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Lst>
  <p:sldSz cy="6858000" cx="12192000"/>
  <p:notesSz cx="6858000" cy="9144000"/>
  <p:embeddedFontLst>
    <p:embeddedFont>
      <p:font typeface="Fira Sans"/>
      <p:regular r:id="rId99"/>
      <p:bold r:id="rId100"/>
      <p:italic r:id="rId101"/>
      <p:boldItalic r:id="rId102"/>
    </p:embeddedFont>
    <p:embeddedFont>
      <p:font typeface="Lemon"/>
      <p:regular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4" roundtripDataSignature="AMtx7mhfJuVMTahJyMrGLviLhT46zHFMr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1" name="Иван Соколов"/>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CC8932-F697-420A-9FAF-9E8D07219F0A}">
  <a:tblStyle styleId="{98CC8932-F697-420A-9FAF-9E8D07219F0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4" Type="http://customschemas.google.com/relationships/presentationmetadata" Target="meta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Lemon-regular.fntdata"/><Relationship Id="rId102" Type="http://schemas.openxmlformats.org/officeDocument/2006/relationships/font" Target="fonts/FiraSans-boldItalic.fntdata"/><Relationship Id="rId101" Type="http://schemas.openxmlformats.org/officeDocument/2006/relationships/font" Target="fonts/FiraSans-italic.fntdata"/><Relationship Id="rId100" Type="http://schemas.openxmlformats.org/officeDocument/2006/relationships/font" Target="fonts/FiraSans-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FiraSans-regular.fntdata"/><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9-04T13:52:29.589">
    <p:pos x="6000" y="0"/>
    <p:text>Системное тестирование = end to end здесь? Не слышал этот термин в ходу. Обычно e2e говорят</p:text>
    <p:extLst>
      <p:ext uri="{C676402C-5697-4E1C-873F-D02D1690AC5C}">
        <p15:threadingInfo timeZoneBias="0"/>
      </p:ext>
      <p:ext uri="http://customooxmlschemas.google.com/">
        <go:slidesCustomData xmlns:go="http://customooxmlschemas.google.com/" commentPostId="AAAA4gDghiU"/>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9-04T14:15:52.222">
    <p:pos x="6000" y="0"/>
    <p:text>Сдесь и ниже стоит рассказать про пирамиду тестирования. Ты ниже суть про нее рассказываешь, но думаю, что стоит этот термин испоьзовать и на него как на скелет нанизовать инфу про плюсы и минусы разных типов тестов. Так же стоит упомянуть про то, что прирамида тестирования дает понимание об общем тестовом покрытии и позволяет не дублировать тесты, оптимизируя их кол на разных уровнях</p:text>
    <p:extLst>
      <p:ext uri="{C676402C-5697-4E1C-873F-D02D1690AC5C}">
        <p15:threadingInfo timeZoneBias="0"/>
      </p:ext>
      <p:ext uri="http://customooxmlschemas.google.com/">
        <go:slidesCustomData xmlns:go="http://customooxmlschemas.google.com/" commentPostId="AAAA4gDghic"/>
      </p:ext>
    </p:extLst>
  </p:cm>
  <p:cm authorId="0" idx="3" dt="2023-09-04T13:56:59.809">
    <p:pos x="528" y="782"/>
    <p:text>Здесь стоит дополнить, что эти тесты тестируют сценарии использования продукта. Не обязательно это UI-тесты. Например, у нас такие тесты запускают не браузер, а телеграм-клиента и тестируют, что присылает бот по определенному сценарию. Те тест использует теже интерфейсы6 что и человек</p:text>
    <p:extLst>
      <p:ext uri="{C676402C-5697-4E1C-873F-D02D1690AC5C}">
        <p15:threadingInfo timeZoneBias="0"/>
      </p:ext>
      <p:ext uri="http://customooxmlschemas.google.com/">
        <go:slidesCustomData xmlns:go="http://customooxmlschemas.google.com/" commentPostId="AAAA4gDghiY"/>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9-04T14:21:34.455">
    <p:pos x="362" y="230"/>
    <p:text>думаю стоит оставить модульные тесты. Чтобы было меньше похожих терминов. Если везде употребляешь модульные, значит стоит продолжать этот термин использовать</p:text>
    <p:extLst>
      <p:ext uri="{C676402C-5697-4E1C-873F-D02D1690AC5C}">
        <p15:threadingInfo timeZoneBias="0"/>
      </p:ext>
      <p:ext uri="http://customooxmlschemas.google.com/">
        <go:slidesCustomData xmlns:go="http://customooxmlschemas.google.com/" commentPostId="AAAA4gDghig"/>
      </p:ext>
    </p:extLst>
  </p:cm>
  <p:cm authorId="0" idx="5" dt="2023-09-04T14:21:34.455">
    <p:pos x="362" y="230"/>
    <p:text>Я бы вообще этот слайд убрал туда, где ты разбираешь модульные тесты. Там можно сказать про разный подход https://habr.com/ru/companies/jugru/articles/571126/
Про моки/стабы и тп. И про удобность/неудобность возможно. Но это вообще спорный момент. Это твоя оценка удобности. Ябы вообще оценочные мысли не давал в основной программе. только в раговоре со студентами</p:text>
    <p:extLst>
      <p:ext uri="{C676402C-5697-4E1C-873F-D02D1690AC5C}">
        <p15:threadingInfo timeZoneBias="0">
          <p15:parentCm authorId="0" idx="4"/>
        </p15:threadingInfo>
      </p:ext>
      <p:ext uri="http://customooxmlschemas.google.com/">
        <go:slidesCustomData xmlns:go="http://customooxmlschemas.google.com/" commentPostId="AAAA4gDghik"/>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9-04T14:23:22.735">
    <p:pos x="528" y="230"/>
    <p:text>Неразбериха с терминами. На одном слайде июнит и модульный</p:text>
    <p:extLst>
      <p:ext uri="{C676402C-5697-4E1C-873F-D02D1690AC5C}">
        <p15:threadingInfo timeZoneBias="0"/>
      </p:ext>
      <p:ext uri="http://customooxmlschemas.google.com/">
        <go:slidesCustomData xmlns:go="http://customooxmlschemas.google.com/" commentPostId="AAAA4gDghio"/>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9-04T14:28:32.749">
    <p:pos x="528" y="1150"/>
    <p:text>как показывает практика, удобней, быстрее и производительней делать несолько ассертов в тесте )) Но они должны проверять данные в рамках самого теста</p:text>
    <p:extLst>
      <p:ext uri="{C676402C-5697-4E1C-873F-D02D1690AC5C}">
        <p15:threadingInfo timeZoneBias="0"/>
      </p:ext>
      <p:ext uri="http://customooxmlschemas.google.com/">
        <go:slidesCustomData xmlns:go="http://customooxmlschemas.google.com/" commentPostId="AAAA4gDghis"/>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3-09-04T14:31:52.236">
    <p:pos x="528" y="230"/>
    <p:text>Добавить: если тест меняет состояние системы, то после своей работы он должен вернуть состояние к прежнему</p:text>
    <p:extLst>
      <p:ext uri="{C676402C-5697-4E1C-873F-D02D1690AC5C}">
        <p15:threadingInfo timeZoneBias="0"/>
      </p:ext>
      <p:ext uri="http://customooxmlschemas.google.com/">
        <go:slidesCustomData xmlns:go="http://customooxmlschemas.google.com/" commentPostId="AAAA4gDghiw"/>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09-04T14:33:41.414">
    <p:pos x="528" y="2222"/>
    <p:text>перевод строки</p:text>
    <p:extLst>
      <p:ext uri="{C676402C-5697-4E1C-873F-D02D1690AC5C}">
        <p15:threadingInfo timeZoneBias="0"/>
      </p:ext>
      <p:ext uri="http://customooxmlschemas.google.com/">
        <go:slidesCustomData xmlns:go="http://customooxmlschemas.google.com/" commentPostId="AAAA4gDghi0"/>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3-09-04T14:44:10.669">
    <p:pos x="421" y="533"/>
    <p:text>Или использовать контейнреы зависимостей. https://python-dependency-injector.ets-labs.org/
Мы такой на проекте используем</p:text>
    <p:extLst>
      <p:ext uri="{C676402C-5697-4E1C-873F-D02D1690AC5C}">
        <p15:threadingInfo timeZoneBias="0"/>
      </p:ext>
      <p:ext uri="http://customooxmlschemas.google.com/">
        <go:slidesCustomData xmlns:go="http://customooxmlschemas.google.com/" commentPostId="AAAA4gDghi4"/>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3-09-04T14:45:49.005">
    <p:pos x="528" y="667"/>
    <p:text>Это лучше всего делать через https://pypi.org/project/pytest-mock/
mocker.patch()</p:text>
    <p:extLst>
      <p:ext uri="{C676402C-5697-4E1C-873F-D02D1690AC5C}">
        <p15:threadingInfo timeZoneBias="0"/>
      </p:ext>
      <p:ext uri="http://customooxmlschemas.google.com/">
        <go:slidesCustomData xmlns:go="http://customooxmlschemas.google.com/" commentPostId="AAAA4gDghi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rootdir: /path/to/code/ch1/tasks, inifile:</a:t>
            </a:r>
            <a:r>
              <a:rPr b="0" i="0" lang="en">
                <a:solidFill>
                  <a:srgbClr val="333333"/>
                </a:solidFill>
                <a:latin typeface="Arial"/>
                <a:ea typeface="Arial"/>
                <a:cs typeface="Arial"/>
                <a:sym typeface="Arial"/>
              </a:rPr>
              <a:t>rootdir — это самый верхний общий каталог для всех каталогов в которых ищется тестовый код. В inifile (здесь пустой) перечислены используемые файлы конфигурации. Конфигурационными файлами могут быть pytest.ini, tox.ini или setup.cfg. Более подробные сведения о конфигурационных файлах вы найдете в главе 6 «Конфигурация» на стр. 113.</a:t>
            </a:r>
            <a:endParaRPr/>
          </a:p>
          <a:p>
            <a:pPr indent="0" lvl="0" marL="0" rtl="0" algn="l">
              <a:spcBef>
                <a:spcPts val="0"/>
              </a:spcBef>
              <a:spcAft>
                <a:spcPts val="0"/>
              </a:spcAft>
              <a:buNone/>
            </a:pPr>
            <a:br>
              <a:rPr lang="en"/>
            </a:br>
            <a:r>
              <a:rPr b="1" lang="en"/>
              <a:t>collected 2 items</a:t>
            </a:r>
            <a:r>
              <a:rPr b="0" i="0" lang="en">
                <a:solidFill>
                  <a:srgbClr val="333333"/>
                </a:solidFill>
                <a:latin typeface="Arial"/>
                <a:ea typeface="Arial"/>
                <a:cs typeface="Arial"/>
                <a:sym typeface="Arial"/>
              </a:rPr>
              <a:t>Это две тестовые функции в файле.</a:t>
            </a:r>
            <a:endParaRPr/>
          </a:p>
          <a:p>
            <a:pPr indent="0" lvl="0" marL="0" rtl="0" algn="l">
              <a:spcBef>
                <a:spcPts val="0"/>
              </a:spcBef>
              <a:spcAft>
                <a:spcPts val="0"/>
              </a:spcAft>
              <a:buNone/>
            </a:pPr>
            <a:br>
              <a:rPr lang="en"/>
            </a:br>
            <a:r>
              <a:rPr b="1" lang="en"/>
              <a:t>test_three.py ..</a:t>
            </a:r>
            <a:r>
              <a:rPr b="0" i="0" lang="en">
                <a:solidFill>
                  <a:srgbClr val="333333"/>
                </a:solidFill>
                <a:latin typeface="Arial"/>
                <a:ea typeface="Arial"/>
                <a:cs typeface="Arial"/>
                <a:sym typeface="Arial"/>
              </a:rPr>
              <a:t>test_three.py показывает тестируемый файл. Для каждого тестового файла есть одна строка. Две точки означают, что тесты пройдены — по одной точке для каждой тестовой функции или метода. Точки предназначены только для прохождения тестов. Failures (сбоев), errors (ошибок), skips (пропусков), xfails, и xpasses обозначаются с F, E, s, x, и Х, соответственно. Если вы хотите видеть больше точек для прохождения тестов, используйте опцию -v или --verbose.</a:t>
            </a:r>
            <a:endParaRPr/>
          </a:p>
          <a:p>
            <a:pPr indent="0" lvl="0" marL="0" rtl="0" algn="l">
              <a:spcBef>
                <a:spcPts val="0"/>
              </a:spcBef>
              <a:spcAft>
                <a:spcPts val="0"/>
              </a:spcAft>
              <a:buNone/>
            </a:pPr>
            <a:br>
              <a:rPr lang="en"/>
            </a:br>
            <a:r>
              <a:rPr lang="en"/>
              <a:t>== 2 passed in 0.01 seconds ==</a:t>
            </a:r>
            <a:r>
              <a:rPr b="0" i="0" lang="en">
                <a:solidFill>
                  <a:srgbClr val="333333"/>
                </a:solidFill>
                <a:latin typeface="Arial"/>
                <a:ea typeface="Arial"/>
                <a:cs typeface="Arial"/>
                <a:sym typeface="Arial"/>
              </a:rPr>
              <a:t>Эта строка относится к числу пройденных тестов и времени, затраченному на весь сеанс тестирования. При наличии непроходных тестов здесь также будет указан номер каждой категории.</a:t>
            </a:r>
            <a:endParaRPr/>
          </a:p>
          <a:p>
            <a:pPr indent="0" lvl="0" marL="0" rtl="0" algn="l">
              <a:spcBef>
                <a:spcPts val="0"/>
              </a:spcBef>
              <a:spcAft>
                <a:spcPts val="0"/>
              </a:spcAft>
              <a:buNone/>
            </a:pPr>
            <a:r>
              <a:t/>
            </a:r>
            <a:endParaRPr/>
          </a:p>
        </p:txBody>
      </p:sp>
      <p:sp>
        <p:nvSpPr>
          <p:cNvPr id="332" name="Google Shape;332;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a:solidFill>
                  <a:srgbClr val="333333"/>
                </a:solidFill>
                <a:latin typeface="Arial"/>
                <a:ea typeface="Arial"/>
                <a:cs typeface="Arial"/>
                <a:sym typeface="Arial"/>
              </a:rPr>
              <a:t>Fixture имеет много значений в сообществе программирования и тестирования и даже в сообществе Python.</a:t>
            </a:r>
            <a:br>
              <a:rPr b="0" i="0" lang="en">
                <a:solidFill>
                  <a:srgbClr val="333333"/>
                </a:solidFill>
                <a:latin typeface="Arial"/>
                <a:ea typeface="Arial"/>
                <a:cs typeface="Arial"/>
                <a:sym typeface="Arial"/>
              </a:rPr>
            </a:br>
            <a:r>
              <a:rPr b="0" i="0" lang="en">
                <a:solidFill>
                  <a:srgbClr val="333333"/>
                </a:solidFill>
                <a:latin typeface="Arial"/>
                <a:ea typeface="Arial"/>
                <a:cs typeface="Arial"/>
                <a:sym typeface="Arial"/>
              </a:rPr>
              <a:t>Я использую </a:t>
            </a:r>
            <a:r>
              <a:rPr lang="en"/>
              <a:t>fixture</a:t>
            </a:r>
            <a:r>
              <a:rPr b="0" i="0" lang="en">
                <a:solidFill>
                  <a:srgbClr val="333333"/>
                </a:solidFill>
                <a:latin typeface="Arial"/>
                <a:ea typeface="Arial"/>
                <a:cs typeface="Arial"/>
                <a:sym typeface="Arial"/>
              </a:rPr>
              <a:t>, </a:t>
            </a:r>
            <a:r>
              <a:rPr lang="en"/>
              <a:t>fixture function</a:t>
            </a:r>
            <a:r>
              <a:rPr b="0" i="0" lang="en">
                <a:solidFill>
                  <a:srgbClr val="333333"/>
                </a:solidFill>
                <a:latin typeface="Arial"/>
                <a:ea typeface="Arial"/>
                <a:cs typeface="Arial"/>
                <a:sym typeface="Arial"/>
              </a:rPr>
              <a:t>, и </a:t>
            </a:r>
            <a:r>
              <a:rPr lang="en"/>
              <a:t>fixture method</a:t>
            </a:r>
            <a:r>
              <a:rPr b="0" i="0" lang="en">
                <a:solidFill>
                  <a:srgbClr val="333333"/>
                </a:solidFill>
                <a:latin typeface="Arial"/>
                <a:ea typeface="Arial"/>
                <a:cs typeface="Arial"/>
                <a:sym typeface="Arial"/>
              </a:rPr>
              <a:t> взаимозаменяемо, чтобы ссылаться на функции </a:t>
            </a:r>
            <a:r>
              <a:rPr lang="en"/>
              <a:t>@pytest.fixture()</a:t>
            </a:r>
            <a:r>
              <a:rPr b="0" i="0" lang="en">
                <a:solidFill>
                  <a:srgbClr val="333333"/>
                </a:solidFill>
                <a:latin typeface="Arial"/>
                <a:ea typeface="Arial"/>
                <a:cs typeface="Arial"/>
                <a:sym typeface="Arial"/>
              </a:rPr>
              <a:t>, описанные в этой главе.</a:t>
            </a:r>
            <a:br>
              <a:rPr b="0" i="0" lang="en">
                <a:solidFill>
                  <a:srgbClr val="333333"/>
                </a:solidFill>
                <a:latin typeface="Arial"/>
                <a:ea typeface="Arial"/>
                <a:cs typeface="Arial"/>
                <a:sym typeface="Arial"/>
              </a:rPr>
            </a:br>
            <a:r>
              <a:rPr b="0" i="0" lang="en">
                <a:solidFill>
                  <a:srgbClr val="333333"/>
                </a:solidFill>
                <a:latin typeface="Arial"/>
                <a:ea typeface="Arial"/>
                <a:cs typeface="Arial"/>
                <a:sym typeface="Arial"/>
              </a:rPr>
              <a:t>Фикстура также может использоваться для обозначения ресурса, который ссылается функцией фикстуры.</a:t>
            </a:r>
            <a:br>
              <a:rPr b="0" i="0" lang="en">
                <a:solidFill>
                  <a:srgbClr val="333333"/>
                </a:solidFill>
                <a:latin typeface="Arial"/>
                <a:ea typeface="Arial"/>
                <a:cs typeface="Arial"/>
                <a:sym typeface="Arial"/>
              </a:rPr>
            </a:br>
            <a:r>
              <a:rPr b="0" i="0" lang="en">
                <a:solidFill>
                  <a:srgbClr val="333333"/>
                </a:solidFill>
                <a:latin typeface="Arial"/>
                <a:ea typeface="Arial"/>
                <a:cs typeface="Arial"/>
                <a:sym typeface="Arial"/>
              </a:rPr>
              <a:t>Функции Fixture часто настраивают или извлекают некоторые данные, с которыми может работать тест.</a:t>
            </a:r>
            <a:br>
              <a:rPr b="0" i="0" lang="en">
                <a:solidFill>
                  <a:srgbClr val="333333"/>
                </a:solidFill>
                <a:latin typeface="Arial"/>
                <a:ea typeface="Arial"/>
                <a:cs typeface="Arial"/>
                <a:sym typeface="Arial"/>
              </a:rPr>
            </a:br>
            <a:r>
              <a:rPr b="0" i="0" lang="en">
                <a:solidFill>
                  <a:srgbClr val="333333"/>
                </a:solidFill>
                <a:latin typeface="Arial"/>
                <a:ea typeface="Arial"/>
                <a:cs typeface="Arial"/>
                <a:sym typeface="Arial"/>
              </a:rPr>
              <a:t>Иногда эти данные считаются фикстурой. Например, сообщество Django часто использует фикстуру для обозначения некоторых исходных данных, которые загружаются в базу данных в начале приложения.</a:t>
            </a:r>
            <a:br>
              <a:rPr lang="en"/>
            </a:br>
            <a:endParaRPr/>
          </a:p>
        </p:txBody>
      </p:sp>
      <p:sp>
        <p:nvSpPr>
          <p:cNvPr id="469" name="Google Shape;469;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9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0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5"/>
          <p:cNvSpPr txBox="1"/>
          <p:nvPr>
            <p:ph idx="1" type="body"/>
          </p:nvPr>
        </p:nvSpPr>
        <p:spPr>
          <a:xfrm>
            <a:off x="838200" y="1825625"/>
            <a:ext cx="10515600" cy="4351338"/>
          </a:xfrm>
          <a:prstGeom prst="rect">
            <a:avLst/>
          </a:prstGeom>
          <a:solidFill>
            <a:schemeClr val="lt1"/>
          </a:solid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7" name="Shape 27"/>
        <p:cNvGrpSpPr/>
        <p:nvPr/>
      </p:nvGrpSpPr>
      <p:grpSpPr>
        <a:xfrm>
          <a:off x="0" y="0"/>
          <a:ext cx="0" cy="0"/>
          <a:chOff x="0" y="0"/>
          <a:chExt cx="0" cy="0"/>
        </a:xfrm>
      </p:grpSpPr>
      <p:sp>
        <p:nvSpPr>
          <p:cNvPr id="28" name="Google Shape;28;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1" name="Shape 31"/>
        <p:cNvGrpSpPr/>
        <p:nvPr/>
      </p:nvGrpSpPr>
      <p:grpSpPr>
        <a:xfrm>
          <a:off x="0" y="0"/>
          <a:ext cx="0" cy="0"/>
          <a:chOff x="0" y="0"/>
          <a:chExt cx="0" cy="0"/>
        </a:xfrm>
      </p:grpSpPr>
      <p:sp>
        <p:nvSpPr>
          <p:cNvPr id="32" name="Google Shape;32;p9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4" name="Google Shape;34;p9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5" name="Google Shape;35;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8" name="Shape 38"/>
        <p:cNvGrpSpPr/>
        <p:nvPr/>
      </p:nvGrpSpPr>
      <p:grpSpPr>
        <a:xfrm>
          <a:off x="0" y="0"/>
          <a:ext cx="0" cy="0"/>
          <a:chOff x="0" y="0"/>
          <a:chExt cx="0" cy="0"/>
        </a:xfrm>
      </p:grpSpPr>
      <p:sp>
        <p:nvSpPr>
          <p:cNvPr id="39" name="Google Shape;39;p9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4" name="Shape 44"/>
        <p:cNvGrpSpPr/>
        <p:nvPr/>
      </p:nvGrpSpPr>
      <p:grpSpPr>
        <a:xfrm>
          <a:off x="0" y="0"/>
          <a:ext cx="0" cy="0"/>
          <a:chOff x="0" y="0"/>
          <a:chExt cx="0" cy="0"/>
        </a:xfrm>
      </p:grpSpPr>
      <p:sp>
        <p:nvSpPr>
          <p:cNvPr id="45" name="Google Shape;45;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9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9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51" name="Shape 51"/>
        <p:cNvGrpSpPr/>
        <p:nvPr/>
      </p:nvGrpSpPr>
      <p:grpSpPr>
        <a:xfrm>
          <a:off x="0" y="0"/>
          <a:ext cx="0" cy="0"/>
          <a:chOff x="0" y="0"/>
          <a:chExt cx="0" cy="0"/>
        </a:xfrm>
      </p:grpSpPr>
      <p:sp>
        <p:nvSpPr>
          <p:cNvPr id="52" name="Google Shape;52;p10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0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0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0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10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60" name="Shape 60"/>
        <p:cNvGrpSpPr/>
        <p:nvPr/>
      </p:nvGrpSpPr>
      <p:grpSpPr>
        <a:xfrm>
          <a:off x="0" y="0"/>
          <a:ext cx="0" cy="0"/>
          <a:chOff x="0" y="0"/>
          <a:chExt cx="0" cy="0"/>
        </a:xfrm>
      </p:grpSpPr>
      <p:sp>
        <p:nvSpPr>
          <p:cNvPr id="61" name="Google Shape;61;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2"/>
          <p:cNvSpPr/>
          <p:nvPr>
            <p:ph idx="2" type="pic"/>
          </p:nvPr>
        </p:nvSpPr>
        <p:spPr>
          <a:xfrm>
            <a:off x="5183188" y="987425"/>
            <a:ext cx="6172200" cy="4873625"/>
          </a:xfrm>
          <a:prstGeom prst="rect">
            <a:avLst/>
          </a:prstGeom>
          <a:noFill/>
          <a:ln>
            <a:noFill/>
          </a:ln>
        </p:spPr>
      </p:sp>
      <p:sp>
        <p:nvSpPr>
          <p:cNvPr id="68" name="Google Shape;68;p10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omments" Target="../comments/commen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ocs.python.org/3/library/unittest.html" TargetMode="External"/><Relationship Id="rId4" Type="http://schemas.openxmlformats.org/officeDocument/2006/relationships/hyperlink" Target="https://docs.pytest.org/en/latest" TargetMode="External"/><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6.jpg"/><Relationship Id="rId5"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comments" Target="../comments/commen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 Id="rId4" Type="http://schemas.openxmlformats.org/officeDocument/2006/relationships/image" Target="../media/image4.gif"/><Relationship Id="rId5"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py.readthedocs.io/en/latest/path.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2.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comments" Target="../comments/commen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comments" Target="../comments/commen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2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Calibri"/>
              <a:buNone/>
            </a:pPr>
            <a:r>
              <a:rPr lang="en">
                <a:solidFill>
                  <a:srgbClr val="C00000"/>
                </a:solidFill>
              </a:rPr>
              <a:t>Модульное</a:t>
            </a:r>
            <a:r>
              <a:rPr lang="en"/>
              <a:t> </a:t>
            </a:r>
            <a:r>
              <a:rPr lang="en">
                <a:solidFill>
                  <a:srgbClr val="002060"/>
                </a:solidFill>
              </a:rPr>
              <a:t>тестирование</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
              <a:t>Авто-тестирование для программистов</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575154" y="365125"/>
            <a:ext cx="11353800" cy="58685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Когда удобно и не удобно использовать </a:t>
            </a:r>
            <a:r>
              <a:rPr lang="en">
                <a:extLst>
                  <a:ext uri="http://customooxmlschemas.google.com/">
                    <go:slidesCustomData xmlns:go="http://customooxmlschemas.google.com/" textRoundtripDataId="2"/>
                  </a:ext>
                </a:extLst>
              </a:rPr>
              <a:t>юнит-тесты</a:t>
            </a:r>
            <a:endParaRPr/>
          </a:p>
        </p:txBody>
      </p:sp>
      <p:sp>
        <p:nvSpPr>
          <p:cNvPr id="188" name="Google Shape;188;p10"/>
          <p:cNvSpPr txBox="1"/>
          <p:nvPr>
            <p:ph idx="1" type="body"/>
          </p:nvPr>
        </p:nvSpPr>
        <p:spPr>
          <a:xfrm>
            <a:off x="662836" y="1390389"/>
            <a:ext cx="5257800" cy="4824152"/>
          </a:xfrm>
          <a:prstGeom prst="rect">
            <a:avLst/>
          </a:prstGeom>
          <a:solidFill>
            <a:schemeClr val="lt1"/>
          </a:solid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385623"/>
              </a:buClr>
              <a:buSzPct val="100000"/>
              <a:buNone/>
            </a:pPr>
            <a:r>
              <a:rPr b="1" lang="en">
                <a:solidFill>
                  <a:srgbClr val="385623"/>
                </a:solidFill>
              </a:rPr>
              <a:t>Удобно:</a:t>
            </a:r>
            <a:endParaRPr/>
          </a:p>
          <a:p>
            <a:pPr indent="-228600" lvl="0" marL="228600" rtl="0" algn="l">
              <a:lnSpc>
                <a:spcPct val="110000"/>
              </a:lnSpc>
              <a:spcBef>
                <a:spcPts val="1000"/>
              </a:spcBef>
              <a:spcAft>
                <a:spcPts val="0"/>
              </a:spcAft>
              <a:buClr>
                <a:schemeClr val="dk1"/>
              </a:buClr>
              <a:buSzPct val="100000"/>
              <a:buChar char="•"/>
            </a:pPr>
            <a:r>
              <a:rPr lang="en"/>
              <a:t>Хорошо изолированный код</a:t>
            </a:r>
            <a:endParaRPr/>
          </a:p>
          <a:p>
            <a:pPr indent="-228600" lvl="0" marL="228600" rtl="0" algn="l">
              <a:lnSpc>
                <a:spcPct val="110000"/>
              </a:lnSpc>
              <a:spcBef>
                <a:spcPts val="1000"/>
              </a:spcBef>
              <a:spcAft>
                <a:spcPts val="0"/>
              </a:spcAft>
              <a:buClr>
                <a:schemeClr val="dk1"/>
              </a:buClr>
              <a:buSzPct val="100000"/>
              <a:buChar char="•"/>
            </a:pPr>
            <a:r>
              <a:rPr lang="en"/>
              <a:t>Границы спецификаций и крайние случаи</a:t>
            </a:r>
            <a:endParaRPr/>
          </a:p>
          <a:p>
            <a:pPr indent="-228600" lvl="0" marL="228600" rtl="0" algn="l">
              <a:lnSpc>
                <a:spcPct val="110000"/>
              </a:lnSpc>
              <a:spcBef>
                <a:spcPts val="1000"/>
              </a:spcBef>
              <a:spcAft>
                <a:spcPts val="0"/>
              </a:spcAft>
              <a:buClr>
                <a:schemeClr val="dk1"/>
              </a:buClr>
              <a:buSzPct val="100000"/>
              <a:buChar char="•"/>
            </a:pPr>
            <a:r>
              <a:rPr lang="en"/>
              <a:t>Сложные алгоритмы</a:t>
            </a:r>
            <a:endParaRPr/>
          </a:p>
          <a:p>
            <a:pPr indent="-228600" lvl="0" marL="228600" rtl="0" algn="l">
              <a:lnSpc>
                <a:spcPct val="110000"/>
              </a:lnSpc>
              <a:spcBef>
                <a:spcPts val="1000"/>
              </a:spcBef>
              <a:spcAft>
                <a:spcPts val="0"/>
              </a:spcAft>
              <a:buClr>
                <a:schemeClr val="dk1"/>
              </a:buClr>
              <a:buSzPct val="100000"/>
              <a:buChar char="•"/>
            </a:pPr>
            <a:r>
              <a:rPr lang="en"/>
              <a:t>Редко модифицируемые библиотеки</a:t>
            </a:r>
            <a:endParaRPr/>
          </a:p>
          <a:p>
            <a:pPr indent="-228600" lvl="0" marL="228600" rtl="0" algn="l">
              <a:lnSpc>
                <a:spcPct val="110000"/>
              </a:lnSpc>
              <a:spcBef>
                <a:spcPts val="1000"/>
              </a:spcBef>
              <a:spcAft>
                <a:spcPts val="0"/>
              </a:spcAft>
              <a:buClr>
                <a:schemeClr val="dk1"/>
              </a:buClr>
              <a:buSzPct val="100000"/>
              <a:buChar char="•"/>
            </a:pPr>
            <a:r>
              <a:rPr lang="en"/>
              <a:t>Утилитарный код общего назначения (например, для работы со временем, форматами данных)</a:t>
            </a:r>
            <a:endParaRPr/>
          </a:p>
        </p:txBody>
      </p:sp>
      <p:sp>
        <p:nvSpPr>
          <p:cNvPr id="189" name="Google Shape;189;p10"/>
          <p:cNvSpPr txBox="1"/>
          <p:nvPr/>
        </p:nvSpPr>
        <p:spPr>
          <a:xfrm>
            <a:off x="5920636" y="1390388"/>
            <a:ext cx="5257800" cy="5246717"/>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rgbClr val="C00000"/>
              </a:buClr>
              <a:buSzPct val="100000"/>
              <a:buFont typeface="Arial"/>
              <a:buNone/>
            </a:pPr>
            <a:r>
              <a:rPr b="1" lang="en" sz="2800">
                <a:solidFill>
                  <a:srgbClr val="C00000"/>
                </a:solidFill>
                <a:latin typeface="Calibri"/>
                <a:ea typeface="Calibri"/>
                <a:cs typeface="Calibri"/>
                <a:sym typeface="Calibri"/>
              </a:rPr>
              <a:t>Не удобно:</a:t>
            </a:r>
            <a:endParaRPr/>
          </a:p>
          <a:p>
            <a:pPr indent="-228600" lvl="0" marL="228600" marR="0" rtl="0" algn="l">
              <a:lnSpc>
                <a:spcPct val="90000"/>
              </a:lnSpc>
              <a:spcBef>
                <a:spcPts val="100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Много внешних зависимостей</a:t>
            </a:r>
            <a:endParaRPr/>
          </a:p>
          <a:p>
            <a:pPr indent="-228600" lvl="1" marL="685800" marR="0" rtl="0" algn="l">
              <a:lnSpc>
                <a:spcPct val="90000"/>
              </a:lnSpc>
              <a:spcBef>
                <a:spcPts val="50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Различные внешние API</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Много работы с БД / файлами (на запись)</a:t>
            </a:r>
            <a:endParaRPr/>
          </a:p>
          <a:p>
            <a:pPr indent="-228600" lvl="0" marL="228600" marR="0" rtl="0" algn="l">
              <a:lnSpc>
                <a:spcPct val="90000"/>
              </a:lnSpc>
              <a:spcBef>
                <a:spcPts val="100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Сложное параллельное взаимодействие (многопоточный / асинхронный код)</a:t>
            </a:r>
            <a:endParaRPr/>
          </a:p>
          <a:p>
            <a:pPr indent="-228600" lvl="0" marL="228600" marR="0" rtl="0" algn="l">
              <a:lnSpc>
                <a:spcPct val="90000"/>
              </a:lnSpc>
              <a:spcBef>
                <a:spcPts val="100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Нужно создание / поддержание определенной среды</a:t>
            </a:r>
            <a:endParaRPr/>
          </a:p>
          <a:p>
            <a:pPr indent="-228600" lvl="0" marL="228600" marR="0" rtl="0" algn="l">
              <a:lnSpc>
                <a:spcPct val="90000"/>
              </a:lnSpc>
              <a:spcBef>
                <a:spcPts val="100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Требуют усилий, если внутри кода есть много внешнего взаимодействия (внешний API, БД, сервисы)</a:t>
            </a:r>
            <a:endParaRPr/>
          </a:p>
          <a:p>
            <a:pPr indent="-64135" lvl="0" marL="22860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
              <a:t>Модульное тестирование </a:t>
            </a:r>
            <a:endParaRPr/>
          </a:p>
        </p:txBody>
      </p:sp>
      <p:grpSp>
        <p:nvGrpSpPr>
          <p:cNvPr id="195" name="Google Shape;195;p11"/>
          <p:cNvGrpSpPr/>
          <p:nvPr/>
        </p:nvGrpSpPr>
        <p:grpSpPr>
          <a:xfrm>
            <a:off x="706799" y="2540779"/>
            <a:ext cx="10993116" cy="3518599"/>
            <a:chOff x="438786" y="526585"/>
            <a:chExt cx="10993116" cy="3518599"/>
          </a:xfrm>
        </p:grpSpPr>
        <p:sp>
          <p:nvSpPr>
            <p:cNvPr id="196" name="Google Shape;196;p11"/>
            <p:cNvSpPr/>
            <p:nvPr/>
          </p:nvSpPr>
          <p:spPr>
            <a:xfrm>
              <a:off x="912522" y="527363"/>
              <a:ext cx="1481945" cy="1481945"/>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1228347" y="843187"/>
              <a:ext cx="850296" cy="850296"/>
            </a:xfrm>
            <a:prstGeom prst="rect">
              <a:avLst/>
            </a:prstGeom>
            <a:blipFill rotWithShape="1">
              <a:blip r:embed="rId3">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438786" y="2379978"/>
              <a:ext cx="2429418" cy="16652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txBox="1"/>
            <p:nvPr/>
          </p:nvSpPr>
          <p:spPr>
            <a:xfrm>
              <a:off x="438786" y="2379978"/>
              <a:ext cx="2429418" cy="166520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800"/>
                <a:buFont typeface="Calibri"/>
                <a:buNone/>
              </a:pPr>
              <a:r>
                <a:rPr b="1" lang="en" sz="1800">
                  <a:solidFill>
                    <a:schemeClr val="dk1"/>
                  </a:solidFill>
                  <a:latin typeface="Calibri"/>
                  <a:ea typeface="Calibri"/>
                  <a:cs typeface="Calibri"/>
                  <a:sym typeface="Calibri"/>
                </a:rPr>
                <a:t>Модульное</a:t>
              </a:r>
              <a:r>
                <a:rPr b="1" lang="en" sz="1600">
                  <a:solidFill>
                    <a:schemeClr val="dk1"/>
                  </a:solidFill>
                  <a:latin typeface="Calibri"/>
                  <a:ea typeface="Calibri"/>
                  <a:cs typeface="Calibri"/>
                  <a:sym typeface="Calibri"/>
                </a:rPr>
                <a:t> тестирование </a:t>
              </a:r>
              <a:endParaRPr/>
            </a:p>
            <a:p>
              <a:pPr indent="0" lvl="0" marL="0" marR="0" rtl="0" algn="l">
                <a:lnSpc>
                  <a:spcPct val="90000"/>
                </a:lnSpc>
                <a:spcBef>
                  <a:spcPts val="630"/>
                </a:spcBef>
                <a:spcAft>
                  <a:spcPts val="0"/>
                </a:spcAft>
                <a:buClr>
                  <a:schemeClr val="dk1"/>
                </a:buClr>
                <a:buSzPts val="1600"/>
                <a:buFont typeface="Calibri"/>
                <a:buNone/>
              </a:pPr>
              <a:r>
                <a:rPr lang="en" sz="1600">
                  <a:solidFill>
                    <a:schemeClr val="dk1"/>
                  </a:solidFill>
                  <a:latin typeface="Calibri"/>
                  <a:ea typeface="Calibri"/>
                  <a:cs typeface="Calibri"/>
                  <a:sym typeface="Calibri"/>
                </a:rPr>
                <a:t>Тестируются отдельные модули или компоненты системы. </a:t>
              </a:r>
              <a:endParaRPr sz="1400">
                <a:solidFill>
                  <a:schemeClr val="dk1"/>
                </a:solidFill>
                <a:latin typeface="Calibri"/>
                <a:ea typeface="Calibri"/>
                <a:cs typeface="Calibri"/>
                <a:sym typeface="Calibri"/>
              </a:endParaRPr>
            </a:p>
          </p:txBody>
        </p:sp>
        <p:sp>
          <p:nvSpPr>
            <p:cNvPr id="200" name="Google Shape;200;p11"/>
            <p:cNvSpPr/>
            <p:nvPr/>
          </p:nvSpPr>
          <p:spPr>
            <a:xfrm>
              <a:off x="3767088" y="526585"/>
              <a:ext cx="1481945" cy="14819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4082913" y="842409"/>
              <a:ext cx="850296" cy="850296"/>
            </a:xfrm>
            <a:prstGeom prst="rect">
              <a:avLst/>
            </a:prstGeom>
            <a:blipFill rotWithShape="1">
              <a:blip r:embed="rId4">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324181" y="2356972"/>
              <a:ext cx="2429418" cy="16683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txBox="1"/>
            <p:nvPr/>
          </p:nvSpPr>
          <p:spPr>
            <a:xfrm>
              <a:off x="3324181" y="2356972"/>
              <a:ext cx="2429418" cy="166831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Calibri"/>
                <a:buNone/>
              </a:pPr>
              <a:r>
                <a:rPr b="1" lang="en" sz="1800" cap="none">
                  <a:solidFill>
                    <a:schemeClr val="dk1"/>
                  </a:solidFill>
                  <a:latin typeface="Calibri"/>
                  <a:ea typeface="Calibri"/>
                  <a:cs typeface="Calibri"/>
                  <a:sym typeface="Calibri"/>
                </a:rPr>
                <a:t>Цель</a:t>
              </a:r>
              <a:endParaRPr/>
            </a:p>
            <a:p>
              <a:pPr indent="0" lvl="0" marL="0" marR="0" rtl="0" algn="ctr">
                <a:lnSpc>
                  <a:spcPct val="100000"/>
                </a:lnSpc>
                <a:spcBef>
                  <a:spcPts val="630"/>
                </a:spcBef>
                <a:spcAft>
                  <a:spcPts val="0"/>
                </a:spcAft>
                <a:buClr>
                  <a:schemeClr val="dk1"/>
                </a:buClr>
                <a:buSzPts val="1600"/>
                <a:buFont typeface="Calibri"/>
                <a:buNone/>
              </a:pPr>
              <a:r>
                <a:rPr lang="en" sz="1600" cap="none">
                  <a:solidFill>
                    <a:schemeClr val="dk1"/>
                  </a:solidFill>
                  <a:latin typeface="Calibri"/>
                  <a:ea typeface="Calibri"/>
                  <a:cs typeface="Calibri"/>
                  <a:sym typeface="Calibri"/>
                </a:rPr>
                <a:t>Проверить правильность работы каждой единицы программного кода</a:t>
              </a:r>
              <a:endParaRPr sz="1600" cap="none">
                <a:solidFill>
                  <a:schemeClr val="dk1"/>
                </a:solidFill>
                <a:latin typeface="Calibri"/>
                <a:ea typeface="Calibri"/>
                <a:cs typeface="Calibri"/>
                <a:sym typeface="Calibri"/>
              </a:endParaRPr>
            </a:p>
          </p:txBody>
        </p:sp>
        <p:sp>
          <p:nvSpPr>
            <p:cNvPr id="204" name="Google Shape;204;p11"/>
            <p:cNvSpPr/>
            <p:nvPr/>
          </p:nvSpPr>
          <p:spPr>
            <a:xfrm>
              <a:off x="6621655" y="582546"/>
              <a:ext cx="1481945" cy="1481945"/>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6937479" y="898371"/>
              <a:ext cx="850296" cy="850296"/>
            </a:xfrm>
            <a:prstGeom prst="rect">
              <a:avLst/>
            </a:prstGeom>
            <a:blipFill rotWithShape="1">
              <a:blip r:embed="rId5">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6147918" y="2369861"/>
              <a:ext cx="2429418" cy="14444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txBox="1"/>
            <p:nvPr/>
          </p:nvSpPr>
          <p:spPr>
            <a:xfrm>
              <a:off x="6147918" y="2369861"/>
              <a:ext cx="2429418" cy="144447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Calibri"/>
                <a:buNone/>
              </a:pPr>
              <a:r>
                <a:rPr b="1" lang="en" sz="1800" cap="none">
                  <a:solidFill>
                    <a:schemeClr val="dk1"/>
                  </a:solidFill>
                  <a:latin typeface="Calibri"/>
                  <a:ea typeface="Calibri"/>
                  <a:cs typeface="Calibri"/>
                  <a:sym typeface="Calibri"/>
                </a:rPr>
                <a:t>Единица тестирования</a:t>
              </a:r>
              <a:endParaRPr/>
            </a:p>
            <a:p>
              <a:pPr indent="0" lvl="0" marL="0" marR="0" rtl="0" algn="ctr">
                <a:lnSpc>
                  <a:spcPct val="100000"/>
                </a:lnSpc>
                <a:spcBef>
                  <a:spcPts val="630"/>
                </a:spcBef>
                <a:spcAft>
                  <a:spcPts val="0"/>
                </a:spcAft>
                <a:buClr>
                  <a:schemeClr val="dk1"/>
                </a:buClr>
                <a:buSzPts val="1600"/>
                <a:buFont typeface="Calibri"/>
                <a:buNone/>
              </a:pPr>
              <a:r>
                <a:rPr lang="en" sz="1600" cap="none">
                  <a:solidFill>
                    <a:schemeClr val="dk1"/>
                  </a:solidFill>
                  <a:latin typeface="Calibri"/>
                  <a:ea typeface="Calibri"/>
                  <a:cs typeface="Calibri"/>
                  <a:sym typeface="Calibri"/>
                </a:rPr>
                <a:t>Функция, метод, объект или модуль</a:t>
              </a:r>
              <a:endParaRPr sz="1600" cap="none">
                <a:solidFill>
                  <a:schemeClr val="dk1"/>
                </a:solidFill>
                <a:latin typeface="Calibri"/>
                <a:ea typeface="Calibri"/>
                <a:cs typeface="Calibri"/>
                <a:sym typeface="Calibri"/>
              </a:endParaRPr>
            </a:p>
          </p:txBody>
        </p:sp>
        <p:sp>
          <p:nvSpPr>
            <p:cNvPr id="208" name="Google Shape;208;p11"/>
            <p:cNvSpPr/>
            <p:nvPr/>
          </p:nvSpPr>
          <p:spPr>
            <a:xfrm>
              <a:off x="9476221" y="582546"/>
              <a:ext cx="1481945" cy="1481945"/>
            </a:xfrm>
            <a:prstGeom prst="ellipse">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9792045" y="898371"/>
              <a:ext cx="850296" cy="850296"/>
            </a:xfrm>
            <a:prstGeom prst="rect">
              <a:avLst/>
            </a:prstGeom>
            <a:blipFill rotWithShape="1">
              <a:blip r:embed="rId6">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9002484" y="2369861"/>
              <a:ext cx="2429418" cy="14444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txBox="1"/>
            <p:nvPr/>
          </p:nvSpPr>
          <p:spPr>
            <a:xfrm>
              <a:off x="9002484" y="2369861"/>
              <a:ext cx="2429418" cy="144447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Calibri"/>
                <a:buNone/>
              </a:pPr>
              <a:r>
                <a:rPr b="1" lang="en" sz="1800" cap="none">
                  <a:solidFill>
                    <a:schemeClr val="dk1"/>
                  </a:solidFill>
                  <a:latin typeface="Calibri"/>
                  <a:ea typeface="Calibri"/>
                  <a:cs typeface="Calibri"/>
                  <a:sym typeface="Calibri"/>
                </a:rPr>
                <a:t>Исполнитель</a:t>
              </a:r>
              <a:endParaRPr b="1" sz="1900" cap="none">
                <a:solidFill>
                  <a:schemeClr val="dk1"/>
                </a:solidFill>
                <a:latin typeface="Calibri"/>
                <a:ea typeface="Calibri"/>
                <a:cs typeface="Calibri"/>
                <a:sym typeface="Calibri"/>
              </a:endParaRPr>
            </a:p>
            <a:p>
              <a:pPr indent="0" lvl="0" marL="0" marR="0" rtl="0" algn="ctr">
                <a:lnSpc>
                  <a:spcPct val="100000"/>
                </a:lnSpc>
                <a:spcBef>
                  <a:spcPts val="630"/>
                </a:spcBef>
                <a:spcAft>
                  <a:spcPts val="0"/>
                </a:spcAft>
                <a:buClr>
                  <a:schemeClr val="dk1"/>
                </a:buClr>
                <a:buSzPts val="1600"/>
                <a:buFont typeface="Calibri"/>
                <a:buNone/>
              </a:pPr>
              <a:r>
                <a:rPr lang="en" sz="1600" cap="none">
                  <a:solidFill>
                    <a:schemeClr val="dk1"/>
                  </a:solidFill>
                  <a:latin typeface="Calibri"/>
                  <a:ea typeface="Calibri"/>
                  <a:cs typeface="Calibri"/>
                  <a:sym typeface="Calibri"/>
                </a:rPr>
                <a:t>Разработчик модуля</a:t>
              </a:r>
              <a:endParaRPr sz="1600" cap="non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838200" y="365126"/>
            <a:ext cx="10515600" cy="10321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Что такое </a:t>
            </a:r>
            <a:r>
              <a:rPr lang="en">
                <a:extLst>
                  <a:ext uri="http://customooxmlschemas.google.com/">
                    <go:slidesCustomData xmlns:go="http://customooxmlschemas.google.com/" textRoundtripDataId="3"/>
                  </a:ext>
                </a:extLst>
              </a:rPr>
              <a:t>юнит</a:t>
            </a:r>
            <a:r>
              <a:rPr lang="en"/>
              <a:t>-тесты и зачем они нужны</a:t>
            </a:r>
            <a:endParaRPr/>
          </a:p>
        </p:txBody>
      </p:sp>
      <p:sp>
        <p:nvSpPr>
          <p:cNvPr id="217" name="Google Shape;217;p12"/>
          <p:cNvSpPr txBox="1"/>
          <p:nvPr>
            <p:ph idx="1" type="body"/>
          </p:nvPr>
        </p:nvSpPr>
        <p:spPr>
          <a:xfrm>
            <a:off x="838200" y="1530850"/>
            <a:ext cx="10515600" cy="4962026"/>
          </a:xfrm>
          <a:prstGeom prst="rect">
            <a:avLst/>
          </a:prstGeom>
          <a:solidFill>
            <a:schemeClr val="lt1"/>
          </a:solid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0"/>
              </a:spcBef>
              <a:spcAft>
                <a:spcPts val="0"/>
              </a:spcAft>
              <a:buClr>
                <a:schemeClr val="dk1"/>
              </a:buClr>
              <a:buSzPct val="100000"/>
              <a:buNone/>
            </a:pPr>
            <a:r>
              <a:rPr lang="en"/>
              <a:t>(Модульный) тест —кода, которая выполняет другой код и проверяет:</a:t>
            </a:r>
            <a:endParaRPr/>
          </a:p>
          <a:p>
            <a:pPr indent="-228600" lvl="0" marL="228600" rtl="0" algn="l">
              <a:lnSpc>
                <a:spcPct val="120000"/>
              </a:lnSpc>
              <a:spcBef>
                <a:spcPts val="1000"/>
              </a:spcBef>
              <a:spcAft>
                <a:spcPts val="0"/>
              </a:spcAft>
              <a:buClr>
                <a:schemeClr val="dk1"/>
              </a:buClr>
              <a:buSzPct val="100000"/>
              <a:buChar char="•"/>
            </a:pPr>
            <a:r>
              <a:rPr lang="en"/>
              <a:t>приводит ли этот код к ожидаемому состоянию (</a:t>
            </a:r>
            <a:r>
              <a:rPr b="1" lang="en"/>
              <a:t>тестирование состояния</a:t>
            </a:r>
            <a:r>
              <a:rPr lang="en"/>
              <a:t>) или</a:t>
            </a:r>
            <a:endParaRPr/>
          </a:p>
          <a:p>
            <a:pPr indent="-228600" lvl="0" marL="228600" rtl="0" algn="l">
              <a:lnSpc>
                <a:spcPct val="120000"/>
              </a:lnSpc>
              <a:spcBef>
                <a:spcPts val="1000"/>
              </a:spcBef>
              <a:spcAft>
                <a:spcPts val="0"/>
              </a:spcAft>
              <a:buClr>
                <a:schemeClr val="dk1"/>
              </a:buClr>
              <a:buSzPct val="100000"/>
              <a:buChar char="•"/>
            </a:pPr>
            <a:r>
              <a:rPr lang="en"/>
              <a:t>выполняет ожидаемую последовательность событий (</a:t>
            </a:r>
            <a:r>
              <a:rPr b="1" lang="en"/>
              <a:t>тестирование поведения</a:t>
            </a:r>
            <a:r>
              <a:rPr lang="en"/>
              <a:t>).</a:t>
            </a:r>
            <a:endParaRPr/>
          </a:p>
          <a:p>
            <a:pPr indent="0" lvl="0" marL="0" rtl="0" algn="l">
              <a:lnSpc>
                <a:spcPct val="120000"/>
              </a:lnSpc>
              <a:spcBef>
                <a:spcPts val="1500"/>
              </a:spcBef>
              <a:spcAft>
                <a:spcPts val="0"/>
              </a:spcAft>
              <a:buClr>
                <a:schemeClr val="dk1"/>
              </a:buClr>
              <a:buSzPct val="100000"/>
              <a:buNone/>
            </a:pPr>
            <a:r>
              <a:rPr b="1" lang="en" sz="2800"/>
              <a:t>Зачем нужны юнит-тесты:</a:t>
            </a:r>
            <a:endParaRPr/>
          </a:p>
          <a:p>
            <a:pPr indent="-228600" lvl="0" marL="228600" rtl="0" algn="l">
              <a:lnSpc>
                <a:spcPct val="120000"/>
              </a:lnSpc>
              <a:spcBef>
                <a:spcPts val="1000"/>
              </a:spcBef>
              <a:spcAft>
                <a:spcPts val="0"/>
              </a:spcAft>
              <a:buClr>
                <a:schemeClr val="dk1"/>
              </a:buClr>
              <a:buSzPct val="100000"/>
              <a:buChar char="•"/>
            </a:pPr>
            <a:r>
              <a:rPr lang="en" sz="2800"/>
              <a:t>Помогают разработчику проверить правильность логики отдельного фрагмента кода (функции, метода, класса)</a:t>
            </a:r>
            <a:endParaRPr sz="2800"/>
          </a:p>
          <a:p>
            <a:pPr indent="-228600" lvl="0" marL="228600" rtl="0" algn="l">
              <a:lnSpc>
                <a:spcPct val="120000"/>
              </a:lnSpc>
              <a:spcBef>
                <a:spcPts val="1000"/>
              </a:spcBef>
              <a:spcAft>
                <a:spcPts val="0"/>
              </a:spcAft>
              <a:buClr>
                <a:schemeClr val="dk1"/>
              </a:buClr>
              <a:buSzPct val="100000"/>
              <a:buChar char="•"/>
            </a:pPr>
            <a:r>
              <a:rPr lang="en"/>
              <a:t>Качественные модульные тесты создают документацию</a:t>
            </a:r>
            <a:endParaRPr/>
          </a:p>
          <a:p>
            <a:pPr indent="-228600" lvl="0" marL="228600" rtl="0" algn="l">
              <a:lnSpc>
                <a:spcPct val="120000"/>
              </a:lnSpc>
              <a:spcBef>
                <a:spcPts val="1000"/>
              </a:spcBef>
              <a:spcAft>
                <a:spcPts val="0"/>
              </a:spcAft>
              <a:buClr>
                <a:schemeClr val="dk1"/>
              </a:buClr>
              <a:buSzPct val="100000"/>
              <a:buChar char="•"/>
            </a:pPr>
            <a:r>
              <a:rPr lang="en"/>
              <a:t>Можно бесстрашно менять / рефакторить код → позволяет ускорить внесение любых изменений</a:t>
            </a:r>
            <a:endParaRPr/>
          </a:p>
          <a:p>
            <a:pPr indent="-228600" lvl="0" marL="228600" rtl="0" algn="l">
              <a:lnSpc>
                <a:spcPct val="120000"/>
              </a:lnSpc>
              <a:spcBef>
                <a:spcPts val="1000"/>
              </a:spcBef>
              <a:spcAft>
                <a:spcPts val="0"/>
              </a:spcAft>
              <a:buClr>
                <a:schemeClr val="dk1"/>
              </a:buClr>
              <a:buSzPct val="100000"/>
              <a:buChar char="•"/>
            </a:pPr>
            <a:r>
              <a:rPr lang="en"/>
              <a:t>Высокий процент покрытия кода тестами позволяет минимизировать остальные виды тестирования (ручное тестирование и т.п.)</a:t>
            </a:r>
            <a:endParaRPr/>
          </a:p>
          <a:p>
            <a:pPr indent="-90804" lvl="0" marL="228600" rtl="0" algn="l">
              <a:lnSpc>
                <a:spcPct val="12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7037798" y="165603"/>
            <a:ext cx="4473700" cy="7257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
              <a:t>Области тестирования</a:t>
            </a:r>
            <a:endParaRPr/>
          </a:p>
        </p:txBody>
      </p:sp>
      <p:sp>
        <p:nvSpPr>
          <p:cNvPr id="223" name="Google Shape;223;p13"/>
          <p:cNvSpPr txBox="1"/>
          <p:nvPr>
            <p:ph idx="2" type="body"/>
          </p:nvPr>
        </p:nvSpPr>
        <p:spPr>
          <a:xfrm>
            <a:off x="6637106" y="1004337"/>
            <a:ext cx="5082262" cy="568806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Clr>
                <a:srgbClr val="2F5496"/>
              </a:buClr>
              <a:buSzPts val="2000"/>
              <a:buNone/>
            </a:pPr>
            <a:r>
              <a:rPr b="1" lang="en" sz="2000">
                <a:solidFill>
                  <a:srgbClr val="2F5496"/>
                </a:solidFill>
              </a:rPr>
              <a:t>Тестирование не сильно актуально:</a:t>
            </a:r>
            <a:endParaRPr/>
          </a:p>
          <a:p>
            <a:pPr indent="0" lvl="0" marL="0" rtl="0" algn="l">
              <a:lnSpc>
                <a:spcPct val="120000"/>
              </a:lnSpc>
              <a:spcBef>
                <a:spcPts val="1000"/>
              </a:spcBef>
              <a:spcAft>
                <a:spcPts val="0"/>
              </a:spcAft>
              <a:buClr>
                <a:schemeClr val="dk1"/>
              </a:buClr>
              <a:buSzPts val="2000"/>
              <a:buNone/>
            </a:pPr>
            <a:r>
              <a:rPr b="1" lang="en" sz="2000"/>
              <a:t>1.1 – простой код без зависимостей – </a:t>
            </a:r>
            <a:r>
              <a:rPr lang="en" sz="2000"/>
              <a:t>код тривиальный и не предполагает ошибок</a:t>
            </a:r>
            <a:endParaRPr/>
          </a:p>
          <a:p>
            <a:pPr indent="0" lvl="0" marL="0" rtl="0" algn="l">
              <a:lnSpc>
                <a:spcPct val="120000"/>
              </a:lnSpc>
              <a:spcBef>
                <a:spcPts val="1000"/>
              </a:spcBef>
              <a:spcAft>
                <a:spcPts val="0"/>
              </a:spcAft>
              <a:buClr>
                <a:schemeClr val="dk1"/>
              </a:buClr>
              <a:buSzPts val="2000"/>
              <a:buNone/>
            </a:pPr>
            <a:r>
              <a:rPr b="1" lang="en" sz="2000"/>
              <a:t>1.2 – сложный код с большим количеством зависимостей</a:t>
            </a:r>
            <a:r>
              <a:rPr lang="en" sz="2000"/>
              <a:t> – код плохо скомплектован (плохая архитектура) и требует пересмотра</a:t>
            </a:r>
            <a:endParaRPr/>
          </a:p>
          <a:p>
            <a:pPr indent="0" lvl="0" marL="0" rtl="0" algn="l">
              <a:lnSpc>
                <a:spcPct val="110000"/>
              </a:lnSpc>
              <a:spcBef>
                <a:spcPts val="1000"/>
              </a:spcBef>
              <a:spcAft>
                <a:spcPts val="0"/>
              </a:spcAft>
              <a:buClr>
                <a:schemeClr val="dk1"/>
              </a:buClr>
              <a:buSzPts val="2000"/>
              <a:buNone/>
            </a:pPr>
            <a:r>
              <a:t/>
            </a:r>
            <a:endParaRPr b="1" sz="2000"/>
          </a:p>
          <a:p>
            <a:pPr indent="0" lvl="0" marL="0" rtl="0" algn="l">
              <a:lnSpc>
                <a:spcPct val="110000"/>
              </a:lnSpc>
              <a:spcBef>
                <a:spcPts val="1000"/>
              </a:spcBef>
              <a:spcAft>
                <a:spcPts val="0"/>
              </a:spcAft>
              <a:buClr>
                <a:srgbClr val="385623"/>
              </a:buClr>
              <a:buSzPts val="2000"/>
              <a:buNone/>
            </a:pPr>
            <a:r>
              <a:rPr b="1" lang="en" sz="2000">
                <a:solidFill>
                  <a:srgbClr val="385623"/>
                </a:solidFill>
              </a:rPr>
              <a:t>Тестирование необходимо:</a:t>
            </a:r>
            <a:endParaRPr/>
          </a:p>
          <a:p>
            <a:pPr indent="0" lvl="0" marL="0" rtl="0" algn="l">
              <a:lnSpc>
                <a:spcPct val="120000"/>
              </a:lnSpc>
              <a:spcBef>
                <a:spcPts val="1000"/>
              </a:spcBef>
              <a:spcAft>
                <a:spcPts val="0"/>
              </a:spcAft>
              <a:buClr>
                <a:schemeClr val="dk1"/>
              </a:buClr>
              <a:buSzPts val="2000"/>
              <a:buNone/>
            </a:pPr>
            <a:r>
              <a:rPr b="1" lang="en" sz="2000"/>
              <a:t>2.1 – сложный код без зависимостей </a:t>
            </a:r>
            <a:r>
              <a:rPr lang="en" sz="2000"/>
              <a:t>– обычно правильно описанная бизнес-логика</a:t>
            </a:r>
            <a:endParaRPr/>
          </a:p>
          <a:p>
            <a:pPr indent="0" lvl="0" marL="0" rtl="0" algn="l">
              <a:lnSpc>
                <a:spcPct val="120000"/>
              </a:lnSpc>
              <a:spcBef>
                <a:spcPts val="1000"/>
              </a:spcBef>
              <a:spcAft>
                <a:spcPts val="0"/>
              </a:spcAft>
              <a:buClr>
                <a:schemeClr val="dk1"/>
              </a:buClr>
              <a:buSzPts val="2000"/>
              <a:buNone/>
            </a:pPr>
            <a:r>
              <a:rPr b="1" lang="en" sz="2000"/>
              <a:t>2.2 – простой код с зависимостями</a:t>
            </a:r>
            <a:r>
              <a:rPr lang="en" sz="2000"/>
              <a:t> – обычно код, связывающий различные компоненты, соприкасается с интеграционном тестированием</a:t>
            </a:r>
            <a:endParaRPr/>
          </a:p>
        </p:txBody>
      </p:sp>
      <p:grpSp>
        <p:nvGrpSpPr>
          <p:cNvPr id="224" name="Google Shape;224;p13"/>
          <p:cNvGrpSpPr/>
          <p:nvPr/>
        </p:nvGrpSpPr>
        <p:grpSpPr>
          <a:xfrm>
            <a:off x="80142" y="1004338"/>
            <a:ext cx="5495655" cy="5495655"/>
            <a:chOff x="1061308" y="0"/>
            <a:chExt cx="5495655" cy="5495655"/>
          </a:xfrm>
        </p:grpSpPr>
        <p:sp>
          <p:nvSpPr>
            <p:cNvPr id="225" name="Google Shape;225;p13"/>
            <p:cNvSpPr/>
            <p:nvPr/>
          </p:nvSpPr>
          <p:spPr>
            <a:xfrm>
              <a:off x="1061308" y="0"/>
              <a:ext cx="5495655" cy="5495655"/>
            </a:xfrm>
            <a:prstGeom prst="quadArrow">
              <a:avLst>
                <a:gd fmla="val 2000" name="adj1"/>
                <a:gd fmla="val 4000" name="adj2"/>
                <a:gd fmla="val 5000" name="adj3"/>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1418526" y="357217"/>
              <a:ext cx="2198262" cy="2198262"/>
            </a:xfrm>
            <a:prstGeom prst="roundRect">
              <a:avLst>
                <a:gd fmla="val 16667" name="adj"/>
              </a:avLst>
            </a:prstGeom>
            <a:solidFill>
              <a:srgbClr val="1E4E79"/>
            </a:solidFill>
            <a:ln cap="flat" cmpd="sng" w="12700">
              <a:solidFill>
                <a:srgbClr val="AC5B2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txBox="1"/>
            <p:nvPr/>
          </p:nvSpPr>
          <p:spPr>
            <a:xfrm>
              <a:off x="1525836" y="464527"/>
              <a:ext cx="1983642" cy="1983642"/>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b="1" lang="en" sz="2100">
                  <a:solidFill>
                    <a:schemeClr val="lt1"/>
                  </a:solidFill>
                  <a:latin typeface="Calibri"/>
                  <a:ea typeface="Calibri"/>
                  <a:cs typeface="Calibri"/>
                  <a:sym typeface="Calibri"/>
                </a:rPr>
                <a:t>2.1</a:t>
              </a:r>
              <a:endParaRPr/>
            </a:p>
            <a:p>
              <a:pPr indent="0" lvl="0" marL="0" marR="0" rtl="0" algn="ctr">
                <a:lnSpc>
                  <a:spcPct val="90000"/>
                </a:lnSpc>
                <a:spcBef>
                  <a:spcPts val="735"/>
                </a:spcBef>
                <a:spcAft>
                  <a:spcPts val="0"/>
                </a:spcAft>
                <a:buClr>
                  <a:schemeClr val="lt1"/>
                </a:buClr>
                <a:buSzPts val="2100"/>
                <a:buFont typeface="Calibri"/>
                <a:buNone/>
              </a:pPr>
              <a:r>
                <a:rPr b="0" lang="en" sz="2100">
                  <a:solidFill>
                    <a:schemeClr val="lt1"/>
                  </a:solidFill>
                  <a:latin typeface="Calibri"/>
                  <a:ea typeface="Calibri"/>
                  <a:cs typeface="Calibri"/>
                  <a:sym typeface="Calibri"/>
                </a:rPr>
                <a:t>сложный код, мало зависимостей </a:t>
              </a:r>
              <a:endParaRPr b="0" sz="2100">
                <a:solidFill>
                  <a:schemeClr val="lt1"/>
                </a:solidFill>
                <a:latin typeface="Calibri"/>
                <a:ea typeface="Calibri"/>
                <a:cs typeface="Calibri"/>
                <a:sym typeface="Calibri"/>
              </a:endParaRPr>
            </a:p>
          </p:txBody>
        </p:sp>
        <p:sp>
          <p:nvSpPr>
            <p:cNvPr id="228" name="Google Shape;228;p13"/>
            <p:cNvSpPr/>
            <p:nvPr/>
          </p:nvSpPr>
          <p:spPr>
            <a:xfrm>
              <a:off x="4001483" y="357217"/>
              <a:ext cx="2198262" cy="2198262"/>
            </a:xfrm>
            <a:prstGeom prst="roundRect">
              <a:avLst>
                <a:gd fmla="val 16667" name="adj"/>
              </a:avLst>
            </a:prstGeom>
            <a:solidFill>
              <a:srgbClr val="C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txBox="1"/>
            <p:nvPr/>
          </p:nvSpPr>
          <p:spPr>
            <a:xfrm>
              <a:off x="4108793" y="464527"/>
              <a:ext cx="1983642" cy="1983642"/>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b="1" lang="en" sz="2100">
                  <a:solidFill>
                    <a:schemeClr val="lt1"/>
                  </a:solidFill>
                  <a:latin typeface="Calibri"/>
                  <a:ea typeface="Calibri"/>
                  <a:cs typeface="Calibri"/>
                  <a:sym typeface="Calibri"/>
                </a:rPr>
                <a:t>1.2</a:t>
              </a:r>
              <a:endParaRPr/>
            </a:p>
            <a:p>
              <a:pPr indent="0" lvl="0" marL="0" marR="0" rtl="0" algn="ctr">
                <a:lnSpc>
                  <a:spcPct val="90000"/>
                </a:lnSpc>
                <a:spcBef>
                  <a:spcPts val="735"/>
                </a:spcBef>
                <a:spcAft>
                  <a:spcPts val="0"/>
                </a:spcAft>
                <a:buClr>
                  <a:schemeClr val="lt1"/>
                </a:buClr>
                <a:buSzPts val="2100"/>
                <a:buFont typeface="Calibri"/>
                <a:buNone/>
              </a:pPr>
              <a:r>
                <a:rPr b="0" lang="en" sz="2100">
                  <a:solidFill>
                    <a:schemeClr val="lt1"/>
                  </a:solidFill>
                  <a:latin typeface="Calibri"/>
                  <a:ea typeface="Calibri"/>
                  <a:cs typeface="Calibri"/>
                  <a:sym typeface="Calibri"/>
                </a:rPr>
                <a:t>сложный код, много зависимостей</a:t>
              </a:r>
              <a:endParaRPr b="0" sz="2100">
                <a:solidFill>
                  <a:schemeClr val="lt1"/>
                </a:solidFill>
                <a:latin typeface="Calibri"/>
                <a:ea typeface="Calibri"/>
                <a:cs typeface="Calibri"/>
                <a:sym typeface="Calibri"/>
              </a:endParaRPr>
            </a:p>
          </p:txBody>
        </p:sp>
        <p:sp>
          <p:nvSpPr>
            <p:cNvPr id="230" name="Google Shape;230;p13"/>
            <p:cNvSpPr/>
            <p:nvPr/>
          </p:nvSpPr>
          <p:spPr>
            <a:xfrm>
              <a:off x="1418526" y="2940175"/>
              <a:ext cx="2198262" cy="2198262"/>
            </a:xfrm>
            <a:prstGeom prst="roundRect">
              <a:avLst>
                <a:gd fmla="val 16667" name="adj"/>
              </a:avLst>
            </a:prstGeom>
            <a:solidFill>
              <a:srgbClr val="54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txBox="1"/>
            <p:nvPr/>
          </p:nvSpPr>
          <p:spPr>
            <a:xfrm>
              <a:off x="1525836" y="3047485"/>
              <a:ext cx="1983642" cy="1983642"/>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b="1" lang="en" sz="2100">
                  <a:solidFill>
                    <a:schemeClr val="lt1"/>
                  </a:solidFill>
                  <a:latin typeface="Calibri"/>
                  <a:ea typeface="Calibri"/>
                  <a:cs typeface="Calibri"/>
                  <a:sym typeface="Calibri"/>
                </a:rPr>
                <a:t>1.1</a:t>
              </a:r>
              <a:endParaRPr/>
            </a:p>
            <a:p>
              <a:pPr indent="0" lvl="0" marL="0" marR="0" rtl="0" algn="ctr">
                <a:lnSpc>
                  <a:spcPct val="90000"/>
                </a:lnSpc>
                <a:spcBef>
                  <a:spcPts val="735"/>
                </a:spcBef>
                <a:spcAft>
                  <a:spcPts val="0"/>
                </a:spcAft>
                <a:buClr>
                  <a:schemeClr val="lt1"/>
                </a:buClr>
                <a:buSzPts val="2100"/>
                <a:buFont typeface="Calibri"/>
                <a:buNone/>
              </a:pPr>
              <a:r>
                <a:rPr b="0" lang="en" sz="2100">
                  <a:solidFill>
                    <a:schemeClr val="lt1"/>
                  </a:solidFill>
                  <a:latin typeface="Calibri"/>
                  <a:ea typeface="Calibri"/>
                  <a:cs typeface="Calibri"/>
                  <a:sym typeface="Calibri"/>
                </a:rPr>
                <a:t>простой код без зависимостей</a:t>
              </a:r>
              <a:endParaRPr b="0" sz="2100">
                <a:solidFill>
                  <a:schemeClr val="lt1"/>
                </a:solidFill>
                <a:latin typeface="Calibri"/>
                <a:ea typeface="Calibri"/>
                <a:cs typeface="Calibri"/>
                <a:sym typeface="Calibri"/>
              </a:endParaRPr>
            </a:p>
          </p:txBody>
        </p:sp>
        <p:sp>
          <p:nvSpPr>
            <p:cNvPr id="232" name="Google Shape;232;p13"/>
            <p:cNvSpPr/>
            <p:nvPr/>
          </p:nvSpPr>
          <p:spPr>
            <a:xfrm>
              <a:off x="4001483" y="2940175"/>
              <a:ext cx="2198262" cy="2198262"/>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txBox="1"/>
            <p:nvPr/>
          </p:nvSpPr>
          <p:spPr>
            <a:xfrm>
              <a:off x="4108793" y="3047485"/>
              <a:ext cx="1983642" cy="1983642"/>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b="1" lang="en" sz="2100">
                  <a:solidFill>
                    <a:schemeClr val="lt1"/>
                  </a:solidFill>
                  <a:latin typeface="Calibri"/>
                  <a:ea typeface="Calibri"/>
                  <a:cs typeface="Calibri"/>
                  <a:sym typeface="Calibri"/>
                </a:rPr>
                <a:t>2.2</a:t>
              </a:r>
              <a:endParaRPr/>
            </a:p>
            <a:p>
              <a:pPr indent="0" lvl="0" marL="0" marR="0" rtl="0" algn="ctr">
                <a:lnSpc>
                  <a:spcPct val="90000"/>
                </a:lnSpc>
                <a:spcBef>
                  <a:spcPts val="735"/>
                </a:spcBef>
                <a:spcAft>
                  <a:spcPts val="0"/>
                </a:spcAft>
                <a:buClr>
                  <a:schemeClr val="lt1"/>
                </a:buClr>
                <a:buSzPts val="2100"/>
                <a:buFont typeface="Calibri"/>
                <a:buNone/>
              </a:pPr>
              <a:r>
                <a:rPr b="0" lang="en" sz="2100">
                  <a:solidFill>
                    <a:schemeClr val="lt1"/>
                  </a:solidFill>
                  <a:latin typeface="Calibri"/>
                  <a:ea typeface="Calibri"/>
                  <a:cs typeface="Calibri"/>
                  <a:sym typeface="Calibri"/>
                </a:rPr>
                <a:t>простой код с зависимостями </a:t>
              </a:r>
              <a:endParaRPr b="0" sz="2100">
                <a:solidFill>
                  <a:schemeClr val="lt1"/>
                </a:solidFill>
                <a:latin typeface="Calibri"/>
                <a:ea typeface="Calibri"/>
                <a:cs typeface="Calibri"/>
                <a:sym typeface="Calibri"/>
              </a:endParaRPr>
            </a:p>
          </p:txBody>
        </p:sp>
      </p:grpSp>
      <p:sp>
        <p:nvSpPr>
          <p:cNvPr id="234" name="Google Shape;234;p13"/>
          <p:cNvSpPr txBox="1"/>
          <p:nvPr/>
        </p:nvSpPr>
        <p:spPr>
          <a:xfrm>
            <a:off x="2017229" y="358007"/>
            <a:ext cx="196682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Количество </a:t>
            </a:r>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зависимостей</a:t>
            </a:r>
            <a:endParaRPr sz="1800">
              <a:solidFill>
                <a:schemeClr val="dk1"/>
              </a:solidFill>
              <a:latin typeface="Calibri"/>
              <a:ea typeface="Calibri"/>
              <a:cs typeface="Calibri"/>
              <a:sym typeface="Calibri"/>
            </a:endParaRPr>
          </a:p>
        </p:txBody>
      </p:sp>
      <p:sp>
        <p:nvSpPr>
          <p:cNvPr id="235" name="Google Shape;235;p13"/>
          <p:cNvSpPr txBox="1"/>
          <p:nvPr/>
        </p:nvSpPr>
        <p:spPr>
          <a:xfrm>
            <a:off x="5002400" y="3428999"/>
            <a:ext cx="16347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Сложность компонента</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838200" y="216112"/>
            <a:ext cx="5257800" cy="1438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Принципы </a:t>
            </a:r>
            <a:br>
              <a:rPr lang="en"/>
            </a:br>
            <a:r>
              <a:rPr lang="en"/>
              <a:t>F.I.R.S.T.</a:t>
            </a:r>
            <a:endParaRPr/>
          </a:p>
        </p:txBody>
      </p:sp>
      <p:sp>
        <p:nvSpPr>
          <p:cNvPr id="241" name="Google Shape;241;p14"/>
          <p:cNvSpPr txBox="1"/>
          <p:nvPr>
            <p:ph idx="1" type="body"/>
          </p:nvPr>
        </p:nvSpPr>
        <p:spPr>
          <a:xfrm>
            <a:off x="838199" y="1825625"/>
            <a:ext cx="8367445" cy="4667250"/>
          </a:xfrm>
          <a:prstGeom prst="rect">
            <a:avLst/>
          </a:prstGeom>
          <a:solidFill>
            <a:schemeClr val="lt1"/>
          </a:solid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chemeClr val="dk1"/>
              </a:buClr>
              <a:buSzPct val="100000"/>
              <a:buChar char="•"/>
            </a:pPr>
            <a:r>
              <a:rPr b="1" lang="en"/>
              <a:t>Fast (быстрота)</a:t>
            </a:r>
            <a:r>
              <a:rPr lang="en"/>
              <a:t> — unit-тесты должны быть быстрыми</a:t>
            </a:r>
            <a:endParaRPr/>
          </a:p>
          <a:p>
            <a:pPr indent="-228600" lvl="0" marL="228600" rtl="0" algn="l">
              <a:lnSpc>
                <a:spcPct val="120000"/>
              </a:lnSpc>
              <a:spcBef>
                <a:spcPts val="1000"/>
              </a:spcBef>
              <a:spcAft>
                <a:spcPts val="0"/>
              </a:spcAft>
              <a:buClr>
                <a:schemeClr val="dk1"/>
              </a:buClr>
              <a:buSzPct val="100000"/>
              <a:buChar char="•"/>
            </a:pPr>
            <a:r>
              <a:rPr b="1" lang="en"/>
              <a:t>Independent, isolated (независимость)</a:t>
            </a:r>
            <a:r>
              <a:rPr lang="en"/>
              <a:t> — результат одного теста не должен влиять на результат другого</a:t>
            </a:r>
            <a:endParaRPr/>
          </a:p>
          <a:p>
            <a:pPr indent="-228600" lvl="0" marL="228600" rtl="0" algn="l">
              <a:lnSpc>
                <a:spcPct val="120000"/>
              </a:lnSpc>
              <a:spcBef>
                <a:spcPts val="1000"/>
              </a:spcBef>
              <a:spcAft>
                <a:spcPts val="0"/>
              </a:spcAft>
              <a:buClr>
                <a:schemeClr val="dk1"/>
              </a:buClr>
              <a:buSzPct val="100000"/>
              <a:buChar char="•"/>
            </a:pPr>
            <a:r>
              <a:rPr b="1" lang="en"/>
              <a:t>Repeatable (повторяемость)</a:t>
            </a:r>
            <a:r>
              <a:rPr lang="en"/>
              <a:t> —  результаты тестов не должны менять среду выполнения (должны убирать за собой)</a:t>
            </a:r>
            <a:endParaRPr/>
          </a:p>
          <a:p>
            <a:pPr indent="-228600" lvl="0" marL="228600" rtl="0" algn="l">
              <a:lnSpc>
                <a:spcPct val="120000"/>
              </a:lnSpc>
              <a:spcBef>
                <a:spcPts val="1000"/>
              </a:spcBef>
              <a:spcAft>
                <a:spcPts val="0"/>
              </a:spcAft>
              <a:buClr>
                <a:schemeClr val="dk1"/>
              </a:buClr>
              <a:buSzPct val="100000"/>
              <a:buChar char="•"/>
            </a:pPr>
            <a:r>
              <a:rPr b="1" lang="en"/>
              <a:t>Self-validating (само-достоверность, очевидность)</a:t>
            </a:r>
            <a:r>
              <a:rPr lang="en"/>
              <a:t> — результаты теста должны быть очевидными, непротиворечивыми и представлять собой булево значение</a:t>
            </a:r>
            <a:endParaRPr/>
          </a:p>
          <a:p>
            <a:pPr indent="-228600" lvl="0" marL="228600" rtl="0" algn="l">
              <a:lnSpc>
                <a:spcPct val="120000"/>
              </a:lnSpc>
              <a:spcBef>
                <a:spcPts val="1000"/>
              </a:spcBef>
              <a:spcAft>
                <a:spcPts val="0"/>
              </a:spcAft>
              <a:buClr>
                <a:schemeClr val="dk1"/>
              </a:buClr>
              <a:buSzPct val="100000"/>
              <a:buChar char="•"/>
            </a:pPr>
            <a:r>
              <a:rPr b="1" lang="en"/>
              <a:t>Timely (своевременность)</a:t>
            </a:r>
            <a:r>
              <a:rPr lang="en"/>
              <a:t> — тесты должны быть написаны своевременно</a:t>
            </a:r>
            <a:endParaRPr/>
          </a:p>
          <a:p>
            <a:pPr indent="-7747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242" name="Google Shape;242;p14"/>
          <p:cNvSpPr txBox="1"/>
          <p:nvPr/>
        </p:nvSpPr>
        <p:spPr>
          <a:xfrm>
            <a:off x="9205644" y="1002478"/>
            <a:ext cx="2831113" cy="885840"/>
          </a:xfrm>
          <a:prstGeom prst="rect">
            <a:avLst/>
          </a:prstGeom>
          <a:noFill/>
          <a:ln>
            <a:noFill/>
          </a:ln>
        </p:spPr>
        <p:txBody>
          <a:bodyPr anchorCtr="0" anchor="ctr" bIns="45700" lIns="91425" spcFirstLastPara="1" rIns="91425" wrap="square" tIns="45700">
            <a:normAutofit fontScale="97500"/>
          </a:bodyPr>
          <a:lstStyle/>
          <a:p>
            <a:pPr indent="0" lvl="0" marL="0" marR="0" rtl="0" algn="r">
              <a:lnSpc>
                <a:spcPct val="83000"/>
              </a:lnSpc>
              <a:spcBef>
                <a:spcPts val="0"/>
              </a:spcBef>
              <a:spcAft>
                <a:spcPts val="0"/>
              </a:spcAft>
              <a:buClr>
                <a:srgbClr val="262626"/>
              </a:buClr>
              <a:buSzPct val="100000"/>
              <a:buFont typeface="Calibri"/>
              <a:buNone/>
            </a:pPr>
            <a:r>
              <a:rPr b="0" i="0" lang="en" sz="3500" cap="none">
                <a:solidFill>
                  <a:srgbClr val="262626"/>
                </a:solidFill>
                <a:latin typeface="Calibri"/>
                <a:ea typeface="Calibri"/>
                <a:cs typeface="Calibri"/>
                <a:sym typeface="Calibri"/>
              </a:rPr>
              <a:t>CLEAN CODE</a:t>
            </a:r>
            <a:endParaRPr/>
          </a:p>
          <a:p>
            <a:pPr indent="0" lvl="0" marL="0" marR="0" rtl="0" algn="r">
              <a:lnSpc>
                <a:spcPct val="83000"/>
              </a:lnSpc>
              <a:spcBef>
                <a:spcPts val="0"/>
              </a:spcBef>
              <a:spcAft>
                <a:spcPts val="0"/>
              </a:spcAft>
              <a:buClr>
                <a:srgbClr val="262626"/>
              </a:buClr>
              <a:buSzPct val="100000"/>
              <a:buFont typeface="Calibri"/>
              <a:buNone/>
            </a:pPr>
            <a:r>
              <a:rPr b="0" i="0" lang="en" sz="2100" cap="none">
                <a:solidFill>
                  <a:srgbClr val="262626"/>
                </a:solidFill>
                <a:latin typeface="Calibri"/>
                <a:ea typeface="Calibri"/>
                <a:cs typeface="Calibri"/>
                <a:sym typeface="Calibri"/>
              </a:rPr>
              <a:t>BY ROBERT MARTIN</a:t>
            </a:r>
            <a:endParaRPr b="0" i="0" sz="2100" cap="none">
              <a:solidFill>
                <a:srgbClr val="262626"/>
              </a:solidFill>
              <a:latin typeface="Calibri"/>
              <a:ea typeface="Calibri"/>
              <a:cs typeface="Calibri"/>
              <a:sym typeface="Calibri"/>
            </a:endParaRPr>
          </a:p>
        </p:txBody>
      </p:sp>
      <p:pic>
        <p:nvPicPr>
          <p:cNvPr id="243" name="Google Shape;243;p14"/>
          <p:cNvPicPr preferRelativeResize="0"/>
          <p:nvPr/>
        </p:nvPicPr>
        <p:blipFill rotWithShape="1">
          <a:blip r:embed="rId3">
            <a:alphaModFix/>
          </a:blip>
          <a:srcRect b="0" l="0" r="0" t="0"/>
          <a:stretch/>
        </p:blipFill>
        <p:spPr>
          <a:xfrm>
            <a:off x="9360887" y="1837571"/>
            <a:ext cx="2831113" cy="39874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type="title"/>
          </p:nvPr>
        </p:nvSpPr>
        <p:spPr>
          <a:xfrm>
            <a:off x="568960" y="365126"/>
            <a:ext cx="8109129" cy="9191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Принцип Fast (Быстрота)</a:t>
            </a:r>
            <a:endParaRPr sz="3500"/>
          </a:p>
        </p:txBody>
      </p:sp>
      <p:sp>
        <p:nvSpPr>
          <p:cNvPr id="249" name="Google Shape;249;p15"/>
          <p:cNvSpPr txBox="1"/>
          <p:nvPr>
            <p:ph idx="1" type="body"/>
          </p:nvPr>
        </p:nvSpPr>
        <p:spPr>
          <a:xfrm>
            <a:off x="6170489" y="1825625"/>
            <a:ext cx="5589770" cy="4988338"/>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 sz="2400"/>
              <a:t>Быстрота = скорость выполнения + легкость понимания</a:t>
            </a:r>
            <a:endParaRPr/>
          </a:p>
          <a:p>
            <a:pPr indent="0" lvl="0" marL="0" rtl="0" algn="l">
              <a:lnSpc>
                <a:spcPct val="90000"/>
              </a:lnSpc>
              <a:spcBef>
                <a:spcPts val="1000"/>
              </a:spcBef>
              <a:spcAft>
                <a:spcPts val="0"/>
              </a:spcAft>
              <a:buClr>
                <a:schemeClr val="dk1"/>
              </a:buClr>
              <a:buSzPts val="2400"/>
              <a:buNone/>
            </a:pPr>
            <a:r>
              <a:t/>
            </a:r>
            <a:endParaRPr b="1" sz="2400" u="sng"/>
          </a:p>
          <a:p>
            <a:pPr indent="0" lvl="0" marL="0" rtl="0" algn="l">
              <a:lnSpc>
                <a:spcPct val="90000"/>
              </a:lnSpc>
              <a:spcBef>
                <a:spcPts val="1000"/>
              </a:spcBef>
              <a:spcAft>
                <a:spcPts val="0"/>
              </a:spcAft>
              <a:buClr>
                <a:schemeClr val="dk1"/>
              </a:buClr>
              <a:buSzPts val="2400"/>
              <a:buNone/>
            </a:pPr>
            <a:r>
              <a:rPr b="1" lang="en" sz="2400" u="sng"/>
              <a:t>Пути повышения быстроты тестов:</a:t>
            </a:r>
            <a:endParaRPr/>
          </a:p>
          <a:p>
            <a:pPr indent="-342900" lvl="0" marL="342900" rtl="0" algn="l">
              <a:lnSpc>
                <a:spcPct val="90000"/>
              </a:lnSpc>
              <a:spcBef>
                <a:spcPts val="1000"/>
              </a:spcBef>
              <a:spcAft>
                <a:spcPts val="0"/>
              </a:spcAft>
              <a:buClr>
                <a:schemeClr val="dk1"/>
              </a:buClr>
              <a:buSzPts val="2400"/>
              <a:buAutoNum type="arabicPeriod"/>
            </a:pPr>
            <a:r>
              <a:rPr lang="en" sz="2400"/>
              <a:t>Один assert за тест;</a:t>
            </a:r>
            <a:endParaRPr sz="2400"/>
          </a:p>
          <a:p>
            <a:pPr indent="-342900" lvl="0" marL="342900" rtl="0" algn="l">
              <a:lnSpc>
                <a:spcPct val="90000"/>
              </a:lnSpc>
              <a:spcBef>
                <a:spcPts val="1000"/>
              </a:spcBef>
              <a:spcAft>
                <a:spcPts val="0"/>
              </a:spcAft>
              <a:buClr>
                <a:schemeClr val="dk1"/>
              </a:buClr>
              <a:buSzPts val="2400"/>
              <a:buFont typeface="Garamond"/>
              <a:buAutoNum type="arabicPeriod"/>
            </a:pPr>
            <a:r>
              <a:rPr lang="en" sz="2400"/>
              <a:t>Использование заглушек (Dependency Injection);</a:t>
            </a:r>
            <a:endParaRPr/>
          </a:p>
          <a:p>
            <a:pPr indent="-342900" lvl="0" marL="342900" rtl="0" algn="l">
              <a:lnSpc>
                <a:spcPct val="90000"/>
              </a:lnSpc>
              <a:spcBef>
                <a:spcPts val="1000"/>
              </a:spcBef>
              <a:spcAft>
                <a:spcPts val="0"/>
              </a:spcAft>
              <a:buClr>
                <a:srgbClr val="C00000"/>
              </a:buClr>
              <a:buSzPts val="2400"/>
              <a:buAutoNum type="arabicPeriod"/>
            </a:pPr>
            <a:r>
              <a:rPr lang="en" sz="2400">
                <a:solidFill>
                  <a:srgbClr val="C00000"/>
                </a:solidFill>
              </a:rPr>
              <a:t>Интуитивно-понятное именование;</a:t>
            </a:r>
            <a:endParaRPr/>
          </a:p>
          <a:p>
            <a:pPr indent="-342900" lvl="0" marL="342900" rtl="0" algn="l">
              <a:lnSpc>
                <a:spcPct val="90000"/>
              </a:lnSpc>
              <a:spcBef>
                <a:spcPts val="1000"/>
              </a:spcBef>
              <a:spcAft>
                <a:spcPts val="0"/>
              </a:spcAft>
              <a:buClr>
                <a:srgbClr val="C00000"/>
              </a:buClr>
              <a:buSzPts val="2400"/>
              <a:buAutoNum type="arabicPeriod"/>
            </a:pPr>
            <a:r>
              <a:rPr lang="en" sz="2400">
                <a:solidFill>
                  <a:srgbClr val="C00000"/>
                </a:solidFill>
              </a:rPr>
              <a:t>Применение DSL (domain-specific language);</a:t>
            </a:r>
            <a:endParaRPr/>
          </a:p>
        </p:txBody>
      </p:sp>
      <p:pic>
        <p:nvPicPr>
          <p:cNvPr descr="Speedy coding and discovery: how fast is fast, and making a difference for  library users? – Cloud Librarian DownUnder" id="250" name="Google Shape;250;p15"/>
          <p:cNvPicPr preferRelativeResize="0"/>
          <p:nvPr/>
        </p:nvPicPr>
        <p:blipFill rotWithShape="1">
          <a:blip r:embed="rId3">
            <a:alphaModFix/>
          </a:blip>
          <a:srcRect b="0" l="0" r="0" t="0"/>
          <a:stretch/>
        </p:blipFill>
        <p:spPr>
          <a:xfrm>
            <a:off x="9210353" y="117506"/>
            <a:ext cx="2685722" cy="1708119"/>
          </a:xfrm>
          <a:prstGeom prst="rect">
            <a:avLst/>
          </a:prstGeom>
          <a:noFill/>
          <a:ln>
            <a:noFill/>
          </a:ln>
        </p:spPr>
      </p:pic>
      <p:sp>
        <p:nvSpPr>
          <p:cNvPr id="251" name="Google Shape;251;p15"/>
          <p:cNvSpPr txBox="1"/>
          <p:nvPr/>
        </p:nvSpPr>
        <p:spPr>
          <a:xfrm>
            <a:off x="568960" y="2459421"/>
            <a:ext cx="5452553" cy="3749675"/>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90000"/>
              </a:lnSpc>
              <a:spcBef>
                <a:spcPts val="0"/>
              </a:spcBef>
              <a:spcAft>
                <a:spcPts val="0"/>
              </a:spcAft>
              <a:buClr>
                <a:schemeClr val="dk1"/>
              </a:buClr>
              <a:buSzPct val="100000"/>
              <a:buFont typeface="Arial"/>
              <a:buNone/>
            </a:pPr>
            <a:r>
              <a:rPr b="1" lang="en" sz="3400" u="sng">
                <a:solidFill>
                  <a:schemeClr val="dk1"/>
                </a:solidFill>
                <a:latin typeface="Calibri"/>
                <a:ea typeface="Calibri"/>
                <a:cs typeface="Calibri"/>
                <a:sym typeface="Calibri"/>
              </a:rPr>
              <a:t>Проблема медленных тестов:</a:t>
            </a:r>
            <a:endParaRPr/>
          </a:p>
          <a:p>
            <a:pPr indent="0" lvl="0" marL="0" marR="0" rtl="0" algn="l">
              <a:lnSpc>
                <a:spcPct val="120000"/>
              </a:lnSpc>
              <a:spcBef>
                <a:spcPts val="1000"/>
              </a:spcBef>
              <a:spcAft>
                <a:spcPts val="0"/>
              </a:spcAft>
              <a:buClr>
                <a:schemeClr val="dk1"/>
              </a:buClr>
              <a:buSzPct val="100000"/>
              <a:buFont typeface="Arial"/>
              <a:buNone/>
            </a:pPr>
            <a:r>
              <a:rPr lang="en" sz="2800">
                <a:solidFill>
                  <a:schemeClr val="dk1"/>
                </a:solidFill>
                <a:latin typeface="Calibri"/>
                <a:ea typeface="Calibri"/>
                <a:cs typeface="Calibri"/>
                <a:sym typeface="Calibri"/>
              </a:rPr>
              <a:t>Запускаются редко </a:t>
            </a:r>
            <a:br>
              <a:rPr lang="en" sz="2800">
                <a:solidFill>
                  <a:schemeClr val="dk1"/>
                </a:solidFill>
                <a:latin typeface="Calibri"/>
                <a:ea typeface="Calibri"/>
                <a:cs typeface="Calibri"/>
                <a:sym typeface="Calibri"/>
              </a:rPr>
            </a:br>
            <a:r>
              <a:rPr b="1" lang="en" sz="2800">
                <a:solidFill>
                  <a:schemeClr val="dk1"/>
                </a:solidFill>
                <a:latin typeface="Calibri"/>
                <a:ea typeface="Calibri"/>
                <a:cs typeface="Calibri"/>
                <a:sym typeface="Calibri"/>
              </a:rPr>
              <a:t>→ </a:t>
            </a:r>
            <a:r>
              <a:rPr lang="en" sz="2800">
                <a:solidFill>
                  <a:schemeClr val="dk1"/>
                </a:solidFill>
                <a:latin typeface="Calibri"/>
                <a:ea typeface="Calibri"/>
                <a:cs typeface="Calibri"/>
                <a:sym typeface="Calibri"/>
              </a:rPr>
              <a:t>Повышается вероятность пропуска ошибки </a:t>
            </a:r>
            <a:br>
              <a:rPr lang="en" sz="2800">
                <a:solidFill>
                  <a:schemeClr val="dk1"/>
                </a:solidFill>
                <a:latin typeface="Calibri"/>
                <a:ea typeface="Calibri"/>
                <a:cs typeface="Calibri"/>
                <a:sym typeface="Calibri"/>
              </a:rPr>
            </a:br>
            <a:r>
              <a:rPr b="1" lang="en" sz="2800">
                <a:solidFill>
                  <a:schemeClr val="dk1"/>
                </a:solidFill>
                <a:latin typeface="Calibri"/>
                <a:ea typeface="Calibri"/>
                <a:cs typeface="Calibri"/>
                <a:sym typeface="Calibri"/>
              </a:rPr>
              <a:t>→ </a:t>
            </a:r>
            <a:r>
              <a:rPr lang="en" sz="2800">
                <a:solidFill>
                  <a:schemeClr val="dk1"/>
                </a:solidFill>
                <a:latin typeface="Calibri"/>
                <a:ea typeface="Calibri"/>
                <a:cs typeface="Calibri"/>
                <a:sym typeface="Calibri"/>
              </a:rPr>
              <a:t>«Дырявые» тесты требуют постоянной переработки </a:t>
            </a:r>
            <a:br>
              <a:rPr lang="en" sz="2800">
                <a:solidFill>
                  <a:schemeClr val="dk1"/>
                </a:solidFill>
                <a:latin typeface="Calibri"/>
                <a:ea typeface="Calibri"/>
                <a:cs typeface="Calibri"/>
                <a:sym typeface="Calibri"/>
              </a:rPr>
            </a:br>
            <a:r>
              <a:rPr b="1" lang="en" sz="2800">
                <a:solidFill>
                  <a:schemeClr val="dk1"/>
                </a:solidFill>
                <a:latin typeface="Calibri"/>
                <a:ea typeface="Calibri"/>
                <a:cs typeface="Calibri"/>
                <a:sym typeface="Calibri"/>
              </a:rPr>
              <a:t>→ </a:t>
            </a:r>
            <a:r>
              <a:rPr lang="en" sz="2800">
                <a:solidFill>
                  <a:schemeClr val="dk1"/>
                </a:solidFill>
                <a:latin typeface="Calibri"/>
                <a:ea typeface="Calibri"/>
                <a:cs typeface="Calibri"/>
                <a:sym typeface="Calibri"/>
              </a:rPr>
              <a:t>Поддержка тестов откладывается </a:t>
            </a:r>
            <a:br>
              <a:rPr lang="en" sz="2800">
                <a:solidFill>
                  <a:schemeClr val="dk1"/>
                </a:solidFill>
                <a:latin typeface="Calibri"/>
                <a:ea typeface="Calibri"/>
                <a:cs typeface="Calibri"/>
                <a:sym typeface="Calibri"/>
              </a:rPr>
            </a:br>
            <a:r>
              <a:rPr b="1" lang="en" sz="2800">
                <a:solidFill>
                  <a:schemeClr val="dk1"/>
                </a:solidFill>
                <a:latin typeface="Calibri"/>
                <a:ea typeface="Calibri"/>
                <a:cs typeface="Calibri"/>
                <a:sym typeface="Calibri"/>
              </a:rPr>
              <a:t>→ </a:t>
            </a:r>
            <a:r>
              <a:rPr lang="en" sz="2800">
                <a:solidFill>
                  <a:schemeClr val="dk1"/>
                </a:solidFill>
                <a:latin typeface="Calibri"/>
                <a:ea typeface="Calibri"/>
                <a:cs typeface="Calibri"/>
                <a:sym typeface="Calibri"/>
              </a:rPr>
              <a:t>Повышается вероятность выхода ошибок в production.</a:t>
            </a:r>
            <a:endParaRPr/>
          </a:p>
        </p:txBody>
      </p:sp>
      <p:sp>
        <p:nvSpPr>
          <p:cNvPr id="252" name="Google Shape;252;p15"/>
          <p:cNvSpPr txBox="1"/>
          <p:nvPr/>
        </p:nvSpPr>
        <p:spPr>
          <a:xfrm>
            <a:off x="6017611" y="250257"/>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ph type="title"/>
          </p:nvPr>
        </p:nvSpPr>
        <p:spPr>
          <a:xfrm>
            <a:off x="838200" y="365126"/>
            <a:ext cx="10515600" cy="11409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lang="en" sz="3500"/>
              <a:t>Принцип Independent, Isolated</a:t>
            </a:r>
            <a:br>
              <a:rPr lang="en" sz="3500"/>
            </a:br>
            <a:r>
              <a:rPr lang="en" sz="3500"/>
              <a:t>(независимость, изолированность)</a:t>
            </a:r>
            <a:endParaRPr sz="3500"/>
          </a:p>
        </p:txBody>
      </p:sp>
      <p:sp>
        <p:nvSpPr>
          <p:cNvPr id="258" name="Google Shape;258;p16"/>
          <p:cNvSpPr txBox="1"/>
          <p:nvPr>
            <p:ph idx="1" type="body"/>
          </p:nvPr>
        </p:nvSpPr>
        <p:spPr>
          <a:xfrm>
            <a:off x="838200" y="1693545"/>
            <a:ext cx="9017000" cy="4351338"/>
          </a:xfrm>
          <a:prstGeom prst="rect">
            <a:avLst/>
          </a:prstGeom>
          <a:solidFill>
            <a:schemeClr val="lt1"/>
          </a:solid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 sz="2400"/>
              <a:t>Независимость тестов достигается путем применения паттерна </a:t>
            </a:r>
            <a:r>
              <a:rPr b="1" lang="en" sz="2400"/>
              <a:t>BUILD – OPERATE – CHECK</a:t>
            </a:r>
            <a:r>
              <a:rPr lang="en" sz="2400"/>
              <a:t>.</a:t>
            </a:r>
            <a:endParaRPr/>
          </a:p>
          <a:p>
            <a:pPr indent="-87629"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b="1" lang="en" sz="2400"/>
              <a:t>BUILD</a:t>
            </a:r>
            <a:r>
              <a:rPr lang="en" sz="2400"/>
              <a:t> — настройка окружения теста</a:t>
            </a:r>
            <a:endParaRPr/>
          </a:p>
          <a:p>
            <a:pPr indent="-228600" lvl="0" marL="228600" rtl="0" algn="l">
              <a:lnSpc>
                <a:spcPct val="90000"/>
              </a:lnSpc>
              <a:spcBef>
                <a:spcPts val="1000"/>
              </a:spcBef>
              <a:spcAft>
                <a:spcPts val="0"/>
              </a:spcAft>
              <a:buClr>
                <a:schemeClr val="dk1"/>
              </a:buClr>
              <a:buSzPct val="100000"/>
              <a:buChar char="•"/>
            </a:pPr>
            <a:r>
              <a:rPr b="1" lang="en" sz="2400"/>
              <a:t>OPERATE</a:t>
            </a:r>
            <a:r>
              <a:rPr lang="en" sz="2400"/>
              <a:t> — запуск тестируемой функциональности</a:t>
            </a:r>
            <a:endParaRPr/>
          </a:p>
          <a:p>
            <a:pPr indent="-228600" lvl="0" marL="228600" rtl="0" algn="l">
              <a:lnSpc>
                <a:spcPct val="90000"/>
              </a:lnSpc>
              <a:spcBef>
                <a:spcPts val="1000"/>
              </a:spcBef>
              <a:spcAft>
                <a:spcPts val="0"/>
              </a:spcAft>
              <a:buClr>
                <a:schemeClr val="dk1"/>
              </a:buClr>
              <a:buSzPct val="100000"/>
              <a:buChar char="•"/>
            </a:pPr>
            <a:r>
              <a:rPr b="1" lang="en" sz="2400"/>
              <a:t>CHECK</a:t>
            </a:r>
            <a:r>
              <a:rPr lang="en" sz="2400"/>
              <a:t> — сравнение полученного результата с ожидаемым</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
              <a:t>Подход AAA:</a:t>
            </a:r>
            <a:endParaRPr/>
          </a:p>
          <a:p>
            <a:pPr indent="-228600" lvl="0" marL="228600" rtl="0" algn="l">
              <a:lnSpc>
                <a:spcPct val="90000"/>
              </a:lnSpc>
              <a:spcBef>
                <a:spcPts val="1000"/>
              </a:spcBef>
              <a:spcAft>
                <a:spcPts val="0"/>
              </a:spcAft>
              <a:buClr>
                <a:schemeClr val="dk1"/>
              </a:buClr>
              <a:buSzPct val="100000"/>
              <a:buChar char="•"/>
            </a:pPr>
            <a:r>
              <a:rPr lang="en"/>
              <a:t>Arrange,</a:t>
            </a:r>
            <a:endParaRPr/>
          </a:p>
          <a:p>
            <a:pPr indent="-228600" lvl="0" marL="228600" rtl="0" algn="l">
              <a:lnSpc>
                <a:spcPct val="90000"/>
              </a:lnSpc>
              <a:spcBef>
                <a:spcPts val="1000"/>
              </a:spcBef>
              <a:spcAft>
                <a:spcPts val="0"/>
              </a:spcAft>
              <a:buClr>
                <a:schemeClr val="dk1"/>
              </a:buClr>
              <a:buSzPct val="100000"/>
              <a:buChar char="•"/>
            </a:pPr>
            <a:r>
              <a:rPr lang="en"/>
              <a:t>Act,</a:t>
            </a:r>
            <a:endParaRPr/>
          </a:p>
          <a:p>
            <a:pPr indent="-228600" lvl="0" marL="228600" rtl="0" algn="l">
              <a:lnSpc>
                <a:spcPct val="90000"/>
              </a:lnSpc>
              <a:spcBef>
                <a:spcPts val="1000"/>
              </a:spcBef>
              <a:spcAft>
                <a:spcPts val="0"/>
              </a:spcAft>
              <a:buClr>
                <a:schemeClr val="dk1"/>
              </a:buClr>
              <a:buSzPct val="100000"/>
              <a:buChar char="•"/>
            </a:pPr>
            <a:r>
              <a:rPr lang="en"/>
              <a:t>Assert.</a:t>
            </a:r>
            <a:endParaRPr/>
          </a:p>
          <a:p>
            <a:pPr indent="0" lvl="0" marL="0" rtl="0" algn="l">
              <a:lnSpc>
                <a:spcPct val="90000"/>
              </a:lnSpc>
              <a:spcBef>
                <a:spcPts val="1000"/>
              </a:spcBef>
              <a:spcAft>
                <a:spcPts val="0"/>
              </a:spcAft>
              <a:buClr>
                <a:schemeClr val="dk1"/>
              </a:buClr>
              <a:buSzPct val="100000"/>
              <a:buNone/>
            </a:pPr>
            <a:r>
              <a:t/>
            </a:r>
            <a:endParaRPr sz="2800"/>
          </a:p>
        </p:txBody>
      </p:sp>
      <p:pic>
        <p:nvPicPr>
          <p:cNvPr descr="смайлики 🏝 одинокий остров | wpRock" id="259" name="Google Shape;259;p16"/>
          <p:cNvPicPr preferRelativeResize="0"/>
          <p:nvPr/>
        </p:nvPicPr>
        <p:blipFill rotWithShape="1">
          <a:blip r:embed="rId3">
            <a:alphaModFix/>
          </a:blip>
          <a:srcRect b="0" l="0" r="0" t="0"/>
          <a:stretch/>
        </p:blipFill>
        <p:spPr>
          <a:xfrm>
            <a:off x="9457426" y="4001294"/>
            <a:ext cx="2734574" cy="2734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We believe you (building your repeatable process) – Eat to Perform" id="264" name="Google Shape;264;p17"/>
          <p:cNvPicPr preferRelativeResize="0"/>
          <p:nvPr/>
        </p:nvPicPr>
        <p:blipFill rotWithShape="1">
          <a:blip r:embed="rId3">
            <a:alphaModFix/>
          </a:blip>
          <a:srcRect b="3684" l="4275" r="5007" t="9223"/>
          <a:stretch/>
        </p:blipFill>
        <p:spPr>
          <a:xfrm>
            <a:off x="10080811" y="0"/>
            <a:ext cx="2111189" cy="1650813"/>
          </a:xfrm>
          <a:prstGeom prst="rect">
            <a:avLst/>
          </a:prstGeom>
          <a:noFill/>
          <a:ln>
            <a:noFill/>
          </a:ln>
        </p:spPr>
      </p:pic>
      <p:sp>
        <p:nvSpPr>
          <p:cNvPr id="265" name="Google Shape;265;p17"/>
          <p:cNvSpPr txBox="1"/>
          <p:nvPr>
            <p:ph type="title"/>
          </p:nvPr>
        </p:nvSpPr>
        <p:spPr>
          <a:xfrm>
            <a:off x="838200" y="443752"/>
            <a:ext cx="8655424" cy="7395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lang="en" sz="3500"/>
              <a:t>Принцип Repeatable (повторяемость)</a:t>
            </a:r>
            <a:endParaRPr sz="3500"/>
          </a:p>
        </p:txBody>
      </p:sp>
      <p:sp>
        <p:nvSpPr>
          <p:cNvPr id="266" name="Google Shape;266;p17"/>
          <p:cNvSpPr txBox="1"/>
          <p:nvPr>
            <p:ph idx="1" type="body"/>
          </p:nvPr>
        </p:nvSpPr>
        <p:spPr>
          <a:xfrm>
            <a:off x="838200" y="1546410"/>
            <a:ext cx="10607566" cy="5082989"/>
          </a:xfrm>
          <a:prstGeom prst="rect">
            <a:avLst/>
          </a:prstGeom>
          <a:solidFill>
            <a:schemeClr val="lt1"/>
          </a:solid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0"/>
              </a:spcBef>
              <a:spcAft>
                <a:spcPts val="0"/>
              </a:spcAft>
              <a:buClr>
                <a:schemeClr val="dk1"/>
              </a:buClr>
              <a:buSzPct val="100000"/>
              <a:buNone/>
            </a:pPr>
            <a:r>
              <a:rPr lang="en" sz="3200"/>
              <a:t>Повторяемость достигается с помощью применения тестовых двойников (test doubles):</a:t>
            </a:r>
            <a:endParaRPr/>
          </a:p>
          <a:p>
            <a:pPr indent="-285750" lvl="0" marL="285750" rtl="0" algn="l">
              <a:lnSpc>
                <a:spcPct val="120000"/>
              </a:lnSpc>
              <a:spcBef>
                <a:spcPts val="1500"/>
              </a:spcBef>
              <a:spcAft>
                <a:spcPts val="0"/>
              </a:spcAft>
              <a:buClr>
                <a:schemeClr val="dk1"/>
              </a:buClr>
              <a:buSzPct val="100000"/>
              <a:buFont typeface="Courier New"/>
              <a:buChar char="o"/>
            </a:pPr>
            <a:r>
              <a:rPr b="1" lang="en" sz="2800"/>
              <a:t>Dummy objects</a:t>
            </a:r>
            <a:r>
              <a:rPr lang="en" sz="2800"/>
              <a:t> — передаваемые, но неиспользуемые объекты;</a:t>
            </a:r>
            <a:endParaRPr/>
          </a:p>
          <a:p>
            <a:pPr indent="-285750" lvl="0" marL="285750" rtl="0" algn="l">
              <a:lnSpc>
                <a:spcPct val="120000"/>
              </a:lnSpc>
              <a:spcBef>
                <a:spcPts val="1500"/>
              </a:spcBef>
              <a:spcAft>
                <a:spcPts val="0"/>
              </a:spcAft>
              <a:buClr>
                <a:schemeClr val="dk1"/>
              </a:buClr>
              <a:buSzPct val="100000"/>
              <a:buFont typeface="Courier New"/>
              <a:buChar char="o"/>
            </a:pPr>
            <a:r>
              <a:rPr b="1" lang="en" sz="2800"/>
              <a:t>Fake objects</a:t>
            </a:r>
            <a:r>
              <a:rPr lang="en" sz="2800"/>
              <a:t> — заведомо подмененные системы с аналогичной функциональностью, но упрощенные для использования в тестовом случае (In Memory Databases etc.);</a:t>
            </a:r>
            <a:endParaRPr/>
          </a:p>
          <a:p>
            <a:pPr indent="-285750" lvl="0" marL="285750" rtl="0" algn="l">
              <a:lnSpc>
                <a:spcPct val="120000"/>
              </a:lnSpc>
              <a:spcBef>
                <a:spcPts val="1500"/>
              </a:spcBef>
              <a:spcAft>
                <a:spcPts val="0"/>
              </a:spcAft>
              <a:buClr>
                <a:schemeClr val="dk1"/>
              </a:buClr>
              <a:buSzPct val="100000"/>
              <a:buFont typeface="Courier New"/>
              <a:buChar char="o"/>
            </a:pPr>
            <a:r>
              <a:rPr b="1" lang="en" sz="2800"/>
              <a:t>Mocks</a:t>
            </a:r>
            <a:r>
              <a:rPr lang="en" sz="2800"/>
              <a:t> — заглушки, предназначенные для регистрации вызовов;</a:t>
            </a:r>
            <a:endParaRPr sz="2800"/>
          </a:p>
          <a:p>
            <a:pPr indent="-285750" lvl="0" marL="285750" rtl="0" algn="l">
              <a:lnSpc>
                <a:spcPct val="120000"/>
              </a:lnSpc>
              <a:spcBef>
                <a:spcPts val="1500"/>
              </a:spcBef>
              <a:spcAft>
                <a:spcPts val="0"/>
              </a:spcAft>
              <a:buClr>
                <a:schemeClr val="dk1"/>
              </a:buClr>
              <a:buSzPct val="100000"/>
              <a:buFont typeface="Courier New"/>
              <a:buChar char="o"/>
            </a:pPr>
            <a:r>
              <a:rPr b="1" lang="en" sz="2800"/>
              <a:t>Stubs</a:t>
            </a:r>
            <a:r>
              <a:rPr lang="en" sz="2800"/>
              <a:t> — заглушки, отвечающие на вызовы согласно настроенному сценарию ответов;</a:t>
            </a:r>
            <a:endParaRPr sz="2800"/>
          </a:p>
          <a:p>
            <a:pPr indent="-285750" lvl="0" marL="285750" rtl="0" algn="l">
              <a:lnSpc>
                <a:spcPct val="120000"/>
              </a:lnSpc>
              <a:spcBef>
                <a:spcPts val="1500"/>
              </a:spcBef>
              <a:spcAft>
                <a:spcPts val="0"/>
              </a:spcAft>
              <a:buClr>
                <a:schemeClr val="dk1"/>
              </a:buClr>
              <a:buSzPct val="100000"/>
              <a:buFont typeface="Courier New"/>
              <a:buChar char="o"/>
            </a:pPr>
            <a:r>
              <a:rPr b="1" lang="en" sz="2800"/>
              <a:t>Spies</a:t>
            </a:r>
            <a:r>
              <a:rPr lang="en" sz="2800"/>
              <a:t> — заглушки (аналогично Stubs), но позволяющие регистрировать действия;</a:t>
            </a:r>
            <a:endParaRPr/>
          </a:p>
          <a:p>
            <a:pPr indent="0" lvl="0" marL="0" rtl="0" algn="r">
              <a:lnSpc>
                <a:spcPct val="120000"/>
              </a:lnSpc>
              <a:spcBef>
                <a:spcPts val="1500"/>
              </a:spcBef>
              <a:spcAft>
                <a:spcPts val="0"/>
              </a:spcAft>
              <a:buClr>
                <a:schemeClr val="dk1"/>
              </a:buClr>
              <a:buSzPct val="100000"/>
              <a:buNone/>
            </a:pPr>
            <a:r>
              <a:rPr lang="en" sz="2000"/>
              <a:t>* by Martin Fowler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txBox="1"/>
          <p:nvPr>
            <p:ph type="title"/>
          </p:nvPr>
        </p:nvSpPr>
        <p:spPr>
          <a:xfrm>
            <a:off x="838200" y="365125"/>
            <a:ext cx="10515600" cy="100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 sz="4000"/>
              <a:t>Принцип Self-Validating (самоочевидность)</a:t>
            </a:r>
            <a:endParaRPr sz="4000"/>
          </a:p>
        </p:txBody>
      </p:sp>
      <p:sp>
        <p:nvSpPr>
          <p:cNvPr id="272" name="Google Shape;272;p18"/>
          <p:cNvSpPr txBox="1"/>
          <p:nvPr>
            <p:ph idx="1" type="body"/>
          </p:nvPr>
        </p:nvSpPr>
        <p:spPr>
          <a:xfrm>
            <a:off x="838200" y="1825625"/>
            <a:ext cx="10515600" cy="4351338"/>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 sz="2800"/>
              <a:t>Результат теста должен представлять собой булево значение и не требовать дополнительной интерпретации.</a:t>
            </a:r>
            <a:endParaRPr/>
          </a:p>
          <a:p>
            <a:pPr indent="-50800" lvl="0" marL="228600" rtl="0" algn="l">
              <a:lnSpc>
                <a:spcPct val="90000"/>
              </a:lnSpc>
              <a:spcBef>
                <a:spcPts val="1500"/>
              </a:spcBef>
              <a:spcAft>
                <a:spcPts val="0"/>
              </a:spcAft>
              <a:buClr>
                <a:schemeClr val="dk1"/>
              </a:buClr>
              <a:buSzPts val="2800"/>
              <a:buNone/>
            </a:pPr>
            <a:r>
              <a:t/>
            </a:r>
            <a:endParaRPr sz="2800"/>
          </a:p>
          <a:p>
            <a:pPr indent="0" lvl="0" marL="0" rtl="0" algn="l">
              <a:lnSpc>
                <a:spcPct val="90000"/>
              </a:lnSpc>
              <a:spcBef>
                <a:spcPts val="1500"/>
              </a:spcBef>
              <a:spcAft>
                <a:spcPts val="0"/>
              </a:spcAft>
              <a:buClr>
                <a:schemeClr val="dk1"/>
              </a:buClr>
              <a:buSzPts val="2800"/>
              <a:buNone/>
            </a:pPr>
            <a:r>
              <a:rPr lang="en" sz="2800" u="sng"/>
              <a:t>Принцип достигается, используя:</a:t>
            </a:r>
            <a:endParaRPr/>
          </a:p>
          <a:p>
            <a:pPr indent="-360000" lvl="0" marL="360000" rtl="0" algn="l">
              <a:lnSpc>
                <a:spcPct val="100000"/>
              </a:lnSpc>
              <a:spcBef>
                <a:spcPts val="1500"/>
              </a:spcBef>
              <a:spcAft>
                <a:spcPts val="0"/>
              </a:spcAft>
              <a:buClr>
                <a:schemeClr val="dk1"/>
              </a:buClr>
              <a:buSzPts val="2800"/>
              <a:buAutoNum type="arabicPeriod"/>
            </a:pPr>
            <a:r>
              <a:rPr lang="en" sz="2800"/>
              <a:t>Булев результат;</a:t>
            </a:r>
            <a:endParaRPr sz="2800"/>
          </a:p>
          <a:p>
            <a:pPr indent="-360000" lvl="0" marL="360000" rtl="0" algn="l">
              <a:lnSpc>
                <a:spcPct val="100000"/>
              </a:lnSpc>
              <a:spcBef>
                <a:spcPts val="1500"/>
              </a:spcBef>
              <a:spcAft>
                <a:spcPts val="0"/>
              </a:spcAft>
              <a:buClr>
                <a:schemeClr val="dk1"/>
              </a:buClr>
              <a:buSzPts val="2800"/>
              <a:buAutoNum type="arabicPeriod"/>
            </a:pPr>
            <a:r>
              <a:rPr lang="en" sz="2800">
                <a:extLst>
                  <a:ext uri="http://customooxmlschemas.google.com/">
                    <go:slidesCustomData xmlns:go="http://customooxmlschemas.google.com/" textRoundtripDataId="4"/>
                  </a:ext>
                </a:extLst>
              </a:rPr>
              <a:t>Один assert на тест</a:t>
            </a:r>
            <a:r>
              <a:rPr lang="en" sz="2800"/>
              <a:t>;</a:t>
            </a:r>
            <a:endParaRPr/>
          </a:p>
          <a:p>
            <a:pPr indent="-360000" lvl="0" marL="360000" rtl="0" algn="l">
              <a:lnSpc>
                <a:spcPct val="100000"/>
              </a:lnSpc>
              <a:spcBef>
                <a:spcPts val="1500"/>
              </a:spcBef>
              <a:spcAft>
                <a:spcPts val="0"/>
              </a:spcAft>
              <a:buClr>
                <a:schemeClr val="dk1"/>
              </a:buClr>
              <a:buSzPts val="2800"/>
              <a:buAutoNum type="arabicPeriod"/>
            </a:pPr>
            <a:r>
              <a:rPr lang="en" sz="2800"/>
              <a:t>Build – Operate – Check паттерн;</a:t>
            </a:r>
            <a:endParaRPr sz="2800"/>
          </a:p>
          <a:p>
            <a:pPr indent="-50800" lvl="0" marL="228600" rtl="0" algn="l">
              <a:lnSpc>
                <a:spcPct val="90000"/>
              </a:lnSpc>
              <a:spcBef>
                <a:spcPts val="1500"/>
              </a:spcBef>
              <a:spcAft>
                <a:spcPts val="0"/>
              </a:spcAft>
              <a:buClr>
                <a:schemeClr val="dk1"/>
              </a:buClr>
              <a:buSzPts val="2800"/>
              <a:buNone/>
            </a:pPr>
            <a:r>
              <a:t/>
            </a:r>
            <a:endParaRPr/>
          </a:p>
        </p:txBody>
      </p:sp>
      <p:pic>
        <p:nvPicPr>
          <p:cNvPr descr="Что бы Вы предпочли для постоянного приема от тревоги, если бы на то была  только Ваша воля? | Генерализованное тревожное расстройство | ДУШЕВНОЕ  РАВНОВЕСИЕ [форум о депрессии и тревожных расстройствах(в т.ч. о" id="273" name="Google Shape;273;p18"/>
          <p:cNvPicPr preferRelativeResize="0"/>
          <p:nvPr/>
        </p:nvPicPr>
        <p:blipFill rotWithShape="1">
          <a:blip r:embed="rId4">
            <a:alphaModFix/>
          </a:blip>
          <a:srcRect b="0" l="0" r="0" t="0"/>
          <a:stretch/>
        </p:blipFill>
        <p:spPr>
          <a:xfrm>
            <a:off x="9905117" y="4831888"/>
            <a:ext cx="2286883" cy="1972317"/>
          </a:xfrm>
          <a:prstGeom prst="rect">
            <a:avLst/>
          </a:prstGeom>
          <a:noFill/>
          <a:ln>
            <a:noFill/>
          </a:ln>
        </p:spPr>
      </p:pic>
      <p:sp>
        <p:nvSpPr>
          <p:cNvPr id="274" name="Google Shape;274;p18"/>
          <p:cNvSpPr txBox="1"/>
          <p:nvPr/>
        </p:nvSpPr>
        <p:spPr>
          <a:xfrm>
            <a:off x="9905117" y="5178705"/>
            <a:ext cx="685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600">
                <a:solidFill>
                  <a:schemeClr val="dk1"/>
                </a:solidFill>
                <a:latin typeface="Calibri"/>
                <a:ea typeface="Calibri"/>
                <a:cs typeface="Calibri"/>
                <a:sym typeface="Calibri"/>
              </a:rPr>
              <a:t>True</a:t>
            </a:r>
            <a:endParaRPr/>
          </a:p>
        </p:txBody>
      </p:sp>
      <p:sp>
        <p:nvSpPr>
          <p:cNvPr id="275" name="Google Shape;275;p18"/>
          <p:cNvSpPr txBox="1"/>
          <p:nvPr/>
        </p:nvSpPr>
        <p:spPr>
          <a:xfrm>
            <a:off x="11506200" y="5178705"/>
            <a:ext cx="685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600">
                <a:solidFill>
                  <a:schemeClr val="dk1"/>
                </a:solidFill>
                <a:latin typeface="Calibri"/>
                <a:ea typeface="Calibri"/>
                <a:cs typeface="Calibri"/>
                <a:sym typeface="Calibri"/>
              </a:rPr>
              <a:t>False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Why Now?” Five Ways To Make Your Pitch Relevant And Timely" id="280" name="Google Shape;280;p19"/>
          <p:cNvPicPr preferRelativeResize="0"/>
          <p:nvPr/>
        </p:nvPicPr>
        <p:blipFill rotWithShape="1">
          <a:blip r:embed="rId3">
            <a:alphaModFix/>
          </a:blip>
          <a:srcRect b="0" l="0" r="0" t="0"/>
          <a:stretch/>
        </p:blipFill>
        <p:spPr>
          <a:xfrm>
            <a:off x="8904644" y="5034118"/>
            <a:ext cx="3287356" cy="1823882"/>
          </a:xfrm>
          <a:prstGeom prst="rect">
            <a:avLst/>
          </a:prstGeom>
          <a:noFill/>
          <a:ln>
            <a:noFill/>
          </a:ln>
        </p:spPr>
      </p:pic>
      <p:sp>
        <p:nvSpPr>
          <p:cNvPr id="281" name="Google Shape;281;p19"/>
          <p:cNvSpPr txBox="1"/>
          <p:nvPr>
            <p:ph type="title"/>
          </p:nvPr>
        </p:nvSpPr>
        <p:spPr>
          <a:xfrm>
            <a:off x="838200" y="365125"/>
            <a:ext cx="10515600" cy="8854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Принцип </a:t>
            </a:r>
            <a:r>
              <a:rPr lang="en" sz="4400"/>
              <a:t>Timely (своевременность)</a:t>
            </a:r>
            <a:endParaRPr/>
          </a:p>
        </p:txBody>
      </p:sp>
      <p:sp>
        <p:nvSpPr>
          <p:cNvPr id="282" name="Google Shape;282;p19"/>
          <p:cNvSpPr txBox="1"/>
          <p:nvPr>
            <p:ph idx="1" type="body"/>
          </p:nvPr>
        </p:nvSpPr>
        <p:spPr>
          <a:xfrm>
            <a:off x="838200" y="1960092"/>
            <a:ext cx="10515600" cy="319013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 sz="2800"/>
              <a:t>Значение новых модульных тестов падает пропорционально объему написанного кода.</a:t>
            </a:r>
            <a:endParaRPr/>
          </a:p>
          <a:p>
            <a:pPr indent="0" lvl="0" marL="0" rtl="0" algn="l">
              <a:lnSpc>
                <a:spcPct val="100000"/>
              </a:lnSpc>
              <a:spcBef>
                <a:spcPts val="1500"/>
              </a:spcBef>
              <a:spcAft>
                <a:spcPts val="0"/>
              </a:spcAft>
              <a:buClr>
                <a:schemeClr val="dk1"/>
              </a:buClr>
              <a:buSzPts val="2800"/>
              <a:buNone/>
            </a:pPr>
            <a:r>
              <a:t/>
            </a:r>
            <a:endParaRPr sz="2800"/>
          </a:p>
          <a:p>
            <a:pPr indent="0" lvl="0" marL="0" rtl="0" algn="l">
              <a:lnSpc>
                <a:spcPct val="100000"/>
              </a:lnSpc>
              <a:spcBef>
                <a:spcPts val="1500"/>
              </a:spcBef>
              <a:spcAft>
                <a:spcPts val="0"/>
              </a:spcAft>
              <a:buClr>
                <a:schemeClr val="dk1"/>
              </a:buClr>
              <a:buSzPts val="2800"/>
              <a:buNone/>
            </a:pPr>
            <a:r>
              <a:rPr b="1" lang="en" sz="2800"/>
              <a:t>Высшее выражение принципа — подход TDD.</a:t>
            </a:r>
            <a:endParaRPr b="1"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4064176" y="1135021"/>
            <a:ext cx="288925" cy="379095"/>
          </a:xfrm>
          <a:custGeom>
            <a:rect b="b" l="l" r="r" t="t"/>
            <a:pathLst>
              <a:path extrusionOk="0" h="379094" w="288925">
                <a:moveTo>
                  <a:pt x="151003" y="0"/>
                </a:moveTo>
                <a:lnTo>
                  <a:pt x="216535" y="212089"/>
                </a:lnTo>
                <a:lnTo>
                  <a:pt x="288671" y="189864"/>
                </a:lnTo>
                <a:lnTo>
                  <a:pt x="188976" y="378840"/>
                </a:lnTo>
                <a:lnTo>
                  <a:pt x="0" y="279018"/>
                </a:lnTo>
                <a:lnTo>
                  <a:pt x="72136" y="256793"/>
                </a:lnTo>
                <a:lnTo>
                  <a:pt x="6604" y="44576"/>
                </a:lnTo>
                <a:lnTo>
                  <a:pt x="151003" y="0"/>
                </a:lnTo>
              </a:path>
            </a:pathLst>
          </a:custGeom>
          <a:noFill/>
          <a:ln cap="flat" cmpd="sng" w="25375">
            <a:solidFill>
              <a:srgbClr val="2C2C2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b="0" l="0" r="0" t="0"/>
          <a:stretch/>
        </p:blipFill>
        <p:spPr>
          <a:xfrm>
            <a:off x="484428" y="2245383"/>
            <a:ext cx="6588252" cy="4233672"/>
          </a:xfrm>
          <a:prstGeom prst="rect">
            <a:avLst/>
          </a:prstGeom>
          <a:noFill/>
          <a:ln>
            <a:noFill/>
          </a:ln>
        </p:spPr>
      </p:pic>
      <p:sp>
        <p:nvSpPr>
          <p:cNvPr id="96" name="Google Shape;96;p2"/>
          <p:cNvSpPr txBox="1"/>
          <p:nvPr/>
        </p:nvSpPr>
        <p:spPr>
          <a:xfrm>
            <a:off x="5718860" y="5893026"/>
            <a:ext cx="986790" cy="409575"/>
          </a:xfrm>
          <a:prstGeom prst="rect">
            <a:avLst/>
          </a:prstGeom>
          <a:noFill/>
          <a:ln>
            <a:noFill/>
          </a:ln>
        </p:spPr>
        <p:txBody>
          <a:bodyPr anchorCtr="0" anchor="t" bIns="0" lIns="0" spcFirstLastPara="1" rIns="0" wrap="square" tIns="12050">
            <a:spAutoFit/>
          </a:bodyPr>
          <a:lstStyle/>
          <a:p>
            <a:pPr indent="137160" lvl="0" marL="12700" marR="5080" rtl="0" algn="l">
              <a:lnSpc>
                <a:spcPct val="100800"/>
              </a:lnSpc>
              <a:spcBef>
                <a:spcPts val="0"/>
              </a:spcBef>
              <a:spcAft>
                <a:spcPts val="0"/>
              </a:spcAft>
              <a:buNone/>
            </a:pPr>
            <a:r>
              <a:rPr lang="en" sz="1250">
                <a:solidFill>
                  <a:schemeClr val="dk1"/>
                </a:solidFill>
                <a:latin typeface="Arial"/>
                <a:ea typeface="Arial"/>
                <a:cs typeface="Arial"/>
                <a:sym typeface="Arial"/>
              </a:rPr>
              <a:t>Тестовая инсталляция</a:t>
            </a:r>
            <a:endParaRPr sz="1250">
              <a:solidFill>
                <a:schemeClr val="dk1"/>
              </a:solidFill>
              <a:latin typeface="Arial"/>
              <a:ea typeface="Arial"/>
              <a:cs typeface="Arial"/>
              <a:sym typeface="Arial"/>
            </a:endParaRPr>
          </a:p>
        </p:txBody>
      </p:sp>
      <p:sp>
        <p:nvSpPr>
          <p:cNvPr id="97" name="Google Shape;97;p2"/>
          <p:cNvSpPr txBox="1"/>
          <p:nvPr/>
        </p:nvSpPr>
        <p:spPr>
          <a:xfrm>
            <a:off x="1381556" y="3992902"/>
            <a:ext cx="1021080" cy="601980"/>
          </a:xfrm>
          <a:prstGeom prst="rect">
            <a:avLst/>
          </a:prstGeom>
          <a:noFill/>
          <a:ln>
            <a:noFill/>
          </a:ln>
        </p:spPr>
        <p:txBody>
          <a:bodyPr anchorCtr="0" anchor="t" bIns="0" lIns="0" spcFirstLastPara="1" rIns="0" wrap="square" tIns="12050">
            <a:spAutoFit/>
          </a:bodyPr>
          <a:lstStyle/>
          <a:p>
            <a:pPr indent="0" lvl="0" marL="12700" marR="5080" rtl="0" algn="l">
              <a:lnSpc>
                <a:spcPct val="100800"/>
              </a:lnSpc>
              <a:spcBef>
                <a:spcPts val="0"/>
              </a:spcBef>
              <a:spcAft>
                <a:spcPts val="0"/>
              </a:spcAft>
              <a:buNone/>
            </a:pPr>
            <a:r>
              <a:rPr lang="en" sz="1250">
                <a:solidFill>
                  <a:schemeClr val="dk1"/>
                </a:solidFill>
                <a:latin typeface="Arial"/>
                <a:ea typeface="Arial"/>
                <a:cs typeface="Arial"/>
                <a:sym typeface="Arial"/>
              </a:rPr>
              <a:t>Система непрерывной интеграции</a:t>
            </a:r>
            <a:endParaRPr sz="1250">
              <a:solidFill>
                <a:schemeClr val="dk1"/>
              </a:solidFill>
              <a:latin typeface="Arial"/>
              <a:ea typeface="Arial"/>
              <a:cs typeface="Arial"/>
              <a:sym typeface="Arial"/>
            </a:endParaRPr>
          </a:p>
        </p:txBody>
      </p:sp>
      <p:sp>
        <p:nvSpPr>
          <p:cNvPr id="98" name="Google Shape;98;p2"/>
          <p:cNvSpPr txBox="1"/>
          <p:nvPr/>
        </p:nvSpPr>
        <p:spPr>
          <a:xfrm>
            <a:off x="3332530" y="5928687"/>
            <a:ext cx="863600" cy="21780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 sz="1250">
                <a:solidFill>
                  <a:schemeClr val="dk1"/>
                </a:solidFill>
                <a:latin typeface="Arial"/>
                <a:ea typeface="Arial"/>
                <a:cs typeface="Arial"/>
                <a:sym typeface="Arial"/>
              </a:rPr>
              <a:t>Авто-тесты</a:t>
            </a:r>
            <a:endParaRPr sz="1250">
              <a:solidFill>
                <a:schemeClr val="dk1"/>
              </a:solidFill>
              <a:latin typeface="Arial"/>
              <a:ea typeface="Arial"/>
              <a:cs typeface="Arial"/>
              <a:sym typeface="Arial"/>
            </a:endParaRPr>
          </a:p>
        </p:txBody>
      </p:sp>
      <p:sp>
        <p:nvSpPr>
          <p:cNvPr id="99" name="Google Shape;99;p2"/>
          <p:cNvSpPr txBox="1"/>
          <p:nvPr/>
        </p:nvSpPr>
        <p:spPr>
          <a:xfrm>
            <a:off x="697914" y="5880529"/>
            <a:ext cx="1412240" cy="409575"/>
          </a:xfrm>
          <a:prstGeom prst="rect">
            <a:avLst/>
          </a:prstGeom>
          <a:noFill/>
          <a:ln>
            <a:noFill/>
          </a:ln>
        </p:spPr>
        <p:txBody>
          <a:bodyPr anchorCtr="0" anchor="t" bIns="0" lIns="0" spcFirstLastPara="1" rIns="0" wrap="square" tIns="12050">
            <a:spAutoFit/>
          </a:bodyPr>
          <a:lstStyle/>
          <a:p>
            <a:pPr indent="-256539" lvl="0" marL="268605" marR="5080" rtl="0" algn="l">
              <a:lnSpc>
                <a:spcPct val="100800"/>
              </a:lnSpc>
              <a:spcBef>
                <a:spcPts val="0"/>
              </a:spcBef>
              <a:spcAft>
                <a:spcPts val="0"/>
              </a:spcAft>
              <a:buNone/>
            </a:pPr>
            <a:r>
              <a:rPr lang="en" sz="1250">
                <a:solidFill>
                  <a:schemeClr val="dk1"/>
                </a:solidFill>
                <a:latin typeface="Arial"/>
                <a:ea typeface="Arial"/>
                <a:cs typeface="Arial"/>
                <a:sym typeface="Arial"/>
              </a:rPr>
              <a:t>Система хранения артефактов</a:t>
            </a:r>
            <a:endParaRPr sz="1250">
              <a:solidFill>
                <a:schemeClr val="dk1"/>
              </a:solidFill>
              <a:latin typeface="Arial"/>
              <a:ea typeface="Arial"/>
              <a:cs typeface="Arial"/>
              <a:sym typeface="Arial"/>
            </a:endParaRPr>
          </a:p>
        </p:txBody>
      </p:sp>
      <p:sp>
        <p:nvSpPr>
          <p:cNvPr id="100" name="Google Shape;100;p2"/>
          <p:cNvSpPr txBox="1"/>
          <p:nvPr/>
        </p:nvSpPr>
        <p:spPr>
          <a:xfrm>
            <a:off x="2711118" y="3941087"/>
            <a:ext cx="886460" cy="730885"/>
          </a:xfrm>
          <a:prstGeom prst="rect">
            <a:avLst/>
          </a:prstGeom>
          <a:noFill/>
          <a:ln>
            <a:noFill/>
          </a:ln>
        </p:spPr>
        <p:txBody>
          <a:bodyPr anchorCtr="0" anchor="t" bIns="0" lIns="0" spcFirstLastPara="1" rIns="0" wrap="square" tIns="13950">
            <a:spAutoFit/>
          </a:bodyPr>
          <a:lstStyle/>
          <a:p>
            <a:pPr indent="0" lvl="0" marL="0" marR="20320" rtl="0" algn="ctr">
              <a:lnSpc>
                <a:spcPct val="100000"/>
              </a:lnSpc>
              <a:spcBef>
                <a:spcPts val="0"/>
              </a:spcBef>
              <a:spcAft>
                <a:spcPts val="0"/>
              </a:spcAft>
              <a:buNone/>
            </a:pPr>
            <a:r>
              <a:rPr lang="en" sz="1250">
                <a:solidFill>
                  <a:schemeClr val="dk1"/>
                </a:solidFill>
                <a:latin typeface="Arial"/>
                <a:ea typeface="Arial"/>
                <a:cs typeface="Arial"/>
                <a:sym typeface="Arial"/>
              </a:rPr>
              <a:t>Сборка</a:t>
            </a:r>
            <a:endParaRPr sz="1250">
              <a:solidFill>
                <a:schemeClr val="dk1"/>
              </a:solidFill>
              <a:latin typeface="Arial"/>
              <a:ea typeface="Arial"/>
              <a:cs typeface="Arial"/>
              <a:sym typeface="Arial"/>
            </a:endParaRPr>
          </a:p>
          <a:p>
            <a:pPr indent="0" lvl="0" marL="0" marR="0" rtl="0" algn="ctr">
              <a:lnSpc>
                <a:spcPct val="100000"/>
              </a:lnSpc>
              <a:spcBef>
                <a:spcPts val="1030"/>
              </a:spcBef>
              <a:spcAft>
                <a:spcPts val="0"/>
              </a:spcAft>
              <a:buNone/>
            </a:pPr>
            <a:r>
              <a:rPr lang="en" sz="1250">
                <a:solidFill>
                  <a:schemeClr val="dk1"/>
                </a:solidFill>
                <a:latin typeface="Arial"/>
                <a:ea typeface="Arial"/>
                <a:cs typeface="Arial"/>
                <a:sym typeface="Arial"/>
              </a:rPr>
              <a:t>Модульные</a:t>
            </a:r>
            <a:endParaRPr sz="1250">
              <a:solidFill>
                <a:schemeClr val="dk1"/>
              </a:solidFill>
              <a:latin typeface="Arial"/>
              <a:ea typeface="Arial"/>
              <a:cs typeface="Arial"/>
              <a:sym typeface="Arial"/>
            </a:endParaRPr>
          </a:p>
          <a:p>
            <a:pPr indent="0" lvl="0" marL="0" marR="0" rtl="0" algn="ctr">
              <a:lnSpc>
                <a:spcPct val="100000"/>
              </a:lnSpc>
              <a:spcBef>
                <a:spcPts val="10"/>
              </a:spcBef>
              <a:spcAft>
                <a:spcPts val="0"/>
              </a:spcAft>
              <a:buNone/>
            </a:pPr>
            <a:r>
              <a:rPr lang="en" sz="1250">
                <a:solidFill>
                  <a:schemeClr val="dk1"/>
                </a:solidFill>
                <a:latin typeface="Arial"/>
                <a:ea typeface="Arial"/>
                <a:cs typeface="Arial"/>
                <a:sym typeface="Arial"/>
              </a:rPr>
              <a:t>тесты</a:t>
            </a:r>
            <a:endParaRPr sz="1250">
              <a:solidFill>
                <a:schemeClr val="dk1"/>
              </a:solidFill>
              <a:latin typeface="Arial"/>
              <a:ea typeface="Arial"/>
              <a:cs typeface="Arial"/>
              <a:sym typeface="Arial"/>
            </a:endParaRPr>
          </a:p>
        </p:txBody>
      </p:sp>
      <p:sp>
        <p:nvSpPr>
          <p:cNvPr id="101" name="Google Shape;101;p2"/>
          <p:cNvSpPr txBox="1"/>
          <p:nvPr/>
        </p:nvSpPr>
        <p:spPr>
          <a:xfrm>
            <a:off x="3987342" y="3923688"/>
            <a:ext cx="1403985" cy="21780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 sz="1250">
                <a:solidFill>
                  <a:schemeClr val="dk1"/>
                </a:solidFill>
                <a:latin typeface="Arial"/>
                <a:ea typeface="Arial"/>
                <a:cs typeface="Arial"/>
                <a:sym typeface="Arial"/>
              </a:rPr>
              <a:t>Анализаторы кода</a:t>
            </a:r>
            <a:endParaRPr sz="1250">
              <a:solidFill>
                <a:schemeClr val="dk1"/>
              </a:solidFill>
              <a:latin typeface="Arial"/>
              <a:ea typeface="Arial"/>
              <a:cs typeface="Arial"/>
              <a:sym typeface="Arial"/>
            </a:endParaRPr>
          </a:p>
        </p:txBody>
      </p:sp>
      <p:sp>
        <p:nvSpPr>
          <p:cNvPr id="102" name="Google Shape;102;p2"/>
          <p:cNvSpPr txBox="1"/>
          <p:nvPr/>
        </p:nvSpPr>
        <p:spPr>
          <a:xfrm>
            <a:off x="4143043" y="4266969"/>
            <a:ext cx="1073150" cy="409575"/>
          </a:xfrm>
          <a:prstGeom prst="rect">
            <a:avLst/>
          </a:prstGeom>
          <a:noFill/>
          <a:ln>
            <a:noFill/>
          </a:ln>
        </p:spPr>
        <p:txBody>
          <a:bodyPr anchorCtr="0" anchor="t" bIns="0" lIns="0" spcFirstLastPara="1" rIns="0" wrap="square" tIns="12050">
            <a:spAutoFit/>
          </a:bodyPr>
          <a:lstStyle/>
          <a:p>
            <a:pPr indent="124460" lvl="0" marL="12700" marR="5080" rtl="0" algn="l">
              <a:lnSpc>
                <a:spcPct val="100800"/>
              </a:lnSpc>
              <a:spcBef>
                <a:spcPts val="0"/>
              </a:spcBef>
              <a:spcAft>
                <a:spcPts val="0"/>
              </a:spcAft>
              <a:buNone/>
            </a:pPr>
            <a:r>
              <a:rPr lang="en" sz="1250">
                <a:solidFill>
                  <a:schemeClr val="dk1"/>
                </a:solidFill>
                <a:latin typeface="Arial"/>
                <a:ea typeface="Arial"/>
                <a:cs typeface="Arial"/>
                <a:sym typeface="Arial"/>
              </a:rPr>
              <a:t>Генерация документации</a:t>
            </a:r>
            <a:endParaRPr sz="1250">
              <a:solidFill>
                <a:schemeClr val="dk1"/>
              </a:solidFill>
              <a:latin typeface="Arial"/>
              <a:ea typeface="Arial"/>
              <a:cs typeface="Arial"/>
              <a:sym typeface="Arial"/>
            </a:endParaRPr>
          </a:p>
        </p:txBody>
      </p:sp>
      <p:grpSp>
        <p:nvGrpSpPr>
          <p:cNvPr id="103" name="Google Shape;103;p2"/>
          <p:cNvGrpSpPr/>
          <p:nvPr/>
        </p:nvGrpSpPr>
        <p:grpSpPr>
          <a:xfrm>
            <a:off x="552246" y="652041"/>
            <a:ext cx="3292094" cy="1530477"/>
            <a:chOff x="1258062" y="467106"/>
            <a:chExt cx="3292094" cy="1530477"/>
          </a:xfrm>
        </p:grpSpPr>
        <p:sp>
          <p:nvSpPr>
            <p:cNvPr id="104" name="Google Shape;104;p2"/>
            <p:cNvSpPr/>
            <p:nvPr/>
          </p:nvSpPr>
          <p:spPr>
            <a:xfrm>
              <a:off x="1992630" y="1055370"/>
              <a:ext cx="303530" cy="561340"/>
            </a:xfrm>
            <a:custGeom>
              <a:rect b="b" l="l" r="r" t="t"/>
              <a:pathLst>
                <a:path extrusionOk="0" h="561340" w="303530">
                  <a:moveTo>
                    <a:pt x="227456" y="0"/>
                  </a:moveTo>
                  <a:lnTo>
                    <a:pt x="227456" y="409193"/>
                  </a:lnTo>
                  <a:lnTo>
                    <a:pt x="303275" y="409193"/>
                  </a:lnTo>
                  <a:lnTo>
                    <a:pt x="151637" y="560831"/>
                  </a:lnTo>
                  <a:lnTo>
                    <a:pt x="0" y="409193"/>
                  </a:lnTo>
                  <a:lnTo>
                    <a:pt x="75818" y="409193"/>
                  </a:lnTo>
                  <a:lnTo>
                    <a:pt x="75818" y="0"/>
                  </a:lnTo>
                  <a:lnTo>
                    <a:pt x="227456" y="0"/>
                  </a:lnTo>
                  <a:close/>
                </a:path>
              </a:pathLst>
            </a:custGeom>
            <a:noFill/>
            <a:ln cap="flat" cmpd="sng" w="25900">
              <a:solidFill>
                <a:srgbClr val="2C2C2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2"/>
            <p:cNvSpPr/>
            <p:nvPr/>
          </p:nvSpPr>
          <p:spPr>
            <a:xfrm>
              <a:off x="2702306" y="848868"/>
              <a:ext cx="1847850" cy="1148715"/>
            </a:xfrm>
            <a:custGeom>
              <a:rect b="b" l="l" r="r" t="t"/>
              <a:pathLst>
                <a:path extrusionOk="0" h="1148714" w="1847850">
                  <a:moveTo>
                    <a:pt x="75945" y="0"/>
                  </a:moveTo>
                  <a:lnTo>
                    <a:pt x="1751203" y="947166"/>
                  </a:lnTo>
                  <a:lnTo>
                    <a:pt x="1789176" y="879983"/>
                  </a:lnTo>
                  <a:lnTo>
                    <a:pt x="1847595" y="1090295"/>
                  </a:lnTo>
                  <a:lnTo>
                    <a:pt x="1637283" y="1148715"/>
                  </a:lnTo>
                  <a:lnTo>
                    <a:pt x="1675257" y="1081532"/>
                  </a:lnTo>
                  <a:lnTo>
                    <a:pt x="0" y="134366"/>
                  </a:lnTo>
                  <a:lnTo>
                    <a:pt x="75945" y="0"/>
                  </a:lnTo>
                </a:path>
              </a:pathLst>
            </a:custGeom>
            <a:noFill/>
            <a:ln cap="flat" cmpd="sng" w="25400">
              <a:solidFill>
                <a:srgbClr val="2C2C2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2"/>
            <p:cNvSpPr/>
            <p:nvPr/>
          </p:nvSpPr>
          <p:spPr>
            <a:xfrm>
              <a:off x="1258062" y="467106"/>
              <a:ext cx="1751330" cy="588645"/>
            </a:xfrm>
            <a:custGeom>
              <a:rect b="b" l="l" r="r" t="t"/>
              <a:pathLst>
                <a:path extrusionOk="0" h="588644" w="1751330">
                  <a:moveTo>
                    <a:pt x="0" y="294132"/>
                  </a:moveTo>
                  <a:lnTo>
                    <a:pt x="10408" y="248646"/>
                  </a:lnTo>
                  <a:lnTo>
                    <a:pt x="40594" y="205356"/>
                  </a:lnTo>
                  <a:lnTo>
                    <a:pt x="89000" y="164785"/>
                  </a:lnTo>
                  <a:lnTo>
                    <a:pt x="154068" y="127456"/>
                  </a:lnTo>
                  <a:lnTo>
                    <a:pt x="192363" y="110172"/>
                  </a:lnTo>
                  <a:lnTo>
                    <a:pt x="234240" y="93894"/>
                  </a:lnTo>
                  <a:lnTo>
                    <a:pt x="279503" y="78688"/>
                  </a:lnTo>
                  <a:lnTo>
                    <a:pt x="327957" y="64621"/>
                  </a:lnTo>
                  <a:lnTo>
                    <a:pt x="379409" y="51756"/>
                  </a:lnTo>
                  <a:lnTo>
                    <a:pt x="433662" y="40160"/>
                  </a:lnTo>
                  <a:lnTo>
                    <a:pt x="490523" y="29897"/>
                  </a:lnTo>
                  <a:lnTo>
                    <a:pt x="549797" y="21035"/>
                  </a:lnTo>
                  <a:lnTo>
                    <a:pt x="611288" y="13636"/>
                  </a:lnTo>
                  <a:lnTo>
                    <a:pt x="674803" y="7768"/>
                  </a:lnTo>
                  <a:lnTo>
                    <a:pt x="740146" y="3496"/>
                  </a:lnTo>
                  <a:lnTo>
                    <a:pt x="807122" y="885"/>
                  </a:lnTo>
                  <a:lnTo>
                    <a:pt x="875538" y="0"/>
                  </a:lnTo>
                  <a:lnTo>
                    <a:pt x="943953" y="885"/>
                  </a:lnTo>
                  <a:lnTo>
                    <a:pt x="1010929" y="3496"/>
                  </a:lnTo>
                  <a:lnTo>
                    <a:pt x="1076272" y="7768"/>
                  </a:lnTo>
                  <a:lnTo>
                    <a:pt x="1139787" y="13636"/>
                  </a:lnTo>
                  <a:lnTo>
                    <a:pt x="1201278" y="21035"/>
                  </a:lnTo>
                  <a:lnTo>
                    <a:pt x="1260552" y="29897"/>
                  </a:lnTo>
                  <a:lnTo>
                    <a:pt x="1317413" y="40160"/>
                  </a:lnTo>
                  <a:lnTo>
                    <a:pt x="1371666" y="51756"/>
                  </a:lnTo>
                  <a:lnTo>
                    <a:pt x="1423118" y="64621"/>
                  </a:lnTo>
                  <a:lnTo>
                    <a:pt x="1471572" y="78688"/>
                  </a:lnTo>
                  <a:lnTo>
                    <a:pt x="1516835" y="93894"/>
                  </a:lnTo>
                  <a:lnTo>
                    <a:pt x="1558712" y="110172"/>
                  </a:lnTo>
                  <a:lnTo>
                    <a:pt x="1597007" y="127456"/>
                  </a:lnTo>
                  <a:lnTo>
                    <a:pt x="1631526" y="145683"/>
                  </a:lnTo>
                  <a:lnTo>
                    <a:pt x="1688458" y="184698"/>
                  </a:lnTo>
                  <a:lnTo>
                    <a:pt x="1727949" y="226693"/>
                  </a:lnTo>
                  <a:lnTo>
                    <a:pt x="1748441" y="271147"/>
                  </a:lnTo>
                  <a:lnTo>
                    <a:pt x="1751076" y="294132"/>
                  </a:lnTo>
                  <a:lnTo>
                    <a:pt x="1748441" y="317116"/>
                  </a:lnTo>
                  <a:lnTo>
                    <a:pt x="1727949" y="361570"/>
                  </a:lnTo>
                  <a:lnTo>
                    <a:pt x="1688458" y="403565"/>
                  </a:lnTo>
                  <a:lnTo>
                    <a:pt x="1631526" y="442580"/>
                  </a:lnTo>
                  <a:lnTo>
                    <a:pt x="1597007" y="460807"/>
                  </a:lnTo>
                  <a:lnTo>
                    <a:pt x="1558712" y="478091"/>
                  </a:lnTo>
                  <a:lnTo>
                    <a:pt x="1516835" y="494369"/>
                  </a:lnTo>
                  <a:lnTo>
                    <a:pt x="1471572" y="509575"/>
                  </a:lnTo>
                  <a:lnTo>
                    <a:pt x="1423118" y="523642"/>
                  </a:lnTo>
                  <a:lnTo>
                    <a:pt x="1371666" y="536507"/>
                  </a:lnTo>
                  <a:lnTo>
                    <a:pt x="1317413" y="548103"/>
                  </a:lnTo>
                  <a:lnTo>
                    <a:pt x="1260552" y="558366"/>
                  </a:lnTo>
                  <a:lnTo>
                    <a:pt x="1201278" y="567228"/>
                  </a:lnTo>
                  <a:lnTo>
                    <a:pt x="1139787" y="574627"/>
                  </a:lnTo>
                  <a:lnTo>
                    <a:pt x="1076272" y="580495"/>
                  </a:lnTo>
                  <a:lnTo>
                    <a:pt x="1010929" y="584767"/>
                  </a:lnTo>
                  <a:lnTo>
                    <a:pt x="943953" y="587378"/>
                  </a:lnTo>
                  <a:lnTo>
                    <a:pt x="875538" y="588264"/>
                  </a:lnTo>
                  <a:lnTo>
                    <a:pt x="807122" y="587378"/>
                  </a:lnTo>
                  <a:lnTo>
                    <a:pt x="740146" y="584767"/>
                  </a:lnTo>
                  <a:lnTo>
                    <a:pt x="674803" y="580495"/>
                  </a:lnTo>
                  <a:lnTo>
                    <a:pt x="611288" y="574627"/>
                  </a:lnTo>
                  <a:lnTo>
                    <a:pt x="549797" y="567228"/>
                  </a:lnTo>
                  <a:lnTo>
                    <a:pt x="490523" y="558366"/>
                  </a:lnTo>
                  <a:lnTo>
                    <a:pt x="433662" y="548103"/>
                  </a:lnTo>
                  <a:lnTo>
                    <a:pt x="379409" y="536507"/>
                  </a:lnTo>
                  <a:lnTo>
                    <a:pt x="327957" y="523642"/>
                  </a:lnTo>
                  <a:lnTo>
                    <a:pt x="279503" y="509575"/>
                  </a:lnTo>
                  <a:lnTo>
                    <a:pt x="234240" y="494369"/>
                  </a:lnTo>
                  <a:lnTo>
                    <a:pt x="192363" y="478091"/>
                  </a:lnTo>
                  <a:lnTo>
                    <a:pt x="154068" y="460807"/>
                  </a:lnTo>
                  <a:lnTo>
                    <a:pt x="119549" y="442580"/>
                  </a:lnTo>
                  <a:lnTo>
                    <a:pt x="62617" y="403565"/>
                  </a:lnTo>
                  <a:lnTo>
                    <a:pt x="23126" y="361570"/>
                  </a:lnTo>
                  <a:lnTo>
                    <a:pt x="2634" y="317116"/>
                  </a:lnTo>
                  <a:lnTo>
                    <a:pt x="0" y="294132"/>
                  </a:lnTo>
                  <a:close/>
                </a:path>
              </a:pathLst>
            </a:custGeom>
            <a:noFill/>
            <a:ln cap="flat" cmpd="sng" w="25900">
              <a:solidFill>
                <a:srgbClr val="2C2C2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2"/>
          <p:cNvSpPr txBox="1"/>
          <p:nvPr/>
        </p:nvSpPr>
        <p:spPr>
          <a:xfrm>
            <a:off x="898194" y="832380"/>
            <a:ext cx="1057275" cy="21780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 sz="1250">
                <a:solidFill>
                  <a:schemeClr val="dk1"/>
                </a:solidFill>
                <a:latin typeface="Arial"/>
                <a:ea typeface="Arial"/>
                <a:cs typeface="Arial"/>
                <a:sym typeface="Arial"/>
              </a:rPr>
              <a:t>Разработчики</a:t>
            </a:r>
            <a:endParaRPr sz="1250">
              <a:solidFill>
                <a:schemeClr val="dk1"/>
              </a:solidFill>
              <a:latin typeface="Arial"/>
              <a:ea typeface="Arial"/>
              <a:cs typeface="Arial"/>
              <a:sym typeface="Arial"/>
            </a:endParaRPr>
          </a:p>
        </p:txBody>
      </p:sp>
      <p:grpSp>
        <p:nvGrpSpPr>
          <p:cNvPr id="108" name="Google Shape;108;p2"/>
          <p:cNvGrpSpPr/>
          <p:nvPr/>
        </p:nvGrpSpPr>
        <p:grpSpPr>
          <a:xfrm>
            <a:off x="3829607" y="599462"/>
            <a:ext cx="3496055" cy="4912868"/>
            <a:chOff x="4535423" y="414527"/>
            <a:chExt cx="3496055" cy="4912868"/>
          </a:xfrm>
        </p:grpSpPr>
        <p:sp>
          <p:nvSpPr>
            <p:cNvPr id="109" name="Google Shape;109;p2"/>
            <p:cNvSpPr/>
            <p:nvPr/>
          </p:nvSpPr>
          <p:spPr>
            <a:xfrm>
              <a:off x="6966966" y="1015745"/>
              <a:ext cx="318770" cy="4311650"/>
            </a:xfrm>
            <a:custGeom>
              <a:rect b="b" l="l" r="r" t="t"/>
              <a:pathLst>
                <a:path extrusionOk="0" h="4311650" w="318770">
                  <a:moveTo>
                    <a:pt x="238886" y="0"/>
                  </a:moveTo>
                  <a:lnTo>
                    <a:pt x="79628" y="0"/>
                  </a:lnTo>
                  <a:lnTo>
                    <a:pt x="79628" y="4152137"/>
                  </a:lnTo>
                  <a:lnTo>
                    <a:pt x="0" y="4152137"/>
                  </a:lnTo>
                  <a:lnTo>
                    <a:pt x="159257" y="4311395"/>
                  </a:lnTo>
                  <a:lnTo>
                    <a:pt x="318515" y="4152137"/>
                  </a:lnTo>
                  <a:lnTo>
                    <a:pt x="238886" y="4152137"/>
                  </a:lnTo>
                  <a:lnTo>
                    <a:pt x="23888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
            <p:cNvSpPr/>
            <p:nvPr/>
          </p:nvSpPr>
          <p:spPr>
            <a:xfrm>
              <a:off x="6966966" y="1015745"/>
              <a:ext cx="318770" cy="4311650"/>
            </a:xfrm>
            <a:custGeom>
              <a:rect b="b" l="l" r="r" t="t"/>
              <a:pathLst>
                <a:path extrusionOk="0" h="4311650" w="318770">
                  <a:moveTo>
                    <a:pt x="238886" y="0"/>
                  </a:moveTo>
                  <a:lnTo>
                    <a:pt x="238886" y="4152137"/>
                  </a:lnTo>
                  <a:lnTo>
                    <a:pt x="318515" y="4152137"/>
                  </a:lnTo>
                  <a:lnTo>
                    <a:pt x="159257" y="4311395"/>
                  </a:lnTo>
                  <a:lnTo>
                    <a:pt x="0" y="4152137"/>
                  </a:lnTo>
                  <a:lnTo>
                    <a:pt x="79628" y="4152137"/>
                  </a:lnTo>
                  <a:lnTo>
                    <a:pt x="79628" y="0"/>
                  </a:lnTo>
                  <a:lnTo>
                    <a:pt x="238886" y="0"/>
                  </a:lnTo>
                  <a:close/>
                </a:path>
              </a:pathLst>
            </a:custGeom>
            <a:noFill/>
            <a:ln cap="flat" cmpd="sng" w="25900">
              <a:solidFill>
                <a:srgbClr val="2C2C2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2"/>
            <p:cNvPicPr preferRelativeResize="0"/>
            <p:nvPr/>
          </p:nvPicPr>
          <p:blipFill rotWithShape="1">
            <a:blip r:embed="rId4">
              <a:alphaModFix/>
            </a:blip>
            <a:srcRect b="0" l="0" r="0" t="0"/>
            <a:stretch/>
          </p:blipFill>
          <p:spPr>
            <a:xfrm>
              <a:off x="4535423" y="414527"/>
              <a:ext cx="3496055" cy="2731007"/>
            </a:xfrm>
            <a:prstGeom prst="rect">
              <a:avLst/>
            </a:prstGeom>
            <a:noFill/>
            <a:ln>
              <a:noFill/>
            </a:ln>
          </p:spPr>
        </p:pic>
      </p:grpSp>
      <p:sp>
        <p:nvSpPr>
          <p:cNvPr id="112" name="Google Shape;112;p2"/>
          <p:cNvSpPr txBox="1"/>
          <p:nvPr/>
        </p:nvSpPr>
        <p:spPr>
          <a:xfrm>
            <a:off x="5785916" y="792503"/>
            <a:ext cx="1097915" cy="21780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 sz="1250">
                <a:solidFill>
                  <a:schemeClr val="dk1"/>
                </a:solidFill>
                <a:latin typeface="Arial"/>
                <a:ea typeface="Arial"/>
                <a:cs typeface="Arial"/>
                <a:sym typeface="Arial"/>
              </a:rPr>
              <a:t>Тестировщики</a:t>
            </a:r>
            <a:endParaRPr sz="1250">
              <a:solidFill>
                <a:schemeClr val="dk1"/>
              </a:solidFill>
              <a:latin typeface="Arial"/>
              <a:ea typeface="Arial"/>
              <a:cs typeface="Arial"/>
              <a:sym typeface="Arial"/>
            </a:endParaRPr>
          </a:p>
        </p:txBody>
      </p:sp>
      <p:grpSp>
        <p:nvGrpSpPr>
          <p:cNvPr id="113" name="Google Shape;113;p2"/>
          <p:cNvGrpSpPr/>
          <p:nvPr/>
        </p:nvGrpSpPr>
        <p:grpSpPr>
          <a:xfrm>
            <a:off x="3036366" y="629181"/>
            <a:ext cx="1751330" cy="588645"/>
            <a:chOff x="3742182" y="444246"/>
            <a:chExt cx="1751330" cy="588645"/>
          </a:xfrm>
        </p:grpSpPr>
        <p:sp>
          <p:nvSpPr>
            <p:cNvPr id="114" name="Google Shape;114;p2"/>
            <p:cNvSpPr/>
            <p:nvPr/>
          </p:nvSpPr>
          <p:spPr>
            <a:xfrm>
              <a:off x="3742182" y="444246"/>
              <a:ext cx="1751330" cy="588645"/>
            </a:xfrm>
            <a:custGeom>
              <a:rect b="b" l="l" r="r" t="t"/>
              <a:pathLst>
                <a:path extrusionOk="0" h="588644" w="1751329">
                  <a:moveTo>
                    <a:pt x="875538" y="0"/>
                  </a:moveTo>
                  <a:lnTo>
                    <a:pt x="807122" y="885"/>
                  </a:lnTo>
                  <a:lnTo>
                    <a:pt x="740146" y="3496"/>
                  </a:lnTo>
                  <a:lnTo>
                    <a:pt x="674803" y="7768"/>
                  </a:lnTo>
                  <a:lnTo>
                    <a:pt x="611288" y="13636"/>
                  </a:lnTo>
                  <a:lnTo>
                    <a:pt x="549797" y="21035"/>
                  </a:lnTo>
                  <a:lnTo>
                    <a:pt x="490523" y="29897"/>
                  </a:lnTo>
                  <a:lnTo>
                    <a:pt x="433662" y="40160"/>
                  </a:lnTo>
                  <a:lnTo>
                    <a:pt x="379409" y="51756"/>
                  </a:lnTo>
                  <a:lnTo>
                    <a:pt x="327957" y="64621"/>
                  </a:lnTo>
                  <a:lnTo>
                    <a:pt x="279503" y="78688"/>
                  </a:lnTo>
                  <a:lnTo>
                    <a:pt x="234240" y="93894"/>
                  </a:lnTo>
                  <a:lnTo>
                    <a:pt x="192363" y="110172"/>
                  </a:lnTo>
                  <a:lnTo>
                    <a:pt x="154068" y="127456"/>
                  </a:lnTo>
                  <a:lnTo>
                    <a:pt x="119549" y="145683"/>
                  </a:lnTo>
                  <a:lnTo>
                    <a:pt x="62617" y="184698"/>
                  </a:lnTo>
                  <a:lnTo>
                    <a:pt x="23126" y="226693"/>
                  </a:lnTo>
                  <a:lnTo>
                    <a:pt x="2634" y="271147"/>
                  </a:lnTo>
                  <a:lnTo>
                    <a:pt x="0" y="294131"/>
                  </a:lnTo>
                  <a:lnTo>
                    <a:pt x="2634" y="317116"/>
                  </a:lnTo>
                  <a:lnTo>
                    <a:pt x="23126" y="361570"/>
                  </a:lnTo>
                  <a:lnTo>
                    <a:pt x="62617" y="403565"/>
                  </a:lnTo>
                  <a:lnTo>
                    <a:pt x="119549" y="442580"/>
                  </a:lnTo>
                  <a:lnTo>
                    <a:pt x="154068" y="460807"/>
                  </a:lnTo>
                  <a:lnTo>
                    <a:pt x="192363" y="478091"/>
                  </a:lnTo>
                  <a:lnTo>
                    <a:pt x="234240" y="494369"/>
                  </a:lnTo>
                  <a:lnTo>
                    <a:pt x="279503" y="509575"/>
                  </a:lnTo>
                  <a:lnTo>
                    <a:pt x="327957" y="523642"/>
                  </a:lnTo>
                  <a:lnTo>
                    <a:pt x="379409" y="536507"/>
                  </a:lnTo>
                  <a:lnTo>
                    <a:pt x="433662" y="548103"/>
                  </a:lnTo>
                  <a:lnTo>
                    <a:pt x="490523" y="558366"/>
                  </a:lnTo>
                  <a:lnTo>
                    <a:pt x="549797" y="567228"/>
                  </a:lnTo>
                  <a:lnTo>
                    <a:pt x="611288" y="574627"/>
                  </a:lnTo>
                  <a:lnTo>
                    <a:pt x="674803" y="580495"/>
                  </a:lnTo>
                  <a:lnTo>
                    <a:pt x="740146" y="584767"/>
                  </a:lnTo>
                  <a:lnTo>
                    <a:pt x="807122" y="587378"/>
                  </a:lnTo>
                  <a:lnTo>
                    <a:pt x="875538" y="588263"/>
                  </a:lnTo>
                  <a:lnTo>
                    <a:pt x="943953" y="587378"/>
                  </a:lnTo>
                  <a:lnTo>
                    <a:pt x="1010929" y="584767"/>
                  </a:lnTo>
                  <a:lnTo>
                    <a:pt x="1076272" y="580495"/>
                  </a:lnTo>
                  <a:lnTo>
                    <a:pt x="1139787" y="574627"/>
                  </a:lnTo>
                  <a:lnTo>
                    <a:pt x="1201278" y="567228"/>
                  </a:lnTo>
                  <a:lnTo>
                    <a:pt x="1260552" y="558366"/>
                  </a:lnTo>
                  <a:lnTo>
                    <a:pt x="1317413" y="548103"/>
                  </a:lnTo>
                  <a:lnTo>
                    <a:pt x="1371666" y="536507"/>
                  </a:lnTo>
                  <a:lnTo>
                    <a:pt x="1423118" y="523642"/>
                  </a:lnTo>
                  <a:lnTo>
                    <a:pt x="1471572" y="509575"/>
                  </a:lnTo>
                  <a:lnTo>
                    <a:pt x="1516835" y="494369"/>
                  </a:lnTo>
                  <a:lnTo>
                    <a:pt x="1558712" y="478091"/>
                  </a:lnTo>
                  <a:lnTo>
                    <a:pt x="1597007" y="460807"/>
                  </a:lnTo>
                  <a:lnTo>
                    <a:pt x="1631526" y="442580"/>
                  </a:lnTo>
                  <a:lnTo>
                    <a:pt x="1688458" y="403565"/>
                  </a:lnTo>
                  <a:lnTo>
                    <a:pt x="1727949" y="361570"/>
                  </a:lnTo>
                  <a:lnTo>
                    <a:pt x="1748441" y="317116"/>
                  </a:lnTo>
                  <a:lnTo>
                    <a:pt x="1751076" y="294131"/>
                  </a:lnTo>
                  <a:lnTo>
                    <a:pt x="1748441" y="271147"/>
                  </a:lnTo>
                  <a:lnTo>
                    <a:pt x="1727949" y="226693"/>
                  </a:lnTo>
                  <a:lnTo>
                    <a:pt x="1688458" y="184698"/>
                  </a:lnTo>
                  <a:lnTo>
                    <a:pt x="1631526" y="145683"/>
                  </a:lnTo>
                  <a:lnTo>
                    <a:pt x="1597007" y="127456"/>
                  </a:lnTo>
                  <a:lnTo>
                    <a:pt x="1558712" y="110172"/>
                  </a:lnTo>
                  <a:lnTo>
                    <a:pt x="1516835" y="93894"/>
                  </a:lnTo>
                  <a:lnTo>
                    <a:pt x="1471572" y="78688"/>
                  </a:lnTo>
                  <a:lnTo>
                    <a:pt x="1423118" y="64621"/>
                  </a:lnTo>
                  <a:lnTo>
                    <a:pt x="1371666" y="51756"/>
                  </a:lnTo>
                  <a:lnTo>
                    <a:pt x="1317413" y="40160"/>
                  </a:lnTo>
                  <a:lnTo>
                    <a:pt x="1260552" y="29897"/>
                  </a:lnTo>
                  <a:lnTo>
                    <a:pt x="1201278" y="21035"/>
                  </a:lnTo>
                  <a:lnTo>
                    <a:pt x="1139787" y="13636"/>
                  </a:lnTo>
                  <a:lnTo>
                    <a:pt x="1076272" y="7768"/>
                  </a:lnTo>
                  <a:lnTo>
                    <a:pt x="1010929" y="3496"/>
                  </a:lnTo>
                  <a:lnTo>
                    <a:pt x="943953" y="885"/>
                  </a:lnTo>
                  <a:lnTo>
                    <a:pt x="87553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2"/>
            <p:cNvSpPr/>
            <p:nvPr/>
          </p:nvSpPr>
          <p:spPr>
            <a:xfrm>
              <a:off x="3742182" y="444246"/>
              <a:ext cx="1751330" cy="588645"/>
            </a:xfrm>
            <a:custGeom>
              <a:rect b="b" l="l" r="r" t="t"/>
              <a:pathLst>
                <a:path extrusionOk="0" h="588644" w="1751329">
                  <a:moveTo>
                    <a:pt x="0" y="294131"/>
                  </a:moveTo>
                  <a:lnTo>
                    <a:pt x="10408" y="248646"/>
                  </a:lnTo>
                  <a:lnTo>
                    <a:pt x="40594" y="205356"/>
                  </a:lnTo>
                  <a:lnTo>
                    <a:pt x="89000" y="164785"/>
                  </a:lnTo>
                  <a:lnTo>
                    <a:pt x="154068" y="127456"/>
                  </a:lnTo>
                  <a:lnTo>
                    <a:pt x="192363" y="110172"/>
                  </a:lnTo>
                  <a:lnTo>
                    <a:pt x="234240" y="93894"/>
                  </a:lnTo>
                  <a:lnTo>
                    <a:pt x="279503" y="78688"/>
                  </a:lnTo>
                  <a:lnTo>
                    <a:pt x="327957" y="64621"/>
                  </a:lnTo>
                  <a:lnTo>
                    <a:pt x="379409" y="51756"/>
                  </a:lnTo>
                  <a:lnTo>
                    <a:pt x="433662" y="40160"/>
                  </a:lnTo>
                  <a:lnTo>
                    <a:pt x="490523" y="29897"/>
                  </a:lnTo>
                  <a:lnTo>
                    <a:pt x="549797" y="21035"/>
                  </a:lnTo>
                  <a:lnTo>
                    <a:pt x="611288" y="13636"/>
                  </a:lnTo>
                  <a:lnTo>
                    <a:pt x="674803" y="7768"/>
                  </a:lnTo>
                  <a:lnTo>
                    <a:pt x="740146" y="3496"/>
                  </a:lnTo>
                  <a:lnTo>
                    <a:pt x="807122" y="885"/>
                  </a:lnTo>
                  <a:lnTo>
                    <a:pt x="875538" y="0"/>
                  </a:lnTo>
                  <a:lnTo>
                    <a:pt x="943953" y="885"/>
                  </a:lnTo>
                  <a:lnTo>
                    <a:pt x="1010929" y="3496"/>
                  </a:lnTo>
                  <a:lnTo>
                    <a:pt x="1076272" y="7768"/>
                  </a:lnTo>
                  <a:lnTo>
                    <a:pt x="1139787" y="13636"/>
                  </a:lnTo>
                  <a:lnTo>
                    <a:pt x="1201278" y="21035"/>
                  </a:lnTo>
                  <a:lnTo>
                    <a:pt x="1260552" y="29897"/>
                  </a:lnTo>
                  <a:lnTo>
                    <a:pt x="1317413" y="40160"/>
                  </a:lnTo>
                  <a:lnTo>
                    <a:pt x="1371666" y="51756"/>
                  </a:lnTo>
                  <a:lnTo>
                    <a:pt x="1423118" y="64621"/>
                  </a:lnTo>
                  <a:lnTo>
                    <a:pt x="1471572" y="78688"/>
                  </a:lnTo>
                  <a:lnTo>
                    <a:pt x="1516835" y="93894"/>
                  </a:lnTo>
                  <a:lnTo>
                    <a:pt x="1558712" y="110172"/>
                  </a:lnTo>
                  <a:lnTo>
                    <a:pt x="1597007" y="127456"/>
                  </a:lnTo>
                  <a:lnTo>
                    <a:pt x="1631526" y="145683"/>
                  </a:lnTo>
                  <a:lnTo>
                    <a:pt x="1688458" y="184698"/>
                  </a:lnTo>
                  <a:lnTo>
                    <a:pt x="1727949" y="226693"/>
                  </a:lnTo>
                  <a:lnTo>
                    <a:pt x="1748441" y="271147"/>
                  </a:lnTo>
                  <a:lnTo>
                    <a:pt x="1751076" y="294131"/>
                  </a:lnTo>
                  <a:lnTo>
                    <a:pt x="1748441" y="317116"/>
                  </a:lnTo>
                  <a:lnTo>
                    <a:pt x="1727949" y="361570"/>
                  </a:lnTo>
                  <a:lnTo>
                    <a:pt x="1688458" y="403565"/>
                  </a:lnTo>
                  <a:lnTo>
                    <a:pt x="1631526" y="442580"/>
                  </a:lnTo>
                  <a:lnTo>
                    <a:pt x="1597007" y="460807"/>
                  </a:lnTo>
                  <a:lnTo>
                    <a:pt x="1558712" y="478091"/>
                  </a:lnTo>
                  <a:lnTo>
                    <a:pt x="1516835" y="494369"/>
                  </a:lnTo>
                  <a:lnTo>
                    <a:pt x="1471572" y="509575"/>
                  </a:lnTo>
                  <a:lnTo>
                    <a:pt x="1423118" y="523642"/>
                  </a:lnTo>
                  <a:lnTo>
                    <a:pt x="1371666" y="536507"/>
                  </a:lnTo>
                  <a:lnTo>
                    <a:pt x="1317413" y="548103"/>
                  </a:lnTo>
                  <a:lnTo>
                    <a:pt x="1260552" y="558366"/>
                  </a:lnTo>
                  <a:lnTo>
                    <a:pt x="1201278" y="567228"/>
                  </a:lnTo>
                  <a:lnTo>
                    <a:pt x="1139787" y="574627"/>
                  </a:lnTo>
                  <a:lnTo>
                    <a:pt x="1076272" y="580495"/>
                  </a:lnTo>
                  <a:lnTo>
                    <a:pt x="1010929" y="584767"/>
                  </a:lnTo>
                  <a:lnTo>
                    <a:pt x="943953" y="587378"/>
                  </a:lnTo>
                  <a:lnTo>
                    <a:pt x="875538" y="588263"/>
                  </a:lnTo>
                  <a:lnTo>
                    <a:pt x="807122" y="587378"/>
                  </a:lnTo>
                  <a:lnTo>
                    <a:pt x="740146" y="584767"/>
                  </a:lnTo>
                  <a:lnTo>
                    <a:pt x="674803" y="580495"/>
                  </a:lnTo>
                  <a:lnTo>
                    <a:pt x="611288" y="574627"/>
                  </a:lnTo>
                  <a:lnTo>
                    <a:pt x="549797" y="567228"/>
                  </a:lnTo>
                  <a:lnTo>
                    <a:pt x="490523" y="558366"/>
                  </a:lnTo>
                  <a:lnTo>
                    <a:pt x="433662" y="548103"/>
                  </a:lnTo>
                  <a:lnTo>
                    <a:pt x="379409" y="536507"/>
                  </a:lnTo>
                  <a:lnTo>
                    <a:pt x="327957" y="523642"/>
                  </a:lnTo>
                  <a:lnTo>
                    <a:pt x="279503" y="509575"/>
                  </a:lnTo>
                  <a:lnTo>
                    <a:pt x="234240" y="494369"/>
                  </a:lnTo>
                  <a:lnTo>
                    <a:pt x="192363" y="478091"/>
                  </a:lnTo>
                  <a:lnTo>
                    <a:pt x="154068" y="460807"/>
                  </a:lnTo>
                  <a:lnTo>
                    <a:pt x="119549" y="442580"/>
                  </a:lnTo>
                  <a:lnTo>
                    <a:pt x="62617" y="403565"/>
                  </a:lnTo>
                  <a:lnTo>
                    <a:pt x="23126" y="361570"/>
                  </a:lnTo>
                  <a:lnTo>
                    <a:pt x="2634" y="317116"/>
                  </a:lnTo>
                  <a:lnTo>
                    <a:pt x="0" y="294131"/>
                  </a:lnTo>
                  <a:close/>
                </a:path>
              </a:pathLst>
            </a:custGeom>
            <a:noFill/>
            <a:ln cap="flat" cmpd="sng" w="25900">
              <a:solidFill>
                <a:srgbClr val="2C2C2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 name="Google Shape;116;p2"/>
          <p:cNvSpPr txBox="1"/>
          <p:nvPr/>
        </p:nvSpPr>
        <p:spPr>
          <a:xfrm>
            <a:off x="3454449" y="809012"/>
            <a:ext cx="915035" cy="21780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 sz="1250">
                <a:solidFill>
                  <a:schemeClr val="dk1"/>
                </a:solidFill>
                <a:latin typeface="Arial"/>
                <a:ea typeface="Arial"/>
                <a:cs typeface="Arial"/>
                <a:sym typeface="Arial"/>
              </a:rPr>
              <a:t>Менеджеры</a:t>
            </a:r>
            <a:endParaRPr sz="1250">
              <a:solidFill>
                <a:schemeClr val="dk1"/>
              </a:solidFill>
              <a:latin typeface="Arial"/>
              <a:ea typeface="Arial"/>
              <a:cs typeface="Arial"/>
              <a:sym typeface="Arial"/>
            </a:endParaRPr>
          </a:p>
        </p:txBody>
      </p:sp>
      <p:sp>
        <p:nvSpPr>
          <p:cNvPr id="117" name="Google Shape;117;p2"/>
          <p:cNvSpPr txBox="1"/>
          <p:nvPr/>
        </p:nvSpPr>
        <p:spPr>
          <a:xfrm>
            <a:off x="3948861" y="2254907"/>
            <a:ext cx="1685289" cy="925194"/>
          </a:xfrm>
          <a:prstGeom prst="rect">
            <a:avLst/>
          </a:prstGeom>
          <a:noFill/>
          <a:ln>
            <a:noFill/>
          </a:ln>
        </p:spPr>
        <p:txBody>
          <a:bodyPr anchorCtr="0" anchor="t" bIns="0" lIns="0" spcFirstLastPara="1" rIns="0" wrap="square" tIns="12050">
            <a:spAutoFit/>
          </a:bodyPr>
          <a:lstStyle/>
          <a:p>
            <a:pPr indent="507365" lvl="0" marL="12700" marR="5080" rtl="0" algn="l">
              <a:lnSpc>
                <a:spcPct val="100800"/>
              </a:lnSpc>
              <a:spcBef>
                <a:spcPts val="0"/>
              </a:spcBef>
              <a:spcAft>
                <a:spcPts val="0"/>
              </a:spcAft>
              <a:buNone/>
            </a:pPr>
            <a:r>
              <a:rPr lang="en" sz="1250">
                <a:solidFill>
                  <a:schemeClr val="dk1"/>
                </a:solidFill>
                <a:latin typeface="Arial"/>
                <a:ea typeface="Arial"/>
                <a:cs typeface="Arial"/>
                <a:sym typeface="Arial"/>
              </a:rPr>
              <a:t>Система отслеживания ошибок</a:t>
            </a:r>
            <a:endParaRPr sz="1250">
              <a:solidFill>
                <a:schemeClr val="dk1"/>
              </a:solidFill>
              <a:latin typeface="Arial"/>
              <a:ea typeface="Arial"/>
              <a:cs typeface="Arial"/>
              <a:sym typeface="Arial"/>
            </a:endParaRPr>
          </a:p>
          <a:p>
            <a:pPr indent="495300" lvl="0" marL="24765" marR="15875" rtl="0" algn="l">
              <a:lnSpc>
                <a:spcPct val="100800"/>
              </a:lnSpc>
              <a:spcBef>
                <a:spcPts val="1035"/>
              </a:spcBef>
              <a:spcAft>
                <a:spcPts val="0"/>
              </a:spcAft>
              <a:buNone/>
            </a:pPr>
            <a:r>
              <a:rPr lang="en" sz="1250">
                <a:solidFill>
                  <a:schemeClr val="dk1"/>
                </a:solidFill>
                <a:latin typeface="Arial"/>
                <a:ea typeface="Arial"/>
                <a:cs typeface="Arial"/>
                <a:sym typeface="Arial"/>
              </a:rPr>
              <a:t>Система управления знаниями</a:t>
            </a:r>
            <a:endParaRPr sz="1250">
              <a:solidFill>
                <a:schemeClr val="dk1"/>
              </a:solidFill>
              <a:latin typeface="Arial"/>
              <a:ea typeface="Arial"/>
              <a:cs typeface="Arial"/>
              <a:sym typeface="Arial"/>
            </a:endParaRPr>
          </a:p>
        </p:txBody>
      </p:sp>
      <p:grpSp>
        <p:nvGrpSpPr>
          <p:cNvPr id="118" name="Google Shape;118;p2"/>
          <p:cNvGrpSpPr/>
          <p:nvPr/>
        </p:nvGrpSpPr>
        <p:grpSpPr>
          <a:xfrm>
            <a:off x="532434" y="1801136"/>
            <a:ext cx="1750060" cy="3846956"/>
            <a:chOff x="1238250" y="1616201"/>
            <a:chExt cx="1750060" cy="3846956"/>
          </a:xfrm>
        </p:grpSpPr>
        <p:sp>
          <p:nvSpPr>
            <p:cNvPr id="119" name="Google Shape;119;p2"/>
            <p:cNvSpPr/>
            <p:nvPr/>
          </p:nvSpPr>
          <p:spPr>
            <a:xfrm>
              <a:off x="2017014" y="4645913"/>
              <a:ext cx="327660" cy="817244"/>
            </a:xfrm>
            <a:custGeom>
              <a:rect b="b" l="l" r="r" t="t"/>
              <a:pathLst>
                <a:path extrusionOk="0" h="817245" w="327660">
                  <a:moveTo>
                    <a:pt x="163830" y="0"/>
                  </a:moveTo>
                  <a:lnTo>
                    <a:pt x="0" y="163830"/>
                  </a:lnTo>
                  <a:lnTo>
                    <a:pt x="81915" y="163830"/>
                  </a:lnTo>
                  <a:lnTo>
                    <a:pt x="81915" y="653034"/>
                  </a:lnTo>
                  <a:lnTo>
                    <a:pt x="0" y="653034"/>
                  </a:lnTo>
                  <a:lnTo>
                    <a:pt x="163830" y="816864"/>
                  </a:lnTo>
                  <a:lnTo>
                    <a:pt x="327660" y="653034"/>
                  </a:lnTo>
                  <a:lnTo>
                    <a:pt x="245744" y="653034"/>
                  </a:lnTo>
                  <a:lnTo>
                    <a:pt x="245744" y="163830"/>
                  </a:lnTo>
                  <a:lnTo>
                    <a:pt x="327660" y="163830"/>
                  </a:lnTo>
                  <a:lnTo>
                    <a:pt x="16383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2"/>
            <p:cNvSpPr/>
            <p:nvPr/>
          </p:nvSpPr>
          <p:spPr>
            <a:xfrm>
              <a:off x="2017014" y="4645913"/>
              <a:ext cx="327660" cy="817244"/>
            </a:xfrm>
            <a:custGeom>
              <a:rect b="b" l="l" r="r" t="t"/>
              <a:pathLst>
                <a:path extrusionOk="0" h="817245" w="327660">
                  <a:moveTo>
                    <a:pt x="0" y="163830"/>
                  </a:moveTo>
                  <a:lnTo>
                    <a:pt x="163830" y="0"/>
                  </a:lnTo>
                  <a:lnTo>
                    <a:pt x="327660" y="163830"/>
                  </a:lnTo>
                  <a:lnTo>
                    <a:pt x="245744" y="163830"/>
                  </a:lnTo>
                  <a:lnTo>
                    <a:pt x="245744" y="653034"/>
                  </a:lnTo>
                  <a:lnTo>
                    <a:pt x="327660" y="653034"/>
                  </a:lnTo>
                  <a:lnTo>
                    <a:pt x="163830" y="816864"/>
                  </a:lnTo>
                  <a:lnTo>
                    <a:pt x="0" y="653034"/>
                  </a:lnTo>
                  <a:lnTo>
                    <a:pt x="81915" y="653034"/>
                  </a:lnTo>
                  <a:lnTo>
                    <a:pt x="81915" y="163830"/>
                  </a:lnTo>
                  <a:lnTo>
                    <a:pt x="0" y="163830"/>
                  </a:lnTo>
                  <a:close/>
                </a:path>
              </a:pathLst>
            </a:custGeom>
            <a:noFill/>
            <a:ln cap="flat" cmpd="sng" w="25900">
              <a:solidFill>
                <a:srgbClr val="2C2C2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2"/>
            <p:cNvSpPr/>
            <p:nvPr/>
          </p:nvSpPr>
          <p:spPr>
            <a:xfrm>
              <a:off x="1238250" y="1616201"/>
              <a:ext cx="1750060" cy="777240"/>
            </a:xfrm>
            <a:custGeom>
              <a:rect b="b" l="l" r="r" t="t"/>
              <a:pathLst>
                <a:path extrusionOk="0" h="777239" w="1750060">
                  <a:moveTo>
                    <a:pt x="874776" y="0"/>
                  </a:moveTo>
                  <a:lnTo>
                    <a:pt x="799299" y="475"/>
                  </a:lnTo>
                  <a:lnTo>
                    <a:pt x="725605" y="1877"/>
                  </a:lnTo>
                  <a:lnTo>
                    <a:pt x="653956" y="4165"/>
                  </a:lnTo>
                  <a:lnTo>
                    <a:pt x="584614" y="7301"/>
                  </a:lnTo>
                  <a:lnTo>
                    <a:pt x="517843" y="11245"/>
                  </a:lnTo>
                  <a:lnTo>
                    <a:pt x="453905" y="15959"/>
                  </a:lnTo>
                  <a:lnTo>
                    <a:pt x="393062" y="21404"/>
                  </a:lnTo>
                  <a:lnTo>
                    <a:pt x="335578" y="27540"/>
                  </a:lnTo>
                  <a:lnTo>
                    <a:pt x="281714" y="34329"/>
                  </a:lnTo>
                  <a:lnTo>
                    <a:pt x="231734" y="41732"/>
                  </a:lnTo>
                  <a:lnTo>
                    <a:pt x="185900" y="49710"/>
                  </a:lnTo>
                  <a:lnTo>
                    <a:pt x="144474" y="58223"/>
                  </a:lnTo>
                  <a:lnTo>
                    <a:pt x="75900" y="76701"/>
                  </a:lnTo>
                  <a:lnTo>
                    <a:pt x="28111" y="96853"/>
                  </a:lnTo>
                  <a:lnTo>
                    <a:pt x="0" y="129539"/>
                  </a:lnTo>
                  <a:lnTo>
                    <a:pt x="0" y="647700"/>
                  </a:lnTo>
                  <a:lnTo>
                    <a:pt x="28111" y="680386"/>
                  </a:lnTo>
                  <a:lnTo>
                    <a:pt x="75900" y="700538"/>
                  </a:lnTo>
                  <a:lnTo>
                    <a:pt x="144474" y="719016"/>
                  </a:lnTo>
                  <a:lnTo>
                    <a:pt x="185900" y="727529"/>
                  </a:lnTo>
                  <a:lnTo>
                    <a:pt x="231734" y="735507"/>
                  </a:lnTo>
                  <a:lnTo>
                    <a:pt x="281714" y="742910"/>
                  </a:lnTo>
                  <a:lnTo>
                    <a:pt x="335578" y="749699"/>
                  </a:lnTo>
                  <a:lnTo>
                    <a:pt x="393062" y="755835"/>
                  </a:lnTo>
                  <a:lnTo>
                    <a:pt x="453905" y="761280"/>
                  </a:lnTo>
                  <a:lnTo>
                    <a:pt x="517843" y="765994"/>
                  </a:lnTo>
                  <a:lnTo>
                    <a:pt x="584614" y="769938"/>
                  </a:lnTo>
                  <a:lnTo>
                    <a:pt x="653956" y="773074"/>
                  </a:lnTo>
                  <a:lnTo>
                    <a:pt x="725605" y="775362"/>
                  </a:lnTo>
                  <a:lnTo>
                    <a:pt x="799299" y="776764"/>
                  </a:lnTo>
                  <a:lnTo>
                    <a:pt x="874776" y="777239"/>
                  </a:lnTo>
                  <a:lnTo>
                    <a:pt x="950252" y="776764"/>
                  </a:lnTo>
                  <a:lnTo>
                    <a:pt x="1023946" y="775362"/>
                  </a:lnTo>
                  <a:lnTo>
                    <a:pt x="1095595" y="773074"/>
                  </a:lnTo>
                  <a:lnTo>
                    <a:pt x="1164937" y="769938"/>
                  </a:lnTo>
                  <a:lnTo>
                    <a:pt x="1231708" y="765994"/>
                  </a:lnTo>
                  <a:lnTo>
                    <a:pt x="1295646" y="761280"/>
                  </a:lnTo>
                  <a:lnTo>
                    <a:pt x="1356489" y="755835"/>
                  </a:lnTo>
                  <a:lnTo>
                    <a:pt x="1413973" y="749699"/>
                  </a:lnTo>
                  <a:lnTo>
                    <a:pt x="1467837" y="742910"/>
                  </a:lnTo>
                  <a:lnTo>
                    <a:pt x="1517817" y="735507"/>
                  </a:lnTo>
                  <a:lnTo>
                    <a:pt x="1563651" y="727529"/>
                  </a:lnTo>
                  <a:lnTo>
                    <a:pt x="1605077" y="719016"/>
                  </a:lnTo>
                  <a:lnTo>
                    <a:pt x="1673651" y="700538"/>
                  </a:lnTo>
                  <a:lnTo>
                    <a:pt x="1721440" y="680386"/>
                  </a:lnTo>
                  <a:lnTo>
                    <a:pt x="1749552" y="647700"/>
                  </a:lnTo>
                  <a:lnTo>
                    <a:pt x="1749552" y="129539"/>
                  </a:lnTo>
                  <a:lnTo>
                    <a:pt x="1721440" y="96853"/>
                  </a:lnTo>
                  <a:lnTo>
                    <a:pt x="1673651" y="76701"/>
                  </a:lnTo>
                  <a:lnTo>
                    <a:pt x="1605077" y="58223"/>
                  </a:lnTo>
                  <a:lnTo>
                    <a:pt x="1563651" y="49710"/>
                  </a:lnTo>
                  <a:lnTo>
                    <a:pt x="1517817" y="41732"/>
                  </a:lnTo>
                  <a:lnTo>
                    <a:pt x="1467837" y="34329"/>
                  </a:lnTo>
                  <a:lnTo>
                    <a:pt x="1413973" y="27540"/>
                  </a:lnTo>
                  <a:lnTo>
                    <a:pt x="1356489" y="21404"/>
                  </a:lnTo>
                  <a:lnTo>
                    <a:pt x="1295646" y="15959"/>
                  </a:lnTo>
                  <a:lnTo>
                    <a:pt x="1231708" y="11245"/>
                  </a:lnTo>
                  <a:lnTo>
                    <a:pt x="1164937" y="7301"/>
                  </a:lnTo>
                  <a:lnTo>
                    <a:pt x="1095595" y="4165"/>
                  </a:lnTo>
                  <a:lnTo>
                    <a:pt x="1023946" y="1877"/>
                  </a:lnTo>
                  <a:lnTo>
                    <a:pt x="950252" y="475"/>
                  </a:lnTo>
                  <a:lnTo>
                    <a:pt x="87477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2"/>
            <p:cNvSpPr/>
            <p:nvPr/>
          </p:nvSpPr>
          <p:spPr>
            <a:xfrm>
              <a:off x="1238250" y="1616201"/>
              <a:ext cx="1750060" cy="777240"/>
            </a:xfrm>
            <a:custGeom>
              <a:rect b="b" l="l" r="r" t="t"/>
              <a:pathLst>
                <a:path extrusionOk="0" h="777239" w="1750060">
                  <a:moveTo>
                    <a:pt x="1749552" y="129539"/>
                  </a:moveTo>
                  <a:lnTo>
                    <a:pt x="1721440" y="162226"/>
                  </a:lnTo>
                  <a:lnTo>
                    <a:pt x="1673651" y="182378"/>
                  </a:lnTo>
                  <a:lnTo>
                    <a:pt x="1605077" y="200856"/>
                  </a:lnTo>
                  <a:lnTo>
                    <a:pt x="1563651" y="209369"/>
                  </a:lnTo>
                  <a:lnTo>
                    <a:pt x="1517817" y="217347"/>
                  </a:lnTo>
                  <a:lnTo>
                    <a:pt x="1467837" y="224750"/>
                  </a:lnTo>
                  <a:lnTo>
                    <a:pt x="1413973" y="231539"/>
                  </a:lnTo>
                  <a:lnTo>
                    <a:pt x="1356489" y="237675"/>
                  </a:lnTo>
                  <a:lnTo>
                    <a:pt x="1295646" y="243120"/>
                  </a:lnTo>
                  <a:lnTo>
                    <a:pt x="1231708" y="247834"/>
                  </a:lnTo>
                  <a:lnTo>
                    <a:pt x="1164937" y="251778"/>
                  </a:lnTo>
                  <a:lnTo>
                    <a:pt x="1095595" y="254914"/>
                  </a:lnTo>
                  <a:lnTo>
                    <a:pt x="1023946" y="257202"/>
                  </a:lnTo>
                  <a:lnTo>
                    <a:pt x="950252" y="258604"/>
                  </a:lnTo>
                  <a:lnTo>
                    <a:pt x="874776" y="259080"/>
                  </a:lnTo>
                  <a:lnTo>
                    <a:pt x="799299" y="258604"/>
                  </a:lnTo>
                  <a:lnTo>
                    <a:pt x="725605" y="257202"/>
                  </a:lnTo>
                  <a:lnTo>
                    <a:pt x="653956" y="254914"/>
                  </a:lnTo>
                  <a:lnTo>
                    <a:pt x="584614" y="251778"/>
                  </a:lnTo>
                  <a:lnTo>
                    <a:pt x="517843" y="247834"/>
                  </a:lnTo>
                  <a:lnTo>
                    <a:pt x="453905" y="243120"/>
                  </a:lnTo>
                  <a:lnTo>
                    <a:pt x="393062" y="237675"/>
                  </a:lnTo>
                  <a:lnTo>
                    <a:pt x="335578" y="231539"/>
                  </a:lnTo>
                  <a:lnTo>
                    <a:pt x="281714" y="224750"/>
                  </a:lnTo>
                  <a:lnTo>
                    <a:pt x="231734" y="217347"/>
                  </a:lnTo>
                  <a:lnTo>
                    <a:pt x="185900" y="209369"/>
                  </a:lnTo>
                  <a:lnTo>
                    <a:pt x="144474" y="200856"/>
                  </a:lnTo>
                  <a:lnTo>
                    <a:pt x="75900" y="182378"/>
                  </a:lnTo>
                  <a:lnTo>
                    <a:pt x="28111" y="162226"/>
                  </a:lnTo>
                  <a:lnTo>
                    <a:pt x="3211" y="140711"/>
                  </a:lnTo>
                  <a:lnTo>
                    <a:pt x="0" y="129539"/>
                  </a:lnTo>
                </a:path>
                <a:path extrusionOk="0" h="777239" w="1750060">
                  <a:moveTo>
                    <a:pt x="0" y="129539"/>
                  </a:moveTo>
                  <a:lnTo>
                    <a:pt x="28111" y="96853"/>
                  </a:lnTo>
                  <a:lnTo>
                    <a:pt x="75900" y="76701"/>
                  </a:lnTo>
                  <a:lnTo>
                    <a:pt x="144474" y="58223"/>
                  </a:lnTo>
                  <a:lnTo>
                    <a:pt x="185900" y="49710"/>
                  </a:lnTo>
                  <a:lnTo>
                    <a:pt x="231734" y="41732"/>
                  </a:lnTo>
                  <a:lnTo>
                    <a:pt x="281714" y="34329"/>
                  </a:lnTo>
                  <a:lnTo>
                    <a:pt x="335578" y="27540"/>
                  </a:lnTo>
                  <a:lnTo>
                    <a:pt x="393062" y="21404"/>
                  </a:lnTo>
                  <a:lnTo>
                    <a:pt x="453905" y="15959"/>
                  </a:lnTo>
                  <a:lnTo>
                    <a:pt x="517843" y="11245"/>
                  </a:lnTo>
                  <a:lnTo>
                    <a:pt x="584614" y="7301"/>
                  </a:lnTo>
                  <a:lnTo>
                    <a:pt x="653956" y="4165"/>
                  </a:lnTo>
                  <a:lnTo>
                    <a:pt x="725605" y="1877"/>
                  </a:lnTo>
                  <a:lnTo>
                    <a:pt x="799299" y="475"/>
                  </a:lnTo>
                  <a:lnTo>
                    <a:pt x="874776" y="0"/>
                  </a:lnTo>
                  <a:lnTo>
                    <a:pt x="950252" y="475"/>
                  </a:lnTo>
                  <a:lnTo>
                    <a:pt x="1023946" y="1877"/>
                  </a:lnTo>
                  <a:lnTo>
                    <a:pt x="1095595" y="4165"/>
                  </a:lnTo>
                  <a:lnTo>
                    <a:pt x="1164937" y="7301"/>
                  </a:lnTo>
                  <a:lnTo>
                    <a:pt x="1231708" y="11245"/>
                  </a:lnTo>
                  <a:lnTo>
                    <a:pt x="1295646" y="15959"/>
                  </a:lnTo>
                  <a:lnTo>
                    <a:pt x="1356489" y="21404"/>
                  </a:lnTo>
                  <a:lnTo>
                    <a:pt x="1413973" y="27540"/>
                  </a:lnTo>
                  <a:lnTo>
                    <a:pt x="1467837" y="34329"/>
                  </a:lnTo>
                  <a:lnTo>
                    <a:pt x="1517817" y="41732"/>
                  </a:lnTo>
                  <a:lnTo>
                    <a:pt x="1563651" y="49710"/>
                  </a:lnTo>
                  <a:lnTo>
                    <a:pt x="1605077" y="58223"/>
                  </a:lnTo>
                  <a:lnTo>
                    <a:pt x="1673651" y="76701"/>
                  </a:lnTo>
                  <a:lnTo>
                    <a:pt x="1721440" y="96853"/>
                  </a:lnTo>
                  <a:lnTo>
                    <a:pt x="1749552" y="129539"/>
                  </a:lnTo>
                  <a:lnTo>
                    <a:pt x="1749552" y="647700"/>
                  </a:lnTo>
                  <a:lnTo>
                    <a:pt x="1721440" y="680386"/>
                  </a:lnTo>
                  <a:lnTo>
                    <a:pt x="1673651" y="700538"/>
                  </a:lnTo>
                  <a:lnTo>
                    <a:pt x="1605077" y="719016"/>
                  </a:lnTo>
                  <a:lnTo>
                    <a:pt x="1563651" y="727529"/>
                  </a:lnTo>
                  <a:lnTo>
                    <a:pt x="1517817" y="735507"/>
                  </a:lnTo>
                  <a:lnTo>
                    <a:pt x="1467837" y="742910"/>
                  </a:lnTo>
                  <a:lnTo>
                    <a:pt x="1413973" y="749699"/>
                  </a:lnTo>
                  <a:lnTo>
                    <a:pt x="1356489" y="755835"/>
                  </a:lnTo>
                  <a:lnTo>
                    <a:pt x="1295646" y="761280"/>
                  </a:lnTo>
                  <a:lnTo>
                    <a:pt x="1231708" y="765994"/>
                  </a:lnTo>
                  <a:lnTo>
                    <a:pt x="1164937" y="769938"/>
                  </a:lnTo>
                  <a:lnTo>
                    <a:pt x="1095595" y="773074"/>
                  </a:lnTo>
                  <a:lnTo>
                    <a:pt x="1023946" y="775362"/>
                  </a:lnTo>
                  <a:lnTo>
                    <a:pt x="950252" y="776764"/>
                  </a:lnTo>
                  <a:lnTo>
                    <a:pt x="874776" y="777239"/>
                  </a:lnTo>
                  <a:lnTo>
                    <a:pt x="799299" y="776764"/>
                  </a:lnTo>
                  <a:lnTo>
                    <a:pt x="725605" y="775362"/>
                  </a:lnTo>
                  <a:lnTo>
                    <a:pt x="653956" y="773074"/>
                  </a:lnTo>
                  <a:lnTo>
                    <a:pt x="584614" y="769938"/>
                  </a:lnTo>
                  <a:lnTo>
                    <a:pt x="517843" y="765994"/>
                  </a:lnTo>
                  <a:lnTo>
                    <a:pt x="453905" y="761280"/>
                  </a:lnTo>
                  <a:lnTo>
                    <a:pt x="393062" y="755835"/>
                  </a:lnTo>
                  <a:lnTo>
                    <a:pt x="335578" y="749699"/>
                  </a:lnTo>
                  <a:lnTo>
                    <a:pt x="281714" y="742910"/>
                  </a:lnTo>
                  <a:lnTo>
                    <a:pt x="231734" y="735507"/>
                  </a:lnTo>
                  <a:lnTo>
                    <a:pt x="185900" y="727529"/>
                  </a:lnTo>
                  <a:lnTo>
                    <a:pt x="144474" y="719016"/>
                  </a:lnTo>
                  <a:lnTo>
                    <a:pt x="75900" y="700538"/>
                  </a:lnTo>
                  <a:lnTo>
                    <a:pt x="28111" y="680386"/>
                  </a:lnTo>
                  <a:lnTo>
                    <a:pt x="0" y="647700"/>
                  </a:lnTo>
                  <a:lnTo>
                    <a:pt x="0" y="129539"/>
                  </a:lnTo>
                  <a:close/>
                </a:path>
              </a:pathLst>
            </a:custGeom>
            <a:noFill/>
            <a:ln cap="flat" cmpd="sng" w="25900">
              <a:solidFill>
                <a:srgbClr val="2C2C2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3" name="Google Shape;123;p2"/>
          <p:cNvSpPr txBox="1"/>
          <p:nvPr/>
        </p:nvSpPr>
        <p:spPr>
          <a:xfrm>
            <a:off x="3924223" y="1726080"/>
            <a:ext cx="1731010" cy="409575"/>
          </a:xfrm>
          <a:prstGeom prst="rect">
            <a:avLst/>
          </a:prstGeom>
          <a:noFill/>
          <a:ln>
            <a:noFill/>
          </a:ln>
        </p:spPr>
        <p:txBody>
          <a:bodyPr anchorCtr="0" anchor="t" bIns="0" lIns="0" spcFirstLastPara="1" rIns="0" wrap="square" tIns="12050">
            <a:spAutoFit/>
          </a:bodyPr>
          <a:lstStyle/>
          <a:p>
            <a:pPr indent="530225" lvl="0" marL="12700" marR="5080" rtl="0" algn="l">
              <a:lnSpc>
                <a:spcPct val="100800"/>
              </a:lnSpc>
              <a:spcBef>
                <a:spcPts val="0"/>
              </a:spcBef>
              <a:spcAft>
                <a:spcPts val="0"/>
              </a:spcAft>
              <a:buNone/>
            </a:pPr>
            <a:r>
              <a:rPr lang="en" sz="1250">
                <a:solidFill>
                  <a:schemeClr val="dk1"/>
                </a:solidFill>
                <a:latin typeface="Arial"/>
                <a:ea typeface="Arial"/>
                <a:cs typeface="Arial"/>
                <a:sym typeface="Arial"/>
              </a:rPr>
              <a:t>Система управления проектами</a:t>
            </a:r>
            <a:endParaRPr sz="1250">
              <a:solidFill>
                <a:schemeClr val="dk1"/>
              </a:solidFill>
              <a:latin typeface="Arial"/>
              <a:ea typeface="Arial"/>
              <a:cs typeface="Arial"/>
              <a:sym typeface="Arial"/>
            </a:endParaRPr>
          </a:p>
        </p:txBody>
      </p:sp>
      <p:sp>
        <p:nvSpPr>
          <p:cNvPr id="124" name="Google Shape;124;p2"/>
          <p:cNvSpPr txBox="1"/>
          <p:nvPr/>
        </p:nvSpPr>
        <p:spPr>
          <a:xfrm>
            <a:off x="611936" y="2044976"/>
            <a:ext cx="1587500" cy="923290"/>
          </a:xfrm>
          <a:prstGeom prst="rect">
            <a:avLst/>
          </a:prstGeom>
          <a:noFill/>
          <a:ln>
            <a:noFill/>
          </a:ln>
        </p:spPr>
        <p:txBody>
          <a:bodyPr anchorCtr="0" anchor="t" bIns="0" lIns="0" spcFirstLastPara="1" rIns="0" wrap="square" tIns="12050">
            <a:spAutoFit/>
          </a:bodyPr>
          <a:lstStyle/>
          <a:p>
            <a:pPr indent="0" lvl="0" marL="12700" marR="5080" rtl="0" algn="ctr">
              <a:lnSpc>
                <a:spcPct val="100800"/>
              </a:lnSpc>
              <a:spcBef>
                <a:spcPts val="0"/>
              </a:spcBef>
              <a:spcAft>
                <a:spcPts val="0"/>
              </a:spcAft>
              <a:buNone/>
            </a:pPr>
            <a:r>
              <a:rPr lang="en" sz="1250">
                <a:solidFill>
                  <a:schemeClr val="dk1"/>
                </a:solidFill>
                <a:latin typeface="Arial"/>
                <a:ea typeface="Arial"/>
                <a:cs typeface="Arial"/>
                <a:sym typeface="Arial"/>
              </a:rPr>
              <a:t>Система управления кодом</a:t>
            </a:r>
            <a:endParaRPr sz="1250">
              <a:solidFill>
                <a:schemeClr val="dk1"/>
              </a:solidFill>
              <a:latin typeface="Arial"/>
              <a:ea typeface="Arial"/>
              <a:cs typeface="Arial"/>
              <a:sym typeface="Arial"/>
            </a:endParaRPr>
          </a:p>
          <a:p>
            <a:pPr indent="0" lvl="0" marL="107950" marR="105410" rtl="0" algn="ctr">
              <a:lnSpc>
                <a:spcPct val="100800"/>
              </a:lnSpc>
              <a:spcBef>
                <a:spcPts val="1019"/>
              </a:spcBef>
              <a:spcAft>
                <a:spcPts val="0"/>
              </a:spcAft>
              <a:buNone/>
            </a:pPr>
            <a:r>
              <a:rPr lang="en" sz="1250">
                <a:solidFill>
                  <a:schemeClr val="dk1"/>
                </a:solidFill>
                <a:latin typeface="Arial"/>
                <a:ea typeface="Arial"/>
                <a:cs typeface="Arial"/>
                <a:sym typeface="Arial"/>
              </a:rPr>
              <a:t>Система контроля версий</a:t>
            </a:r>
            <a:endParaRPr sz="1250">
              <a:solidFill>
                <a:schemeClr val="dk1"/>
              </a:solidFill>
              <a:latin typeface="Arial"/>
              <a:ea typeface="Arial"/>
              <a:cs typeface="Arial"/>
              <a:sym typeface="Arial"/>
            </a:endParaRPr>
          </a:p>
        </p:txBody>
      </p:sp>
      <p:cxnSp>
        <p:nvCxnSpPr>
          <p:cNvPr id="125" name="Google Shape;125;p2"/>
          <p:cNvCxnSpPr/>
          <p:nvPr/>
        </p:nvCxnSpPr>
        <p:spPr>
          <a:xfrm>
            <a:off x="578170" y="452063"/>
            <a:ext cx="11346608" cy="6236836"/>
          </a:xfrm>
          <a:prstGeom prst="straightConnector1">
            <a:avLst/>
          </a:prstGeom>
          <a:noFill/>
          <a:ln cap="flat" cmpd="sng" w="88900">
            <a:solidFill>
              <a:srgbClr val="FF0000"/>
            </a:solidFill>
            <a:prstDash val="solid"/>
            <a:miter lim="800000"/>
            <a:headEnd len="sm" w="sm" type="none"/>
            <a:tailEnd len="sm" w="sm" type="none"/>
          </a:ln>
        </p:spPr>
      </p:cxnSp>
      <p:cxnSp>
        <p:nvCxnSpPr>
          <p:cNvPr id="126" name="Google Shape;126;p2"/>
          <p:cNvCxnSpPr/>
          <p:nvPr/>
        </p:nvCxnSpPr>
        <p:spPr>
          <a:xfrm flipH="1" rot="10800000">
            <a:off x="450939" y="378945"/>
            <a:ext cx="11473839" cy="5917863"/>
          </a:xfrm>
          <a:prstGeom prst="straightConnector1">
            <a:avLst/>
          </a:prstGeom>
          <a:noFill/>
          <a:ln cap="flat" cmpd="sng" w="88900">
            <a:solidFill>
              <a:srgbClr val="FF0000"/>
            </a:solidFill>
            <a:prstDash val="solid"/>
            <a:miter lim="800000"/>
            <a:headEnd len="sm" w="sm" type="none"/>
            <a:tailEnd len="sm" w="sm" type="none"/>
          </a:ln>
        </p:spPr>
      </p:cxnSp>
      <p:sp>
        <p:nvSpPr>
          <p:cNvPr id="127" name="Google Shape;127;p2"/>
          <p:cNvSpPr txBox="1"/>
          <p:nvPr/>
        </p:nvSpPr>
        <p:spPr>
          <a:xfrm>
            <a:off x="7381162" y="414485"/>
            <a:ext cx="4719893" cy="6463308"/>
          </a:xfrm>
          <a:prstGeom prst="rect">
            <a:avLst/>
          </a:prstGeom>
          <a:noFill/>
          <a:ln>
            <a:noFill/>
          </a:ln>
        </p:spPr>
        <p:txBody>
          <a:bodyPr anchorCtr="0" anchor="t" bIns="45700" lIns="91425" spcFirstLastPara="1" rIns="91425" wrap="square" tIns="45700">
            <a:spAutoFit/>
          </a:bodyPr>
          <a:lstStyle/>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Функциональное тестирование (Functional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Тестирование безопасности (Security and Access Control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Тестирование взаимодействия (Interoperability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Все виды тестирования производительности:</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нагрузочное тестирование (Performance and Load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стрессовое тестирование (Stress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тестирование стабильности или надежности (Stability / Reliability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объемное тестирование (Volume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Тестирование установки (Installation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Тестирование удобства пользования (Usability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Тестирование на отказ и восстановление (Failover and Recovery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Конфигурационное тестирование (Configuration Testing)</a:t>
            </a:r>
            <a:endParaRPr/>
          </a:p>
          <a:p>
            <a:pPr indent="-180000" lvl="0" marL="180000" marR="0" rtl="0" algn="l">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Тестирование безопасности (Security and Access Control Testing)</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0"/>
          <p:cNvSpPr txBox="1"/>
          <p:nvPr>
            <p:ph type="title"/>
          </p:nvPr>
        </p:nvSpPr>
        <p:spPr>
          <a:xfrm>
            <a:off x="476906" y="291554"/>
            <a:ext cx="11238187" cy="93815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«Код с тестами писать дольше, чем код без тестов»</a:t>
            </a:r>
            <a:endParaRPr/>
          </a:p>
        </p:txBody>
      </p:sp>
      <p:sp>
        <p:nvSpPr>
          <p:cNvPr id="288" name="Google Shape;288;p20"/>
          <p:cNvSpPr txBox="1"/>
          <p:nvPr>
            <p:ph idx="1" type="body"/>
          </p:nvPr>
        </p:nvSpPr>
        <p:spPr>
          <a:xfrm>
            <a:off x="733097" y="1229711"/>
            <a:ext cx="10515600" cy="5202619"/>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
              <a:t>Это очень интересный вопрос, по которому можно понять, насколько хорошо программист умеет писать тесты.</a:t>
            </a:r>
            <a:endParaRPr/>
          </a:p>
          <a:p>
            <a:pPr indent="0" lvl="0" marL="0" rtl="0" algn="l">
              <a:lnSpc>
                <a:spcPct val="120000"/>
              </a:lnSpc>
              <a:spcBef>
                <a:spcPts val="1000"/>
              </a:spcBef>
              <a:spcAft>
                <a:spcPts val="0"/>
              </a:spcAft>
              <a:buClr>
                <a:schemeClr val="dk1"/>
              </a:buClr>
              <a:buSzPct val="100000"/>
              <a:buNone/>
            </a:pPr>
            <a:r>
              <a:rPr lang="en"/>
              <a:t>Некоторые виды тестирования действительно сложны и требуют дополнительного времени. Но при этом ежедневные тесты, которые пишутся вместе с кодом, должны приводить к ускорению разработки. И на это есть свои причины:</a:t>
            </a:r>
            <a:endParaRPr/>
          </a:p>
          <a:p>
            <a:pPr indent="-228600" lvl="0" marL="228600" rtl="0" algn="l">
              <a:lnSpc>
                <a:spcPct val="120000"/>
              </a:lnSpc>
              <a:spcBef>
                <a:spcPts val="1000"/>
              </a:spcBef>
              <a:spcAft>
                <a:spcPts val="0"/>
              </a:spcAft>
              <a:buClr>
                <a:schemeClr val="dk1"/>
              </a:buClr>
              <a:buSzPct val="100000"/>
              <a:buFont typeface="Arial"/>
              <a:buChar char="•"/>
            </a:pPr>
            <a:r>
              <a:rPr lang="en"/>
              <a:t>Тесты помогают раньше выявить неудачные решения и поэтому влияют на дизайн кода</a:t>
            </a:r>
            <a:endParaRPr/>
          </a:p>
          <a:p>
            <a:pPr indent="-228600" lvl="0" marL="228600" rtl="0" algn="l">
              <a:lnSpc>
                <a:spcPct val="120000"/>
              </a:lnSpc>
              <a:spcBef>
                <a:spcPts val="1000"/>
              </a:spcBef>
              <a:spcAft>
                <a:spcPts val="0"/>
              </a:spcAft>
              <a:buClr>
                <a:schemeClr val="dk1"/>
              </a:buClr>
              <a:buSzPct val="100000"/>
              <a:buFont typeface="Arial"/>
              <a:buChar char="•"/>
            </a:pPr>
            <a:r>
              <a:rPr lang="en"/>
              <a:t>Тесты упрощают подготовку входных данных — ее нужно сделать всего один раз</a:t>
            </a:r>
            <a:endParaRPr/>
          </a:p>
          <a:p>
            <a:pPr indent="-228600" lvl="0" marL="228600" rtl="0" algn="l">
              <a:lnSpc>
                <a:spcPct val="120000"/>
              </a:lnSpc>
              <a:spcBef>
                <a:spcPts val="1000"/>
              </a:spcBef>
              <a:spcAft>
                <a:spcPts val="0"/>
              </a:spcAft>
              <a:buClr>
                <a:schemeClr val="dk1"/>
              </a:buClr>
              <a:buSzPct val="100000"/>
              <a:buFont typeface="Arial"/>
              <a:buChar char="•"/>
            </a:pPr>
            <a:r>
              <a:rPr lang="en"/>
              <a:t>Тесты упрощают проверку результата работы кода, ведь сами проверяют все, в том числе и пограничные случаи</a:t>
            </a:r>
            <a:endParaRPr/>
          </a:p>
          <a:p>
            <a:pPr indent="-228600" lvl="0" marL="228600" rtl="0" algn="l">
              <a:lnSpc>
                <a:spcPct val="120000"/>
              </a:lnSpc>
              <a:spcBef>
                <a:spcPts val="1000"/>
              </a:spcBef>
              <a:spcAft>
                <a:spcPts val="0"/>
              </a:spcAft>
              <a:buClr>
                <a:schemeClr val="dk1"/>
              </a:buClr>
              <a:buSzPct val="100000"/>
              <a:buFont typeface="Arial"/>
              <a:buChar char="•"/>
            </a:pPr>
            <a:r>
              <a:rPr lang="en"/>
              <a:t>Регулярные тесты упрощают и ускоряют рефакторинг, потому что с ними не приходится проверять части кода вручную</a:t>
            </a:r>
            <a:endParaRPr/>
          </a:p>
          <a:p>
            <a:pPr indent="-228600" lvl="0" marL="228600" rtl="0" algn="l">
              <a:lnSpc>
                <a:spcPct val="120000"/>
              </a:lnSpc>
              <a:spcBef>
                <a:spcPts val="1000"/>
              </a:spcBef>
              <a:spcAft>
                <a:spcPts val="0"/>
              </a:spcAft>
              <a:buClr>
                <a:schemeClr val="dk1"/>
              </a:buClr>
              <a:buSzPct val="100000"/>
              <a:buFont typeface="Arial"/>
              <a:buChar char="•"/>
            </a:pPr>
            <a:r>
              <a:rPr lang="en"/>
              <a:t>Тесты улучшают атмосферу в команде, потому что снижают уровень стресса</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1"/>
          <p:cNvSpPr txBox="1"/>
          <p:nvPr>
            <p:ph type="title"/>
          </p:nvPr>
        </p:nvSpPr>
        <p:spPr>
          <a:xfrm>
            <a:off x="838200" y="365125"/>
            <a:ext cx="10515600" cy="9696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Проблема: Взаимное влияние тестов</a:t>
            </a:r>
            <a:endParaRPr/>
          </a:p>
        </p:txBody>
      </p:sp>
      <p:sp>
        <p:nvSpPr>
          <p:cNvPr id="294" name="Google Shape;294;p21"/>
          <p:cNvSpPr txBox="1"/>
          <p:nvPr>
            <p:ph idx="1" type="body"/>
          </p:nvPr>
        </p:nvSpPr>
        <p:spPr>
          <a:xfrm>
            <a:off x="838200" y="1429407"/>
            <a:ext cx="10515600" cy="5063468"/>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
              <a:t>Одно из ключевых правил — </a:t>
            </a:r>
            <a:r>
              <a:rPr b="1" lang="en"/>
              <a:t>тесты не должны влиять друг на друга</a:t>
            </a:r>
            <a:r>
              <a:rPr lang="en"/>
              <a:t>.</a:t>
            </a:r>
            <a:br>
              <a:rPr lang="en"/>
            </a:br>
            <a:r>
              <a:rPr lang="en"/>
              <a:t>Это значит, что </a:t>
            </a:r>
            <a:r>
              <a:rPr b="1" lang="en"/>
              <a:t>любой тест выполняется так, как будто других тестов не существует в природе</a:t>
            </a:r>
            <a:r>
              <a:rPr lang="en"/>
              <a:t>.</a:t>
            </a:r>
            <a:endParaRPr/>
          </a:p>
          <a:p>
            <a:pPr indent="0" lvl="0" marL="0" rtl="0" algn="l">
              <a:lnSpc>
                <a:spcPct val="120000"/>
              </a:lnSpc>
              <a:spcBef>
                <a:spcPts val="1000"/>
              </a:spcBef>
              <a:spcAft>
                <a:spcPts val="0"/>
              </a:spcAft>
              <a:buClr>
                <a:schemeClr val="dk1"/>
              </a:buClr>
              <a:buSzPct val="100000"/>
              <a:buNone/>
            </a:pPr>
            <a:r>
              <a:rPr lang="en"/>
              <a:t>Нарушить это правило очень просто. Один тест может создать файл, изменить переменную или записать что-то в базу. Если остальные тесты наткнутся на эти изменения, то они могут работать неверно, например:</a:t>
            </a:r>
            <a:endParaRPr/>
          </a:p>
          <a:p>
            <a:pPr indent="-228600" lvl="0" marL="228600" rtl="0" algn="l">
              <a:lnSpc>
                <a:spcPct val="120000"/>
              </a:lnSpc>
              <a:spcBef>
                <a:spcPts val="1000"/>
              </a:spcBef>
              <a:spcAft>
                <a:spcPts val="0"/>
              </a:spcAft>
              <a:buClr>
                <a:schemeClr val="dk1"/>
              </a:buClr>
              <a:buSzPct val="100000"/>
              <a:buFont typeface="Arial"/>
              <a:buChar char="•"/>
            </a:pPr>
            <a:r>
              <a:rPr lang="en"/>
              <a:t>Упасть там, где не должны падать</a:t>
            </a:r>
            <a:endParaRPr/>
          </a:p>
          <a:p>
            <a:pPr indent="-228600" lvl="0" marL="228600" rtl="0" algn="l">
              <a:lnSpc>
                <a:spcPct val="120000"/>
              </a:lnSpc>
              <a:spcBef>
                <a:spcPts val="1000"/>
              </a:spcBef>
              <a:spcAft>
                <a:spcPts val="0"/>
              </a:spcAft>
              <a:buClr>
                <a:schemeClr val="dk1"/>
              </a:buClr>
              <a:buSzPct val="100000"/>
              <a:buFont typeface="Arial"/>
              <a:buChar char="•"/>
            </a:pPr>
            <a:r>
              <a:rPr lang="en"/>
              <a:t>Успешно пройти там, где не должны проходить</a:t>
            </a:r>
            <a:endParaRPr/>
          </a:p>
          <a:p>
            <a:pPr indent="0" lvl="0" marL="0" rtl="0" algn="l">
              <a:lnSpc>
                <a:spcPct val="120000"/>
              </a:lnSpc>
              <a:spcBef>
                <a:spcPts val="1000"/>
              </a:spcBef>
              <a:spcAft>
                <a:spcPts val="0"/>
              </a:spcAft>
              <a:buClr>
                <a:schemeClr val="dk1"/>
              </a:buClr>
              <a:buSzPct val="100000"/>
              <a:buNone/>
            </a:pPr>
            <a:r>
              <a:rPr lang="en"/>
              <a:t>Кроме этого, в такой ситуации вводится неопределенность. Такие тесты могут падать без видимых причин. Например, когда тест запускают изолированно, он работает, а когда вместе с остальными — падает.</a:t>
            </a:r>
            <a:endParaRPr/>
          </a:p>
          <a:p>
            <a:pPr indent="0" lvl="0" marL="0" rtl="0" algn="l">
              <a:lnSpc>
                <a:spcPct val="120000"/>
              </a:lnSpc>
              <a:spcBef>
                <a:spcPts val="1000"/>
              </a:spcBef>
              <a:spcAft>
                <a:spcPts val="0"/>
              </a:spcAft>
              <a:buClr>
                <a:schemeClr val="dk1"/>
              </a:buClr>
              <a:buSzPct val="100000"/>
              <a:buNone/>
            </a:pPr>
            <a:r>
              <a:rPr lang="en"/>
              <a:t>Особенно часто такая ситуация возникает в тестах, </a:t>
            </a:r>
            <a:r>
              <a:rPr b="1" lang="en"/>
              <a:t>активно взаимодействующих с внешней средой</a:t>
            </a:r>
            <a:r>
              <a:rPr lang="en"/>
              <a:t>: базой данных, файловой системой или внешними сервисами. Тестирование побочных эффектов имеет свои хитрости.</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2"/>
          <p:cNvSpPr txBox="1"/>
          <p:nvPr>
            <p:ph type="title"/>
          </p:nvPr>
        </p:nvSpPr>
        <p:spPr>
          <a:xfrm>
            <a:off x="838200" y="365126"/>
            <a:ext cx="10515600" cy="8226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Фреймворки для тестирования в Python</a:t>
            </a:r>
            <a:endParaRPr/>
          </a:p>
        </p:txBody>
      </p:sp>
      <p:sp>
        <p:nvSpPr>
          <p:cNvPr id="300" name="Google Shape;300;p22"/>
          <p:cNvSpPr txBox="1"/>
          <p:nvPr>
            <p:ph idx="1" type="body"/>
          </p:nvPr>
        </p:nvSpPr>
        <p:spPr>
          <a:xfrm>
            <a:off x="838200" y="1557495"/>
            <a:ext cx="7522030" cy="4506686"/>
          </a:xfrm>
          <a:prstGeom prst="rect">
            <a:avLst/>
          </a:prstGeom>
          <a:solidFill>
            <a:schemeClr val="lt1"/>
          </a:solid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Font typeface="Arial"/>
              <a:buChar char="•"/>
            </a:pPr>
            <a:r>
              <a:rPr lang="en" u="sng">
                <a:solidFill>
                  <a:schemeClr val="hlink"/>
                </a:solidFill>
                <a:hlinkClick r:id="rId3"/>
              </a:rPr>
              <a:t>unittest</a:t>
            </a:r>
            <a:r>
              <a:rPr lang="en"/>
              <a:t> — это встроенный в стандартную библиотеку инструмент для тестирования кода на Python.</a:t>
            </a:r>
            <a:endParaRPr/>
          </a:p>
          <a:p>
            <a:pPr indent="-228600" lvl="1" marL="685800" rtl="0" algn="l">
              <a:lnSpc>
                <a:spcPct val="100000"/>
              </a:lnSpc>
              <a:spcBef>
                <a:spcPts val="500"/>
              </a:spcBef>
              <a:spcAft>
                <a:spcPts val="0"/>
              </a:spcAft>
              <a:buClr>
                <a:schemeClr val="dk1"/>
              </a:buClr>
              <a:buSzPts val="2400"/>
              <a:buChar char="•"/>
            </a:pPr>
            <a:r>
              <a:rPr lang="en"/>
              <a:t>nose — расширяет возможности загрузки и запуска тестов unittest, упрощая написание, поиск и запуск тестов.</a:t>
            </a:r>
            <a:endParaRPr/>
          </a:p>
          <a:p>
            <a:pPr indent="-228600" lvl="0" marL="228600" rtl="0" algn="l">
              <a:lnSpc>
                <a:spcPct val="100000"/>
              </a:lnSpc>
              <a:spcBef>
                <a:spcPts val="1000"/>
              </a:spcBef>
              <a:spcAft>
                <a:spcPts val="0"/>
              </a:spcAft>
              <a:buClr>
                <a:schemeClr val="dk1"/>
              </a:buClr>
              <a:buSzPts val="2800"/>
              <a:buFont typeface="Arial"/>
              <a:buChar char="•"/>
            </a:pPr>
            <a:r>
              <a:rPr lang="en" u="sng">
                <a:solidFill>
                  <a:schemeClr val="hlink"/>
                </a:solidFill>
                <a:hlinkClick r:id="rId4"/>
              </a:rPr>
              <a:t>pytest</a:t>
            </a:r>
            <a:r>
              <a:rPr lang="en"/>
              <a:t> — инструмент тестирования с упором на обратную совместимость и минимизацию boilerplate-кода.</a:t>
            </a:r>
            <a:endParaRPr/>
          </a:p>
          <a:p>
            <a:pPr indent="-228600" lvl="1" marL="685800" rtl="0" algn="l">
              <a:lnSpc>
                <a:spcPct val="100000"/>
              </a:lnSpc>
              <a:spcBef>
                <a:spcPts val="500"/>
              </a:spcBef>
              <a:spcAft>
                <a:spcPts val="0"/>
              </a:spcAft>
              <a:buClr>
                <a:schemeClr val="dk1"/>
              </a:buClr>
              <a:buSzPts val="2400"/>
              <a:buChar char="•"/>
            </a:pPr>
            <a:r>
              <a:rPr lang="en"/>
              <a:t>«Моднее Pytest. Ну и вообще он лучше»</a:t>
            </a:r>
            <a:endParaRPr/>
          </a:p>
        </p:txBody>
      </p:sp>
      <p:pic>
        <p:nvPicPr>
          <p:cNvPr id="301" name="Google Shape;301;p22"/>
          <p:cNvPicPr preferRelativeResize="0"/>
          <p:nvPr/>
        </p:nvPicPr>
        <p:blipFill rotWithShape="1">
          <a:blip r:embed="rId5">
            <a:alphaModFix/>
          </a:blip>
          <a:srcRect b="2235" l="2446" r="4966" t="0"/>
          <a:stretch/>
        </p:blipFill>
        <p:spPr>
          <a:xfrm>
            <a:off x="8733182" y="1557495"/>
            <a:ext cx="3458818" cy="4405983"/>
          </a:xfrm>
          <a:prstGeom prst="rect">
            <a:avLst/>
          </a:prstGeom>
          <a:solidFill>
            <a:schemeClr val="lt1"/>
          </a:solidFill>
          <a:ln cap="flat" cmpd="sng" w="12700">
            <a:solidFill>
              <a:srgbClr val="3A3838"/>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type="title"/>
          </p:nvPr>
        </p:nvSpPr>
        <p:spPr>
          <a:xfrm>
            <a:off x="838200" y="175998"/>
            <a:ext cx="10515600" cy="7593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«Pytest — начало»</a:t>
            </a:r>
            <a:endParaRPr/>
          </a:p>
        </p:txBody>
      </p:sp>
      <p:sp>
        <p:nvSpPr>
          <p:cNvPr id="307" name="Google Shape;307;p23"/>
          <p:cNvSpPr txBox="1"/>
          <p:nvPr>
            <p:ph idx="1" type="body"/>
          </p:nvPr>
        </p:nvSpPr>
        <p:spPr>
          <a:xfrm>
            <a:off x="838200" y="963825"/>
            <a:ext cx="10515600" cy="1458098"/>
          </a:xfrm>
          <a:prstGeom prst="rect">
            <a:avLst/>
          </a:prstGeom>
          <a:solidFill>
            <a:srgbClr val="D8E2F3"/>
          </a:solid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rgbClr val="595959"/>
              </a:buClr>
              <a:buSzPct val="100000"/>
              <a:buNone/>
            </a:pPr>
            <a:r>
              <a:rPr b="1" i="0" lang="en">
                <a:solidFill>
                  <a:srgbClr val="595959"/>
                </a:solidFill>
                <a:latin typeface="Consolas"/>
                <a:ea typeface="Consolas"/>
                <a:cs typeface="Consolas"/>
                <a:sym typeface="Consolas"/>
              </a:rPr>
              <a:t># test_one.py</a:t>
            </a:r>
            <a:r>
              <a:rPr b="1" lang="en">
                <a:solidFill>
                  <a:srgbClr val="595959"/>
                </a:solidFill>
                <a:latin typeface="Consolas"/>
                <a:ea typeface="Consolas"/>
                <a:cs typeface="Consolas"/>
                <a:sym typeface="Consolas"/>
              </a:rPr>
              <a:t>:</a:t>
            </a:r>
            <a:endParaRPr b="1">
              <a:solidFill>
                <a:srgbClr val="595959"/>
              </a:solidFill>
              <a:latin typeface="Consolas"/>
              <a:ea typeface="Consolas"/>
              <a:cs typeface="Consolas"/>
              <a:sym typeface="Consolas"/>
            </a:endParaRPr>
          </a:p>
          <a:p>
            <a:pPr indent="0" lvl="0" marL="0" rtl="0" algn="l">
              <a:lnSpc>
                <a:spcPct val="90000"/>
              </a:lnSpc>
              <a:spcBef>
                <a:spcPts val="1000"/>
              </a:spcBef>
              <a:spcAft>
                <a:spcPts val="0"/>
              </a:spcAft>
              <a:buClr>
                <a:srgbClr val="0000FF"/>
              </a:buClr>
              <a:buSzPct val="100000"/>
              <a:buNone/>
            </a:pPr>
            <a:r>
              <a:rPr b="1" lang="en">
                <a:solidFill>
                  <a:srgbClr val="0000FF"/>
                </a:solidFill>
                <a:latin typeface="Consolas"/>
                <a:ea typeface="Consolas"/>
                <a:cs typeface="Consolas"/>
                <a:sym typeface="Consolas"/>
              </a:rPr>
              <a:t>def</a:t>
            </a:r>
            <a:r>
              <a:rPr lang="en">
                <a:latin typeface="Consolas"/>
                <a:ea typeface="Consolas"/>
                <a:cs typeface="Consolas"/>
                <a:sym typeface="Consolas"/>
              </a:rPr>
              <a:t> </a:t>
            </a:r>
            <a:r>
              <a:rPr b="1" lang="en">
                <a:solidFill>
                  <a:srgbClr val="0000A2"/>
                </a:solidFill>
                <a:latin typeface="Consolas"/>
                <a:ea typeface="Consolas"/>
                <a:cs typeface="Consolas"/>
                <a:sym typeface="Consolas"/>
              </a:rPr>
              <a:t>test_passing</a:t>
            </a: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a:t>
            </a:r>
            <a:r>
              <a:rPr b="1" lang="en">
                <a:solidFill>
                  <a:srgbClr val="0000FF"/>
                </a:solidFill>
                <a:latin typeface="Consolas"/>
                <a:ea typeface="Consolas"/>
                <a:cs typeface="Consolas"/>
                <a:sym typeface="Consolas"/>
              </a:rPr>
              <a:t>assert</a:t>
            </a:r>
            <a:r>
              <a:rPr lang="en">
                <a:latin typeface="Consolas"/>
                <a:ea typeface="Consolas"/>
                <a:cs typeface="Consolas"/>
                <a:sym typeface="Consolas"/>
              </a:rPr>
              <a:t> (</a:t>
            </a:r>
            <a:r>
              <a:rPr lang="en">
                <a:solidFill>
                  <a:srgbClr val="0000CD"/>
                </a:solidFill>
                <a:latin typeface="Consolas"/>
                <a:ea typeface="Consolas"/>
                <a:cs typeface="Consolas"/>
                <a:sym typeface="Consolas"/>
              </a:rPr>
              <a:t>1</a:t>
            </a:r>
            <a:r>
              <a:rPr lang="en">
                <a:latin typeface="Consolas"/>
                <a:ea typeface="Consolas"/>
                <a:cs typeface="Consolas"/>
                <a:sym typeface="Consolas"/>
              </a:rPr>
              <a:t>, </a:t>
            </a:r>
            <a:r>
              <a:rPr lang="en">
                <a:solidFill>
                  <a:srgbClr val="0000CD"/>
                </a:solidFill>
                <a:latin typeface="Consolas"/>
                <a:ea typeface="Consolas"/>
                <a:cs typeface="Consolas"/>
                <a:sym typeface="Consolas"/>
              </a:rPr>
              <a:t>2</a:t>
            </a:r>
            <a:r>
              <a:rPr lang="en">
                <a:latin typeface="Consolas"/>
                <a:ea typeface="Consolas"/>
                <a:cs typeface="Consolas"/>
                <a:sym typeface="Consolas"/>
              </a:rPr>
              <a:t>, </a:t>
            </a:r>
            <a:r>
              <a:rPr lang="en">
                <a:solidFill>
                  <a:srgbClr val="0000CD"/>
                </a:solidFill>
                <a:latin typeface="Consolas"/>
                <a:ea typeface="Consolas"/>
                <a:cs typeface="Consolas"/>
                <a:sym typeface="Consolas"/>
              </a:rPr>
              <a:t>3</a:t>
            </a:r>
            <a:r>
              <a:rPr lang="en">
                <a:latin typeface="Consolas"/>
                <a:ea typeface="Consolas"/>
                <a:cs typeface="Consolas"/>
                <a:sym typeface="Consolas"/>
              </a:rPr>
              <a:t>) </a:t>
            </a:r>
            <a:r>
              <a:rPr b="1" lang="en">
                <a:solidFill>
                  <a:srgbClr val="0000FF"/>
                </a:solidFill>
                <a:latin typeface="Consolas"/>
                <a:ea typeface="Consolas"/>
                <a:cs typeface="Consolas"/>
                <a:sym typeface="Consolas"/>
              </a:rPr>
              <a:t>==</a:t>
            </a:r>
            <a:r>
              <a:rPr lang="en">
                <a:latin typeface="Consolas"/>
                <a:ea typeface="Consolas"/>
                <a:cs typeface="Consolas"/>
                <a:sym typeface="Consolas"/>
              </a:rPr>
              <a:t> (</a:t>
            </a:r>
            <a:r>
              <a:rPr lang="en">
                <a:solidFill>
                  <a:srgbClr val="0000CD"/>
                </a:solidFill>
                <a:latin typeface="Consolas"/>
                <a:ea typeface="Consolas"/>
                <a:cs typeface="Consolas"/>
                <a:sym typeface="Consolas"/>
              </a:rPr>
              <a:t>1</a:t>
            </a:r>
            <a:r>
              <a:rPr lang="en">
                <a:latin typeface="Consolas"/>
                <a:ea typeface="Consolas"/>
                <a:cs typeface="Consolas"/>
                <a:sym typeface="Consolas"/>
              </a:rPr>
              <a:t>, </a:t>
            </a:r>
            <a:r>
              <a:rPr lang="en">
                <a:solidFill>
                  <a:srgbClr val="0000CD"/>
                </a:solidFill>
                <a:latin typeface="Consolas"/>
                <a:ea typeface="Consolas"/>
                <a:cs typeface="Consolas"/>
                <a:sym typeface="Consolas"/>
              </a:rPr>
              <a:t>2</a:t>
            </a:r>
            <a:r>
              <a:rPr lang="en">
                <a:latin typeface="Consolas"/>
                <a:ea typeface="Consolas"/>
                <a:cs typeface="Consolas"/>
                <a:sym typeface="Consolas"/>
              </a:rPr>
              <a:t>, </a:t>
            </a:r>
            <a:r>
              <a:rPr lang="en">
                <a:solidFill>
                  <a:srgbClr val="0000CD"/>
                </a:solidFill>
                <a:latin typeface="Consolas"/>
                <a:ea typeface="Consolas"/>
                <a:cs typeface="Consolas"/>
                <a:sym typeface="Consolas"/>
              </a:rPr>
              <a:t>3</a:t>
            </a:r>
            <a:r>
              <a:rPr lang="en">
                <a:latin typeface="Consolas"/>
                <a:ea typeface="Consolas"/>
                <a:cs typeface="Consolas"/>
                <a:sym typeface="Consolas"/>
              </a:rPr>
              <a:t>)</a:t>
            </a:r>
            <a:br>
              <a:rPr lang="en">
                <a:latin typeface="Consolas"/>
                <a:ea typeface="Consolas"/>
                <a:cs typeface="Consolas"/>
                <a:sym typeface="Consolas"/>
              </a:rPr>
            </a:br>
            <a:br>
              <a:rPr lang="en">
                <a:latin typeface="Consolas"/>
                <a:ea typeface="Consolas"/>
                <a:cs typeface="Consolas"/>
                <a:sym typeface="Consolas"/>
              </a:rPr>
            </a:br>
            <a:r>
              <a:rPr b="1" lang="en">
                <a:solidFill>
                  <a:srgbClr val="0000FF"/>
                </a:solidFill>
                <a:latin typeface="Consolas"/>
                <a:ea typeface="Consolas"/>
                <a:cs typeface="Consolas"/>
                <a:sym typeface="Consolas"/>
              </a:rPr>
              <a:t>def</a:t>
            </a:r>
            <a:r>
              <a:rPr lang="en">
                <a:latin typeface="Consolas"/>
                <a:ea typeface="Consolas"/>
                <a:cs typeface="Consolas"/>
                <a:sym typeface="Consolas"/>
              </a:rPr>
              <a:t> </a:t>
            </a:r>
            <a:r>
              <a:rPr b="1" lang="en">
                <a:solidFill>
                  <a:srgbClr val="0000A2"/>
                </a:solidFill>
                <a:latin typeface="Consolas"/>
                <a:ea typeface="Consolas"/>
                <a:cs typeface="Consolas"/>
                <a:sym typeface="Consolas"/>
              </a:rPr>
              <a:t>test_failing</a:t>
            </a: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a:t>
            </a:r>
            <a:r>
              <a:rPr b="1" lang="en">
                <a:solidFill>
                  <a:srgbClr val="0000FF"/>
                </a:solidFill>
                <a:latin typeface="Consolas"/>
                <a:ea typeface="Consolas"/>
                <a:cs typeface="Consolas"/>
                <a:sym typeface="Consolas"/>
              </a:rPr>
              <a:t>assert</a:t>
            </a:r>
            <a:r>
              <a:rPr lang="en">
                <a:latin typeface="Consolas"/>
                <a:ea typeface="Consolas"/>
                <a:cs typeface="Consolas"/>
                <a:sym typeface="Consolas"/>
              </a:rPr>
              <a:t> (</a:t>
            </a:r>
            <a:r>
              <a:rPr lang="en">
                <a:solidFill>
                  <a:srgbClr val="0000CD"/>
                </a:solidFill>
                <a:latin typeface="Consolas"/>
                <a:ea typeface="Consolas"/>
                <a:cs typeface="Consolas"/>
                <a:sym typeface="Consolas"/>
              </a:rPr>
              <a:t>1</a:t>
            </a:r>
            <a:r>
              <a:rPr lang="en">
                <a:latin typeface="Consolas"/>
                <a:ea typeface="Consolas"/>
                <a:cs typeface="Consolas"/>
                <a:sym typeface="Consolas"/>
              </a:rPr>
              <a:t>, </a:t>
            </a:r>
            <a:r>
              <a:rPr lang="en">
                <a:solidFill>
                  <a:srgbClr val="0000CD"/>
                </a:solidFill>
                <a:latin typeface="Consolas"/>
                <a:ea typeface="Consolas"/>
                <a:cs typeface="Consolas"/>
                <a:sym typeface="Consolas"/>
              </a:rPr>
              <a:t>2</a:t>
            </a:r>
            <a:r>
              <a:rPr lang="en">
                <a:latin typeface="Consolas"/>
                <a:ea typeface="Consolas"/>
                <a:cs typeface="Consolas"/>
                <a:sym typeface="Consolas"/>
              </a:rPr>
              <a:t>, </a:t>
            </a:r>
            <a:r>
              <a:rPr lang="en">
                <a:solidFill>
                  <a:srgbClr val="0000CD"/>
                </a:solidFill>
                <a:latin typeface="Consolas"/>
                <a:ea typeface="Consolas"/>
                <a:cs typeface="Consolas"/>
                <a:sym typeface="Consolas"/>
              </a:rPr>
              <a:t>3</a:t>
            </a:r>
            <a:r>
              <a:rPr lang="en">
                <a:latin typeface="Consolas"/>
                <a:ea typeface="Consolas"/>
                <a:cs typeface="Consolas"/>
                <a:sym typeface="Consolas"/>
              </a:rPr>
              <a:t>) </a:t>
            </a:r>
            <a:r>
              <a:rPr b="1" lang="en">
                <a:solidFill>
                  <a:srgbClr val="0000FF"/>
                </a:solidFill>
                <a:latin typeface="Consolas"/>
                <a:ea typeface="Consolas"/>
                <a:cs typeface="Consolas"/>
                <a:sym typeface="Consolas"/>
              </a:rPr>
              <a:t>==</a:t>
            </a:r>
            <a:r>
              <a:rPr lang="en">
                <a:latin typeface="Consolas"/>
                <a:ea typeface="Consolas"/>
                <a:cs typeface="Consolas"/>
                <a:sym typeface="Consolas"/>
              </a:rPr>
              <a:t> (</a:t>
            </a:r>
            <a:r>
              <a:rPr lang="en">
                <a:solidFill>
                  <a:srgbClr val="0000CD"/>
                </a:solidFill>
                <a:latin typeface="Consolas"/>
                <a:ea typeface="Consolas"/>
                <a:cs typeface="Consolas"/>
                <a:sym typeface="Consolas"/>
              </a:rPr>
              <a:t>3</a:t>
            </a:r>
            <a:r>
              <a:rPr lang="en">
                <a:latin typeface="Consolas"/>
                <a:ea typeface="Consolas"/>
                <a:cs typeface="Consolas"/>
                <a:sym typeface="Consolas"/>
              </a:rPr>
              <a:t>, </a:t>
            </a:r>
            <a:r>
              <a:rPr lang="en">
                <a:solidFill>
                  <a:srgbClr val="0000CD"/>
                </a:solidFill>
                <a:latin typeface="Consolas"/>
                <a:ea typeface="Consolas"/>
                <a:cs typeface="Consolas"/>
                <a:sym typeface="Consolas"/>
              </a:rPr>
              <a:t>2</a:t>
            </a:r>
            <a:r>
              <a:rPr lang="en">
                <a:latin typeface="Consolas"/>
                <a:ea typeface="Consolas"/>
                <a:cs typeface="Consolas"/>
                <a:sym typeface="Consolas"/>
              </a:rPr>
              <a:t>, </a:t>
            </a:r>
            <a:r>
              <a:rPr lang="en">
                <a:solidFill>
                  <a:srgbClr val="0000CD"/>
                </a:solidFill>
                <a:latin typeface="Consolas"/>
                <a:ea typeface="Consolas"/>
                <a:cs typeface="Consolas"/>
                <a:sym typeface="Consolas"/>
              </a:rPr>
              <a:t>1</a:t>
            </a:r>
            <a:r>
              <a:rPr lang="en">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ct val="100000"/>
              <a:buNone/>
            </a:pPr>
            <a:r>
              <a:t/>
            </a:r>
            <a:endParaRPr/>
          </a:p>
        </p:txBody>
      </p:sp>
      <p:sp>
        <p:nvSpPr>
          <p:cNvPr id="308" name="Google Shape;308;p23"/>
          <p:cNvSpPr txBox="1"/>
          <p:nvPr/>
        </p:nvSpPr>
        <p:spPr>
          <a:xfrm>
            <a:off x="904103" y="1442566"/>
            <a:ext cx="10515600" cy="96382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309" name="Google Shape;309;p23"/>
          <p:cNvSpPr txBox="1"/>
          <p:nvPr/>
        </p:nvSpPr>
        <p:spPr>
          <a:xfrm>
            <a:off x="148281" y="2508422"/>
            <a:ext cx="11948983" cy="4349577"/>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FF12"/>
              </a:buClr>
              <a:buSzPts val="1600"/>
              <a:buFont typeface="Arial"/>
              <a:buNone/>
            </a:pPr>
            <a:r>
              <a:rPr lang="en" sz="1600">
                <a:solidFill>
                  <a:srgbClr val="2FFF12"/>
                </a:solidFill>
                <a:latin typeface="Consolas"/>
                <a:ea typeface="Consolas"/>
                <a:cs typeface="Consolas"/>
                <a:sym typeface="Consolas"/>
              </a:rPr>
              <a:t>$ pytest -v test_one.py</a:t>
            </a:r>
            <a:endParaRPr/>
          </a:p>
          <a:p>
            <a:pPr indent="0" lvl="0" marL="0" marR="0" rtl="0" algn="l">
              <a:lnSpc>
                <a:spcPct val="90000"/>
              </a:lnSpc>
              <a:spcBef>
                <a:spcPts val="0"/>
              </a:spcBef>
              <a:spcAft>
                <a:spcPts val="0"/>
              </a:spcAft>
              <a:buClr>
                <a:srgbClr val="00FF00"/>
              </a:buClr>
              <a:buSzPts val="1600"/>
              <a:buFont typeface="Arial"/>
              <a:buNone/>
            </a:pPr>
            <a:r>
              <a:rPr lang="en" sz="1600">
                <a:solidFill>
                  <a:srgbClr val="00FF00"/>
                </a:solidFill>
                <a:latin typeface="Consolas"/>
                <a:ea typeface="Consolas"/>
                <a:cs typeface="Consolas"/>
                <a:sym typeface="Consolas"/>
              </a:rPr>
              <a:t>============= test session starts ==============</a:t>
            </a:r>
            <a:endParaRPr/>
          </a:p>
          <a:p>
            <a:pPr indent="0" lvl="0" marL="0" marR="0" rtl="0" algn="l">
              <a:lnSpc>
                <a:spcPct val="90000"/>
              </a:lnSpc>
              <a:spcBef>
                <a:spcPts val="0"/>
              </a:spcBef>
              <a:spcAft>
                <a:spcPts val="0"/>
              </a:spcAft>
              <a:buClr>
                <a:srgbClr val="00FF00"/>
              </a:buClr>
              <a:buSzPts val="1600"/>
              <a:buFont typeface="Arial"/>
              <a:buNone/>
            </a:pPr>
            <a:r>
              <a:rPr lang="en" sz="1600">
                <a:solidFill>
                  <a:srgbClr val="00FF00"/>
                </a:solidFill>
                <a:latin typeface="Consolas"/>
                <a:ea typeface="Consolas"/>
                <a:cs typeface="Consolas"/>
                <a:sym typeface="Consolas"/>
              </a:rPr>
              <a:t>collected 2 items                                    </a:t>
            </a:r>
            <a:br>
              <a:rPr lang="en" sz="1600">
                <a:solidFill>
                  <a:srgbClr val="2FFF12"/>
                </a:solidFill>
                <a:latin typeface="Consolas"/>
                <a:ea typeface="Consolas"/>
                <a:cs typeface="Consolas"/>
                <a:sym typeface="Consolas"/>
              </a:rPr>
            </a:b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rgbClr val="2FFF12"/>
              </a:buClr>
              <a:buSzPts val="1600"/>
              <a:buFont typeface="Arial"/>
              <a:buNone/>
            </a:pPr>
            <a:r>
              <a:rPr lang="en" sz="1600">
                <a:solidFill>
                  <a:srgbClr val="2FFF12"/>
                </a:solidFill>
                <a:latin typeface="Consolas"/>
                <a:ea typeface="Consolas"/>
                <a:cs typeface="Consolas"/>
                <a:sym typeface="Consolas"/>
              </a:rPr>
              <a:t>test_one.py::test_passing </a:t>
            </a:r>
            <a:r>
              <a:rPr lang="en" sz="1600">
                <a:solidFill>
                  <a:srgbClr val="2FB41D"/>
                </a:solidFill>
                <a:latin typeface="Consolas"/>
                <a:ea typeface="Consolas"/>
                <a:cs typeface="Consolas"/>
                <a:sym typeface="Consolas"/>
              </a:rPr>
              <a:t>PASSED         [ 50%]</a:t>
            </a:r>
            <a:endParaRPr/>
          </a:p>
          <a:p>
            <a:pPr indent="0" lvl="0" marL="0" marR="0" rtl="0" algn="l">
              <a:lnSpc>
                <a:spcPct val="90000"/>
              </a:lnSpc>
              <a:spcBef>
                <a:spcPts val="0"/>
              </a:spcBef>
              <a:spcAft>
                <a:spcPts val="0"/>
              </a:spcAft>
              <a:buClr>
                <a:srgbClr val="2FFF12"/>
              </a:buClr>
              <a:buSzPts val="1600"/>
              <a:buFont typeface="Arial"/>
              <a:buNone/>
            </a:pPr>
            <a:r>
              <a:rPr lang="en" sz="1600">
                <a:solidFill>
                  <a:srgbClr val="2FFF12"/>
                </a:solidFill>
                <a:latin typeface="Consolas"/>
                <a:ea typeface="Consolas"/>
                <a:cs typeface="Consolas"/>
                <a:sym typeface="Consolas"/>
              </a:rPr>
              <a:t>test_one.py::test_failing </a:t>
            </a:r>
            <a:r>
              <a:rPr lang="en" sz="1600">
                <a:solidFill>
                  <a:srgbClr val="B42419"/>
                </a:solidFill>
                <a:latin typeface="Consolas"/>
                <a:ea typeface="Consolas"/>
                <a:cs typeface="Consolas"/>
                <a:sym typeface="Consolas"/>
              </a:rPr>
              <a:t>FAILED         [100%]</a:t>
            </a:r>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rgbClr val="2FFF12"/>
              </a:buClr>
              <a:buSzPts val="1600"/>
              <a:buFont typeface="Arial"/>
              <a:buNone/>
            </a:pPr>
            <a:r>
              <a:rPr lang="en" sz="1600">
                <a:solidFill>
                  <a:srgbClr val="2FFF12"/>
                </a:solidFill>
                <a:latin typeface="Consolas"/>
                <a:ea typeface="Consolas"/>
                <a:cs typeface="Consolas"/>
                <a:sym typeface="Consolas"/>
              </a:rPr>
              <a:t>=================== FAILURES ===================</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_________________ test_failing _________________</a:t>
            </a:r>
            <a:endParaRPr/>
          </a:p>
          <a:p>
            <a:pPr indent="0" lvl="0" marL="0" marR="0" rtl="0" algn="l">
              <a:lnSpc>
                <a:spcPct val="90000"/>
              </a:lnSpc>
              <a:spcBef>
                <a:spcPts val="0"/>
              </a:spcBef>
              <a:spcAft>
                <a:spcPts val="0"/>
              </a:spcAft>
              <a:buClr>
                <a:schemeClr val="dk1"/>
              </a:buClr>
              <a:buSzPts val="1600"/>
              <a:buFont typeface="Arial"/>
              <a:buNone/>
            </a:pPr>
            <a:r>
              <a:t/>
            </a: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rgbClr val="2FFF12"/>
              </a:buClr>
              <a:buSzPts val="1600"/>
              <a:buFont typeface="Arial"/>
              <a:buNone/>
            </a:pPr>
            <a:r>
              <a:rPr lang="en" sz="1600">
                <a:solidFill>
                  <a:srgbClr val="2FFF12"/>
                </a:solidFill>
                <a:latin typeface="Consolas"/>
                <a:ea typeface="Consolas"/>
                <a:cs typeface="Consolas"/>
                <a:sym typeface="Consolas"/>
              </a:rPr>
              <a:t>    def test_failing():</a:t>
            </a:r>
            <a:endParaRPr/>
          </a:p>
          <a:p>
            <a:pPr indent="0" lvl="0" marL="0" marR="0" rtl="0" algn="l">
              <a:lnSpc>
                <a:spcPct val="90000"/>
              </a:lnSpc>
              <a:spcBef>
                <a:spcPts val="0"/>
              </a:spcBef>
              <a:spcAft>
                <a:spcPts val="0"/>
              </a:spcAft>
              <a:buClr>
                <a:srgbClr val="2FFF12"/>
              </a:buClr>
              <a:buSzPts val="1600"/>
              <a:buFont typeface="Arial"/>
              <a:buNone/>
            </a:pPr>
            <a:r>
              <a:rPr lang="en" sz="1600">
                <a:solidFill>
                  <a:srgbClr val="2FFF12"/>
                </a:solidFill>
                <a:latin typeface="Consolas"/>
                <a:ea typeface="Consolas"/>
                <a:cs typeface="Consolas"/>
                <a:sym typeface="Consolas"/>
              </a:rPr>
              <a:t>&gt;       assert (1, 2, 3) == (3, 2, 1)</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E       assert (1, 2, 3) == (3, 2, 1)</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E         At index 0 diff: 1 != 3</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E         Full diff:</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E         - (3, 2, 1)</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E         ?  ^     ^</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E         + (1, 2, 3)</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E         ?  ^     ^</a:t>
            </a:r>
            <a:endParaRPr/>
          </a:p>
          <a:p>
            <a:pPr indent="0" lvl="0" marL="0" marR="0" rtl="0" algn="l">
              <a:lnSpc>
                <a:spcPct val="90000"/>
              </a:lnSpc>
              <a:spcBef>
                <a:spcPts val="0"/>
              </a:spcBef>
              <a:spcAft>
                <a:spcPts val="0"/>
              </a:spcAft>
              <a:buClr>
                <a:srgbClr val="2FFF12"/>
              </a:buClr>
              <a:buSzPts val="1600"/>
              <a:buFont typeface="Arial"/>
              <a:buNone/>
            </a:pPr>
            <a:br>
              <a:rPr lang="en" sz="1600">
                <a:solidFill>
                  <a:srgbClr val="2FFF12"/>
                </a:solidFill>
                <a:latin typeface="Consolas"/>
                <a:ea typeface="Consolas"/>
                <a:cs typeface="Consolas"/>
                <a:sym typeface="Consolas"/>
              </a:rPr>
            </a:br>
            <a:endParaRPr sz="1600">
              <a:solidFill>
                <a:srgbClr val="2FFF12"/>
              </a:solidFill>
              <a:latin typeface="Consolas"/>
              <a:ea typeface="Consolas"/>
              <a:cs typeface="Consolas"/>
              <a:sym typeface="Consolas"/>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test_one.py</a:t>
            </a:r>
            <a:r>
              <a:rPr lang="en" sz="1600">
                <a:solidFill>
                  <a:srgbClr val="2FFF12"/>
                </a:solidFill>
                <a:latin typeface="Consolas"/>
                <a:ea typeface="Consolas"/>
                <a:cs typeface="Consolas"/>
                <a:sym typeface="Consolas"/>
              </a:rPr>
              <a:t>:5: AssertionError</a:t>
            </a:r>
            <a:endParaRPr/>
          </a:p>
          <a:p>
            <a:pPr indent="0" lvl="0" marL="0" marR="0" rtl="0" algn="l">
              <a:lnSpc>
                <a:spcPct val="90000"/>
              </a:lnSpc>
              <a:spcBef>
                <a:spcPts val="0"/>
              </a:spcBef>
              <a:spcAft>
                <a:spcPts val="0"/>
              </a:spcAft>
              <a:buClr>
                <a:srgbClr val="2EAEBB"/>
              </a:buClr>
              <a:buSzPts val="1600"/>
              <a:buFont typeface="Arial"/>
              <a:buNone/>
            </a:pPr>
            <a:r>
              <a:rPr lang="en" sz="1600">
                <a:solidFill>
                  <a:srgbClr val="2EAEBB"/>
                </a:solidFill>
                <a:latin typeface="Consolas"/>
                <a:ea typeface="Consolas"/>
                <a:cs typeface="Consolas"/>
                <a:sym typeface="Consolas"/>
              </a:rPr>
              <a:t>============ short test summary info ===========</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FAILED</a:t>
            </a:r>
            <a:r>
              <a:rPr lang="en" sz="1600">
                <a:solidFill>
                  <a:srgbClr val="2FFF12"/>
                </a:solidFill>
                <a:latin typeface="Consolas"/>
                <a:ea typeface="Consolas"/>
                <a:cs typeface="Consolas"/>
                <a:sym typeface="Consolas"/>
              </a:rPr>
              <a:t> test_one.py::</a:t>
            </a:r>
            <a:r>
              <a:rPr lang="en" sz="1600">
                <a:solidFill>
                  <a:srgbClr val="00FF00"/>
                </a:solidFill>
                <a:latin typeface="Consolas"/>
                <a:ea typeface="Consolas"/>
                <a:cs typeface="Consolas"/>
                <a:sym typeface="Consolas"/>
              </a:rPr>
              <a:t>test_failing</a:t>
            </a:r>
            <a:r>
              <a:rPr lang="en" sz="1600">
                <a:solidFill>
                  <a:srgbClr val="2FFF12"/>
                </a:solidFill>
                <a:latin typeface="Consolas"/>
                <a:ea typeface="Consolas"/>
                <a:cs typeface="Consolas"/>
                <a:sym typeface="Consolas"/>
              </a:rPr>
              <a:t> - assert (1, 2, 3) == (3, 2, 1)</a:t>
            </a:r>
            <a:endParaRPr/>
          </a:p>
          <a:p>
            <a:pPr indent="0" lvl="0" marL="0" marR="0" rtl="0" algn="l">
              <a:lnSpc>
                <a:spcPct val="90000"/>
              </a:lnSpc>
              <a:spcBef>
                <a:spcPts val="0"/>
              </a:spcBef>
              <a:spcAft>
                <a:spcPts val="0"/>
              </a:spcAft>
              <a:buClr>
                <a:srgbClr val="B42419"/>
              </a:buClr>
              <a:buSzPts val="1600"/>
              <a:buFont typeface="Arial"/>
              <a:buNone/>
            </a:pPr>
            <a:r>
              <a:rPr lang="en" sz="1600">
                <a:solidFill>
                  <a:srgbClr val="B42419"/>
                </a:solidFill>
                <a:latin typeface="Consolas"/>
                <a:ea typeface="Consolas"/>
                <a:cs typeface="Consolas"/>
                <a:sym typeface="Consolas"/>
              </a:rPr>
              <a:t>========= 1 failed</a:t>
            </a:r>
            <a:r>
              <a:rPr lang="en" sz="1600">
                <a:solidFill>
                  <a:srgbClr val="2FFF12"/>
                </a:solidFill>
                <a:latin typeface="Consolas"/>
                <a:ea typeface="Consolas"/>
                <a:cs typeface="Consolas"/>
                <a:sym typeface="Consolas"/>
              </a:rPr>
              <a:t>, </a:t>
            </a:r>
            <a:r>
              <a:rPr lang="en" sz="1600">
                <a:solidFill>
                  <a:srgbClr val="2FB41D"/>
                </a:solidFill>
                <a:latin typeface="Consolas"/>
                <a:ea typeface="Consolas"/>
                <a:cs typeface="Consolas"/>
                <a:sym typeface="Consolas"/>
              </a:rPr>
              <a:t>1 passed</a:t>
            </a:r>
            <a:r>
              <a:rPr lang="en" sz="1600">
                <a:solidFill>
                  <a:srgbClr val="B42419"/>
                </a:solidFill>
                <a:latin typeface="Consolas"/>
                <a:ea typeface="Consolas"/>
                <a:cs typeface="Consolas"/>
                <a:sym typeface="Consolas"/>
              </a:rPr>
              <a:t> in 0.03s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Соглашения об именах для тестов</a:t>
            </a:r>
            <a:endParaRPr/>
          </a:p>
        </p:txBody>
      </p:sp>
      <p:sp>
        <p:nvSpPr>
          <p:cNvPr id="315" name="Google Shape;315;p24"/>
          <p:cNvSpPr txBox="1"/>
          <p:nvPr>
            <p:ph idx="1" type="body"/>
          </p:nvPr>
        </p:nvSpPr>
        <p:spPr>
          <a:xfrm>
            <a:off x="838200" y="1825625"/>
            <a:ext cx="10515600" cy="4351338"/>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
              <a:t>Соглашения об именах, чтобы ваш тестовый код можно было обнаружить с помощью pytest:</a:t>
            </a:r>
            <a:endParaRPr/>
          </a:p>
          <a:p>
            <a:pPr indent="-228600" lvl="0" marL="228600" rtl="0" algn="l">
              <a:lnSpc>
                <a:spcPct val="90000"/>
              </a:lnSpc>
              <a:spcBef>
                <a:spcPts val="1000"/>
              </a:spcBef>
              <a:spcAft>
                <a:spcPts val="0"/>
              </a:spcAft>
              <a:buClr>
                <a:schemeClr val="dk1"/>
              </a:buClr>
              <a:buSzPts val="2800"/>
              <a:buFont typeface="Arial"/>
              <a:buChar char="•"/>
            </a:pPr>
            <a:r>
              <a:rPr lang="en"/>
              <a:t>Тестовые файлы должны быть названы </a:t>
            </a:r>
            <a:r>
              <a:rPr lang="en" sz="2400">
                <a:latin typeface="Consolas"/>
                <a:ea typeface="Consolas"/>
                <a:cs typeface="Consolas"/>
                <a:sym typeface="Consolas"/>
              </a:rPr>
              <a:t>test_&lt;something&gt;.py</a:t>
            </a:r>
            <a:r>
              <a:rPr lang="en"/>
              <a:t> или </a:t>
            </a:r>
            <a:r>
              <a:rPr lang="en" sz="2400">
                <a:latin typeface="Consolas"/>
                <a:ea typeface="Consolas"/>
                <a:cs typeface="Consolas"/>
                <a:sym typeface="Consolas"/>
              </a:rPr>
              <a:t>&lt;something&gt;_test.py</a:t>
            </a:r>
            <a:r>
              <a:rPr lang="en"/>
              <a:t>.</a:t>
            </a:r>
            <a:endParaRPr/>
          </a:p>
          <a:p>
            <a:pPr indent="-228600" lvl="0" marL="228600" rtl="0" algn="l">
              <a:lnSpc>
                <a:spcPct val="90000"/>
              </a:lnSpc>
              <a:spcBef>
                <a:spcPts val="1000"/>
              </a:spcBef>
              <a:spcAft>
                <a:spcPts val="0"/>
              </a:spcAft>
              <a:buClr>
                <a:schemeClr val="dk1"/>
              </a:buClr>
              <a:buSzPts val="2800"/>
              <a:buFont typeface="Arial"/>
              <a:buChar char="•"/>
            </a:pPr>
            <a:r>
              <a:rPr lang="en"/>
              <a:t>Методы и функции тестирования должны быть названы </a:t>
            </a:r>
            <a:r>
              <a:rPr lang="en" sz="2400">
                <a:latin typeface="Consolas"/>
                <a:ea typeface="Consolas"/>
                <a:cs typeface="Consolas"/>
                <a:sym typeface="Consolas"/>
              </a:rPr>
              <a:t>test_&lt;something&gt;</a:t>
            </a:r>
            <a:r>
              <a:rPr lang="en"/>
              <a:t>.</a:t>
            </a:r>
            <a:endParaRPr/>
          </a:p>
          <a:p>
            <a:pPr indent="-228600" lvl="0" marL="228600" rtl="0" algn="l">
              <a:lnSpc>
                <a:spcPct val="90000"/>
              </a:lnSpc>
              <a:spcBef>
                <a:spcPts val="1000"/>
              </a:spcBef>
              <a:spcAft>
                <a:spcPts val="0"/>
              </a:spcAft>
              <a:buClr>
                <a:schemeClr val="dk1"/>
              </a:buClr>
              <a:buSzPts val="2800"/>
              <a:buFont typeface="Arial"/>
              <a:buChar char="•"/>
            </a:pPr>
            <a:r>
              <a:rPr lang="en"/>
              <a:t>Тестовые классы должны быть названы </a:t>
            </a:r>
            <a:r>
              <a:rPr lang="en" sz="2400">
                <a:latin typeface="Consolas"/>
                <a:ea typeface="Consolas"/>
                <a:cs typeface="Consolas"/>
                <a:sym typeface="Consolas"/>
              </a:rPr>
              <a:t>Test&lt;Something&gt;</a:t>
            </a: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838200" y="136522"/>
            <a:ext cx="10515600" cy="8705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Усложняем пример, вводим namedtuple</a:t>
            </a:r>
            <a:endParaRPr/>
          </a:p>
        </p:txBody>
      </p:sp>
      <p:sp>
        <p:nvSpPr>
          <p:cNvPr id="321" name="Google Shape;321;p25"/>
          <p:cNvSpPr txBox="1"/>
          <p:nvPr>
            <p:ph idx="1" type="body"/>
          </p:nvPr>
        </p:nvSpPr>
        <p:spPr>
          <a:xfrm>
            <a:off x="838200" y="1007073"/>
            <a:ext cx="10515600" cy="5690289"/>
          </a:xfrm>
          <a:prstGeom prst="rect">
            <a:avLst/>
          </a:prstGeom>
          <a:solidFill>
            <a:srgbClr val="D8E2F3"/>
          </a:solid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rgbClr val="525252"/>
              </a:buClr>
              <a:buSzPct val="100000"/>
              <a:buNone/>
            </a:pPr>
            <a:r>
              <a:rPr lang="en" sz="1800">
                <a:solidFill>
                  <a:srgbClr val="525252"/>
                </a:solidFill>
                <a:latin typeface="Consolas"/>
                <a:ea typeface="Consolas"/>
                <a:cs typeface="Consolas"/>
                <a:sym typeface="Consolas"/>
              </a:rPr>
              <a:t># test_3.py</a:t>
            </a:r>
            <a:br>
              <a:rPr lang="en" sz="1800">
                <a:solidFill>
                  <a:srgbClr val="036A07"/>
                </a:solidFill>
                <a:latin typeface="Consolas"/>
                <a:ea typeface="Consolas"/>
                <a:cs typeface="Consolas"/>
                <a:sym typeface="Consolas"/>
              </a:rPr>
            </a:br>
            <a:r>
              <a:rPr lang="en" sz="1800">
                <a:solidFill>
                  <a:srgbClr val="036A07"/>
                </a:solidFill>
                <a:latin typeface="Consolas"/>
                <a:ea typeface="Consolas"/>
                <a:cs typeface="Consolas"/>
                <a:sym typeface="Consolas"/>
              </a:rPr>
              <a:t>"""Проверим тип данных Task."""</a:t>
            </a:r>
            <a:br>
              <a:rPr lang="en" sz="1800">
                <a:latin typeface="Consolas"/>
                <a:ea typeface="Consolas"/>
                <a:cs typeface="Consolas"/>
                <a:sym typeface="Consolas"/>
              </a:rPr>
            </a:br>
            <a:br>
              <a:rPr lang="en" sz="1800">
                <a:latin typeface="Consolas"/>
                <a:ea typeface="Consolas"/>
                <a:cs typeface="Consolas"/>
                <a:sym typeface="Consolas"/>
              </a:rPr>
            </a:br>
            <a:r>
              <a:rPr b="1" lang="en" sz="1800">
                <a:solidFill>
                  <a:srgbClr val="0C450D"/>
                </a:solidFill>
                <a:latin typeface="Consolas"/>
                <a:ea typeface="Consolas"/>
                <a:cs typeface="Consolas"/>
                <a:sym typeface="Consolas"/>
              </a:rPr>
              <a:t>from</a:t>
            </a:r>
            <a:r>
              <a:rPr lang="en" sz="1800">
                <a:latin typeface="Consolas"/>
                <a:ea typeface="Consolas"/>
                <a:cs typeface="Consolas"/>
                <a:sym typeface="Consolas"/>
              </a:rPr>
              <a:t> collections </a:t>
            </a:r>
            <a:r>
              <a:rPr b="1" lang="en" sz="1800">
                <a:solidFill>
                  <a:srgbClr val="0C450D"/>
                </a:solidFill>
                <a:latin typeface="Consolas"/>
                <a:ea typeface="Consolas"/>
                <a:cs typeface="Consolas"/>
                <a:sym typeface="Consolas"/>
              </a:rPr>
              <a:t>import</a:t>
            </a:r>
            <a:r>
              <a:rPr lang="en" sz="1800">
                <a:latin typeface="Consolas"/>
                <a:ea typeface="Consolas"/>
                <a:cs typeface="Consolas"/>
                <a:sym typeface="Consolas"/>
              </a:rPr>
              <a:t> namedtuple</a:t>
            </a:r>
            <a:br>
              <a:rPr lang="en" sz="1800">
                <a:latin typeface="Consolas"/>
                <a:ea typeface="Consolas"/>
                <a:cs typeface="Consolas"/>
                <a:sym typeface="Consolas"/>
              </a:rPr>
            </a:br>
            <a:r>
              <a:rPr lang="en" sz="1800">
                <a:latin typeface="Consolas"/>
                <a:ea typeface="Consolas"/>
                <a:cs typeface="Consolas"/>
                <a:sym typeface="Consolas"/>
              </a:rPr>
              <a:t>Task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namedtuple(</a:t>
            </a:r>
            <a:r>
              <a:rPr lang="en" sz="1800">
                <a:solidFill>
                  <a:srgbClr val="036A07"/>
                </a:solidFill>
                <a:latin typeface="Consolas"/>
                <a:ea typeface="Consolas"/>
                <a:cs typeface="Consolas"/>
                <a:sym typeface="Consolas"/>
              </a:rPr>
              <a:t>'Task'</a:t>
            </a: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'summary'</a:t>
            </a: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'owner'</a:t>
            </a: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'done'</a:t>
            </a: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'id'</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Task.</a:t>
            </a:r>
            <a:r>
              <a:rPr b="1" lang="en" sz="1800">
                <a:solidFill>
                  <a:srgbClr val="3C4C72"/>
                </a:solidFill>
                <a:latin typeface="Consolas"/>
                <a:ea typeface="Consolas"/>
                <a:cs typeface="Consolas"/>
                <a:sym typeface="Consolas"/>
              </a:rPr>
              <a:t>__new__</a:t>
            </a:r>
            <a:r>
              <a:rPr lang="en" sz="1800">
                <a:latin typeface="Consolas"/>
                <a:ea typeface="Consolas"/>
                <a:cs typeface="Consolas"/>
                <a:sym typeface="Consolas"/>
              </a:rPr>
              <a:t>.</a:t>
            </a:r>
            <a:r>
              <a:rPr b="1" lang="en" sz="1800">
                <a:solidFill>
                  <a:srgbClr val="21439C"/>
                </a:solidFill>
                <a:latin typeface="Consolas"/>
                <a:ea typeface="Consolas"/>
                <a:cs typeface="Consolas"/>
                <a:sym typeface="Consolas"/>
              </a:rPr>
              <a:t>__defaults__</a:t>
            </a:r>
            <a:r>
              <a:rPr lang="en" sz="1800">
                <a:latin typeface="Consolas"/>
                <a:ea typeface="Consolas"/>
                <a:cs typeface="Consolas"/>
                <a:sym typeface="Consolas"/>
              </a:rPr>
              <a:t>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a:t>
            </a:r>
            <a:r>
              <a:rPr b="1" lang="en" sz="1800">
                <a:solidFill>
                  <a:srgbClr val="585CF6"/>
                </a:solidFill>
                <a:latin typeface="Consolas"/>
                <a:ea typeface="Consolas"/>
                <a:cs typeface="Consolas"/>
                <a:sym typeface="Consolas"/>
              </a:rPr>
              <a:t>None</a:t>
            </a:r>
            <a:r>
              <a:rPr lang="en" sz="1800">
                <a:latin typeface="Consolas"/>
                <a:ea typeface="Consolas"/>
                <a:cs typeface="Consolas"/>
                <a:sym typeface="Consolas"/>
              </a:rPr>
              <a:t>, </a:t>
            </a:r>
            <a:r>
              <a:rPr b="1" lang="en" sz="1800">
                <a:solidFill>
                  <a:srgbClr val="585CF6"/>
                </a:solidFill>
                <a:latin typeface="Consolas"/>
                <a:ea typeface="Consolas"/>
                <a:cs typeface="Consolas"/>
                <a:sym typeface="Consolas"/>
              </a:rPr>
              <a:t>None</a:t>
            </a:r>
            <a:r>
              <a:rPr lang="en" sz="1800">
                <a:latin typeface="Consolas"/>
                <a:ea typeface="Consolas"/>
                <a:cs typeface="Consolas"/>
                <a:sym typeface="Consolas"/>
              </a:rPr>
              <a:t>, </a:t>
            </a:r>
            <a:r>
              <a:rPr b="1" lang="en" sz="1800">
                <a:solidFill>
                  <a:srgbClr val="585CF6"/>
                </a:solidFill>
                <a:latin typeface="Consolas"/>
                <a:ea typeface="Consolas"/>
                <a:cs typeface="Consolas"/>
                <a:sym typeface="Consolas"/>
              </a:rPr>
              <a:t>False</a:t>
            </a:r>
            <a:r>
              <a:rPr lang="en" sz="1800">
                <a:latin typeface="Consolas"/>
                <a:ea typeface="Consolas"/>
                <a:cs typeface="Consolas"/>
                <a:sym typeface="Consolas"/>
              </a:rPr>
              <a:t>, </a:t>
            </a:r>
            <a:r>
              <a:rPr b="1" lang="en" sz="1800">
                <a:solidFill>
                  <a:srgbClr val="585CF6"/>
                </a:solidFill>
                <a:latin typeface="Consolas"/>
                <a:ea typeface="Consolas"/>
                <a:cs typeface="Consolas"/>
                <a:sym typeface="Consolas"/>
              </a:rPr>
              <a:t>None</a:t>
            </a:r>
            <a:r>
              <a:rPr lang="en" sz="1800">
                <a:latin typeface="Consolas"/>
                <a:ea typeface="Consolas"/>
                <a:cs typeface="Consolas"/>
                <a:sym typeface="Consolas"/>
              </a:rPr>
              <a:t>)</a:t>
            </a:r>
            <a:br>
              <a:rPr lang="en" sz="1800">
                <a:latin typeface="Consolas"/>
                <a:ea typeface="Consolas"/>
                <a:cs typeface="Consolas"/>
                <a:sym typeface="Consolas"/>
              </a:rPr>
            </a:br>
            <a:br>
              <a:rPr lang="en" sz="1800">
                <a:latin typeface="Consolas"/>
                <a:ea typeface="Consolas"/>
                <a:cs typeface="Consolas"/>
                <a:sym typeface="Consolas"/>
              </a:rPr>
            </a:br>
            <a:r>
              <a:rPr b="1" lang="en" sz="1800">
                <a:solidFill>
                  <a:srgbClr val="0000FF"/>
                </a:solidFill>
                <a:latin typeface="Consolas"/>
                <a:ea typeface="Consolas"/>
                <a:cs typeface="Consolas"/>
                <a:sym typeface="Consolas"/>
              </a:rPr>
              <a:t>def</a:t>
            </a:r>
            <a:r>
              <a:rPr lang="en" sz="1800">
                <a:latin typeface="Consolas"/>
                <a:ea typeface="Consolas"/>
                <a:cs typeface="Consolas"/>
                <a:sym typeface="Consolas"/>
              </a:rPr>
              <a:t> </a:t>
            </a:r>
            <a:r>
              <a:rPr b="1" lang="en" sz="1800">
                <a:solidFill>
                  <a:srgbClr val="0000A2"/>
                </a:solidFill>
                <a:latin typeface="Consolas"/>
                <a:ea typeface="Consolas"/>
                <a:cs typeface="Consolas"/>
                <a:sym typeface="Consolas"/>
              </a:rPr>
              <a:t>test_defaults</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"""Без использования параметров, следует ссылаться на значения по умолчанию"""</a:t>
            </a:r>
            <a:br>
              <a:rPr lang="en" sz="1800">
                <a:latin typeface="Consolas"/>
                <a:ea typeface="Consolas"/>
                <a:cs typeface="Consolas"/>
                <a:sym typeface="Consolas"/>
              </a:rPr>
            </a:br>
            <a:r>
              <a:rPr lang="en" sz="1800">
                <a:latin typeface="Consolas"/>
                <a:ea typeface="Consolas"/>
                <a:cs typeface="Consolas"/>
                <a:sym typeface="Consolas"/>
              </a:rPr>
              <a:t>    t1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Task()</a:t>
            </a:r>
            <a:br>
              <a:rPr lang="en" sz="1800">
                <a:latin typeface="Consolas"/>
                <a:ea typeface="Consolas"/>
                <a:cs typeface="Consolas"/>
                <a:sym typeface="Consolas"/>
              </a:rPr>
            </a:br>
            <a:r>
              <a:rPr lang="en" sz="1800">
                <a:latin typeface="Consolas"/>
                <a:ea typeface="Consolas"/>
                <a:cs typeface="Consolas"/>
                <a:sym typeface="Consolas"/>
              </a:rPr>
              <a:t>    t2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Task(</a:t>
            </a:r>
            <a:r>
              <a:rPr b="1" lang="en" sz="1800">
                <a:solidFill>
                  <a:srgbClr val="585CF6"/>
                </a:solidFill>
                <a:latin typeface="Consolas"/>
                <a:ea typeface="Consolas"/>
                <a:cs typeface="Consolas"/>
                <a:sym typeface="Consolas"/>
              </a:rPr>
              <a:t>None</a:t>
            </a:r>
            <a:r>
              <a:rPr lang="en" sz="1800">
                <a:latin typeface="Consolas"/>
                <a:ea typeface="Consolas"/>
                <a:cs typeface="Consolas"/>
                <a:sym typeface="Consolas"/>
              </a:rPr>
              <a:t>, </a:t>
            </a:r>
            <a:r>
              <a:rPr b="1" lang="en" sz="1800">
                <a:solidFill>
                  <a:srgbClr val="585CF6"/>
                </a:solidFill>
                <a:latin typeface="Consolas"/>
                <a:ea typeface="Consolas"/>
                <a:cs typeface="Consolas"/>
                <a:sym typeface="Consolas"/>
              </a:rPr>
              <a:t>None</a:t>
            </a:r>
            <a:r>
              <a:rPr lang="en" sz="1800">
                <a:latin typeface="Consolas"/>
                <a:ea typeface="Consolas"/>
                <a:cs typeface="Consolas"/>
                <a:sym typeface="Consolas"/>
              </a:rPr>
              <a:t>, </a:t>
            </a:r>
            <a:r>
              <a:rPr b="1" lang="en" sz="1800">
                <a:solidFill>
                  <a:srgbClr val="585CF6"/>
                </a:solidFill>
                <a:latin typeface="Consolas"/>
                <a:ea typeface="Consolas"/>
                <a:cs typeface="Consolas"/>
                <a:sym typeface="Consolas"/>
              </a:rPr>
              <a:t>False</a:t>
            </a:r>
            <a:r>
              <a:rPr lang="en" sz="1800">
                <a:latin typeface="Consolas"/>
                <a:ea typeface="Consolas"/>
                <a:cs typeface="Consolas"/>
                <a:sym typeface="Consolas"/>
              </a:rPr>
              <a:t>, </a:t>
            </a:r>
            <a:r>
              <a:rPr b="1" lang="en" sz="1800">
                <a:solidFill>
                  <a:srgbClr val="585CF6"/>
                </a:solidFill>
                <a:latin typeface="Consolas"/>
                <a:ea typeface="Consolas"/>
                <a:cs typeface="Consolas"/>
                <a:sym typeface="Consolas"/>
              </a:rPr>
              <a:t>None</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r>
              <a:rPr b="1" lang="en" sz="1800">
                <a:solidFill>
                  <a:srgbClr val="0000FF"/>
                </a:solidFill>
                <a:latin typeface="Consolas"/>
                <a:ea typeface="Consolas"/>
                <a:cs typeface="Consolas"/>
                <a:sym typeface="Consolas"/>
              </a:rPr>
              <a:t>assert</a:t>
            </a:r>
            <a:r>
              <a:rPr lang="en" sz="1800">
                <a:latin typeface="Consolas"/>
                <a:ea typeface="Consolas"/>
                <a:cs typeface="Consolas"/>
                <a:sym typeface="Consolas"/>
              </a:rPr>
              <a:t> t1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t2</a:t>
            </a:r>
            <a:br>
              <a:rPr lang="en" sz="1800">
                <a:latin typeface="Consolas"/>
                <a:ea typeface="Consolas"/>
                <a:cs typeface="Consolas"/>
                <a:sym typeface="Consolas"/>
              </a:rPr>
            </a:br>
            <a:br>
              <a:rPr lang="en" sz="1800">
                <a:latin typeface="Consolas"/>
                <a:ea typeface="Consolas"/>
                <a:cs typeface="Consolas"/>
                <a:sym typeface="Consolas"/>
              </a:rPr>
            </a:br>
            <a:r>
              <a:rPr b="1" lang="en" sz="1800">
                <a:solidFill>
                  <a:srgbClr val="0000FF"/>
                </a:solidFill>
                <a:latin typeface="Consolas"/>
                <a:ea typeface="Consolas"/>
                <a:cs typeface="Consolas"/>
                <a:sym typeface="Consolas"/>
              </a:rPr>
              <a:t>def</a:t>
            </a:r>
            <a:r>
              <a:rPr lang="en" sz="1800">
                <a:latin typeface="Consolas"/>
                <a:ea typeface="Consolas"/>
                <a:cs typeface="Consolas"/>
                <a:sym typeface="Consolas"/>
              </a:rPr>
              <a:t> </a:t>
            </a:r>
            <a:r>
              <a:rPr b="1" lang="en" sz="1800">
                <a:solidFill>
                  <a:srgbClr val="0000A2"/>
                </a:solidFill>
                <a:latin typeface="Consolas"/>
                <a:ea typeface="Consolas"/>
                <a:cs typeface="Consolas"/>
                <a:sym typeface="Consolas"/>
              </a:rPr>
              <a:t>test_member_access</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"""Проверка свойства .field (поля) namedtuple."""</a:t>
            </a:r>
            <a:br>
              <a:rPr lang="en" sz="1800">
                <a:latin typeface="Consolas"/>
                <a:ea typeface="Consolas"/>
                <a:cs typeface="Consolas"/>
                <a:sym typeface="Consolas"/>
              </a:rPr>
            </a:br>
            <a:r>
              <a:rPr lang="en" sz="1800">
                <a:latin typeface="Consolas"/>
                <a:ea typeface="Consolas"/>
                <a:cs typeface="Consolas"/>
                <a:sym typeface="Consolas"/>
              </a:rPr>
              <a:t>    t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Task(</a:t>
            </a:r>
            <a:r>
              <a:rPr lang="en" sz="1800">
                <a:solidFill>
                  <a:srgbClr val="036A07"/>
                </a:solidFill>
                <a:latin typeface="Consolas"/>
                <a:ea typeface="Consolas"/>
                <a:cs typeface="Consolas"/>
                <a:sym typeface="Consolas"/>
              </a:rPr>
              <a:t>'buy milk'</a:t>
            </a: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'brian'</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r>
              <a:rPr b="1" lang="en" sz="1800">
                <a:solidFill>
                  <a:srgbClr val="0000FF"/>
                </a:solidFill>
                <a:latin typeface="Consolas"/>
                <a:ea typeface="Consolas"/>
                <a:cs typeface="Consolas"/>
                <a:sym typeface="Consolas"/>
              </a:rPr>
              <a:t>assert</a:t>
            </a:r>
            <a:r>
              <a:rPr lang="en" sz="1800">
                <a:latin typeface="Consolas"/>
                <a:ea typeface="Consolas"/>
                <a:cs typeface="Consolas"/>
                <a:sym typeface="Consolas"/>
              </a:rPr>
              <a:t> t.summary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'buy milk'</a:t>
            </a:r>
            <a:br>
              <a:rPr lang="en" sz="1800">
                <a:latin typeface="Consolas"/>
                <a:ea typeface="Consolas"/>
                <a:cs typeface="Consolas"/>
                <a:sym typeface="Consolas"/>
              </a:rPr>
            </a:br>
            <a:r>
              <a:rPr lang="en" sz="1800">
                <a:latin typeface="Consolas"/>
                <a:ea typeface="Consolas"/>
                <a:cs typeface="Consolas"/>
                <a:sym typeface="Consolas"/>
              </a:rPr>
              <a:t>    </a:t>
            </a:r>
            <a:r>
              <a:rPr b="1" lang="en" sz="1800">
                <a:solidFill>
                  <a:srgbClr val="0000FF"/>
                </a:solidFill>
                <a:latin typeface="Consolas"/>
                <a:ea typeface="Consolas"/>
                <a:cs typeface="Consolas"/>
                <a:sym typeface="Consolas"/>
              </a:rPr>
              <a:t>assert</a:t>
            </a:r>
            <a:r>
              <a:rPr lang="en" sz="1800">
                <a:latin typeface="Consolas"/>
                <a:ea typeface="Consolas"/>
                <a:cs typeface="Consolas"/>
                <a:sym typeface="Consolas"/>
              </a:rPr>
              <a:t> t.owner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'brian'</a:t>
            </a:r>
            <a:br>
              <a:rPr lang="en" sz="1800">
                <a:latin typeface="Consolas"/>
                <a:ea typeface="Consolas"/>
                <a:cs typeface="Consolas"/>
                <a:sym typeface="Consolas"/>
              </a:rPr>
            </a:br>
            <a:r>
              <a:rPr lang="en" sz="1800">
                <a:latin typeface="Consolas"/>
                <a:ea typeface="Consolas"/>
                <a:cs typeface="Consolas"/>
                <a:sym typeface="Consolas"/>
              </a:rPr>
              <a:t>    </a:t>
            </a:r>
            <a:r>
              <a:rPr b="1" lang="en" sz="1800">
                <a:solidFill>
                  <a:srgbClr val="0000FF"/>
                </a:solidFill>
                <a:latin typeface="Consolas"/>
                <a:ea typeface="Consolas"/>
                <a:cs typeface="Consolas"/>
                <a:sym typeface="Consolas"/>
              </a:rPr>
              <a:t>assert</a:t>
            </a:r>
            <a:r>
              <a:rPr lang="en" sz="1800">
                <a:latin typeface="Consolas"/>
                <a:ea typeface="Consolas"/>
                <a:cs typeface="Consolas"/>
                <a:sym typeface="Consolas"/>
              </a:rPr>
              <a:t> (t.done, t.id)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a:t>
            </a:r>
            <a:r>
              <a:rPr b="1" lang="en" sz="1800">
                <a:solidFill>
                  <a:srgbClr val="585CF6"/>
                </a:solidFill>
                <a:latin typeface="Consolas"/>
                <a:ea typeface="Consolas"/>
                <a:cs typeface="Consolas"/>
                <a:sym typeface="Consolas"/>
              </a:rPr>
              <a:t>False</a:t>
            </a:r>
            <a:r>
              <a:rPr lang="en" sz="1800">
                <a:latin typeface="Consolas"/>
                <a:ea typeface="Consolas"/>
                <a:cs typeface="Consolas"/>
                <a:sym typeface="Consolas"/>
              </a:rPr>
              <a:t>, </a:t>
            </a:r>
            <a:r>
              <a:rPr b="1" lang="en" sz="1800">
                <a:solidFill>
                  <a:srgbClr val="585CF6"/>
                </a:solidFill>
                <a:latin typeface="Consolas"/>
                <a:ea typeface="Consolas"/>
                <a:cs typeface="Consolas"/>
                <a:sym typeface="Consolas"/>
              </a:rPr>
              <a:t>None</a:t>
            </a:r>
            <a:r>
              <a:rPr lang="en" sz="18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838200" y="70837"/>
            <a:ext cx="10515600" cy="8015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 sz="3600"/>
              <a:t>Тестируем </a:t>
            </a:r>
            <a:r>
              <a:rPr lang="en" sz="3600">
                <a:latin typeface="Consolas"/>
                <a:ea typeface="Consolas"/>
                <a:cs typeface="Consolas"/>
                <a:sym typeface="Consolas"/>
              </a:rPr>
              <a:t>namedtuple._asdict()</a:t>
            </a:r>
            <a:r>
              <a:rPr lang="en" sz="3600"/>
              <a:t> и </a:t>
            </a:r>
            <a:r>
              <a:rPr lang="en" sz="3600">
                <a:latin typeface="Consolas"/>
                <a:ea typeface="Consolas"/>
                <a:cs typeface="Consolas"/>
                <a:sym typeface="Consolas"/>
              </a:rPr>
              <a:t>_replace()</a:t>
            </a:r>
            <a:endParaRPr sz="3600">
              <a:latin typeface="Consolas"/>
              <a:ea typeface="Consolas"/>
              <a:cs typeface="Consolas"/>
              <a:sym typeface="Consolas"/>
            </a:endParaRPr>
          </a:p>
        </p:txBody>
      </p:sp>
      <p:sp>
        <p:nvSpPr>
          <p:cNvPr id="328" name="Google Shape;328;p26"/>
          <p:cNvSpPr txBox="1"/>
          <p:nvPr>
            <p:ph idx="1" type="body"/>
          </p:nvPr>
        </p:nvSpPr>
        <p:spPr>
          <a:xfrm>
            <a:off x="838200" y="872361"/>
            <a:ext cx="10515600" cy="5772988"/>
          </a:xfrm>
          <a:prstGeom prst="rect">
            <a:avLst/>
          </a:prstGeom>
          <a:solidFill>
            <a:srgbClr val="D8E2F3"/>
          </a:solid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Clr>
                <a:srgbClr val="525252"/>
              </a:buClr>
              <a:buSzPct val="100000"/>
              <a:buNone/>
            </a:pPr>
            <a:r>
              <a:rPr lang="en" sz="6400">
                <a:solidFill>
                  <a:srgbClr val="525252"/>
                </a:solidFill>
                <a:latin typeface="Consolas"/>
                <a:ea typeface="Consolas"/>
                <a:cs typeface="Consolas"/>
                <a:sym typeface="Consolas"/>
              </a:rPr>
              <a:t># test_4.py</a:t>
            </a:r>
            <a:endParaRPr sz="6400">
              <a:solidFill>
                <a:srgbClr val="036A07"/>
              </a:solidFill>
              <a:latin typeface="Consolas"/>
              <a:ea typeface="Consolas"/>
              <a:cs typeface="Consolas"/>
              <a:sym typeface="Consolas"/>
            </a:endParaRPr>
          </a:p>
          <a:p>
            <a:pPr indent="0" lvl="0" marL="0" rtl="0" algn="l">
              <a:lnSpc>
                <a:spcPct val="120000"/>
              </a:lnSpc>
              <a:spcBef>
                <a:spcPts val="1000"/>
              </a:spcBef>
              <a:spcAft>
                <a:spcPts val="0"/>
              </a:spcAft>
              <a:buClr>
                <a:srgbClr val="036A07"/>
              </a:buClr>
              <a:buSzPct val="100000"/>
              <a:buNone/>
            </a:pPr>
            <a:r>
              <a:rPr lang="en" sz="6400">
                <a:solidFill>
                  <a:srgbClr val="036A07"/>
                </a:solidFill>
                <a:latin typeface="Consolas"/>
                <a:ea typeface="Consolas"/>
                <a:cs typeface="Consolas"/>
                <a:sym typeface="Consolas"/>
              </a:rPr>
              <a:t>"""Тест типа данных Task."""</a:t>
            </a:r>
            <a:br>
              <a:rPr lang="en" sz="6400">
                <a:latin typeface="Consolas"/>
                <a:ea typeface="Consolas"/>
                <a:cs typeface="Consolas"/>
                <a:sym typeface="Consolas"/>
              </a:rPr>
            </a:br>
            <a:br>
              <a:rPr lang="en" sz="6400">
                <a:latin typeface="Consolas"/>
                <a:ea typeface="Consolas"/>
                <a:cs typeface="Consolas"/>
                <a:sym typeface="Consolas"/>
              </a:rPr>
            </a:br>
            <a:r>
              <a:rPr b="1" lang="en" sz="6400">
                <a:solidFill>
                  <a:srgbClr val="0C450D"/>
                </a:solidFill>
                <a:latin typeface="Consolas"/>
                <a:ea typeface="Consolas"/>
                <a:cs typeface="Consolas"/>
                <a:sym typeface="Consolas"/>
              </a:rPr>
              <a:t>from</a:t>
            </a:r>
            <a:r>
              <a:rPr lang="en" sz="6400">
                <a:latin typeface="Consolas"/>
                <a:ea typeface="Consolas"/>
                <a:cs typeface="Consolas"/>
                <a:sym typeface="Consolas"/>
              </a:rPr>
              <a:t> collections </a:t>
            </a:r>
            <a:r>
              <a:rPr b="1" lang="en" sz="6400">
                <a:solidFill>
                  <a:srgbClr val="0C450D"/>
                </a:solidFill>
                <a:latin typeface="Consolas"/>
                <a:ea typeface="Consolas"/>
                <a:cs typeface="Consolas"/>
                <a:sym typeface="Consolas"/>
              </a:rPr>
              <a:t>import</a:t>
            </a:r>
            <a:r>
              <a:rPr lang="en" sz="6400">
                <a:latin typeface="Consolas"/>
                <a:ea typeface="Consolas"/>
                <a:cs typeface="Consolas"/>
                <a:sym typeface="Consolas"/>
              </a:rPr>
              <a:t> namedtuple</a:t>
            </a:r>
            <a:br>
              <a:rPr lang="en" sz="6400">
                <a:latin typeface="Consolas"/>
                <a:ea typeface="Consolas"/>
                <a:cs typeface="Consolas"/>
                <a:sym typeface="Consolas"/>
              </a:rPr>
            </a:br>
            <a:r>
              <a:rPr lang="en" sz="6400">
                <a:latin typeface="Consolas"/>
                <a:ea typeface="Consolas"/>
                <a:cs typeface="Consolas"/>
                <a:sym typeface="Consolas"/>
              </a:rPr>
              <a:t>Task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namedtuple(</a:t>
            </a:r>
            <a:r>
              <a:rPr lang="en" sz="6400">
                <a:solidFill>
                  <a:srgbClr val="036A07"/>
                </a:solidFill>
                <a:latin typeface="Consolas"/>
                <a:ea typeface="Consolas"/>
                <a:cs typeface="Consolas"/>
                <a:sym typeface="Consolas"/>
              </a:rPr>
              <a:t>'Task'</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'summary'</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'owner'</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'done'</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'id'</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Task.</a:t>
            </a:r>
            <a:r>
              <a:rPr b="1" lang="en" sz="6400">
                <a:solidFill>
                  <a:srgbClr val="3C4C72"/>
                </a:solidFill>
                <a:latin typeface="Consolas"/>
                <a:ea typeface="Consolas"/>
                <a:cs typeface="Consolas"/>
                <a:sym typeface="Consolas"/>
              </a:rPr>
              <a:t>__new__</a:t>
            </a:r>
            <a:r>
              <a:rPr lang="en" sz="6400">
                <a:latin typeface="Consolas"/>
                <a:ea typeface="Consolas"/>
                <a:cs typeface="Consolas"/>
                <a:sym typeface="Consolas"/>
              </a:rPr>
              <a:t>.</a:t>
            </a:r>
            <a:r>
              <a:rPr b="1" lang="en" sz="6400">
                <a:solidFill>
                  <a:srgbClr val="21439C"/>
                </a:solidFill>
                <a:latin typeface="Consolas"/>
                <a:ea typeface="Consolas"/>
                <a:cs typeface="Consolas"/>
                <a:sym typeface="Consolas"/>
              </a:rPr>
              <a:t>__defaults__</a:t>
            </a:r>
            <a:r>
              <a:rPr lang="en" sz="6400">
                <a:latin typeface="Consolas"/>
                <a:ea typeface="Consolas"/>
                <a:cs typeface="Consolas"/>
                <a:sym typeface="Consolas"/>
              </a:rPr>
              <a:t>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a:t>
            </a:r>
            <a:r>
              <a:rPr b="1" lang="en" sz="6400">
                <a:solidFill>
                  <a:srgbClr val="585CF6"/>
                </a:solidFill>
                <a:latin typeface="Consolas"/>
                <a:ea typeface="Consolas"/>
                <a:cs typeface="Consolas"/>
                <a:sym typeface="Consolas"/>
              </a:rPr>
              <a:t>None</a:t>
            </a:r>
            <a:r>
              <a:rPr lang="en" sz="6400">
                <a:latin typeface="Consolas"/>
                <a:ea typeface="Consolas"/>
                <a:cs typeface="Consolas"/>
                <a:sym typeface="Consolas"/>
              </a:rPr>
              <a:t>, </a:t>
            </a:r>
            <a:r>
              <a:rPr b="1" lang="en" sz="6400">
                <a:solidFill>
                  <a:srgbClr val="585CF6"/>
                </a:solidFill>
                <a:latin typeface="Consolas"/>
                <a:ea typeface="Consolas"/>
                <a:cs typeface="Consolas"/>
                <a:sym typeface="Consolas"/>
              </a:rPr>
              <a:t>None</a:t>
            </a:r>
            <a:r>
              <a:rPr lang="en" sz="6400">
                <a:latin typeface="Consolas"/>
                <a:ea typeface="Consolas"/>
                <a:cs typeface="Consolas"/>
                <a:sym typeface="Consolas"/>
              </a:rPr>
              <a:t>, </a:t>
            </a:r>
            <a:r>
              <a:rPr b="1" lang="en" sz="6400">
                <a:solidFill>
                  <a:srgbClr val="585CF6"/>
                </a:solidFill>
                <a:latin typeface="Consolas"/>
                <a:ea typeface="Consolas"/>
                <a:cs typeface="Consolas"/>
                <a:sym typeface="Consolas"/>
              </a:rPr>
              <a:t>False</a:t>
            </a:r>
            <a:r>
              <a:rPr lang="en" sz="6400">
                <a:latin typeface="Consolas"/>
                <a:ea typeface="Consolas"/>
                <a:cs typeface="Consolas"/>
                <a:sym typeface="Consolas"/>
              </a:rPr>
              <a:t>, </a:t>
            </a:r>
            <a:r>
              <a:rPr b="1" lang="en" sz="6400">
                <a:solidFill>
                  <a:srgbClr val="585CF6"/>
                </a:solidFill>
                <a:latin typeface="Consolas"/>
                <a:ea typeface="Consolas"/>
                <a:cs typeface="Consolas"/>
                <a:sym typeface="Consolas"/>
              </a:rPr>
              <a:t>None</a:t>
            </a:r>
            <a:r>
              <a:rPr lang="en" sz="6400">
                <a:latin typeface="Consolas"/>
                <a:ea typeface="Consolas"/>
                <a:cs typeface="Consolas"/>
                <a:sym typeface="Consolas"/>
              </a:rPr>
              <a:t>)</a:t>
            </a:r>
            <a:br>
              <a:rPr lang="en" sz="6400">
                <a:latin typeface="Consolas"/>
                <a:ea typeface="Consolas"/>
                <a:cs typeface="Consolas"/>
                <a:sym typeface="Consolas"/>
              </a:rPr>
            </a:br>
            <a:br>
              <a:rPr lang="en" sz="6400">
                <a:latin typeface="Consolas"/>
                <a:ea typeface="Consolas"/>
                <a:cs typeface="Consolas"/>
                <a:sym typeface="Consolas"/>
              </a:rPr>
            </a:br>
            <a:r>
              <a:rPr b="1" lang="en" sz="6400">
                <a:solidFill>
                  <a:srgbClr val="0000FF"/>
                </a:solidFill>
                <a:latin typeface="Consolas"/>
                <a:ea typeface="Consolas"/>
                <a:cs typeface="Consolas"/>
                <a:sym typeface="Consolas"/>
              </a:rPr>
              <a:t>def</a:t>
            </a:r>
            <a:r>
              <a:rPr lang="en" sz="6400">
                <a:latin typeface="Consolas"/>
                <a:ea typeface="Consolas"/>
                <a:cs typeface="Consolas"/>
                <a:sym typeface="Consolas"/>
              </a:rPr>
              <a:t> </a:t>
            </a:r>
            <a:r>
              <a:rPr b="1" lang="en" sz="6400">
                <a:solidFill>
                  <a:srgbClr val="0000A2"/>
                </a:solidFill>
                <a:latin typeface="Consolas"/>
                <a:ea typeface="Consolas"/>
                <a:cs typeface="Consolas"/>
                <a:sym typeface="Consolas"/>
              </a:rPr>
              <a:t>test_asdict</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"""_asdict() должен возвращать словарь."""</a:t>
            </a:r>
            <a:br>
              <a:rPr lang="en" sz="6400">
                <a:latin typeface="Consolas"/>
                <a:ea typeface="Consolas"/>
                <a:cs typeface="Consolas"/>
                <a:sym typeface="Consolas"/>
              </a:rPr>
            </a:br>
            <a:r>
              <a:rPr lang="en" sz="6400">
                <a:latin typeface="Consolas"/>
                <a:ea typeface="Consolas"/>
                <a:cs typeface="Consolas"/>
                <a:sym typeface="Consolas"/>
              </a:rPr>
              <a:t>    t_task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Task(</a:t>
            </a:r>
            <a:r>
              <a:rPr lang="en" sz="6400">
                <a:solidFill>
                  <a:srgbClr val="036A07"/>
                </a:solidFill>
                <a:latin typeface="Consolas"/>
                <a:ea typeface="Consolas"/>
                <a:cs typeface="Consolas"/>
                <a:sym typeface="Consolas"/>
              </a:rPr>
              <a:t>'do something'</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'okken'</a:t>
            </a:r>
            <a:r>
              <a:rPr lang="en" sz="6400">
                <a:latin typeface="Consolas"/>
                <a:ea typeface="Consolas"/>
                <a:cs typeface="Consolas"/>
                <a:sym typeface="Consolas"/>
              </a:rPr>
              <a:t>, </a:t>
            </a:r>
            <a:r>
              <a:rPr b="1" lang="en" sz="6400">
                <a:solidFill>
                  <a:srgbClr val="585CF6"/>
                </a:solidFill>
                <a:latin typeface="Consolas"/>
                <a:ea typeface="Consolas"/>
                <a:cs typeface="Consolas"/>
                <a:sym typeface="Consolas"/>
              </a:rPr>
              <a:t>True</a:t>
            </a:r>
            <a:r>
              <a:rPr lang="en" sz="6400">
                <a:latin typeface="Consolas"/>
                <a:ea typeface="Consolas"/>
                <a:cs typeface="Consolas"/>
                <a:sym typeface="Consolas"/>
              </a:rPr>
              <a:t>, </a:t>
            </a:r>
            <a:r>
              <a:rPr lang="en" sz="6400">
                <a:solidFill>
                  <a:srgbClr val="0000CD"/>
                </a:solidFill>
                <a:latin typeface="Consolas"/>
                <a:ea typeface="Consolas"/>
                <a:cs typeface="Consolas"/>
                <a:sym typeface="Consolas"/>
              </a:rPr>
              <a:t>21</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t_dict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t_task._asdict()</a:t>
            </a:r>
            <a:br>
              <a:rPr lang="en" sz="6400">
                <a:latin typeface="Consolas"/>
                <a:ea typeface="Consolas"/>
                <a:cs typeface="Consolas"/>
                <a:sym typeface="Consolas"/>
              </a:rPr>
            </a:br>
            <a:r>
              <a:rPr lang="en" sz="6400">
                <a:latin typeface="Consolas"/>
                <a:ea typeface="Consolas"/>
                <a:cs typeface="Consolas"/>
                <a:sym typeface="Consolas"/>
              </a:rPr>
              <a:t>    expected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'summary'</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'do something'</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'owner'</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'okken'</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'done'</a:t>
            </a:r>
            <a:r>
              <a:rPr lang="en" sz="6400">
                <a:latin typeface="Consolas"/>
                <a:ea typeface="Consolas"/>
                <a:cs typeface="Consolas"/>
                <a:sym typeface="Consolas"/>
              </a:rPr>
              <a:t>: </a:t>
            </a:r>
            <a:r>
              <a:rPr b="1" lang="en" sz="6400">
                <a:solidFill>
                  <a:srgbClr val="585CF6"/>
                </a:solidFill>
                <a:latin typeface="Consolas"/>
                <a:ea typeface="Consolas"/>
                <a:cs typeface="Consolas"/>
                <a:sym typeface="Consolas"/>
              </a:rPr>
              <a:t>True</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'id'</a:t>
            </a:r>
            <a:r>
              <a:rPr lang="en" sz="6400">
                <a:latin typeface="Consolas"/>
                <a:ea typeface="Consolas"/>
                <a:cs typeface="Consolas"/>
                <a:sym typeface="Consolas"/>
              </a:rPr>
              <a:t>: </a:t>
            </a:r>
            <a:r>
              <a:rPr lang="en" sz="6400">
                <a:solidFill>
                  <a:srgbClr val="0000CD"/>
                </a:solidFill>
                <a:latin typeface="Consolas"/>
                <a:ea typeface="Consolas"/>
                <a:cs typeface="Consolas"/>
                <a:sym typeface="Consolas"/>
              </a:rPr>
              <a:t>21</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a:t>
            </a:r>
            <a:r>
              <a:rPr b="1" lang="en" sz="6400">
                <a:solidFill>
                  <a:srgbClr val="0000FF"/>
                </a:solidFill>
                <a:latin typeface="Consolas"/>
                <a:ea typeface="Consolas"/>
                <a:cs typeface="Consolas"/>
                <a:sym typeface="Consolas"/>
              </a:rPr>
              <a:t>assert</a:t>
            </a:r>
            <a:r>
              <a:rPr lang="en" sz="6400">
                <a:latin typeface="Consolas"/>
                <a:ea typeface="Consolas"/>
                <a:cs typeface="Consolas"/>
                <a:sym typeface="Consolas"/>
              </a:rPr>
              <a:t> t_dict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expected</a:t>
            </a:r>
            <a:br>
              <a:rPr lang="en" sz="6400">
                <a:latin typeface="Consolas"/>
                <a:ea typeface="Consolas"/>
                <a:cs typeface="Consolas"/>
                <a:sym typeface="Consolas"/>
              </a:rPr>
            </a:br>
            <a:br>
              <a:rPr lang="en" sz="6400">
                <a:latin typeface="Consolas"/>
                <a:ea typeface="Consolas"/>
                <a:cs typeface="Consolas"/>
                <a:sym typeface="Consolas"/>
              </a:rPr>
            </a:br>
            <a:r>
              <a:rPr b="1" lang="en" sz="6400">
                <a:solidFill>
                  <a:srgbClr val="0000FF"/>
                </a:solidFill>
                <a:latin typeface="Consolas"/>
                <a:ea typeface="Consolas"/>
                <a:cs typeface="Consolas"/>
                <a:sym typeface="Consolas"/>
              </a:rPr>
              <a:t>def</a:t>
            </a:r>
            <a:r>
              <a:rPr lang="en" sz="6400">
                <a:latin typeface="Consolas"/>
                <a:ea typeface="Consolas"/>
                <a:cs typeface="Consolas"/>
                <a:sym typeface="Consolas"/>
              </a:rPr>
              <a:t> </a:t>
            </a:r>
            <a:r>
              <a:rPr b="1" lang="en" sz="6400">
                <a:solidFill>
                  <a:srgbClr val="0000A2"/>
                </a:solidFill>
                <a:latin typeface="Consolas"/>
                <a:ea typeface="Consolas"/>
                <a:cs typeface="Consolas"/>
                <a:sym typeface="Consolas"/>
              </a:rPr>
              <a:t>test_replace</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"""должно изменить переданное в fields."""</a:t>
            </a:r>
            <a:br>
              <a:rPr lang="en" sz="6400">
                <a:latin typeface="Consolas"/>
                <a:ea typeface="Consolas"/>
                <a:cs typeface="Consolas"/>
                <a:sym typeface="Consolas"/>
              </a:rPr>
            </a:br>
            <a:r>
              <a:rPr lang="en" sz="6400">
                <a:latin typeface="Consolas"/>
                <a:ea typeface="Consolas"/>
                <a:cs typeface="Consolas"/>
                <a:sym typeface="Consolas"/>
              </a:rPr>
              <a:t>    t_before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Task(</a:t>
            </a:r>
            <a:r>
              <a:rPr lang="en" sz="6400">
                <a:solidFill>
                  <a:srgbClr val="036A07"/>
                </a:solidFill>
                <a:latin typeface="Consolas"/>
                <a:ea typeface="Consolas"/>
                <a:cs typeface="Consolas"/>
                <a:sym typeface="Consolas"/>
              </a:rPr>
              <a:t>'finish book'</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'brian'</a:t>
            </a:r>
            <a:r>
              <a:rPr lang="en" sz="6400">
                <a:latin typeface="Consolas"/>
                <a:ea typeface="Consolas"/>
                <a:cs typeface="Consolas"/>
                <a:sym typeface="Consolas"/>
              </a:rPr>
              <a:t>, </a:t>
            </a:r>
            <a:r>
              <a:rPr b="1" lang="en" sz="6400">
                <a:solidFill>
                  <a:srgbClr val="585CF6"/>
                </a:solidFill>
                <a:latin typeface="Consolas"/>
                <a:ea typeface="Consolas"/>
                <a:cs typeface="Consolas"/>
                <a:sym typeface="Consolas"/>
              </a:rPr>
              <a:t>False</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t_after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t_before._replace(id</a:t>
            </a:r>
            <a:r>
              <a:rPr b="1" lang="en" sz="6400">
                <a:solidFill>
                  <a:srgbClr val="0000FF"/>
                </a:solidFill>
                <a:latin typeface="Consolas"/>
                <a:ea typeface="Consolas"/>
                <a:cs typeface="Consolas"/>
                <a:sym typeface="Consolas"/>
              </a:rPr>
              <a:t>=</a:t>
            </a:r>
            <a:r>
              <a:rPr lang="en" sz="6400">
                <a:solidFill>
                  <a:srgbClr val="0000CD"/>
                </a:solidFill>
                <a:latin typeface="Consolas"/>
                <a:ea typeface="Consolas"/>
                <a:cs typeface="Consolas"/>
                <a:sym typeface="Consolas"/>
              </a:rPr>
              <a:t>10</a:t>
            </a:r>
            <a:r>
              <a:rPr lang="en" sz="6400">
                <a:latin typeface="Consolas"/>
                <a:ea typeface="Consolas"/>
                <a:cs typeface="Consolas"/>
                <a:sym typeface="Consolas"/>
              </a:rPr>
              <a:t>, done</a:t>
            </a:r>
            <a:r>
              <a:rPr b="1" lang="en" sz="6400">
                <a:solidFill>
                  <a:srgbClr val="0000FF"/>
                </a:solidFill>
                <a:latin typeface="Consolas"/>
                <a:ea typeface="Consolas"/>
                <a:cs typeface="Consolas"/>
                <a:sym typeface="Consolas"/>
              </a:rPr>
              <a:t>=</a:t>
            </a:r>
            <a:r>
              <a:rPr b="1" lang="en" sz="6400">
                <a:solidFill>
                  <a:srgbClr val="585CF6"/>
                </a:solidFill>
                <a:latin typeface="Consolas"/>
                <a:ea typeface="Consolas"/>
                <a:cs typeface="Consolas"/>
                <a:sym typeface="Consolas"/>
              </a:rPr>
              <a:t>True</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t_expected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Task(</a:t>
            </a:r>
            <a:r>
              <a:rPr lang="en" sz="6400">
                <a:solidFill>
                  <a:srgbClr val="036A07"/>
                </a:solidFill>
                <a:latin typeface="Consolas"/>
                <a:ea typeface="Consolas"/>
                <a:cs typeface="Consolas"/>
                <a:sym typeface="Consolas"/>
              </a:rPr>
              <a:t>'finish book'</a:t>
            </a:r>
            <a:r>
              <a:rPr lang="en" sz="6400">
                <a:latin typeface="Consolas"/>
                <a:ea typeface="Consolas"/>
                <a:cs typeface="Consolas"/>
                <a:sym typeface="Consolas"/>
              </a:rPr>
              <a:t>, </a:t>
            </a:r>
            <a:r>
              <a:rPr lang="en" sz="6400">
                <a:solidFill>
                  <a:srgbClr val="036A07"/>
                </a:solidFill>
                <a:latin typeface="Consolas"/>
                <a:ea typeface="Consolas"/>
                <a:cs typeface="Consolas"/>
                <a:sym typeface="Consolas"/>
              </a:rPr>
              <a:t>'brian'</a:t>
            </a:r>
            <a:r>
              <a:rPr lang="en" sz="6400">
                <a:latin typeface="Consolas"/>
                <a:ea typeface="Consolas"/>
                <a:cs typeface="Consolas"/>
                <a:sym typeface="Consolas"/>
              </a:rPr>
              <a:t>, </a:t>
            </a:r>
            <a:r>
              <a:rPr b="1" lang="en" sz="6400">
                <a:solidFill>
                  <a:srgbClr val="585CF6"/>
                </a:solidFill>
                <a:latin typeface="Consolas"/>
                <a:ea typeface="Consolas"/>
                <a:cs typeface="Consolas"/>
                <a:sym typeface="Consolas"/>
              </a:rPr>
              <a:t>True</a:t>
            </a:r>
            <a:r>
              <a:rPr lang="en" sz="6400">
                <a:latin typeface="Consolas"/>
                <a:ea typeface="Consolas"/>
                <a:cs typeface="Consolas"/>
                <a:sym typeface="Consolas"/>
              </a:rPr>
              <a:t>, </a:t>
            </a:r>
            <a:r>
              <a:rPr lang="en" sz="6400">
                <a:solidFill>
                  <a:srgbClr val="0000CD"/>
                </a:solidFill>
                <a:latin typeface="Consolas"/>
                <a:ea typeface="Consolas"/>
                <a:cs typeface="Consolas"/>
                <a:sym typeface="Consolas"/>
              </a:rPr>
              <a:t>10</a:t>
            </a:r>
            <a:r>
              <a:rPr lang="en" sz="6400">
                <a:latin typeface="Consolas"/>
                <a:ea typeface="Consolas"/>
                <a:cs typeface="Consolas"/>
                <a:sym typeface="Consolas"/>
              </a:rPr>
              <a:t>)</a:t>
            </a:r>
            <a:br>
              <a:rPr lang="en" sz="6400">
                <a:latin typeface="Consolas"/>
                <a:ea typeface="Consolas"/>
                <a:cs typeface="Consolas"/>
                <a:sym typeface="Consolas"/>
              </a:rPr>
            </a:br>
            <a:r>
              <a:rPr lang="en" sz="6400">
                <a:latin typeface="Consolas"/>
                <a:ea typeface="Consolas"/>
                <a:cs typeface="Consolas"/>
                <a:sym typeface="Consolas"/>
              </a:rPr>
              <a:t>    </a:t>
            </a:r>
            <a:r>
              <a:rPr b="1" lang="en" sz="6400">
                <a:solidFill>
                  <a:srgbClr val="0000FF"/>
                </a:solidFill>
                <a:latin typeface="Consolas"/>
                <a:ea typeface="Consolas"/>
                <a:cs typeface="Consolas"/>
                <a:sym typeface="Consolas"/>
              </a:rPr>
              <a:t>assert</a:t>
            </a:r>
            <a:r>
              <a:rPr lang="en" sz="6400">
                <a:latin typeface="Consolas"/>
                <a:ea typeface="Consolas"/>
                <a:cs typeface="Consolas"/>
                <a:sym typeface="Consolas"/>
              </a:rPr>
              <a:t> t_after </a:t>
            </a:r>
            <a:r>
              <a:rPr b="1" lang="en" sz="6400">
                <a:solidFill>
                  <a:srgbClr val="0000FF"/>
                </a:solidFill>
                <a:latin typeface="Consolas"/>
                <a:ea typeface="Consolas"/>
                <a:cs typeface="Consolas"/>
                <a:sym typeface="Consolas"/>
              </a:rPr>
              <a:t>==</a:t>
            </a:r>
            <a:r>
              <a:rPr lang="en" sz="6400">
                <a:latin typeface="Consolas"/>
                <a:ea typeface="Consolas"/>
                <a:cs typeface="Consolas"/>
                <a:sym typeface="Consolas"/>
              </a:rPr>
              <a:t> t_expected</a:t>
            </a:r>
            <a:br>
              <a:rPr lang="en">
                <a:latin typeface="Consolas"/>
                <a:ea typeface="Consolas"/>
                <a:cs typeface="Consolas"/>
                <a:sym typeface="Consolas"/>
              </a:rPr>
            </a:br>
            <a:endParaRPr>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338133" y="311147"/>
            <a:ext cx="3433763" cy="8207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Запуск pytest</a:t>
            </a:r>
            <a:endParaRPr/>
          </a:p>
        </p:txBody>
      </p:sp>
      <p:sp>
        <p:nvSpPr>
          <p:cNvPr id="335" name="Google Shape;335;p27"/>
          <p:cNvSpPr txBox="1"/>
          <p:nvPr>
            <p:ph idx="1" type="body"/>
          </p:nvPr>
        </p:nvSpPr>
        <p:spPr>
          <a:xfrm>
            <a:off x="323841" y="1392639"/>
            <a:ext cx="3662362" cy="5387181"/>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 sz="2000"/>
              <a:t>Для запуска pytest у вас есть возможность указать файлы и каталоги. Если вы не укажете какие-либо файлы или каталоги, pytest будет искать тесты в текущем рабочем каталоге и подкаталогах.</a:t>
            </a:r>
            <a:endParaRPr sz="2000"/>
          </a:p>
          <a:p>
            <a:pPr indent="0" lvl="0" marL="0" rtl="0" algn="l">
              <a:lnSpc>
                <a:spcPct val="100000"/>
              </a:lnSpc>
              <a:spcBef>
                <a:spcPts val="1000"/>
              </a:spcBef>
              <a:spcAft>
                <a:spcPts val="0"/>
              </a:spcAft>
              <a:buClr>
                <a:schemeClr val="dk1"/>
              </a:buClr>
              <a:buSzPts val="2000"/>
              <a:buNone/>
            </a:pPr>
            <a:r>
              <a:rPr lang="en" sz="2000"/>
              <a:t>Он ищет файлы, начинающиеся с test_ или заканчивающиеся на _test.</a:t>
            </a:r>
            <a:endParaRPr/>
          </a:p>
          <a:p>
            <a:pPr indent="0" lvl="0" marL="0" rtl="0" algn="l">
              <a:lnSpc>
                <a:spcPct val="100000"/>
              </a:lnSpc>
              <a:spcBef>
                <a:spcPts val="1000"/>
              </a:spcBef>
              <a:spcAft>
                <a:spcPts val="0"/>
              </a:spcAft>
              <a:buClr>
                <a:schemeClr val="dk1"/>
              </a:buClr>
              <a:buSzPts val="2000"/>
              <a:buNone/>
            </a:pPr>
            <a:r>
              <a:rPr lang="en" sz="2000"/>
              <a:t>Eсли вы запустите pytest из текущего каталога с примерами (ch1), без команд, вы проведете тесты для четырёх файлов:</a:t>
            </a:r>
            <a:br>
              <a:rPr lang="en" sz="2000"/>
            </a:br>
            <a:endParaRPr sz="2000"/>
          </a:p>
        </p:txBody>
      </p:sp>
      <p:sp>
        <p:nvSpPr>
          <p:cNvPr id="336" name="Google Shape;336;p27"/>
          <p:cNvSpPr txBox="1"/>
          <p:nvPr/>
        </p:nvSpPr>
        <p:spPr>
          <a:xfrm>
            <a:off x="4300538" y="-17477"/>
            <a:ext cx="7891462" cy="6894195"/>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700">
                <a:solidFill>
                  <a:srgbClr val="2FFF12"/>
                </a:solidFill>
                <a:latin typeface="Consolas"/>
                <a:ea typeface="Consolas"/>
                <a:cs typeface="Consolas"/>
                <a:sym typeface="Consolas"/>
              </a:rPr>
              <a:t>% pytest</a:t>
            </a:r>
            <a:endParaRPr/>
          </a:p>
          <a:p>
            <a:pPr indent="0" lvl="0" marL="0" marR="0" rtl="0" algn="l">
              <a:spcBef>
                <a:spcPts val="0"/>
              </a:spcBef>
              <a:spcAft>
                <a:spcPts val="0"/>
              </a:spcAft>
              <a:buNone/>
            </a:pPr>
            <a:r>
              <a:rPr lang="en" sz="1700">
                <a:solidFill>
                  <a:srgbClr val="00FF00"/>
                </a:solidFill>
                <a:latin typeface="Consolas"/>
                <a:ea typeface="Consolas"/>
                <a:cs typeface="Consolas"/>
                <a:sym typeface="Consolas"/>
              </a:rPr>
              <a:t>=================== test session starts ====================</a:t>
            </a:r>
            <a:endParaRPr/>
          </a:p>
          <a:p>
            <a:pPr indent="0" lvl="0" marL="0" marR="0" rtl="0" algn="l">
              <a:spcBef>
                <a:spcPts val="0"/>
              </a:spcBef>
              <a:spcAft>
                <a:spcPts val="0"/>
              </a:spcAft>
              <a:buNone/>
            </a:pPr>
            <a:r>
              <a:rPr lang="en" sz="1700">
                <a:solidFill>
                  <a:srgbClr val="2FFF12"/>
                </a:solidFill>
                <a:latin typeface="Consolas"/>
                <a:ea typeface="Consolas"/>
                <a:cs typeface="Consolas"/>
                <a:sym typeface="Consolas"/>
              </a:rPr>
              <a:t>rootdir: /Users/trueman/Documents/devel/pytest</a:t>
            </a:r>
            <a:endParaRPr sz="1700">
              <a:solidFill>
                <a:srgbClr val="00FF00"/>
              </a:solidFill>
              <a:latin typeface="Consolas"/>
              <a:ea typeface="Consolas"/>
              <a:cs typeface="Consolas"/>
              <a:sym typeface="Consolas"/>
            </a:endParaRPr>
          </a:p>
          <a:p>
            <a:pPr indent="0" lvl="0" marL="0" marR="0" rtl="0" algn="l">
              <a:spcBef>
                <a:spcPts val="0"/>
              </a:spcBef>
              <a:spcAft>
                <a:spcPts val="0"/>
              </a:spcAft>
              <a:buNone/>
            </a:pPr>
            <a:r>
              <a:rPr lang="en" sz="1700">
                <a:solidFill>
                  <a:srgbClr val="00FF00"/>
                </a:solidFill>
                <a:latin typeface="Consolas"/>
                <a:ea typeface="Consolas"/>
                <a:cs typeface="Consolas"/>
                <a:sym typeface="Consolas"/>
              </a:rPr>
              <a:t>collected 6 items                                          </a:t>
            </a:r>
            <a:endParaRPr/>
          </a:p>
          <a:p>
            <a:pPr indent="0" lvl="0" marL="0" marR="0" rtl="0" algn="l">
              <a:spcBef>
                <a:spcPts val="0"/>
              </a:spcBef>
              <a:spcAft>
                <a:spcPts val="0"/>
              </a:spcAft>
              <a:buNone/>
            </a:pPr>
            <a:br>
              <a:rPr lang="en" sz="1700">
                <a:solidFill>
                  <a:srgbClr val="2FFF12"/>
                </a:solidFill>
                <a:latin typeface="Consolas"/>
                <a:ea typeface="Consolas"/>
                <a:cs typeface="Consolas"/>
                <a:sym typeface="Consolas"/>
              </a:rPr>
            </a:br>
            <a:endParaRPr sz="1700">
              <a:solidFill>
                <a:srgbClr val="2FFF12"/>
              </a:solidFill>
              <a:latin typeface="Consolas"/>
              <a:ea typeface="Consolas"/>
              <a:cs typeface="Consolas"/>
              <a:sym typeface="Consolas"/>
            </a:endParaRPr>
          </a:p>
          <a:p>
            <a:pPr indent="0" lvl="0" marL="0" marR="0" rtl="0" algn="l">
              <a:spcBef>
                <a:spcPts val="0"/>
              </a:spcBef>
              <a:spcAft>
                <a:spcPts val="0"/>
              </a:spcAft>
              <a:buNone/>
            </a:pPr>
            <a:r>
              <a:rPr lang="en" sz="1700">
                <a:solidFill>
                  <a:srgbClr val="2FFF12"/>
                </a:solidFill>
                <a:latin typeface="Consolas"/>
                <a:ea typeface="Consolas"/>
                <a:cs typeface="Consolas"/>
                <a:sym typeface="Consolas"/>
              </a:rPr>
              <a:t>test_1.py </a:t>
            </a:r>
            <a:r>
              <a:rPr lang="en" sz="1700">
                <a:solidFill>
                  <a:srgbClr val="2FB41D"/>
                </a:solidFill>
                <a:latin typeface="Consolas"/>
                <a:ea typeface="Consolas"/>
                <a:cs typeface="Consolas"/>
                <a:sym typeface="Consolas"/>
              </a:rPr>
              <a:t>.</a:t>
            </a:r>
            <a:r>
              <a:rPr lang="en" sz="1700">
                <a:solidFill>
                  <a:srgbClr val="FF0000"/>
                </a:solidFill>
                <a:latin typeface="Consolas"/>
                <a:ea typeface="Consolas"/>
                <a:cs typeface="Consolas"/>
                <a:sym typeface="Consolas"/>
              </a:rPr>
              <a:t>F </a:t>
            </a:r>
            <a:r>
              <a:rPr lang="en" sz="1700">
                <a:solidFill>
                  <a:srgbClr val="B42419"/>
                </a:solidFill>
                <a:latin typeface="Consolas"/>
                <a:ea typeface="Consolas"/>
                <a:cs typeface="Consolas"/>
                <a:sym typeface="Consolas"/>
              </a:rPr>
              <a:t>                                        </a:t>
            </a:r>
            <a:r>
              <a:rPr lang="en" sz="1700">
                <a:solidFill>
                  <a:srgbClr val="FF0000"/>
                </a:solidFill>
                <a:latin typeface="Consolas"/>
                <a:ea typeface="Consolas"/>
                <a:cs typeface="Consolas"/>
                <a:sym typeface="Consolas"/>
              </a:rPr>
              <a:t>[ 33%]</a:t>
            </a:r>
            <a:endParaRPr/>
          </a:p>
          <a:p>
            <a:pPr indent="0" lvl="0" marL="0" marR="0" rtl="0" algn="l">
              <a:spcBef>
                <a:spcPts val="0"/>
              </a:spcBef>
              <a:spcAft>
                <a:spcPts val="0"/>
              </a:spcAft>
              <a:buNone/>
            </a:pPr>
            <a:r>
              <a:rPr lang="en" sz="1700">
                <a:solidFill>
                  <a:srgbClr val="2FFF12"/>
                </a:solidFill>
                <a:latin typeface="Consolas"/>
                <a:ea typeface="Consolas"/>
                <a:cs typeface="Consolas"/>
                <a:sym typeface="Consolas"/>
              </a:rPr>
              <a:t>test_3.py </a:t>
            </a:r>
            <a:r>
              <a:rPr lang="en" sz="1700">
                <a:solidFill>
                  <a:srgbClr val="2FB41D"/>
                </a:solidFill>
                <a:latin typeface="Consolas"/>
                <a:ea typeface="Consolas"/>
                <a:cs typeface="Consolas"/>
                <a:sym typeface="Consolas"/>
              </a:rPr>
              <a:t>..</a:t>
            </a:r>
            <a:r>
              <a:rPr lang="en" sz="1700">
                <a:solidFill>
                  <a:srgbClr val="B42419"/>
                </a:solidFill>
                <a:latin typeface="Consolas"/>
                <a:ea typeface="Consolas"/>
                <a:cs typeface="Consolas"/>
                <a:sym typeface="Consolas"/>
              </a:rPr>
              <a:t>                                         </a:t>
            </a:r>
            <a:r>
              <a:rPr lang="en" sz="1700">
                <a:solidFill>
                  <a:srgbClr val="FF0000"/>
                </a:solidFill>
                <a:latin typeface="Consolas"/>
                <a:ea typeface="Consolas"/>
                <a:cs typeface="Consolas"/>
                <a:sym typeface="Consolas"/>
              </a:rPr>
              <a:t>[ 66%]</a:t>
            </a:r>
            <a:endParaRPr/>
          </a:p>
          <a:p>
            <a:pPr indent="0" lvl="0" marL="0" marR="0" rtl="0" algn="l">
              <a:spcBef>
                <a:spcPts val="0"/>
              </a:spcBef>
              <a:spcAft>
                <a:spcPts val="0"/>
              </a:spcAft>
              <a:buNone/>
            </a:pPr>
            <a:r>
              <a:rPr lang="en" sz="1700">
                <a:solidFill>
                  <a:srgbClr val="2FFF12"/>
                </a:solidFill>
                <a:latin typeface="Consolas"/>
                <a:ea typeface="Consolas"/>
                <a:cs typeface="Consolas"/>
                <a:sym typeface="Consolas"/>
              </a:rPr>
              <a:t>test_4.py </a:t>
            </a:r>
            <a:r>
              <a:rPr lang="en" sz="1700">
                <a:solidFill>
                  <a:srgbClr val="2FB41D"/>
                </a:solidFill>
                <a:latin typeface="Consolas"/>
                <a:ea typeface="Consolas"/>
                <a:cs typeface="Consolas"/>
                <a:sym typeface="Consolas"/>
              </a:rPr>
              <a:t>..</a:t>
            </a:r>
            <a:r>
              <a:rPr lang="en" sz="1700">
                <a:solidFill>
                  <a:srgbClr val="B42419"/>
                </a:solidFill>
                <a:latin typeface="Consolas"/>
                <a:ea typeface="Consolas"/>
                <a:cs typeface="Consolas"/>
                <a:sym typeface="Consolas"/>
              </a:rPr>
              <a:t>                                         </a:t>
            </a:r>
            <a:r>
              <a:rPr lang="en" sz="1700">
                <a:solidFill>
                  <a:srgbClr val="FF0000"/>
                </a:solidFill>
                <a:latin typeface="Consolas"/>
                <a:ea typeface="Consolas"/>
                <a:cs typeface="Consolas"/>
                <a:sym typeface="Consolas"/>
              </a:rPr>
              <a:t>[100%]</a:t>
            </a:r>
            <a:endParaRPr/>
          </a:p>
          <a:p>
            <a:pPr indent="0" lvl="0" marL="0" marR="0" rtl="0" algn="l">
              <a:spcBef>
                <a:spcPts val="0"/>
              </a:spcBef>
              <a:spcAft>
                <a:spcPts val="0"/>
              </a:spcAft>
              <a:buNone/>
            </a:pPr>
            <a:br>
              <a:rPr lang="en" sz="1700">
                <a:solidFill>
                  <a:srgbClr val="2FFF12"/>
                </a:solidFill>
                <a:latin typeface="Consolas"/>
                <a:ea typeface="Consolas"/>
                <a:cs typeface="Consolas"/>
                <a:sym typeface="Consolas"/>
              </a:rPr>
            </a:br>
            <a:endParaRPr sz="1700">
              <a:solidFill>
                <a:srgbClr val="2FFF12"/>
              </a:solidFill>
              <a:latin typeface="Consolas"/>
              <a:ea typeface="Consolas"/>
              <a:cs typeface="Consolas"/>
              <a:sym typeface="Consolas"/>
            </a:endParaRPr>
          </a:p>
          <a:p>
            <a:pPr indent="0" lvl="0" marL="0" marR="0" rtl="0" algn="l">
              <a:spcBef>
                <a:spcPts val="0"/>
              </a:spcBef>
              <a:spcAft>
                <a:spcPts val="0"/>
              </a:spcAft>
              <a:buNone/>
            </a:pPr>
            <a:r>
              <a:rPr lang="en" sz="1700">
                <a:solidFill>
                  <a:srgbClr val="2FFF12"/>
                </a:solidFill>
                <a:latin typeface="Consolas"/>
                <a:ea typeface="Consolas"/>
                <a:cs typeface="Consolas"/>
                <a:sym typeface="Consolas"/>
              </a:rPr>
              <a:t>========================= FAILURES =========================</a:t>
            </a:r>
            <a:endParaRPr/>
          </a:p>
          <a:p>
            <a:pPr indent="0" lvl="0" marL="0" marR="0" rtl="0" algn="l">
              <a:spcBef>
                <a:spcPts val="0"/>
              </a:spcBef>
              <a:spcAft>
                <a:spcPts val="0"/>
              </a:spcAft>
              <a:buNone/>
            </a:pPr>
            <a:r>
              <a:rPr lang="en" sz="1700">
                <a:solidFill>
                  <a:srgbClr val="FF0000"/>
                </a:solidFill>
                <a:latin typeface="Consolas"/>
                <a:ea typeface="Consolas"/>
                <a:cs typeface="Consolas"/>
                <a:sym typeface="Consolas"/>
              </a:rPr>
              <a:t>_______________________ test_failing _______________________</a:t>
            </a:r>
            <a:endParaRPr/>
          </a:p>
          <a:p>
            <a:pPr indent="0" lvl="0" marL="0" marR="0" rtl="0" algn="l">
              <a:spcBef>
                <a:spcPts val="0"/>
              </a:spcBef>
              <a:spcAft>
                <a:spcPts val="0"/>
              </a:spcAft>
              <a:buNone/>
            </a:pPr>
            <a:br>
              <a:rPr lang="en" sz="1700">
                <a:solidFill>
                  <a:srgbClr val="2FFF12"/>
                </a:solidFill>
                <a:latin typeface="Consolas"/>
                <a:ea typeface="Consolas"/>
                <a:cs typeface="Consolas"/>
                <a:sym typeface="Consolas"/>
              </a:rPr>
            </a:br>
            <a:endParaRPr sz="1700">
              <a:solidFill>
                <a:srgbClr val="2FFF12"/>
              </a:solidFill>
              <a:latin typeface="Consolas"/>
              <a:ea typeface="Consolas"/>
              <a:cs typeface="Consolas"/>
              <a:sym typeface="Consolas"/>
            </a:endParaRPr>
          </a:p>
          <a:p>
            <a:pPr indent="0" lvl="0" marL="0" marR="0" rtl="0" algn="l">
              <a:spcBef>
                <a:spcPts val="0"/>
              </a:spcBef>
              <a:spcAft>
                <a:spcPts val="0"/>
              </a:spcAft>
              <a:buNone/>
            </a:pPr>
            <a:r>
              <a:rPr lang="en" sz="1700">
                <a:solidFill>
                  <a:srgbClr val="2FFF12"/>
                </a:solidFill>
                <a:latin typeface="Consolas"/>
                <a:ea typeface="Consolas"/>
                <a:cs typeface="Consolas"/>
                <a:sym typeface="Consolas"/>
              </a:rPr>
              <a:t>    </a:t>
            </a:r>
            <a:r>
              <a:rPr lang="en" sz="1700">
                <a:solidFill>
                  <a:srgbClr val="4A00FF"/>
                </a:solidFill>
                <a:latin typeface="Consolas"/>
                <a:ea typeface="Consolas"/>
                <a:cs typeface="Consolas"/>
                <a:sym typeface="Consolas"/>
              </a:rPr>
              <a:t>def</a:t>
            </a:r>
            <a:r>
              <a:rPr lang="en" sz="1700">
                <a:solidFill>
                  <a:srgbClr val="2FFF12"/>
                </a:solidFill>
                <a:latin typeface="Consolas"/>
                <a:ea typeface="Consolas"/>
                <a:cs typeface="Consolas"/>
                <a:sym typeface="Consolas"/>
              </a:rPr>
              <a:t> </a:t>
            </a:r>
            <a:r>
              <a:rPr lang="en" sz="1700">
                <a:solidFill>
                  <a:srgbClr val="2FE71A"/>
                </a:solidFill>
                <a:latin typeface="Consolas"/>
                <a:ea typeface="Consolas"/>
                <a:cs typeface="Consolas"/>
                <a:sym typeface="Consolas"/>
              </a:rPr>
              <a:t>test_failing</a:t>
            </a:r>
            <a:r>
              <a:rPr lang="en" sz="1700">
                <a:solidFill>
                  <a:srgbClr val="2FFF12"/>
                </a:solidFill>
                <a:latin typeface="Consolas"/>
                <a:ea typeface="Consolas"/>
                <a:cs typeface="Consolas"/>
                <a:sym typeface="Consolas"/>
              </a:rPr>
              <a:t>():</a:t>
            </a:r>
            <a:endParaRPr sz="1700">
              <a:solidFill>
                <a:srgbClr val="2FE71A"/>
              </a:solidFill>
              <a:latin typeface="Consolas"/>
              <a:ea typeface="Consolas"/>
              <a:cs typeface="Consolas"/>
              <a:sym typeface="Consolas"/>
            </a:endParaRPr>
          </a:p>
          <a:p>
            <a:pPr indent="0" lvl="0" marL="0" marR="0" rtl="0" algn="l">
              <a:spcBef>
                <a:spcPts val="0"/>
              </a:spcBef>
              <a:spcAft>
                <a:spcPts val="0"/>
              </a:spcAft>
              <a:buNone/>
            </a:pPr>
            <a:r>
              <a:rPr lang="en" sz="1700">
                <a:solidFill>
                  <a:srgbClr val="2FFF12"/>
                </a:solidFill>
                <a:latin typeface="Consolas"/>
                <a:ea typeface="Consolas"/>
                <a:cs typeface="Consolas"/>
                <a:sym typeface="Consolas"/>
              </a:rPr>
              <a:t>&gt;       </a:t>
            </a:r>
            <a:r>
              <a:rPr lang="en" sz="1700">
                <a:solidFill>
                  <a:srgbClr val="4A00FF"/>
                </a:solidFill>
                <a:latin typeface="Consolas"/>
                <a:ea typeface="Consolas"/>
                <a:cs typeface="Consolas"/>
                <a:sym typeface="Consolas"/>
              </a:rPr>
              <a:t>assert</a:t>
            </a:r>
            <a:r>
              <a:rPr lang="en" sz="1700">
                <a:solidFill>
                  <a:srgbClr val="2FFF12"/>
                </a:solidFill>
                <a:latin typeface="Consolas"/>
                <a:ea typeface="Consolas"/>
                <a:cs typeface="Consolas"/>
                <a:sym typeface="Consolas"/>
              </a:rPr>
              <a:t> (</a:t>
            </a:r>
            <a:r>
              <a:rPr lang="en" sz="1700">
                <a:solidFill>
                  <a:srgbClr val="4A00FF"/>
                </a:solidFill>
                <a:latin typeface="Consolas"/>
                <a:ea typeface="Consolas"/>
                <a:cs typeface="Consolas"/>
                <a:sym typeface="Consolas"/>
              </a:rPr>
              <a:t>1</a:t>
            </a:r>
            <a:r>
              <a:rPr lang="en" sz="1700">
                <a:solidFill>
                  <a:srgbClr val="2FFF12"/>
                </a:solidFill>
                <a:latin typeface="Consolas"/>
                <a:ea typeface="Consolas"/>
                <a:cs typeface="Consolas"/>
                <a:sym typeface="Consolas"/>
              </a:rPr>
              <a:t>, </a:t>
            </a:r>
            <a:r>
              <a:rPr lang="en" sz="1700">
                <a:solidFill>
                  <a:srgbClr val="4A00FF"/>
                </a:solidFill>
                <a:latin typeface="Consolas"/>
                <a:ea typeface="Consolas"/>
                <a:cs typeface="Consolas"/>
                <a:sym typeface="Consolas"/>
              </a:rPr>
              <a:t>2</a:t>
            </a:r>
            <a:r>
              <a:rPr lang="en" sz="1700">
                <a:solidFill>
                  <a:srgbClr val="2FFF12"/>
                </a:solidFill>
                <a:latin typeface="Consolas"/>
                <a:ea typeface="Consolas"/>
                <a:cs typeface="Consolas"/>
                <a:sym typeface="Consolas"/>
              </a:rPr>
              <a:t>, </a:t>
            </a:r>
            <a:r>
              <a:rPr lang="en" sz="1700">
                <a:solidFill>
                  <a:srgbClr val="4A00FF"/>
                </a:solidFill>
                <a:latin typeface="Consolas"/>
                <a:ea typeface="Consolas"/>
                <a:cs typeface="Consolas"/>
                <a:sym typeface="Consolas"/>
              </a:rPr>
              <a:t>3</a:t>
            </a:r>
            <a:r>
              <a:rPr lang="en" sz="1700">
                <a:solidFill>
                  <a:srgbClr val="2FFF12"/>
                </a:solidFill>
                <a:latin typeface="Consolas"/>
                <a:ea typeface="Consolas"/>
                <a:cs typeface="Consolas"/>
                <a:sym typeface="Consolas"/>
              </a:rPr>
              <a:t>) == (</a:t>
            </a:r>
            <a:r>
              <a:rPr lang="en" sz="1700">
                <a:solidFill>
                  <a:srgbClr val="4A00FF"/>
                </a:solidFill>
                <a:latin typeface="Consolas"/>
                <a:ea typeface="Consolas"/>
                <a:cs typeface="Consolas"/>
                <a:sym typeface="Consolas"/>
              </a:rPr>
              <a:t>3</a:t>
            </a:r>
            <a:r>
              <a:rPr lang="en" sz="1700">
                <a:solidFill>
                  <a:srgbClr val="2FFF12"/>
                </a:solidFill>
                <a:latin typeface="Consolas"/>
                <a:ea typeface="Consolas"/>
                <a:cs typeface="Consolas"/>
                <a:sym typeface="Consolas"/>
              </a:rPr>
              <a:t>, </a:t>
            </a:r>
            <a:r>
              <a:rPr lang="en" sz="1700">
                <a:solidFill>
                  <a:srgbClr val="4A00FF"/>
                </a:solidFill>
                <a:latin typeface="Consolas"/>
                <a:ea typeface="Consolas"/>
                <a:cs typeface="Consolas"/>
                <a:sym typeface="Consolas"/>
              </a:rPr>
              <a:t>2</a:t>
            </a:r>
            <a:r>
              <a:rPr lang="en" sz="1700">
                <a:solidFill>
                  <a:srgbClr val="2FFF12"/>
                </a:solidFill>
                <a:latin typeface="Consolas"/>
                <a:ea typeface="Consolas"/>
                <a:cs typeface="Consolas"/>
                <a:sym typeface="Consolas"/>
              </a:rPr>
              <a:t>, </a:t>
            </a:r>
            <a:r>
              <a:rPr lang="en" sz="1700">
                <a:solidFill>
                  <a:srgbClr val="4A00FF"/>
                </a:solidFill>
                <a:latin typeface="Consolas"/>
                <a:ea typeface="Consolas"/>
                <a:cs typeface="Consolas"/>
                <a:sym typeface="Consolas"/>
              </a:rPr>
              <a:t>1</a:t>
            </a:r>
            <a:r>
              <a:rPr lang="en" sz="1700">
                <a:solidFill>
                  <a:srgbClr val="2FFF12"/>
                </a:solidFill>
                <a:latin typeface="Consolas"/>
                <a:ea typeface="Consolas"/>
                <a:cs typeface="Consolas"/>
                <a:sym typeface="Consolas"/>
              </a:rPr>
              <a:t>)</a:t>
            </a:r>
            <a:endParaRPr/>
          </a:p>
          <a:p>
            <a:pPr indent="0" lvl="0" marL="0" marR="0" rtl="0" algn="l">
              <a:spcBef>
                <a:spcPts val="0"/>
              </a:spcBef>
              <a:spcAft>
                <a:spcPts val="0"/>
              </a:spcAft>
              <a:buNone/>
            </a:pPr>
            <a:r>
              <a:rPr lang="en" sz="1700">
                <a:solidFill>
                  <a:srgbClr val="FF0000"/>
                </a:solidFill>
                <a:latin typeface="Consolas"/>
                <a:ea typeface="Consolas"/>
                <a:cs typeface="Consolas"/>
                <a:sym typeface="Consolas"/>
              </a:rPr>
              <a:t>E       assert (1, 2, 3) == (3, 2, 1)</a:t>
            </a:r>
            <a:endParaRPr/>
          </a:p>
          <a:p>
            <a:pPr indent="0" lvl="0" marL="0" marR="0" rtl="0" algn="l">
              <a:spcBef>
                <a:spcPts val="0"/>
              </a:spcBef>
              <a:spcAft>
                <a:spcPts val="0"/>
              </a:spcAft>
              <a:buNone/>
            </a:pPr>
            <a:r>
              <a:rPr lang="en" sz="1700">
                <a:solidFill>
                  <a:srgbClr val="FF0000"/>
                </a:solidFill>
                <a:latin typeface="Consolas"/>
                <a:ea typeface="Consolas"/>
                <a:cs typeface="Consolas"/>
                <a:sym typeface="Consolas"/>
              </a:rPr>
              <a:t>E         At index 0 diff: 1 != 3</a:t>
            </a:r>
            <a:endParaRPr/>
          </a:p>
          <a:p>
            <a:pPr indent="0" lvl="0" marL="0" marR="0" rtl="0" algn="l">
              <a:spcBef>
                <a:spcPts val="0"/>
              </a:spcBef>
              <a:spcAft>
                <a:spcPts val="0"/>
              </a:spcAft>
              <a:buNone/>
            </a:pPr>
            <a:r>
              <a:rPr lang="en" sz="1700">
                <a:solidFill>
                  <a:srgbClr val="FF0000"/>
                </a:solidFill>
                <a:latin typeface="Consolas"/>
                <a:ea typeface="Consolas"/>
                <a:cs typeface="Consolas"/>
                <a:sym typeface="Consolas"/>
              </a:rPr>
              <a:t>E         Use -v to get more diff</a:t>
            </a:r>
            <a:endParaRPr/>
          </a:p>
          <a:p>
            <a:pPr indent="0" lvl="0" marL="0" marR="0" rtl="0" algn="l">
              <a:spcBef>
                <a:spcPts val="0"/>
              </a:spcBef>
              <a:spcAft>
                <a:spcPts val="0"/>
              </a:spcAft>
              <a:buNone/>
            </a:pPr>
            <a:br>
              <a:rPr lang="en" sz="1700">
                <a:solidFill>
                  <a:srgbClr val="2FFF12"/>
                </a:solidFill>
                <a:latin typeface="Consolas"/>
                <a:ea typeface="Consolas"/>
                <a:cs typeface="Consolas"/>
                <a:sym typeface="Consolas"/>
              </a:rPr>
            </a:br>
            <a:endParaRPr sz="1700">
              <a:solidFill>
                <a:srgbClr val="2FFF12"/>
              </a:solidFill>
              <a:latin typeface="Consolas"/>
              <a:ea typeface="Consolas"/>
              <a:cs typeface="Consolas"/>
              <a:sym typeface="Consolas"/>
            </a:endParaRPr>
          </a:p>
          <a:p>
            <a:pPr indent="0" lvl="0" marL="0" marR="0" rtl="0" algn="l">
              <a:spcBef>
                <a:spcPts val="0"/>
              </a:spcBef>
              <a:spcAft>
                <a:spcPts val="0"/>
              </a:spcAft>
              <a:buNone/>
            </a:pPr>
            <a:r>
              <a:rPr lang="en" sz="1700">
                <a:solidFill>
                  <a:srgbClr val="FF0000"/>
                </a:solidFill>
                <a:latin typeface="Consolas"/>
                <a:ea typeface="Consolas"/>
                <a:cs typeface="Consolas"/>
                <a:sym typeface="Consolas"/>
              </a:rPr>
              <a:t>test_1.py</a:t>
            </a:r>
            <a:r>
              <a:rPr lang="en" sz="1700">
                <a:solidFill>
                  <a:srgbClr val="2FFF12"/>
                </a:solidFill>
                <a:latin typeface="Consolas"/>
                <a:ea typeface="Consolas"/>
                <a:cs typeface="Consolas"/>
                <a:sym typeface="Consolas"/>
              </a:rPr>
              <a:t>:5: AssertionError</a:t>
            </a:r>
            <a:endParaRPr/>
          </a:p>
          <a:p>
            <a:pPr indent="0" lvl="0" marL="0" marR="0" rtl="0" algn="l">
              <a:spcBef>
                <a:spcPts val="0"/>
              </a:spcBef>
              <a:spcAft>
                <a:spcPts val="0"/>
              </a:spcAft>
              <a:buNone/>
            </a:pPr>
            <a:r>
              <a:rPr lang="en" sz="1700">
                <a:solidFill>
                  <a:srgbClr val="2EAEBB"/>
                </a:solidFill>
                <a:latin typeface="Consolas"/>
                <a:ea typeface="Consolas"/>
                <a:cs typeface="Consolas"/>
                <a:sym typeface="Consolas"/>
              </a:rPr>
              <a:t>================= short test summary info ==================</a:t>
            </a:r>
            <a:endParaRPr/>
          </a:p>
          <a:p>
            <a:pPr indent="0" lvl="0" marL="0" marR="0" rtl="0" algn="l">
              <a:spcBef>
                <a:spcPts val="0"/>
              </a:spcBef>
              <a:spcAft>
                <a:spcPts val="0"/>
              </a:spcAft>
              <a:buNone/>
            </a:pPr>
            <a:r>
              <a:rPr lang="en" sz="1700">
                <a:solidFill>
                  <a:srgbClr val="FF0000"/>
                </a:solidFill>
                <a:latin typeface="Consolas"/>
                <a:ea typeface="Consolas"/>
                <a:cs typeface="Consolas"/>
                <a:sym typeface="Consolas"/>
              </a:rPr>
              <a:t>FAILED</a:t>
            </a:r>
            <a:r>
              <a:rPr lang="en" sz="1700">
                <a:solidFill>
                  <a:srgbClr val="2FFF12"/>
                </a:solidFill>
                <a:latin typeface="Consolas"/>
                <a:ea typeface="Consolas"/>
                <a:cs typeface="Consolas"/>
                <a:sym typeface="Consolas"/>
              </a:rPr>
              <a:t> test_1.py::</a:t>
            </a:r>
            <a:r>
              <a:rPr lang="en" sz="1700">
                <a:solidFill>
                  <a:srgbClr val="00FF00"/>
                </a:solidFill>
                <a:latin typeface="Consolas"/>
                <a:ea typeface="Consolas"/>
                <a:cs typeface="Consolas"/>
                <a:sym typeface="Consolas"/>
              </a:rPr>
              <a:t>test_failing</a:t>
            </a:r>
            <a:r>
              <a:rPr lang="en" sz="1700">
                <a:solidFill>
                  <a:srgbClr val="2FFF12"/>
                </a:solidFill>
                <a:latin typeface="Consolas"/>
                <a:ea typeface="Consolas"/>
                <a:cs typeface="Consolas"/>
                <a:sym typeface="Consolas"/>
              </a:rPr>
              <a:t> - assert (1, 2, 3) == (3, 2, 1)</a:t>
            </a:r>
            <a:endParaRPr/>
          </a:p>
          <a:p>
            <a:pPr indent="0" lvl="0" marL="0" marR="0" rtl="0" algn="l">
              <a:spcBef>
                <a:spcPts val="0"/>
              </a:spcBef>
              <a:spcAft>
                <a:spcPts val="0"/>
              </a:spcAft>
              <a:buNone/>
            </a:pPr>
            <a:r>
              <a:rPr lang="en" sz="1700">
                <a:solidFill>
                  <a:srgbClr val="FF0000"/>
                </a:solidFill>
                <a:latin typeface="Consolas"/>
                <a:ea typeface="Consolas"/>
                <a:cs typeface="Consolas"/>
                <a:sym typeface="Consolas"/>
              </a:rPr>
              <a:t>=============== 1 failed</a:t>
            </a:r>
            <a:r>
              <a:rPr lang="en" sz="1700">
                <a:solidFill>
                  <a:srgbClr val="2FFF12"/>
                </a:solidFill>
                <a:latin typeface="Consolas"/>
                <a:ea typeface="Consolas"/>
                <a:cs typeface="Consolas"/>
                <a:sym typeface="Consolas"/>
              </a:rPr>
              <a:t>, </a:t>
            </a:r>
            <a:r>
              <a:rPr lang="en" sz="1700">
                <a:solidFill>
                  <a:srgbClr val="2FB41D"/>
                </a:solidFill>
                <a:latin typeface="Consolas"/>
                <a:ea typeface="Consolas"/>
                <a:cs typeface="Consolas"/>
                <a:sym typeface="Consolas"/>
              </a:rPr>
              <a:t>5 passed</a:t>
            </a:r>
            <a:r>
              <a:rPr lang="en" sz="1700">
                <a:solidFill>
                  <a:srgbClr val="B42419"/>
                </a:solidFill>
                <a:latin typeface="Consolas"/>
                <a:ea typeface="Consolas"/>
                <a:cs typeface="Consolas"/>
                <a:sym typeface="Consolas"/>
              </a:rPr>
              <a:t> </a:t>
            </a:r>
            <a:r>
              <a:rPr lang="en" sz="1700">
                <a:solidFill>
                  <a:srgbClr val="FF0000"/>
                </a:solidFill>
                <a:latin typeface="Consolas"/>
                <a:ea typeface="Consolas"/>
                <a:cs typeface="Consolas"/>
                <a:sym typeface="Consolas"/>
              </a:rPr>
              <a:t>in 0.06s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8"/>
          <p:cNvSpPr txBox="1"/>
          <p:nvPr>
            <p:ph type="title"/>
          </p:nvPr>
        </p:nvSpPr>
        <p:spPr>
          <a:xfrm>
            <a:off x="838200" y="365126"/>
            <a:ext cx="10515600" cy="10002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pytest: результаты тестов</a:t>
            </a:r>
            <a:endParaRPr/>
          </a:p>
        </p:txBody>
      </p:sp>
      <p:sp>
        <p:nvSpPr>
          <p:cNvPr id="342" name="Google Shape;342;p28"/>
          <p:cNvSpPr txBox="1"/>
          <p:nvPr>
            <p:ph idx="1" type="body"/>
          </p:nvPr>
        </p:nvSpPr>
        <p:spPr>
          <a:xfrm>
            <a:off x="838200" y="1365338"/>
            <a:ext cx="10515600" cy="5127536"/>
          </a:xfrm>
          <a:prstGeom prst="rect">
            <a:avLst/>
          </a:prstGeom>
          <a:solidFill>
            <a:schemeClr val="lt1"/>
          </a:solid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0"/>
              </a:spcBef>
              <a:spcAft>
                <a:spcPts val="0"/>
              </a:spcAft>
              <a:buClr>
                <a:schemeClr val="dk1"/>
              </a:buClr>
              <a:buSzPct val="100000"/>
              <a:buNone/>
            </a:pPr>
            <a:r>
              <a:rPr lang="en"/>
              <a:t>В pytest тестовые функции могут иметь несколько различных результатов, а не просто пройти или не пройти. Вот возможные результаты тестовой функции:</a:t>
            </a:r>
            <a:endParaRPr/>
          </a:p>
          <a:p>
            <a:pPr indent="-228600" lvl="0" marL="228600" rtl="0" algn="l">
              <a:lnSpc>
                <a:spcPct val="120000"/>
              </a:lnSpc>
              <a:spcBef>
                <a:spcPts val="500"/>
              </a:spcBef>
              <a:spcAft>
                <a:spcPts val="0"/>
              </a:spcAft>
              <a:buClr>
                <a:schemeClr val="dk1"/>
              </a:buClr>
              <a:buSzPct val="100000"/>
              <a:buFont typeface="Arial"/>
              <a:buChar char="•"/>
            </a:pPr>
            <a:r>
              <a:rPr b="1" lang="en"/>
              <a:t>PASSED (.)</a:t>
            </a:r>
            <a:r>
              <a:rPr lang="en"/>
              <a:t>: Тест выполнен успешно.</a:t>
            </a:r>
            <a:endParaRPr/>
          </a:p>
          <a:p>
            <a:pPr indent="-228600" lvl="0" marL="228600" rtl="0" algn="l">
              <a:lnSpc>
                <a:spcPct val="120000"/>
              </a:lnSpc>
              <a:spcBef>
                <a:spcPts val="500"/>
              </a:spcBef>
              <a:spcAft>
                <a:spcPts val="0"/>
              </a:spcAft>
              <a:buClr>
                <a:schemeClr val="dk1"/>
              </a:buClr>
              <a:buSzPct val="100000"/>
              <a:buFont typeface="Arial"/>
              <a:buChar char="•"/>
            </a:pPr>
            <a:r>
              <a:rPr b="1" lang="en"/>
              <a:t>FAILED (F)</a:t>
            </a:r>
            <a:r>
              <a:rPr lang="en"/>
              <a:t>: Тест не выполнен успешно (или XPASS + strict).</a:t>
            </a:r>
            <a:endParaRPr/>
          </a:p>
          <a:p>
            <a:pPr indent="-228600" lvl="0" marL="228600" rtl="0" algn="l">
              <a:lnSpc>
                <a:spcPct val="120000"/>
              </a:lnSpc>
              <a:spcBef>
                <a:spcPts val="500"/>
              </a:spcBef>
              <a:spcAft>
                <a:spcPts val="0"/>
              </a:spcAft>
              <a:buClr>
                <a:schemeClr val="dk1"/>
              </a:buClr>
              <a:buSzPct val="100000"/>
              <a:buFont typeface="Arial"/>
              <a:buChar char="•"/>
            </a:pPr>
            <a:r>
              <a:rPr b="1" lang="en"/>
              <a:t>SKIPPED (s)</a:t>
            </a:r>
            <a:r>
              <a:rPr lang="en"/>
              <a:t>: Тест был пропущен. Вы можете заставить pytest пропустить тест, используя декораторы </a:t>
            </a:r>
            <a:r>
              <a:rPr lang="en" sz="2600">
                <a:latin typeface="Arial"/>
                <a:ea typeface="Arial"/>
                <a:cs typeface="Arial"/>
                <a:sym typeface="Arial"/>
              </a:rPr>
              <a:t>@pytest.mark.skip()</a:t>
            </a:r>
            <a:r>
              <a:rPr lang="en"/>
              <a:t> или </a:t>
            </a:r>
            <a:r>
              <a:rPr lang="en" sz="2600">
                <a:latin typeface="Arial"/>
                <a:ea typeface="Arial"/>
                <a:cs typeface="Arial"/>
                <a:sym typeface="Arial"/>
              </a:rPr>
              <a:t>pytest.mark.skipif()</a:t>
            </a:r>
            <a:r>
              <a:rPr lang="en"/>
              <a:t>.</a:t>
            </a:r>
            <a:endParaRPr/>
          </a:p>
          <a:p>
            <a:pPr indent="-228600" lvl="0" marL="228600" rtl="0" algn="l">
              <a:lnSpc>
                <a:spcPct val="120000"/>
              </a:lnSpc>
              <a:spcBef>
                <a:spcPts val="500"/>
              </a:spcBef>
              <a:spcAft>
                <a:spcPts val="0"/>
              </a:spcAft>
              <a:buClr>
                <a:schemeClr val="dk1"/>
              </a:buClr>
              <a:buSzPct val="100000"/>
              <a:buFont typeface="Arial"/>
              <a:buChar char="•"/>
            </a:pPr>
            <a:r>
              <a:rPr b="1" lang="en"/>
              <a:t>xfail (x)</a:t>
            </a:r>
            <a:r>
              <a:rPr lang="en"/>
              <a:t>: Тест не должен был пройти, был запущен и провалился. Вы можете принудительно указать pytest, что тест должен завершиться неудачей, используя декоратор </a:t>
            </a:r>
            <a:r>
              <a:rPr lang="en" sz="2600">
                <a:latin typeface="Arial"/>
                <a:ea typeface="Arial"/>
                <a:cs typeface="Arial"/>
                <a:sym typeface="Arial"/>
              </a:rPr>
              <a:t>@pytest.mark.xfail()</a:t>
            </a:r>
            <a:r>
              <a:rPr lang="en"/>
              <a:t>, описанный в маркировках тестов как ожидающий неудачу.</a:t>
            </a:r>
            <a:endParaRPr/>
          </a:p>
          <a:p>
            <a:pPr indent="-228600" lvl="0" marL="228600" rtl="0" algn="l">
              <a:lnSpc>
                <a:spcPct val="120000"/>
              </a:lnSpc>
              <a:spcBef>
                <a:spcPts val="500"/>
              </a:spcBef>
              <a:spcAft>
                <a:spcPts val="0"/>
              </a:spcAft>
              <a:buClr>
                <a:schemeClr val="dk1"/>
              </a:buClr>
              <a:buSzPct val="100000"/>
              <a:buFont typeface="Arial"/>
              <a:buChar char="•"/>
            </a:pPr>
            <a:r>
              <a:rPr b="1" lang="en"/>
              <a:t>XPASS (X)</a:t>
            </a:r>
            <a:r>
              <a:rPr lang="en"/>
              <a:t>: Тест не должен был пройти, был запущен и прошел!..</a:t>
            </a:r>
            <a:endParaRPr/>
          </a:p>
          <a:p>
            <a:pPr indent="-228600" lvl="0" marL="228600" rtl="0" algn="l">
              <a:lnSpc>
                <a:spcPct val="120000"/>
              </a:lnSpc>
              <a:spcBef>
                <a:spcPts val="500"/>
              </a:spcBef>
              <a:spcAft>
                <a:spcPts val="0"/>
              </a:spcAft>
              <a:buClr>
                <a:schemeClr val="dk1"/>
              </a:buClr>
              <a:buSzPct val="100000"/>
              <a:buFont typeface="Arial"/>
              <a:buChar char="•"/>
            </a:pPr>
            <a:r>
              <a:rPr b="1" lang="en"/>
              <a:t>ERROR (E)</a:t>
            </a:r>
            <a:r>
              <a:rPr lang="en"/>
              <a:t>: Исключение произошло за пределами функции тестирования, либо в фикстуре.</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838200" y="365126"/>
            <a:ext cx="10515600" cy="11254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Запуск только одного теста</a:t>
            </a:r>
            <a:endParaRPr/>
          </a:p>
        </p:txBody>
      </p:sp>
      <p:sp>
        <p:nvSpPr>
          <p:cNvPr id="348" name="Google Shape;348;p29"/>
          <p:cNvSpPr txBox="1"/>
          <p:nvPr>
            <p:ph idx="1" type="body"/>
          </p:nvPr>
        </p:nvSpPr>
        <p:spPr>
          <a:xfrm>
            <a:off x="838200" y="1825624"/>
            <a:ext cx="10515600" cy="4449915"/>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33333"/>
              </a:buClr>
              <a:buSzPts val="2800"/>
              <a:buNone/>
            </a:pPr>
            <a:r>
              <a:rPr b="0" i="0" lang="en">
                <a:solidFill>
                  <a:srgbClr val="333333"/>
                </a:solidFill>
                <a:latin typeface="Arial"/>
                <a:ea typeface="Arial"/>
                <a:cs typeface="Arial"/>
                <a:sym typeface="Arial"/>
              </a:rPr>
              <a:t>Как запустить только один тест? Укажите файл напрямую и добавьте имя </a:t>
            </a:r>
            <a:r>
              <a:rPr lang="en" sz="2400">
                <a:latin typeface="Arial"/>
                <a:ea typeface="Arial"/>
                <a:cs typeface="Arial"/>
                <a:sym typeface="Arial"/>
              </a:rPr>
              <a:t>::test_name</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0" lvl="0" marL="0" rtl="0" algn="l">
              <a:lnSpc>
                <a:spcPct val="90000"/>
              </a:lnSpc>
              <a:spcBef>
                <a:spcPts val="1000"/>
              </a:spcBef>
              <a:spcAft>
                <a:spcPts val="0"/>
              </a:spcAft>
              <a:buClr>
                <a:srgbClr val="00B050"/>
              </a:buClr>
              <a:buSzPts val="2400"/>
              <a:buNone/>
            </a:pPr>
            <a:r>
              <a:rPr b="0" i="0" lang="en" sz="2400">
                <a:solidFill>
                  <a:srgbClr val="00B050"/>
                </a:solidFill>
                <a:latin typeface="Consolas"/>
                <a:ea typeface="Consolas"/>
                <a:cs typeface="Consolas"/>
                <a:sym typeface="Consolas"/>
              </a:rPr>
              <a:t>$ pytest -v tasks/test_four.py::test_asdict =================== test session starts =================== collected 3 items</a:t>
            </a:r>
            <a:br>
              <a:rPr lang="en" sz="2400">
                <a:solidFill>
                  <a:srgbClr val="00B050"/>
                </a:solidFill>
                <a:latin typeface="Consolas"/>
                <a:ea typeface="Consolas"/>
                <a:cs typeface="Consolas"/>
                <a:sym typeface="Consolas"/>
              </a:rPr>
            </a:br>
            <a:r>
              <a:rPr b="0" i="0" lang="en" sz="2400">
                <a:solidFill>
                  <a:srgbClr val="00B050"/>
                </a:solidFill>
                <a:latin typeface="Consolas"/>
                <a:ea typeface="Consolas"/>
                <a:cs typeface="Consolas"/>
                <a:sym typeface="Consolas"/>
              </a:rPr>
              <a:t>tasks/test_four.py::test_asdict PASSED</a:t>
            </a:r>
            <a:br>
              <a:rPr b="0" i="0" lang="en" sz="2400">
                <a:solidFill>
                  <a:srgbClr val="00B050"/>
                </a:solidFill>
                <a:latin typeface="Consolas"/>
                <a:ea typeface="Consolas"/>
                <a:cs typeface="Consolas"/>
                <a:sym typeface="Consolas"/>
              </a:rPr>
            </a:br>
            <a:r>
              <a:rPr b="0" i="0" lang="en" sz="2400">
                <a:solidFill>
                  <a:srgbClr val="00B050"/>
                </a:solidFill>
                <a:latin typeface="Consolas"/>
                <a:ea typeface="Consolas"/>
                <a:cs typeface="Consolas"/>
                <a:sym typeface="Consolas"/>
              </a:rPr>
              <a:t>================ 1 passed in 0.01 seconds =================</a:t>
            </a:r>
            <a:endParaRPr sz="2400">
              <a:solidFill>
                <a:srgbClr val="00B05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D:\Users\DChibisov\Desktop\временные скрины\виды тестирования.jpg" id="132" name="Google Shape;132;p3"/>
          <p:cNvPicPr preferRelativeResize="0"/>
          <p:nvPr/>
        </p:nvPicPr>
        <p:blipFill rotWithShape="1">
          <a:blip r:embed="rId4">
            <a:alphaModFix/>
          </a:blip>
          <a:srcRect b="0" l="0" r="0" t="0"/>
          <a:stretch/>
        </p:blipFill>
        <p:spPr>
          <a:xfrm>
            <a:off x="0" y="0"/>
            <a:ext cx="12165715" cy="4925291"/>
          </a:xfrm>
          <a:prstGeom prst="rect">
            <a:avLst/>
          </a:prstGeom>
          <a:noFill/>
          <a:ln>
            <a:noFill/>
          </a:ln>
        </p:spPr>
      </p:pic>
      <p:pic>
        <p:nvPicPr>
          <p:cNvPr descr="D:\Users\DChibisov\Desktop\временные скрины\пирамида.jpg" id="133" name="Google Shape;133;p3"/>
          <p:cNvPicPr preferRelativeResize="0"/>
          <p:nvPr/>
        </p:nvPicPr>
        <p:blipFill rotWithShape="1">
          <a:blip r:embed="rId5">
            <a:alphaModFix/>
          </a:blip>
          <a:srcRect b="0" l="0" r="0" t="0"/>
          <a:stretch/>
        </p:blipFill>
        <p:spPr>
          <a:xfrm>
            <a:off x="1402047" y="5161618"/>
            <a:ext cx="8928992" cy="158083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838200" y="365126"/>
            <a:ext cx="10515600" cy="7619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Pytest --collect-only</a:t>
            </a:r>
            <a:endParaRPr/>
          </a:p>
        </p:txBody>
      </p:sp>
      <p:sp>
        <p:nvSpPr>
          <p:cNvPr id="354" name="Google Shape;354;p30"/>
          <p:cNvSpPr txBox="1"/>
          <p:nvPr>
            <p:ph idx="1" type="body"/>
          </p:nvPr>
        </p:nvSpPr>
        <p:spPr>
          <a:xfrm>
            <a:off x="838200" y="1127051"/>
            <a:ext cx="10515600" cy="5571461"/>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
              <a:t>Параметр --collect-only показывает, какие тесты будут выполняться с заданными параметрами и конфигурацией.</a:t>
            </a:r>
            <a:endParaRPr/>
          </a:p>
          <a:p>
            <a:pPr indent="0" lvl="0" marL="0" rtl="0" algn="l">
              <a:lnSpc>
                <a:spcPct val="90000"/>
              </a:lnSpc>
              <a:spcBef>
                <a:spcPts val="1000"/>
              </a:spcBef>
              <a:spcAft>
                <a:spcPts val="0"/>
              </a:spcAft>
              <a:buClr>
                <a:schemeClr val="dk1"/>
              </a:buClr>
              <a:buSzPct val="100000"/>
              <a:buNone/>
            </a:pPr>
            <a:r>
              <a:t/>
            </a:r>
            <a:endParaRPr b="0" i="0" sz="2400">
              <a:solidFill>
                <a:srgbClr val="4D4D4C"/>
              </a:solidFill>
              <a:latin typeface="Arial"/>
              <a:ea typeface="Arial"/>
              <a:cs typeface="Arial"/>
              <a:sym typeface="Arial"/>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 pytest --collect-only</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 test session starts ===================</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collected 6 items</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&lt;Module 'test_one.py’&gt;</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  &lt;Function 'test_passing’&gt;</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&lt;Module 'test_two.py’&gt;</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  &lt;Function 'test_failing’&gt;</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&lt;Module 'tasks/test_four.py’&gt;</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  &lt;Function 'test_asdict’&gt;</a:t>
            </a:r>
            <a:endParaRPr/>
          </a:p>
          <a:p>
            <a:pPr indent="0" lvl="0" marL="0" rtl="0" algn="l">
              <a:lnSpc>
                <a:spcPct val="120000"/>
              </a:lnSpc>
              <a:spcBef>
                <a:spcPts val="0"/>
              </a:spcBef>
              <a:spcAft>
                <a:spcPts val="0"/>
              </a:spcAft>
              <a:buClr>
                <a:srgbClr val="00B050"/>
              </a:buClr>
              <a:buSzPct val="100000"/>
              <a:buNone/>
            </a:pPr>
            <a:r>
              <a:rPr lang="en" sz="2400">
                <a:solidFill>
                  <a:srgbClr val="00B050"/>
                </a:solidFill>
                <a:latin typeface="Arial"/>
                <a:ea typeface="Arial"/>
                <a:cs typeface="Arial"/>
                <a:sym typeface="Arial"/>
              </a:rPr>
              <a:t> </a:t>
            </a:r>
            <a:r>
              <a:rPr b="0" i="0" lang="en" sz="2400">
                <a:solidFill>
                  <a:srgbClr val="00B050"/>
                </a:solidFill>
                <a:latin typeface="Arial"/>
                <a:ea typeface="Arial"/>
                <a:cs typeface="Arial"/>
                <a:sym typeface="Arial"/>
              </a:rPr>
              <a:t> &lt;Function 'test_replace’&gt;</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&lt;Module 'tasks/test_three.py’&gt;</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  &lt;Function 'test_defaults’&gt;</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  &lt;Function 'test_member_access’&gt;</a:t>
            </a:r>
            <a:endParaRPr/>
          </a:p>
          <a:p>
            <a:pPr indent="0" lvl="0" marL="0" rtl="0" algn="l">
              <a:lnSpc>
                <a:spcPct val="120000"/>
              </a:lnSpc>
              <a:spcBef>
                <a:spcPts val="0"/>
              </a:spcBef>
              <a:spcAft>
                <a:spcPts val="0"/>
              </a:spcAft>
              <a:buClr>
                <a:srgbClr val="00B050"/>
              </a:buClr>
              <a:buSzPct val="100000"/>
              <a:buNone/>
            </a:pPr>
            <a:r>
              <a:rPr b="0" i="0" lang="en" sz="2400">
                <a:solidFill>
                  <a:srgbClr val="00B050"/>
                </a:solidFill>
                <a:latin typeface="Arial"/>
                <a:ea typeface="Arial"/>
                <a:cs typeface="Arial"/>
                <a:sym typeface="Arial"/>
              </a:rPr>
              <a:t>============== no tests ran in 0.03 seconds ===============</a:t>
            </a:r>
            <a:endParaRPr/>
          </a:p>
          <a:p>
            <a:pPr indent="0" lvl="0" marL="0" rtl="0" algn="l">
              <a:lnSpc>
                <a:spcPct val="120000"/>
              </a:lnSpc>
              <a:spcBef>
                <a:spcPts val="1000"/>
              </a:spcBef>
              <a:spcAft>
                <a:spcPts val="0"/>
              </a:spcAft>
              <a:buClr>
                <a:srgbClr val="333333"/>
              </a:buClr>
              <a:buSzPct val="100000"/>
              <a:buNone/>
            </a:pPr>
            <a:r>
              <a:rPr b="0" i="0" lang="en">
                <a:solidFill>
                  <a:srgbClr val="333333"/>
                </a:solidFill>
                <a:latin typeface="Arial"/>
                <a:ea typeface="Arial"/>
                <a:cs typeface="Arial"/>
                <a:sym typeface="Arial"/>
              </a:rPr>
              <a:t>Параметр </a:t>
            </a:r>
            <a:r>
              <a:rPr lang="en"/>
              <a:t>--collect-only</a:t>
            </a:r>
            <a:r>
              <a:rPr b="0" i="0" lang="en">
                <a:solidFill>
                  <a:srgbClr val="333333"/>
                </a:solidFill>
                <a:latin typeface="Arial"/>
                <a:ea typeface="Arial"/>
                <a:cs typeface="Arial"/>
                <a:sym typeface="Arial"/>
              </a:rPr>
              <a:t> полезен для проверки правильности выбора других опций, которые выбирают тесты перед запуском тестов. Мы будем использовать его снова с </a:t>
            </a:r>
            <a:r>
              <a:rPr lang="en"/>
              <a:t>-k</a:t>
            </a:r>
            <a:r>
              <a:rPr b="0" i="0" lang="en">
                <a:solidFill>
                  <a:srgbClr val="333333"/>
                </a:solidFill>
                <a:latin typeface="Arial"/>
                <a:ea typeface="Arial"/>
                <a:cs typeface="Arial"/>
                <a:sym typeface="Arial"/>
              </a:rPr>
              <a:t>, чтобы показать, как это работает.</a:t>
            </a:r>
            <a:endParaRPr b="0" i="0">
              <a:solidFill>
                <a:srgbClr val="333333"/>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type="title"/>
          </p:nvPr>
        </p:nvSpPr>
        <p:spPr>
          <a:xfrm>
            <a:off x="838200" y="216267"/>
            <a:ext cx="10515600" cy="740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Pytest -k EXPRESSION</a:t>
            </a:r>
            <a:endParaRPr/>
          </a:p>
        </p:txBody>
      </p:sp>
      <p:sp>
        <p:nvSpPr>
          <p:cNvPr id="360" name="Google Shape;360;p31"/>
          <p:cNvSpPr txBox="1"/>
          <p:nvPr>
            <p:ph idx="1" type="body"/>
          </p:nvPr>
        </p:nvSpPr>
        <p:spPr>
          <a:xfrm>
            <a:off x="838200" y="1105786"/>
            <a:ext cx="10515600" cy="5635255"/>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10000"/>
              </a:lnSpc>
              <a:spcBef>
                <a:spcPts val="0"/>
              </a:spcBef>
              <a:spcAft>
                <a:spcPts val="0"/>
              </a:spcAft>
              <a:buClr>
                <a:srgbClr val="333333"/>
              </a:buClr>
              <a:buSzPct val="100000"/>
              <a:buNone/>
            </a:pPr>
            <a:r>
              <a:rPr b="0" i="0" lang="en">
                <a:solidFill>
                  <a:srgbClr val="333333"/>
                </a:solidFill>
                <a:latin typeface="Arial"/>
                <a:ea typeface="Arial"/>
                <a:cs typeface="Arial"/>
                <a:sym typeface="Arial"/>
              </a:rPr>
              <a:t>Параметр -k позволяет использовать выражение для фильтрации функций тестирования.</a:t>
            </a:r>
            <a:endParaRPr/>
          </a:p>
          <a:p>
            <a:pPr indent="0" lvl="0" marL="0" rtl="0" algn="l">
              <a:lnSpc>
                <a:spcPct val="110000"/>
              </a:lnSpc>
              <a:spcBef>
                <a:spcPts val="1000"/>
              </a:spcBef>
              <a:spcAft>
                <a:spcPts val="0"/>
              </a:spcAft>
              <a:buClr>
                <a:srgbClr val="333333"/>
              </a:buClr>
              <a:buSzPct val="100000"/>
              <a:buNone/>
            </a:pPr>
            <a:r>
              <a:rPr b="0" i="0" lang="en">
                <a:solidFill>
                  <a:srgbClr val="333333"/>
                </a:solidFill>
                <a:latin typeface="Arial"/>
                <a:ea typeface="Arial"/>
                <a:cs typeface="Arial"/>
                <a:sym typeface="Arial"/>
              </a:rPr>
              <a:t>Для запуска отдельного теста, если имя уникально, или запустить набор тестов, которые имеют общий префикс или суффикс в их именах. Предположим, вы хотите запустить тесты test_asdict() и test_defaults(). Вы можете проверить фильтр с помощью: --collect-only:</a:t>
            </a:r>
            <a:endParaRPr b="0" i="0">
              <a:solidFill>
                <a:srgbClr val="333333"/>
              </a:solidFill>
              <a:latin typeface="Arial"/>
              <a:ea typeface="Arial"/>
              <a:cs typeface="Arial"/>
              <a:sym typeface="Arial"/>
            </a:endParaRPr>
          </a:p>
          <a:p>
            <a:pPr indent="0" lvl="0" marL="0" rtl="0" algn="l">
              <a:lnSpc>
                <a:spcPct val="110000"/>
              </a:lnSpc>
              <a:spcBef>
                <a:spcPts val="1000"/>
              </a:spcBef>
              <a:spcAft>
                <a:spcPts val="0"/>
              </a:spcAft>
              <a:buClr>
                <a:srgbClr val="00B050"/>
              </a:buClr>
              <a:buSzPct val="100000"/>
              <a:buNone/>
            </a:pPr>
            <a:r>
              <a:rPr b="0" i="0" lang="en" sz="2300">
                <a:solidFill>
                  <a:srgbClr val="00B050"/>
                </a:solidFill>
                <a:latin typeface="Arial"/>
                <a:ea typeface="Arial"/>
                <a:cs typeface="Arial"/>
                <a:sym typeface="Arial"/>
              </a:rPr>
              <a:t>$ pytest -k "asdict or defaults" --collect-only</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 test session starts ===================</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collected 6 items</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&lt;Module 'tasks/test_four.py’&gt;</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  &lt;Function 'test_asdict’&gt;</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&lt;Module 'tasks/test_three.py’&gt;</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  &lt;Function 'test_defaults’&gt;</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 4 tests deselected ====================</a:t>
            </a:r>
            <a:endParaRPr sz="2300">
              <a:solidFill>
                <a:srgbClr val="00B050"/>
              </a:solidFill>
              <a:latin typeface="Arial"/>
              <a:ea typeface="Arial"/>
              <a:cs typeface="Arial"/>
              <a:sym typeface="Arial"/>
            </a:endParaRPr>
          </a:p>
          <a:p>
            <a:pPr indent="0" lvl="0" marL="0" rtl="0" algn="l">
              <a:lnSpc>
                <a:spcPct val="110000"/>
              </a:lnSpc>
              <a:spcBef>
                <a:spcPts val="1000"/>
              </a:spcBef>
              <a:spcAft>
                <a:spcPts val="0"/>
              </a:spcAft>
              <a:buClr>
                <a:srgbClr val="333333"/>
              </a:buClr>
              <a:buSzPct val="100000"/>
              <a:buNone/>
            </a:pPr>
            <a:r>
              <a:rPr b="0" i="0" lang="en">
                <a:solidFill>
                  <a:srgbClr val="333333"/>
                </a:solidFill>
                <a:latin typeface="Arial"/>
                <a:ea typeface="Arial"/>
                <a:cs typeface="Arial"/>
                <a:sym typeface="Arial"/>
              </a:rPr>
              <a:t>Теперь вы можете запустить их, запустив pytest без </a:t>
            </a:r>
            <a:r>
              <a:rPr lang="en"/>
              <a:t>--collect-only</a:t>
            </a:r>
            <a:r>
              <a:rPr b="0" i="0" lang="en">
                <a:solidFill>
                  <a:srgbClr val="333333"/>
                </a:solidFill>
                <a:latin typeface="Arial"/>
                <a:ea typeface="Arial"/>
                <a:cs typeface="Arial"/>
                <a:sym typeface="Arial"/>
              </a:rPr>
              <a:t>:</a:t>
            </a:r>
            <a:endParaRPr b="0" i="0">
              <a:solidFill>
                <a:srgbClr val="333333"/>
              </a:solidFill>
              <a:latin typeface="Arial"/>
              <a:ea typeface="Arial"/>
              <a:cs typeface="Arial"/>
              <a:sym typeface="Arial"/>
            </a:endParaRPr>
          </a:p>
          <a:p>
            <a:pPr indent="0" lvl="0" marL="0" rtl="0" algn="l">
              <a:lnSpc>
                <a:spcPct val="120000"/>
              </a:lnSpc>
              <a:spcBef>
                <a:spcPts val="1000"/>
              </a:spcBef>
              <a:spcAft>
                <a:spcPts val="0"/>
              </a:spcAft>
              <a:buClr>
                <a:srgbClr val="00B050"/>
              </a:buClr>
              <a:buSzPct val="100000"/>
              <a:buNone/>
            </a:pPr>
            <a:r>
              <a:rPr b="0" i="0" lang="en" sz="2300">
                <a:solidFill>
                  <a:srgbClr val="00B050"/>
                </a:solidFill>
                <a:latin typeface="Arial"/>
                <a:ea typeface="Arial"/>
                <a:cs typeface="Arial"/>
                <a:sym typeface="Arial"/>
              </a:rPr>
              <a:t>pytest -v -k "asdict or defaults"</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 test session starts ===================</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collected 6 items</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tasks/test_four.py::test_asdict PASSED</a:t>
            </a:r>
            <a:br>
              <a:rPr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tasks/test_three.py::test_defaults PASSED</a:t>
            </a:r>
            <a:br>
              <a:rPr b="0" i="0" lang="en" sz="16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 4 tests deselected ====================</a:t>
            </a:r>
            <a:br>
              <a:rPr b="0" i="0" lang="en" sz="2300">
                <a:solidFill>
                  <a:srgbClr val="00B050"/>
                </a:solidFill>
                <a:latin typeface="Arial"/>
                <a:ea typeface="Arial"/>
                <a:cs typeface="Arial"/>
                <a:sym typeface="Arial"/>
              </a:rPr>
            </a:br>
            <a:r>
              <a:rPr b="0" i="0" lang="en" sz="2300">
                <a:solidFill>
                  <a:srgbClr val="00B050"/>
                </a:solidFill>
                <a:latin typeface="Arial"/>
                <a:ea typeface="Arial"/>
                <a:cs typeface="Arial"/>
                <a:sym typeface="Arial"/>
              </a:rPr>
              <a:t>========= 2 passed, 4 deselected in 0.03 seconds ==========</a:t>
            </a:r>
            <a:endParaRPr sz="2300">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838200" y="174207"/>
            <a:ext cx="10515600" cy="6981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Маркеры: pytest -m MARKEXPR</a:t>
            </a:r>
            <a:endParaRPr/>
          </a:p>
        </p:txBody>
      </p:sp>
      <p:sp>
        <p:nvSpPr>
          <p:cNvPr id="366" name="Google Shape;366;p32"/>
          <p:cNvSpPr txBox="1"/>
          <p:nvPr>
            <p:ph idx="1" type="body"/>
          </p:nvPr>
        </p:nvSpPr>
        <p:spPr>
          <a:xfrm>
            <a:off x="838200" y="872338"/>
            <a:ext cx="10515600" cy="5870106"/>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10000"/>
              </a:lnSpc>
              <a:spcBef>
                <a:spcPts val="0"/>
              </a:spcBef>
              <a:spcAft>
                <a:spcPts val="0"/>
              </a:spcAft>
              <a:buClr>
                <a:schemeClr val="dk1"/>
              </a:buClr>
              <a:buSzPct val="100000"/>
              <a:buNone/>
            </a:pPr>
            <a:r>
              <a:rPr lang="en"/>
              <a:t>Маркеры — один из лучших способов пометить подмножество тестовых функций для совместного запуска. В качестве примера, один из способов запустить test_replace() и test_member_access(), даже если они находятся в отдельных файлах, это пометить их маркером. Можно использовать любое имя маркера. Допустим, вы хотите использовать mymark. Отметим тесты, используя декоратор </a:t>
            </a:r>
            <a:r>
              <a:rPr lang="en">
                <a:latin typeface="Arial"/>
                <a:ea typeface="Arial"/>
                <a:cs typeface="Arial"/>
                <a:sym typeface="Arial"/>
              </a:rPr>
              <a:t>@pytest.mark.mymark</a:t>
            </a:r>
            <a:r>
              <a:rPr lang="en"/>
              <a:t>, вот так:</a:t>
            </a:r>
            <a:endParaRPr/>
          </a:p>
          <a:p>
            <a:pPr indent="0" lvl="0" marL="0" rtl="0" algn="l">
              <a:lnSpc>
                <a:spcPct val="120000"/>
              </a:lnSpc>
              <a:spcBef>
                <a:spcPts val="1000"/>
              </a:spcBef>
              <a:spcAft>
                <a:spcPts val="0"/>
              </a:spcAft>
              <a:buClr>
                <a:srgbClr val="8959A8"/>
              </a:buClr>
              <a:buSzPct val="100000"/>
              <a:buNone/>
            </a:pPr>
            <a:r>
              <a:rPr b="1" i="0" lang="en">
                <a:solidFill>
                  <a:srgbClr val="8959A8"/>
                </a:solidFill>
                <a:latin typeface="Arial"/>
                <a:ea typeface="Arial"/>
                <a:cs typeface="Arial"/>
                <a:sym typeface="Arial"/>
              </a:rPr>
              <a:t>import</a:t>
            </a:r>
            <a:r>
              <a:rPr b="0" i="0" lang="en">
                <a:solidFill>
                  <a:srgbClr val="4D4D4C"/>
                </a:solidFill>
                <a:latin typeface="Arial"/>
                <a:ea typeface="Arial"/>
                <a:cs typeface="Arial"/>
                <a:sym typeface="Arial"/>
              </a:rPr>
              <a:t> pytest ...</a:t>
            </a:r>
            <a:br>
              <a:rPr b="0" i="0" lang="en">
                <a:solidFill>
                  <a:srgbClr val="4D4D4C"/>
                </a:solidFill>
                <a:latin typeface="Arial"/>
                <a:ea typeface="Arial"/>
                <a:cs typeface="Arial"/>
                <a:sym typeface="Arial"/>
              </a:rPr>
            </a:br>
            <a:r>
              <a:rPr b="0" i="0" lang="en">
                <a:solidFill>
                  <a:srgbClr val="F5871F"/>
                </a:solidFill>
                <a:latin typeface="Arial"/>
                <a:ea typeface="Arial"/>
                <a:cs typeface="Arial"/>
                <a:sym typeface="Arial"/>
              </a:rPr>
              <a:t>@pytest.mark.mymark</a:t>
            </a:r>
            <a:br>
              <a:rPr lang="en">
                <a:solidFill>
                  <a:srgbClr val="4D4D4C"/>
                </a:solidFill>
                <a:latin typeface="Arial"/>
                <a:ea typeface="Arial"/>
                <a:cs typeface="Arial"/>
                <a:sym typeface="Arial"/>
              </a:rPr>
            </a:br>
            <a:r>
              <a:rPr b="1" i="0" lang="en">
                <a:solidFill>
                  <a:srgbClr val="8959A8"/>
                </a:solidFill>
                <a:latin typeface="Arial"/>
                <a:ea typeface="Arial"/>
                <a:cs typeface="Arial"/>
                <a:sym typeface="Arial"/>
              </a:rPr>
              <a:t>def</a:t>
            </a:r>
            <a:r>
              <a:rPr b="0" i="0" lang="en">
                <a:solidFill>
                  <a:srgbClr val="4D4D4C"/>
                </a:solidFill>
                <a:latin typeface="Arial"/>
                <a:ea typeface="Arial"/>
                <a:cs typeface="Arial"/>
                <a:sym typeface="Arial"/>
              </a:rPr>
              <a:t> </a:t>
            </a:r>
            <a:r>
              <a:rPr b="1" i="0" lang="en">
                <a:solidFill>
                  <a:srgbClr val="4271AE"/>
                </a:solidFill>
                <a:latin typeface="Arial"/>
                <a:ea typeface="Arial"/>
                <a:cs typeface="Arial"/>
                <a:sym typeface="Arial"/>
              </a:rPr>
              <a:t>test_member_access</a:t>
            </a:r>
            <a:r>
              <a:rPr b="0" i="0" lang="en">
                <a:solidFill>
                  <a:srgbClr val="4D4D4C"/>
                </a:solidFill>
                <a:latin typeface="Arial"/>
                <a:ea typeface="Arial"/>
                <a:cs typeface="Arial"/>
                <a:sym typeface="Arial"/>
              </a:rPr>
              <a:t>():</a:t>
            </a:r>
            <a:br>
              <a:rPr lang="en">
                <a:solidFill>
                  <a:srgbClr val="4D4D4C"/>
                </a:solidFill>
                <a:latin typeface="Arial"/>
                <a:ea typeface="Arial"/>
                <a:cs typeface="Arial"/>
                <a:sym typeface="Arial"/>
              </a:rPr>
            </a:br>
            <a:r>
              <a:rPr b="0" i="0" lang="en">
                <a:solidFill>
                  <a:srgbClr val="4D4D4C"/>
                </a:solidFill>
                <a:latin typeface="Arial"/>
                <a:ea typeface="Arial"/>
                <a:cs typeface="Arial"/>
                <a:sym typeface="Arial"/>
              </a:rPr>
              <a:t>    ...</a:t>
            </a:r>
            <a:endParaRPr/>
          </a:p>
          <a:p>
            <a:pPr indent="0" lvl="0" marL="0" rtl="0" algn="l">
              <a:lnSpc>
                <a:spcPct val="90000"/>
              </a:lnSpc>
              <a:spcBef>
                <a:spcPts val="1000"/>
              </a:spcBef>
              <a:spcAft>
                <a:spcPts val="0"/>
              </a:spcAft>
              <a:buClr>
                <a:srgbClr val="333333"/>
              </a:buClr>
              <a:buSzPct val="100000"/>
              <a:buNone/>
            </a:pPr>
            <a:r>
              <a:rPr b="0" i="0" lang="en">
                <a:solidFill>
                  <a:srgbClr val="333333"/>
                </a:solidFill>
                <a:latin typeface="Arial"/>
                <a:ea typeface="Arial"/>
                <a:cs typeface="Arial"/>
                <a:sym typeface="Arial"/>
              </a:rPr>
              <a:t>Затем вы можете запустить все тесты с тем же маркером с помощью </a:t>
            </a:r>
            <a:r>
              <a:rPr lang="en"/>
              <a:t>pytest -m mymark</a:t>
            </a:r>
            <a:r>
              <a:rPr b="0" i="0" lang="en">
                <a:solidFill>
                  <a:srgbClr val="333333"/>
                </a:solidFill>
                <a:latin typeface="Arial"/>
                <a:ea typeface="Arial"/>
                <a:cs typeface="Arial"/>
                <a:sym typeface="Arial"/>
              </a:rPr>
              <a:t>:</a:t>
            </a:r>
            <a:endParaRPr/>
          </a:p>
          <a:p>
            <a:pPr indent="0" lvl="0" marL="0" rtl="0" algn="l">
              <a:lnSpc>
                <a:spcPct val="120000"/>
              </a:lnSpc>
              <a:spcBef>
                <a:spcPts val="1000"/>
              </a:spcBef>
              <a:spcAft>
                <a:spcPts val="0"/>
              </a:spcAft>
              <a:buClr>
                <a:srgbClr val="00B050"/>
              </a:buClr>
              <a:buSzPct val="100000"/>
              <a:buNone/>
            </a:pPr>
            <a:r>
              <a:rPr b="0" i="0" lang="en">
                <a:solidFill>
                  <a:srgbClr val="00B050"/>
                </a:solidFill>
                <a:latin typeface="Arial"/>
                <a:ea typeface="Arial"/>
                <a:cs typeface="Arial"/>
                <a:sym typeface="Arial"/>
              </a:rPr>
              <a:t>$ pytest -v -m mymark</a:t>
            </a:r>
            <a:br>
              <a:rPr lang="en">
                <a:solidFill>
                  <a:srgbClr val="00B050"/>
                </a:solidFill>
                <a:latin typeface="Arial"/>
                <a:ea typeface="Arial"/>
                <a:cs typeface="Arial"/>
                <a:sym typeface="Arial"/>
              </a:rPr>
            </a:br>
            <a:r>
              <a:rPr b="0" i="0" lang="en">
                <a:solidFill>
                  <a:srgbClr val="00B050"/>
                </a:solidFill>
                <a:latin typeface="Arial"/>
                <a:ea typeface="Arial"/>
                <a:cs typeface="Arial"/>
                <a:sym typeface="Arial"/>
              </a:rPr>
              <a:t>================== test session starts ===================</a:t>
            </a:r>
            <a:br>
              <a:rPr b="0" i="0" lang="en">
                <a:solidFill>
                  <a:srgbClr val="00B050"/>
                </a:solidFill>
                <a:latin typeface="Arial"/>
                <a:ea typeface="Arial"/>
                <a:cs typeface="Arial"/>
                <a:sym typeface="Arial"/>
              </a:rPr>
            </a:br>
            <a:r>
              <a:rPr b="0" i="0" lang="en">
                <a:solidFill>
                  <a:srgbClr val="00B050"/>
                </a:solidFill>
                <a:latin typeface="Arial"/>
                <a:ea typeface="Arial"/>
                <a:cs typeface="Arial"/>
                <a:sym typeface="Arial"/>
              </a:rPr>
              <a:t>collected 4 items</a:t>
            </a:r>
            <a:br>
              <a:rPr b="0" i="0" lang="en">
                <a:solidFill>
                  <a:srgbClr val="00B050"/>
                </a:solidFill>
                <a:latin typeface="Arial"/>
                <a:ea typeface="Arial"/>
                <a:cs typeface="Arial"/>
                <a:sym typeface="Arial"/>
              </a:rPr>
            </a:br>
            <a:r>
              <a:rPr b="0" i="0" lang="en">
                <a:solidFill>
                  <a:srgbClr val="00B050"/>
                </a:solidFill>
                <a:latin typeface="Arial"/>
                <a:ea typeface="Arial"/>
                <a:cs typeface="Arial"/>
                <a:sym typeface="Arial"/>
              </a:rPr>
              <a:t>test_four.py::test_replace PASSED</a:t>
            </a:r>
            <a:br>
              <a:rPr b="0" i="0" lang="en">
                <a:solidFill>
                  <a:srgbClr val="00B050"/>
                </a:solidFill>
                <a:latin typeface="Arial"/>
                <a:ea typeface="Arial"/>
                <a:cs typeface="Arial"/>
                <a:sym typeface="Arial"/>
              </a:rPr>
            </a:br>
            <a:r>
              <a:rPr b="0" i="0" lang="en">
                <a:solidFill>
                  <a:srgbClr val="00B050"/>
                </a:solidFill>
                <a:latin typeface="Arial"/>
                <a:ea typeface="Arial"/>
                <a:cs typeface="Arial"/>
                <a:sym typeface="Arial"/>
              </a:rPr>
              <a:t>test_three.py::test_member_access PASSED</a:t>
            </a:r>
            <a:br>
              <a:rPr b="0" i="0" lang="en">
                <a:solidFill>
                  <a:srgbClr val="00B050"/>
                </a:solidFill>
                <a:latin typeface="Arial"/>
                <a:ea typeface="Arial"/>
                <a:cs typeface="Arial"/>
                <a:sym typeface="Arial"/>
              </a:rPr>
            </a:br>
            <a:r>
              <a:rPr b="0" i="0" lang="en">
                <a:solidFill>
                  <a:srgbClr val="00B050"/>
                </a:solidFill>
                <a:latin typeface="Arial"/>
                <a:ea typeface="Arial"/>
                <a:cs typeface="Arial"/>
                <a:sym typeface="Arial"/>
              </a:rPr>
              <a:t>========= 2 passed, 2 deselected in 0.02 seconds =========</a:t>
            </a:r>
            <a:endParaRPr/>
          </a:p>
          <a:p>
            <a:pPr indent="0" lvl="0" marL="0" rtl="0" algn="l">
              <a:lnSpc>
                <a:spcPct val="120000"/>
              </a:lnSpc>
              <a:spcBef>
                <a:spcPts val="1000"/>
              </a:spcBef>
              <a:spcAft>
                <a:spcPts val="0"/>
              </a:spcAft>
              <a:buClr>
                <a:schemeClr val="dk1"/>
              </a:buClr>
              <a:buSzPct val="100000"/>
              <a:buNone/>
            </a:pPr>
            <a:r>
              <a:rPr lang="en"/>
              <a:t>Выражение маркера не обязательно должно быть одним маркером. Вы можете использовать такие варианты, как </a:t>
            </a:r>
            <a:r>
              <a:rPr lang="en">
                <a:latin typeface="Arial"/>
                <a:ea typeface="Arial"/>
                <a:cs typeface="Arial"/>
                <a:sym typeface="Arial"/>
              </a:rPr>
              <a:t>-m "mark1 and mark2"</a:t>
            </a:r>
            <a:r>
              <a:rPr lang="en"/>
              <a:t> для тестов с обоими маркерами, </a:t>
            </a:r>
            <a:r>
              <a:rPr lang="en">
                <a:latin typeface="Arial"/>
                <a:ea typeface="Arial"/>
                <a:cs typeface="Arial"/>
                <a:sym typeface="Arial"/>
              </a:rPr>
              <a:t>-m "mark1 and not mark2" </a:t>
            </a:r>
            <a:r>
              <a:rPr lang="en"/>
              <a:t>для тестов, которые имеют метку 1, но не метку 2, </a:t>
            </a:r>
            <a:r>
              <a:rPr lang="en">
                <a:latin typeface="Arial"/>
                <a:ea typeface="Arial"/>
                <a:cs typeface="Arial"/>
                <a:sym typeface="Arial"/>
              </a:rPr>
              <a:t>-m "mark1 or mark2" </a:t>
            </a:r>
            <a:r>
              <a:rPr lang="en"/>
              <a:t>для тестов с одним из и т. д.</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838200" y="170823"/>
            <a:ext cx="10515600" cy="12359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 sz="3600"/>
              <a:t>Pytest полезные опции: -x (--exitfirst), --maxfail=num,</a:t>
            </a:r>
            <a:br>
              <a:rPr lang="en" sz="3600"/>
            </a:br>
            <a:r>
              <a:rPr lang="en" sz="3600"/>
              <a:t>-s, -lf (--last-failed), -ff (--failed-first), -v, -q</a:t>
            </a:r>
            <a:endParaRPr sz="3600"/>
          </a:p>
        </p:txBody>
      </p:sp>
      <p:sp>
        <p:nvSpPr>
          <p:cNvPr id="372" name="Google Shape;372;p33"/>
          <p:cNvSpPr txBox="1"/>
          <p:nvPr>
            <p:ph idx="1" type="body"/>
          </p:nvPr>
        </p:nvSpPr>
        <p:spPr>
          <a:xfrm>
            <a:off x="612949" y="1426868"/>
            <a:ext cx="11213961" cy="5340699"/>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33333"/>
              </a:buClr>
              <a:buSzPts val="1900"/>
              <a:buNone/>
            </a:pPr>
            <a:r>
              <a:rPr b="0" i="0" lang="en" sz="1900">
                <a:solidFill>
                  <a:srgbClr val="333333"/>
                </a:solidFill>
                <a:latin typeface="Arial"/>
                <a:ea typeface="Arial"/>
                <a:cs typeface="Arial"/>
                <a:sym typeface="Arial"/>
              </a:rPr>
              <a:t>Нормальным поведением </a:t>
            </a:r>
            <a:r>
              <a:rPr b="0" i="1" lang="en" sz="1900">
                <a:solidFill>
                  <a:srgbClr val="333333"/>
                </a:solidFill>
                <a:latin typeface="Arial"/>
                <a:ea typeface="Arial"/>
                <a:cs typeface="Arial"/>
                <a:sym typeface="Arial"/>
              </a:rPr>
              <a:t>pytest</a:t>
            </a:r>
            <a:r>
              <a:rPr b="0" i="0" lang="en" sz="1900">
                <a:solidFill>
                  <a:srgbClr val="333333"/>
                </a:solidFill>
                <a:latin typeface="Arial"/>
                <a:ea typeface="Arial"/>
                <a:cs typeface="Arial"/>
                <a:sym typeface="Arial"/>
              </a:rPr>
              <a:t> является запустить все тесты, которые он найдет. Однако, это мешает, особенно при отладке проблемы, которая мешает сразу всей тестовой сессии, когда тест не является правильным.</a:t>
            </a:r>
            <a:endParaRPr/>
          </a:p>
          <a:p>
            <a:pPr indent="-228600" lvl="0" marL="228600" rtl="0" algn="l">
              <a:lnSpc>
                <a:spcPct val="100000"/>
              </a:lnSpc>
              <a:spcBef>
                <a:spcPts val="1000"/>
              </a:spcBef>
              <a:spcAft>
                <a:spcPts val="0"/>
              </a:spcAft>
              <a:buClr>
                <a:srgbClr val="333333"/>
              </a:buClr>
              <a:buSzPts val="1900"/>
              <a:buChar char="•"/>
            </a:pPr>
            <a:r>
              <a:rPr lang="en" sz="1900">
                <a:solidFill>
                  <a:srgbClr val="333333"/>
                </a:solidFill>
                <a:latin typeface="Arial"/>
                <a:ea typeface="Arial"/>
                <a:cs typeface="Arial"/>
                <a:sym typeface="Arial"/>
              </a:rPr>
              <a:t>-x, </a:t>
            </a:r>
            <a:r>
              <a:rPr lang="en" sz="1900">
                <a:latin typeface="Arial"/>
                <a:ea typeface="Arial"/>
                <a:cs typeface="Arial"/>
                <a:sym typeface="Arial"/>
              </a:rPr>
              <a:t>--exitfirst</a:t>
            </a:r>
            <a:r>
              <a:rPr lang="en" sz="1900"/>
              <a:t> — завершает тесты после того, как хотя бы один провалился</a:t>
            </a:r>
            <a:endParaRPr/>
          </a:p>
          <a:p>
            <a:pPr indent="-228600" lvl="0" marL="228600" rtl="0" algn="l">
              <a:lnSpc>
                <a:spcPct val="100000"/>
              </a:lnSpc>
              <a:spcBef>
                <a:spcPts val="1000"/>
              </a:spcBef>
              <a:spcAft>
                <a:spcPts val="0"/>
              </a:spcAft>
              <a:buClr>
                <a:srgbClr val="333333"/>
              </a:buClr>
              <a:buSzPts val="1900"/>
              <a:buChar char="•"/>
            </a:pPr>
            <a:r>
              <a:rPr b="0" i="0" lang="en" sz="1900">
                <a:solidFill>
                  <a:srgbClr val="333333"/>
                </a:solidFill>
                <a:latin typeface="Arial"/>
                <a:ea typeface="Arial"/>
                <a:cs typeface="Arial"/>
                <a:sym typeface="Arial"/>
              </a:rPr>
              <a:t>--maxfail=num</a:t>
            </a:r>
            <a:r>
              <a:rPr b="0" i="0" lang="en" sz="1900">
                <a:solidFill>
                  <a:srgbClr val="333333"/>
                </a:solidFill>
                <a:latin typeface="Fira Sans"/>
                <a:ea typeface="Fira Sans"/>
                <a:cs typeface="Fira Sans"/>
                <a:sym typeface="Fira Sans"/>
              </a:rPr>
              <a:t> — допускает максимум num проваленных тестов, после чего завершается.</a:t>
            </a:r>
            <a:endParaRPr/>
          </a:p>
          <a:p>
            <a:pPr indent="-228600" lvl="0" marL="228600" rtl="0" algn="l">
              <a:lnSpc>
                <a:spcPct val="100000"/>
              </a:lnSpc>
              <a:spcBef>
                <a:spcPts val="1000"/>
              </a:spcBef>
              <a:spcAft>
                <a:spcPts val="0"/>
              </a:spcAft>
              <a:buClr>
                <a:srgbClr val="333333"/>
              </a:buClr>
              <a:buSzPts val="1900"/>
              <a:buChar char="•"/>
            </a:pPr>
            <a:r>
              <a:rPr lang="en" sz="1900">
                <a:solidFill>
                  <a:srgbClr val="333333"/>
                </a:solidFill>
                <a:latin typeface="Arial"/>
                <a:ea typeface="Arial"/>
                <a:cs typeface="Arial"/>
                <a:sym typeface="Arial"/>
              </a:rPr>
              <a:t>-</a:t>
            </a:r>
            <a:r>
              <a:rPr b="0" i="0" lang="en" sz="1900">
                <a:solidFill>
                  <a:srgbClr val="333333"/>
                </a:solidFill>
                <a:latin typeface="Arial"/>
                <a:ea typeface="Arial"/>
                <a:cs typeface="Arial"/>
                <a:sym typeface="Arial"/>
              </a:rPr>
              <a:t>s </a:t>
            </a:r>
            <a:r>
              <a:rPr lang="en" sz="1900">
                <a:solidFill>
                  <a:srgbClr val="333333"/>
                </a:solidFill>
                <a:latin typeface="Arial"/>
                <a:ea typeface="Arial"/>
                <a:cs typeface="Arial"/>
                <a:sym typeface="Arial"/>
              </a:rPr>
              <a:t>, </a:t>
            </a:r>
            <a:r>
              <a:rPr b="0" i="0" lang="en" sz="1900">
                <a:solidFill>
                  <a:srgbClr val="333333"/>
                </a:solidFill>
                <a:latin typeface="Arial"/>
                <a:ea typeface="Arial"/>
                <a:cs typeface="Arial"/>
                <a:sym typeface="Arial"/>
              </a:rPr>
              <a:t>--capture=no</a:t>
            </a:r>
            <a:r>
              <a:rPr lang="en" sz="1900"/>
              <a:t> — </a:t>
            </a:r>
            <a:r>
              <a:rPr b="0" i="0" lang="en" sz="1900">
                <a:solidFill>
                  <a:srgbClr val="333333"/>
                </a:solidFill>
                <a:latin typeface="Arial"/>
                <a:ea typeface="Arial"/>
                <a:cs typeface="Arial"/>
                <a:sym typeface="Arial"/>
              </a:rPr>
              <a:t>позволяет печатать любой другой вывод в </a:t>
            </a:r>
            <a:r>
              <a:rPr b="0" i="1" lang="en" sz="1900">
                <a:solidFill>
                  <a:srgbClr val="333333"/>
                </a:solidFill>
                <a:latin typeface="Arial"/>
                <a:ea typeface="Arial"/>
                <a:cs typeface="Arial"/>
                <a:sym typeface="Arial"/>
              </a:rPr>
              <a:t>stdout</a:t>
            </a:r>
            <a:r>
              <a:rPr b="0" i="0" lang="en" sz="1900">
                <a:solidFill>
                  <a:srgbClr val="333333"/>
                </a:solidFill>
                <a:latin typeface="Arial"/>
                <a:ea typeface="Arial"/>
                <a:cs typeface="Arial"/>
                <a:sym typeface="Arial"/>
              </a:rPr>
              <a:t>, вместо его подавления. Это сокращенный вариант для </a:t>
            </a:r>
            <a:r>
              <a:rPr lang="en" sz="1900"/>
              <a:t>--capture=no</a:t>
            </a:r>
            <a:endParaRPr sz="1900"/>
          </a:p>
          <a:p>
            <a:pPr indent="-228600" lvl="0" marL="228600" rtl="0" algn="l">
              <a:lnSpc>
                <a:spcPct val="100000"/>
              </a:lnSpc>
              <a:spcBef>
                <a:spcPts val="1000"/>
              </a:spcBef>
              <a:spcAft>
                <a:spcPts val="0"/>
              </a:spcAft>
              <a:buClr>
                <a:srgbClr val="333333"/>
              </a:buClr>
              <a:buSzPts val="1900"/>
              <a:buChar char="•"/>
            </a:pPr>
            <a:r>
              <a:rPr b="0" i="0" lang="en" sz="1900">
                <a:solidFill>
                  <a:srgbClr val="333333"/>
                </a:solidFill>
                <a:latin typeface="Arial"/>
                <a:ea typeface="Arial"/>
                <a:cs typeface="Arial"/>
                <a:sym typeface="Arial"/>
              </a:rPr>
              <a:t>-lf, --last-failed</a:t>
            </a:r>
            <a:r>
              <a:rPr lang="en" sz="1900">
                <a:solidFill>
                  <a:srgbClr val="333333"/>
                </a:solidFill>
                <a:latin typeface="Fira Sans"/>
                <a:ea typeface="Fira Sans"/>
                <a:cs typeface="Fira Sans"/>
                <a:sym typeface="Fira Sans"/>
              </a:rPr>
              <a:t> —</a:t>
            </a:r>
            <a:r>
              <a:rPr b="0" i="0" lang="en" sz="1900">
                <a:solidFill>
                  <a:srgbClr val="333333"/>
                </a:solidFill>
                <a:latin typeface="Arial"/>
                <a:ea typeface="Arial"/>
                <a:cs typeface="Arial"/>
                <a:sym typeface="Arial"/>
              </a:rPr>
              <a:t> </a:t>
            </a:r>
            <a:r>
              <a:rPr lang="en" sz="1900">
                <a:solidFill>
                  <a:srgbClr val="333333"/>
                </a:solidFill>
                <a:latin typeface="Arial"/>
                <a:ea typeface="Arial"/>
                <a:cs typeface="Arial"/>
                <a:sym typeface="Arial"/>
              </a:rPr>
              <a:t>в</a:t>
            </a:r>
            <a:r>
              <a:rPr b="0" i="0" lang="en" sz="1900">
                <a:solidFill>
                  <a:srgbClr val="333333"/>
                </a:solidFill>
                <a:latin typeface="Arial"/>
                <a:ea typeface="Arial"/>
                <a:cs typeface="Arial"/>
                <a:sym typeface="Arial"/>
              </a:rPr>
              <a:t>ыполняет только тесты, которые в последний раз провалились. При сбое одного или нескольких тестов способ выполнения только неудачных тестов полезен для проверки починки.</a:t>
            </a:r>
            <a:endParaRPr/>
          </a:p>
          <a:p>
            <a:pPr indent="-228600" lvl="0" marL="228600" rtl="0" algn="l">
              <a:lnSpc>
                <a:spcPct val="100000"/>
              </a:lnSpc>
              <a:spcBef>
                <a:spcPts val="1000"/>
              </a:spcBef>
              <a:spcAft>
                <a:spcPts val="0"/>
              </a:spcAft>
              <a:buClr>
                <a:srgbClr val="333333"/>
              </a:buClr>
              <a:buSzPts val="1900"/>
              <a:buChar char="•"/>
            </a:pPr>
            <a:r>
              <a:rPr b="0" i="0" lang="en" sz="1900">
                <a:solidFill>
                  <a:srgbClr val="333333"/>
                </a:solidFill>
                <a:latin typeface="Arial"/>
                <a:ea typeface="Arial"/>
                <a:cs typeface="Arial"/>
                <a:sym typeface="Arial"/>
              </a:rPr>
              <a:t>–ff, --failed-first</a:t>
            </a:r>
            <a:r>
              <a:rPr lang="en" sz="1900"/>
              <a:t> — вначале запускаем тесты, проваленные в прошлый раз. Будет делать то же самое, что и --last-failed, а затем выполнять остальные тесты.</a:t>
            </a:r>
            <a:endParaRPr/>
          </a:p>
          <a:p>
            <a:pPr indent="-228600" lvl="0" marL="228600" rtl="0" algn="l">
              <a:lnSpc>
                <a:spcPct val="100000"/>
              </a:lnSpc>
              <a:spcBef>
                <a:spcPts val="1000"/>
              </a:spcBef>
              <a:spcAft>
                <a:spcPts val="0"/>
              </a:spcAft>
              <a:buClr>
                <a:srgbClr val="333333"/>
              </a:buClr>
              <a:buSzPts val="1900"/>
              <a:buChar char="•"/>
            </a:pPr>
            <a:r>
              <a:rPr b="0" i="0" lang="en" sz="1900">
                <a:solidFill>
                  <a:srgbClr val="333333"/>
                </a:solidFill>
                <a:latin typeface="Arial"/>
                <a:ea typeface="Arial"/>
                <a:cs typeface="Arial"/>
                <a:sym typeface="Arial"/>
              </a:rPr>
              <a:t>-v, --verbose</a:t>
            </a:r>
            <a:r>
              <a:rPr b="0" i="0" lang="en" sz="1900">
                <a:solidFill>
                  <a:srgbClr val="333333"/>
                </a:solidFill>
                <a:latin typeface="Fira Sans"/>
                <a:ea typeface="Fira Sans"/>
                <a:cs typeface="Fira Sans"/>
                <a:sym typeface="Fira Sans"/>
              </a:rPr>
              <a:t> — </a:t>
            </a:r>
            <a:r>
              <a:rPr b="0" i="0" lang="en" sz="1900">
                <a:solidFill>
                  <a:srgbClr val="333333"/>
                </a:solidFill>
                <a:latin typeface="Arial"/>
                <a:ea typeface="Arial"/>
                <a:cs typeface="Arial"/>
                <a:sym typeface="Arial"/>
              </a:rPr>
              <a:t>более развернутая информация:  каждый тест получает свою собственную строку, а имя теста и результат прописываются вместо точки</a:t>
            </a:r>
            <a:endParaRPr/>
          </a:p>
          <a:p>
            <a:pPr indent="-228600" lvl="0" marL="228600" rtl="0" algn="l">
              <a:lnSpc>
                <a:spcPct val="100000"/>
              </a:lnSpc>
              <a:spcBef>
                <a:spcPts val="1000"/>
              </a:spcBef>
              <a:spcAft>
                <a:spcPts val="0"/>
              </a:spcAft>
              <a:buClr>
                <a:srgbClr val="333333"/>
              </a:buClr>
              <a:buSzPts val="1900"/>
              <a:buChar char="•"/>
            </a:pPr>
            <a:r>
              <a:rPr b="0" i="0" lang="en" sz="1900">
                <a:solidFill>
                  <a:srgbClr val="333333"/>
                </a:solidFill>
                <a:latin typeface="Arial"/>
                <a:ea typeface="Arial"/>
                <a:cs typeface="Arial"/>
                <a:sym typeface="Arial"/>
              </a:rPr>
              <a:t>-q</a:t>
            </a:r>
            <a:r>
              <a:rPr b="0" i="0" lang="en" sz="1900">
                <a:solidFill>
                  <a:srgbClr val="333333"/>
                </a:solidFill>
                <a:latin typeface="Fira Sans"/>
                <a:ea typeface="Fira Sans"/>
                <a:cs typeface="Fira Sans"/>
                <a:sym typeface="Fira Sans"/>
              </a:rPr>
              <a:t> — </a:t>
            </a:r>
            <a:r>
              <a:rPr lang="en" sz="1900">
                <a:solidFill>
                  <a:srgbClr val="333333"/>
                </a:solidFill>
                <a:latin typeface="Arial"/>
                <a:ea typeface="Arial"/>
                <a:cs typeface="Arial"/>
                <a:sym typeface="Arial"/>
              </a:rPr>
              <a:t>о</a:t>
            </a:r>
            <a:r>
              <a:rPr b="0" i="0" lang="en" sz="1900">
                <a:solidFill>
                  <a:srgbClr val="333333"/>
                </a:solidFill>
                <a:latin typeface="Arial"/>
                <a:ea typeface="Arial"/>
                <a:cs typeface="Arial"/>
                <a:sym typeface="Arial"/>
              </a:rPr>
              <a:t>пция противоположна </a:t>
            </a:r>
            <a:r>
              <a:rPr lang="en" sz="1900"/>
              <a:t>-v/--verbose</a:t>
            </a:r>
            <a:r>
              <a:rPr lang="en" sz="1900">
                <a:solidFill>
                  <a:srgbClr val="333333"/>
                </a:solidFill>
                <a:latin typeface="Arial"/>
                <a:ea typeface="Arial"/>
                <a:cs typeface="Arial"/>
                <a:sym typeface="Arial"/>
              </a:rPr>
              <a:t>,</a:t>
            </a:r>
            <a:r>
              <a:rPr b="0" i="0" lang="en" sz="1900">
                <a:solidFill>
                  <a:srgbClr val="333333"/>
                </a:solidFill>
                <a:latin typeface="Arial"/>
                <a:ea typeface="Arial"/>
                <a:cs typeface="Arial"/>
                <a:sym typeface="Arial"/>
              </a:rPr>
              <a:t> она сокращает объем информации в отчете.</a:t>
            </a:r>
            <a:endParaRPr b="0" i="0" sz="1900">
              <a:solidFill>
                <a:srgbClr val="333333"/>
              </a:solidFill>
              <a:latin typeface="Fira Sans"/>
              <a:ea typeface="Fira Sans"/>
              <a:cs typeface="Fira Sans"/>
              <a:sym typeface="Fira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Использование операторов assert</a:t>
            </a:r>
            <a:endParaRPr/>
          </a:p>
        </p:txBody>
      </p:sp>
      <p:sp>
        <p:nvSpPr>
          <p:cNvPr id="378" name="Google Shape;378;p34"/>
          <p:cNvSpPr txBox="1"/>
          <p:nvPr>
            <p:ph idx="1" type="body"/>
          </p:nvPr>
        </p:nvSpPr>
        <p:spPr>
          <a:xfrm>
            <a:off x="838200" y="1546087"/>
            <a:ext cx="10515600" cy="2257287"/>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rgbClr val="333333"/>
              </a:buClr>
              <a:buSzPct val="100000"/>
              <a:buNone/>
            </a:pPr>
            <a:r>
              <a:rPr b="0" i="0" lang="en">
                <a:solidFill>
                  <a:srgbClr val="333333"/>
                </a:solidFill>
                <a:latin typeface="Arial"/>
                <a:ea typeface="Arial"/>
                <a:cs typeface="Arial"/>
                <a:sym typeface="Arial"/>
              </a:rPr>
              <a:t>Когда вы пишете тестовые функции, обычный оператор Python-а assert является вашим основным инструментом для сообщения о сбое теста. Простота этого в pytest блестящая. Это то, что заставляет многих разработчиков использовать pytest поверх других фреймворков.</a:t>
            </a:r>
            <a:endParaRPr/>
          </a:p>
          <a:p>
            <a:pPr indent="0" lvl="0" marL="0" rtl="0" algn="l">
              <a:lnSpc>
                <a:spcPct val="120000"/>
              </a:lnSpc>
              <a:spcBef>
                <a:spcPts val="1000"/>
              </a:spcBef>
              <a:spcAft>
                <a:spcPts val="0"/>
              </a:spcAft>
              <a:buClr>
                <a:srgbClr val="333333"/>
              </a:buClr>
              <a:buSzPct val="100000"/>
              <a:buNone/>
            </a:pPr>
            <a:r>
              <a:rPr b="0" i="0" lang="en">
                <a:solidFill>
                  <a:srgbClr val="333333"/>
                </a:solidFill>
                <a:latin typeface="Arial"/>
                <a:ea typeface="Arial"/>
                <a:cs typeface="Arial"/>
                <a:sym typeface="Arial"/>
              </a:rPr>
              <a:t>Если вы использовали любую другую платформу тестирования, вы, вероятно, видели различные вспомогательные функции assert. Например, ниже приведен список некоторых форм assert и вспомогательных функций assert:</a:t>
            </a:r>
            <a:endParaRPr/>
          </a:p>
          <a:p>
            <a:pPr indent="-104140" lvl="0" marL="228600" rtl="0" algn="l">
              <a:lnSpc>
                <a:spcPct val="90000"/>
              </a:lnSpc>
              <a:spcBef>
                <a:spcPts val="1000"/>
              </a:spcBef>
              <a:spcAft>
                <a:spcPts val="0"/>
              </a:spcAft>
              <a:buClr>
                <a:schemeClr val="dk1"/>
              </a:buClr>
              <a:buSzPct val="100000"/>
              <a:buNone/>
            </a:pPr>
            <a:r>
              <a:t/>
            </a:r>
            <a:endParaRPr/>
          </a:p>
        </p:txBody>
      </p:sp>
      <p:graphicFrame>
        <p:nvGraphicFramePr>
          <p:cNvPr id="379" name="Google Shape;379;p34"/>
          <p:cNvGraphicFramePr/>
          <p:nvPr/>
        </p:nvGraphicFramePr>
        <p:xfrm>
          <a:off x="971826" y="3803373"/>
          <a:ext cx="3000000" cy="3000000"/>
        </p:xfrm>
        <a:graphic>
          <a:graphicData uri="http://schemas.openxmlformats.org/drawingml/2006/table">
            <a:tbl>
              <a:tblPr bandRow="1" firstRow="1">
                <a:noFill/>
                <a:tableStyleId>{98CC8932-F697-420A-9FAF-9E8D07219F0A}</a:tableStyleId>
              </a:tblPr>
              <a:tblGrid>
                <a:gridCol w="5013750"/>
                <a:gridCol w="5013750"/>
              </a:tblGrid>
              <a:tr h="537900">
                <a:tc>
                  <a:txBody>
                    <a:bodyPr/>
                    <a:lstStyle/>
                    <a:p>
                      <a:pPr indent="0" lvl="0" marL="0" marR="0" rtl="0" algn="ctr">
                        <a:spcBef>
                          <a:spcPts val="0"/>
                        </a:spcBef>
                        <a:spcAft>
                          <a:spcPts val="0"/>
                        </a:spcAft>
                        <a:buNone/>
                      </a:pPr>
                      <a:r>
                        <a:rPr lang="en" sz="2400" u="none" cap="none" strike="noStrike"/>
                        <a:t>pytest</a:t>
                      </a:r>
                      <a:endParaRPr sz="1800" u="none" cap="none" strike="noStrike"/>
                    </a:p>
                  </a:txBody>
                  <a:tcPr marT="45725" marB="45725" marR="91450" marL="91450"/>
                </a:tc>
                <a:tc>
                  <a:txBody>
                    <a:bodyPr/>
                    <a:lstStyle/>
                    <a:p>
                      <a:pPr indent="0" lvl="0" marL="0" marR="0" rtl="0" algn="ctr">
                        <a:spcBef>
                          <a:spcPts val="0"/>
                        </a:spcBef>
                        <a:spcAft>
                          <a:spcPts val="0"/>
                        </a:spcAft>
                        <a:buNone/>
                      </a:pPr>
                      <a:r>
                        <a:rPr lang="en" sz="2400" u="none" cap="none" strike="noStrike"/>
                        <a:t>unittest</a:t>
                      </a:r>
                      <a:endParaRPr sz="1800" u="none" cap="none" strike="noStrike"/>
                    </a:p>
                  </a:txBody>
                  <a:tcPr marT="45725" marB="45725" marR="91450" marL="91450"/>
                </a:tc>
              </a:tr>
              <a:tr h="537900">
                <a:tc>
                  <a:txBody>
                    <a:bodyPr/>
                    <a:lstStyle/>
                    <a:p>
                      <a:pPr indent="0" lvl="0" marL="0" marR="0" rtl="0" algn="l">
                        <a:spcBef>
                          <a:spcPts val="0"/>
                        </a:spcBef>
                        <a:spcAft>
                          <a:spcPts val="0"/>
                        </a:spcAft>
                        <a:buNone/>
                      </a:pPr>
                      <a:r>
                        <a:rPr b="0" i="0" lang="en" sz="1800" u="none" cap="none" strike="noStrike">
                          <a:solidFill>
                            <a:schemeClr val="dk1"/>
                          </a:solidFill>
                          <a:latin typeface="Consolas"/>
                          <a:ea typeface="Consolas"/>
                          <a:cs typeface="Consolas"/>
                          <a:sym typeface="Consolas"/>
                        </a:rPr>
                        <a:t>assert something</a:t>
                      </a:r>
                      <a:endParaRPr sz="1800">
                        <a:latin typeface="Consolas"/>
                        <a:ea typeface="Consolas"/>
                        <a:cs typeface="Consolas"/>
                        <a:sym typeface="Consolas"/>
                      </a:endParaRPr>
                    </a:p>
                  </a:txBody>
                  <a:tcPr marT="45725" marB="45725" marR="91450" marL="91450"/>
                </a:tc>
                <a:tc>
                  <a:txBody>
                    <a:bodyPr/>
                    <a:lstStyle/>
                    <a:p>
                      <a:pPr indent="0" lvl="0" marL="0" marR="0" rtl="0" algn="l">
                        <a:spcBef>
                          <a:spcPts val="0"/>
                        </a:spcBef>
                        <a:spcAft>
                          <a:spcPts val="0"/>
                        </a:spcAft>
                        <a:buNone/>
                      </a:pPr>
                      <a:r>
                        <a:rPr lang="en" sz="1800">
                          <a:latin typeface="Consolas"/>
                          <a:ea typeface="Consolas"/>
                          <a:cs typeface="Consolas"/>
                          <a:sym typeface="Consolas"/>
                        </a:rPr>
                        <a:t>assertTrue(something)</a:t>
                      </a:r>
                      <a:endParaRPr/>
                    </a:p>
                  </a:txBody>
                  <a:tcPr marT="57150" marB="85725" marR="114300" marL="114300"/>
                </a:tc>
              </a:tr>
              <a:tr h="537900">
                <a:tc>
                  <a:txBody>
                    <a:bodyPr/>
                    <a:lstStyle/>
                    <a:p>
                      <a:pPr indent="0" lvl="0" marL="0" marR="0" rtl="0" algn="l">
                        <a:spcBef>
                          <a:spcPts val="0"/>
                        </a:spcBef>
                        <a:spcAft>
                          <a:spcPts val="0"/>
                        </a:spcAft>
                        <a:buNone/>
                      </a:pPr>
                      <a:r>
                        <a:rPr lang="en" sz="1800">
                          <a:latin typeface="Consolas"/>
                          <a:ea typeface="Consolas"/>
                          <a:cs typeface="Consolas"/>
                          <a:sym typeface="Consolas"/>
                        </a:rPr>
                        <a:t>assert a == b</a:t>
                      </a:r>
                      <a:endParaRPr/>
                    </a:p>
                  </a:txBody>
                  <a:tcPr marT="57150" marB="85725" marR="114300" marL="114300"/>
                </a:tc>
                <a:tc>
                  <a:txBody>
                    <a:bodyPr/>
                    <a:lstStyle/>
                    <a:p>
                      <a:pPr indent="0" lvl="0" marL="0" marR="0" rtl="0" algn="l">
                        <a:spcBef>
                          <a:spcPts val="0"/>
                        </a:spcBef>
                        <a:spcAft>
                          <a:spcPts val="0"/>
                        </a:spcAft>
                        <a:buNone/>
                      </a:pPr>
                      <a:r>
                        <a:rPr lang="en" sz="1800">
                          <a:latin typeface="Consolas"/>
                          <a:ea typeface="Consolas"/>
                          <a:cs typeface="Consolas"/>
                          <a:sym typeface="Consolas"/>
                        </a:rPr>
                        <a:t>assertEqual(a, b)</a:t>
                      </a:r>
                      <a:endParaRPr/>
                    </a:p>
                  </a:txBody>
                  <a:tcPr marT="57150" marB="85725" marR="114300" marL="114300"/>
                </a:tc>
              </a:tr>
              <a:tr h="537900">
                <a:tc>
                  <a:txBody>
                    <a:bodyPr/>
                    <a:lstStyle/>
                    <a:p>
                      <a:pPr indent="0" lvl="0" marL="0" marR="0" rtl="0" algn="l">
                        <a:spcBef>
                          <a:spcPts val="0"/>
                        </a:spcBef>
                        <a:spcAft>
                          <a:spcPts val="0"/>
                        </a:spcAft>
                        <a:buNone/>
                      </a:pPr>
                      <a:r>
                        <a:rPr lang="en" sz="1800">
                          <a:latin typeface="Consolas"/>
                          <a:ea typeface="Consolas"/>
                          <a:cs typeface="Consolas"/>
                          <a:sym typeface="Consolas"/>
                        </a:rPr>
                        <a:t>assert a &lt;= b</a:t>
                      </a:r>
                      <a:endParaRPr/>
                    </a:p>
                  </a:txBody>
                  <a:tcPr marT="57150" marB="85725" marR="114300" marL="114300"/>
                </a:tc>
                <a:tc>
                  <a:txBody>
                    <a:bodyPr/>
                    <a:lstStyle/>
                    <a:p>
                      <a:pPr indent="0" lvl="0" marL="0" marR="0" rtl="0" algn="l">
                        <a:spcBef>
                          <a:spcPts val="0"/>
                        </a:spcBef>
                        <a:spcAft>
                          <a:spcPts val="0"/>
                        </a:spcAft>
                        <a:buNone/>
                      </a:pPr>
                      <a:r>
                        <a:rPr lang="en" sz="1800">
                          <a:latin typeface="Consolas"/>
                          <a:ea typeface="Consolas"/>
                          <a:cs typeface="Consolas"/>
                          <a:sym typeface="Consolas"/>
                        </a:rPr>
                        <a:t>assertLessEqual(a, b)</a:t>
                      </a:r>
                      <a:endParaRPr/>
                    </a:p>
                  </a:txBody>
                  <a:tcPr marT="57150" marB="85725" marR="114300" marL="114300"/>
                </a:tc>
              </a:tr>
              <a:tr h="537900">
                <a:tc>
                  <a:txBody>
                    <a:bodyPr/>
                    <a:lstStyle/>
                    <a:p>
                      <a:pPr indent="0" lvl="0" marL="0" marR="0" rtl="0" algn="l">
                        <a:spcBef>
                          <a:spcPts val="0"/>
                        </a:spcBef>
                        <a:spcAft>
                          <a:spcPts val="0"/>
                        </a:spcAft>
                        <a:buNone/>
                      </a:pPr>
                      <a:r>
                        <a:rPr lang="en" sz="1800">
                          <a:latin typeface="Consolas"/>
                          <a:ea typeface="Consolas"/>
                          <a:cs typeface="Consolas"/>
                          <a:sym typeface="Consolas"/>
                        </a:rPr>
                        <a:t>...</a:t>
                      </a:r>
                      <a:endParaRPr/>
                    </a:p>
                  </a:txBody>
                  <a:tcPr marT="57150" marB="85725" marR="114300" marL="114300"/>
                </a:tc>
                <a:tc>
                  <a:txBody>
                    <a:bodyPr/>
                    <a:lstStyle/>
                    <a:p>
                      <a:pPr indent="0" lvl="0" marL="0" marR="0" rtl="0" algn="l">
                        <a:spcBef>
                          <a:spcPts val="0"/>
                        </a:spcBef>
                        <a:spcAft>
                          <a:spcPts val="0"/>
                        </a:spcAft>
                        <a:buNone/>
                      </a:pPr>
                      <a:r>
                        <a:rPr lang="en" sz="1800">
                          <a:latin typeface="Consolas"/>
                          <a:ea typeface="Consolas"/>
                          <a:cs typeface="Consolas"/>
                          <a:sym typeface="Consolas"/>
                        </a:rPr>
                        <a:t>...</a:t>
                      </a:r>
                      <a:endParaRPr/>
                    </a:p>
                  </a:txBody>
                  <a:tcPr marT="57150" marB="85725" marR="114300" marL="11430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ph type="title"/>
          </p:nvPr>
        </p:nvSpPr>
        <p:spPr>
          <a:xfrm>
            <a:off x="838200" y="365125"/>
            <a:ext cx="10515600" cy="8408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 sz="4000"/>
              <a:t>Пример вывода сообщений об ошибке в assert</a:t>
            </a:r>
            <a:endParaRPr sz="4000"/>
          </a:p>
        </p:txBody>
      </p:sp>
      <p:sp>
        <p:nvSpPr>
          <p:cNvPr id="385" name="Google Shape;385;p35"/>
          <p:cNvSpPr txBox="1"/>
          <p:nvPr>
            <p:ph idx="1" type="body"/>
          </p:nvPr>
        </p:nvSpPr>
        <p:spPr>
          <a:xfrm>
            <a:off x="838199" y="1404731"/>
            <a:ext cx="9976946" cy="4200940"/>
          </a:xfrm>
          <a:prstGeom prst="rect">
            <a:avLst/>
          </a:prstGeom>
          <a:solidFill>
            <a:srgbClr val="EDEDED"/>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718C00"/>
              </a:buClr>
              <a:buSzPts val="1700"/>
              <a:buNone/>
            </a:pPr>
            <a:r>
              <a:rPr b="0" i="0" lang="en" sz="1700">
                <a:solidFill>
                  <a:srgbClr val="718C00"/>
                </a:solidFill>
                <a:latin typeface="Arial"/>
                <a:ea typeface="Arial"/>
                <a:cs typeface="Arial"/>
                <a:sym typeface="Arial"/>
              </a:rPr>
              <a:t>"""Используем the Task type для отображения сбоев тестов."""</a:t>
            </a:r>
            <a:br>
              <a:rPr b="0" i="0" lang="en" sz="1700">
                <a:solidFill>
                  <a:srgbClr val="718C00"/>
                </a:solidFill>
                <a:latin typeface="Arial"/>
                <a:ea typeface="Arial"/>
                <a:cs typeface="Arial"/>
                <a:sym typeface="Arial"/>
              </a:rPr>
            </a:br>
            <a:r>
              <a:rPr b="1" i="0" lang="en" sz="1700">
                <a:solidFill>
                  <a:srgbClr val="8959A8"/>
                </a:solidFill>
                <a:latin typeface="Arial"/>
                <a:ea typeface="Arial"/>
                <a:cs typeface="Arial"/>
                <a:sym typeface="Arial"/>
              </a:rPr>
              <a:t>from</a:t>
            </a:r>
            <a:r>
              <a:rPr b="0" i="0" lang="en" sz="1700">
                <a:solidFill>
                  <a:srgbClr val="4D4D4C"/>
                </a:solidFill>
                <a:latin typeface="Arial"/>
                <a:ea typeface="Arial"/>
                <a:cs typeface="Arial"/>
                <a:sym typeface="Arial"/>
              </a:rPr>
              <a:t> tasks </a:t>
            </a:r>
            <a:r>
              <a:rPr b="1" i="0" lang="en" sz="1700">
                <a:solidFill>
                  <a:srgbClr val="8959A8"/>
                </a:solidFill>
                <a:latin typeface="Arial"/>
                <a:ea typeface="Arial"/>
                <a:cs typeface="Arial"/>
                <a:sym typeface="Arial"/>
              </a:rPr>
              <a:t>import</a:t>
            </a:r>
            <a:r>
              <a:rPr b="0" i="0" lang="en" sz="1700">
                <a:solidFill>
                  <a:srgbClr val="4D4D4C"/>
                </a:solidFill>
                <a:latin typeface="Arial"/>
                <a:ea typeface="Arial"/>
                <a:cs typeface="Arial"/>
                <a:sym typeface="Arial"/>
              </a:rPr>
              <a:t> Task</a:t>
            </a:r>
            <a:br>
              <a:rPr b="0" i="0" lang="en" sz="1700">
                <a:solidFill>
                  <a:srgbClr val="4D4D4C"/>
                </a:solidFill>
                <a:latin typeface="Arial"/>
                <a:ea typeface="Arial"/>
                <a:cs typeface="Arial"/>
                <a:sym typeface="Arial"/>
              </a:rPr>
            </a:br>
            <a:br>
              <a:rPr b="0" i="0" lang="en" sz="1700">
                <a:solidFill>
                  <a:srgbClr val="4D4D4C"/>
                </a:solidFill>
                <a:latin typeface="Arial"/>
                <a:ea typeface="Arial"/>
                <a:cs typeface="Arial"/>
                <a:sym typeface="Arial"/>
              </a:rPr>
            </a:br>
            <a:r>
              <a:rPr b="1" i="0" lang="en" sz="1700">
                <a:solidFill>
                  <a:srgbClr val="8959A8"/>
                </a:solidFill>
                <a:latin typeface="Arial"/>
                <a:ea typeface="Arial"/>
                <a:cs typeface="Arial"/>
                <a:sym typeface="Arial"/>
              </a:rPr>
              <a:t>def</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test_task_equality</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"""Разные задачи не должны быть равными.""»</a:t>
            </a: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0" i="0" lang="en" sz="1700">
                <a:solidFill>
                  <a:srgbClr val="4D4D4C"/>
                </a:solidFill>
                <a:latin typeface="Arial"/>
                <a:ea typeface="Arial"/>
                <a:cs typeface="Arial"/>
                <a:sym typeface="Arial"/>
              </a:rPr>
              <a:t>t1 = Task(</a:t>
            </a:r>
            <a:r>
              <a:rPr b="0" i="0" lang="en" sz="1700">
                <a:solidFill>
                  <a:srgbClr val="718C00"/>
                </a:solidFill>
                <a:latin typeface="Arial"/>
                <a:ea typeface="Arial"/>
                <a:cs typeface="Arial"/>
                <a:sym typeface="Arial"/>
              </a:rPr>
              <a:t>'sit there'</a:t>
            </a: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'brian’</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t2 = Task(</a:t>
            </a:r>
            <a:r>
              <a:rPr b="0" i="0" lang="en" sz="1700">
                <a:solidFill>
                  <a:srgbClr val="718C00"/>
                </a:solidFill>
                <a:latin typeface="Arial"/>
                <a:ea typeface="Arial"/>
                <a:cs typeface="Arial"/>
                <a:sym typeface="Arial"/>
              </a:rPr>
              <a:t>'do something'</a:t>
            </a: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'okken’</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1" i="0" lang="en" sz="1700">
                <a:solidFill>
                  <a:srgbClr val="8959A8"/>
                </a:solidFill>
                <a:latin typeface="Arial"/>
                <a:ea typeface="Arial"/>
                <a:cs typeface="Arial"/>
                <a:sym typeface="Arial"/>
              </a:rPr>
              <a:t>assert</a:t>
            </a:r>
            <a:r>
              <a:rPr b="0" i="0" lang="en" sz="1700">
                <a:solidFill>
                  <a:srgbClr val="4D4D4C"/>
                </a:solidFill>
                <a:latin typeface="Arial"/>
                <a:ea typeface="Arial"/>
                <a:cs typeface="Arial"/>
                <a:sym typeface="Arial"/>
              </a:rPr>
              <a:t> t1 == t2</a:t>
            </a:r>
            <a:br>
              <a:rPr b="0" i="0" lang="en" sz="1700">
                <a:solidFill>
                  <a:srgbClr val="4D4D4C"/>
                </a:solidFill>
                <a:latin typeface="Arial"/>
                <a:ea typeface="Arial"/>
                <a:cs typeface="Arial"/>
                <a:sym typeface="Arial"/>
              </a:rPr>
            </a:br>
            <a:br>
              <a:rPr b="0" i="0" lang="en" sz="1700">
                <a:solidFill>
                  <a:srgbClr val="4D4D4C"/>
                </a:solidFill>
                <a:latin typeface="Arial"/>
                <a:ea typeface="Arial"/>
                <a:cs typeface="Arial"/>
                <a:sym typeface="Arial"/>
              </a:rPr>
            </a:br>
            <a:r>
              <a:rPr b="1" i="0" lang="en" sz="1700">
                <a:solidFill>
                  <a:srgbClr val="8959A8"/>
                </a:solidFill>
                <a:latin typeface="Arial"/>
                <a:ea typeface="Arial"/>
                <a:cs typeface="Arial"/>
                <a:sym typeface="Arial"/>
              </a:rPr>
              <a:t>def</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test_dict_equality</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"""Различные задачи, сравниваемые как dicts, не должны быть равны."""</a:t>
            </a: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0" i="0" lang="en" sz="1700">
                <a:solidFill>
                  <a:srgbClr val="4D4D4C"/>
                </a:solidFill>
                <a:latin typeface="Arial"/>
                <a:ea typeface="Arial"/>
                <a:cs typeface="Arial"/>
                <a:sym typeface="Arial"/>
              </a:rPr>
              <a:t>t1_dict = Task(</a:t>
            </a:r>
            <a:r>
              <a:rPr b="0" i="0" lang="en" sz="1700">
                <a:solidFill>
                  <a:srgbClr val="718C00"/>
                </a:solidFill>
                <a:latin typeface="Arial"/>
                <a:ea typeface="Arial"/>
                <a:cs typeface="Arial"/>
                <a:sym typeface="Arial"/>
              </a:rPr>
              <a:t>'make sandwich'</a:t>
            </a: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'okken'</a:t>
            </a:r>
            <a:r>
              <a:rPr b="0" i="0" lang="en" sz="1700">
                <a:solidFill>
                  <a:srgbClr val="4D4D4C"/>
                </a:solidFill>
                <a:latin typeface="Arial"/>
                <a:ea typeface="Arial"/>
                <a:cs typeface="Arial"/>
                <a:sym typeface="Arial"/>
              </a:rPr>
              <a:t>)._asdict()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t2_dict = Task(</a:t>
            </a:r>
            <a:r>
              <a:rPr b="0" i="0" lang="en" sz="1700">
                <a:solidFill>
                  <a:srgbClr val="718C00"/>
                </a:solidFill>
                <a:latin typeface="Arial"/>
                <a:ea typeface="Arial"/>
                <a:cs typeface="Arial"/>
                <a:sym typeface="Arial"/>
              </a:rPr>
              <a:t>'make sandwich'</a:t>
            </a: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'okkem'</a:t>
            </a:r>
            <a:r>
              <a:rPr b="0" i="0" lang="en" sz="1700">
                <a:solidFill>
                  <a:srgbClr val="4D4D4C"/>
                </a:solidFill>
                <a:latin typeface="Arial"/>
                <a:ea typeface="Arial"/>
                <a:cs typeface="Arial"/>
                <a:sym typeface="Arial"/>
              </a:rPr>
              <a:t>)._asdict()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1" i="0" lang="en" sz="1700">
                <a:solidFill>
                  <a:srgbClr val="8959A8"/>
                </a:solidFill>
                <a:latin typeface="Arial"/>
                <a:ea typeface="Arial"/>
                <a:cs typeface="Arial"/>
                <a:sym typeface="Arial"/>
              </a:rPr>
              <a:t>assert</a:t>
            </a:r>
            <a:r>
              <a:rPr b="0" i="0" lang="en" sz="1700">
                <a:solidFill>
                  <a:srgbClr val="4D4D4C"/>
                </a:solidFill>
                <a:latin typeface="Arial"/>
                <a:ea typeface="Arial"/>
                <a:cs typeface="Arial"/>
                <a:sym typeface="Arial"/>
              </a:rPr>
              <a:t> t1_dict == t2_dict</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6"/>
          <p:cNvSpPr txBox="1"/>
          <p:nvPr>
            <p:ph idx="1" type="body"/>
          </p:nvPr>
        </p:nvSpPr>
        <p:spPr>
          <a:xfrm>
            <a:off x="0" y="0"/>
            <a:ext cx="12192000" cy="6858000"/>
          </a:xfrm>
          <a:prstGeom prst="rect">
            <a:avLst/>
          </a:prstGeom>
          <a:solidFill>
            <a:srgbClr val="262626"/>
          </a:solid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2FFF12"/>
              </a:buClr>
              <a:buSzPts val="1400"/>
              <a:buNone/>
            </a:pPr>
            <a:r>
              <a:rPr lang="en" sz="1400">
                <a:solidFill>
                  <a:srgbClr val="2FFF12"/>
                </a:solidFill>
                <a:latin typeface="Lemon"/>
                <a:ea typeface="Lemon"/>
                <a:cs typeface="Lemon"/>
                <a:sym typeface="Lemon"/>
              </a:rPr>
              <a:t>$ pytest test_task_fail.py</a:t>
            </a:r>
            <a:endParaRPr/>
          </a:p>
          <a:p>
            <a:pPr indent="0" lvl="0" marL="0" rtl="0" algn="l">
              <a:lnSpc>
                <a:spcPct val="80000"/>
              </a:lnSpc>
              <a:spcBef>
                <a:spcPts val="0"/>
              </a:spcBef>
              <a:spcAft>
                <a:spcPts val="0"/>
              </a:spcAft>
              <a:buClr>
                <a:srgbClr val="00FF00"/>
              </a:buClr>
              <a:buSzPts val="1400"/>
              <a:buNone/>
            </a:pPr>
            <a:r>
              <a:rPr lang="en" sz="1400">
                <a:solidFill>
                  <a:srgbClr val="00FF00"/>
                </a:solidFill>
                <a:latin typeface="Lemon"/>
                <a:ea typeface="Lemon"/>
                <a:cs typeface="Lemon"/>
                <a:sym typeface="Lemon"/>
              </a:rPr>
              <a:t>=========== test session starts ==============</a:t>
            </a:r>
            <a:endParaRPr/>
          </a:p>
          <a:p>
            <a:pPr indent="0" lvl="0" marL="0" rtl="0" algn="l">
              <a:lnSpc>
                <a:spcPct val="80000"/>
              </a:lnSpc>
              <a:spcBef>
                <a:spcPts val="0"/>
              </a:spcBef>
              <a:spcAft>
                <a:spcPts val="0"/>
              </a:spcAft>
              <a:buClr>
                <a:srgbClr val="00FF00"/>
              </a:buClr>
              <a:buSzPts val="1400"/>
              <a:buNone/>
            </a:pPr>
            <a:r>
              <a:rPr lang="en" sz="1400">
                <a:solidFill>
                  <a:srgbClr val="00FF00"/>
                </a:solidFill>
                <a:latin typeface="Lemon"/>
                <a:ea typeface="Lemon"/>
                <a:cs typeface="Lemon"/>
                <a:sym typeface="Lemon"/>
              </a:rPr>
              <a:t>collected 2 items   </a:t>
            </a:r>
            <a:endParaRPr/>
          </a:p>
          <a:p>
            <a:pPr indent="0" lvl="0" marL="0" rtl="0" algn="l">
              <a:lnSpc>
                <a:spcPct val="80000"/>
              </a:lnSpc>
              <a:spcBef>
                <a:spcPts val="0"/>
              </a:spcBef>
              <a:spcAft>
                <a:spcPts val="0"/>
              </a:spcAft>
              <a:buClr>
                <a:srgbClr val="2FFF12"/>
              </a:buClr>
              <a:buSzPts val="1400"/>
              <a:buNone/>
            </a:pPr>
            <a:r>
              <a:rPr lang="en" sz="1400">
                <a:solidFill>
                  <a:srgbClr val="2FFF12"/>
                </a:solidFill>
                <a:latin typeface="Lemon"/>
                <a:ea typeface="Lemon"/>
                <a:cs typeface="Lemon"/>
                <a:sym typeface="Lemon"/>
              </a:rPr>
              <a:t>test_task_fail.py </a:t>
            </a:r>
            <a:r>
              <a:rPr lang="en" sz="1400">
                <a:solidFill>
                  <a:srgbClr val="FF0000"/>
                </a:solidFill>
                <a:latin typeface="Lemon"/>
                <a:ea typeface="Lemon"/>
                <a:cs typeface="Lemon"/>
                <a:sym typeface="Lemon"/>
              </a:rPr>
              <a:t>FF</a:t>
            </a:r>
            <a:r>
              <a:rPr lang="en" sz="1400">
                <a:solidFill>
                  <a:srgbClr val="B42419"/>
                </a:solidFill>
                <a:latin typeface="Lemon"/>
                <a:ea typeface="Lemon"/>
                <a:cs typeface="Lemon"/>
                <a:sym typeface="Lemon"/>
              </a:rPr>
              <a:t>                     [100%]</a:t>
            </a:r>
            <a:endParaRPr/>
          </a:p>
          <a:p>
            <a:pPr indent="0" lvl="0" marL="0" rtl="0" algn="l">
              <a:lnSpc>
                <a:spcPct val="80000"/>
              </a:lnSpc>
              <a:spcBef>
                <a:spcPts val="0"/>
              </a:spcBef>
              <a:spcAft>
                <a:spcPts val="0"/>
              </a:spcAft>
              <a:buClr>
                <a:srgbClr val="2FFF12"/>
              </a:buClr>
              <a:buSzPts val="1400"/>
              <a:buNone/>
            </a:pPr>
            <a:r>
              <a:rPr lang="en" sz="1400">
                <a:solidFill>
                  <a:srgbClr val="2FFF12"/>
                </a:solidFill>
                <a:latin typeface="Lemon"/>
                <a:ea typeface="Lemon"/>
                <a:cs typeface="Lemon"/>
                <a:sym typeface="Lemon"/>
              </a:rPr>
              <a:t>================= FAILURES ===================</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____________ test_task_equality ______________</a:t>
            </a:r>
            <a:endParaRPr/>
          </a:p>
          <a:p>
            <a:pPr indent="0" lvl="0" marL="0" rtl="0" algn="l">
              <a:lnSpc>
                <a:spcPct val="80000"/>
              </a:lnSpc>
              <a:spcBef>
                <a:spcPts val="0"/>
              </a:spcBef>
              <a:spcAft>
                <a:spcPts val="0"/>
              </a:spcAft>
              <a:buClr>
                <a:srgbClr val="00B0F0"/>
              </a:buClr>
              <a:buSzPts val="1400"/>
              <a:buNone/>
            </a:pPr>
            <a:r>
              <a:rPr lang="en" sz="1400">
                <a:solidFill>
                  <a:srgbClr val="00B0F0"/>
                </a:solidFill>
                <a:latin typeface="Lemon"/>
                <a:ea typeface="Lemon"/>
                <a:cs typeface="Lemon"/>
                <a:sym typeface="Lemon"/>
              </a:rPr>
              <a:t>def</a:t>
            </a:r>
            <a:r>
              <a:rPr lang="en" sz="1400">
                <a:solidFill>
                  <a:srgbClr val="2FFF12"/>
                </a:solidFill>
                <a:latin typeface="Lemon"/>
                <a:ea typeface="Lemon"/>
                <a:cs typeface="Lemon"/>
                <a:sym typeface="Lemon"/>
              </a:rPr>
              <a:t> </a:t>
            </a:r>
            <a:r>
              <a:rPr lang="en" sz="1400">
                <a:solidFill>
                  <a:srgbClr val="2FE71A"/>
                </a:solidFill>
                <a:latin typeface="Lemon"/>
                <a:ea typeface="Lemon"/>
                <a:cs typeface="Lemon"/>
                <a:sym typeface="Lemon"/>
              </a:rPr>
              <a:t>test_task_equality</a:t>
            </a:r>
            <a:r>
              <a:rPr lang="en" sz="1400">
                <a:solidFill>
                  <a:srgbClr val="2FFF12"/>
                </a:solidFill>
                <a:latin typeface="Lemon"/>
                <a:ea typeface="Lemon"/>
                <a:cs typeface="Lemon"/>
                <a:sym typeface="Lemon"/>
              </a:rPr>
              <a:t>():</a:t>
            </a:r>
            <a:endParaRPr sz="1400">
              <a:solidFill>
                <a:srgbClr val="2FE71A"/>
              </a:solidFill>
              <a:latin typeface="Lemon"/>
              <a:ea typeface="Lemon"/>
              <a:cs typeface="Lemon"/>
              <a:sym typeface="Lemon"/>
            </a:endParaRPr>
          </a:p>
          <a:p>
            <a:pPr indent="0" lvl="0" marL="0" rtl="0" algn="l">
              <a:lnSpc>
                <a:spcPct val="80000"/>
              </a:lnSpc>
              <a:spcBef>
                <a:spcPts val="0"/>
              </a:spcBef>
              <a:spcAft>
                <a:spcPts val="0"/>
              </a:spcAft>
              <a:buClr>
                <a:srgbClr val="6F6F6F"/>
              </a:buClr>
              <a:buSzPts val="1400"/>
              <a:buNone/>
            </a:pPr>
            <a:r>
              <a:rPr lang="en" sz="1400">
                <a:solidFill>
                  <a:srgbClr val="6F6F6F"/>
                </a:solidFill>
                <a:latin typeface="Lemon"/>
                <a:ea typeface="Lemon"/>
                <a:cs typeface="Lemon"/>
                <a:sym typeface="Lemon"/>
              </a:rPr>
              <a:t>    </a:t>
            </a:r>
            <a:r>
              <a:rPr lang="en" sz="1400">
                <a:solidFill>
                  <a:srgbClr val="9FA01C"/>
                </a:solidFill>
                <a:latin typeface="Lemon"/>
                <a:ea typeface="Lemon"/>
                <a:cs typeface="Lemon"/>
                <a:sym typeface="Lemon"/>
              </a:rPr>
              <a:t>"""Different tasks should not be equal."""</a:t>
            </a:r>
            <a:endParaRPr/>
          </a:p>
          <a:p>
            <a:pPr indent="0" lvl="0" marL="0" rtl="0" algn="l">
              <a:lnSpc>
                <a:spcPct val="80000"/>
              </a:lnSpc>
              <a:spcBef>
                <a:spcPts val="0"/>
              </a:spcBef>
              <a:spcAft>
                <a:spcPts val="0"/>
              </a:spcAft>
              <a:buClr>
                <a:srgbClr val="2FFF12"/>
              </a:buClr>
              <a:buSzPts val="1400"/>
              <a:buNone/>
            </a:pPr>
            <a:r>
              <a:rPr lang="en" sz="1400">
                <a:solidFill>
                  <a:srgbClr val="2FFF12"/>
                </a:solidFill>
                <a:latin typeface="Lemon"/>
                <a:ea typeface="Lemon"/>
                <a:cs typeface="Lemon"/>
                <a:sym typeface="Lemon"/>
              </a:rPr>
              <a:t>    t1 = Task(</a:t>
            </a:r>
            <a:r>
              <a:rPr lang="en" sz="1400">
                <a:solidFill>
                  <a:srgbClr val="9FA01C"/>
                </a:solidFill>
                <a:latin typeface="Lemon"/>
                <a:ea typeface="Lemon"/>
                <a:cs typeface="Lemon"/>
                <a:sym typeface="Lemon"/>
              </a:rPr>
              <a:t>'sit there'</a:t>
            </a:r>
            <a:r>
              <a:rPr lang="en" sz="1400">
                <a:solidFill>
                  <a:srgbClr val="2FFF12"/>
                </a:solidFill>
                <a:latin typeface="Lemon"/>
                <a:ea typeface="Lemon"/>
                <a:cs typeface="Lemon"/>
                <a:sym typeface="Lemon"/>
              </a:rPr>
              <a:t>, </a:t>
            </a:r>
            <a:r>
              <a:rPr lang="en" sz="1400">
                <a:solidFill>
                  <a:srgbClr val="9FA01C"/>
                </a:solidFill>
                <a:latin typeface="Lemon"/>
                <a:ea typeface="Lemon"/>
                <a:cs typeface="Lemon"/>
                <a:sym typeface="Lemon"/>
              </a:rPr>
              <a:t>'brian'</a:t>
            </a:r>
            <a:r>
              <a:rPr lang="en" sz="1400">
                <a:solidFill>
                  <a:srgbClr val="2FFF12"/>
                </a:solidFill>
                <a:latin typeface="Lemon"/>
                <a:ea typeface="Lemon"/>
                <a:cs typeface="Lemon"/>
                <a:sym typeface="Lemon"/>
              </a:rPr>
              <a:t>)</a:t>
            </a:r>
            <a:endParaRPr/>
          </a:p>
          <a:p>
            <a:pPr indent="0" lvl="0" marL="0" rtl="0" algn="l">
              <a:lnSpc>
                <a:spcPct val="80000"/>
              </a:lnSpc>
              <a:spcBef>
                <a:spcPts val="0"/>
              </a:spcBef>
              <a:spcAft>
                <a:spcPts val="0"/>
              </a:spcAft>
              <a:buClr>
                <a:srgbClr val="2FFF12"/>
              </a:buClr>
              <a:buSzPts val="1400"/>
              <a:buNone/>
            </a:pPr>
            <a:r>
              <a:rPr lang="en" sz="1400">
                <a:solidFill>
                  <a:srgbClr val="2FFF12"/>
                </a:solidFill>
                <a:latin typeface="Lemon"/>
                <a:ea typeface="Lemon"/>
                <a:cs typeface="Lemon"/>
                <a:sym typeface="Lemon"/>
              </a:rPr>
              <a:t>    t2 = Task(</a:t>
            </a:r>
            <a:r>
              <a:rPr lang="en" sz="1400">
                <a:solidFill>
                  <a:srgbClr val="9FA01C"/>
                </a:solidFill>
                <a:latin typeface="Lemon"/>
                <a:ea typeface="Lemon"/>
                <a:cs typeface="Lemon"/>
                <a:sym typeface="Lemon"/>
              </a:rPr>
              <a:t>'do something'</a:t>
            </a:r>
            <a:r>
              <a:rPr lang="en" sz="1400">
                <a:solidFill>
                  <a:srgbClr val="2FFF12"/>
                </a:solidFill>
                <a:latin typeface="Lemon"/>
                <a:ea typeface="Lemon"/>
                <a:cs typeface="Lemon"/>
                <a:sym typeface="Lemon"/>
              </a:rPr>
              <a:t>, </a:t>
            </a:r>
            <a:r>
              <a:rPr lang="en" sz="1400">
                <a:solidFill>
                  <a:srgbClr val="9FA01C"/>
                </a:solidFill>
                <a:latin typeface="Lemon"/>
                <a:ea typeface="Lemon"/>
                <a:cs typeface="Lemon"/>
                <a:sym typeface="Lemon"/>
              </a:rPr>
              <a:t>'okken'</a:t>
            </a:r>
            <a:r>
              <a:rPr lang="en" sz="1400">
                <a:solidFill>
                  <a:srgbClr val="2FFF12"/>
                </a:solidFill>
                <a:latin typeface="Lemon"/>
                <a:ea typeface="Lemon"/>
                <a:cs typeface="Lemon"/>
                <a:sym typeface="Lemon"/>
              </a:rPr>
              <a:t>)</a:t>
            </a:r>
            <a:endParaRPr/>
          </a:p>
          <a:p>
            <a:pPr indent="0" lvl="0" marL="0" rtl="0" algn="l">
              <a:lnSpc>
                <a:spcPct val="80000"/>
              </a:lnSpc>
              <a:spcBef>
                <a:spcPts val="0"/>
              </a:spcBef>
              <a:spcAft>
                <a:spcPts val="0"/>
              </a:spcAft>
              <a:buClr>
                <a:srgbClr val="2FFF12"/>
              </a:buClr>
              <a:buSzPts val="1400"/>
              <a:buNone/>
            </a:pPr>
            <a:r>
              <a:rPr lang="en" sz="1400">
                <a:solidFill>
                  <a:srgbClr val="2FFF12"/>
                </a:solidFill>
                <a:latin typeface="Lemon"/>
                <a:ea typeface="Lemon"/>
                <a:cs typeface="Lemon"/>
                <a:sym typeface="Lemon"/>
              </a:rPr>
              <a:t>&gt;   </a:t>
            </a:r>
            <a:r>
              <a:rPr lang="en" sz="1400">
                <a:solidFill>
                  <a:srgbClr val="00B0F0"/>
                </a:solidFill>
                <a:latin typeface="Lemon"/>
                <a:ea typeface="Lemon"/>
                <a:cs typeface="Lemon"/>
                <a:sym typeface="Lemon"/>
              </a:rPr>
              <a:t>assert</a:t>
            </a:r>
            <a:r>
              <a:rPr lang="en" sz="1400">
                <a:solidFill>
                  <a:srgbClr val="2FFF12"/>
                </a:solidFill>
                <a:latin typeface="Lemon"/>
                <a:ea typeface="Lemon"/>
                <a:cs typeface="Lemon"/>
                <a:sym typeface="Lemon"/>
              </a:rPr>
              <a:t> t1 == t2</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AssertionError: assert Task(summary=...alse, id=None) == Task(summary=...alse, id=None)</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Omitting 2 identical items</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Differing attributes:</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['summary', 'owner’]</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a:t>
            </a:r>
            <a:br>
              <a:rPr lang="en" sz="1400">
                <a:solidFill>
                  <a:srgbClr val="FF0000"/>
                </a:solidFill>
                <a:latin typeface="Lemon"/>
                <a:ea typeface="Lemon"/>
                <a:cs typeface="Lemon"/>
                <a:sym typeface="Lemon"/>
              </a:rPr>
            </a:br>
            <a:r>
              <a:rPr lang="en" sz="1400">
                <a:solidFill>
                  <a:srgbClr val="FF0000"/>
                </a:solidFill>
                <a:latin typeface="Lemon"/>
                <a:ea typeface="Lemon"/>
                <a:cs typeface="Lemon"/>
                <a:sym typeface="Lemon"/>
              </a:rPr>
              <a:t>E     Differing attribute summary:</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summary: 'sit there' != 'do something'...</a:t>
            </a:r>
            <a:endParaRPr/>
          </a:p>
          <a:p>
            <a:pPr indent="0" lvl="0" marL="0" rtl="0" algn="l">
              <a:lnSpc>
                <a:spcPct val="80000"/>
              </a:lnSpc>
              <a:spcBef>
                <a:spcPts val="0"/>
              </a:spcBef>
              <a:spcAft>
                <a:spcPts val="0"/>
              </a:spcAft>
              <a:buClr>
                <a:schemeClr val="dk1"/>
              </a:buClr>
              <a:buSzPts val="1400"/>
              <a:buNone/>
            </a:pPr>
            <a:r>
              <a:t/>
            </a:r>
            <a:endParaRPr sz="1400">
              <a:solidFill>
                <a:srgbClr val="FF0000"/>
              </a:solidFill>
              <a:latin typeface="Lemon"/>
              <a:ea typeface="Lemon"/>
              <a:cs typeface="Lemon"/>
              <a:sym typeface="Lemon"/>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test_task_fail.py</a:t>
            </a:r>
            <a:r>
              <a:rPr lang="en" sz="1400">
                <a:solidFill>
                  <a:srgbClr val="2FFF12"/>
                </a:solidFill>
                <a:latin typeface="Lemon"/>
                <a:ea typeface="Lemon"/>
                <a:cs typeface="Lemon"/>
                <a:sym typeface="Lemon"/>
              </a:rPr>
              <a:t>:9: AssertionError</a:t>
            </a:r>
            <a:endParaRPr sz="1400">
              <a:solidFill>
                <a:srgbClr val="FF0000"/>
              </a:solidFill>
              <a:latin typeface="Lemon"/>
              <a:ea typeface="Lemon"/>
              <a:cs typeface="Lemon"/>
              <a:sym typeface="Lemon"/>
            </a:endParaRPr>
          </a:p>
          <a:p>
            <a:pPr indent="0" lvl="0" marL="0" rtl="0" algn="l">
              <a:lnSpc>
                <a:spcPct val="80000"/>
              </a:lnSpc>
              <a:spcBef>
                <a:spcPts val="0"/>
              </a:spcBef>
              <a:spcAft>
                <a:spcPts val="0"/>
              </a:spcAft>
              <a:buClr>
                <a:schemeClr val="dk1"/>
              </a:buClr>
              <a:buSzPts val="1400"/>
              <a:buNone/>
            </a:pPr>
            <a:r>
              <a:t/>
            </a:r>
            <a:endParaRPr sz="1400">
              <a:solidFill>
                <a:srgbClr val="FF0000"/>
              </a:solidFill>
              <a:latin typeface="Lemon"/>
              <a:ea typeface="Lemon"/>
              <a:cs typeface="Lemon"/>
              <a:sym typeface="Lemon"/>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_____________ test_dict_equality ____________</a:t>
            </a:r>
            <a:br>
              <a:rPr lang="en" sz="1400">
                <a:solidFill>
                  <a:srgbClr val="2FFF12"/>
                </a:solidFill>
                <a:latin typeface="Lemon"/>
                <a:ea typeface="Lemon"/>
                <a:cs typeface="Lemon"/>
                <a:sym typeface="Lemon"/>
              </a:rPr>
            </a:br>
            <a:r>
              <a:rPr lang="en" sz="1400">
                <a:solidFill>
                  <a:srgbClr val="00B0F0"/>
                </a:solidFill>
                <a:latin typeface="Lemon"/>
                <a:ea typeface="Lemon"/>
                <a:cs typeface="Lemon"/>
                <a:sym typeface="Lemon"/>
              </a:rPr>
              <a:t>def</a:t>
            </a:r>
            <a:r>
              <a:rPr lang="en" sz="1400">
                <a:solidFill>
                  <a:srgbClr val="2FFF12"/>
                </a:solidFill>
                <a:latin typeface="Lemon"/>
                <a:ea typeface="Lemon"/>
                <a:cs typeface="Lemon"/>
                <a:sym typeface="Lemon"/>
              </a:rPr>
              <a:t> </a:t>
            </a:r>
            <a:r>
              <a:rPr lang="en" sz="1400">
                <a:solidFill>
                  <a:srgbClr val="2FE71A"/>
                </a:solidFill>
                <a:latin typeface="Lemon"/>
                <a:ea typeface="Lemon"/>
                <a:cs typeface="Lemon"/>
                <a:sym typeface="Lemon"/>
              </a:rPr>
              <a:t>test_dict_equality</a:t>
            </a:r>
            <a:r>
              <a:rPr lang="en" sz="1400">
                <a:solidFill>
                  <a:srgbClr val="2FFF12"/>
                </a:solidFill>
                <a:latin typeface="Lemon"/>
                <a:ea typeface="Lemon"/>
                <a:cs typeface="Lemon"/>
                <a:sym typeface="Lemon"/>
              </a:rPr>
              <a:t>():</a:t>
            </a:r>
            <a:endParaRPr sz="1400">
              <a:solidFill>
                <a:srgbClr val="2FE71A"/>
              </a:solidFill>
              <a:latin typeface="Lemon"/>
              <a:ea typeface="Lemon"/>
              <a:cs typeface="Lemon"/>
              <a:sym typeface="Lemon"/>
            </a:endParaRPr>
          </a:p>
          <a:p>
            <a:pPr indent="0" lvl="0" marL="0" rtl="0" algn="l">
              <a:lnSpc>
                <a:spcPct val="80000"/>
              </a:lnSpc>
              <a:spcBef>
                <a:spcPts val="0"/>
              </a:spcBef>
              <a:spcAft>
                <a:spcPts val="0"/>
              </a:spcAft>
              <a:buClr>
                <a:srgbClr val="6F6F6F"/>
              </a:buClr>
              <a:buSzPts val="1400"/>
              <a:buNone/>
            </a:pPr>
            <a:r>
              <a:rPr lang="en" sz="1400">
                <a:solidFill>
                  <a:srgbClr val="6F6F6F"/>
                </a:solidFill>
                <a:latin typeface="Lemon"/>
                <a:ea typeface="Lemon"/>
                <a:cs typeface="Lemon"/>
                <a:sym typeface="Lemon"/>
              </a:rPr>
              <a:t>    </a:t>
            </a:r>
            <a:r>
              <a:rPr lang="en" sz="1400">
                <a:solidFill>
                  <a:srgbClr val="9FA01C"/>
                </a:solidFill>
                <a:latin typeface="Lemon"/>
                <a:ea typeface="Lemon"/>
                <a:cs typeface="Lemon"/>
                <a:sym typeface="Lemon"/>
              </a:rPr>
              <a:t>"""Different tasks compared as dicts should not be equal."""</a:t>
            </a:r>
            <a:endParaRPr/>
          </a:p>
          <a:p>
            <a:pPr indent="0" lvl="0" marL="0" rtl="0" algn="l">
              <a:lnSpc>
                <a:spcPct val="80000"/>
              </a:lnSpc>
              <a:spcBef>
                <a:spcPts val="0"/>
              </a:spcBef>
              <a:spcAft>
                <a:spcPts val="0"/>
              </a:spcAft>
              <a:buClr>
                <a:srgbClr val="2FFF12"/>
              </a:buClr>
              <a:buSzPts val="1400"/>
              <a:buNone/>
            </a:pPr>
            <a:r>
              <a:rPr lang="en" sz="1400">
                <a:solidFill>
                  <a:srgbClr val="2FFF12"/>
                </a:solidFill>
                <a:latin typeface="Lemon"/>
                <a:ea typeface="Lemon"/>
                <a:cs typeface="Lemon"/>
                <a:sym typeface="Lemon"/>
              </a:rPr>
              <a:t>    t1_dict = Task(</a:t>
            </a:r>
            <a:r>
              <a:rPr lang="en" sz="1400">
                <a:solidFill>
                  <a:srgbClr val="9FA01C"/>
                </a:solidFill>
                <a:latin typeface="Lemon"/>
                <a:ea typeface="Lemon"/>
                <a:cs typeface="Lemon"/>
                <a:sym typeface="Lemon"/>
              </a:rPr>
              <a:t>'make sandwich'</a:t>
            </a:r>
            <a:r>
              <a:rPr lang="en" sz="1400">
                <a:solidFill>
                  <a:srgbClr val="2FFF12"/>
                </a:solidFill>
                <a:latin typeface="Lemon"/>
                <a:ea typeface="Lemon"/>
                <a:cs typeface="Lemon"/>
                <a:sym typeface="Lemon"/>
              </a:rPr>
              <a:t>, </a:t>
            </a:r>
            <a:r>
              <a:rPr lang="en" sz="1400">
                <a:solidFill>
                  <a:srgbClr val="9FA01C"/>
                </a:solidFill>
                <a:latin typeface="Lemon"/>
                <a:ea typeface="Lemon"/>
                <a:cs typeface="Lemon"/>
                <a:sym typeface="Lemon"/>
              </a:rPr>
              <a:t>'okken'</a:t>
            </a:r>
            <a:r>
              <a:rPr lang="en" sz="1400">
                <a:solidFill>
                  <a:srgbClr val="2FFF12"/>
                </a:solidFill>
                <a:latin typeface="Lemon"/>
                <a:ea typeface="Lemon"/>
                <a:cs typeface="Lemon"/>
                <a:sym typeface="Lemon"/>
              </a:rPr>
              <a:t>)._asdict()</a:t>
            </a:r>
            <a:endParaRPr/>
          </a:p>
          <a:p>
            <a:pPr indent="0" lvl="0" marL="0" rtl="0" algn="l">
              <a:lnSpc>
                <a:spcPct val="80000"/>
              </a:lnSpc>
              <a:spcBef>
                <a:spcPts val="0"/>
              </a:spcBef>
              <a:spcAft>
                <a:spcPts val="0"/>
              </a:spcAft>
              <a:buClr>
                <a:srgbClr val="2FFF12"/>
              </a:buClr>
              <a:buSzPts val="1400"/>
              <a:buNone/>
            </a:pPr>
            <a:r>
              <a:rPr lang="en" sz="1400">
                <a:solidFill>
                  <a:srgbClr val="2FFF12"/>
                </a:solidFill>
                <a:latin typeface="Lemon"/>
                <a:ea typeface="Lemon"/>
                <a:cs typeface="Lemon"/>
                <a:sym typeface="Lemon"/>
              </a:rPr>
              <a:t>    t2_dict = Task(</a:t>
            </a:r>
            <a:r>
              <a:rPr lang="en" sz="1400">
                <a:solidFill>
                  <a:srgbClr val="9FA01C"/>
                </a:solidFill>
                <a:latin typeface="Lemon"/>
                <a:ea typeface="Lemon"/>
                <a:cs typeface="Lemon"/>
                <a:sym typeface="Lemon"/>
              </a:rPr>
              <a:t>'make sandwich'</a:t>
            </a:r>
            <a:r>
              <a:rPr lang="en" sz="1400">
                <a:solidFill>
                  <a:srgbClr val="2FFF12"/>
                </a:solidFill>
                <a:latin typeface="Lemon"/>
                <a:ea typeface="Lemon"/>
                <a:cs typeface="Lemon"/>
                <a:sym typeface="Lemon"/>
              </a:rPr>
              <a:t>, </a:t>
            </a:r>
            <a:r>
              <a:rPr lang="en" sz="1400">
                <a:solidFill>
                  <a:srgbClr val="9FA01C"/>
                </a:solidFill>
                <a:latin typeface="Lemon"/>
                <a:ea typeface="Lemon"/>
                <a:cs typeface="Lemon"/>
                <a:sym typeface="Lemon"/>
              </a:rPr>
              <a:t>'okkem'</a:t>
            </a:r>
            <a:r>
              <a:rPr lang="en" sz="1400">
                <a:solidFill>
                  <a:srgbClr val="2FFF12"/>
                </a:solidFill>
                <a:latin typeface="Lemon"/>
                <a:ea typeface="Lemon"/>
                <a:cs typeface="Lemon"/>
                <a:sym typeface="Lemon"/>
              </a:rPr>
              <a:t>)._asdict()</a:t>
            </a:r>
            <a:endParaRPr/>
          </a:p>
          <a:p>
            <a:pPr indent="0" lvl="0" marL="0" rtl="0" algn="l">
              <a:lnSpc>
                <a:spcPct val="80000"/>
              </a:lnSpc>
              <a:spcBef>
                <a:spcPts val="0"/>
              </a:spcBef>
              <a:spcAft>
                <a:spcPts val="0"/>
              </a:spcAft>
              <a:buClr>
                <a:srgbClr val="2FFF12"/>
              </a:buClr>
              <a:buSzPts val="1400"/>
              <a:buNone/>
            </a:pPr>
            <a:r>
              <a:rPr lang="en" sz="1400">
                <a:solidFill>
                  <a:srgbClr val="2FFF12"/>
                </a:solidFill>
                <a:latin typeface="Lemon"/>
                <a:ea typeface="Lemon"/>
                <a:cs typeface="Lemon"/>
                <a:sym typeface="Lemon"/>
              </a:rPr>
              <a:t>&gt;   </a:t>
            </a:r>
            <a:r>
              <a:rPr lang="en" sz="1400">
                <a:solidFill>
                  <a:srgbClr val="00B0F0"/>
                </a:solidFill>
                <a:latin typeface="Lemon"/>
                <a:ea typeface="Lemon"/>
                <a:cs typeface="Lemon"/>
                <a:sym typeface="Lemon"/>
              </a:rPr>
              <a:t>assert</a:t>
            </a:r>
            <a:r>
              <a:rPr lang="en" sz="1400">
                <a:solidFill>
                  <a:srgbClr val="2FFF12"/>
                </a:solidFill>
                <a:latin typeface="Lemon"/>
                <a:ea typeface="Lemon"/>
                <a:cs typeface="Lemon"/>
                <a:sym typeface="Lemon"/>
              </a:rPr>
              <a:t> t1_dict == t2_dict</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AssertionError: assert {'done': Fals...ake sandwich'} == {'done': Fals...ake sandwich'}</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Omitting 3 identical items, use -vv to show</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Differing items:</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{'owner': 'okken'} != {'owner': 'okkem'}</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E     Use -v to get more diff</a:t>
            </a:r>
            <a:br>
              <a:rPr lang="en" sz="1400">
                <a:solidFill>
                  <a:srgbClr val="FF0000"/>
                </a:solidFill>
                <a:latin typeface="Lemon"/>
                <a:ea typeface="Lemon"/>
                <a:cs typeface="Lemon"/>
                <a:sym typeface="Lemon"/>
              </a:rPr>
            </a:br>
            <a:endParaRPr sz="1400">
              <a:solidFill>
                <a:srgbClr val="FF0000"/>
              </a:solidFill>
              <a:latin typeface="Lemon"/>
              <a:ea typeface="Lemon"/>
              <a:cs typeface="Lemon"/>
              <a:sym typeface="Lemon"/>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test_task_fail.py</a:t>
            </a:r>
            <a:r>
              <a:rPr lang="en" sz="1400">
                <a:solidFill>
                  <a:srgbClr val="2FFF12"/>
                </a:solidFill>
                <a:latin typeface="Lemon"/>
                <a:ea typeface="Lemon"/>
                <a:cs typeface="Lemon"/>
                <a:sym typeface="Lemon"/>
              </a:rPr>
              <a:t>:16: AssertionError</a:t>
            </a:r>
            <a:endParaRPr/>
          </a:p>
          <a:p>
            <a:pPr indent="0" lvl="0" marL="0" rtl="0" algn="l">
              <a:lnSpc>
                <a:spcPct val="80000"/>
              </a:lnSpc>
              <a:spcBef>
                <a:spcPts val="0"/>
              </a:spcBef>
              <a:spcAft>
                <a:spcPts val="0"/>
              </a:spcAft>
              <a:buClr>
                <a:srgbClr val="2EAEBB"/>
              </a:buClr>
              <a:buSzPts val="1400"/>
              <a:buNone/>
            </a:pPr>
            <a:r>
              <a:rPr lang="en" sz="1400">
                <a:solidFill>
                  <a:srgbClr val="2EAEBB"/>
                </a:solidFill>
                <a:latin typeface="Lemon"/>
                <a:ea typeface="Lemon"/>
                <a:cs typeface="Lemon"/>
                <a:sym typeface="Lemon"/>
              </a:rPr>
              <a:t>=========== short test summary info ==========</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FAILED</a:t>
            </a:r>
            <a:r>
              <a:rPr lang="en" sz="1400">
                <a:solidFill>
                  <a:srgbClr val="2FFF12"/>
                </a:solidFill>
                <a:latin typeface="Lemon"/>
                <a:ea typeface="Lemon"/>
                <a:cs typeface="Lemon"/>
                <a:sym typeface="Lemon"/>
              </a:rPr>
              <a:t> test_task_fail.py::</a:t>
            </a:r>
            <a:r>
              <a:rPr lang="en" sz="1400">
                <a:solidFill>
                  <a:srgbClr val="00FF00"/>
                </a:solidFill>
                <a:latin typeface="Lemon"/>
                <a:ea typeface="Lemon"/>
                <a:cs typeface="Lemon"/>
                <a:sym typeface="Lemon"/>
              </a:rPr>
              <a:t>test_task_equality</a:t>
            </a:r>
            <a:r>
              <a:rPr lang="en" sz="1400">
                <a:solidFill>
                  <a:srgbClr val="2FFF12"/>
                </a:solidFill>
                <a:latin typeface="Lemon"/>
                <a:ea typeface="Lemon"/>
                <a:cs typeface="Lemon"/>
                <a:sym typeface="Lemon"/>
              </a:rPr>
              <a:t> - AssertionError: assert Task(summary=...alse, id=None) == Task(s..</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FAILED</a:t>
            </a:r>
            <a:r>
              <a:rPr lang="en" sz="1400">
                <a:solidFill>
                  <a:srgbClr val="2FFF12"/>
                </a:solidFill>
                <a:latin typeface="Lemon"/>
                <a:ea typeface="Lemon"/>
                <a:cs typeface="Lemon"/>
                <a:sym typeface="Lemon"/>
              </a:rPr>
              <a:t> test_task_fail.py::</a:t>
            </a:r>
            <a:r>
              <a:rPr lang="en" sz="1400">
                <a:solidFill>
                  <a:srgbClr val="00FF00"/>
                </a:solidFill>
                <a:latin typeface="Lemon"/>
                <a:ea typeface="Lemon"/>
                <a:cs typeface="Lemon"/>
                <a:sym typeface="Lemon"/>
              </a:rPr>
              <a:t>test_dict_equality</a:t>
            </a:r>
            <a:r>
              <a:rPr lang="en" sz="1400">
                <a:solidFill>
                  <a:srgbClr val="2FFF12"/>
                </a:solidFill>
                <a:latin typeface="Lemon"/>
                <a:ea typeface="Lemon"/>
                <a:cs typeface="Lemon"/>
                <a:sym typeface="Lemon"/>
              </a:rPr>
              <a:t> - AssertionError: assert {'done': Fals... sandwich'} == {'done...</a:t>
            </a:r>
            <a:endParaRPr/>
          </a:p>
          <a:p>
            <a:pPr indent="0" lvl="0" marL="0" rtl="0" algn="l">
              <a:lnSpc>
                <a:spcPct val="80000"/>
              </a:lnSpc>
              <a:spcBef>
                <a:spcPts val="0"/>
              </a:spcBef>
              <a:spcAft>
                <a:spcPts val="0"/>
              </a:spcAft>
              <a:buClr>
                <a:srgbClr val="FF0000"/>
              </a:buClr>
              <a:buSzPts val="1400"/>
              <a:buNone/>
            </a:pPr>
            <a:r>
              <a:rPr lang="en" sz="1400">
                <a:solidFill>
                  <a:srgbClr val="FF0000"/>
                </a:solidFill>
                <a:latin typeface="Lemon"/>
                <a:ea typeface="Lemon"/>
                <a:cs typeface="Lemon"/>
                <a:sym typeface="Lemon"/>
              </a:rPr>
              <a:t>============== 2 failed in 0.05s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7"/>
          <p:cNvSpPr txBox="1"/>
          <p:nvPr>
            <p:ph type="title"/>
          </p:nvPr>
        </p:nvSpPr>
        <p:spPr>
          <a:xfrm>
            <a:off x="838200" y="172620"/>
            <a:ext cx="10515600" cy="9439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Ожидание Исключений (expected exception)</a:t>
            </a:r>
            <a:endParaRPr/>
          </a:p>
        </p:txBody>
      </p:sp>
      <p:sp>
        <p:nvSpPr>
          <p:cNvPr id="396" name="Google Shape;396;p37"/>
          <p:cNvSpPr txBox="1"/>
          <p:nvPr>
            <p:ph idx="1" type="body"/>
          </p:nvPr>
        </p:nvSpPr>
        <p:spPr>
          <a:xfrm>
            <a:off x="838200" y="1068404"/>
            <a:ext cx="10515600" cy="5789596"/>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
              <a:t>В Pytest встроен контекстный менеджер, который самостоятельно отлавливает исключение и проверяет, что оно вообще было сгенерировано:</a:t>
            </a:r>
            <a:endParaRPr/>
          </a:p>
          <a:p>
            <a:pPr indent="0" lvl="0" marL="0" rtl="0" algn="l">
              <a:lnSpc>
                <a:spcPct val="120000"/>
              </a:lnSpc>
              <a:spcBef>
                <a:spcPts val="1000"/>
              </a:spcBef>
              <a:spcAft>
                <a:spcPts val="0"/>
              </a:spcAft>
              <a:buClr>
                <a:srgbClr val="000000"/>
              </a:buClr>
              <a:buSzPct val="100000"/>
              <a:buNone/>
            </a:pPr>
            <a:r>
              <a:rPr b="1" lang="en" sz="2600">
                <a:solidFill>
                  <a:srgbClr val="000000"/>
                </a:solidFill>
                <a:latin typeface="Arial"/>
                <a:ea typeface="Arial"/>
                <a:cs typeface="Arial"/>
                <a:sym typeface="Arial"/>
              </a:rPr>
              <a:t>import</a:t>
            </a:r>
            <a:r>
              <a:rPr lang="en" sz="2600">
                <a:latin typeface="Arial"/>
                <a:ea typeface="Arial"/>
                <a:cs typeface="Arial"/>
                <a:sym typeface="Arial"/>
              </a:rPr>
              <a:t> </a:t>
            </a:r>
            <a:r>
              <a:rPr lang="en" sz="2600">
                <a:solidFill>
                  <a:srgbClr val="555555"/>
                </a:solidFill>
                <a:latin typeface="Arial"/>
                <a:ea typeface="Arial"/>
                <a:cs typeface="Arial"/>
                <a:sym typeface="Arial"/>
              </a:rPr>
              <a:t>pytest</a:t>
            </a:r>
            <a:br>
              <a:rPr lang="en" sz="2600">
                <a:solidFill>
                  <a:srgbClr val="555555"/>
                </a:solidFill>
                <a:latin typeface="Arial"/>
                <a:ea typeface="Arial"/>
                <a:cs typeface="Arial"/>
                <a:sym typeface="Arial"/>
              </a:rPr>
            </a:br>
            <a:r>
              <a:rPr b="1" lang="en" sz="2600">
                <a:solidFill>
                  <a:srgbClr val="000000"/>
                </a:solidFill>
                <a:latin typeface="Arial"/>
                <a:ea typeface="Arial"/>
                <a:cs typeface="Arial"/>
                <a:sym typeface="Arial"/>
              </a:rPr>
              <a:t>def</a:t>
            </a:r>
            <a:r>
              <a:rPr lang="en" sz="2600">
                <a:latin typeface="Arial"/>
                <a:ea typeface="Arial"/>
                <a:cs typeface="Arial"/>
                <a:sym typeface="Arial"/>
              </a:rPr>
              <a:t> </a:t>
            </a:r>
            <a:r>
              <a:rPr b="1" lang="en" sz="2600">
                <a:solidFill>
                  <a:srgbClr val="990000"/>
                </a:solidFill>
                <a:latin typeface="Arial"/>
                <a:ea typeface="Arial"/>
                <a:cs typeface="Arial"/>
                <a:sym typeface="Arial"/>
              </a:rPr>
              <a:t>test_exception</a:t>
            </a:r>
            <a:r>
              <a:rPr lang="en" sz="2600">
                <a:latin typeface="Arial"/>
                <a:ea typeface="Arial"/>
                <a:cs typeface="Arial"/>
                <a:sym typeface="Arial"/>
              </a:rPr>
              <a:t>():</a:t>
            </a:r>
            <a:br>
              <a:rPr lang="en" sz="2600">
                <a:latin typeface="Arial"/>
                <a:ea typeface="Arial"/>
                <a:cs typeface="Arial"/>
                <a:sym typeface="Arial"/>
              </a:rPr>
            </a:br>
            <a:r>
              <a:rPr lang="en" sz="2600">
                <a:latin typeface="Arial"/>
                <a:ea typeface="Arial"/>
                <a:cs typeface="Arial"/>
                <a:sym typeface="Arial"/>
              </a:rPr>
              <a:t>    </a:t>
            </a:r>
            <a:r>
              <a:rPr b="1" lang="en" sz="2600">
                <a:solidFill>
                  <a:srgbClr val="000000"/>
                </a:solidFill>
                <a:latin typeface="Arial"/>
                <a:ea typeface="Arial"/>
                <a:cs typeface="Arial"/>
                <a:sym typeface="Arial"/>
              </a:rPr>
              <a:t>with</a:t>
            </a:r>
            <a:r>
              <a:rPr lang="en" sz="2600">
                <a:latin typeface="Arial"/>
                <a:ea typeface="Arial"/>
                <a:cs typeface="Arial"/>
                <a:sym typeface="Arial"/>
              </a:rPr>
              <a:t> pytest.raises(</a:t>
            </a:r>
            <a:r>
              <a:rPr lang="en" sz="2600">
                <a:solidFill>
                  <a:srgbClr val="0086B3"/>
                </a:solidFill>
                <a:latin typeface="Arial"/>
                <a:ea typeface="Arial"/>
                <a:cs typeface="Arial"/>
                <a:sym typeface="Arial"/>
              </a:rPr>
              <a:t>Exception</a:t>
            </a:r>
            <a:r>
              <a:rPr lang="en" sz="2600">
                <a:latin typeface="Arial"/>
                <a:ea typeface="Arial"/>
                <a:cs typeface="Arial"/>
                <a:sym typeface="Arial"/>
              </a:rPr>
              <a:t>):</a:t>
            </a:r>
            <a:br>
              <a:rPr lang="en" sz="2600">
                <a:latin typeface="Arial"/>
                <a:ea typeface="Arial"/>
                <a:cs typeface="Arial"/>
                <a:sym typeface="Arial"/>
              </a:rPr>
            </a:br>
            <a:r>
              <a:rPr lang="en" sz="2600">
                <a:latin typeface="Arial"/>
                <a:ea typeface="Arial"/>
                <a:cs typeface="Arial"/>
                <a:sym typeface="Arial"/>
              </a:rPr>
              <a:t>        function_with_exception(</a:t>
            </a:r>
            <a:r>
              <a:rPr lang="en" sz="2600">
                <a:solidFill>
                  <a:srgbClr val="009999"/>
                </a:solidFill>
                <a:latin typeface="Arial"/>
                <a:ea typeface="Arial"/>
                <a:cs typeface="Arial"/>
                <a:sym typeface="Arial"/>
              </a:rPr>
              <a:t>0</a:t>
            </a:r>
            <a:r>
              <a:rPr lang="en" sz="2600">
                <a:latin typeface="Arial"/>
                <a:ea typeface="Arial"/>
                <a:cs typeface="Arial"/>
                <a:sym typeface="Arial"/>
              </a:rPr>
              <a:t>)</a:t>
            </a:r>
            <a:endParaRPr/>
          </a:p>
          <a:p>
            <a:pPr indent="0" lvl="0" marL="0" rtl="0" algn="l">
              <a:lnSpc>
                <a:spcPct val="120000"/>
              </a:lnSpc>
              <a:spcBef>
                <a:spcPts val="1000"/>
              </a:spcBef>
              <a:spcAft>
                <a:spcPts val="0"/>
              </a:spcAft>
              <a:buClr>
                <a:schemeClr val="dk1"/>
              </a:buClr>
              <a:buSzPct val="100000"/>
              <a:buNone/>
            </a:pPr>
            <a:r>
              <a:rPr lang="en"/>
              <a:t>Здесь raises перехватывает только те исключения, которые являются подтипами переданного класса. Благодаря этому мы можем управлять ожидаемым поведением и ловить только те ошибки, которые хотим поймать.</a:t>
            </a:r>
            <a:endParaRPr/>
          </a:p>
          <a:p>
            <a:pPr indent="0" lvl="0" marL="0" rtl="0" algn="l">
              <a:lnSpc>
                <a:spcPct val="120000"/>
              </a:lnSpc>
              <a:spcBef>
                <a:spcPts val="1000"/>
              </a:spcBef>
              <a:spcAft>
                <a:spcPts val="0"/>
              </a:spcAft>
              <a:buClr>
                <a:schemeClr val="dk1"/>
              </a:buClr>
              <a:buSzPct val="100000"/>
              <a:buNone/>
            </a:pPr>
            <a:r>
              <a:rPr lang="en"/>
              <a:t>Более того, можно проверить конкретное сообщение, которое пришло вместе с исключением:</a:t>
            </a:r>
            <a:endParaRPr/>
          </a:p>
          <a:p>
            <a:pPr indent="0" lvl="0" marL="0" rtl="0" algn="l">
              <a:lnSpc>
                <a:spcPct val="120000"/>
              </a:lnSpc>
              <a:spcBef>
                <a:spcPts val="1000"/>
              </a:spcBef>
              <a:spcAft>
                <a:spcPts val="0"/>
              </a:spcAft>
              <a:buClr>
                <a:srgbClr val="000000"/>
              </a:buClr>
              <a:buSzPct val="100000"/>
              <a:buNone/>
            </a:pPr>
            <a:r>
              <a:rPr b="1" lang="en" sz="2600">
                <a:solidFill>
                  <a:srgbClr val="000000"/>
                </a:solidFill>
                <a:latin typeface="Arial"/>
                <a:ea typeface="Arial"/>
                <a:cs typeface="Arial"/>
                <a:sym typeface="Arial"/>
              </a:rPr>
              <a:t>import</a:t>
            </a:r>
            <a:r>
              <a:rPr lang="en" sz="2600">
                <a:latin typeface="Arial"/>
                <a:ea typeface="Arial"/>
                <a:cs typeface="Arial"/>
                <a:sym typeface="Arial"/>
              </a:rPr>
              <a:t> </a:t>
            </a:r>
            <a:r>
              <a:rPr lang="en" sz="2600">
                <a:solidFill>
                  <a:srgbClr val="555555"/>
                </a:solidFill>
                <a:latin typeface="Arial"/>
                <a:ea typeface="Arial"/>
                <a:cs typeface="Arial"/>
                <a:sym typeface="Arial"/>
              </a:rPr>
              <a:t>pytest</a:t>
            </a:r>
            <a:br>
              <a:rPr lang="en" sz="2600">
                <a:solidFill>
                  <a:srgbClr val="555555"/>
                </a:solidFill>
                <a:latin typeface="Arial"/>
                <a:ea typeface="Arial"/>
                <a:cs typeface="Arial"/>
                <a:sym typeface="Arial"/>
              </a:rPr>
            </a:br>
            <a:br>
              <a:rPr lang="en" sz="2600">
                <a:solidFill>
                  <a:srgbClr val="555555"/>
                </a:solidFill>
                <a:latin typeface="Arial"/>
                <a:ea typeface="Arial"/>
                <a:cs typeface="Arial"/>
                <a:sym typeface="Arial"/>
              </a:rPr>
            </a:br>
            <a:r>
              <a:rPr b="1" lang="en" sz="2600">
                <a:solidFill>
                  <a:srgbClr val="000000"/>
                </a:solidFill>
                <a:latin typeface="Arial"/>
                <a:ea typeface="Arial"/>
                <a:cs typeface="Arial"/>
                <a:sym typeface="Arial"/>
              </a:rPr>
              <a:t>def</a:t>
            </a:r>
            <a:r>
              <a:rPr lang="en" sz="2600">
                <a:latin typeface="Arial"/>
                <a:ea typeface="Arial"/>
                <a:cs typeface="Arial"/>
                <a:sym typeface="Arial"/>
              </a:rPr>
              <a:t> </a:t>
            </a:r>
            <a:r>
              <a:rPr b="1" lang="en" sz="2600">
                <a:solidFill>
                  <a:srgbClr val="990000"/>
                </a:solidFill>
                <a:latin typeface="Arial"/>
                <a:ea typeface="Arial"/>
                <a:cs typeface="Arial"/>
                <a:sym typeface="Arial"/>
              </a:rPr>
              <a:t>test_exception</a:t>
            </a:r>
            <a:r>
              <a:rPr lang="en" sz="2600">
                <a:latin typeface="Arial"/>
                <a:ea typeface="Arial"/>
                <a:cs typeface="Arial"/>
                <a:sym typeface="Arial"/>
              </a:rPr>
              <a:t>():</a:t>
            </a:r>
            <a:br>
              <a:rPr lang="en" sz="2600">
                <a:latin typeface="Arial"/>
                <a:ea typeface="Arial"/>
                <a:cs typeface="Arial"/>
                <a:sym typeface="Arial"/>
              </a:rPr>
            </a:br>
            <a:r>
              <a:rPr lang="en" sz="2600">
                <a:latin typeface="Arial"/>
                <a:ea typeface="Arial"/>
                <a:cs typeface="Arial"/>
                <a:sym typeface="Arial"/>
              </a:rPr>
              <a:t>    </a:t>
            </a:r>
            <a:r>
              <a:rPr i="1" lang="en" sz="2600">
                <a:solidFill>
                  <a:srgbClr val="999988"/>
                </a:solidFill>
                <a:latin typeface="Arial"/>
                <a:ea typeface="Arial"/>
                <a:cs typeface="Arial"/>
                <a:sym typeface="Arial"/>
              </a:rPr>
              <a:t># Добавляем: as e. Здесь e – переменная, содержащая исключение</a:t>
            </a:r>
            <a:br>
              <a:rPr i="1" lang="en" sz="2600">
                <a:solidFill>
                  <a:srgbClr val="999988"/>
                </a:solidFill>
                <a:latin typeface="Arial"/>
                <a:ea typeface="Arial"/>
                <a:cs typeface="Arial"/>
                <a:sym typeface="Arial"/>
              </a:rPr>
            </a:br>
            <a:r>
              <a:rPr i="1" lang="en" sz="2600">
                <a:solidFill>
                  <a:srgbClr val="999988"/>
                </a:solidFill>
                <a:latin typeface="Arial"/>
                <a:ea typeface="Arial"/>
                <a:cs typeface="Arial"/>
                <a:sym typeface="Arial"/>
              </a:rPr>
              <a:t>    </a:t>
            </a:r>
            <a:r>
              <a:rPr b="1" lang="en" sz="2600">
                <a:solidFill>
                  <a:srgbClr val="000000"/>
                </a:solidFill>
                <a:latin typeface="Arial"/>
                <a:ea typeface="Arial"/>
                <a:cs typeface="Arial"/>
                <a:sym typeface="Arial"/>
              </a:rPr>
              <a:t>with</a:t>
            </a:r>
            <a:r>
              <a:rPr lang="en" sz="2600">
                <a:latin typeface="Arial"/>
                <a:ea typeface="Arial"/>
                <a:cs typeface="Arial"/>
                <a:sym typeface="Arial"/>
              </a:rPr>
              <a:t> pytest.raises(</a:t>
            </a:r>
            <a:r>
              <a:rPr lang="en" sz="2600">
                <a:solidFill>
                  <a:srgbClr val="0086B3"/>
                </a:solidFill>
                <a:latin typeface="Arial"/>
                <a:ea typeface="Arial"/>
                <a:cs typeface="Arial"/>
                <a:sym typeface="Arial"/>
              </a:rPr>
              <a:t>Exception</a:t>
            </a:r>
            <a:r>
              <a:rPr lang="en" sz="2600">
                <a:latin typeface="Arial"/>
                <a:ea typeface="Arial"/>
                <a:cs typeface="Arial"/>
                <a:sym typeface="Arial"/>
              </a:rPr>
              <a:t>) </a:t>
            </a:r>
            <a:r>
              <a:rPr b="1" lang="en" sz="2600">
                <a:solidFill>
                  <a:srgbClr val="000000"/>
                </a:solidFill>
                <a:latin typeface="Arial"/>
                <a:ea typeface="Arial"/>
                <a:cs typeface="Arial"/>
                <a:sym typeface="Arial"/>
              </a:rPr>
              <a:t>as</a:t>
            </a:r>
            <a:r>
              <a:rPr lang="en" sz="2600">
                <a:latin typeface="Arial"/>
                <a:ea typeface="Arial"/>
                <a:cs typeface="Arial"/>
                <a:sym typeface="Arial"/>
              </a:rPr>
              <a:t> e:</a:t>
            </a:r>
            <a:br>
              <a:rPr lang="en" sz="2600">
                <a:latin typeface="Arial"/>
                <a:ea typeface="Arial"/>
                <a:cs typeface="Arial"/>
                <a:sym typeface="Arial"/>
              </a:rPr>
            </a:br>
            <a:r>
              <a:rPr lang="en" sz="2600">
                <a:latin typeface="Arial"/>
                <a:ea typeface="Arial"/>
                <a:cs typeface="Arial"/>
                <a:sym typeface="Arial"/>
              </a:rPr>
              <a:t>        function_with_exception(</a:t>
            </a:r>
            <a:r>
              <a:rPr lang="en" sz="2600">
                <a:solidFill>
                  <a:srgbClr val="009999"/>
                </a:solidFill>
                <a:latin typeface="Arial"/>
                <a:ea typeface="Arial"/>
                <a:cs typeface="Arial"/>
                <a:sym typeface="Arial"/>
              </a:rPr>
              <a:t>0</a:t>
            </a:r>
            <a:r>
              <a:rPr lang="en" sz="2600">
                <a:latin typeface="Arial"/>
                <a:ea typeface="Arial"/>
                <a:cs typeface="Arial"/>
                <a:sym typeface="Arial"/>
              </a:rPr>
              <a:t>)</a:t>
            </a:r>
            <a:br>
              <a:rPr lang="en" sz="2600">
                <a:latin typeface="Arial"/>
                <a:ea typeface="Arial"/>
                <a:cs typeface="Arial"/>
                <a:sym typeface="Arial"/>
              </a:rPr>
            </a:br>
            <a:br>
              <a:rPr lang="en" sz="2600">
                <a:latin typeface="Arial"/>
                <a:ea typeface="Arial"/>
                <a:cs typeface="Arial"/>
                <a:sym typeface="Arial"/>
              </a:rPr>
            </a:br>
            <a:r>
              <a:rPr b="1" lang="en" sz="2600">
                <a:solidFill>
                  <a:srgbClr val="000000"/>
                </a:solidFill>
                <a:latin typeface="Arial"/>
                <a:ea typeface="Arial"/>
                <a:cs typeface="Arial"/>
                <a:sym typeface="Arial"/>
              </a:rPr>
              <a:t>    assert</a:t>
            </a:r>
            <a:r>
              <a:rPr lang="en" sz="2600">
                <a:latin typeface="Arial"/>
                <a:ea typeface="Arial"/>
                <a:cs typeface="Arial"/>
                <a:sym typeface="Arial"/>
              </a:rPr>
              <a:t> </a:t>
            </a:r>
            <a:r>
              <a:rPr lang="en" sz="2600">
                <a:solidFill>
                  <a:srgbClr val="0086B3"/>
                </a:solidFill>
                <a:latin typeface="Arial"/>
                <a:ea typeface="Arial"/>
                <a:cs typeface="Arial"/>
                <a:sym typeface="Arial"/>
              </a:rPr>
              <a:t>str</a:t>
            </a:r>
            <a:r>
              <a:rPr lang="en" sz="2600">
                <a:latin typeface="Arial"/>
                <a:ea typeface="Arial"/>
                <a:cs typeface="Arial"/>
                <a:sym typeface="Arial"/>
              </a:rPr>
              <a:t>(e.value) </a:t>
            </a:r>
            <a:r>
              <a:rPr b="1" lang="en" sz="2600">
                <a:solidFill>
                  <a:srgbClr val="000000"/>
                </a:solidFill>
                <a:latin typeface="Arial"/>
                <a:ea typeface="Arial"/>
                <a:cs typeface="Arial"/>
                <a:sym typeface="Arial"/>
              </a:rPr>
              <a:t>==</a:t>
            </a:r>
            <a:r>
              <a:rPr lang="en" sz="2600">
                <a:latin typeface="Arial"/>
                <a:ea typeface="Arial"/>
                <a:cs typeface="Arial"/>
                <a:sym typeface="Arial"/>
              </a:rPr>
              <a:t> </a:t>
            </a:r>
            <a:r>
              <a:rPr lang="en" sz="2600">
                <a:solidFill>
                  <a:srgbClr val="DD1144"/>
                </a:solidFill>
                <a:latin typeface="Arial"/>
                <a:ea typeface="Arial"/>
                <a:cs typeface="Arial"/>
                <a:sym typeface="Arial"/>
              </a:rPr>
              <a:t>'expected message from exception'</a:t>
            </a:r>
            <a:endParaRPr sz="26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type="title"/>
          </p:nvPr>
        </p:nvSpPr>
        <p:spPr>
          <a:xfrm>
            <a:off x="838200" y="119464"/>
            <a:ext cx="10515600" cy="781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Ожидание Исключений (expected exception)</a:t>
            </a:r>
            <a:endParaRPr/>
          </a:p>
        </p:txBody>
      </p:sp>
      <p:sp>
        <p:nvSpPr>
          <p:cNvPr id="402" name="Google Shape;402;p38"/>
          <p:cNvSpPr txBox="1"/>
          <p:nvPr>
            <p:ph idx="1" type="body"/>
          </p:nvPr>
        </p:nvSpPr>
        <p:spPr>
          <a:xfrm>
            <a:off x="838200" y="914399"/>
            <a:ext cx="11062648" cy="587536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 sz="2000"/>
              <a:t>Можно в качестве правильного «результата» теста ожидать какое-либо исключение.</a:t>
            </a:r>
            <a:endParaRPr/>
          </a:p>
          <a:p>
            <a:pPr indent="0" lvl="0" marL="0" rtl="0" algn="l">
              <a:lnSpc>
                <a:spcPct val="90000"/>
              </a:lnSpc>
              <a:spcBef>
                <a:spcPts val="1000"/>
              </a:spcBef>
              <a:spcAft>
                <a:spcPts val="0"/>
              </a:spcAft>
              <a:buClr>
                <a:srgbClr val="757070"/>
              </a:buClr>
              <a:buSzPts val="1800"/>
              <a:buNone/>
            </a:pPr>
            <a:r>
              <a:rPr lang="en" sz="1800">
                <a:solidFill>
                  <a:srgbClr val="757070"/>
                </a:solidFill>
                <a:latin typeface="Consolas"/>
                <a:ea typeface="Consolas"/>
                <a:cs typeface="Consolas"/>
                <a:sym typeface="Consolas"/>
              </a:rPr>
              <a:t># </a:t>
            </a:r>
            <a:r>
              <a:rPr i="0" lang="en" sz="1800">
                <a:solidFill>
                  <a:srgbClr val="757070"/>
                </a:solidFill>
                <a:latin typeface="Consolas"/>
                <a:ea typeface="Consolas"/>
                <a:cs typeface="Consolas"/>
                <a:sym typeface="Consolas"/>
              </a:rPr>
              <a:t>tasks/api.py</a:t>
            </a:r>
            <a:br>
              <a:rPr b="1" lang="en" sz="1800">
                <a:solidFill>
                  <a:srgbClr val="0000FF"/>
                </a:solidFill>
                <a:latin typeface="Consolas"/>
                <a:ea typeface="Consolas"/>
                <a:cs typeface="Consolas"/>
                <a:sym typeface="Consolas"/>
              </a:rPr>
            </a:br>
            <a:r>
              <a:rPr b="1" lang="en" sz="1800">
                <a:solidFill>
                  <a:srgbClr val="0000FF"/>
                </a:solidFill>
                <a:latin typeface="Consolas"/>
                <a:ea typeface="Consolas"/>
                <a:cs typeface="Consolas"/>
                <a:sym typeface="Consolas"/>
              </a:rPr>
              <a:t>def</a:t>
            </a:r>
            <a:r>
              <a:rPr lang="en" sz="1800">
                <a:latin typeface="Consolas"/>
                <a:ea typeface="Consolas"/>
                <a:cs typeface="Consolas"/>
                <a:sym typeface="Consolas"/>
              </a:rPr>
              <a:t> </a:t>
            </a:r>
            <a:r>
              <a:rPr b="1" lang="en" sz="1800">
                <a:solidFill>
                  <a:srgbClr val="0000A2"/>
                </a:solidFill>
                <a:latin typeface="Consolas"/>
                <a:ea typeface="Consolas"/>
                <a:cs typeface="Consolas"/>
                <a:sym typeface="Consolas"/>
              </a:rPr>
              <a:t>add</a:t>
            </a:r>
            <a:r>
              <a:rPr lang="en" sz="1800">
                <a:latin typeface="Consolas"/>
                <a:ea typeface="Consolas"/>
                <a:cs typeface="Consolas"/>
                <a:sym typeface="Consolas"/>
              </a:rPr>
              <a:t>(task):  </a:t>
            </a:r>
            <a:r>
              <a:rPr lang="en" sz="1800">
                <a:solidFill>
                  <a:srgbClr val="0066FF"/>
                </a:solidFill>
                <a:latin typeface="Consolas"/>
                <a:ea typeface="Consolas"/>
                <a:cs typeface="Consolas"/>
                <a:sym typeface="Consolas"/>
              </a:rPr>
              <a:t># type: (Task) -&gt; int</a:t>
            </a:r>
            <a:br>
              <a:rPr lang="en" sz="1800">
                <a:solidFill>
                  <a:srgbClr val="0066FF"/>
                </a:solidFill>
                <a:latin typeface="Consolas"/>
                <a:ea typeface="Consolas"/>
                <a:cs typeface="Consolas"/>
                <a:sym typeface="Consolas"/>
              </a:rPr>
            </a:br>
            <a:r>
              <a:rPr lang="en" sz="1800">
                <a:latin typeface="Consolas"/>
                <a:ea typeface="Consolas"/>
                <a:cs typeface="Consolas"/>
                <a:sym typeface="Consolas"/>
              </a:rPr>
              <a:t>    </a:t>
            </a:r>
            <a:r>
              <a:rPr lang="en" sz="1800">
                <a:solidFill>
                  <a:srgbClr val="036A07"/>
                </a:solidFill>
                <a:latin typeface="Consolas"/>
                <a:ea typeface="Consolas"/>
                <a:cs typeface="Consolas"/>
                <a:sym typeface="Consolas"/>
              </a:rPr>
              <a:t>"""Add a task (a Task object) to the tasks database."""</a:t>
            </a:r>
            <a:br>
              <a:rPr lang="en" sz="1800">
                <a:latin typeface="Consolas"/>
                <a:ea typeface="Consolas"/>
                <a:cs typeface="Consolas"/>
                <a:sym typeface="Consolas"/>
              </a:rPr>
            </a:br>
            <a:r>
              <a:rPr lang="en" sz="1800">
                <a:latin typeface="Consolas"/>
                <a:ea typeface="Consolas"/>
                <a:cs typeface="Consolas"/>
                <a:sym typeface="Consolas"/>
              </a:rPr>
              <a:t>    </a:t>
            </a:r>
            <a:r>
              <a:rPr b="1" lang="en" sz="1800">
                <a:solidFill>
                  <a:srgbClr val="0000FF"/>
                </a:solidFill>
                <a:latin typeface="Consolas"/>
                <a:ea typeface="Consolas"/>
                <a:cs typeface="Consolas"/>
                <a:sym typeface="Consolas"/>
              </a:rPr>
              <a:t>if</a:t>
            </a:r>
            <a:r>
              <a:rPr lang="en" sz="1800">
                <a:latin typeface="Consolas"/>
                <a:ea typeface="Consolas"/>
                <a:cs typeface="Consolas"/>
                <a:sym typeface="Consolas"/>
              </a:rPr>
              <a:t> </a:t>
            </a:r>
            <a:r>
              <a:rPr b="1" lang="en" sz="1800">
                <a:solidFill>
                  <a:srgbClr val="0000FF"/>
                </a:solidFill>
                <a:latin typeface="Consolas"/>
                <a:ea typeface="Consolas"/>
                <a:cs typeface="Consolas"/>
                <a:sym typeface="Consolas"/>
              </a:rPr>
              <a:t>not</a:t>
            </a:r>
            <a:r>
              <a:rPr lang="en" sz="1800">
                <a:latin typeface="Consolas"/>
                <a:ea typeface="Consolas"/>
                <a:cs typeface="Consolas"/>
                <a:sym typeface="Consolas"/>
              </a:rPr>
              <a:t> </a:t>
            </a:r>
            <a:r>
              <a:rPr b="1" lang="en" sz="1800">
                <a:solidFill>
                  <a:srgbClr val="3C4C72"/>
                </a:solidFill>
                <a:latin typeface="Consolas"/>
                <a:ea typeface="Consolas"/>
                <a:cs typeface="Consolas"/>
                <a:sym typeface="Consolas"/>
              </a:rPr>
              <a:t>isinstance</a:t>
            </a:r>
            <a:r>
              <a:rPr lang="en" sz="1800">
                <a:latin typeface="Consolas"/>
                <a:ea typeface="Consolas"/>
                <a:cs typeface="Consolas"/>
                <a:sym typeface="Consolas"/>
              </a:rPr>
              <a:t>(task, Task):</a:t>
            </a:r>
            <a:br>
              <a:rPr lang="en" sz="1800">
                <a:latin typeface="Consolas"/>
                <a:ea typeface="Consolas"/>
                <a:cs typeface="Consolas"/>
                <a:sym typeface="Consolas"/>
              </a:rPr>
            </a:br>
            <a:r>
              <a:rPr lang="en" sz="1800">
                <a:latin typeface="Consolas"/>
                <a:ea typeface="Consolas"/>
                <a:cs typeface="Consolas"/>
                <a:sym typeface="Consolas"/>
              </a:rPr>
              <a:t>        </a:t>
            </a:r>
            <a:r>
              <a:rPr b="1" lang="en" sz="1800">
                <a:solidFill>
                  <a:srgbClr val="0000FF"/>
                </a:solidFill>
                <a:latin typeface="Consolas"/>
                <a:ea typeface="Consolas"/>
                <a:cs typeface="Consolas"/>
                <a:sym typeface="Consolas"/>
              </a:rPr>
              <a:t>raise</a:t>
            </a:r>
            <a:r>
              <a:rPr lang="en" sz="1800">
                <a:latin typeface="Consolas"/>
                <a:ea typeface="Consolas"/>
                <a:cs typeface="Consolas"/>
                <a:sym typeface="Consolas"/>
              </a:rPr>
              <a:t> </a:t>
            </a:r>
            <a:r>
              <a:rPr b="1" lang="en" sz="1800">
                <a:solidFill>
                  <a:srgbClr val="6D79DE"/>
                </a:solidFill>
                <a:latin typeface="Consolas"/>
                <a:ea typeface="Consolas"/>
                <a:cs typeface="Consolas"/>
                <a:sym typeface="Consolas"/>
              </a:rPr>
              <a:t>TypeError</a:t>
            </a:r>
            <a:r>
              <a:rPr lang="en" sz="1800">
                <a:latin typeface="Consolas"/>
                <a:ea typeface="Consolas"/>
                <a:cs typeface="Consolas"/>
                <a:sym typeface="Consolas"/>
              </a:rPr>
              <a:t>(</a:t>
            </a:r>
            <a:r>
              <a:rPr lang="en" sz="1800">
                <a:solidFill>
                  <a:srgbClr val="036A07"/>
                </a:solidFill>
                <a:latin typeface="Consolas"/>
                <a:ea typeface="Consolas"/>
                <a:cs typeface="Consolas"/>
                <a:sym typeface="Consolas"/>
              </a:rPr>
              <a:t>'task must be Task object'</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br>
              <a:rPr lang="en" sz="1800">
                <a:latin typeface="Consolas"/>
                <a:ea typeface="Consolas"/>
                <a:cs typeface="Consolas"/>
                <a:sym typeface="Consolas"/>
              </a:rPr>
            </a:br>
            <a:r>
              <a:rPr lang="en" sz="1800">
                <a:latin typeface="Consolas"/>
                <a:ea typeface="Consolas"/>
                <a:cs typeface="Consolas"/>
                <a:sym typeface="Consolas"/>
              </a:rPr>
              <a:t>    task_id </a:t>
            </a:r>
            <a:r>
              <a:rPr b="1" lang="en" sz="1800">
                <a:solidFill>
                  <a:srgbClr val="0000FF"/>
                </a:solidFill>
                <a:latin typeface="Consolas"/>
                <a:ea typeface="Consolas"/>
                <a:cs typeface="Consolas"/>
                <a:sym typeface="Consolas"/>
              </a:rPr>
              <a:t>=</a:t>
            </a:r>
            <a:r>
              <a:rPr lang="en" sz="1800">
                <a:latin typeface="Consolas"/>
                <a:ea typeface="Consolas"/>
                <a:cs typeface="Consolas"/>
                <a:sym typeface="Consolas"/>
              </a:rPr>
              <a:t> _tasksdb.add(task._asdict())</a:t>
            </a:r>
            <a:br>
              <a:rPr lang="en" sz="1800">
                <a:latin typeface="Consolas"/>
                <a:ea typeface="Consolas"/>
                <a:cs typeface="Consolas"/>
                <a:sym typeface="Consolas"/>
              </a:rPr>
            </a:br>
            <a:r>
              <a:rPr lang="en" sz="1800">
                <a:latin typeface="Consolas"/>
                <a:ea typeface="Consolas"/>
                <a:cs typeface="Consolas"/>
                <a:sym typeface="Consolas"/>
              </a:rPr>
              <a:t>    </a:t>
            </a:r>
            <a:r>
              <a:rPr b="1" lang="en" sz="1800">
                <a:solidFill>
                  <a:srgbClr val="0000FF"/>
                </a:solidFill>
                <a:latin typeface="Consolas"/>
                <a:ea typeface="Consolas"/>
                <a:cs typeface="Consolas"/>
                <a:sym typeface="Consolas"/>
              </a:rPr>
              <a:t>return</a:t>
            </a:r>
            <a:r>
              <a:rPr lang="en" sz="1800">
                <a:latin typeface="Consolas"/>
                <a:ea typeface="Consolas"/>
                <a:cs typeface="Consolas"/>
                <a:sym typeface="Consolas"/>
              </a:rPr>
              <a:t> task_id</a:t>
            </a:r>
            <a:br>
              <a:rPr lang="en" sz="1800">
                <a:latin typeface="Consolas"/>
                <a:ea typeface="Consolas"/>
                <a:cs typeface="Consolas"/>
                <a:sym typeface="Consolas"/>
              </a:rPr>
            </a:br>
            <a:endParaRPr sz="1800">
              <a:solidFill>
                <a:srgbClr val="718C00"/>
              </a:solidFill>
              <a:latin typeface="Consolas"/>
              <a:ea typeface="Consolas"/>
              <a:cs typeface="Consolas"/>
              <a:sym typeface="Consolas"/>
            </a:endParaRPr>
          </a:p>
          <a:p>
            <a:pPr indent="0" lvl="0" marL="0" rtl="0" algn="l">
              <a:lnSpc>
                <a:spcPct val="90000"/>
              </a:lnSpc>
              <a:spcBef>
                <a:spcPts val="1000"/>
              </a:spcBef>
              <a:spcAft>
                <a:spcPts val="0"/>
              </a:spcAft>
              <a:buClr>
                <a:srgbClr val="757070"/>
              </a:buClr>
              <a:buSzPts val="1800"/>
              <a:buNone/>
            </a:pPr>
            <a:r>
              <a:rPr lang="en" sz="1800">
                <a:solidFill>
                  <a:srgbClr val="757070"/>
                </a:solidFill>
                <a:latin typeface="Consolas"/>
                <a:ea typeface="Consolas"/>
                <a:cs typeface="Consolas"/>
                <a:sym typeface="Consolas"/>
              </a:rPr>
              <a:t># </a:t>
            </a:r>
            <a:r>
              <a:rPr i="0" lang="en" sz="1800">
                <a:solidFill>
                  <a:srgbClr val="757070"/>
                </a:solidFill>
                <a:latin typeface="Consolas"/>
                <a:ea typeface="Consolas"/>
                <a:cs typeface="Consolas"/>
                <a:sym typeface="Consolas"/>
              </a:rPr>
              <a:t>tests/func/test_api_exceptions.py</a:t>
            </a:r>
            <a:br>
              <a:rPr b="0" i="0" lang="en" sz="1800">
                <a:solidFill>
                  <a:srgbClr val="718C00"/>
                </a:solidFill>
                <a:latin typeface="Consolas"/>
                <a:ea typeface="Consolas"/>
                <a:cs typeface="Consolas"/>
                <a:sym typeface="Consolas"/>
              </a:rPr>
            </a:br>
            <a:r>
              <a:rPr b="0" i="0" lang="en" sz="1800">
                <a:solidFill>
                  <a:srgbClr val="718C00"/>
                </a:solidFill>
                <a:latin typeface="Consolas"/>
                <a:ea typeface="Consolas"/>
                <a:cs typeface="Consolas"/>
                <a:sym typeface="Consolas"/>
              </a:rPr>
              <a:t>"""Проверка на ожидаемые исключения из-за неправильного использования API."""</a:t>
            </a:r>
            <a:br>
              <a:rPr lang="en" sz="1800">
                <a:solidFill>
                  <a:srgbClr val="4D4D4C"/>
                </a:solidFill>
                <a:latin typeface="Consolas"/>
                <a:ea typeface="Consolas"/>
                <a:cs typeface="Consolas"/>
                <a:sym typeface="Consolas"/>
              </a:rPr>
            </a:br>
            <a:r>
              <a:rPr b="1" i="0" lang="en" sz="1800">
                <a:solidFill>
                  <a:srgbClr val="8959A8"/>
                </a:solidFill>
                <a:latin typeface="Consolas"/>
                <a:ea typeface="Consolas"/>
                <a:cs typeface="Consolas"/>
                <a:sym typeface="Consolas"/>
              </a:rPr>
              <a:t>def</a:t>
            </a:r>
            <a:r>
              <a:rPr b="0" i="0" lang="en" sz="1800">
                <a:solidFill>
                  <a:srgbClr val="4D4D4C"/>
                </a:solidFill>
                <a:latin typeface="Consolas"/>
                <a:ea typeface="Consolas"/>
                <a:cs typeface="Consolas"/>
                <a:sym typeface="Consolas"/>
              </a:rPr>
              <a:t> </a:t>
            </a:r>
            <a:r>
              <a:rPr b="1" i="0" lang="en" sz="1800">
                <a:solidFill>
                  <a:srgbClr val="4271AE"/>
                </a:solidFill>
                <a:latin typeface="Consolas"/>
                <a:ea typeface="Consolas"/>
                <a:cs typeface="Consolas"/>
                <a:sym typeface="Consolas"/>
              </a:rPr>
              <a:t>test_add_raises</a:t>
            </a:r>
            <a:r>
              <a:rPr b="0" i="0" lang="en" sz="1800">
                <a:solidFill>
                  <a:srgbClr val="4D4D4C"/>
                </a:solidFill>
                <a:latin typeface="Consolas"/>
                <a:ea typeface="Consolas"/>
                <a:cs typeface="Consolas"/>
                <a:sym typeface="Consolas"/>
              </a:rPr>
              <a:t>():</a:t>
            </a:r>
            <a:br>
              <a:rPr b="0" i="0" lang="en" sz="1800">
                <a:solidFill>
                  <a:srgbClr val="4D4D4C"/>
                </a:solidFill>
                <a:latin typeface="Consolas"/>
                <a:ea typeface="Consolas"/>
                <a:cs typeface="Consolas"/>
                <a:sym typeface="Consolas"/>
              </a:rPr>
            </a:br>
            <a:r>
              <a:rPr b="0" i="0" lang="en" sz="1800">
                <a:solidFill>
                  <a:srgbClr val="4D4D4C"/>
                </a:solidFill>
                <a:latin typeface="Consolas"/>
                <a:ea typeface="Consolas"/>
                <a:cs typeface="Consolas"/>
                <a:sym typeface="Consolas"/>
              </a:rPr>
              <a:t>    </a:t>
            </a:r>
            <a:r>
              <a:rPr b="0" i="0" lang="en" sz="1800">
                <a:solidFill>
                  <a:srgbClr val="718C00"/>
                </a:solidFill>
                <a:latin typeface="Consolas"/>
                <a:ea typeface="Consolas"/>
                <a:cs typeface="Consolas"/>
                <a:sym typeface="Consolas"/>
              </a:rPr>
              <a:t>"""add() должно возникнуть исключение с неправильным типом param."""</a:t>
            </a:r>
            <a:br>
              <a:rPr lang="en" sz="1800">
                <a:solidFill>
                  <a:srgbClr val="4D4D4C"/>
                </a:solidFill>
                <a:latin typeface="Consolas"/>
                <a:ea typeface="Consolas"/>
                <a:cs typeface="Consolas"/>
                <a:sym typeface="Consolas"/>
              </a:rPr>
            </a:br>
            <a:r>
              <a:rPr lang="en" sz="1800">
                <a:solidFill>
                  <a:srgbClr val="4D4D4C"/>
                </a:solidFill>
                <a:latin typeface="Consolas"/>
                <a:ea typeface="Consolas"/>
                <a:cs typeface="Consolas"/>
                <a:sym typeface="Consolas"/>
              </a:rPr>
              <a:t>    </a:t>
            </a:r>
            <a:r>
              <a:rPr b="1" i="0" lang="en" sz="1800">
                <a:solidFill>
                  <a:srgbClr val="8959A8"/>
                </a:solidFill>
                <a:latin typeface="Consolas"/>
                <a:ea typeface="Consolas"/>
                <a:cs typeface="Consolas"/>
                <a:sym typeface="Consolas"/>
              </a:rPr>
              <a:t>with</a:t>
            </a:r>
            <a:r>
              <a:rPr b="0" i="0" lang="en" sz="1800">
                <a:solidFill>
                  <a:srgbClr val="4D4D4C"/>
                </a:solidFill>
                <a:latin typeface="Consolas"/>
                <a:ea typeface="Consolas"/>
                <a:cs typeface="Consolas"/>
                <a:sym typeface="Consolas"/>
              </a:rPr>
              <a:t> </a:t>
            </a:r>
            <a:r>
              <a:rPr b="0" i="0" lang="en" sz="1800">
                <a:latin typeface="Consolas"/>
                <a:ea typeface="Consolas"/>
                <a:cs typeface="Consolas"/>
                <a:sym typeface="Consolas"/>
              </a:rPr>
              <a:t>pytest.raises(TypeError):</a:t>
            </a:r>
            <a:br>
              <a:rPr b="0" i="0" lang="en" sz="1800">
                <a:solidFill>
                  <a:srgbClr val="4D4D4C"/>
                </a:solidFill>
                <a:latin typeface="Consolas"/>
                <a:ea typeface="Consolas"/>
                <a:cs typeface="Consolas"/>
                <a:sym typeface="Consolas"/>
              </a:rPr>
            </a:br>
            <a:r>
              <a:rPr b="0" i="0" lang="en" sz="1800">
                <a:solidFill>
                  <a:srgbClr val="4D4D4C"/>
                </a:solidFill>
                <a:latin typeface="Consolas"/>
                <a:ea typeface="Consolas"/>
                <a:cs typeface="Consolas"/>
                <a:sym typeface="Consolas"/>
              </a:rPr>
              <a:t>        </a:t>
            </a:r>
            <a:r>
              <a:rPr b="0" i="0" lang="en" sz="1800">
                <a:latin typeface="Consolas"/>
                <a:ea typeface="Consolas"/>
                <a:cs typeface="Consolas"/>
                <a:sym typeface="Consolas"/>
              </a:rPr>
              <a:t>tasks.add(task=</a:t>
            </a:r>
            <a:r>
              <a:rPr b="0" i="0" lang="en" sz="1800">
                <a:solidFill>
                  <a:srgbClr val="718C00"/>
                </a:solidFill>
                <a:latin typeface="Consolas"/>
                <a:ea typeface="Consolas"/>
                <a:cs typeface="Consolas"/>
                <a:sym typeface="Consolas"/>
              </a:rPr>
              <a:t>'not a Task object'</a:t>
            </a:r>
            <a:r>
              <a:rPr b="0" i="0" lang="en" sz="1800">
                <a:latin typeface="Consolas"/>
                <a:ea typeface="Consolas"/>
                <a:cs typeface="Consolas"/>
                <a:sym typeface="Consolas"/>
              </a:rPr>
              <a:t>)</a:t>
            </a:r>
            <a:endParaRPr b="0" i="0"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type="title"/>
          </p:nvPr>
        </p:nvSpPr>
        <p:spPr>
          <a:xfrm>
            <a:off x="838200" y="365126"/>
            <a:ext cx="10515600" cy="699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Ожидание Исключений (expected exception)</a:t>
            </a:r>
            <a:endParaRPr/>
          </a:p>
        </p:txBody>
      </p:sp>
      <p:sp>
        <p:nvSpPr>
          <p:cNvPr id="408" name="Google Shape;408;p39"/>
          <p:cNvSpPr txBox="1"/>
          <p:nvPr>
            <p:ph idx="1" type="body"/>
          </p:nvPr>
        </p:nvSpPr>
        <p:spPr>
          <a:xfrm>
            <a:off x="838200" y="1255592"/>
            <a:ext cx="10515600" cy="524074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33333"/>
              </a:buClr>
              <a:buSzPts val="2000"/>
              <a:buNone/>
            </a:pPr>
            <a:r>
              <a:rPr b="0" i="0" lang="en" sz="2000">
                <a:solidFill>
                  <a:srgbClr val="333333"/>
                </a:solidFill>
                <a:latin typeface="Arial"/>
                <a:ea typeface="Arial"/>
                <a:cs typeface="Arial"/>
                <a:sym typeface="Arial"/>
              </a:rPr>
              <a:t>Мы только что проверили тип исключения в </a:t>
            </a:r>
            <a:r>
              <a:rPr lang="en" sz="2000"/>
              <a:t>test_add_raises()</a:t>
            </a:r>
            <a:r>
              <a:rPr b="0" i="0" lang="en" sz="2000">
                <a:solidFill>
                  <a:srgbClr val="333333"/>
                </a:solidFill>
                <a:latin typeface="Arial"/>
                <a:ea typeface="Arial"/>
                <a:cs typeface="Arial"/>
                <a:sym typeface="Arial"/>
              </a:rPr>
              <a:t>. Можно также проверить параметры исключения. Для </a:t>
            </a:r>
            <a:r>
              <a:rPr lang="en" sz="2000"/>
              <a:t>start_tasks_db(db_path, db_type)</a:t>
            </a:r>
            <a:r>
              <a:rPr b="0" i="0" lang="en" sz="2000">
                <a:solidFill>
                  <a:srgbClr val="333333"/>
                </a:solidFill>
                <a:latin typeface="Arial"/>
                <a:ea typeface="Arial"/>
                <a:cs typeface="Arial"/>
                <a:sym typeface="Arial"/>
              </a:rPr>
              <a:t>, не только </a:t>
            </a:r>
            <a:r>
              <a:rPr b="0" i="1" lang="en" sz="2000">
                <a:solidFill>
                  <a:srgbClr val="333333"/>
                </a:solidFill>
                <a:latin typeface="Arial"/>
                <a:ea typeface="Arial"/>
                <a:cs typeface="Arial"/>
                <a:sym typeface="Arial"/>
              </a:rPr>
              <a:t>db_type</a:t>
            </a:r>
            <a:r>
              <a:rPr b="0" i="0" lang="en" sz="2000">
                <a:solidFill>
                  <a:srgbClr val="333333"/>
                </a:solidFill>
                <a:latin typeface="Arial"/>
                <a:ea typeface="Arial"/>
                <a:cs typeface="Arial"/>
                <a:sym typeface="Arial"/>
              </a:rPr>
              <a:t> должен быть строкой, это действительно должна быть либо 'tiny' или 'mongo'. Можно проверить, чтобы убедиться, что сообщение об исключении является правильным, добавив excinfo:</a:t>
            </a:r>
            <a:endParaRPr/>
          </a:p>
          <a:p>
            <a:pPr indent="0" lvl="0" marL="0" rtl="0" algn="l">
              <a:lnSpc>
                <a:spcPct val="90000"/>
              </a:lnSpc>
              <a:spcBef>
                <a:spcPts val="2000"/>
              </a:spcBef>
              <a:spcAft>
                <a:spcPts val="0"/>
              </a:spcAft>
              <a:buClr>
                <a:srgbClr val="8959A8"/>
              </a:buClr>
              <a:buSzPts val="2000"/>
              <a:buNone/>
            </a:pPr>
            <a:r>
              <a:rPr b="1" i="0" lang="en" sz="2000">
                <a:solidFill>
                  <a:srgbClr val="8959A8"/>
                </a:solidFill>
                <a:latin typeface="Consolas"/>
                <a:ea typeface="Consolas"/>
                <a:cs typeface="Consolas"/>
                <a:sym typeface="Consolas"/>
              </a:rPr>
              <a:t>def</a:t>
            </a:r>
            <a:r>
              <a:rPr b="0" i="0" lang="en" sz="2000">
                <a:solidFill>
                  <a:srgbClr val="4D4D4C"/>
                </a:solidFill>
                <a:latin typeface="Consolas"/>
                <a:ea typeface="Consolas"/>
                <a:cs typeface="Consolas"/>
                <a:sym typeface="Consolas"/>
              </a:rPr>
              <a:t> </a:t>
            </a:r>
            <a:r>
              <a:rPr b="1" i="0" lang="en" sz="2000">
                <a:solidFill>
                  <a:srgbClr val="4271AE"/>
                </a:solidFill>
                <a:latin typeface="Consolas"/>
                <a:ea typeface="Consolas"/>
                <a:cs typeface="Consolas"/>
                <a:sym typeface="Consolas"/>
              </a:rPr>
              <a:t>test_start_tasks_db_raises</a:t>
            </a:r>
            <a:r>
              <a:rPr b="0" i="0" lang="en" sz="2000">
                <a:solidFill>
                  <a:srgbClr val="4D4D4C"/>
                </a:solidFill>
                <a:latin typeface="Consolas"/>
                <a:ea typeface="Consolas"/>
                <a:cs typeface="Consolas"/>
                <a:sym typeface="Consolas"/>
              </a:rPr>
              <a:t>():</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a:t>
            </a:r>
            <a:r>
              <a:rPr b="0" i="0" lang="en" sz="2000">
                <a:solidFill>
                  <a:srgbClr val="718C00"/>
                </a:solidFill>
                <a:latin typeface="Consolas"/>
                <a:ea typeface="Consolas"/>
                <a:cs typeface="Consolas"/>
                <a:sym typeface="Consolas"/>
              </a:rPr>
              <a:t>"""Убедитесь, что не поддерживаемая БД вызывает исключение."""</a:t>
            </a:r>
            <a:br>
              <a:rPr lang="en" sz="2000">
                <a:solidFill>
                  <a:srgbClr val="4D4D4C"/>
                </a:solidFill>
                <a:latin typeface="Consolas"/>
                <a:ea typeface="Consolas"/>
                <a:cs typeface="Consolas"/>
                <a:sym typeface="Consolas"/>
              </a:rPr>
            </a:br>
            <a:r>
              <a:rPr lang="en" sz="2000">
                <a:solidFill>
                  <a:srgbClr val="4D4D4C"/>
                </a:solidFill>
                <a:latin typeface="Consolas"/>
                <a:ea typeface="Consolas"/>
                <a:cs typeface="Consolas"/>
                <a:sym typeface="Consolas"/>
              </a:rPr>
              <a:t>    </a:t>
            </a:r>
            <a:r>
              <a:rPr b="1" i="0" lang="en" sz="2000">
                <a:solidFill>
                  <a:srgbClr val="8959A8"/>
                </a:solidFill>
                <a:latin typeface="Consolas"/>
                <a:ea typeface="Consolas"/>
                <a:cs typeface="Consolas"/>
                <a:sym typeface="Consolas"/>
              </a:rPr>
              <a:t>with</a:t>
            </a:r>
            <a:r>
              <a:rPr b="0" i="0" lang="en" sz="2000">
                <a:solidFill>
                  <a:srgbClr val="4D4D4C"/>
                </a:solidFill>
                <a:latin typeface="Consolas"/>
                <a:ea typeface="Consolas"/>
                <a:cs typeface="Consolas"/>
                <a:sym typeface="Consolas"/>
              </a:rPr>
              <a:t> pytest.raises(ValueError) </a:t>
            </a:r>
            <a:r>
              <a:rPr b="1" i="0" lang="en" sz="2000">
                <a:solidFill>
                  <a:srgbClr val="8959A8"/>
                </a:solidFill>
                <a:latin typeface="Consolas"/>
                <a:ea typeface="Consolas"/>
                <a:cs typeface="Consolas"/>
                <a:sym typeface="Consolas"/>
              </a:rPr>
              <a:t>as</a:t>
            </a:r>
            <a:r>
              <a:rPr b="0" i="0" lang="en" sz="2000">
                <a:solidFill>
                  <a:srgbClr val="4D4D4C"/>
                </a:solidFill>
                <a:latin typeface="Consolas"/>
                <a:ea typeface="Consolas"/>
                <a:cs typeface="Consolas"/>
                <a:sym typeface="Consolas"/>
              </a:rPr>
              <a:t> excinfo:</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tasks.start_tasks_db(</a:t>
            </a:r>
            <a:r>
              <a:rPr b="0" i="0" lang="en" sz="2000">
                <a:solidFill>
                  <a:srgbClr val="718C00"/>
                </a:solidFill>
                <a:latin typeface="Consolas"/>
                <a:ea typeface="Consolas"/>
                <a:cs typeface="Consolas"/>
                <a:sym typeface="Consolas"/>
              </a:rPr>
              <a:t>'some/great/path'</a:t>
            </a:r>
            <a:r>
              <a:rPr b="0" i="0" lang="en" sz="2000">
                <a:solidFill>
                  <a:srgbClr val="4D4D4C"/>
                </a:solidFill>
                <a:latin typeface="Consolas"/>
                <a:ea typeface="Consolas"/>
                <a:cs typeface="Consolas"/>
                <a:sym typeface="Consolas"/>
              </a:rPr>
              <a:t>, </a:t>
            </a:r>
            <a:r>
              <a:rPr b="0" i="0" lang="en" sz="2000">
                <a:solidFill>
                  <a:srgbClr val="718C00"/>
                </a:solidFill>
                <a:latin typeface="Consolas"/>
                <a:ea typeface="Consolas"/>
                <a:cs typeface="Consolas"/>
                <a:sym typeface="Consolas"/>
              </a:rPr>
              <a:t>'mysql’</a:t>
            </a:r>
            <a:r>
              <a:rPr b="0" i="0" lang="en" sz="2000">
                <a:solidFill>
                  <a:srgbClr val="4D4D4C"/>
                </a:solidFill>
                <a:latin typeface="Consolas"/>
                <a:ea typeface="Consolas"/>
                <a:cs typeface="Consolas"/>
                <a:sym typeface="Consolas"/>
              </a:rPr>
              <a:t>)</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exception_msg = excinfo.value.args[</a:t>
            </a:r>
            <a:r>
              <a:rPr b="0" i="0" lang="en" sz="2000">
                <a:solidFill>
                  <a:srgbClr val="F5871F"/>
                </a:solidFill>
                <a:latin typeface="Consolas"/>
                <a:ea typeface="Consolas"/>
                <a:cs typeface="Consolas"/>
                <a:sym typeface="Consolas"/>
              </a:rPr>
              <a:t>0</a:t>
            </a:r>
            <a:r>
              <a:rPr b="0" i="0" lang="en" sz="2000">
                <a:solidFill>
                  <a:srgbClr val="4D4D4C"/>
                </a:solidFill>
                <a:latin typeface="Consolas"/>
                <a:ea typeface="Consolas"/>
                <a:cs typeface="Consolas"/>
                <a:sym typeface="Consolas"/>
              </a:rPr>
              <a:t>]</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a:t>
            </a:r>
            <a:r>
              <a:rPr b="1" i="0" lang="en" sz="2000">
                <a:solidFill>
                  <a:srgbClr val="8959A8"/>
                </a:solidFill>
                <a:latin typeface="Consolas"/>
                <a:ea typeface="Consolas"/>
                <a:cs typeface="Consolas"/>
                <a:sym typeface="Consolas"/>
              </a:rPr>
              <a:t>assert</a:t>
            </a:r>
            <a:r>
              <a:rPr b="0" i="0" lang="en" sz="2000">
                <a:solidFill>
                  <a:srgbClr val="4D4D4C"/>
                </a:solidFill>
                <a:latin typeface="Consolas"/>
                <a:ea typeface="Consolas"/>
                <a:cs typeface="Consolas"/>
                <a:sym typeface="Consolas"/>
              </a:rPr>
              <a:t> exception_msg == </a:t>
            </a:r>
            <a:r>
              <a:rPr b="0" i="0" lang="en" sz="2000">
                <a:solidFill>
                  <a:srgbClr val="718C00"/>
                </a:solidFill>
                <a:latin typeface="Consolas"/>
                <a:ea typeface="Consolas"/>
                <a:cs typeface="Consolas"/>
                <a:sym typeface="Consolas"/>
              </a:rPr>
              <a:t>"db_type must be a 'tiny' or 'mongo'"</a:t>
            </a:r>
            <a:endParaRPr/>
          </a:p>
          <a:p>
            <a:pPr indent="0" lvl="0" marL="0" rtl="0" algn="l">
              <a:lnSpc>
                <a:spcPct val="90000"/>
              </a:lnSpc>
              <a:spcBef>
                <a:spcPts val="2000"/>
              </a:spcBef>
              <a:spcAft>
                <a:spcPts val="0"/>
              </a:spcAft>
              <a:buClr>
                <a:schemeClr val="dk1"/>
              </a:buClr>
              <a:buSzPts val="2000"/>
              <a:buNone/>
            </a:pPr>
            <a:r>
              <a:rPr lang="en" sz="2000"/>
              <a:t>Это позволяет нам более внимательно рассмотреть это исключение. Имя переменной после as (в данном случае excinfo) заполняется сведениями об исключении и имеет тип ExceptionInfo.</a:t>
            </a:r>
            <a:endParaRPr/>
          </a:p>
          <a:p>
            <a:pPr indent="0" lvl="0" marL="0" rtl="0" algn="l">
              <a:lnSpc>
                <a:spcPct val="90000"/>
              </a:lnSpc>
              <a:spcBef>
                <a:spcPts val="1000"/>
              </a:spcBef>
              <a:spcAft>
                <a:spcPts val="0"/>
              </a:spcAft>
              <a:buClr>
                <a:schemeClr val="dk1"/>
              </a:buClr>
              <a:buSzPts val="2000"/>
              <a:buNone/>
            </a:pPr>
            <a:r>
              <a:rPr lang="en" sz="2000"/>
              <a:t>В нашем случае, мы хотим убедиться, что первый (и единственный) параметр исключения соответствует строке.</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838200" y="365125"/>
            <a:ext cx="10515600" cy="11283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Способы поддержания качества кода</a:t>
            </a:r>
            <a:br>
              <a:rPr lang="en"/>
            </a:br>
            <a:r>
              <a:rPr lang="en"/>
              <a:t>(предотвращение дефектов) </a:t>
            </a:r>
            <a:r>
              <a:rPr lang="en" u="sng"/>
              <a:t>программистами</a:t>
            </a:r>
            <a:endParaRPr/>
          </a:p>
        </p:txBody>
      </p:sp>
      <p:sp>
        <p:nvSpPr>
          <p:cNvPr id="139" name="Google Shape;139;p4"/>
          <p:cNvSpPr txBox="1"/>
          <p:nvPr>
            <p:ph idx="1" type="body"/>
          </p:nvPr>
        </p:nvSpPr>
        <p:spPr>
          <a:xfrm>
            <a:off x="838201" y="1825625"/>
            <a:ext cx="5643282" cy="4351338"/>
          </a:xfrm>
          <a:prstGeom prst="rect">
            <a:avLst/>
          </a:prstGeom>
          <a:solidFill>
            <a:schemeClr val="lt1"/>
          </a:solid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3200"/>
              <a:buChar char="•"/>
            </a:pPr>
            <a:r>
              <a:rPr lang="en" sz="3200"/>
              <a:t>Обзор кода (code review)</a:t>
            </a:r>
            <a:endParaRPr/>
          </a:p>
          <a:p>
            <a:pPr indent="-228600" lvl="0" marL="228600" rtl="0" algn="l">
              <a:lnSpc>
                <a:spcPct val="100000"/>
              </a:lnSpc>
              <a:spcBef>
                <a:spcPts val="1000"/>
              </a:spcBef>
              <a:spcAft>
                <a:spcPts val="0"/>
              </a:spcAft>
              <a:buClr>
                <a:schemeClr val="dk1"/>
              </a:buClr>
              <a:buSzPts val="3200"/>
              <a:buChar char="•"/>
            </a:pPr>
            <a:r>
              <a:rPr b="1" lang="en" sz="3200"/>
              <a:t>Юнит-тесты (или TDD)</a:t>
            </a:r>
            <a:endParaRPr/>
          </a:p>
          <a:p>
            <a:pPr indent="-228600" lvl="0" marL="228600" rtl="0" algn="l">
              <a:lnSpc>
                <a:spcPct val="100000"/>
              </a:lnSpc>
              <a:spcBef>
                <a:spcPts val="1000"/>
              </a:spcBef>
              <a:spcAft>
                <a:spcPts val="0"/>
              </a:spcAft>
              <a:buClr>
                <a:schemeClr val="dk1"/>
              </a:buClr>
              <a:buSzPts val="3200"/>
              <a:buChar char="•"/>
            </a:pPr>
            <a:r>
              <a:rPr lang="en" sz="3200"/>
              <a:t>Тестирование новой функциональности самим разработчиком</a:t>
            </a:r>
            <a:endParaRPr/>
          </a:p>
          <a:p>
            <a:pPr indent="-228600" lvl="0" marL="228600" rtl="0" algn="l">
              <a:lnSpc>
                <a:spcPct val="100000"/>
              </a:lnSpc>
              <a:spcBef>
                <a:spcPts val="1000"/>
              </a:spcBef>
              <a:spcAft>
                <a:spcPts val="0"/>
              </a:spcAft>
              <a:buClr>
                <a:schemeClr val="dk1"/>
              </a:buClr>
              <a:buSzPts val="3200"/>
              <a:buChar char="•"/>
            </a:pPr>
            <a:r>
              <a:rPr lang="en" sz="3200"/>
              <a:t>Динамический анализ кода</a:t>
            </a:r>
            <a:endParaRPr/>
          </a:p>
          <a:p>
            <a:pPr indent="-228600" lvl="0" marL="228600" rtl="0" algn="l">
              <a:lnSpc>
                <a:spcPct val="100000"/>
              </a:lnSpc>
              <a:spcBef>
                <a:spcPts val="1000"/>
              </a:spcBef>
              <a:spcAft>
                <a:spcPts val="0"/>
              </a:spcAft>
              <a:buClr>
                <a:schemeClr val="dk1"/>
              </a:buClr>
              <a:buSzPts val="3200"/>
              <a:buChar char="•"/>
            </a:pPr>
            <a:r>
              <a:rPr lang="en" sz="3200"/>
              <a:t>Статический анализ кода</a:t>
            </a:r>
            <a:endParaRPr sz="3200"/>
          </a:p>
          <a:p>
            <a:pPr indent="-50800" lvl="0" marL="228600" rtl="0" algn="l">
              <a:lnSpc>
                <a:spcPct val="90000"/>
              </a:lnSpc>
              <a:spcBef>
                <a:spcPts val="1000"/>
              </a:spcBef>
              <a:spcAft>
                <a:spcPts val="0"/>
              </a:spcAft>
              <a:buClr>
                <a:schemeClr val="dk1"/>
              </a:buClr>
              <a:buSzPts val="2800"/>
              <a:buNone/>
            </a:pPr>
            <a:r>
              <a:t/>
            </a:r>
            <a:endParaRPr/>
          </a:p>
        </p:txBody>
      </p:sp>
      <p:pic>
        <p:nvPicPr>
          <p:cNvPr id="140" name="Google Shape;140;p4"/>
          <p:cNvPicPr preferRelativeResize="0"/>
          <p:nvPr/>
        </p:nvPicPr>
        <p:blipFill rotWithShape="1">
          <a:blip r:embed="rId3">
            <a:alphaModFix/>
          </a:blip>
          <a:srcRect b="0" l="0" r="0" t="0"/>
          <a:stretch/>
        </p:blipFill>
        <p:spPr>
          <a:xfrm>
            <a:off x="6210765" y="1547206"/>
            <a:ext cx="5981235" cy="461234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838200" y="365125"/>
            <a:ext cx="10515600" cy="904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Пропуск Тестов (Skipping Tests) – skip</a:t>
            </a:r>
            <a:endParaRPr/>
          </a:p>
        </p:txBody>
      </p:sp>
      <p:sp>
        <p:nvSpPr>
          <p:cNvPr id="414" name="Google Shape;414;p40"/>
          <p:cNvSpPr txBox="1"/>
          <p:nvPr>
            <p:ph idx="1" type="body"/>
          </p:nvPr>
        </p:nvSpPr>
        <p:spPr>
          <a:xfrm>
            <a:off x="838200" y="1452880"/>
            <a:ext cx="10515600" cy="5039995"/>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 sz="2000"/>
              <a:t>Pytest включает в себя несколько полезных встроенных маркеров: skip, skipif, и xfail.</a:t>
            </a:r>
            <a:endParaRPr/>
          </a:p>
          <a:p>
            <a:pPr indent="0" lvl="0" marL="0" rtl="0" algn="l">
              <a:lnSpc>
                <a:spcPct val="90000"/>
              </a:lnSpc>
              <a:spcBef>
                <a:spcPts val="1000"/>
              </a:spcBef>
              <a:spcAft>
                <a:spcPts val="0"/>
              </a:spcAft>
              <a:buClr>
                <a:schemeClr val="dk1"/>
              </a:buClr>
              <a:buSzPts val="2000"/>
              <a:buNone/>
            </a:pPr>
            <a:r>
              <a:rPr lang="en" sz="2000"/>
              <a:t>Маркеры skip и skipif позволяют пропускать тесты, которые не нужно выполнять.</a:t>
            </a:r>
            <a:endParaRPr/>
          </a:p>
          <a:p>
            <a:pPr indent="0" lvl="0" marL="0" rtl="0" algn="l">
              <a:lnSpc>
                <a:spcPct val="90000"/>
              </a:lnSpc>
              <a:spcBef>
                <a:spcPts val="1000"/>
              </a:spcBef>
              <a:spcAft>
                <a:spcPts val="0"/>
              </a:spcAft>
              <a:buClr>
                <a:schemeClr val="dk1"/>
              </a:buClr>
              <a:buSzPts val="1800"/>
              <a:buNone/>
            </a:pPr>
            <a:r>
              <a:rPr lang="en" sz="1800"/>
              <a:t>Отметить тест, который нужно пропустить, так же просто, как добавить @pytest.mark.skip() чуть выше тестовой функции:</a:t>
            </a:r>
            <a:endParaRPr sz="2000"/>
          </a:p>
          <a:p>
            <a:pPr indent="0" lvl="0" marL="0" rtl="0" algn="l">
              <a:lnSpc>
                <a:spcPct val="90000"/>
              </a:lnSpc>
              <a:spcBef>
                <a:spcPts val="1000"/>
              </a:spcBef>
              <a:spcAft>
                <a:spcPts val="0"/>
              </a:spcAft>
              <a:buClr>
                <a:srgbClr val="F5871F"/>
              </a:buClr>
              <a:buSzPts val="1600"/>
              <a:buNone/>
            </a:pPr>
            <a:r>
              <a:rPr b="0" i="0" lang="en" sz="1600">
                <a:solidFill>
                  <a:srgbClr val="F5871F"/>
                </a:solidFill>
                <a:latin typeface="Arial"/>
                <a:ea typeface="Arial"/>
                <a:cs typeface="Arial"/>
                <a:sym typeface="Arial"/>
              </a:rPr>
              <a:t>@pytest.mark.skip(reason=</a:t>
            </a:r>
            <a:r>
              <a:rPr b="0" i="0" lang="en" sz="1600">
                <a:solidFill>
                  <a:srgbClr val="718C00"/>
                </a:solidFill>
                <a:latin typeface="Arial"/>
                <a:ea typeface="Arial"/>
                <a:cs typeface="Arial"/>
                <a:sym typeface="Arial"/>
              </a:rPr>
              <a:t>'misunderstood the API’</a:t>
            </a:r>
            <a:r>
              <a:rPr b="0" i="0" lang="en" sz="1600">
                <a:solidFill>
                  <a:srgbClr val="F5871F"/>
                </a:solidFill>
                <a:latin typeface="Arial"/>
                <a:ea typeface="Arial"/>
                <a:cs typeface="Arial"/>
                <a:sym typeface="Arial"/>
              </a:rPr>
              <a:t>)</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test_unique_id_1</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"""Вызов unique_id () дважды должен возвращать разные числа.""”</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id_1 = tasks.unique_id()</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id_2 = tasks.unique_id()</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assert</a:t>
            </a:r>
            <a:r>
              <a:rPr b="0" i="0" lang="en" sz="1600">
                <a:solidFill>
                  <a:srgbClr val="4D4D4C"/>
                </a:solidFill>
                <a:latin typeface="Arial"/>
                <a:ea typeface="Arial"/>
                <a:cs typeface="Arial"/>
                <a:sym typeface="Arial"/>
              </a:rPr>
              <a:t> id_1 != id_2</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rgbClr val="00B050"/>
              </a:buClr>
              <a:buSzPts val="1600"/>
              <a:buNone/>
            </a:pPr>
            <a:r>
              <a:rPr b="0" i="0" lang="en" sz="1600">
                <a:solidFill>
                  <a:srgbClr val="00B050"/>
                </a:solidFill>
                <a:latin typeface="Arial"/>
                <a:ea typeface="Arial"/>
                <a:cs typeface="Arial"/>
                <a:sym typeface="Arial"/>
              </a:rPr>
              <a:t>$ pytest -v test_unique_id_2.py</a:t>
            </a:r>
            <a:br>
              <a:rPr b="0" i="0" lang="en" sz="1600">
                <a:solidFill>
                  <a:srgbClr val="00B050"/>
                </a:solidFill>
                <a:latin typeface="Arial"/>
                <a:ea typeface="Arial"/>
                <a:cs typeface="Arial"/>
                <a:sym typeface="Arial"/>
              </a:rPr>
            </a:br>
            <a:r>
              <a:rPr b="0" i="0" lang="en" sz="1600">
                <a:solidFill>
                  <a:srgbClr val="00B050"/>
                </a:solidFill>
                <a:latin typeface="Arial"/>
                <a:ea typeface="Arial"/>
                <a:cs typeface="Arial"/>
                <a:sym typeface="Arial"/>
              </a:rPr>
              <a:t>============================= test session starts =============================</a:t>
            </a:r>
            <a:br>
              <a:rPr b="0" i="0" lang="en" sz="1600">
                <a:solidFill>
                  <a:srgbClr val="00B050"/>
                </a:solidFill>
                <a:latin typeface="Arial"/>
                <a:ea typeface="Arial"/>
                <a:cs typeface="Arial"/>
                <a:sym typeface="Arial"/>
              </a:rPr>
            </a:br>
            <a:r>
              <a:rPr b="0" i="0" lang="en" sz="1600">
                <a:solidFill>
                  <a:srgbClr val="00B050"/>
                </a:solidFill>
                <a:latin typeface="Arial"/>
                <a:ea typeface="Arial"/>
                <a:cs typeface="Arial"/>
                <a:sym typeface="Arial"/>
              </a:rPr>
              <a:t>collected 2 items</a:t>
            </a:r>
            <a:br>
              <a:rPr b="0" i="0" lang="en" sz="1600">
                <a:solidFill>
                  <a:srgbClr val="00B050"/>
                </a:solidFill>
                <a:latin typeface="Arial"/>
                <a:ea typeface="Arial"/>
                <a:cs typeface="Arial"/>
                <a:sym typeface="Arial"/>
              </a:rPr>
            </a:br>
            <a:r>
              <a:rPr b="0" i="0" lang="en" sz="1600">
                <a:solidFill>
                  <a:srgbClr val="00B050"/>
                </a:solidFill>
                <a:latin typeface="Arial"/>
                <a:ea typeface="Arial"/>
                <a:cs typeface="Arial"/>
                <a:sym typeface="Arial"/>
              </a:rPr>
              <a:t>test_unique_id_2.py::test_unique_id_1 SKIPPED</a:t>
            </a:r>
            <a:br>
              <a:rPr b="0" i="0" lang="en" sz="1600">
                <a:solidFill>
                  <a:srgbClr val="00B050"/>
                </a:solidFill>
                <a:latin typeface="Arial"/>
                <a:ea typeface="Arial"/>
                <a:cs typeface="Arial"/>
                <a:sym typeface="Arial"/>
              </a:rPr>
            </a:br>
            <a:r>
              <a:rPr b="0" i="0" lang="en" sz="1600">
                <a:solidFill>
                  <a:srgbClr val="00B050"/>
                </a:solidFill>
                <a:latin typeface="Arial"/>
                <a:ea typeface="Arial"/>
                <a:cs typeface="Arial"/>
                <a:sym typeface="Arial"/>
              </a:rPr>
              <a:t>test_unique_id_2.py::test_unique_id_2 PASSED</a:t>
            </a:r>
            <a:br>
              <a:rPr b="0" i="0" lang="en" sz="1600">
                <a:solidFill>
                  <a:srgbClr val="00B050"/>
                </a:solidFill>
                <a:latin typeface="Arial"/>
                <a:ea typeface="Arial"/>
                <a:cs typeface="Arial"/>
                <a:sym typeface="Arial"/>
              </a:rPr>
            </a:br>
            <a:r>
              <a:rPr b="0" i="0" lang="en" sz="1600">
                <a:solidFill>
                  <a:srgbClr val="00B050"/>
                </a:solidFill>
                <a:latin typeface="Arial"/>
                <a:ea typeface="Arial"/>
                <a:cs typeface="Arial"/>
                <a:sym typeface="Arial"/>
              </a:rPr>
              <a:t>===================== 1 passed, 1 skipped in 0.19 seconds =====================</a:t>
            </a:r>
            <a:endParaRPr/>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title"/>
          </p:nvPr>
        </p:nvSpPr>
        <p:spPr>
          <a:xfrm>
            <a:off x="838200" y="249512"/>
            <a:ext cx="10515600" cy="8845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Условный пропуск Тестов – skipif</a:t>
            </a:r>
            <a:endParaRPr/>
          </a:p>
        </p:txBody>
      </p:sp>
      <p:sp>
        <p:nvSpPr>
          <p:cNvPr id="420" name="Google Shape;420;p41"/>
          <p:cNvSpPr txBox="1"/>
          <p:nvPr>
            <p:ph idx="1" type="body"/>
          </p:nvPr>
        </p:nvSpPr>
        <p:spPr>
          <a:xfrm>
            <a:off x="838200" y="1177489"/>
            <a:ext cx="10515600" cy="5438775"/>
          </a:xfrm>
          <a:prstGeom prst="rect">
            <a:avLst/>
          </a:prstGeom>
          <a:solidFill>
            <a:schemeClr val="lt1"/>
          </a:solid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333333"/>
              </a:buClr>
              <a:buSzPct val="100000"/>
              <a:buNone/>
            </a:pPr>
            <a:r>
              <a:rPr b="0" i="0" lang="en" sz="2000">
                <a:solidFill>
                  <a:srgbClr val="333333"/>
                </a:solidFill>
                <a:latin typeface="Arial"/>
                <a:ea typeface="Arial"/>
                <a:cs typeface="Arial"/>
                <a:sym typeface="Arial"/>
              </a:rPr>
              <a:t>Теперь предположим, что по какой-то причине мы решили, что первый тест также должен быть действительным, и мы намерены сделать эту работу в версии 0.2.0 пакета. Мы можем оставить тест на месте и использовать вместо этого skipif:</a:t>
            </a:r>
            <a:endParaRPr/>
          </a:p>
          <a:p>
            <a:pPr indent="0" lvl="0" marL="0" rtl="0" algn="l">
              <a:lnSpc>
                <a:spcPct val="90000"/>
              </a:lnSpc>
              <a:spcBef>
                <a:spcPts val="1000"/>
              </a:spcBef>
              <a:spcAft>
                <a:spcPts val="0"/>
              </a:spcAft>
              <a:buClr>
                <a:srgbClr val="F5871F"/>
              </a:buClr>
              <a:buSzPct val="100000"/>
              <a:buNone/>
            </a:pPr>
            <a:r>
              <a:rPr b="0" i="0" lang="en" sz="1700">
                <a:solidFill>
                  <a:srgbClr val="F5871F"/>
                </a:solidFill>
                <a:latin typeface="Arial"/>
                <a:ea typeface="Arial"/>
                <a:cs typeface="Arial"/>
                <a:sym typeface="Arial"/>
              </a:rPr>
              <a:t>@pytest.mark.skipif(tasks.__version__ &lt; </a:t>
            </a:r>
            <a:r>
              <a:rPr b="0" i="0" lang="en" sz="1700">
                <a:solidFill>
                  <a:srgbClr val="718C00"/>
                </a:solidFill>
                <a:latin typeface="Arial"/>
                <a:ea typeface="Arial"/>
                <a:cs typeface="Arial"/>
                <a:sym typeface="Arial"/>
              </a:rPr>
              <a:t>'0.2.0’</a:t>
            </a:r>
            <a:r>
              <a:rPr b="0" i="0" lang="en" sz="1700">
                <a:solidFill>
                  <a:srgbClr val="F5871F"/>
                </a:solidFill>
                <a:latin typeface="Arial"/>
                <a:ea typeface="Arial"/>
                <a:cs typeface="Arial"/>
                <a:sym typeface="Arial"/>
              </a:rPr>
              <a:t>,</a:t>
            </a:r>
            <a:br>
              <a:rPr b="0" i="0" lang="en" sz="1700">
                <a:solidFill>
                  <a:srgbClr val="F5871F"/>
                </a:solidFill>
                <a:latin typeface="Arial"/>
                <a:ea typeface="Arial"/>
                <a:cs typeface="Arial"/>
                <a:sym typeface="Arial"/>
              </a:rPr>
            </a:br>
            <a:r>
              <a:rPr b="0" i="0" lang="en" sz="1700">
                <a:solidFill>
                  <a:srgbClr val="F5871F"/>
                </a:solidFill>
                <a:latin typeface="Arial"/>
                <a:ea typeface="Arial"/>
                <a:cs typeface="Arial"/>
                <a:sym typeface="Arial"/>
              </a:rPr>
              <a:t>                    reason=</a:t>
            </a:r>
            <a:r>
              <a:rPr b="0" i="0" lang="en" sz="1700">
                <a:solidFill>
                  <a:srgbClr val="718C00"/>
                </a:solidFill>
                <a:latin typeface="Arial"/>
                <a:ea typeface="Arial"/>
                <a:cs typeface="Arial"/>
                <a:sym typeface="Arial"/>
              </a:rPr>
              <a:t>'not supported until version 0.2.0’</a:t>
            </a:r>
            <a:r>
              <a:rPr b="0" i="0" lang="en" sz="1700">
                <a:solidFill>
                  <a:srgbClr val="F5871F"/>
                </a:solidFill>
                <a:latin typeface="Arial"/>
                <a:ea typeface="Arial"/>
                <a:cs typeface="Arial"/>
                <a:sym typeface="Arial"/>
              </a:rPr>
              <a:t>)</a:t>
            </a:r>
            <a:br>
              <a:rPr lang="en" sz="1700">
                <a:solidFill>
                  <a:srgbClr val="4D4D4C"/>
                </a:solidFill>
                <a:latin typeface="Arial"/>
                <a:ea typeface="Arial"/>
                <a:cs typeface="Arial"/>
                <a:sym typeface="Arial"/>
              </a:rPr>
            </a:br>
            <a:r>
              <a:rPr b="1" i="0" lang="en" sz="1700">
                <a:solidFill>
                  <a:srgbClr val="8959A8"/>
                </a:solidFill>
                <a:latin typeface="Arial"/>
                <a:ea typeface="Arial"/>
                <a:cs typeface="Arial"/>
                <a:sym typeface="Arial"/>
              </a:rPr>
              <a:t>def</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test_unique_id_1</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"""Вызов unique_id () дважды должен возвращать разные числа.""”</a:t>
            </a:r>
            <a:br>
              <a:rPr b="0" i="0" lang="en" sz="1700">
                <a:solidFill>
                  <a:srgbClr val="718C00"/>
                </a:solidFill>
                <a:latin typeface="Arial"/>
                <a:ea typeface="Arial"/>
                <a:cs typeface="Arial"/>
                <a:sym typeface="Arial"/>
              </a:rPr>
            </a:br>
            <a:r>
              <a:rPr b="0" i="0" lang="en" sz="1700">
                <a:solidFill>
                  <a:srgbClr val="718C00"/>
                </a:solidFill>
                <a:latin typeface="Arial"/>
                <a:ea typeface="Arial"/>
                <a:cs typeface="Arial"/>
                <a:sym typeface="Arial"/>
              </a:rPr>
              <a:t>    </a:t>
            </a:r>
            <a:r>
              <a:rPr b="0" i="0" lang="en" sz="1700">
                <a:solidFill>
                  <a:srgbClr val="4D4D4C"/>
                </a:solidFill>
                <a:latin typeface="Arial"/>
                <a:ea typeface="Arial"/>
                <a:cs typeface="Arial"/>
                <a:sym typeface="Arial"/>
              </a:rPr>
              <a:t>id_1 = tasks.unique_id()</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id_2 = tasks.unique_id()</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1" i="0" lang="en" sz="1700">
                <a:solidFill>
                  <a:srgbClr val="8959A8"/>
                </a:solidFill>
                <a:latin typeface="Arial"/>
                <a:ea typeface="Arial"/>
                <a:cs typeface="Arial"/>
                <a:sym typeface="Arial"/>
              </a:rPr>
              <a:t>assert</a:t>
            </a:r>
            <a:r>
              <a:rPr b="0" i="0" lang="en" sz="1700">
                <a:solidFill>
                  <a:srgbClr val="4D4D4C"/>
                </a:solidFill>
                <a:latin typeface="Arial"/>
                <a:ea typeface="Arial"/>
                <a:cs typeface="Arial"/>
                <a:sym typeface="Arial"/>
              </a:rPr>
              <a:t> id_1 != id_2</a:t>
            </a:r>
            <a:br>
              <a:rPr lang="en" sz="1700"/>
            </a:br>
            <a:endParaRPr sz="1700"/>
          </a:p>
          <a:p>
            <a:pPr indent="0" lvl="0" marL="0" rtl="0" algn="l">
              <a:lnSpc>
                <a:spcPct val="90000"/>
              </a:lnSpc>
              <a:spcBef>
                <a:spcPts val="1000"/>
              </a:spcBef>
              <a:spcAft>
                <a:spcPts val="0"/>
              </a:spcAft>
              <a:buClr>
                <a:srgbClr val="00B050"/>
              </a:buClr>
              <a:buSzPct val="100000"/>
              <a:buNone/>
            </a:pPr>
            <a:r>
              <a:rPr b="0" i="0" lang="en" sz="1700">
                <a:solidFill>
                  <a:srgbClr val="00B050"/>
                </a:solidFill>
                <a:latin typeface="Arial"/>
                <a:ea typeface="Arial"/>
                <a:cs typeface="Arial"/>
                <a:sym typeface="Arial"/>
              </a:rPr>
              <a:t>$ pytest test_unique_id_3.py</a:t>
            </a: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 test session starts =============================</a:t>
            </a: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collected 2 items</a:t>
            </a:r>
            <a:br>
              <a:rPr b="0" i="0" lang="en" sz="1700">
                <a:solidFill>
                  <a:srgbClr val="00B050"/>
                </a:solidFill>
                <a:latin typeface="Arial"/>
                <a:ea typeface="Arial"/>
                <a:cs typeface="Arial"/>
                <a:sym typeface="Arial"/>
              </a:rPr>
            </a:b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test_unique_id_3.py s.</a:t>
            </a: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 1 passed, 1 skipped in 0.20 seconds =====================</a:t>
            </a:r>
            <a:br>
              <a:rPr b="0" i="0" lang="en" sz="1700">
                <a:solidFill>
                  <a:srgbClr val="00B050"/>
                </a:solidFill>
                <a:latin typeface="Arial"/>
                <a:ea typeface="Arial"/>
                <a:cs typeface="Arial"/>
                <a:sym typeface="Arial"/>
              </a:rPr>
            </a:b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 pytest -v test_unique_id_3.py</a:t>
            </a: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 test session starts =============================</a:t>
            </a: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collected 2 items</a:t>
            </a: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test_unique_id_3.py::test_unique_id_1 SKIPPED</a:t>
            </a: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test_unique_id_3.py::test_unique_id_2 PASSED</a:t>
            </a:r>
            <a:br>
              <a:rPr b="0" i="0" lang="en" sz="1700">
                <a:solidFill>
                  <a:srgbClr val="00B050"/>
                </a:solidFill>
                <a:latin typeface="Arial"/>
                <a:ea typeface="Arial"/>
                <a:cs typeface="Arial"/>
                <a:sym typeface="Arial"/>
              </a:rPr>
            </a:br>
            <a:r>
              <a:rPr b="0" i="0" lang="en" sz="1700">
                <a:solidFill>
                  <a:srgbClr val="00B050"/>
                </a:solidFill>
                <a:latin typeface="Arial"/>
                <a:ea typeface="Arial"/>
                <a:cs typeface="Arial"/>
                <a:sym typeface="Arial"/>
              </a:rPr>
              <a:t>===================== 1 passed, 1 skipped in 0.19 seconds =====================</a:t>
            </a:r>
            <a:endParaRPr sz="2600">
              <a:solidFill>
                <a:srgbClr val="00B05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2"/>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Дополнительная информация о тестах: -r</a:t>
            </a:r>
            <a:endParaRPr/>
          </a:p>
        </p:txBody>
      </p:sp>
      <p:sp>
        <p:nvSpPr>
          <p:cNvPr id="426" name="Google Shape;426;p42"/>
          <p:cNvSpPr txBox="1"/>
          <p:nvPr>
            <p:ph idx="1" type="body"/>
          </p:nvPr>
        </p:nvSpPr>
        <p:spPr>
          <a:xfrm>
            <a:off x="838200" y="1392071"/>
            <a:ext cx="10515600" cy="2183641"/>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
                <a:latin typeface="Arial"/>
                <a:ea typeface="Arial"/>
                <a:cs typeface="Arial"/>
                <a:sym typeface="Arial"/>
              </a:rPr>
              <a:t>-r chars</a:t>
            </a:r>
            <a:r>
              <a:rPr lang="en"/>
              <a:t> — показать дополнительную сводную информацию о тесте, указанную символами:</a:t>
            </a:r>
            <a:endParaRPr/>
          </a:p>
          <a:p>
            <a:pPr indent="0" lvl="0" marL="0" rtl="0" algn="l">
              <a:lnSpc>
                <a:spcPct val="90000"/>
              </a:lnSpc>
              <a:spcBef>
                <a:spcPts val="1000"/>
              </a:spcBef>
              <a:spcAft>
                <a:spcPts val="0"/>
              </a:spcAft>
              <a:buClr>
                <a:schemeClr val="dk1"/>
              </a:buClr>
              <a:buSzPct val="100000"/>
              <a:buNone/>
            </a:pPr>
            <a:r>
              <a:rPr lang="en"/>
              <a:t>(f)ailed, (E)rror, (s)kipped, (x)failed, (X)passed, (p)assed, (P)assed with output, (a)ll except passed (p/P), or (A)ll.</a:t>
            </a:r>
            <a:endParaRPr/>
          </a:p>
          <a:p>
            <a:pPr indent="0" lvl="0" marL="0" rtl="0" algn="l">
              <a:lnSpc>
                <a:spcPct val="90000"/>
              </a:lnSpc>
              <a:spcBef>
                <a:spcPts val="1000"/>
              </a:spcBef>
              <a:spcAft>
                <a:spcPts val="0"/>
              </a:spcAft>
              <a:buClr>
                <a:srgbClr val="333333"/>
              </a:buClr>
              <a:buSzPct val="100000"/>
              <a:buNone/>
            </a:pPr>
            <a:r>
              <a:rPr b="0" i="0" lang="en">
                <a:solidFill>
                  <a:srgbClr val="333333"/>
                </a:solidFill>
                <a:latin typeface="Arial"/>
                <a:ea typeface="Arial"/>
                <a:cs typeface="Arial"/>
                <a:sym typeface="Arial"/>
              </a:rPr>
              <a:t>Мы можем взглянуть на причины пропуска тестов из преды</a:t>
            </a:r>
            <a:r>
              <a:rPr lang="en">
                <a:solidFill>
                  <a:srgbClr val="333333"/>
                </a:solidFill>
                <a:latin typeface="Arial"/>
                <a:ea typeface="Arial"/>
                <a:cs typeface="Arial"/>
                <a:sym typeface="Arial"/>
              </a:rPr>
              <a:t>ду</a:t>
            </a:r>
            <a:r>
              <a:rPr b="0" i="0" lang="en">
                <a:solidFill>
                  <a:srgbClr val="333333"/>
                </a:solidFill>
                <a:latin typeface="Arial"/>
                <a:ea typeface="Arial"/>
                <a:cs typeface="Arial"/>
                <a:sym typeface="Arial"/>
              </a:rPr>
              <a:t>щего примера при помощи ключа </a:t>
            </a:r>
            <a:r>
              <a:rPr lang="en">
                <a:latin typeface="Arial"/>
                <a:ea typeface="Arial"/>
                <a:cs typeface="Arial"/>
                <a:sym typeface="Arial"/>
              </a:rPr>
              <a:t>-rs</a:t>
            </a:r>
            <a:r>
              <a:rPr lang="en"/>
              <a:t>.</a:t>
            </a:r>
            <a:endParaRPr/>
          </a:p>
          <a:p>
            <a:pPr indent="0" lvl="0" marL="0" rtl="0" algn="l">
              <a:lnSpc>
                <a:spcPct val="90000"/>
              </a:lnSpc>
              <a:spcBef>
                <a:spcPts val="1000"/>
              </a:spcBef>
              <a:spcAft>
                <a:spcPts val="0"/>
              </a:spcAft>
              <a:buClr>
                <a:schemeClr val="dk1"/>
              </a:buClr>
              <a:buSzPct val="100000"/>
              <a:buNone/>
            </a:pPr>
            <a:r>
              <a:rPr lang="en"/>
              <a:t>Это не только полезно для понимания пробных пропусков, но также вы можете использовать его и для других результатов тестирования.</a:t>
            </a:r>
            <a:endParaRPr/>
          </a:p>
        </p:txBody>
      </p:sp>
      <p:sp>
        <p:nvSpPr>
          <p:cNvPr id="427" name="Google Shape;427;p42"/>
          <p:cNvSpPr txBox="1"/>
          <p:nvPr/>
        </p:nvSpPr>
        <p:spPr>
          <a:xfrm>
            <a:off x="838200" y="3520970"/>
            <a:ext cx="10515600" cy="3054362"/>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2FFF12"/>
              </a:buClr>
              <a:buSzPts val="1800"/>
              <a:buFont typeface="Lemon"/>
              <a:buNone/>
            </a:pPr>
            <a:r>
              <a:rPr lang="en" sz="1800">
                <a:solidFill>
                  <a:srgbClr val="2FFF12"/>
                </a:solidFill>
                <a:latin typeface="Lemon"/>
                <a:ea typeface="Lemon"/>
                <a:cs typeface="Lemon"/>
                <a:sym typeface="Lemon"/>
              </a:rPr>
              <a:t>pytest -rs test_unique_id_2.py</a:t>
            </a:r>
            <a:endParaRPr/>
          </a:p>
          <a:p>
            <a:pPr indent="0" lvl="0" marL="0" marR="0" rtl="0" algn="l">
              <a:lnSpc>
                <a:spcPct val="120000"/>
              </a:lnSpc>
              <a:spcBef>
                <a:spcPts val="0"/>
              </a:spcBef>
              <a:spcAft>
                <a:spcPts val="0"/>
              </a:spcAft>
              <a:buClr>
                <a:srgbClr val="00FF00"/>
              </a:buClr>
              <a:buSzPts val="1800"/>
              <a:buFont typeface="Lemon"/>
              <a:buNone/>
            </a:pPr>
            <a:r>
              <a:rPr lang="en" sz="1800">
                <a:solidFill>
                  <a:srgbClr val="00FF00"/>
                </a:solidFill>
                <a:latin typeface="Lemon"/>
                <a:ea typeface="Lemon"/>
                <a:cs typeface="Lemon"/>
                <a:sym typeface="Lemon"/>
              </a:rPr>
              <a:t>====================== test session starts ======================</a:t>
            </a:r>
            <a:endParaRPr/>
          </a:p>
          <a:p>
            <a:pPr indent="0" lvl="0" marL="0" marR="0" rtl="0" algn="l">
              <a:lnSpc>
                <a:spcPct val="120000"/>
              </a:lnSpc>
              <a:spcBef>
                <a:spcPts val="0"/>
              </a:spcBef>
              <a:spcAft>
                <a:spcPts val="0"/>
              </a:spcAft>
              <a:buClr>
                <a:srgbClr val="00FF00"/>
              </a:buClr>
              <a:buSzPts val="1800"/>
              <a:buFont typeface="Lemon"/>
              <a:buNone/>
            </a:pPr>
            <a:r>
              <a:rPr lang="en" sz="1800">
                <a:solidFill>
                  <a:srgbClr val="00FF00"/>
                </a:solidFill>
                <a:latin typeface="Lemon"/>
                <a:ea typeface="Lemon"/>
                <a:cs typeface="Lemon"/>
                <a:sym typeface="Lemon"/>
              </a:rPr>
              <a:t>collected 2 items</a:t>
            </a:r>
            <a:br>
              <a:rPr lang="en" sz="1800">
                <a:solidFill>
                  <a:srgbClr val="2FFF12"/>
                </a:solidFill>
                <a:latin typeface="Lemon"/>
                <a:ea typeface="Lemon"/>
                <a:cs typeface="Lemon"/>
                <a:sym typeface="Lemon"/>
              </a:rPr>
            </a:br>
            <a:endParaRPr sz="1800">
              <a:solidFill>
                <a:srgbClr val="2FFF12"/>
              </a:solidFill>
              <a:latin typeface="Lemon"/>
              <a:ea typeface="Lemon"/>
              <a:cs typeface="Lemon"/>
              <a:sym typeface="Lemon"/>
            </a:endParaRPr>
          </a:p>
          <a:p>
            <a:pPr indent="0" lvl="0" marL="0" marR="0" rtl="0" algn="l">
              <a:lnSpc>
                <a:spcPct val="120000"/>
              </a:lnSpc>
              <a:spcBef>
                <a:spcPts val="0"/>
              </a:spcBef>
              <a:spcAft>
                <a:spcPts val="0"/>
              </a:spcAft>
              <a:buClr>
                <a:srgbClr val="2FFF12"/>
              </a:buClr>
              <a:buSzPts val="1800"/>
              <a:buFont typeface="Lemon"/>
              <a:buNone/>
            </a:pPr>
            <a:r>
              <a:rPr lang="en" sz="1800">
                <a:solidFill>
                  <a:srgbClr val="2FFF12"/>
                </a:solidFill>
                <a:latin typeface="Lemon"/>
                <a:ea typeface="Lemon"/>
                <a:cs typeface="Lemon"/>
                <a:sym typeface="Lemon"/>
              </a:rPr>
              <a:t>test_unique_id_2.py </a:t>
            </a:r>
            <a:r>
              <a:rPr lang="en" sz="1800">
                <a:solidFill>
                  <a:srgbClr val="9FA01C"/>
                </a:solidFill>
                <a:latin typeface="Lemon"/>
                <a:ea typeface="Lemon"/>
                <a:cs typeface="Lemon"/>
                <a:sym typeface="Lemon"/>
              </a:rPr>
              <a:t>s</a:t>
            </a:r>
            <a:r>
              <a:rPr lang="en" sz="1800">
                <a:solidFill>
                  <a:srgbClr val="2FB41D"/>
                </a:solidFill>
                <a:latin typeface="Lemon"/>
                <a:ea typeface="Lemon"/>
                <a:cs typeface="Lemon"/>
                <a:sym typeface="Lemon"/>
              </a:rPr>
              <a:t>.                                     [100%]</a:t>
            </a:r>
            <a:endParaRPr sz="1800">
              <a:solidFill>
                <a:srgbClr val="2FB41D"/>
              </a:solidFill>
              <a:latin typeface="Lemon"/>
              <a:ea typeface="Lemon"/>
              <a:cs typeface="Lemon"/>
              <a:sym typeface="Lemon"/>
            </a:endParaRPr>
          </a:p>
          <a:p>
            <a:pPr indent="0" lvl="0" marL="0" marR="0" rtl="0" algn="l">
              <a:lnSpc>
                <a:spcPct val="120000"/>
              </a:lnSpc>
              <a:spcBef>
                <a:spcPts val="0"/>
              </a:spcBef>
              <a:spcAft>
                <a:spcPts val="0"/>
              </a:spcAft>
              <a:buClr>
                <a:schemeClr val="dk1"/>
              </a:buClr>
              <a:buSzPts val="1800"/>
              <a:buFont typeface="Calibri"/>
              <a:buNone/>
            </a:pPr>
            <a:r>
              <a:t/>
            </a:r>
            <a:endParaRPr sz="1800">
              <a:solidFill>
                <a:srgbClr val="2FB41D"/>
              </a:solidFill>
              <a:latin typeface="Lemon"/>
              <a:ea typeface="Lemon"/>
              <a:cs typeface="Lemon"/>
              <a:sym typeface="Lemon"/>
            </a:endParaRPr>
          </a:p>
          <a:p>
            <a:pPr indent="0" lvl="0" marL="0" marR="0" rtl="0" algn="l">
              <a:lnSpc>
                <a:spcPct val="120000"/>
              </a:lnSpc>
              <a:spcBef>
                <a:spcPts val="0"/>
              </a:spcBef>
              <a:spcAft>
                <a:spcPts val="0"/>
              </a:spcAft>
              <a:buClr>
                <a:srgbClr val="2EAEBB"/>
              </a:buClr>
              <a:buSzPts val="1800"/>
              <a:buFont typeface="Lemon"/>
              <a:buNone/>
            </a:pPr>
            <a:r>
              <a:rPr lang="en" sz="1800">
                <a:solidFill>
                  <a:srgbClr val="2EAEBB"/>
                </a:solidFill>
                <a:latin typeface="Lemon"/>
                <a:ea typeface="Lemon"/>
                <a:cs typeface="Lemon"/>
                <a:sym typeface="Lemon"/>
              </a:rPr>
              <a:t>====================== short test summary info ==================</a:t>
            </a:r>
            <a:endParaRPr/>
          </a:p>
          <a:p>
            <a:pPr indent="0" lvl="0" marL="0" marR="0" rtl="0" algn="l">
              <a:lnSpc>
                <a:spcPct val="120000"/>
              </a:lnSpc>
              <a:spcBef>
                <a:spcPts val="0"/>
              </a:spcBef>
              <a:spcAft>
                <a:spcPts val="0"/>
              </a:spcAft>
              <a:buClr>
                <a:srgbClr val="9FA01C"/>
              </a:buClr>
              <a:buSzPts val="1800"/>
              <a:buFont typeface="Lemon"/>
              <a:buNone/>
            </a:pPr>
            <a:r>
              <a:rPr lang="en" sz="1800">
                <a:solidFill>
                  <a:srgbClr val="9FA01C"/>
                </a:solidFill>
                <a:latin typeface="Lemon"/>
                <a:ea typeface="Lemon"/>
                <a:cs typeface="Lemon"/>
                <a:sym typeface="Lemon"/>
              </a:rPr>
              <a:t>SKIPPED</a:t>
            </a:r>
            <a:r>
              <a:rPr lang="en" sz="1800">
                <a:solidFill>
                  <a:srgbClr val="2FFF12"/>
                </a:solidFill>
                <a:latin typeface="Lemon"/>
                <a:ea typeface="Lemon"/>
                <a:cs typeface="Lemon"/>
                <a:sym typeface="Lemon"/>
              </a:rPr>
              <a:t> [1] test_unique_id_2.py:8: misunderstood the API</a:t>
            </a:r>
            <a:endParaRPr/>
          </a:p>
          <a:p>
            <a:pPr indent="0" lvl="0" marL="0" marR="0" rtl="0" algn="l">
              <a:lnSpc>
                <a:spcPct val="120000"/>
              </a:lnSpc>
              <a:spcBef>
                <a:spcPts val="0"/>
              </a:spcBef>
              <a:spcAft>
                <a:spcPts val="0"/>
              </a:spcAft>
              <a:buClr>
                <a:srgbClr val="2FB41D"/>
              </a:buClr>
              <a:buSzPts val="1800"/>
              <a:buFont typeface="Lemon"/>
              <a:buNone/>
            </a:pPr>
            <a:r>
              <a:rPr lang="en" sz="1800">
                <a:solidFill>
                  <a:srgbClr val="2FB41D"/>
                </a:solidFill>
                <a:latin typeface="Lemon"/>
                <a:ea typeface="Lemon"/>
                <a:cs typeface="Lemon"/>
                <a:sym typeface="Lemon"/>
              </a:rPr>
              <a:t>=================== 1 passed</a:t>
            </a:r>
            <a:r>
              <a:rPr lang="en" sz="1800">
                <a:solidFill>
                  <a:srgbClr val="2FFF12"/>
                </a:solidFill>
                <a:latin typeface="Lemon"/>
                <a:ea typeface="Lemon"/>
                <a:cs typeface="Lemon"/>
                <a:sym typeface="Lemon"/>
              </a:rPr>
              <a:t>, </a:t>
            </a:r>
            <a:r>
              <a:rPr lang="en" sz="1800">
                <a:solidFill>
                  <a:srgbClr val="9FA01C"/>
                </a:solidFill>
                <a:latin typeface="Lemon"/>
                <a:ea typeface="Lemon"/>
                <a:cs typeface="Lemon"/>
                <a:sym typeface="Lemon"/>
              </a:rPr>
              <a:t>1 skipped</a:t>
            </a:r>
            <a:r>
              <a:rPr lang="en" sz="1800">
                <a:solidFill>
                  <a:srgbClr val="2FB41D"/>
                </a:solidFill>
                <a:latin typeface="Lemon"/>
                <a:ea typeface="Lemon"/>
                <a:cs typeface="Lemon"/>
                <a:sym typeface="Lemon"/>
              </a:rPr>
              <a:t> in 0.01s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838200" y="-3366"/>
            <a:ext cx="10515600" cy="8495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Маркировка тестов ожидающих сбоя</a:t>
            </a:r>
            <a:endParaRPr/>
          </a:p>
        </p:txBody>
      </p:sp>
      <p:sp>
        <p:nvSpPr>
          <p:cNvPr id="433" name="Google Shape;433;p43"/>
          <p:cNvSpPr txBox="1"/>
          <p:nvPr>
            <p:ph idx="1" type="body"/>
          </p:nvPr>
        </p:nvSpPr>
        <p:spPr>
          <a:xfrm>
            <a:off x="838200" y="808674"/>
            <a:ext cx="10515600" cy="979180"/>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 sz="2000"/>
              <a:t>С помощью маркеров skip и skipif тест даже не выполняется, если он пропущен. С помощью маркера xfail мы указываем pytest запустить тестовую функцию, но ожидаем, что она потерпит неудачу. Давайте изменим наш тест unique_id() снова, чтобы использовать xfail:</a:t>
            </a:r>
            <a:endParaRPr sz="2000"/>
          </a:p>
        </p:txBody>
      </p:sp>
      <p:sp>
        <p:nvSpPr>
          <p:cNvPr id="434" name="Google Shape;434;p43"/>
          <p:cNvSpPr txBox="1"/>
          <p:nvPr/>
        </p:nvSpPr>
        <p:spPr>
          <a:xfrm>
            <a:off x="81887" y="1787852"/>
            <a:ext cx="5704764" cy="5016758"/>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600">
                <a:solidFill>
                  <a:srgbClr val="F5871F"/>
                </a:solidFill>
                <a:latin typeface="Arial"/>
                <a:ea typeface="Arial"/>
                <a:cs typeface="Arial"/>
                <a:sym typeface="Arial"/>
              </a:rPr>
              <a:t>@pytest.mark.xfail(tasks.__version__ &lt; </a:t>
            </a:r>
            <a:r>
              <a:rPr b="0" i="0" lang="en" sz="1600">
                <a:solidFill>
                  <a:srgbClr val="718C00"/>
                </a:solidFill>
                <a:latin typeface="Arial"/>
                <a:ea typeface="Arial"/>
                <a:cs typeface="Arial"/>
                <a:sym typeface="Arial"/>
              </a:rPr>
              <a:t>'0.2'</a:t>
            </a:r>
            <a:r>
              <a:rPr b="0" i="0" lang="en" sz="1600">
                <a:solidFill>
                  <a:srgbClr val="F5871F"/>
                </a:solidFill>
                <a:latin typeface="Arial"/>
                <a:ea typeface="Arial"/>
                <a:cs typeface="Arial"/>
                <a:sym typeface="Arial"/>
              </a:rPr>
              <a:t>, reason=</a:t>
            </a:r>
            <a:r>
              <a:rPr b="0" i="0" lang="en" sz="1600">
                <a:solidFill>
                  <a:srgbClr val="718C00"/>
                </a:solidFill>
                <a:latin typeface="Arial"/>
                <a:ea typeface="Arial"/>
                <a:cs typeface="Arial"/>
                <a:sym typeface="Arial"/>
              </a:rPr>
              <a:t>'not supported until version 0.2.0’</a:t>
            </a:r>
            <a:r>
              <a:rPr b="0" i="0" lang="en" sz="1600">
                <a:solidFill>
                  <a:srgbClr val="F5871F"/>
                </a:solidFill>
                <a:latin typeface="Arial"/>
                <a:ea typeface="Arial"/>
                <a:cs typeface="Arial"/>
                <a:sym typeface="Arial"/>
              </a:rPr>
              <a:t>)</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test_unique_id_1</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"""Вызов unique_id() дважды должен возвращать разные номера."""</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id_1 = tasks.unique_id()</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id_2 = tasks.unique_id()</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assert</a:t>
            </a:r>
            <a:r>
              <a:rPr b="0" i="0" lang="en" sz="1600">
                <a:solidFill>
                  <a:srgbClr val="4D4D4C"/>
                </a:solidFill>
                <a:latin typeface="Arial"/>
                <a:ea typeface="Arial"/>
                <a:cs typeface="Arial"/>
                <a:sym typeface="Arial"/>
              </a:rPr>
              <a:t> id_1 != id_2 </a:t>
            </a:r>
            <a:br>
              <a:rPr b="0" i="0" lang="en" sz="1600">
                <a:solidFill>
                  <a:srgbClr val="4D4D4C"/>
                </a:solidFill>
                <a:latin typeface="Arial"/>
                <a:ea typeface="Arial"/>
                <a:cs typeface="Arial"/>
                <a:sym typeface="Arial"/>
              </a:rPr>
            </a:br>
            <a:br>
              <a:rPr b="0" i="0" lang="en" sz="1600">
                <a:solidFill>
                  <a:srgbClr val="4D4D4C"/>
                </a:solidFill>
                <a:latin typeface="Arial"/>
                <a:ea typeface="Arial"/>
                <a:cs typeface="Arial"/>
                <a:sym typeface="Arial"/>
              </a:rPr>
            </a:br>
            <a:r>
              <a:rPr b="0" i="0" lang="en" sz="1600">
                <a:solidFill>
                  <a:srgbClr val="F5871F"/>
                </a:solidFill>
                <a:latin typeface="Arial"/>
                <a:ea typeface="Arial"/>
                <a:cs typeface="Arial"/>
                <a:sym typeface="Arial"/>
              </a:rPr>
              <a:t>@pytest.mark.xfail()</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test_unique_id_is_a_duck</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"""Продемонстрирация xfail."""</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uid = tasks.unique_id()</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assert</a:t>
            </a:r>
            <a:r>
              <a:rPr b="0" i="0" lang="en" sz="1600">
                <a:solidFill>
                  <a:srgbClr val="4D4D4C"/>
                </a:solidFill>
                <a:latin typeface="Arial"/>
                <a:ea typeface="Arial"/>
                <a:cs typeface="Arial"/>
                <a:sym typeface="Arial"/>
              </a:rPr>
              <a:t> uid == </a:t>
            </a:r>
            <a:r>
              <a:rPr b="0" i="0" lang="en" sz="1600">
                <a:solidFill>
                  <a:srgbClr val="718C00"/>
                </a:solidFill>
                <a:latin typeface="Arial"/>
                <a:ea typeface="Arial"/>
                <a:cs typeface="Arial"/>
                <a:sym typeface="Arial"/>
              </a:rPr>
              <a:t>'a duck’</a:t>
            </a:r>
            <a:br>
              <a:rPr lang="en" sz="1600">
                <a:solidFill>
                  <a:srgbClr val="4D4D4C"/>
                </a:solidFill>
                <a:latin typeface="Arial"/>
                <a:ea typeface="Arial"/>
                <a:cs typeface="Arial"/>
                <a:sym typeface="Arial"/>
              </a:rPr>
            </a:br>
            <a:br>
              <a:rPr lang="en" sz="1600">
                <a:solidFill>
                  <a:srgbClr val="4D4D4C"/>
                </a:solidFill>
                <a:latin typeface="Arial"/>
                <a:ea typeface="Arial"/>
                <a:cs typeface="Arial"/>
                <a:sym typeface="Arial"/>
              </a:rPr>
            </a:br>
            <a:r>
              <a:rPr b="0" i="0" lang="en" sz="1600">
                <a:solidFill>
                  <a:srgbClr val="F5871F"/>
                </a:solidFill>
                <a:latin typeface="Arial"/>
                <a:ea typeface="Arial"/>
                <a:cs typeface="Arial"/>
                <a:sym typeface="Arial"/>
              </a:rPr>
              <a:t>@pytest.mark.xfail()</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test_unique_id_not_a_duck</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"""Продемонстрирация xpass."""</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uid = tasks.unique_id()</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assert</a:t>
            </a:r>
            <a:r>
              <a:rPr b="0" i="0" lang="en" sz="1600">
                <a:solidFill>
                  <a:srgbClr val="4D4D4C"/>
                </a:solidFill>
                <a:latin typeface="Arial"/>
                <a:ea typeface="Arial"/>
                <a:cs typeface="Arial"/>
                <a:sym typeface="Arial"/>
              </a:rPr>
              <a:t> uid != </a:t>
            </a:r>
            <a:r>
              <a:rPr b="0" i="0" lang="en" sz="1600">
                <a:solidFill>
                  <a:srgbClr val="718C00"/>
                </a:solidFill>
                <a:latin typeface="Arial"/>
                <a:ea typeface="Arial"/>
                <a:cs typeface="Arial"/>
                <a:sym typeface="Arial"/>
              </a:rPr>
              <a:t>'a duck'</a:t>
            </a:r>
            <a:endParaRPr sz="1600">
              <a:solidFill>
                <a:schemeClr val="dk1"/>
              </a:solidFill>
              <a:latin typeface="Calibri"/>
              <a:ea typeface="Calibri"/>
              <a:cs typeface="Calibri"/>
              <a:sym typeface="Calibri"/>
            </a:endParaRPr>
          </a:p>
        </p:txBody>
      </p:sp>
      <p:sp>
        <p:nvSpPr>
          <p:cNvPr id="435" name="Google Shape;435;p43"/>
          <p:cNvSpPr txBox="1"/>
          <p:nvPr/>
        </p:nvSpPr>
        <p:spPr>
          <a:xfrm>
            <a:off x="5854892" y="1787854"/>
            <a:ext cx="6296166" cy="4478149"/>
          </a:xfrm>
          <a:prstGeom prst="rect">
            <a:avLst/>
          </a:prstGeom>
          <a:solidFill>
            <a:srgbClr val="E1EF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500">
                <a:solidFill>
                  <a:srgbClr val="4D4D4C"/>
                </a:solidFill>
                <a:latin typeface="Arial"/>
                <a:ea typeface="Arial"/>
                <a:cs typeface="Arial"/>
                <a:sym typeface="Arial"/>
              </a:rPr>
              <a:t>$ </a:t>
            </a:r>
            <a:r>
              <a:rPr b="0" i="0" lang="en" sz="1500">
                <a:solidFill>
                  <a:srgbClr val="4D4D4C"/>
                </a:solidFill>
                <a:latin typeface="Arial"/>
                <a:ea typeface="Arial"/>
                <a:cs typeface="Arial"/>
                <a:sym typeface="Arial"/>
              </a:rPr>
              <a:t>pytest test_unique_id_4.py</a:t>
            </a:r>
            <a:br>
              <a:rPr b="0" i="0" lang="en" sz="1500">
                <a:solidFill>
                  <a:srgbClr val="4D4D4C"/>
                </a:solidFill>
                <a:latin typeface="Arial"/>
                <a:ea typeface="Arial"/>
                <a:cs typeface="Arial"/>
                <a:sym typeface="Arial"/>
              </a:rPr>
            </a:br>
            <a:r>
              <a:rPr b="0" i="0" lang="en" sz="1500">
                <a:solidFill>
                  <a:srgbClr val="4D4D4C"/>
                </a:solidFill>
                <a:latin typeface="Arial"/>
                <a:ea typeface="Arial"/>
                <a:cs typeface="Arial"/>
                <a:sym typeface="Arial"/>
              </a:rPr>
              <a:t>============ test session starts ===================</a:t>
            </a:r>
            <a:br>
              <a:rPr b="0" i="0" lang="en" sz="1500">
                <a:solidFill>
                  <a:srgbClr val="4D4D4C"/>
                </a:solidFill>
                <a:latin typeface="Arial"/>
                <a:ea typeface="Arial"/>
                <a:cs typeface="Arial"/>
                <a:sym typeface="Arial"/>
              </a:rPr>
            </a:br>
            <a:r>
              <a:rPr b="0" i="0" lang="en" sz="1500">
                <a:solidFill>
                  <a:srgbClr val="4D4D4C"/>
                </a:solidFill>
                <a:latin typeface="Arial"/>
                <a:ea typeface="Arial"/>
                <a:cs typeface="Arial"/>
                <a:sym typeface="Arial"/>
              </a:rPr>
              <a:t>collected 4 items</a:t>
            </a:r>
            <a:br>
              <a:rPr b="0" i="0" lang="en" sz="1500">
                <a:solidFill>
                  <a:srgbClr val="4D4D4C"/>
                </a:solidFill>
                <a:latin typeface="Arial"/>
                <a:ea typeface="Arial"/>
                <a:cs typeface="Arial"/>
                <a:sym typeface="Arial"/>
              </a:rPr>
            </a:br>
            <a:br>
              <a:rPr b="0" i="0" lang="en" sz="1500">
                <a:solidFill>
                  <a:srgbClr val="4D4D4C"/>
                </a:solidFill>
                <a:latin typeface="Arial"/>
                <a:ea typeface="Arial"/>
                <a:cs typeface="Arial"/>
                <a:sym typeface="Arial"/>
              </a:rPr>
            </a:br>
            <a:r>
              <a:rPr b="0" i="0" lang="en" sz="1500">
                <a:solidFill>
                  <a:srgbClr val="4D4D4C"/>
                </a:solidFill>
                <a:latin typeface="Arial"/>
                <a:ea typeface="Arial"/>
                <a:cs typeface="Arial"/>
                <a:sym typeface="Arial"/>
              </a:rPr>
              <a:t>test_unique_id_4.py xxX.</a:t>
            </a:r>
            <a:br>
              <a:rPr b="0" i="0" lang="en" sz="1500">
                <a:solidFill>
                  <a:srgbClr val="4D4D4C"/>
                </a:solidFill>
                <a:latin typeface="Arial"/>
                <a:ea typeface="Arial"/>
                <a:cs typeface="Arial"/>
                <a:sym typeface="Arial"/>
              </a:rPr>
            </a:br>
            <a:br>
              <a:rPr b="0" i="0" lang="en" sz="1500">
                <a:solidFill>
                  <a:srgbClr val="4D4D4C"/>
                </a:solidFill>
                <a:latin typeface="Arial"/>
                <a:ea typeface="Arial"/>
                <a:cs typeface="Arial"/>
                <a:sym typeface="Arial"/>
              </a:rPr>
            </a:br>
            <a:r>
              <a:rPr b="0" i="0" lang="en" sz="1500">
                <a:solidFill>
                  <a:srgbClr val="4D4D4C"/>
                </a:solidFill>
                <a:latin typeface="Arial"/>
                <a:ea typeface="Arial"/>
                <a:cs typeface="Arial"/>
                <a:sym typeface="Arial"/>
              </a:rPr>
              <a:t>=========== 1 passed, 2 xfailed, 1 xpassed =========</a:t>
            </a:r>
            <a:br>
              <a:rPr b="0" i="0" lang="en" sz="1500">
                <a:solidFill>
                  <a:srgbClr val="4D4D4C"/>
                </a:solidFill>
                <a:latin typeface="Arial"/>
                <a:ea typeface="Arial"/>
                <a:cs typeface="Arial"/>
                <a:sym typeface="Arial"/>
              </a:rPr>
            </a:br>
            <a:br>
              <a:rPr b="0" i="0" lang="en" sz="1500">
                <a:solidFill>
                  <a:srgbClr val="4D4D4C"/>
                </a:solidFill>
                <a:latin typeface="Arial"/>
                <a:ea typeface="Arial"/>
                <a:cs typeface="Arial"/>
                <a:sym typeface="Arial"/>
              </a:rPr>
            </a:br>
            <a:br>
              <a:rPr b="0" i="0" lang="en" sz="1500">
                <a:solidFill>
                  <a:srgbClr val="4D4D4C"/>
                </a:solidFill>
                <a:latin typeface="Arial"/>
                <a:ea typeface="Arial"/>
                <a:cs typeface="Arial"/>
                <a:sym typeface="Arial"/>
              </a:rPr>
            </a:br>
            <a:r>
              <a:rPr lang="en" sz="1500">
                <a:solidFill>
                  <a:srgbClr val="4D4D4C"/>
                </a:solidFill>
                <a:latin typeface="Arial"/>
                <a:ea typeface="Arial"/>
                <a:cs typeface="Arial"/>
                <a:sym typeface="Arial"/>
              </a:rPr>
              <a:t>$ </a:t>
            </a:r>
            <a:r>
              <a:rPr b="0" i="0" lang="en" sz="1500">
                <a:solidFill>
                  <a:srgbClr val="4D4D4C"/>
                </a:solidFill>
                <a:latin typeface="Arial"/>
                <a:ea typeface="Arial"/>
                <a:cs typeface="Arial"/>
                <a:sym typeface="Arial"/>
              </a:rPr>
              <a:t>pytest -v test_unique_id_4.py</a:t>
            </a:r>
            <a:br>
              <a:rPr b="0" i="0" lang="en" sz="1500">
                <a:solidFill>
                  <a:srgbClr val="4D4D4C"/>
                </a:solidFill>
                <a:latin typeface="Arial"/>
                <a:ea typeface="Arial"/>
                <a:cs typeface="Arial"/>
                <a:sym typeface="Arial"/>
              </a:rPr>
            </a:br>
            <a:r>
              <a:rPr b="0" i="0" lang="en" sz="1500">
                <a:solidFill>
                  <a:srgbClr val="4D4D4C"/>
                </a:solidFill>
                <a:latin typeface="Arial"/>
                <a:ea typeface="Arial"/>
                <a:cs typeface="Arial"/>
                <a:sym typeface="Arial"/>
              </a:rPr>
              <a:t>=================== test session starts ===========</a:t>
            </a:r>
            <a:r>
              <a:rPr lang="en" sz="1500">
                <a:solidFill>
                  <a:srgbClr val="4D4D4C"/>
                </a:solidFill>
                <a:latin typeface="Arial"/>
                <a:ea typeface="Arial"/>
                <a:cs typeface="Arial"/>
                <a:sym typeface="Arial"/>
              </a:rPr>
              <a:t>==</a:t>
            </a:r>
            <a:br>
              <a:rPr b="0" i="0" lang="en" sz="1500">
                <a:solidFill>
                  <a:srgbClr val="4D4D4C"/>
                </a:solidFill>
                <a:latin typeface="Arial"/>
                <a:ea typeface="Arial"/>
                <a:cs typeface="Arial"/>
                <a:sym typeface="Arial"/>
              </a:rPr>
            </a:br>
            <a:r>
              <a:rPr b="0" i="0" lang="en" sz="1500">
                <a:solidFill>
                  <a:srgbClr val="4D4D4C"/>
                </a:solidFill>
                <a:latin typeface="Arial"/>
                <a:ea typeface="Arial"/>
                <a:cs typeface="Arial"/>
                <a:sym typeface="Arial"/>
              </a:rPr>
              <a:t>collected 4 items </a:t>
            </a:r>
            <a:br>
              <a:rPr b="0" i="0" lang="en" sz="1500">
                <a:solidFill>
                  <a:srgbClr val="4D4D4C"/>
                </a:solidFill>
                <a:latin typeface="Arial"/>
                <a:ea typeface="Arial"/>
                <a:cs typeface="Arial"/>
                <a:sym typeface="Arial"/>
              </a:rPr>
            </a:br>
            <a:br>
              <a:rPr b="0" i="0" lang="en" sz="1500">
                <a:solidFill>
                  <a:srgbClr val="4D4D4C"/>
                </a:solidFill>
                <a:latin typeface="Arial"/>
                <a:ea typeface="Arial"/>
                <a:cs typeface="Arial"/>
                <a:sym typeface="Arial"/>
              </a:rPr>
            </a:br>
            <a:r>
              <a:rPr b="0" i="0" lang="en" sz="1500">
                <a:solidFill>
                  <a:srgbClr val="4D4D4C"/>
                </a:solidFill>
                <a:latin typeface="Arial"/>
                <a:ea typeface="Arial"/>
                <a:cs typeface="Arial"/>
                <a:sym typeface="Arial"/>
              </a:rPr>
              <a:t>test_unique_id_4.py::test_unique_id_1 xfail test_unique_id_4.py::test_unique_id_is_a_duck xfail test_unique_id_4.py::test_unique_id_not_a_duck XPASS</a:t>
            </a:r>
            <a:br>
              <a:rPr b="0" i="0" lang="en" sz="1500">
                <a:solidFill>
                  <a:srgbClr val="4D4D4C"/>
                </a:solidFill>
                <a:latin typeface="Arial"/>
                <a:ea typeface="Arial"/>
                <a:cs typeface="Arial"/>
                <a:sym typeface="Arial"/>
              </a:rPr>
            </a:br>
            <a:r>
              <a:rPr b="0" i="0" lang="en" sz="1500">
                <a:solidFill>
                  <a:srgbClr val="4D4D4C"/>
                </a:solidFill>
                <a:latin typeface="Arial"/>
                <a:ea typeface="Arial"/>
                <a:cs typeface="Arial"/>
                <a:sym typeface="Arial"/>
              </a:rPr>
              <a:t>test_unique_id_4.py::test_unique_id_2 PASSED</a:t>
            </a:r>
            <a:br>
              <a:rPr b="0" i="0" lang="en" sz="1500">
                <a:solidFill>
                  <a:srgbClr val="4D4D4C"/>
                </a:solidFill>
                <a:latin typeface="Arial"/>
                <a:ea typeface="Arial"/>
                <a:cs typeface="Arial"/>
                <a:sym typeface="Arial"/>
              </a:rPr>
            </a:br>
            <a:br>
              <a:rPr b="0" i="0" lang="en" sz="1500">
                <a:solidFill>
                  <a:srgbClr val="4D4D4C"/>
                </a:solidFill>
                <a:latin typeface="Arial"/>
                <a:ea typeface="Arial"/>
                <a:cs typeface="Arial"/>
                <a:sym typeface="Arial"/>
              </a:rPr>
            </a:br>
            <a:r>
              <a:rPr b="0" i="0" lang="en" sz="1500">
                <a:solidFill>
                  <a:srgbClr val="4D4D4C"/>
                </a:solidFill>
                <a:latin typeface="Arial"/>
                <a:ea typeface="Arial"/>
                <a:cs typeface="Arial"/>
                <a:sym typeface="Arial"/>
              </a:rPr>
              <a:t>=== 1 passed, 2 xfailed, 1 xpassed in 0.36 seconds ==</a:t>
            </a:r>
            <a:endParaRPr sz="15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4"/>
          <p:cNvSpPr txBox="1"/>
          <p:nvPr>
            <p:ph type="title"/>
          </p:nvPr>
        </p:nvSpPr>
        <p:spPr>
          <a:xfrm>
            <a:off x="592540" y="232010"/>
            <a:ext cx="11353800" cy="65509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 sz="3600"/>
              <a:t>Параметризованное тестирование (Parametrized Testing)</a:t>
            </a:r>
            <a:endParaRPr/>
          </a:p>
        </p:txBody>
      </p:sp>
      <p:sp>
        <p:nvSpPr>
          <p:cNvPr id="441" name="Google Shape;441;p44"/>
          <p:cNvSpPr txBox="1"/>
          <p:nvPr>
            <p:ph idx="1" type="body"/>
          </p:nvPr>
        </p:nvSpPr>
        <p:spPr>
          <a:xfrm>
            <a:off x="838200" y="873455"/>
            <a:ext cx="10515600" cy="1078173"/>
          </a:xfrm>
          <a:prstGeom prst="rect">
            <a:avLst/>
          </a:prstGeom>
          <a:solidFill>
            <a:schemeClr val="lt1"/>
          </a:solid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chemeClr val="dk1"/>
              </a:buClr>
              <a:buSzPct val="100000"/>
              <a:buNone/>
            </a:pPr>
            <a:r>
              <a:rPr lang="en" sz="2200"/>
              <a:t>Однако единичного вызова функции с одним набором значений и одной проверкой правильности может быть недостаточно для полной проверки функций. Параметризованное тестирование — это способ отправить несколько наборов данных через один и тот же тест.</a:t>
            </a:r>
            <a:endParaRPr/>
          </a:p>
        </p:txBody>
      </p:sp>
      <p:sp>
        <p:nvSpPr>
          <p:cNvPr id="442" name="Google Shape;442;p44"/>
          <p:cNvSpPr txBox="1"/>
          <p:nvPr/>
        </p:nvSpPr>
        <p:spPr>
          <a:xfrm>
            <a:off x="838200" y="1951623"/>
            <a:ext cx="10515600" cy="2554545"/>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5871F"/>
              </a:buClr>
              <a:buSzPts val="1600"/>
              <a:buFont typeface="Arial"/>
              <a:buNone/>
            </a:pPr>
            <a:r>
              <a:rPr b="0" i="0" lang="en" sz="1600">
                <a:solidFill>
                  <a:srgbClr val="F5871F"/>
                </a:solidFill>
                <a:latin typeface="Arial"/>
                <a:ea typeface="Arial"/>
                <a:cs typeface="Arial"/>
                <a:sym typeface="Arial"/>
              </a:rPr>
              <a:t>@pytest.mark.parametrize(</a:t>
            </a:r>
            <a:r>
              <a:rPr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'task’</a:t>
            </a:r>
            <a:r>
              <a:rPr b="0" i="0" lang="en" sz="1600">
                <a:solidFill>
                  <a:srgbClr val="F5871F"/>
                </a:solidFill>
                <a:latin typeface="Arial"/>
                <a:ea typeface="Arial"/>
                <a:cs typeface="Arial"/>
                <a:sym typeface="Arial"/>
              </a:rPr>
              <a:t>,</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[Task(</a:t>
            </a:r>
            <a:r>
              <a:rPr b="0" i="0" lang="en" sz="1600">
                <a:solidFill>
                  <a:srgbClr val="718C00"/>
                </a:solidFill>
                <a:latin typeface="Arial"/>
                <a:ea typeface="Arial"/>
                <a:cs typeface="Arial"/>
                <a:sym typeface="Arial"/>
              </a:rPr>
              <a:t>'sleep'</a:t>
            </a:r>
            <a:r>
              <a:rPr b="0" i="0" lang="en" sz="1600">
                <a:solidFill>
                  <a:srgbClr val="F5871F"/>
                </a:solidFill>
                <a:latin typeface="Arial"/>
                <a:ea typeface="Arial"/>
                <a:cs typeface="Arial"/>
                <a:sym typeface="Arial"/>
              </a:rPr>
              <a:t>, done=True),</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Task(</a:t>
            </a:r>
            <a:r>
              <a:rPr b="0" i="0" lang="en" sz="1600">
                <a:solidFill>
                  <a:srgbClr val="718C00"/>
                </a:solidFill>
                <a:latin typeface="Arial"/>
                <a:ea typeface="Arial"/>
                <a:cs typeface="Arial"/>
                <a:sym typeface="Arial"/>
              </a:rPr>
              <a:t>'wake'</a:t>
            </a: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F5871F"/>
                </a:solidFill>
                <a:latin typeface="Arial"/>
                <a:ea typeface="Arial"/>
                <a:cs typeface="Arial"/>
                <a:sym typeface="Arial"/>
              </a:rPr>
              <a:t>),</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Task(</a:t>
            </a:r>
            <a:r>
              <a:rPr b="0" i="0" lang="en" sz="1600">
                <a:solidFill>
                  <a:srgbClr val="718C00"/>
                </a:solidFill>
                <a:latin typeface="Arial"/>
                <a:ea typeface="Arial"/>
                <a:cs typeface="Arial"/>
                <a:sym typeface="Arial"/>
              </a:rPr>
              <a:t>'breathe'</a:t>
            </a: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F5871F"/>
                </a:solidFill>
                <a:latin typeface="Arial"/>
                <a:ea typeface="Arial"/>
                <a:cs typeface="Arial"/>
                <a:sym typeface="Arial"/>
              </a:rPr>
              <a:t>, True),</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Task(</a:t>
            </a:r>
            <a:r>
              <a:rPr b="0" i="0" lang="en" sz="1600">
                <a:solidFill>
                  <a:srgbClr val="718C00"/>
                </a:solidFill>
                <a:latin typeface="Arial"/>
                <a:ea typeface="Arial"/>
                <a:cs typeface="Arial"/>
                <a:sym typeface="Arial"/>
              </a:rPr>
              <a:t>'exercise'</a:t>
            </a: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F5871F"/>
                </a:solidFill>
                <a:latin typeface="Arial"/>
                <a:ea typeface="Arial"/>
                <a:cs typeface="Arial"/>
                <a:sym typeface="Arial"/>
              </a:rPr>
              <a:t>, False)])</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test_add_2</a:t>
            </a:r>
            <a:r>
              <a:rPr b="0" i="0" lang="en" sz="1600">
                <a:solidFill>
                  <a:srgbClr val="4D4D4C"/>
                </a:solidFill>
                <a:latin typeface="Arial"/>
                <a:ea typeface="Arial"/>
                <a:cs typeface="Arial"/>
                <a:sym typeface="Arial"/>
              </a:rPr>
              <a:t>(</a:t>
            </a:r>
            <a:r>
              <a:rPr b="0" i="0" lang="en" sz="1600">
                <a:solidFill>
                  <a:srgbClr val="F5871F"/>
                </a:solidFill>
                <a:latin typeface="Arial"/>
                <a:ea typeface="Arial"/>
                <a:cs typeface="Arial"/>
                <a:sym typeface="Arial"/>
              </a:rPr>
              <a:t>task</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"""Демонстрирует параметризацию с одним параметром.""»</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task_id = tasks.add(task)</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t_from_db = tasks.get(task_id)</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assert</a:t>
            </a:r>
            <a:r>
              <a:rPr b="0" i="0" lang="en" sz="1600">
                <a:solidFill>
                  <a:srgbClr val="4D4D4C"/>
                </a:solidFill>
                <a:latin typeface="Arial"/>
                <a:ea typeface="Arial"/>
                <a:cs typeface="Arial"/>
                <a:sym typeface="Arial"/>
              </a:rPr>
              <a:t> t_from_db</a:t>
            </a: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 task</a:t>
            </a:r>
            <a:endParaRPr sz="1600">
              <a:solidFill>
                <a:schemeClr val="dk1"/>
              </a:solidFill>
              <a:latin typeface="Calibri"/>
              <a:ea typeface="Calibri"/>
              <a:cs typeface="Calibri"/>
              <a:sym typeface="Calibri"/>
            </a:endParaRPr>
          </a:p>
        </p:txBody>
      </p:sp>
      <p:sp>
        <p:nvSpPr>
          <p:cNvPr id="443" name="Google Shape;443;p44"/>
          <p:cNvSpPr txBox="1"/>
          <p:nvPr/>
        </p:nvSpPr>
        <p:spPr>
          <a:xfrm>
            <a:off x="838200" y="4547111"/>
            <a:ext cx="10515600" cy="2308324"/>
          </a:xfrm>
          <a:prstGeom prst="rect">
            <a:avLst/>
          </a:prstGeom>
          <a:solidFill>
            <a:srgbClr val="E1EF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3A3838"/>
                </a:solidFill>
                <a:latin typeface="Calibri"/>
                <a:ea typeface="Calibri"/>
                <a:cs typeface="Calibri"/>
                <a:sym typeface="Calibri"/>
              </a:rPr>
              <a:t>$ pytest -v test_add_variety.py::test_add_2</a:t>
            </a:r>
            <a:br>
              <a:rPr lang="en" sz="1800">
                <a:solidFill>
                  <a:srgbClr val="3A3838"/>
                </a:solidFill>
                <a:latin typeface="Calibri"/>
                <a:ea typeface="Calibri"/>
                <a:cs typeface="Calibri"/>
                <a:sym typeface="Calibri"/>
              </a:rPr>
            </a:br>
            <a:r>
              <a:rPr lang="en" sz="1800">
                <a:solidFill>
                  <a:srgbClr val="3A3838"/>
                </a:solidFill>
                <a:latin typeface="Calibri"/>
                <a:ea typeface="Calibri"/>
                <a:cs typeface="Calibri"/>
                <a:sym typeface="Calibri"/>
              </a:rPr>
              <a:t>============================= test session starts =============================</a:t>
            </a:r>
            <a:br>
              <a:rPr lang="en" sz="1800">
                <a:solidFill>
                  <a:srgbClr val="3A3838"/>
                </a:solidFill>
                <a:latin typeface="Calibri"/>
                <a:ea typeface="Calibri"/>
                <a:cs typeface="Calibri"/>
                <a:sym typeface="Calibri"/>
              </a:rPr>
            </a:br>
            <a:r>
              <a:rPr lang="en" sz="1800">
                <a:solidFill>
                  <a:srgbClr val="3A3838"/>
                </a:solidFill>
                <a:latin typeface="Calibri"/>
                <a:ea typeface="Calibri"/>
                <a:cs typeface="Calibri"/>
                <a:sym typeface="Calibri"/>
              </a:rPr>
              <a:t>collected 4 items</a:t>
            </a:r>
            <a:br>
              <a:rPr lang="en" sz="1800">
                <a:solidFill>
                  <a:srgbClr val="3A3838"/>
                </a:solidFill>
                <a:latin typeface="Calibri"/>
                <a:ea typeface="Calibri"/>
                <a:cs typeface="Calibri"/>
                <a:sym typeface="Calibri"/>
              </a:rPr>
            </a:br>
            <a:r>
              <a:rPr lang="en" sz="1800">
                <a:solidFill>
                  <a:srgbClr val="3A3838"/>
                </a:solidFill>
                <a:latin typeface="Calibri"/>
                <a:ea typeface="Calibri"/>
                <a:cs typeface="Calibri"/>
                <a:sym typeface="Calibri"/>
              </a:rPr>
              <a:t>test_add_variety.py::test_add_2[task0] PASSED</a:t>
            </a:r>
            <a:br>
              <a:rPr lang="en" sz="1800">
                <a:solidFill>
                  <a:srgbClr val="3A3838"/>
                </a:solidFill>
                <a:latin typeface="Calibri"/>
                <a:ea typeface="Calibri"/>
                <a:cs typeface="Calibri"/>
                <a:sym typeface="Calibri"/>
              </a:rPr>
            </a:br>
            <a:r>
              <a:rPr lang="en" sz="1800">
                <a:solidFill>
                  <a:srgbClr val="3A3838"/>
                </a:solidFill>
                <a:latin typeface="Calibri"/>
                <a:ea typeface="Calibri"/>
                <a:cs typeface="Calibri"/>
                <a:sym typeface="Calibri"/>
              </a:rPr>
              <a:t>test_add_variety.py::test_add_2[task1] PASSED</a:t>
            </a:r>
            <a:br>
              <a:rPr lang="en" sz="1800">
                <a:solidFill>
                  <a:srgbClr val="3A3838"/>
                </a:solidFill>
                <a:latin typeface="Calibri"/>
                <a:ea typeface="Calibri"/>
                <a:cs typeface="Calibri"/>
                <a:sym typeface="Calibri"/>
              </a:rPr>
            </a:br>
            <a:r>
              <a:rPr lang="en" sz="1800">
                <a:solidFill>
                  <a:srgbClr val="3A3838"/>
                </a:solidFill>
                <a:latin typeface="Calibri"/>
                <a:ea typeface="Calibri"/>
                <a:cs typeface="Calibri"/>
                <a:sym typeface="Calibri"/>
              </a:rPr>
              <a:t>test_add_variety.py::test_add_2[task2] PASSED</a:t>
            </a:r>
            <a:br>
              <a:rPr lang="en" sz="1800">
                <a:solidFill>
                  <a:srgbClr val="3A3838"/>
                </a:solidFill>
                <a:latin typeface="Calibri"/>
                <a:ea typeface="Calibri"/>
                <a:cs typeface="Calibri"/>
                <a:sym typeface="Calibri"/>
              </a:rPr>
            </a:br>
            <a:r>
              <a:rPr lang="en" sz="1800">
                <a:solidFill>
                  <a:srgbClr val="3A3838"/>
                </a:solidFill>
                <a:latin typeface="Calibri"/>
                <a:ea typeface="Calibri"/>
                <a:cs typeface="Calibri"/>
                <a:sym typeface="Calibri"/>
              </a:rPr>
              <a:t>test_add_variety.py::test_add_2[task3] PASSED</a:t>
            </a:r>
            <a:br>
              <a:rPr lang="en" sz="1800">
                <a:solidFill>
                  <a:srgbClr val="3A3838"/>
                </a:solidFill>
                <a:latin typeface="Calibri"/>
                <a:ea typeface="Calibri"/>
                <a:cs typeface="Calibri"/>
                <a:sym typeface="Calibri"/>
              </a:rPr>
            </a:br>
            <a:r>
              <a:rPr lang="en" sz="1800">
                <a:solidFill>
                  <a:srgbClr val="3A3838"/>
                </a:solidFill>
                <a:latin typeface="Calibri"/>
                <a:ea typeface="Calibri"/>
                <a:cs typeface="Calibri"/>
                <a:sym typeface="Calibri"/>
              </a:rPr>
              <a:t>========================== 4 passed in 0.69 seconds ===========================</a:t>
            </a:r>
            <a:endParaRPr sz="1800">
              <a:solidFill>
                <a:srgbClr val="3A3838"/>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5"/>
          <p:cNvSpPr txBox="1"/>
          <p:nvPr>
            <p:ph type="title"/>
          </p:nvPr>
        </p:nvSpPr>
        <p:spPr>
          <a:xfrm>
            <a:off x="559559" y="105816"/>
            <a:ext cx="11395880" cy="76763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 sz="3600"/>
              <a:t>Параметризованное тестирование (Parametrized Testing)</a:t>
            </a:r>
            <a:endParaRPr sz="3600"/>
          </a:p>
        </p:txBody>
      </p:sp>
      <p:sp>
        <p:nvSpPr>
          <p:cNvPr id="449" name="Google Shape;449;p45"/>
          <p:cNvSpPr txBox="1"/>
          <p:nvPr>
            <p:ph idx="1" type="body"/>
          </p:nvPr>
        </p:nvSpPr>
        <p:spPr>
          <a:xfrm>
            <a:off x="838200" y="873456"/>
            <a:ext cx="10953466" cy="477672"/>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 sz="2000"/>
              <a:t>Передадим задачи как кортежи, чтобы поглядеть, как будут работать несколько параметров теста:</a:t>
            </a:r>
            <a:endParaRPr/>
          </a:p>
        </p:txBody>
      </p:sp>
      <p:sp>
        <p:nvSpPr>
          <p:cNvPr id="450" name="Google Shape;450;p45"/>
          <p:cNvSpPr txBox="1"/>
          <p:nvPr/>
        </p:nvSpPr>
        <p:spPr>
          <a:xfrm>
            <a:off x="821140" y="1351128"/>
            <a:ext cx="10549720" cy="2800767"/>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600">
                <a:solidFill>
                  <a:srgbClr val="F5871F"/>
                </a:solidFill>
                <a:latin typeface="Arial"/>
                <a:ea typeface="Arial"/>
                <a:cs typeface="Arial"/>
                <a:sym typeface="Arial"/>
              </a:rPr>
              <a:t>@pytest.mark.parametrize(</a:t>
            </a:r>
            <a:r>
              <a:rPr b="0" i="0" lang="en" sz="1600">
                <a:solidFill>
                  <a:srgbClr val="718C00"/>
                </a:solidFill>
                <a:latin typeface="Arial"/>
                <a:ea typeface="Arial"/>
                <a:cs typeface="Arial"/>
                <a:sym typeface="Arial"/>
              </a:rPr>
              <a:t>'summary, owner, done’</a:t>
            </a:r>
            <a:r>
              <a:rPr b="0" i="0" lang="en" sz="1600">
                <a:solidFill>
                  <a:srgbClr val="F5871F"/>
                </a:solidFill>
                <a:latin typeface="Arial"/>
                <a:ea typeface="Arial"/>
                <a:cs typeface="Arial"/>
                <a:sym typeface="Arial"/>
              </a:rPr>
              <a:t>,</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'sleep'</a:t>
            </a:r>
            <a:r>
              <a:rPr b="0" i="0" lang="en" sz="1600">
                <a:solidFill>
                  <a:srgbClr val="F5871F"/>
                </a:solidFill>
                <a:latin typeface="Arial"/>
                <a:ea typeface="Arial"/>
                <a:cs typeface="Arial"/>
                <a:sym typeface="Arial"/>
              </a:rPr>
              <a:t>, None, False),</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'wake'</a:t>
            </a: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F5871F"/>
                </a:solidFill>
                <a:latin typeface="Arial"/>
                <a:ea typeface="Arial"/>
                <a:cs typeface="Arial"/>
                <a:sym typeface="Arial"/>
              </a:rPr>
              <a:t>, False),</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'breathe'</a:t>
            </a: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F5871F"/>
                </a:solidFill>
                <a:latin typeface="Arial"/>
                <a:ea typeface="Arial"/>
                <a:cs typeface="Arial"/>
                <a:sym typeface="Arial"/>
              </a:rPr>
              <a:t>, True),</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'eat eggs'</a:t>
            </a: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F5871F"/>
                </a:solidFill>
                <a:latin typeface="Arial"/>
                <a:ea typeface="Arial"/>
                <a:cs typeface="Arial"/>
                <a:sym typeface="Arial"/>
              </a:rPr>
              <a:t>, False), ])</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test_add_3</a:t>
            </a:r>
            <a:r>
              <a:rPr b="0" i="0" lang="en" sz="1600">
                <a:solidFill>
                  <a:srgbClr val="4D4D4C"/>
                </a:solidFill>
                <a:latin typeface="Arial"/>
                <a:ea typeface="Arial"/>
                <a:cs typeface="Arial"/>
                <a:sym typeface="Arial"/>
              </a:rPr>
              <a:t>(</a:t>
            </a:r>
            <a:r>
              <a:rPr b="0" i="0" lang="en" sz="1600">
                <a:solidFill>
                  <a:srgbClr val="F5871F"/>
                </a:solidFill>
                <a:latin typeface="Arial"/>
                <a:ea typeface="Arial"/>
                <a:cs typeface="Arial"/>
                <a:sym typeface="Arial"/>
              </a:rPr>
              <a:t>summary, owner, done</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"""Демонстрирует параметризацию с несколькими параметрами."""</a:t>
            </a:r>
            <a:endParaRPr b="0" i="0" sz="1600">
              <a:solidFill>
                <a:srgbClr val="4D4D4C"/>
              </a:solidFill>
              <a:latin typeface="Arial"/>
              <a:ea typeface="Arial"/>
              <a:cs typeface="Arial"/>
              <a:sym typeface="Arial"/>
            </a:endParaRPr>
          </a:p>
          <a:p>
            <a:pPr indent="0" lvl="0" marL="0" marR="0" rtl="0" algn="l">
              <a:spcBef>
                <a:spcPts val="0"/>
              </a:spcBef>
              <a:spcAft>
                <a:spcPts val="0"/>
              </a:spcAft>
              <a:buNone/>
            </a:pPr>
            <a:r>
              <a:rPr b="0" i="0" lang="en" sz="1600">
                <a:solidFill>
                  <a:srgbClr val="4D4D4C"/>
                </a:solidFill>
                <a:latin typeface="Arial"/>
                <a:ea typeface="Arial"/>
                <a:cs typeface="Arial"/>
                <a:sym typeface="Arial"/>
              </a:rPr>
              <a:t>    task = Task(summary, owner, done)</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task_id = tasks.add(task)</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t_from_db = tasks.get(task_id)</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assert</a:t>
            </a:r>
            <a:r>
              <a:rPr b="0" i="0" lang="en" sz="1600">
                <a:solidFill>
                  <a:srgbClr val="4D4D4C"/>
                </a:solidFill>
                <a:latin typeface="Arial"/>
                <a:ea typeface="Arial"/>
                <a:cs typeface="Arial"/>
                <a:sym typeface="Arial"/>
              </a:rPr>
              <a:t> t_from_db</a:t>
            </a: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 task</a:t>
            </a:r>
            <a:endParaRPr sz="1600">
              <a:solidFill>
                <a:schemeClr val="dk1"/>
              </a:solidFill>
              <a:latin typeface="Calibri"/>
              <a:ea typeface="Calibri"/>
              <a:cs typeface="Calibri"/>
              <a:sym typeface="Calibri"/>
            </a:endParaRPr>
          </a:p>
        </p:txBody>
      </p:sp>
      <p:sp>
        <p:nvSpPr>
          <p:cNvPr id="451" name="Google Shape;451;p45"/>
          <p:cNvSpPr txBox="1"/>
          <p:nvPr/>
        </p:nvSpPr>
        <p:spPr>
          <a:xfrm>
            <a:off x="838200" y="4271750"/>
            <a:ext cx="10532660" cy="2308324"/>
          </a:xfrm>
          <a:prstGeom prst="rect">
            <a:avLst/>
          </a:prstGeom>
          <a:solidFill>
            <a:srgbClr val="E1EF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800">
                <a:solidFill>
                  <a:srgbClr val="3A3838"/>
                </a:solidFill>
                <a:latin typeface="Arial"/>
                <a:ea typeface="Arial"/>
                <a:cs typeface="Arial"/>
                <a:sym typeface="Arial"/>
              </a:rPr>
              <a:t>$ pytest -v test_add_variety.py::test_add_3</a:t>
            </a:r>
            <a:br>
              <a:rPr b="0" i="0" lang="en" sz="1800">
                <a:solidFill>
                  <a:srgbClr val="3A3838"/>
                </a:solidFill>
                <a:latin typeface="Arial"/>
                <a:ea typeface="Arial"/>
                <a:cs typeface="Arial"/>
                <a:sym typeface="Arial"/>
              </a:rPr>
            </a:br>
            <a:r>
              <a:rPr b="0" i="0" lang="en" sz="1800">
                <a:solidFill>
                  <a:srgbClr val="3A3838"/>
                </a:solidFill>
                <a:latin typeface="Arial"/>
                <a:ea typeface="Arial"/>
                <a:cs typeface="Arial"/>
                <a:sym typeface="Arial"/>
              </a:rPr>
              <a:t>========================= test session starts =========================</a:t>
            </a:r>
            <a:br>
              <a:rPr b="0" i="0" lang="en" sz="1800">
                <a:solidFill>
                  <a:srgbClr val="3A3838"/>
                </a:solidFill>
                <a:latin typeface="Arial"/>
                <a:ea typeface="Arial"/>
                <a:cs typeface="Arial"/>
                <a:sym typeface="Arial"/>
              </a:rPr>
            </a:br>
            <a:r>
              <a:rPr b="0" i="0" lang="en" sz="1800">
                <a:solidFill>
                  <a:srgbClr val="3A3838"/>
                </a:solidFill>
                <a:latin typeface="Arial"/>
                <a:ea typeface="Arial"/>
                <a:cs typeface="Arial"/>
                <a:sym typeface="Arial"/>
              </a:rPr>
              <a:t>collected 4 items</a:t>
            </a:r>
            <a:br>
              <a:rPr b="0" i="0" lang="en" sz="1800">
                <a:solidFill>
                  <a:srgbClr val="3A3838"/>
                </a:solidFill>
                <a:latin typeface="Arial"/>
                <a:ea typeface="Arial"/>
                <a:cs typeface="Arial"/>
                <a:sym typeface="Arial"/>
              </a:rPr>
            </a:br>
            <a:r>
              <a:rPr b="0" i="0" lang="en" sz="1800">
                <a:solidFill>
                  <a:srgbClr val="3A3838"/>
                </a:solidFill>
                <a:latin typeface="Arial"/>
                <a:ea typeface="Arial"/>
                <a:cs typeface="Arial"/>
                <a:sym typeface="Arial"/>
              </a:rPr>
              <a:t>test_add_variety.py::test_add_3[sleep-None-False] PASSED         [ 25%]</a:t>
            </a:r>
            <a:br>
              <a:rPr b="0" i="0" lang="en" sz="1800">
                <a:solidFill>
                  <a:srgbClr val="3A3838"/>
                </a:solidFill>
                <a:latin typeface="Arial"/>
                <a:ea typeface="Arial"/>
                <a:cs typeface="Arial"/>
                <a:sym typeface="Arial"/>
              </a:rPr>
            </a:br>
            <a:r>
              <a:rPr b="0" i="0" lang="en" sz="1800">
                <a:solidFill>
                  <a:srgbClr val="3A3838"/>
                </a:solidFill>
                <a:latin typeface="Arial"/>
                <a:ea typeface="Arial"/>
                <a:cs typeface="Arial"/>
                <a:sym typeface="Arial"/>
              </a:rPr>
              <a:t>test_add_variety.py::test_add_3[wake-brian-False] PASSED.        [ 50%] test_add_variety.py::test_add_3[breathe-BRIAN-True] PASSED       [ 75%] test_add_variety.py::test_add_3[eat eggs-BrIaN-False] PASSED     [100%] ====================== 4 passed in 0.37 seconds =======================</a:t>
            </a:r>
            <a:endParaRPr sz="1800">
              <a:solidFill>
                <a:srgbClr val="3A3838"/>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type="title"/>
          </p:nvPr>
        </p:nvSpPr>
        <p:spPr>
          <a:xfrm>
            <a:off x="491319" y="287069"/>
            <a:ext cx="11136574" cy="7539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 sz="3600"/>
              <a:t>Параметризованное тестирование (Parametrized Testing)</a:t>
            </a:r>
            <a:endParaRPr sz="3600"/>
          </a:p>
        </p:txBody>
      </p:sp>
      <p:sp>
        <p:nvSpPr>
          <p:cNvPr id="457" name="Google Shape;457;p46"/>
          <p:cNvSpPr txBox="1"/>
          <p:nvPr>
            <p:ph idx="1" type="body"/>
          </p:nvPr>
        </p:nvSpPr>
        <p:spPr>
          <a:xfrm>
            <a:off x="564107" y="3880372"/>
            <a:ext cx="10515600" cy="715444"/>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 sz="2000"/>
              <a:t>Если хотите, вы можете использовать весь тестовый идентификатор, называемый </a:t>
            </a:r>
            <a:r>
              <a:rPr i="1" lang="en" sz="2000"/>
              <a:t>узлом</a:t>
            </a:r>
            <a:r>
              <a:rPr lang="en" sz="2000"/>
              <a:t> в терминологии pytest, для повторного запуска теста:</a:t>
            </a:r>
            <a:endParaRPr sz="2000"/>
          </a:p>
          <a:p>
            <a:pPr indent="0" lvl="0" marL="0" rtl="0" algn="l">
              <a:lnSpc>
                <a:spcPct val="90000"/>
              </a:lnSpc>
              <a:spcBef>
                <a:spcPts val="1000"/>
              </a:spcBef>
              <a:spcAft>
                <a:spcPts val="0"/>
              </a:spcAft>
              <a:buClr>
                <a:schemeClr val="dk1"/>
              </a:buClr>
              <a:buSzPts val="2000"/>
              <a:buNone/>
            </a:pPr>
            <a:r>
              <a:t/>
            </a:r>
            <a:endParaRPr sz="2000"/>
          </a:p>
        </p:txBody>
      </p:sp>
      <p:sp>
        <p:nvSpPr>
          <p:cNvPr id="458" name="Google Shape;458;p46"/>
          <p:cNvSpPr txBox="1"/>
          <p:nvPr/>
        </p:nvSpPr>
        <p:spPr>
          <a:xfrm>
            <a:off x="564107" y="4673873"/>
            <a:ext cx="10953466" cy="1900182"/>
          </a:xfrm>
          <a:prstGeom prst="rect">
            <a:avLst/>
          </a:prstGeom>
          <a:solidFill>
            <a:srgbClr val="E1EFD8"/>
          </a:solid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chemeClr val="dk1"/>
              </a:buClr>
              <a:buSzPts val="2000"/>
              <a:buFont typeface="Arial"/>
              <a:buNone/>
            </a:pPr>
            <a:r>
              <a:rPr b="0" i="0" lang="en" sz="2000">
                <a:solidFill>
                  <a:schemeClr val="dk1"/>
                </a:solidFill>
                <a:latin typeface="Arial"/>
                <a:ea typeface="Arial"/>
                <a:cs typeface="Arial"/>
                <a:sym typeface="Arial"/>
              </a:rPr>
              <a:t>$ pytest -v "test_add_variety.py::test_add_3[eat eggs-BrIaN-False]"</a:t>
            </a:r>
            <a:br>
              <a:rPr b="0" i="0" lang="en" sz="2000">
                <a:solidFill>
                  <a:schemeClr val="dk1"/>
                </a:solidFill>
                <a:latin typeface="Arial"/>
                <a:ea typeface="Arial"/>
                <a:cs typeface="Arial"/>
                <a:sym typeface="Arial"/>
              </a:rPr>
            </a:br>
            <a:r>
              <a:rPr b="0" i="0" lang="en" sz="2000">
                <a:solidFill>
                  <a:schemeClr val="dk1"/>
                </a:solidFill>
                <a:latin typeface="Arial"/>
                <a:ea typeface="Arial"/>
                <a:cs typeface="Arial"/>
                <a:sym typeface="Arial"/>
              </a:rPr>
              <a:t>======================= test session starts ======================= </a:t>
            </a:r>
            <a:br>
              <a:rPr b="0" i="0" lang="en" sz="2000">
                <a:solidFill>
                  <a:schemeClr val="dk1"/>
                </a:solidFill>
                <a:latin typeface="Arial"/>
                <a:ea typeface="Arial"/>
                <a:cs typeface="Arial"/>
                <a:sym typeface="Arial"/>
              </a:rPr>
            </a:br>
            <a:r>
              <a:rPr b="0" i="0" lang="en" sz="2000">
                <a:solidFill>
                  <a:schemeClr val="dk1"/>
                </a:solidFill>
                <a:latin typeface="Arial"/>
                <a:ea typeface="Arial"/>
                <a:cs typeface="Arial"/>
                <a:sym typeface="Arial"/>
              </a:rPr>
              <a:t>collected 1 item</a:t>
            </a:r>
            <a:endParaRPr/>
          </a:p>
          <a:p>
            <a:pPr indent="0" lvl="0" marL="0" marR="0" rtl="0" algn="l">
              <a:lnSpc>
                <a:spcPct val="100000"/>
              </a:lnSpc>
              <a:spcBef>
                <a:spcPts val="0"/>
              </a:spcBef>
              <a:spcAft>
                <a:spcPts val="0"/>
              </a:spcAft>
              <a:buClr>
                <a:schemeClr val="dk1"/>
              </a:buClr>
              <a:buSzPts val="2000"/>
              <a:buFont typeface="Arial"/>
              <a:buNone/>
            </a:pPr>
            <a:br>
              <a:rPr b="0" i="0" lang="en" sz="2000">
                <a:solidFill>
                  <a:schemeClr val="dk1"/>
                </a:solidFill>
                <a:latin typeface="Arial"/>
                <a:ea typeface="Arial"/>
                <a:cs typeface="Arial"/>
                <a:sym typeface="Arial"/>
              </a:rPr>
            </a:br>
            <a:r>
              <a:rPr b="0" i="0" lang="en" sz="2000">
                <a:solidFill>
                  <a:schemeClr val="dk1"/>
                </a:solidFill>
                <a:latin typeface="Arial"/>
                <a:ea typeface="Arial"/>
                <a:cs typeface="Arial"/>
                <a:sym typeface="Arial"/>
              </a:rPr>
              <a:t>test_add_variety.py::test_add_3[eat eggs-BrIaN-False] PASSED [100%]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rPr b="0" i="0" lang="en" sz="2000">
                <a:solidFill>
                  <a:schemeClr val="dk1"/>
                </a:solidFill>
                <a:latin typeface="Arial"/>
                <a:ea typeface="Arial"/>
                <a:cs typeface="Arial"/>
                <a:sym typeface="Arial"/>
              </a:rPr>
              <a:t>==================== 1 passed in 0.22 seconds =====================</a:t>
            </a:r>
            <a:endParaRPr sz="2000">
              <a:solidFill>
                <a:schemeClr val="dk1"/>
              </a:solidFill>
              <a:latin typeface="Calibri"/>
              <a:ea typeface="Calibri"/>
              <a:cs typeface="Calibri"/>
              <a:sym typeface="Calibri"/>
            </a:endParaRPr>
          </a:p>
        </p:txBody>
      </p:sp>
      <p:sp>
        <p:nvSpPr>
          <p:cNvPr id="459" name="Google Shape;459;p46"/>
          <p:cNvSpPr txBox="1"/>
          <p:nvPr/>
        </p:nvSpPr>
        <p:spPr>
          <a:xfrm>
            <a:off x="564107" y="996455"/>
            <a:ext cx="10549720" cy="2800767"/>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600">
                <a:solidFill>
                  <a:srgbClr val="F5871F"/>
                </a:solidFill>
                <a:latin typeface="Arial"/>
                <a:ea typeface="Arial"/>
                <a:cs typeface="Arial"/>
                <a:sym typeface="Arial"/>
              </a:rPr>
              <a:t>@pytest.mark.parametrize(</a:t>
            </a:r>
            <a:r>
              <a:rPr b="0" i="0" lang="en" sz="1600">
                <a:solidFill>
                  <a:srgbClr val="718C00"/>
                </a:solidFill>
                <a:latin typeface="Arial"/>
                <a:ea typeface="Arial"/>
                <a:cs typeface="Arial"/>
                <a:sym typeface="Arial"/>
              </a:rPr>
              <a:t>'summary, owner, done’</a:t>
            </a:r>
            <a:r>
              <a:rPr b="0" i="0" lang="en" sz="1600">
                <a:solidFill>
                  <a:srgbClr val="F5871F"/>
                </a:solidFill>
                <a:latin typeface="Arial"/>
                <a:ea typeface="Arial"/>
                <a:cs typeface="Arial"/>
                <a:sym typeface="Arial"/>
              </a:rPr>
              <a:t>,</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'sleep'</a:t>
            </a:r>
            <a:r>
              <a:rPr b="0" i="0" lang="en" sz="1600">
                <a:solidFill>
                  <a:srgbClr val="F5871F"/>
                </a:solidFill>
                <a:latin typeface="Arial"/>
                <a:ea typeface="Arial"/>
                <a:cs typeface="Arial"/>
                <a:sym typeface="Arial"/>
              </a:rPr>
              <a:t>, None, False),</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'wake'</a:t>
            </a: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F5871F"/>
                </a:solidFill>
                <a:latin typeface="Arial"/>
                <a:ea typeface="Arial"/>
                <a:cs typeface="Arial"/>
                <a:sym typeface="Arial"/>
              </a:rPr>
              <a:t>, False),</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'breathe'</a:t>
            </a: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F5871F"/>
                </a:solidFill>
                <a:latin typeface="Arial"/>
                <a:ea typeface="Arial"/>
                <a:cs typeface="Arial"/>
                <a:sym typeface="Arial"/>
              </a:rPr>
              <a:t>, True),</a:t>
            </a:r>
            <a:br>
              <a:rPr b="0" i="0" lang="en" sz="1600">
                <a:solidFill>
                  <a:srgbClr val="F5871F"/>
                </a:solidFill>
                <a:latin typeface="Arial"/>
                <a:ea typeface="Arial"/>
                <a:cs typeface="Arial"/>
                <a:sym typeface="Arial"/>
              </a:rPr>
            </a:b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'eat eggs'</a:t>
            </a:r>
            <a:r>
              <a:rPr b="0" i="0" lang="en" sz="1600">
                <a:solidFill>
                  <a:srgbClr val="F5871F"/>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F5871F"/>
                </a:solidFill>
                <a:latin typeface="Arial"/>
                <a:ea typeface="Arial"/>
                <a:cs typeface="Arial"/>
                <a:sym typeface="Arial"/>
              </a:rPr>
              <a:t>, False), ])</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test_add_3</a:t>
            </a:r>
            <a:r>
              <a:rPr b="0" i="0" lang="en" sz="1600">
                <a:solidFill>
                  <a:srgbClr val="4D4D4C"/>
                </a:solidFill>
                <a:latin typeface="Arial"/>
                <a:ea typeface="Arial"/>
                <a:cs typeface="Arial"/>
                <a:sym typeface="Arial"/>
              </a:rPr>
              <a:t>(</a:t>
            </a:r>
            <a:r>
              <a:rPr b="0" i="0" lang="en" sz="1600">
                <a:solidFill>
                  <a:srgbClr val="F5871F"/>
                </a:solidFill>
                <a:latin typeface="Arial"/>
                <a:ea typeface="Arial"/>
                <a:cs typeface="Arial"/>
                <a:sym typeface="Arial"/>
              </a:rPr>
              <a:t>summary, owner, done</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"""Демонстрирует параметризацию с несколькими параметрами."""</a:t>
            </a:r>
            <a:endParaRPr b="0" i="0" sz="1600">
              <a:solidFill>
                <a:srgbClr val="4D4D4C"/>
              </a:solidFill>
              <a:latin typeface="Arial"/>
              <a:ea typeface="Arial"/>
              <a:cs typeface="Arial"/>
              <a:sym typeface="Arial"/>
            </a:endParaRPr>
          </a:p>
          <a:p>
            <a:pPr indent="0" lvl="0" marL="0" marR="0" rtl="0" algn="l">
              <a:spcBef>
                <a:spcPts val="0"/>
              </a:spcBef>
              <a:spcAft>
                <a:spcPts val="0"/>
              </a:spcAft>
              <a:buNone/>
            </a:pPr>
            <a:r>
              <a:rPr b="0" i="0" lang="en" sz="1600">
                <a:solidFill>
                  <a:srgbClr val="4D4D4C"/>
                </a:solidFill>
                <a:latin typeface="Arial"/>
                <a:ea typeface="Arial"/>
                <a:cs typeface="Arial"/>
                <a:sym typeface="Arial"/>
              </a:rPr>
              <a:t>    task = Task(summary, owner, done)</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task_id = tasks.add(task)</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t_from_db = tasks.get(task_id)</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assert</a:t>
            </a:r>
            <a:r>
              <a:rPr b="0" i="0" lang="en" sz="1600">
                <a:solidFill>
                  <a:srgbClr val="4D4D4C"/>
                </a:solidFill>
                <a:latin typeface="Arial"/>
                <a:ea typeface="Arial"/>
                <a:cs typeface="Arial"/>
                <a:sym typeface="Arial"/>
              </a:rPr>
              <a:t> t_from_db</a:t>
            </a: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 task</a:t>
            </a:r>
            <a:endParaRPr sz="16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Фикстуры в pytest</a:t>
            </a:r>
            <a:endParaRPr/>
          </a:p>
        </p:txBody>
      </p:sp>
      <p:sp>
        <p:nvSpPr>
          <p:cNvPr id="465" name="Google Shape;465;p47"/>
          <p:cNvSpPr txBox="1"/>
          <p:nvPr>
            <p:ph idx="1" type="body"/>
          </p:nvPr>
        </p:nvSpPr>
        <p:spPr>
          <a:xfrm>
            <a:off x="838200" y="1690688"/>
            <a:ext cx="10515600" cy="4486275"/>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 sz="2000"/>
              <a:t>Если для запуска теста нужно инициализировать определённое окружение или после запуска нужно освободить какие-то ресурсы — можно использовать </a:t>
            </a:r>
            <a:r>
              <a:rPr i="1" lang="en" sz="2000"/>
              <a:t>фикстуры</a:t>
            </a:r>
            <a:r>
              <a:rPr lang="en" sz="2000"/>
              <a:t>.</a:t>
            </a:r>
            <a:br>
              <a:rPr lang="en" sz="2000"/>
            </a:br>
            <a:r>
              <a:rPr lang="en" sz="2000"/>
              <a:t>В случае </a:t>
            </a:r>
            <a:r>
              <a:rPr lang="en" sz="2000">
                <a:latin typeface="Arial"/>
                <a:ea typeface="Arial"/>
                <a:cs typeface="Arial"/>
                <a:sym typeface="Arial"/>
              </a:rPr>
              <a:t>autouse=True</a:t>
            </a:r>
            <a:r>
              <a:rPr lang="en" sz="2000"/>
              <a:t> фикстура будет использована для каждого теста в модуле.</a:t>
            </a:r>
            <a:endParaRPr sz="2000">
              <a:latin typeface="Arial"/>
              <a:ea typeface="Arial"/>
              <a:cs typeface="Arial"/>
              <a:sym typeface="Arial"/>
            </a:endParaRPr>
          </a:p>
          <a:p>
            <a:pPr indent="0" lvl="0" marL="0" rtl="0" algn="l">
              <a:lnSpc>
                <a:spcPct val="100000"/>
              </a:lnSpc>
              <a:spcBef>
                <a:spcPts val="1000"/>
              </a:spcBef>
              <a:spcAft>
                <a:spcPts val="0"/>
              </a:spcAft>
              <a:buClr>
                <a:srgbClr val="F5871F"/>
              </a:buClr>
              <a:buSzPts val="1800"/>
              <a:buNone/>
            </a:pPr>
            <a:r>
              <a:rPr b="0" i="0" lang="en" sz="1800">
                <a:solidFill>
                  <a:srgbClr val="F5871F"/>
                </a:solidFill>
                <a:latin typeface="Arial"/>
                <a:ea typeface="Arial"/>
                <a:cs typeface="Arial"/>
                <a:sym typeface="Arial"/>
              </a:rPr>
              <a:t>@pytest.fixture(autouse=True)</a:t>
            </a:r>
            <a:br>
              <a:rPr lang="en" sz="1800">
                <a:solidFill>
                  <a:srgbClr val="4D4D4C"/>
                </a:solidFill>
                <a:latin typeface="Arial"/>
                <a:ea typeface="Arial"/>
                <a:cs typeface="Arial"/>
                <a:sym typeface="Arial"/>
              </a:rPr>
            </a:br>
            <a:r>
              <a:rPr b="1" i="0" lang="en" sz="1800">
                <a:solidFill>
                  <a:srgbClr val="8959A8"/>
                </a:solidFill>
                <a:latin typeface="Arial"/>
                <a:ea typeface="Arial"/>
                <a:cs typeface="Arial"/>
                <a:sym typeface="Arial"/>
              </a:rPr>
              <a:t>def</a:t>
            </a:r>
            <a:r>
              <a:rPr b="0" i="0" lang="en" sz="1800">
                <a:solidFill>
                  <a:srgbClr val="4D4D4C"/>
                </a:solidFill>
                <a:latin typeface="Arial"/>
                <a:ea typeface="Arial"/>
                <a:cs typeface="Arial"/>
                <a:sym typeface="Arial"/>
              </a:rPr>
              <a:t> </a:t>
            </a:r>
            <a:r>
              <a:rPr b="1" i="0" lang="en" sz="1800">
                <a:solidFill>
                  <a:srgbClr val="4271AE"/>
                </a:solidFill>
                <a:latin typeface="Arial"/>
                <a:ea typeface="Arial"/>
                <a:cs typeface="Arial"/>
                <a:sym typeface="Arial"/>
              </a:rPr>
              <a:t>initialized_tasks_db</a:t>
            </a:r>
            <a:r>
              <a:rPr b="0" i="0" lang="en" sz="1800">
                <a:solidFill>
                  <a:srgbClr val="4D4D4C"/>
                </a:solidFill>
                <a:latin typeface="Arial"/>
                <a:ea typeface="Arial"/>
                <a:cs typeface="Arial"/>
                <a:sym typeface="Arial"/>
              </a:rPr>
              <a:t>(</a:t>
            </a:r>
            <a:r>
              <a:rPr b="0" i="0" lang="en" sz="1800">
                <a:solidFill>
                  <a:srgbClr val="F5871F"/>
                </a:solidFill>
                <a:latin typeface="Arial"/>
                <a:ea typeface="Arial"/>
                <a:cs typeface="Arial"/>
                <a:sym typeface="Arial"/>
              </a:rPr>
              <a:t>tmpdir</a:t>
            </a:r>
            <a:r>
              <a:rPr b="0" i="0" lang="en" sz="1800">
                <a:solidFill>
                  <a:srgbClr val="4D4D4C"/>
                </a:solidFill>
                <a:latin typeface="Arial"/>
                <a:ea typeface="Arial"/>
                <a:cs typeface="Arial"/>
                <a:sym typeface="Arial"/>
              </a:rPr>
              <a:t>):</a:t>
            </a:r>
            <a:br>
              <a:rPr b="0" i="0" lang="en" sz="1800">
                <a:solidFill>
                  <a:srgbClr val="4D4D4C"/>
                </a:solidFill>
                <a:latin typeface="Arial"/>
                <a:ea typeface="Arial"/>
                <a:cs typeface="Arial"/>
                <a:sym typeface="Arial"/>
              </a:rPr>
            </a:br>
            <a:r>
              <a:rPr b="0" i="0" lang="en" sz="1800">
                <a:solidFill>
                  <a:srgbClr val="4D4D4C"/>
                </a:solidFill>
                <a:latin typeface="Arial"/>
                <a:ea typeface="Arial"/>
                <a:cs typeface="Arial"/>
                <a:sym typeface="Arial"/>
              </a:rPr>
              <a:t>    </a:t>
            </a:r>
            <a:r>
              <a:rPr b="0" i="0" lang="en" sz="1800">
                <a:solidFill>
                  <a:srgbClr val="718C00"/>
                </a:solidFill>
                <a:latin typeface="Arial"/>
                <a:ea typeface="Arial"/>
                <a:cs typeface="Arial"/>
                <a:sym typeface="Arial"/>
              </a:rPr>
              <a:t>"""Connect to db before testing, disconnect after."""</a:t>
            </a:r>
            <a:endParaRPr sz="1800">
              <a:solidFill>
                <a:srgbClr val="4D4D4C"/>
              </a:solidFill>
              <a:latin typeface="Arial"/>
              <a:ea typeface="Arial"/>
              <a:cs typeface="Arial"/>
              <a:sym typeface="Arial"/>
            </a:endParaRPr>
          </a:p>
          <a:p>
            <a:pPr indent="0" lvl="0" marL="0" rtl="0" algn="l">
              <a:lnSpc>
                <a:spcPct val="100000"/>
              </a:lnSpc>
              <a:spcBef>
                <a:spcPts val="1000"/>
              </a:spcBef>
              <a:spcAft>
                <a:spcPts val="0"/>
              </a:spcAft>
              <a:buClr>
                <a:srgbClr val="8E908C"/>
              </a:buClr>
              <a:buSzPts val="1800"/>
              <a:buNone/>
            </a:pPr>
            <a:r>
              <a:rPr b="0" i="0" lang="en" sz="1800">
                <a:solidFill>
                  <a:srgbClr val="8E908C"/>
                </a:solidFill>
                <a:latin typeface="Arial"/>
                <a:ea typeface="Arial"/>
                <a:cs typeface="Arial"/>
                <a:sym typeface="Arial"/>
              </a:rPr>
              <a:t>    # Setup : start db</a:t>
            </a:r>
            <a:br>
              <a:rPr lang="en" sz="1800">
                <a:solidFill>
                  <a:srgbClr val="4D4D4C"/>
                </a:solidFill>
                <a:latin typeface="Arial"/>
                <a:ea typeface="Arial"/>
                <a:cs typeface="Arial"/>
                <a:sym typeface="Arial"/>
              </a:rPr>
            </a:br>
            <a:r>
              <a:rPr lang="en" sz="1800">
                <a:solidFill>
                  <a:srgbClr val="4D4D4C"/>
                </a:solidFill>
                <a:latin typeface="Arial"/>
                <a:ea typeface="Arial"/>
                <a:cs typeface="Arial"/>
                <a:sym typeface="Arial"/>
              </a:rPr>
              <a:t>    </a:t>
            </a:r>
            <a:r>
              <a:rPr b="0" i="0" lang="en" sz="1800">
                <a:solidFill>
                  <a:srgbClr val="4D4D4C"/>
                </a:solidFill>
                <a:latin typeface="Arial"/>
                <a:ea typeface="Arial"/>
                <a:cs typeface="Arial"/>
                <a:sym typeface="Arial"/>
              </a:rPr>
              <a:t>tasks.start_tasks_db(</a:t>
            </a:r>
            <a:r>
              <a:rPr b="0" i="0" lang="en" sz="1800">
                <a:solidFill>
                  <a:srgbClr val="F5871F"/>
                </a:solidFill>
                <a:latin typeface="Arial"/>
                <a:ea typeface="Arial"/>
                <a:cs typeface="Arial"/>
                <a:sym typeface="Arial"/>
              </a:rPr>
              <a:t>str</a:t>
            </a:r>
            <a:r>
              <a:rPr b="0" i="0" lang="en" sz="1800">
                <a:solidFill>
                  <a:srgbClr val="4D4D4C"/>
                </a:solidFill>
                <a:latin typeface="Arial"/>
                <a:ea typeface="Arial"/>
                <a:cs typeface="Arial"/>
                <a:sym typeface="Arial"/>
              </a:rPr>
              <a:t>(tmpdir), </a:t>
            </a:r>
            <a:r>
              <a:rPr b="0" i="0" lang="en" sz="1800">
                <a:solidFill>
                  <a:srgbClr val="718C00"/>
                </a:solidFill>
                <a:latin typeface="Arial"/>
                <a:ea typeface="Arial"/>
                <a:cs typeface="Arial"/>
                <a:sym typeface="Arial"/>
              </a:rPr>
              <a:t>'tiny’</a:t>
            </a:r>
            <a:r>
              <a:rPr b="0" i="0" lang="en" sz="1800">
                <a:solidFill>
                  <a:srgbClr val="4D4D4C"/>
                </a:solidFill>
                <a:latin typeface="Arial"/>
                <a:ea typeface="Arial"/>
                <a:cs typeface="Arial"/>
                <a:sym typeface="Arial"/>
              </a:rPr>
              <a:t>)</a:t>
            </a:r>
            <a:br>
              <a:rPr lang="en" sz="1800">
                <a:solidFill>
                  <a:srgbClr val="4D4D4C"/>
                </a:solidFill>
                <a:latin typeface="Arial"/>
                <a:ea typeface="Arial"/>
                <a:cs typeface="Arial"/>
                <a:sym typeface="Arial"/>
              </a:rPr>
            </a:br>
            <a:br>
              <a:rPr lang="en" sz="1800">
                <a:solidFill>
                  <a:srgbClr val="4D4D4C"/>
                </a:solidFill>
                <a:latin typeface="Arial"/>
                <a:ea typeface="Arial"/>
                <a:cs typeface="Arial"/>
                <a:sym typeface="Arial"/>
              </a:rPr>
            </a:br>
            <a:r>
              <a:rPr b="0" i="0" lang="en" sz="1800">
                <a:solidFill>
                  <a:srgbClr val="4D4D4C"/>
                </a:solidFill>
                <a:latin typeface="Arial"/>
                <a:ea typeface="Arial"/>
                <a:cs typeface="Arial"/>
                <a:sym typeface="Arial"/>
              </a:rPr>
              <a:t>    </a:t>
            </a:r>
            <a:r>
              <a:rPr b="1" i="0" lang="en" sz="1800">
                <a:solidFill>
                  <a:srgbClr val="8959A8"/>
                </a:solidFill>
                <a:latin typeface="Arial"/>
                <a:ea typeface="Arial"/>
                <a:cs typeface="Arial"/>
                <a:sym typeface="Arial"/>
              </a:rPr>
              <a:t>yield</a:t>
            </a:r>
            <a:r>
              <a:rPr b="0" i="0" lang="en" sz="1800">
                <a:solidFill>
                  <a:srgbClr val="4D4D4C"/>
                </a:solidFill>
                <a:latin typeface="Arial"/>
                <a:ea typeface="Arial"/>
                <a:cs typeface="Arial"/>
                <a:sym typeface="Arial"/>
              </a:rPr>
              <a:t> </a:t>
            </a:r>
            <a:r>
              <a:rPr b="0" i="0" lang="en" sz="1800">
                <a:solidFill>
                  <a:srgbClr val="8E908C"/>
                </a:solidFill>
                <a:latin typeface="Arial"/>
                <a:ea typeface="Arial"/>
                <a:cs typeface="Arial"/>
                <a:sym typeface="Arial"/>
              </a:rPr>
              <a:t># здесь происходит тестирование</a:t>
            </a:r>
            <a:br>
              <a:rPr lang="en" sz="1800">
                <a:solidFill>
                  <a:srgbClr val="4D4D4C"/>
                </a:solidFill>
                <a:latin typeface="Arial"/>
                <a:ea typeface="Arial"/>
                <a:cs typeface="Arial"/>
                <a:sym typeface="Arial"/>
              </a:rPr>
            </a:br>
            <a:br>
              <a:rPr lang="en" sz="1800">
                <a:solidFill>
                  <a:srgbClr val="4D4D4C"/>
                </a:solidFill>
                <a:latin typeface="Arial"/>
                <a:ea typeface="Arial"/>
                <a:cs typeface="Arial"/>
                <a:sym typeface="Arial"/>
              </a:rPr>
            </a:br>
            <a:r>
              <a:rPr b="0" i="0" lang="en" sz="1800">
                <a:solidFill>
                  <a:srgbClr val="8E908C"/>
                </a:solidFill>
                <a:latin typeface="Arial"/>
                <a:ea typeface="Arial"/>
                <a:cs typeface="Arial"/>
                <a:sym typeface="Arial"/>
              </a:rPr>
              <a:t>    # Teardown : stop db</a:t>
            </a:r>
            <a:br>
              <a:rPr lang="en" sz="1800">
                <a:solidFill>
                  <a:srgbClr val="4D4D4C"/>
                </a:solidFill>
                <a:latin typeface="Arial"/>
                <a:ea typeface="Arial"/>
                <a:cs typeface="Arial"/>
                <a:sym typeface="Arial"/>
              </a:rPr>
            </a:br>
            <a:r>
              <a:rPr lang="en" sz="1800">
                <a:solidFill>
                  <a:srgbClr val="4D4D4C"/>
                </a:solidFill>
                <a:latin typeface="Arial"/>
                <a:ea typeface="Arial"/>
                <a:cs typeface="Arial"/>
                <a:sym typeface="Arial"/>
              </a:rPr>
              <a:t>    </a:t>
            </a:r>
            <a:r>
              <a:rPr b="0" i="0" lang="en" sz="1800">
                <a:solidFill>
                  <a:srgbClr val="4D4D4C"/>
                </a:solidFill>
                <a:latin typeface="Arial"/>
                <a:ea typeface="Arial"/>
                <a:cs typeface="Arial"/>
                <a:sym typeface="Arial"/>
              </a:rPr>
              <a:t>tasks.stop_tasks_db()</a:t>
            </a:r>
            <a:endParaRPr b="0" i="0" sz="1800">
              <a:solidFill>
                <a:srgbClr val="4D4D4C"/>
              </a:solidFill>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b="0" i="0" sz="2000">
              <a:solidFill>
                <a:srgbClr val="4D4D4C"/>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8"/>
          <p:cNvSpPr txBox="1"/>
          <p:nvPr>
            <p:ph type="title"/>
          </p:nvPr>
        </p:nvSpPr>
        <p:spPr>
          <a:xfrm>
            <a:off x="838200" y="228646"/>
            <a:ext cx="10515600" cy="7555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Фикстуры</a:t>
            </a:r>
            <a:endParaRPr/>
          </a:p>
        </p:txBody>
      </p:sp>
      <p:sp>
        <p:nvSpPr>
          <p:cNvPr id="472" name="Google Shape;472;p48"/>
          <p:cNvSpPr txBox="1"/>
          <p:nvPr>
            <p:ph idx="1" type="body"/>
          </p:nvPr>
        </p:nvSpPr>
        <p:spPr>
          <a:xfrm>
            <a:off x="838200" y="984196"/>
            <a:ext cx="10515600" cy="2567387"/>
          </a:xfrm>
          <a:prstGeom prst="rect">
            <a:avLst/>
          </a:prstGeom>
          <a:solidFill>
            <a:schemeClr val="lt1"/>
          </a:solid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Clr>
                <a:schemeClr val="dk1"/>
              </a:buClr>
              <a:buSzPct val="100000"/>
              <a:buNone/>
            </a:pPr>
            <a:r>
              <a:rPr lang="en" sz="2400"/>
              <a:t>Fixtures — это функции, выполняемые pytest до (а иногда и после) фактических тестовых функций. Код в фикстуре может делать все, что вам необходимо.</a:t>
            </a:r>
            <a:br>
              <a:rPr lang="en" sz="2400"/>
            </a:br>
            <a:r>
              <a:rPr lang="en" sz="2400"/>
              <a:t>Вы можете использовать Fixtures, чтобы:</a:t>
            </a:r>
            <a:endParaRPr sz="2400"/>
          </a:p>
          <a:p>
            <a:pPr indent="-228600" lvl="0" marL="228600" rtl="0" algn="l">
              <a:lnSpc>
                <a:spcPct val="120000"/>
              </a:lnSpc>
              <a:spcBef>
                <a:spcPts val="300"/>
              </a:spcBef>
              <a:spcAft>
                <a:spcPts val="0"/>
              </a:spcAft>
              <a:buClr>
                <a:schemeClr val="dk1"/>
              </a:buClr>
              <a:buSzPct val="100000"/>
              <a:buChar char="•"/>
            </a:pPr>
            <a:r>
              <a:rPr lang="en" sz="2400"/>
              <a:t>получить набор данных для тестирования</a:t>
            </a:r>
            <a:endParaRPr/>
          </a:p>
          <a:p>
            <a:pPr indent="-228600" lvl="0" marL="228600" rtl="0" algn="l">
              <a:lnSpc>
                <a:spcPct val="120000"/>
              </a:lnSpc>
              <a:spcBef>
                <a:spcPts val="300"/>
              </a:spcBef>
              <a:spcAft>
                <a:spcPts val="0"/>
              </a:spcAft>
              <a:buClr>
                <a:schemeClr val="dk1"/>
              </a:buClr>
              <a:buSzPct val="100000"/>
              <a:buChar char="•"/>
            </a:pPr>
            <a:r>
              <a:rPr lang="en" sz="2400"/>
              <a:t>получить систему в известном состоянии перед запуском теста</a:t>
            </a:r>
            <a:endParaRPr/>
          </a:p>
          <a:p>
            <a:pPr indent="-228600" lvl="0" marL="228600" rtl="0" algn="l">
              <a:lnSpc>
                <a:spcPct val="120000"/>
              </a:lnSpc>
              <a:spcBef>
                <a:spcPts val="300"/>
              </a:spcBef>
              <a:spcAft>
                <a:spcPts val="0"/>
              </a:spcAft>
              <a:buClr>
                <a:schemeClr val="dk1"/>
              </a:buClr>
              <a:buSzPct val="100000"/>
              <a:buChar char="•"/>
            </a:pPr>
            <a:r>
              <a:rPr lang="en" sz="2400"/>
              <a:t>получения данных для нескольких тестов.</a:t>
            </a:r>
            <a:endParaRPr/>
          </a:p>
          <a:p>
            <a:pPr indent="0" lvl="0" marL="0" rtl="0" algn="l">
              <a:lnSpc>
                <a:spcPct val="120000"/>
              </a:lnSpc>
              <a:spcBef>
                <a:spcPts val="1000"/>
              </a:spcBef>
              <a:spcAft>
                <a:spcPts val="0"/>
              </a:spcAft>
              <a:buClr>
                <a:schemeClr val="dk1"/>
              </a:buClr>
              <a:buSzPct val="100000"/>
              <a:buNone/>
            </a:pPr>
            <a:r>
              <a:rPr lang="en" sz="2400"/>
              <a:t>Вот простой пример фикстуры, который возвращает число:</a:t>
            </a:r>
            <a:endParaRPr/>
          </a:p>
          <a:p>
            <a:pPr indent="0" lvl="0" marL="0" rtl="0" algn="l">
              <a:lnSpc>
                <a:spcPct val="90000"/>
              </a:lnSpc>
              <a:spcBef>
                <a:spcPts val="1000"/>
              </a:spcBef>
              <a:spcAft>
                <a:spcPts val="0"/>
              </a:spcAft>
              <a:buClr>
                <a:schemeClr val="dk1"/>
              </a:buClr>
              <a:buSzPct val="100000"/>
              <a:buNone/>
            </a:pPr>
            <a:r>
              <a:t/>
            </a:r>
            <a:endParaRPr/>
          </a:p>
        </p:txBody>
      </p:sp>
      <p:sp>
        <p:nvSpPr>
          <p:cNvPr id="473" name="Google Shape;473;p48"/>
          <p:cNvSpPr txBox="1"/>
          <p:nvPr/>
        </p:nvSpPr>
        <p:spPr>
          <a:xfrm>
            <a:off x="838200" y="3527895"/>
            <a:ext cx="10515600" cy="2185214"/>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700">
                <a:solidFill>
                  <a:srgbClr val="8959A8"/>
                </a:solidFill>
                <a:latin typeface="Arial"/>
                <a:ea typeface="Arial"/>
                <a:cs typeface="Arial"/>
                <a:sym typeface="Arial"/>
              </a:rPr>
              <a:t>imp</a:t>
            </a:r>
            <a:r>
              <a:rPr b="1" i="0" lang="en" sz="1700">
                <a:solidFill>
                  <a:srgbClr val="8959A8"/>
                </a:solidFill>
                <a:latin typeface="Arial"/>
                <a:ea typeface="Arial"/>
                <a:cs typeface="Arial"/>
                <a:sym typeface="Arial"/>
                <a:extLst>
                  <a:ext uri="http://customooxmlschemas.google.com/">
                    <go:slidesCustomData xmlns:go="http://customooxmlschemas.google.com/" textRoundtripDataId="5"/>
                  </a:ext>
                </a:extLst>
              </a:rPr>
              <a:t>ort</a:t>
            </a:r>
            <a:r>
              <a:rPr b="0" i="0" lang="en" sz="1700">
                <a:solidFill>
                  <a:srgbClr val="4D4D4C"/>
                </a:solidFill>
                <a:latin typeface="Arial"/>
                <a:ea typeface="Arial"/>
                <a:cs typeface="Arial"/>
                <a:sym typeface="Arial"/>
                <a:extLst>
                  <a:ext uri="http://customooxmlschemas.google.com/">
                    <go:slidesCustomData xmlns:go="http://customooxmlschemas.google.com/" textRoundtripDataId="6"/>
                  </a:ext>
                </a:extLst>
              </a:rPr>
              <a:t> pytest </a:t>
            </a:r>
            <a:r>
              <a:rPr b="0" i="0" lang="en" sz="1700">
                <a:solidFill>
                  <a:srgbClr val="F5871F"/>
                </a:solidFill>
                <a:latin typeface="Arial"/>
                <a:ea typeface="Arial"/>
                <a:cs typeface="Arial"/>
                <a:sym typeface="Arial"/>
                <a:extLst>
                  <a:ext uri="http://customooxmlschemas.google.com/">
                    <go:slidesCustomData xmlns:go="http://customooxmlschemas.google.com/" textRoundtripDataId="7"/>
                  </a:ext>
                </a:extLst>
              </a:rPr>
              <a:t>@pytest.fixture()</a:t>
            </a:r>
            <a:br>
              <a:rPr lang="en" sz="1700">
                <a:solidFill>
                  <a:srgbClr val="4D4D4C"/>
                </a:solidFill>
                <a:latin typeface="Arial"/>
                <a:ea typeface="Arial"/>
                <a:cs typeface="Arial"/>
                <a:sym typeface="Arial"/>
                <a:extLst>
                  <a:ext uri="http://customooxmlschemas.google.com/">
                    <go:slidesCustomData xmlns:go="http://customooxmlschemas.google.com/" textRoundtripDataId="8"/>
                  </a:ext>
                </a:extLst>
              </a:rPr>
            </a:br>
            <a:r>
              <a:rPr b="1" i="0" lang="en" sz="1700">
                <a:solidFill>
                  <a:srgbClr val="8959A8"/>
                </a:solidFill>
                <a:latin typeface="Arial"/>
                <a:ea typeface="Arial"/>
                <a:cs typeface="Arial"/>
                <a:sym typeface="Arial"/>
              </a:rPr>
              <a:t>def</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some_data</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"""Return answer to ultimate question."""</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1" i="0" lang="en" sz="1700">
                <a:solidFill>
                  <a:srgbClr val="8959A8"/>
                </a:solidFill>
                <a:latin typeface="Arial"/>
                <a:ea typeface="Arial"/>
                <a:cs typeface="Arial"/>
                <a:sym typeface="Arial"/>
              </a:rPr>
              <a:t>return</a:t>
            </a:r>
            <a:r>
              <a:rPr b="0" i="0" lang="en" sz="1700">
                <a:solidFill>
                  <a:srgbClr val="4D4D4C"/>
                </a:solidFill>
                <a:latin typeface="Arial"/>
                <a:ea typeface="Arial"/>
                <a:cs typeface="Arial"/>
                <a:sym typeface="Arial"/>
              </a:rPr>
              <a:t> </a:t>
            </a:r>
            <a:r>
              <a:rPr b="0" i="0" lang="en" sz="1700">
                <a:solidFill>
                  <a:srgbClr val="F5871F"/>
                </a:solidFill>
                <a:latin typeface="Arial"/>
                <a:ea typeface="Arial"/>
                <a:cs typeface="Arial"/>
                <a:sym typeface="Arial"/>
              </a:rPr>
              <a:t>42</a:t>
            </a:r>
            <a:br>
              <a:rPr lang="en" sz="1700">
                <a:solidFill>
                  <a:srgbClr val="4D4D4C"/>
                </a:solidFill>
                <a:latin typeface="Arial"/>
                <a:ea typeface="Arial"/>
                <a:cs typeface="Arial"/>
                <a:sym typeface="Arial"/>
              </a:rPr>
            </a:br>
            <a:br>
              <a:rPr lang="en" sz="1700">
                <a:solidFill>
                  <a:srgbClr val="4D4D4C"/>
                </a:solidFill>
                <a:latin typeface="Arial"/>
                <a:ea typeface="Arial"/>
                <a:cs typeface="Arial"/>
                <a:sym typeface="Arial"/>
              </a:rPr>
            </a:br>
            <a:r>
              <a:rPr b="1" i="0" lang="en" sz="1700">
                <a:solidFill>
                  <a:srgbClr val="8959A8"/>
                </a:solidFill>
                <a:latin typeface="Arial"/>
                <a:ea typeface="Arial"/>
                <a:cs typeface="Arial"/>
                <a:sym typeface="Arial"/>
              </a:rPr>
              <a:t>def</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test_some_data</a:t>
            </a:r>
            <a:r>
              <a:rPr b="0" i="0" lang="en" sz="1700">
                <a:solidFill>
                  <a:srgbClr val="4D4D4C"/>
                </a:solidFill>
                <a:latin typeface="Arial"/>
                <a:ea typeface="Arial"/>
                <a:cs typeface="Arial"/>
                <a:sym typeface="Arial"/>
              </a:rPr>
              <a:t>(</a:t>
            </a:r>
            <a:r>
              <a:rPr b="0" i="0" lang="en" sz="1700">
                <a:solidFill>
                  <a:srgbClr val="F5871F"/>
                </a:solidFill>
                <a:latin typeface="Arial"/>
                <a:ea typeface="Arial"/>
                <a:cs typeface="Arial"/>
                <a:sym typeface="Arial"/>
              </a:rPr>
              <a:t>some_data</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"""Use fixture return value in a test."""</a:t>
            </a: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1" i="0" lang="en" sz="1700">
                <a:solidFill>
                  <a:srgbClr val="8959A8"/>
                </a:solidFill>
                <a:latin typeface="Arial"/>
                <a:ea typeface="Arial"/>
                <a:cs typeface="Arial"/>
                <a:sym typeface="Arial"/>
              </a:rPr>
              <a:t>assert</a:t>
            </a:r>
            <a:r>
              <a:rPr b="0" i="0" lang="en" sz="1700">
                <a:solidFill>
                  <a:srgbClr val="4D4D4C"/>
                </a:solidFill>
                <a:latin typeface="Arial"/>
                <a:ea typeface="Arial"/>
                <a:cs typeface="Arial"/>
                <a:sym typeface="Arial"/>
              </a:rPr>
              <a:t> some_data == </a:t>
            </a:r>
            <a:r>
              <a:rPr b="0" i="0" lang="en" sz="1700">
                <a:solidFill>
                  <a:srgbClr val="F5871F"/>
                </a:solidFill>
                <a:latin typeface="Arial"/>
                <a:ea typeface="Arial"/>
                <a:cs typeface="Arial"/>
                <a:sym typeface="Arial"/>
              </a:rPr>
              <a:t>42</a:t>
            </a:r>
            <a:endParaRPr sz="1700">
              <a:solidFill>
                <a:schemeClr val="dk1"/>
              </a:solidFill>
              <a:latin typeface="Calibri"/>
              <a:ea typeface="Calibri"/>
              <a:cs typeface="Calibri"/>
              <a:sym typeface="Calibri"/>
            </a:endParaRPr>
          </a:p>
        </p:txBody>
      </p:sp>
      <p:sp>
        <p:nvSpPr>
          <p:cNvPr id="474" name="Google Shape;474;p48"/>
          <p:cNvSpPr txBox="1"/>
          <p:nvPr/>
        </p:nvSpPr>
        <p:spPr>
          <a:xfrm>
            <a:off x="838200" y="5925618"/>
            <a:ext cx="109429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В pytest: test fixtures относятся к механизму, который обеспечивает pytest, чтобы отделить код «подготовка к (getting ready for)» и «очистка после (cleaning up after)» от ваших тестовых функций.</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9"/>
          <p:cNvSpPr txBox="1"/>
          <p:nvPr>
            <p:ph type="title"/>
          </p:nvPr>
        </p:nvSpPr>
        <p:spPr>
          <a:xfrm>
            <a:off x="510654" y="174054"/>
            <a:ext cx="10515600" cy="7118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conftest.py: sharing fixtures across multiple files</a:t>
            </a:r>
            <a:endParaRPr/>
          </a:p>
        </p:txBody>
      </p:sp>
      <p:sp>
        <p:nvSpPr>
          <p:cNvPr id="480" name="Google Shape;480;p49"/>
          <p:cNvSpPr txBox="1"/>
          <p:nvPr>
            <p:ph idx="1" type="body"/>
          </p:nvPr>
        </p:nvSpPr>
        <p:spPr>
          <a:xfrm>
            <a:off x="378156" y="885889"/>
            <a:ext cx="11604578" cy="1744916"/>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900"/>
              <a:buNone/>
            </a:pPr>
            <a:r>
              <a:rPr lang="en" sz="1900"/>
              <a:t>Все общие фикстуры можно поместить в conftest.py (см. примеры).</a:t>
            </a:r>
            <a:br>
              <a:rPr lang="en" sz="1900"/>
            </a:br>
            <a:r>
              <a:rPr lang="en" sz="1900"/>
              <a:t>Хотя </a:t>
            </a:r>
            <a:r>
              <a:rPr lang="en" sz="1900">
                <a:latin typeface="Arial"/>
                <a:ea typeface="Arial"/>
                <a:cs typeface="Arial"/>
                <a:sym typeface="Arial"/>
              </a:rPr>
              <a:t>conftest.py</a:t>
            </a:r>
            <a:r>
              <a:rPr lang="en" sz="1900"/>
              <a:t> является модулем Python, он не должен импортироваться тестовыми файлами.</a:t>
            </a:r>
            <a:br>
              <a:rPr lang="en" sz="1900"/>
            </a:br>
            <a:r>
              <a:rPr lang="en" sz="1900">
                <a:latin typeface="Arial"/>
                <a:ea typeface="Arial"/>
                <a:cs typeface="Arial"/>
                <a:sym typeface="Arial"/>
              </a:rPr>
              <a:t>conftest.py</a:t>
            </a:r>
            <a:r>
              <a:rPr lang="en" sz="1900"/>
              <a:t> — место где мы можем поместить fixtures, для использования всеми тестами в каталоге тестов.</a:t>
            </a:r>
            <a:endParaRPr b="1" sz="1900">
              <a:solidFill>
                <a:srgbClr val="8959A8"/>
              </a:solidFill>
              <a:latin typeface="Arial"/>
              <a:ea typeface="Arial"/>
              <a:cs typeface="Arial"/>
              <a:sym typeface="Arial"/>
            </a:endParaRPr>
          </a:p>
          <a:p>
            <a:pPr indent="0" lvl="0" marL="0" rtl="0" algn="l">
              <a:lnSpc>
                <a:spcPct val="100000"/>
              </a:lnSpc>
              <a:spcBef>
                <a:spcPts val="1000"/>
              </a:spcBef>
              <a:spcAft>
                <a:spcPts val="0"/>
              </a:spcAft>
              <a:buClr>
                <a:schemeClr val="dk1"/>
              </a:buClr>
              <a:buSzPts val="1900"/>
              <a:buNone/>
            </a:pPr>
            <a:r>
              <a:rPr lang="en" sz="1900"/>
              <a:t>Пример использования фиксуры </a:t>
            </a:r>
            <a:r>
              <a:rPr b="1" i="0" lang="en" sz="1900">
                <a:solidFill>
                  <a:srgbClr val="4271AE"/>
                </a:solidFill>
                <a:latin typeface="Arial"/>
                <a:ea typeface="Arial"/>
                <a:cs typeface="Arial"/>
                <a:sym typeface="Arial"/>
              </a:rPr>
              <a:t>tasks_db</a:t>
            </a:r>
            <a:r>
              <a:rPr lang="en" sz="1900"/>
              <a:t> для подключения к БД:</a:t>
            </a:r>
            <a:endParaRPr b="0" i="0" sz="1900">
              <a:solidFill>
                <a:srgbClr val="4D4D4C"/>
              </a:solidFill>
              <a:latin typeface="Arial"/>
              <a:ea typeface="Arial"/>
              <a:cs typeface="Arial"/>
              <a:sym typeface="Arial"/>
            </a:endParaRPr>
          </a:p>
        </p:txBody>
      </p:sp>
      <p:sp>
        <p:nvSpPr>
          <p:cNvPr id="481" name="Google Shape;481;p49"/>
          <p:cNvSpPr txBox="1"/>
          <p:nvPr/>
        </p:nvSpPr>
        <p:spPr>
          <a:xfrm>
            <a:off x="100991" y="2630805"/>
            <a:ext cx="5794841" cy="4031873"/>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600">
                <a:solidFill>
                  <a:srgbClr val="3A3838"/>
                </a:solidFill>
                <a:latin typeface="Arial"/>
                <a:ea typeface="Arial"/>
                <a:cs typeface="Arial"/>
                <a:sym typeface="Arial"/>
              </a:rPr>
              <a:t># ch3/a/</a:t>
            </a:r>
            <a:r>
              <a:rPr i="1" lang="en" sz="1600">
                <a:solidFill>
                  <a:schemeClr val="dk1"/>
                </a:solidFill>
                <a:latin typeface="Arial"/>
                <a:ea typeface="Arial"/>
                <a:cs typeface="Arial"/>
                <a:sym typeface="Arial"/>
              </a:rPr>
              <a:t>tasks_proj/tests/</a:t>
            </a:r>
            <a:r>
              <a:rPr i="1" lang="en" sz="1600">
                <a:solidFill>
                  <a:srgbClr val="3A3838"/>
                </a:solidFill>
                <a:latin typeface="Arial"/>
                <a:ea typeface="Arial"/>
                <a:cs typeface="Arial"/>
                <a:sym typeface="Arial"/>
              </a:rPr>
              <a:t>conftest.py:</a:t>
            </a:r>
            <a:br>
              <a:rPr b="1" i="0" lang="en" sz="1600">
                <a:solidFill>
                  <a:srgbClr val="8959A8"/>
                </a:solidFill>
                <a:latin typeface="Arial"/>
                <a:ea typeface="Arial"/>
                <a:cs typeface="Arial"/>
                <a:sym typeface="Arial"/>
              </a:rPr>
            </a:br>
            <a:br>
              <a:rPr b="1" i="0" lang="en" sz="1600">
                <a:solidFill>
                  <a:srgbClr val="8959A8"/>
                </a:solidFill>
                <a:latin typeface="Arial"/>
                <a:ea typeface="Arial"/>
                <a:cs typeface="Arial"/>
                <a:sym typeface="Arial"/>
              </a:rPr>
            </a:br>
            <a:r>
              <a:rPr b="1" i="0" lang="en" sz="1600">
                <a:solidFill>
                  <a:srgbClr val="8959A8"/>
                </a:solidFill>
                <a:latin typeface="Arial"/>
                <a:ea typeface="Arial"/>
                <a:cs typeface="Arial"/>
                <a:sym typeface="Arial"/>
              </a:rPr>
              <a:t>import</a:t>
            </a:r>
            <a:r>
              <a:rPr b="0" i="0" lang="en" sz="1600">
                <a:solidFill>
                  <a:srgbClr val="4D4D4C"/>
                </a:solidFill>
                <a:latin typeface="Arial"/>
                <a:ea typeface="Arial"/>
                <a:cs typeface="Arial"/>
                <a:sym typeface="Arial"/>
              </a:rPr>
              <a:t> pytest</a:t>
            </a:r>
            <a:br>
              <a:rPr b="0" i="0"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import</a:t>
            </a:r>
            <a:r>
              <a:rPr b="0" i="0" lang="en" sz="1600">
                <a:solidFill>
                  <a:srgbClr val="4D4D4C"/>
                </a:solidFill>
                <a:latin typeface="Arial"/>
                <a:ea typeface="Arial"/>
                <a:cs typeface="Arial"/>
                <a:sym typeface="Arial"/>
              </a:rPr>
              <a:t> tasks </a:t>
            </a:r>
            <a:r>
              <a:rPr b="1" i="0" lang="en" sz="1600">
                <a:solidFill>
                  <a:srgbClr val="8959A8"/>
                </a:solidFill>
                <a:latin typeface="Arial"/>
                <a:ea typeface="Arial"/>
                <a:cs typeface="Arial"/>
                <a:sym typeface="Arial"/>
              </a:rPr>
              <a:t>from</a:t>
            </a:r>
            <a:r>
              <a:rPr b="0" i="0" lang="en" sz="1600">
                <a:solidFill>
                  <a:srgbClr val="4D4D4C"/>
                </a:solidFill>
                <a:latin typeface="Arial"/>
                <a:ea typeface="Arial"/>
                <a:cs typeface="Arial"/>
                <a:sym typeface="Arial"/>
              </a:rPr>
              <a:t> tasks</a:t>
            </a:r>
            <a:br>
              <a:rPr b="0" i="0"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import</a:t>
            </a:r>
            <a:r>
              <a:rPr b="0" i="0" lang="en" sz="1600">
                <a:solidFill>
                  <a:srgbClr val="4D4D4C"/>
                </a:solidFill>
                <a:latin typeface="Arial"/>
                <a:ea typeface="Arial"/>
                <a:cs typeface="Arial"/>
                <a:sym typeface="Arial"/>
              </a:rPr>
              <a:t> Task</a:t>
            </a:r>
            <a:br>
              <a:rPr b="0" i="0" lang="en" sz="1600">
                <a:solidFill>
                  <a:srgbClr val="4D4D4C"/>
                </a:solidFill>
                <a:latin typeface="Arial"/>
                <a:ea typeface="Arial"/>
                <a:cs typeface="Arial"/>
                <a:sym typeface="Arial"/>
              </a:rPr>
            </a:br>
            <a:br>
              <a:rPr b="0" i="0" lang="en" sz="1600">
                <a:solidFill>
                  <a:srgbClr val="4D4D4C"/>
                </a:solidFill>
                <a:latin typeface="Arial"/>
                <a:ea typeface="Arial"/>
                <a:cs typeface="Arial"/>
                <a:sym typeface="Arial"/>
              </a:rPr>
            </a:br>
            <a:r>
              <a:rPr b="0" i="0" lang="en" sz="1600">
                <a:solidFill>
                  <a:srgbClr val="F5871F"/>
                </a:solidFill>
                <a:latin typeface="Arial"/>
                <a:ea typeface="Arial"/>
                <a:cs typeface="Arial"/>
                <a:sym typeface="Arial"/>
              </a:rPr>
              <a:t>@pytest.fixture()</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tasks_db</a:t>
            </a:r>
            <a:r>
              <a:rPr b="0" i="0" lang="en" sz="1600">
                <a:solidFill>
                  <a:srgbClr val="4D4D4C"/>
                </a:solidFill>
                <a:latin typeface="Arial"/>
                <a:ea typeface="Arial"/>
                <a:cs typeface="Arial"/>
                <a:sym typeface="Arial"/>
              </a:rPr>
              <a:t>(</a:t>
            </a:r>
            <a:r>
              <a:rPr b="0" i="0" lang="en" sz="1600">
                <a:solidFill>
                  <a:srgbClr val="F5871F"/>
                </a:solidFill>
                <a:latin typeface="Arial"/>
                <a:ea typeface="Arial"/>
                <a:cs typeface="Arial"/>
                <a:sym typeface="Arial"/>
              </a:rPr>
              <a:t>tmpdir</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200">
                <a:solidFill>
                  <a:srgbClr val="718C00"/>
                </a:solidFill>
                <a:latin typeface="Arial"/>
                <a:ea typeface="Arial"/>
                <a:cs typeface="Arial"/>
                <a:sym typeface="Arial"/>
              </a:rPr>
              <a:t>"""Подключение к БД перед тестами, отключение после"""</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8E908C"/>
                </a:solidFill>
                <a:latin typeface="Arial"/>
                <a:ea typeface="Arial"/>
                <a:cs typeface="Arial"/>
                <a:sym typeface="Arial"/>
              </a:rPr>
              <a:t># Setup : start db</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tasks.start_tasks_db(</a:t>
            </a:r>
            <a:r>
              <a:rPr b="0" i="0" lang="en" sz="1600">
                <a:solidFill>
                  <a:srgbClr val="F5871F"/>
                </a:solidFill>
                <a:latin typeface="Arial"/>
                <a:ea typeface="Arial"/>
                <a:cs typeface="Arial"/>
                <a:sym typeface="Arial"/>
              </a:rPr>
              <a:t>str</a:t>
            </a:r>
            <a:r>
              <a:rPr b="0" i="0" lang="en" sz="1600">
                <a:solidFill>
                  <a:srgbClr val="4D4D4C"/>
                </a:solidFill>
                <a:latin typeface="Arial"/>
                <a:ea typeface="Arial"/>
                <a:cs typeface="Arial"/>
                <a:sym typeface="Arial"/>
              </a:rPr>
              <a:t>(tmpdir), </a:t>
            </a:r>
            <a:r>
              <a:rPr b="0" i="0" lang="en" sz="1600">
                <a:solidFill>
                  <a:srgbClr val="718C00"/>
                </a:solidFill>
                <a:latin typeface="Arial"/>
                <a:ea typeface="Arial"/>
                <a:cs typeface="Arial"/>
                <a:sym typeface="Arial"/>
              </a:rPr>
              <a:t>'tiny’</a:t>
            </a:r>
            <a:r>
              <a:rPr b="0" i="0" lang="en" sz="1600">
                <a:solidFill>
                  <a:srgbClr val="4D4D4C"/>
                </a:solidFill>
                <a:latin typeface="Arial"/>
                <a:ea typeface="Arial"/>
                <a:cs typeface="Arial"/>
                <a:sym typeface="Arial"/>
              </a:rPr>
              <a:t>)</a:t>
            </a:r>
            <a:br>
              <a:rPr lang="en" sz="1600">
                <a:solidFill>
                  <a:srgbClr val="4D4D4C"/>
                </a:solidFill>
                <a:latin typeface="Arial"/>
                <a:ea typeface="Arial"/>
                <a:cs typeface="Arial"/>
                <a:sym typeface="Arial"/>
              </a:rPr>
            </a:br>
            <a:br>
              <a:rPr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yield</a:t>
            </a:r>
            <a:r>
              <a:rPr b="0" i="0" lang="en" sz="1600">
                <a:solidFill>
                  <a:srgbClr val="4D4D4C"/>
                </a:solidFill>
                <a:latin typeface="Arial"/>
                <a:ea typeface="Arial"/>
                <a:cs typeface="Arial"/>
                <a:sym typeface="Arial"/>
              </a:rPr>
              <a:t> </a:t>
            </a:r>
            <a:r>
              <a:rPr b="0" i="0" lang="en" sz="1600">
                <a:solidFill>
                  <a:srgbClr val="8E908C"/>
                </a:solidFill>
                <a:latin typeface="Arial"/>
                <a:ea typeface="Arial"/>
                <a:cs typeface="Arial"/>
                <a:sym typeface="Arial"/>
              </a:rPr>
              <a:t># здесь происходит тестирование</a:t>
            </a:r>
            <a:br>
              <a:rPr b="0" i="0" lang="en" sz="1600">
                <a:solidFill>
                  <a:srgbClr val="8E908C"/>
                </a:solidFill>
                <a:latin typeface="Arial"/>
                <a:ea typeface="Arial"/>
                <a:cs typeface="Arial"/>
                <a:sym typeface="Arial"/>
              </a:rPr>
            </a:br>
            <a:br>
              <a:rPr b="0" i="0" lang="en" sz="1600">
                <a:solidFill>
                  <a:srgbClr val="8E908C"/>
                </a:solidFill>
                <a:latin typeface="Arial"/>
                <a:ea typeface="Arial"/>
                <a:cs typeface="Arial"/>
                <a:sym typeface="Arial"/>
              </a:rPr>
            </a:br>
            <a:r>
              <a:rPr b="0" i="0" lang="en" sz="1600">
                <a:solidFill>
                  <a:srgbClr val="8E908C"/>
                </a:solidFill>
                <a:latin typeface="Arial"/>
                <a:ea typeface="Arial"/>
                <a:cs typeface="Arial"/>
                <a:sym typeface="Arial"/>
              </a:rPr>
              <a:t>    # Teardown : stop db</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tasks.stop_tasks_db()</a:t>
            </a:r>
            <a:endParaRPr sz="1600">
              <a:solidFill>
                <a:schemeClr val="dk1"/>
              </a:solidFill>
              <a:latin typeface="Calibri"/>
              <a:ea typeface="Calibri"/>
              <a:cs typeface="Calibri"/>
              <a:sym typeface="Calibri"/>
            </a:endParaRPr>
          </a:p>
        </p:txBody>
      </p:sp>
      <p:sp>
        <p:nvSpPr>
          <p:cNvPr id="482" name="Google Shape;482;p49"/>
          <p:cNvSpPr txBox="1"/>
          <p:nvPr/>
        </p:nvSpPr>
        <p:spPr>
          <a:xfrm>
            <a:off x="6014112" y="2630805"/>
            <a:ext cx="6096000" cy="3539430"/>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600">
                <a:solidFill>
                  <a:srgbClr val="3A3838"/>
                </a:solidFill>
                <a:latin typeface="Arial"/>
                <a:ea typeface="Arial"/>
                <a:cs typeface="Arial"/>
                <a:sym typeface="Arial"/>
              </a:rPr>
              <a:t># </a:t>
            </a:r>
            <a:r>
              <a:rPr b="0" i="0" lang="en" sz="1600">
                <a:solidFill>
                  <a:srgbClr val="333333"/>
                </a:solidFill>
                <a:latin typeface="Arial"/>
                <a:ea typeface="Arial"/>
                <a:cs typeface="Arial"/>
                <a:sym typeface="Arial"/>
              </a:rPr>
              <a:t>сh3/a/</a:t>
            </a:r>
            <a:r>
              <a:rPr lang="en" sz="1600">
                <a:solidFill>
                  <a:schemeClr val="dk1"/>
                </a:solidFill>
                <a:latin typeface="Arial"/>
                <a:ea typeface="Arial"/>
                <a:cs typeface="Arial"/>
                <a:sym typeface="Arial"/>
              </a:rPr>
              <a:t>tasks_proj</a:t>
            </a:r>
            <a:r>
              <a:rPr b="0" i="0" lang="en" sz="1600">
                <a:solidFill>
                  <a:srgbClr val="333333"/>
                </a:solidFill>
                <a:latin typeface="Arial"/>
                <a:ea typeface="Arial"/>
                <a:cs typeface="Arial"/>
                <a:sym typeface="Arial"/>
              </a:rPr>
              <a:t>/tests/func/</a:t>
            </a:r>
            <a:r>
              <a:rPr lang="en" sz="1600">
                <a:solidFill>
                  <a:schemeClr val="dk1"/>
                </a:solidFill>
                <a:latin typeface="Arial"/>
                <a:ea typeface="Arial"/>
                <a:cs typeface="Arial"/>
                <a:sym typeface="Arial"/>
              </a:rPr>
              <a:t>test_add</a:t>
            </a:r>
            <a:r>
              <a:rPr b="0" i="0" lang="en" sz="1600">
                <a:solidFill>
                  <a:srgbClr val="333333"/>
                </a:solidFill>
                <a:latin typeface="Arial"/>
                <a:ea typeface="Arial"/>
                <a:cs typeface="Arial"/>
                <a:sym typeface="Arial"/>
              </a:rPr>
              <a:t>.py</a:t>
            </a:r>
            <a:r>
              <a:rPr i="1" lang="en" sz="1600">
                <a:solidFill>
                  <a:srgbClr val="3A3838"/>
                </a:solidFill>
                <a:latin typeface="Arial"/>
                <a:ea typeface="Arial"/>
                <a:cs typeface="Arial"/>
                <a:sym typeface="Arial"/>
              </a:rPr>
              <a:t>:</a:t>
            </a:r>
            <a:br>
              <a:rPr b="1" i="0" lang="en" sz="1600">
                <a:solidFill>
                  <a:srgbClr val="8959A8"/>
                </a:solidFill>
                <a:latin typeface="Arial"/>
                <a:ea typeface="Arial"/>
                <a:cs typeface="Arial"/>
                <a:sym typeface="Arial"/>
              </a:rPr>
            </a:br>
            <a:br>
              <a:rPr b="1" i="0" lang="en" sz="1600">
                <a:solidFill>
                  <a:srgbClr val="8959A8"/>
                </a:solidFill>
                <a:latin typeface="Arial"/>
                <a:ea typeface="Arial"/>
                <a:cs typeface="Arial"/>
                <a:sym typeface="Arial"/>
              </a:rPr>
            </a:br>
            <a:r>
              <a:rPr b="1" i="0" lang="en" sz="1600">
                <a:solidFill>
                  <a:srgbClr val="8959A8"/>
                </a:solidFill>
                <a:latin typeface="Arial"/>
                <a:ea typeface="Arial"/>
                <a:cs typeface="Arial"/>
                <a:sym typeface="Arial"/>
              </a:rPr>
              <a:t>import</a:t>
            </a:r>
            <a:r>
              <a:rPr b="0" i="0" lang="en" sz="1600">
                <a:solidFill>
                  <a:srgbClr val="4D4D4C"/>
                </a:solidFill>
                <a:latin typeface="Arial"/>
                <a:ea typeface="Arial"/>
                <a:cs typeface="Arial"/>
                <a:sym typeface="Arial"/>
              </a:rPr>
              <a:t> pytest</a:t>
            </a:r>
            <a:br>
              <a:rPr b="0" i="0"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import</a:t>
            </a:r>
            <a:r>
              <a:rPr b="0" i="0" lang="en" sz="1600">
                <a:solidFill>
                  <a:srgbClr val="4D4D4C"/>
                </a:solidFill>
                <a:latin typeface="Arial"/>
                <a:ea typeface="Arial"/>
                <a:cs typeface="Arial"/>
                <a:sym typeface="Arial"/>
              </a:rPr>
              <a:t> tasks</a:t>
            </a:r>
            <a:br>
              <a:rPr b="0" i="0"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from</a:t>
            </a:r>
            <a:r>
              <a:rPr b="0" i="0" lang="en" sz="1600">
                <a:solidFill>
                  <a:srgbClr val="4D4D4C"/>
                </a:solidFill>
                <a:latin typeface="Arial"/>
                <a:ea typeface="Arial"/>
                <a:cs typeface="Arial"/>
                <a:sym typeface="Arial"/>
              </a:rPr>
              <a:t> tasks </a:t>
            </a:r>
            <a:r>
              <a:rPr b="1" i="0" lang="en" sz="1600">
                <a:solidFill>
                  <a:srgbClr val="8959A8"/>
                </a:solidFill>
                <a:latin typeface="Arial"/>
                <a:ea typeface="Arial"/>
                <a:cs typeface="Arial"/>
                <a:sym typeface="Arial"/>
              </a:rPr>
              <a:t>import</a:t>
            </a:r>
            <a:r>
              <a:rPr b="0" i="0" lang="en" sz="1600">
                <a:solidFill>
                  <a:srgbClr val="4D4D4C"/>
                </a:solidFill>
                <a:latin typeface="Arial"/>
                <a:ea typeface="Arial"/>
                <a:cs typeface="Arial"/>
                <a:sym typeface="Arial"/>
              </a:rPr>
              <a:t> Task</a:t>
            </a:r>
            <a:br>
              <a:rPr b="0" i="0" lang="en" sz="1600">
                <a:solidFill>
                  <a:srgbClr val="4D4D4C"/>
                </a:solidFill>
                <a:latin typeface="Arial"/>
                <a:ea typeface="Arial"/>
                <a:cs typeface="Arial"/>
                <a:sym typeface="Arial"/>
              </a:rPr>
            </a:br>
            <a:br>
              <a:rPr b="0" i="0"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test_add_returns_valid_id</a:t>
            </a:r>
            <a:r>
              <a:rPr b="0" i="0" lang="en" sz="1600">
                <a:solidFill>
                  <a:srgbClr val="4D4D4C"/>
                </a:solidFill>
                <a:latin typeface="Arial"/>
                <a:ea typeface="Arial"/>
                <a:cs typeface="Arial"/>
                <a:sym typeface="Arial"/>
              </a:rPr>
              <a:t>(</a:t>
            </a:r>
            <a:r>
              <a:rPr b="0" i="0" lang="en" sz="1600">
                <a:solidFill>
                  <a:srgbClr val="F5871F"/>
                </a:solidFill>
                <a:latin typeface="Arial"/>
                <a:ea typeface="Arial"/>
                <a:cs typeface="Arial"/>
                <a:sym typeface="Arial"/>
              </a:rPr>
              <a:t>tasks_db</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"""tasks.add(&lt;valid task&gt;) должен возвращать целое число"""</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8E908C"/>
                </a:solidFill>
                <a:latin typeface="Arial"/>
                <a:ea typeface="Arial"/>
                <a:cs typeface="Arial"/>
                <a:sym typeface="Arial"/>
              </a:rPr>
              <a:t># GIVEN инициализированная БД задач</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8E908C"/>
                </a:solidFill>
                <a:latin typeface="Arial"/>
                <a:ea typeface="Arial"/>
                <a:cs typeface="Arial"/>
                <a:sym typeface="Arial"/>
              </a:rPr>
              <a:t># WHEN добавлена новая задача</a:t>
            </a:r>
            <a:br>
              <a:rPr b="0" i="0" lang="en" sz="1600">
                <a:solidFill>
                  <a:srgbClr val="8E908C"/>
                </a:solidFill>
                <a:latin typeface="Arial"/>
                <a:ea typeface="Arial"/>
                <a:cs typeface="Arial"/>
                <a:sym typeface="Arial"/>
              </a:rPr>
            </a:br>
            <a:r>
              <a:rPr b="0" i="0" lang="en" sz="1600">
                <a:solidFill>
                  <a:srgbClr val="8E908C"/>
                </a:solidFill>
                <a:latin typeface="Arial"/>
                <a:ea typeface="Arial"/>
                <a:cs typeface="Arial"/>
                <a:sym typeface="Arial"/>
              </a:rPr>
              <a:t>    # THEN вернулся task_id типа int</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new_task = Task(</a:t>
            </a:r>
            <a:r>
              <a:rPr b="0" i="0" lang="en" sz="1600">
                <a:solidFill>
                  <a:srgbClr val="718C00"/>
                </a:solidFill>
                <a:latin typeface="Arial"/>
                <a:ea typeface="Arial"/>
                <a:cs typeface="Arial"/>
                <a:sym typeface="Arial"/>
              </a:rPr>
              <a:t>'do something'</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task_id = tasks.add(new_task)</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assert</a:t>
            </a:r>
            <a:r>
              <a:rPr b="0" i="0" lang="en" sz="1600">
                <a:solidFill>
                  <a:srgbClr val="4D4D4C"/>
                </a:solidFill>
                <a:latin typeface="Arial"/>
                <a:ea typeface="Arial"/>
                <a:cs typeface="Arial"/>
                <a:sym typeface="Arial"/>
              </a:rPr>
              <a:t> </a:t>
            </a:r>
            <a:r>
              <a:rPr b="0" i="0" lang="en" sz="1600">
                <a:solidFill>
                  <a:srgbClr val="F5871F"/>
                </a:solidFill>
                <a:latin typeface="Arial"/>
                <a:ea typeface="Arial"/>
                <a:cs typeface="Arial"/>
                <a:sym typeface="Arial"/>
              </a:rPr>
              <a:t>isinstance</a:t>
            </a:r>
            <a:r>
              <a:rPr b="0" i="0" lang="en" sz="1600">
                <a:solidFill>
                  <a:srgbClr val="4D4D4C"/>
                </a:solidFill>
                <a:latin typeface="Arial"/>
                <a:ea typeface="Arial"/>
                <a:cs typeface="Arial"/>
                <a:sym typeface="Arial"/>
              </a:rPr>
              <a:t>(task_id, </a:t>
            </a:r>
            <a:r>
              <a:rPr b="0" i="0" lang="en" sz="1600">
                <a:solidFill>
                  <a:srgbClr val="F5871F"/>
                </a:solidFill>
                <a:latin typeface="Arial"/>
                <a:ea typeface="Arial"/>
                <a:cs typeface="Arial"/>
                <a:sym typeface="Arial"/>
              </a:rPr>
              <a:t>int</a:t>
            </a:r>
            <a:r>
              <a:rPr b="0" i="0" lang="en" sz="1600">
                <a:solidFill>
                  <a:srgbClr val="4D4D4C"/>
                </a:solidFill>
                <a:latin typeface="Arial"/>
                <a:ea typeface="Arial"/>
                <a:cs typeface="Arial"/>
                <a:sym typeface="Arial"/>
              </a:rPr>
              <a:t>)</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Mercurial vs. Git в коммерческой разработке | DOU" id="145" name="Google Shape;145;p5"/>
          <p:cNvPicPr preferRelativeResize="0"/>
          <p:nvPr/>
        </p:nvPicPr>
        <p:blipFill rotWithShape="1">
          <a:blip r:embed="rId3">
            <a:alphaModFix/>
          </a:blip>
          <a:srcRect b="0" l="0" r="0" t="0"/>
          <a:stretch/>
        </p:blipFill>
        <p:spPr>
          <a:xfrm>
            <a:off x="520550" y="3210400"/>
            <a:ext cx="6294318" cy="3141187"/>
          </a:xfrm>
          <a:prstGeom prst="rect">
            <a:avLst/>
          </a:prstGeom>
          <a:noFill/>
          <a:ln>
            <a:noFill/>
          </a:ln>
        </p:spPr>
      </p:pic>
      <p:pic>
        <p:nvPicPr>
          <p:cNvPr descr="Тестирование приложений при разработке. Функциональное и модульное  тестирование::Журнал СА 1-2.2014" id="146" name="Google Shape;146;p5"/>
          <p:cNvPicPr preferRelativeResize="0"/>
          <p:nvPr/>
        </p:nvPicPr>
        <p:blipFill rotWithShape="1">
          <a:blip r:embed="rId4">
            <a:alphaModFix/>
          </a:blip>
          <a:srcRect b="0" l="0" r="0" t="0"/>
          <a:stretch/>
        </p:blipFill>
        <p:spPr>
          <a:xfrm>
            <a:off x="6961517" y="534987"/>
            <a:ext cx="4709933" cy="3061455"/>
          </a:xfrm>
          <a:prstGeom prst="rect">
            <a:avLst/>
          </a:prstGeom>
          <a:noFill/>
          <a:ln>
            <a:noFill/>
          </a:ln>
        </p:spPr>
      </p:pic>
      <p:sp>
        <p:nvSpPr>
          <p:cNvPr id="147" name="Google Shape;147;p5"/>
          <p:cNvSpPr txBox="1"/>
          <p:nvPr/>
        </p:nvSpPr>
        <p:spPr>
          <a:xfrm>
            <a:off x="504825" y="396014"/>
            <a:ext cx="5591175" cy="115538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62626"/>
              </a:buClr>
              <a:buSzPts val="4000"/>
              <a:buFont typeface="Calibri"/>
              <a:buNone/>
            </a:pPr>
            <a:r>
              <a:rPr i="0" lang="en" sz="4000" cap="none">
                <a:solidFill>
                  <a:srgbClr val="262626"/>
                </a:solidFill>
                <a:latin typeface="Calibri"/>
                <a:ea typeface="Calibri"/>
                <a:cs typeface="Calibri"/>
                <a:sym typeface="Calibri"/>
              </a:rPr>
              <a:t>Важность модульного тестирования</a:t>
            </a:r>
            <a:endParaRPr/>
          </a:p>
        </p:txBody>
      </p:sp>
      <p:pic>
        <p:nvPicPr>
          <p:cNvPr descr="Путь QA бойца / Хабр" id="148" name="Google Shape;148;p5"/>
          <p:cNvPicPr preferRelativeResize="0"/>
          <p:nvPr/>
        </p:nvPicPr>
        <p:blipFill rotWithShape="1">
          <a:blip r:embed="rId5">
            <a:alphaModFix/>
          </a:blip>
          <a:srcRect b="0" l="0" r="0" t="0"/>
          <a:stretch/>
        </p:blipFill>
        <p:spPr>
          <a:xfrm>
            <a:off x="7847793" y="3653152"/>
            <a:ext cx="3196896" cy="26984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0"/>
          <p:cNvSpPr txBox="1"/>
          <p:nvPr>
            <p:ph type="title"/>
          </p:nvPr>
        </p:nvSpPr>
        <p:spPr>
          <a:xfrm>
            <a:off x="838200" y="365126"/>
            <a:ext cx="10816988" cy="8631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Трассировка Fixture Execution с --setup-show</a:t>
            </a:r>
            <a:endParaRPr/>
          </a:p>
        </p:txBody>
      </p:sp>
      <p:sp>
        <p:nvSpPr>
          <p:cNvPr id="488" name="Google Shape;488;p50"/>
          <p:cNvSpPr txBox="1"/>
          <p:nvPr>
            <p:ph idx="1" type="body"/>
          </p:nvPr>
        </p:nvSpPr>
        <p:spPr>
          <a:xfrm>
            <a:off x="838199" y="1378424"/>
            <a:ext cx="10929079" cy="5114450"/>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 sz="2400"/>
              <a:t>При отладке и использовании фикстур часто необходимо видеть, что работает и когда. Pytest предоставляет такой флаг для командной строки, -- setup-show:</a:t>
            </a:r>
            <a:endParaRPr sz="2400"/>
          </a:p>
          <a:p>
            <a:pPr indent="0" lvl="0" marL="0" rtl="0" algn="l">
              <a:lnSpc>
                <a:spcPct val="90000"/>
              </a:lnSpc>
              <a:spcBef>
                <a:spcPts val="2000"/>
              </a:spcBef>
              <a:spcAft>
                <a:spcPts val="0"/>
              </a:spcAft>
              <a:buClr>
                <a:srgbClr val="00B050"/>
              </a:buClr>
              <a:buSzPts val="2000"/>
              <a:buNone/>
            </a:pPr>
            <a:r>
              <a:rPr b="0" i="0" lang="en" sz="2000">
                <a:solidFill>
                  <a:srgbClr val="00B050"/>
                </a:solidFill>
                <a:latin typeface="Arial"/>
                <a:ea typeface="Arial"/>
                <a:cs typeface="Arial"/>
                <a:sym typeface="Arial"/>
              </a:rPr>
              <a:t>$ pytest --setup-show test_add.py -k valid_id</a:t>
            </a:r>
            <a:br>
              <a:rPr lang="en" sz="2000">
                <a:solidFill>
                  <a:srgbClr val="00B050"/>
                </a:solidFill>
                <a:latin typeface="Arial"/>
                <a:ea typeface="Arial"/>
                <a:cs typeface="Arial"/>
                <a:sym typeface="Arial"/>
              </a:rPr>
            </a:br>
            <a:r>
              <a:rPr b="0" i="0" lang="en" sz="2000">
                <a:solidFill>
                  <a:srgbClr val="00B050"/>
                </a:solidFill>
                <a:latin typeface="Arial"/>
                <a:ea typeface="Arial"/>
                <a:cs typeface="Arial"/>
                <a:sym typeface="Arial"/>
              </a:rPr>
              <a:t>===================== test session starts ======================== collected 3 items / 2 deselected</a:t>
            </a:r>
            <a:br>
              <a:rPr b="0" i="0" lang="en" sz="2000">
                <a:solidFill>
                  <a:srgbClr val="00B050"/>
                </a:solidFill>
                <a:latin typeface="Arial"/>
                <a:ea typeface="Arial"/>
                <a:cs typeface="Arial"/>
                <a:sym typeface="Arial"/>
              </a:rPr>
            </a:br>
            <a:br>
              <a:rPr b="0" i="0" lang="en" sz="2000">
                <a:solidFill>
                  <a:srgbClr val="00B050"/>
                </a:solidFill>
                <a:latin typeface="Arial"/>
                <a:ea typeface="Arial"/>
                <a:cs typeface="Arial"/>
                <a:sym typeface="Arial"/>
              </a:rPr>
            </a:br>
            <a:r>
              <a:rPr b="0" i="0" lang="en" sz="2000">
                <a:solidFill>
                  <a:srgbClr val="00B050"/>
                </a:solidFill>
                <a:latin typeface="Arial"/>
                <a:ea typeface="Arial"/>
                <a:cs typeface="Arial"/>
                <a:sym typeface="Arial"/>
              </a:rPr>
              <a:t>test_add.py</a:t>
            </a:r>
            <a:br>
              <a:rPr lang="en" sz="2000">
                <a:solidFill>
                  <a:srgbClr val="00B050"/>
                </a:solidFill>
                <a:latin typeface="Arial"/>
                <a:ea typeface="Arial"/>
                <a:cs typeface="Arial"/>
                <a:sym typeface="Arial"/>
              </a:rPr>
            </a:br>
            <a:r>
              <a:rPr b="0" i="0" lang="en" sz="2000">
                <a:solidFill>
                  <a:srgbClr val="00B050"/>
                </a:solidFill>
                <a:latin typeface="Arial"/>
                <a:ea typeface="Arial"/>
                <a:cs typeface="Arial"/>
                <a:sym typeface="Arial"/>
              </a:rPr>
              <a:t>SETUP S tmpdir_factory</a:t>
            </a:r>
            <a:br>
              <a:rPr lang="en" sz="2000">
                <a:solidFill>
                  <a:srgbClr val="00B050"/>
                </a:solidFill>
                <a:latin typeface="Arial"/>
                <a:ea typeface="Arial"/>
                <a:cs typeface="Arial"/>
                <a:sym typeface="Arial"/>
              </a:rPr>
            </a:br>
            <a:r>
              <a:rPr lang="en" sz="2000">
                <a:solidFill>
                  <a:srgbClr val="00B050"/>
                </a:solidFill>
                <a:latin typeface="Arial"/>
                <a:ea typeface="Arial"/>
                <a:cs typeface="Arial"/>
                <a:sym typeface="Arial"/>
              </a:rPr>
              <a:t>    </a:t>
            </a:r>
            <a:r>
              <a:rPr b="0" i="0" lang="en" sz="2000">
                <a:solidFill>
                  <a:srgbClr val="00B050"/>
                </a:solidFill>
                <a:latin typeface="Arial"/>
                <a:ea typeface="Arial"/>
                <a:cs typeface="Arial"/>
                <a:sym typeface="Arial"/>
              </a:rPr>
              <a:t>SETUP F tmpdir (fixtures used: tmpdir_factory)</a:t>
            </a:r>
            <a:br>
              <a:rPr b="0" i="0" lang="en" sz="2000">
                <a:solidFill>
                  <a:srgbClr val="00B050"/>
                </a:solidFill>
                <a:latin typeface="Arial"/>
                <a:ea typeface="Arial"/>
                <a:cs typeface="Arial"/>
                <a:sym typeface="Arial"/>
              </a:rPr>
            </a:br>
            <a:r>
              <a:rPr b="0" i="0" lang="en" sz="2000">
                <a:solidFill>
                  <a:srgbClr val="00B050"/>
                </a:solidFill>
                <a:latin typeface="Arial"/>
                <a:ea typeface="Arial"/>
                <a:cs typeface="Arial"/>
                <a:sym typeface="Arial"/>
              </a:rPr>
              <a:t>    SETUP F tasks_db (fixtures used: tmpdir)</a:t>
            </a:r>
            <a:br>
              <a:rPr b="0" i="0" lang="en" sz="2000">
                <a:solidFill>
                  <a:srgbClr val="00B050"/>
                </a:solidFill>
                <a:latin typeface="Arial"/>
                <a:ea typeface="Arial"/>
                <a:cs typeface="Arial"/>
                <a:sym typeface="Arial"/>
              </a:rPr>
            </a:br>
            <a:r>
              <a:rPr b="0" i="0" lang="en" sz="2000">
                <a:solidFill>
                  <a:srgbClr val="00B050"/>
                </a:solidFill>
                <a:latin typeface="Arial"/>
                <a:ea typeface="Arial"/>
                <a:cs typeface="Arial"/>
                <a:sym typeface="Arial"/>
              </a:rPr>
              <a:t>    func/test_add.py::test_add_returns_valid_id (fixtures used: tasks_db, tmpdir, tmpdir_factory).</a:t>
            </a:r>
            <a:br>
              <a:rPr b="0" i="0" lang="en" sz="2000">
                <a:solidFill>
                  <a:srgbClr val="00B050"/>
                </a:solidFill>
                <a:latin typeface="Arial"/>
                <a:ea typeface="Arial"/>
                <a:cs typeface="Arial"/>
                <a:sym typeface="Arial"/>
              </a:rPr>
            </a:br>
            <a:r>
              <a:rPr b="0" i="0" lang="en" sz="2000">
                <a:solidFill>
                  <a:srgbClr val="00B050"/>
                </a:solidFill>
                <a:latin typeface="Arial"/>
                <a:ea typeface="Arial"/>
                <a:cs typeface="Arial"/>
                <a:sym typeface="Arial"/>
              </a:rPr>
              <a:t>    TEARDOWN F tasks_db</a:t>
            </a:r>
            <a:br>
              <a:rPr lang="en" sz="2000">
                <a:solidFill>
                  <a:srgbClr val="00B050"/>
                </a:solidFill>
                <a:latin typeface="Arial"/>
                <a:ea typeface="Arial"/>
                <a:cs typeface="Arial"/>
                <a:sym typeface="Arial"/>
              </a:rPr>
            </a:br>
            <a:r>
              <a:rPr lang="en" sz="2000">
                <a:solidFill>
                  <a:srgbClr val="00B050"/>
                </a:solidFill>
                <a:latin typeface="Arial"/>
                <a:ea typeface="Arial"/>
                <a:cs typeface="Arial"/>
                <a:sym typeface="Arial"/>
              </a:rPr>
              <a:t>    </a:t>
            </a:r>
            <a:r>
              <a:rPr b="0" i="0" lang="en" sz="2000">
                <a:solidFill>
                  <a:srgbClr val="00B050"/>
                </a:solidFill>
                <a:latin typeface="Arial"/>
                <a:ea typeface="Arial"/>
                <a:cs typeface="Arial"/>
                <a:sym typeface="Arial"/>
              </a:rPr>
              <a:t>TEARDOWN F tmpdir</a:t>
            </a:r>
            <a:br>
              <a:rPr lang="en" sz="2000">
                <a:solidFill>
                  <a:srgbClr val="00B050"/>
                </a:solidFill>
                <a:latin typeface="Arial"/>
                <a:ea typeface="Arial"/>
                <a:cs typeface="Arial"/>
                <a:sym typeface="Arial"/>
              </a:rPr>
            </a:br>
            <a:r>
              <a:rPr b="0" i="0" lang="en" sz="2000">
                <a:solidFill>
                  <a:srgbClr val="00B050"/>
                </a:solidFill>
                <a:latin typeface="Arial"/>
                <a:ea typeface="Arial"/>
                <a:cs typeface="Arial"/>
                <a:sym typeface="Arial"/>
              </a:rPr>
              <a:t>TEARDOWN S tmpdir_factory</a:t>
            </a:r>
            <a:br>
              <a:rPr lang="en" sz="2000">
                <a:solidFill>
                  <a:srgbClr val="00B050"/>
                </a:solidFill>
                <a:latin typeface="Arial"/>
                <a:ea typeface="Arial"/>
                <a:cs typeface="Arial"/>
                <a:sym typeface="Arial"/>
              </a:rPr>
            </a:br>
            <a:r>
              <a:rPr b="0" i="0" lang="en" sz="2000">
                <a:solidFill>
                  <a:srgbClr val="00B050"/>
                </a:solidFill>
                <a:latin typeface="Arial"/>
                <a:ea typeface="Arial"/>
                <a:cs typeface="Arial"/>
                <a:sym typeface="Arial"/>
              </a:rPr>
              <a:t>============== 1 passed, 2 deselected in 0.18 seconds ============</a:t>
            </a:r>
            <a:endParaRPr sz="2000">
              <a:solidFill>
                <a:srgbClr val="00B05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1"/>
          <p:cNvSpPr/>
          <p:nvPr/>
        </p:nvSpPr>
        <p:spPr>
          <a:xfrm>
            <a:off x="874991" y="4892561"/>
            <a:ext cx="10515600" cy="1644873"/>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51"/>
          <p:cNvSpPr/>
          <p:nvPr/>
        </p:nvSpPr>
        <p:spPr>
          <a:xfrm>
            <a:off x="838201" y="2049519"/>
            <a:ext cx="10515600" cy="1337441"/>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51"/>
          <p:cNvSpPr txBox="1"/>
          <p:nvPr>
            <p:ph idx="1" type="body"/>
          </p:nvPr>
        </p:nvSpPr>
        <p:spPr>
          <a:xfrm>
            <a:off x="838200" y="1313794"/>
            <a:ext cx="10515600" cy="5318234"/>
          </a:xfrm>
          <a:prstGeom prst="rect">
            <a:avLst/>
          </a:prstGeom>
          <a:solidFill>
            <a:schemeClr val="lt1"/>
          </a:solid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Clr>
                <a:schemeClr val="dk1"/>
              </a:buClr>
              <a:buSzPts val="2000"/>
              <a:buNone/>
            </a:pPr>
            <a:r>
              <a:rPr lang="en" sz="2000"/>
              <a:t>Для работы этих функций нужна заранее подготовленная коллекция. Создаем нужную коллекцию, передаем ее в тестируемую функцию, смотрим результат:</a:t>
            </a:r>
            <a:endParaRPr/>
          </a:p>
          <a:p>
            <a:pPr indent="0" lvl="0" marL="0" rtl="0" algn="l">
              <a:lnSpc>
                <a:spcPct val="100000"/>
              </a:lnSpc>
              <a:spcBef>
                <a:spcPts val="1000"/>
              </a:spcBef>
              <a:spcAft>
                <a:spcPts val="0"/>
              </a:spcAft>
              <a:buClr>
                <a:srgbClr val="000000"/>
              </a:buClr>
              <a:buSzPts val="1800"/>
              <a:buNone/>
            </a:pPr>
            <a:r>
              <a:rPr b="1" lang="en" sz="1800">
                <a:solidFill>
                  <a:srgbClr val="000000"/>
                </a:solidFill>
                <a:latin typeface="Arial"/>
                <a:ea typeface="Arial"/>
                <a:cs typeface="Arial"/>
                <a:sym typeface="Arial"/>
              </a:rPr>
              <a:t>def</a:t>
            </a:r>
            <a:r>
              <a:rPr lang="en" sz="1800">
                <a:latin typeface="Arial"/>
                <a:ea typeface="Arial"/>
                <a:cs typeface="Arial"/>
                <a:sym typeface="Arial"/>
              </a:rPr>
              <a:t> </a:t>
            </a:r>
            <a:r>
              <a:rPr b="1" lang="en" sz="1800">
                <a:solidFill>
                  <a:srgbClr val="990000"/>
                </a:solidFill>
                <a:latin typeface="Arial"/>
                <a:ea typeface="Arial"/>
                <a:cs typeface="Arial"/>
                <a:sym typeface="Arial"/>
              </a:rPr>
              <a:t>test_compact</a:t>
            </a:r>
            <a:r>
              <a:rPr lang="en" sz="1800">
                <a:latin typeface="Arial"/>
                <a:ea typeface="Arial"/>
                <a:cs typeface="Arial"/>
                <a:sym typeface="Arial"/>
              </a:rPr>
              <a:t>():</a:t>
            </a:r>
            <a:br>
              <a:rPr lang="en" sz="1800">
                <a:latin typeface="Arial"/>
                <a:ea typeface="Arial"/>
                <a:cs typeface="Arial"/>
                <a:sym typeface="Arial"/>
              </a:rPr>
            </a:br>
            <a:r>
              <a:rPr lang="en" sz="1800">
                <a:latin typeface="Arial"/>
                <a:ea typeface="Arial"/>
                <a:cs typeface="Arial"/>
                <a:sym typeface="Arial"/>
              </a:rPr>
              <a:t>    </a:t>
            </a:r>
            <a:r>
              <a:rPr i="1" lang="en" sz="1800">
                <a:solidFill>
                  <a:srgbClr val="999988"/>
                </a:solidFill>
                <a:latin typeface="Arial"/>
                <a:ea typeface="Arial"/>
                <a:cs typeface="Arial"/>
                <a:sym typeface="Arial"/>
              </a:rPr>
              <a:t># Подготовим коллекцию coll</a:t>
            </a:r>
            <a:br>
              <a:rPr i="1" lang="en" sz="1800">
                <a:solidFill>
                  <a:srgbClr val="999988"/>
                </a:solidFill>
                <a:latin typeface="Arial"/>
                <a:ea typeface="Arial"/>
                <a:cs typeface="Arial"/>
                <a:sym typeface="Arial"/>
              </a:rPr>
            </a:br>
            <a:r>
              <a:rPr i="1" lang="en" sz="1800">
                <a:solidFill>
                  <a:srgbClr val="999988"/>
                </a:solidFill>
                <a:latin typeface="Arial"/>
                <a:ea typeface="Arial"/>
                <a:cs typeface="Arial"/>
                <a:sym typeface="Arial"/>
              </a:rPr>
              <a:t>    </a:t>
            </a:r>
            <a:r>
              <a:rPr lang="en" sz="1800">
                <a:latin typeface="Arial"/>
                <a:ea typeface="Arial"/>
                <a:cs typeface="Arial"/>
                <a:sym typeface="Arial"/>
              </a:rPr>
              <a:t>coll </a:t>
            </a:r>
            <a:r>
              <a:rPr b="1" lang="en" sz="1800">
                <a:solidFill>
                  <a:srgbClr val="000000"/>
                </a:solidFill>
                <a:latin typeface="Arial"/>
                <a:ea typeface="Arial"/>
                <a:cs typeface="Arial"/>
                <a:sym typeface="Arial"/>
              </a:rPr>
              <a:t>=</a:t>
            </a:r>
            <a:r>
              <a:rPr lang="en" sz="1800">
                <a:latin typeface="Arial"/>
                <a:ea typeface="Arial"/>
                <a:cs typeface="Arial"/>
                <a:sym typeface="Arial"/>
              </a:rPr>
              <a:t> [</a:t>
            </a:r>
            <a:r>
              <a:rPr lang="en" sz="1800">
                <a:solidFill>
                  <a:srgbClr val="DD1144"/>
                </a:solidFill>
                <a:latin typeface="Arial"/>
                <a:ea typeface="Arial"/>
                <a:cs typeface="Arial"/>
                <a:sym typeface="Arial"/>
              </a:rPr>
              <a:t>'One'</a:t>
            </a:r>
            <a:r>
              <a:rPr lang="en" sz="1800">
                <a:latin typeface="Arial"/>
                <a:ea typeface="Arial"/>
                <a:cs typeface="Arial"/>
                <a:sym typeface="Arial"/>
              </a:rPr>
              <a:t>, </a:t>
            </a:r>
            <a:r>
              <a:rPr lang="en" sz="1800">
                <a:solidFill>
                  <a:srgbClr val="999999"/>
                </a:solidFill>
                <a:latin typeface="Arial"/>
                <a:ea typeface="Arial"/>
                <a:cs typeface="Arial"/>
                <a:sym typeface="Arial"/>
              </a:rPr>
              <a:t>True</a:t>
            </a:r>
            <a:r>
              <a:rPr lang="en" sz="1800">
                <a:latin typeface="Arial"/>
                <a:ea typeface="Arial"/>
                <a:cs typeface="Arial"/>
                <a:sym typeface="Arial"/>
              </a:rPr>
              <a:t>, </a:t>
            </a:r>
            <a:r>
              <a:rPr lang="en" sz="1800">
                <a:solidFill>
                  <a:srgbClr val="009999"/>
                </a:solidFill>
                <a:latin typeface="Arial"/>
                <a:ea typeface="Arial"/>
                <a:cs typeface="Arial"/>
                <a:sym typeface="Arial"/>
              </a:rPr>
              <a:t>3</a:t>
            </a:r>
            <a:r>
              <a:rPr lang="en" sz="1800">
                <a:latin typeface="Arial"/>
                <a:ea typeface="Arial"/>
                <a:cs typeface="Arial"/>
                <a:sym typeface="Arial"/>
              </a:rPr>
              <a:t>, [</a:t>
            </a:r>
            <a:r>
              <a:rPr lang="en" sz="1800">
                <a:solidFill>
                  <a:srgbClr val="009999"/>
                </a:solidFill>
                <a:latin typeface="Arial"/>
                <a:ea typeface="Arial"/>
                <a:cs typeface="Arial"/>
                <a:sym typeface="Arial"/>
              </a:rPr>
              <a:t>1</a:t>
            </a:r>
            <a:r>
              <a:rPr lang="en" sz="1800">
                <a:latin typeface="Arial"/>
                <a:ea typeface="Arial"/>
                <a:cs typeface="Arial"/>
                <a:sym typeface="Arial"/>
              </a:rPr>
              <a:t>, </a:t>
            </a:r>
            <a:r>
              <a:rPr lang="en" sz="1800">
                <a:solidFill>
                  <a:srgbClr val="DD1144"/>
                </a:solidFill>
                <a:latin typeface="Arial"/>
                <a:ea typeface="Arial"/>
                <a:cs typeface="Arial"/>
                <a:sym typeface="Arial"/>
              </a:rPr>
              <a:t>'hexlet'</a:t>
            </a:r>
            <a:r>
              <a:rPr lang="en" sz="1800">
                <a:latin typeface="Arial"/>
                <a:ea typeface="Arial"/>
                <a:cs typeface="Arial"/>
                <a:sym typeface="Arial"/>
              </a:rPr>
              <a:t>, [</a:t>
            </a:r>
            <a:r>
              <a:rPr lang="en" sz="1800">
                <a:solidFill>
                  <a:srgbClr val="009999"/>
                </a:solidFill>
                <a:latin typeface="Arial"/>
                <a:ea typeface="Arial"/>
                <a:cs typeface="Arial"/>
                <a:sym typeface="Arial"/>
              </a:rPr>
              <a:t>0</a:t>
            </a:r>
            <a:r>
              <a:rPr lang="en" sz="1800">
                <a:latin typeface="Arial"/>
                <a:ea typeface="Arial"/>
                <a:cs typeface="Arial"/>
                <a:sym typeface="Arial"/>
              </a:rPr>
              <a:t>]], </a:t>
            </a:r>
            <a:r>
              <a:rPr lang="en" sz="1800">
                <a:solidFill>
                  <a:srgbClr val="DD1144"/>
                </a:solidFill>
                <a:latin typeface="Arial"/>
                <a:ea typeface="Arial"/>
                <a:cs typeface="Arial"/>
                <a:sym typeface="Arial"/>
              </a:rPr>
              <a:t>'cat'</a:t>
            </a:r>
            <a:r>
              <a:rPr lang="en" sz="1800">
                <a:latin typeface="Arial"/>
                <a:ea typeface="Arial"/>
                <a:cs typeface="Arial"/>
                <a:sym typeface="Arial"/>
              </a:rPr>
              <a:t>, {}, </a:t>
            </a:r>
            <a:r>
              <a:rPr lang="en" sz="1800">
                <a:solidFill>
                  <a:srgbClr val="DD1144"/>
                </a:solidFill>
                <a:latin typeface="Arial"/>
                <a:ea typeface="Arial"/>
                <a:cs typeface="Arial"/>
                <a:sym typeface="Arial"/>
              </a:rPr>
              <a:t>''</a:t>
            </a:r>
            <a:r>
              <a:rPr lang="en" sz="1800">
                <a:latin typeface="Arial"/>
                <a:ea typeface="Arial"/>
                <a:cs typeface="Arial"/>
                <a:sym typeface="Arial"/>
              </a:rPr>
              <a:t>, [], </a:t>
            </a:r>
            <a:r>
              <a:rPr lang="en" sz="1800">
                <a:solidFill>
                  <a:srgbClr val="999999"/>
                </a:solidFill>
                <a:latin typeface="Arial"/>
                <a:ea typeface="Arial"/>
                <a:cs typeface="Arial"/>
                <a:sym typeface="Arial"/>
              </a:rPr>
              <a:t>False</a:t>
            </a:r>
            <a:r>
              <a:rPr lang="en" sz="1800">
                <a:latin typeface="Arial"/>
                <a:ea typeface="Arial"/>
                <a:cs typeface="Arial"/>
                <a:sym typeface="Arial"/>
              </a:rPr>
              <a:t>]</a:t>
            </a:r>
            <a:br>
              <a:rPr lang="en" sz="1800">
                <a:latin typeface="Arial"/>
                <a:ea typeface="Arial"/>
                <a:cs typeface="Arial"/>
                <a:sym typeface="Arial"/>
              </a:rPr>
            </a:br>
            <a:r>
              <a:rPr lang="en" sz="1800">
                <a:latin typeface="Arial"/>
                <a:ea typeface="Arial"/>
                <a:cs typeface="Arial"/>
                <a:sym typeface="Arial"/>
              </a:rPr>
              <a:t>    </a:t>
            </a:r>
            <a:r>
              <a:rPr i="1" lang="en" sz="1800">
                <a:solidFill>
                  <a:srgbClr val="999988"/>
                </a:solidFill>
                <a:latin typeface="Arial"/>
                <a:ea typeface="Arial"/>
                <a:cs typeface="Arial"/>
                <a:sym typeface="Arial"/>
              </a:rPr>
              <a:t># Используем coll для тестирования</a:t>
            </a:r>
            <a:br>
              <a:rPr i="1" lang="en" sz="1800">
                <a:solidFill>
                  <a:srgbClr val="999988"/>
                </a:solidFill>
                <a:latin typeface="Arial"/>
                <a:ea typeface="Arial"/>
                <a:cs typeface="Arial"/>
                <a:sym typeface="Arial"/>
              </a:rPr>
            </a:br>
            <a:r>
              <a:rPr i="1" lang="en" sz="1800">
                <a:solidFill>
                  <a:srgbClr val="999988"/>
                </a:solidFill>
                <a:latin typeface="Arial"/>
                <a:ea typeface="Arial"/>
                <a:cs typeface="Arial"/>
                <a:sym typeface="Arial"/>
              </a:rPr>
              <a:t>    </a:t>
            </a:r>
            <a:r>
              <a:rPr lang="en" sz="1800">
                <a:latin typeface="Arial"/>
                <a:ea typeface="Arial"/>
                <a:cs typeface="Arial"/>
                <a:sym typeface="Arial"/>
              </a:rPr>
              <a:t>result </a:t>
            </a:r>
            <a:r>
              <a:rPr b="1" lang="en" sz="1800">
                <a:solidFill>
                  <a:srgbClr val="000000"/>
                </a:solidFill>
                <a:latin typeface="Arial"/>
                <a:ea typeface="Arial"/>
                <a:cs typeface="Arial"/>
                <a:sym typeface="Arial"/>
              </a:rPr>
              <a:t>=</a:t>
            </a:r>
            <a:r>
              <a:rPr lang="en" sz="1800">
                <a:latin typeface="Arial"/>
                <a:ea typeface="Arial"/>
                <a:cs typeface="Arial"/>
                <a:sym typeface="Arial"/>
              </a:rPr>
              <a:t> compact(coll) </a:t>
            </a:r>
            <a:r>
              <a:rPr b="1" lang="en" sz="1800">
                <a:solidFill>
                  <a:srgbClr val="000000"/>
                </a:solidFill>
                <a:latin typeface="Arial"/>
                <a:ea typeface="Arial"/>
                <a:cs typeface="Arial"/>
                <a:sym typeface="Arial"/>
              </a:rPr>
              <a:t>assert</a:t>
            </a:r>
            <a:r>
              <a:rPr lang="en" sz="1800">
                <a:latin typeface="Arial"/>
                <a:ea typeface="Arial"/>
                <a:cs typeface="Arial"/>
                <a:sym typeface="Arial"/>
              </a:rPr>
              <a:t> result </a:t>
            </a:r>
            <a:r>
              <a:rPr b="1" lang="en" sz="1800">
                <a:solidFill>
                  <a:srgbClr val="000000"/>
                </a:solidFill>
                <a:latin typeface="Arial"/>
                <a:ea typeface="Arial"/>
                <a:cs typeface="Arial"/>
                <a:sym typeface="Arial"/>
              </a:rPr>
              <a:t>==</a:t>
            </a:r>
            <a:r>
              <a:rPr lang="en" sz="1800">
                <a:latin typeface="Arial"/>
                <a:ea typeface="Arial"/>
                <a:cs typeface="Arial"/>
                <a:sym typeface="Arial"/>
              </a:rPr>
              <a:t> </a:t>
            </a:r>
            <a:r>
              <a:rPr i="1" lang="en" sz="1800">
                <a:solidFill>
                  <a:srgbClr val="999988"/>
                </a:solidFill>
                <a:latin typeface="Arial"/>
                <a:ea typeface="Arial"/>
                <a:cs typeface="Arial"/>
                <a:sym typeface="Arial"/>
              </a:rPr>
              <a:t># тут ожидаемое значение</a:t>
            </a:r>
            <a:endParaRPr sz="2000">
              <a:solidFill>
                <a:srgbClr val="212529"/>
              </a:solidFill>
              <a:latin typeface="Arial"/>
              <a:ea typeface="Arial"/>
              <a:cs typeface="Arial"/>
              <a:sym typeface="Arial"/>
            </a:endParaRPr>
          </a:p>
          <a:p>
            <a:pPr indent="0" lvl="0" marL="0" rtl="0" algn="l">
              <a:lnSpc>
                <a:spcPct val="110000"/>
              </a:lnSpc>
              <a:spcBef>
                <a:spcPts val="1000"/>
              </a:spcBef>
              <a:spcAft>
                <a:spcPts val="0"/>
              </a:spcAft>
              <a:buClr>
                <a:schemeClr val="dk1"/>
              </a:buClr>
              <a:buSzPts val="2000"/>
              <a:buNone/>
            </a:pPr>
            <a:r>
              <a:rPr lang="en" sz="2000"/>
              <a:t>А если нужны одни и те же тестовые данные для разных тестов? Код инициализации коллекции начнет кочевать из одного места в другое, порождая все больше и больше одинакового кода.</a:t>
            </a:r>
            <a:endParaRPr/>
          </a:p>
          <a:p>
            <a:pPr indent="0" lvl="0" marL="0" rtl="0" algn="l">
              <a:lnSpc>
                <a:spcPct val="110000"/>
              </a:lnSpc>
              <a:spcBef>
                <a:spcPts val="1000"/>
              </a:spcBef>
              <a:spcAft>
                <a:spcPts val="0"/>
              </a:spcAft>
              <a:buClr>
                <a:schemeClr val="dk1"/>
              </a:buClr>
              <a:buSzPts val="2000"/>
              <a:buNone/>
            </a:pPr>
            <a:r>
              <a:rPr lang="en" sz="2000"/>
              <a:t>Самый простой способ избежать этого — вынести определение коллекции на уровень модуля:</a:t>
            </a:r>
            <a:endParaRPr/>
          </a:p>
          <a:p>
            <a:pPr indent="0" lvl="0" marL="0" rtl="0" algn="l">
              <a:lnSpc>
                <a:spcPct val="100000"/>
              </a:lnSpc>
              <a:spcBef>
                <a:spcPts val="1000"/>
              </a:spcBef>
              <a:spcAft>
                <a:spcPts val="0"/>
              </a:spcAft>
              <a:buClr>
                <a:srgbClr val="999988"/>
              </a:buClr>
              <a:buSzPts val="1800"/>
              <a:buNone/>
            </a:pPr>
            <a:r>
              <a:rPr i="1" lang="en" sz="1800">
                <a:solidFill>
                  <a:srgbClr val="999988"/>
                </a:solidFill>
                <a:latin typeface="Arial"/>
                <a:ea typeface="Arial"/>
                <a:cs typeface="Arial"/>
                <a:sym typeface="Arial"/>
              </a:rPr>
              <a:t># Создание коллекции теперь описано в одном месте сразу для всех функций</a:t>
            </a:r>
            <a:br>
              <a:rPr i="1" lang="en" sz="1800">
                <a:solidFill>
                  <a:srgbClr val="999988"/>
                </a:solidFill>
                <a:latin typeface="Arial"/>
                <a:ea typeface="Arial"/>
                <a:cs typeface="Arial"/>
                <a:sym typeface="Arial"/>
              </a:rPr>
            </a:br>
            <a:r>
              <a:rPr lang="en" sz="1800">
                <a:latin typeface="Arial"/>
                <a:ea typeface="Arial"/>
                <a:cs typeface="Arial"/>
                <a:sym typeface="Arial"/>
              </a:rPr>
              <a:t>coll </a:t>
            </a:r>
            <a:r>
              <a:rPr b="1" lang="en" sz="1800">
                <a:solidFill>
                  <a:srgbClr val="000000"/>
                </a:solidFill>
                <a:latin typeface="Arial"/>
                <a:ea typeface="Arial"/>
                <a:cs typeface="Arial"/>
                <a:sym typeface="Arial"/>
              </a:rPr>
              <a:t>=</a:t>
            </a:r>
            <a:r>
              <a:rPr lang="en" sz="1800">
                <a:latin typeface="Arial"/>
                <a:ea typeface="Arial"/>
                <a:cs typeface="Arial"/>
                <a:sym typeface="Arial"/>
              </a:rPr>
              <a:t> [</a:t>
            </a:r>
            <a:r>
              <a:rPr lang="en" sz="1800">
                <a:solidFill>
                  <a:srgbClr val="DD1144"/>
                </a:solidFill>
                <a:latin typeface="Arial"/>
                <a:ea typeface="Arial"/>
                <a:cs typeface="Arial"/>
                <a:sym typeface="Arial"/>
              </a:rPr>
              <a:t>'One'</a:t>
            </a:r>
            <a:r>
              <a:rPr lang="en" sz="1800">
                <a:latin typeface="Arial"/>
                <a:ea typeface="Arial"/>
                <a:cs typeface="Arial"/>
                <a:sym typeface="Arial"/>
              </a:rPr>
              <a:t>, </a:t>
            </a:r>
            <a:r>
              <a:rPr lang="en" sz="1800">
                <a:solidFill>
                  <a:srgbClr val="999999"/>
                </a:solidFill>
                <a:latin typeface="Arial"/>
                <a:ea typeface="Arial"/>
                <a:cs typeface="Arial"/>
                <a:sym typeface="Arial"/>
              </a:rPr>
              <a:t>True</a:t>
            </a:r>
            <a:r>
              <a:rPr lang="en" sz="1800">
                <a:latin typeface="Arial"/>
                <a:ea typeface="Arial"/>
                <a:cs typeface="Arial"/>
                <a:sym typeface="Arial"/>
              </a:rPr>
              <a:t>, </a:t>
            </a:r>
            <a:r>
              <a:rPr lang="en" sz="1800">
                <a:solidFill>
                  <a:srgbClr val="009999"/>
                </a:solidFill>
                <a:latin typeface="Arial"/>
                <a:ea typeface="Arial"/>
                <a:cs typeface="Arial"/>
                <a:sym typeface="Arial"/>
              </a:rPr>
              <a:t>3</a:t>
            </a:r>
            <a:r>
              <a:rPr lang="en" sz="1800">
                <a:latin typeface="Arial"/>
                <a:ea typeface="Arial"/>
                <a:cs typeface="Arial"/>
                <a:sym typeface="Arial"/>
              </a:rPr>
              <a:t>, [</a:t>
            </a:r>
            <a:r>
              <a:rPr lang="en" sz="1800">
                <a:solidFill>
                  <a:srgbClr val="009999"/>
                </a:solidFill>
                <a:latin typeface="Arial"/>
                <a:ea typeface="Arial"/>
                <a:cs typeface="Arial"/>
                <a:sym typeface="Arial"/>
              </a:rPr>
              <a:t>1</a:t>
            </a:r>
            <a:r>
              <a:rPr lang="en" sz="1800">
                <a:latin typeface="Arial"/>
                <a:ea typeface="Arial"/>
                <a:cs typeface="Arial"/>
                <a:sym typeface="Arial"/>
              </a:rPr>
              <a:t>, </a:t>
            </a:r>
            <a:r>
              <a:rPr lang="en" sz="1800">
                <a:solidFill>
                  <a:srgbClr val="DD1144"/>
                </a:solidFill>
                <a:latin typeface="Arial"/>
                <a:ea typeface="Arial"/>
                <a:cs typeface="Arial"/>
                <a:sym typeface="Arial"/>
              </a:rPr>
              <a:t>'hexlet'</a:t>
            </a:r>
            <a:r>
              <a:rPr lang="en" sz="1800">
                <a:latin typeface="Arial"/>
                <a:ea typeface="Arial"/>
                <a:cs typeface="Arial"/>
                <a:sym typeface="Arial"/>
              </a:rPr>
              <a:t>, [</a:t>
            </a:r>
            <a:r>
              <a:rPr lang="en" sz="1800">
                <a:solidFill>
                  <a:srgbClr val="009999"/>
                </a:solidFill>
                <a:latin typeface="Arial"/>
                <a:ea typeface="Arial"/>
                <a:cs typeface="Arial"/>
                <a:sym typeface="Arial"/>
              </a:rPr>
              <a:t>0</a:t>
            </a:r>
            <a:r>
              <a:rPr lang="en" sz="1800">
                <a:latin typeface="Arial"/>
                <a:ea typeface="Arial"/>
                <a:cs typeface="Arial"/>
                <a:sym typeface="Arial"/>
              </a:rPr>
              <a:t>]], </a:t>
            </a:r>
            <a:r>
              <a:rPr lang="en" sz="1800">
                <a:solidFill>
                  <a:srgbClr val="DD1144"/>
                </a:solidFill>
                <a:latin typeface="Arial"/>
                <a:ea typeface="Arial"/>
                <a:cs typeface="Arial"/>
                <a:sym typeface="Arial"/>
              </a:rPr>
              <a:t>'cat'</a:t>
            </a:r>
            <a:r>
              <a:rPr lang="en" sz="1800">
                <a:latin typeface="Arial"/>
                <a:ea typeface="Arial"/>
                <a:cs typeface="Arial"/>
                <a:sym typeface="Arial"/>
              </a:rPr>
              <a:t>, {}, </a:t>
            </a:r>
            <a:r>
              <a:rPr lang="en" sz="1800">
                <a:solidFill>
                  <a:srgbClr val="DD1144"/>
                </a:solidFill>
                <a:latin typeface="Arial"/>
                <a:ea typeface="Arial"/>
                <a:cs typeface="Arial"/>
                <a:sym typeface="Arial"/>
              </a:rPr>
              <a:t>''</a:t>
            </a:r>
            <a:r>
              <a:rPr lang="en" sz="1800">
                <a:latin typeface="Arial"/>
                <a:ea typeface="Arial"/>
                <a:cs typeface="Arial"/>
                <a:sym typeface="Arial"/>
              </a:rPr>
              <a:t>, [], </a:t>
            </a:r>
            <a:r>
              <a:rPr lang="en" sz="1800">
                <a:solidFill>
                  <a:srgbClr val="999999"/>
                </a:solidFill>
                <a:latin typeface="Arial"/>
                <a:ea typeface="Arial"/>
                <a:cs typeface="Arial"/>
                <a:sym typeface="Arial"/>
              </a:rPr>
              <a:t>False</a:t>
            </a:r>
            <a:r>
              <a:rPr lang="en" sz="1800">
                <a:latin typeface="Arial"/>
                <a:ea typeface="Arial"/>
                <a:cs typeface="Arial"/>
                <a:sym typeface="Arial"/>
              </a:rPr>
              <a:t>]</a:t>
            </a:r>
            <a:br>
              <a:rPr lang="en" sz="1800">
                <a:latin typeface="Arial"/>
                <a:ea typeface="Arial"/>
                <a:cs typeface="Arial"/>
                <a:sym typeface="Arial"/>
              </a:rPr>
            </a:br>
            <a:br>
              <a:rPr lang="en" sz="1800">
                <a:latin typeface="Arial"/>
                <a:ea typeface="Arial"/>
                <a:cs typeface="Arial"/>
                <a:sym typeface="Arial"/>
              </a:rPr>
            </a:br>
            <a:r>
              <a:rPr b="1" lang="en" sz="1800">
                <a:solidFill>
                  <a:srgbClr val="000000"/>
                </a:solidFill>
                <a:latin typeface="Arial"/>
                <a:ea typeface="Arial"/>
                <a:cs typeface="Arial"/>
                <a:sym typeface="Arial"/>
              </a:rPr>
              <a:t>def</a:t>
            </a:r>
            <a:r>
              <a:rPr lang="en" sz="1800">
                <a:latin typeface="Arial"/>
                <a:ea typeface="Arial"/>
                <a:cs typeface="Arial"/>
                <a:sym typeface="Arial"/>
              </a:rPr>
              <a:t> </a:t>
            </a:r>
            <a:r>
              <a:rPr b="1" lang="en" sz="1800">
                <a:solidFill>
                  <a:srgbClr val="990000"/>
                </a:solidFill>
                <a:latin typeface="Arial"/>
                <a:ea typeface="Arial"/>
                <a:cs typeface="Arial"/>
                <a:sym typeface="Arial"/>
              </a:rPr>
              <a:t>test_compact</a:t>
            </a:r>
            <a:r>
              <a:rPr lang="en" sz="1800">
                <a:latin typeface="Arial"/>
                <a:ea typeface="Arial"/>
                <a:cs typeface="Arial"/>
                <a:sym typeface="Arial"/>
              </a:rPr>
              <a:t>():</a:t>
            </a:r>
            <a:br>
              <a:rPr lang="en" sz="1800">
                <a:latin typeface="Arial"/>
                <a:ea typeface="Arial"/>
                <a:cs typeface="Arial"/>
                <a:sym typeface="Arial"/>
              </a:rPr>
            </a:br>
            <a:r>
              <a:rPr lang="en" sz="1800">
                <a:latin typeface="Arial"/>
                <a:ea typeface="Arial"/>
                <a:cs typeface="Arial"/>
                <a:sym typeface="Arial"/>
              </a:rPr>
              <a:t>    result </a:t>
            </a:r>
            <a:r>
              <a:rPr b="1" lang="en" sz="1800">
                <a:solidFill>
                  <a:srgbClr val="000000"/>
                </a:solidFill>
                <a:latin typeface="Arial"/>
                <a:ea typeface="Arial"/>
                <a:cs typeface="Arial"/>
                <a:sym typeface="Arial"/>
              </a:rPr>
              <a:t>=</a:t>
            </a:r>
            <a:r>
              <a:rPr lang="en" sz="1800">
                <a:latin typeface="Arial"/>
                <a:ea typeface="Arial"/>
                <a:cs typeface="Arial"/>
                <a:sym typeface="Arial"/>
              </a:rPr>
              <a:t> compact(coll)</a:t>
            </a:r>
            <a:br>
              <a:rPr lang="en" sz="1800">
                <a:latin typeface="Arial"/>
                <a:ea typeface="Arial"/>
                <a:cs typeface="Arial"/>
                <a:sym typeface="Arial"/>
              </a:rPr>
            </a:br>
            <a:r>
              <a:rPr lang="en" sz="1800">
                <a:latin typeface="Arial"/>
                <a:ea typeface="Arial"/>
                <a:cs typeface="Arial"/>
                <a:sym typeface="Arial"/>
              </a:rPr>
              <a:t>    </a:t>
            </a:r>
            <a:r>
              <a:rPr b="1" lang="en" sz="1800">
                <a:solidFill>
                  <a:srgbClr val="000000"/>
                </a:solidFill>
                <a:latin typeface="Arial"/>
                <a:ea typeface="Arial"/>
                <a:cs typeface="Arial"/>
                <a:sym typeface="Arial"/>
              </a:rPr>
              <a:t>assert</a:t>
            </a:r>
            <a:r>
              <a:rPr lang="en" sz="1800">
                <a:latin typeface="Arial"/>
                <a:ea typeface="Arial"/>
                <a:cs typeface="Arial"/>
                <a:sym typeface="Arial"/>
              </a:rPr>
              <a:t> result </a:t>
            </a:r>
            <a:r>
              <a:rPr b="1" lang="en" sz="1800">
                <a:solidFill>
                  <a:srgbClr val="000000"/>
                </a:solidFill>
                <a:latin typeface="Arial"/>
                <a:ea typeface="Arial"/>
                <a:cs typeface="Arial"/>
                <a:sym typeface="Arial"/>
              </a:rPr>
              <a:t>==</a:t>
            </a:r>
            <a:r>
              <a:rPr lang="en" sz="1800">
                <a:latin typeface="Arial"/>
                <a:ea typeface="Arial"/>
                <a:cs typeface="Arial"/>
                <a:sym typeface="Arial"/>
              </a:rPr>
              <a:t> </a:t>
            </a:r>
            <a:r>
              <a:rPr i="1" lang="en" sz="1800">
                <a:solidFill>
                  <a:srgbClr val="999988"/>
                </a:solidFill>
                <a:latin typeface="Arial"/>
                <a:ea typeface="Arial"/>
                <a:cs typeface="Arial"/>
                <a:sym typeface="Arial"/>
              </a:rPr>
              <a:t># тут ожидаемое значение</a:t>
            </a:r>
            <a:endParaRPr sz="1800">
              <a:latin typeface="Arial"/>
              <a:ea typeface="Arial"/>
              <a:cs typeface="Arial"/>
              <a:sym typeface="Arial"/>
            </a:endParaRPr>
          </a:p>
        </p:txBody>
      </p:sp>
      <p:sp>
        <p:nvSpPr>
          <p:cNvPr id="496" name="Google Shape;496;p51"/>
          <p:cNvSpPr txBox="1"/>
          <p:nvPr>
            <p:ph type="title"/>
          </p:nvPr>
        </p:nvSpPr>
        <p:spPr>
          <a:xfrm>
            <a:off x="838200" y="239002"/>
            <a:ext cx="10933386" cy="948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Использование фикстур для тестовых данных</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2"/>
          <p:cNvSpPr txBox="1"/>
          <p:nvPr>
            <p:ph type="title"/>
          </p:nvPr>
        </p:nvSpPr>
        <p:spPr>
          <a:xfrm>
            <a:off x="838199" y="365126"/>
            <a:ext cx="10786241" cy="9381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Использование фикстур для тестовых данных</a:t>
            </a:r>
            <a:endParaRPr/>
          </a:p>
        </p:txBody>
      </p:sp>
      <p:sp>
        <p:nvSpPr>
          <p:cNvPr id="502" name="Google Shape;502;p52"/>
          <p:cNvSpPr txBox="1"/>
          <p:nvPr>
            <p:ph idx="1" type="body"/>
          </p:nvPr>
        </p:nvSpPr>
        <p:spPr>
          <a:xfrm>
            <a:off x="838200" y="1502979"/>
            <a:ext cx="10515600" cy="4673984"/>
          </a:xfrm>
          <a:prstGeom prst="rect">
            <a:avLst/>
          </a:prstGeom>
          <a:solidFill>
            <a:schemeClr val="lt1"/>
          </a:solid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0"/>
              </a:spcBef>
              <a:spcAft>
                <a:spcPts val="0"/>
              </a:spcAft>
              <a:buClr>
                <a:schemeClr val="dk1"/>
              </a:buClr>
              <a:buSzPct val="100000"/>
              <a:buNone/>
            </a:pPr>
            <a:r>
              <a:rPr lang="en"/>
              <a:t>Вынесение данных в переменную на уровне модуля — простое решение: убирает ненужное дублирование.</a:t>
            </a:r>
            <a:endParaRPr/>
          </a:p>
          <a:p>
            <a:pPr indent="0" lvl="0" marL="0" rtl="0" algn="l">
              <a:lnSpc>
                <a:spcPct val="120000"/>
              </a:lnSpc>
              <a:spcBef>
                <a:spcPts val="1000"/>
              </a:spcBef>
              <a:spcAft>
                <a:spcPts val="0"/>
              </a:spcAft>
              <a:buClr>
                <a:schemeClr val="dk1"/>
              </a:buClr>
              <a:buSzPct val="100000"/>
              <a:buNone/>
            </a:pPr>
            <a:r>
              <a:rPr lang="en"/>
              <a:t>Однако, есть ограничения:</a:t>
            </a:r>
            <a:endParaRPr/>
          </a:p>
          <a:p>
            <a:pPr indent="-228600" lvl="0" marL="228600" rtl="0" algn="l">
              <a:lnSpc>
                <a:spcPct val="120000"/>
              </a:lnSpc>
              <a:spcBef>
                <a:spcPts val="500"/>
              </a:spcBef>
              <a:spcAft>
                <a:spcPts val="0"/>
              </a:spcAft>
              <a:buClr>
                <a:schemeClr val="dk1"/>
              </a:buClr>
              <a:buSzPct val="100000"/>
              <a:buChar char="•"/>
            </a:pPr>
            <a:r>
              <a:rPr lang="en"/>
              <a:t>Работает только в рамках одного модуля.</a:t>
            </a:r>
            <a:endParaRPr/>
          </a:p>
          <a:p>
            <a:pPr indent="-228600" lvl="0" marL="228600" rtl="0" algn="l">
              <a:lnSpc>
                <a:spcPct val="120000"/>
              </a:lnSpc>
              <a:spcBef>
                <a:spcPts val="500"/>
              </a:spcBef>
              <a:spcAft>
                <a:spcPts val="0"/>
              </a:spcAft>
              <a:buClr>
                <a:schemeClr val="dk1"/>
              </a:buClr>
              <a:buSzPct val="100000"/>
              <a:buChar char="•"/>
            </a:pPr>
            <a:r>
              <a:rPr lang="en"/>
              <a:t>Что будет если хотя бы одна из тестовых функций поменяет эту коллекцию?</a:t>
            </a:r>
            <a:endParaRPr/>
          </a:p>
          <a:p>
            <a:pPr indent="-228600" lvl="1" marL="685800" rtl="0" algn="l">
              <a:lnSpc>
                <a:spcPct val="120000"/>
              </a:lnSpc>
              <a:spcBef>
                <a:spcPts val="500"/>
              </a:spcBef>
              <a:spcAft>
                <a:spcPts val="0"/>
              </a:spcAft>
              <a:buClr>
                <a:schemeClr val="dk1"/>
              </a:buClr>
              <a:buSzPct val="100000"/>
              <a:buChar char="•"/>
            </a:pPr>
            <a:r>
              <a:rPr lang="en"/>
              <a:t>У нас одна коллекция на выполнение всех тестов, поэтому если она поменяется, это внесет зависимость в тесты от порядка выполнения. Последующие тесты начнут получать измененную коллекцию. Такие ситуации в тестировании недопустимы, потому что они приводят к хрупким и тяжело отлаживаемым тестам.</a:t>
            </a:r>
            <a:endParaRPr/>
          </a:p>
          <a:p>
            <a:pPr indent="0" lvl="0" marL="0" rtl="0" algn="l">
              <a:lnSpc>
                <a:spcPct val="120000"/>
              </a:lnSpc>
              <a:spcBef>
                <a:spcPts val="1000"/>
              </a:spcBef>
              <a:spcAft>
                <a:spcPts val="0"/>
              </a:spcAft>
              <a:buClr>
                <a:schemeClr val="dk1"/>
              </a:buClr>
              <a:buSzPct val="100000"/>
              <a:buNone/>
            </a:pPr>
            <a:r>
              <a:rPr lang="en"/>
              <a:t>Для решения этой проблемы тестовые фреймворки предоставляют хуки — специальные функции, которые запускаются до или после тестов. В Pytest их называют фикстурами.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3"/>
          <p:cNvSpPr txBox="1"/>
          <p:nvPr>
            <p:ph type="title"/>
          </p:nvPr>
        </p:nvSpPr>
        <p:spPr>
          <a:xfrm>
            <a:off x="838200" y="365125"/>
            <a:ext cx="10681138" cy="10432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Использование фикстур для тестовых данных</a:t>
            </a:r>
            <a:endParaRPr/>
          </a:p>
        </p:txBody>
      </p:sp>
      <p:sp>
        <p:nvSpPr>
          <p:cNvPr id="508" name="Google Shape;508;p53"/>
          <p:cNvSpPr txBox="1"/>
          <p:nvPr>
            <p:ph idx="1" type="body"/>
          </p:nvPr>
        </p:nvSpPr>
        <p:spPr>
          <a:xfrm>
            <a:off x="838200" y="1331638"/>
            <a:ext cx="11185634" cy="5437024"/>
          </a:xfrm>
          <a:prstGeom prst="rect">
            <a:avLst/>
          </a:prstGeom>
          <a:solidFill>
            <a:schemeClr val="lt1"/>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12529"/>
              </a:buClr>
              <a:buSzPts val="2000"/>
              <a:buNone/>
            </a:pPr>
            <a:r>
              <a:rPr b="0" i="0" lang="en" sz="2000">
                <a:solidFill>
                  <a:srgbClr val="212529"/>
                </a:solidFill>
                <a:latin typeface="Arial"/>
                <a:ea typeface="Arial"/>
                <a:cs typeface="Arial"/>
                <a:sym typeface="Arial"/>
              </a:rPr>
              <a:t>Посмотрим на примере, как создавать коллекцию перед каждым тестом:</a:t>
            </a:r>
            <a:endParaRPr b="1" sz="1600">
              <a:solidFill>
                <a:srgbClr val="000000"/>
              </a:solidFill>
              <a:latin typeface="Arial"/>
              <a:ea typeface="Arial"/>
              <a:cs typeface="Arial"/>
              <a:sym typeface="Arial"/>
            </a:endParaRPr>
          </a:p>
          <a:p>
            <a:pPr indent="0" lvl="0" marL="0" rtl="0" algn="l">
              <a:lnSpc>
                <a:spcPct val="110000"/>
              </a:lnSpc>
              <a:spcBef>
                <a:spcPts val="1000"/>
              </a:spcBef>
              <a:spcAft>
                <a:spcPts val="0"/>
              </a:spcAft>
              <a:buClr>
                <a:srgbClr val="000000"/>
              </a:buClr>
              <a:buSzPts val="1600"/>
              <a:buNone/>
            </a:pPr>
            <a:r>
              <a:rPr b="1" lang="en" sz="1600">
                <a:solidFill>
                  <a:srgbClr val="000000"/>
                </a:solidFill>
                <a:latin typeface="Arial"/>
                <a:ea typeface="Arial"/>
                <a:cs typeface="Arial"/>
                <a:sym typeface="Arial"/>
              </a:rPr>
              <a:t>import</a:t>
            </a:r>
            <a:r>
              <a:rPr lang="en" sz="1600">
                <a:latin typeface="Arial"/>
                <a:ea typeface="Arial"/>
                <a:cs typeface="Arial"/>
                <a:sym typeface="Arial"/>
              </a:rPr>
              <a:t> </a:t>
            </a:r>
            <a:r>
              <a:rPr lang="en" sz="1600">
                <a:solidFill>
                  <a:srgbClr val="555555"/>
                </a:solidFill>
                <a:latin typeface="Arial"/>
                <a:ea typeface="Arial"/>
                <a:cs typeface="Arial"/>
                <a:sym typeface="Arial"/>
              </a:rPr>
              <a:t>pytest</a:t>
            </a:r>
            <a:br>
              <a:rPr lang="en" sz="1600">
                <a:solidFill>
                  <a:srgbClr val="555555"/>
                </a:solidFill>
                <a:latin typeface="Arial"/>
                <a:ea typeface="Arial"/>
                <a:cs typeface="Arial"/>
                <a:sym typeface="Arial"/>
              </a:rPr>
            </a:br>
            <a:br>
              <a:rPr lang="en" sz="1600">
                <a:solidFill>
                  <a:srgbClr val="555555"/>
                </a:solidFill>
                <a:latin typeface="Arial"/>
                <a:ea typeface="Arial"/>
                <a:cs typeface="Arial"/>
                <a:sym typeface="Arial"/>
              </a:rPr>
            </a:br>
            <a:r>
              <a:rPr i="1" lang="en" sz="1600">
                <a:solidFill>
                  <a:srgbClr val="833C0B"/>
                </a:solidFill>
                <a:latin typeface="Arial"/>
                <a:ea typeface="Arial"/>
                <a:cs typeface="Arial"/>
                <a:sym typeface="Arial"/>
              </a:rPr>
              <a:t># Создаем фикстуру</a:t>
            </a:r>
            <a:br>
              <a:rPr i="1" lang="en" sz="1600">
                <a:solidFill>
                  <a:srgbClr val="833C0B"/>
                </a:solidFill>
                <a:latin typeface="Arial"/>
                <a:ea typeface="Arial"/>
                <a:cs typeface="Arial"/>
                <a:sym typeface="Arial"/>
              </a:rPr>
            </a:br>
            <a:r>
              <a:rPr i="1" lang="en" sz="1600">
                <a:solidFill>
                  <a:srgbClr val="833C0B"/>
                </a:solidFill>
                <a:latin typeface="Arial"/>
                <a:ea typeface="Arial"/>
                <a:cs typeface="Arial"/>
                <a:sym typeface="Arial"/>
              </a:rPr>
              <a:t># Запускается перед каждым тестом</a:t>
            </a:r>
            <a:br>
              <a:rPr i="1" lang="en" sz="1600">
                <a:solidFill>
                  <a:srgbClr val="999988"/>
                </a:solidFill>
                <a:latin typeface="Arial"/>
                <a:ea typeface="Arial"/>
                <a:cs typeface="Arial"/>
                <a:sym typeface="Arial"/>
              </a:rPr>
            </a:br>
            <a:r>
              <a:rPr b="1" lang="en" sz="1600">
                <a:solidFill>
                  <a:srgbClr val="000000"/>
                </a:solidFill>
                <a:latin typeface="Arial"/>
                <a:ea typeface="Arial"/>
                <a:cs typeface="Arial"/>
                <a:sym typeface="Arial"/>
              </a:rPr>
              <a:t>@</a:t>
            </a:r>
            <a:r>
              <a:rPr lang="en" sz="1600">
                <a:latin typeface="Arial"/>
                <a:ea typeface="Arial"/>
                <a:cs typeface="Arial"/>
                <a:sym typeface="Arial"/>
              </a:rPr>
              <a:t>pytest.fixture</a:t>
            </a:r>
            <a:br>
              <a:rPr lang="en" sz="1600">
                <a:latin typeface="Arial"/>
                <a:ea typeface="Arial"/>
                <a:cs typeface="Arial"/>
                <a:sym typeface="Arial"/>
              </a:rPr>
            </a:br>
            <a:r>
              <a:rPr b="1" lang="en" sz="1600">
                <a:solidFill>
                  <a:srgbClr val="000000"/>
                </a:solidFill>
                <a:latin typeface="Arial"/>
                <a:ea typeface="Arial"/>
                <a:cs typeface="Arial"/>
                <a:sym typeface="Arial"/>
              </a:rPr>
              <a:t>def</a:t>
            </a:r>
            <a:r>
              <a:rPr lang="en" sz="1600">
                <a:latin typeface="Arial"/>
                <a:ea typeface="Arial"/>
                <a:cs typeface="Arial"/>
                <a:sym typeface="Arial"/>
              </a:rPr>
              <a:t> </a:t>
            </a:r>
            <a:r>
              <a:rPr b="1" lang="en" sz="1600">
                <a:solidFill>
                  <a:srgbClr val="990000"/>
                </a:solidFill>
                <a:latin typeface="Arial"/>
                <a:ea typeface="Arial"/>
                <a:cs typeface="Arial"/>
                <a:sym typeface="Arial"/>
              </a:rPr>
              <a:t>coll</a:t>
            </a:r>
            <a:r>
              <a:rPr lang="en" sz="1600">
                <a:latin typeface="Arial"/>
                <a:ea typeface="Arial"/>
                <a:cs typeface="Arial"/>
                <a:sym typeface="Arial"/>
              </a:rPr>
              <a:t>(): </a:t>
            </a:r>
            <a:r>
              <a:rPr i="1" lang="en" sz="1600">
                <a:solidFill>
                  <a:srgbClr val="833C0B"/>
                </a:solidFill>
                <a:latin typeface="Arial"/>
                <a:ea typeface="Arial"/>
                <a:cs typeface="Arial"/>
                <a:sym typeface="Arial"/>
              </a:rPr>
              <a:t># имя фикстуры выбирается произвольно</a:t>
            </a:r>
            <a:br>
              <a:rPr i="1" lang="en" sz="1600">
                <a:solidFill>
                  <a:srgbClr val="833C0B"/>
                </a:solidFill>
                <a:latin typeface="Arial"/>
                <a:ea typeface="Arial"/>
                <a:cs typeface="Arial"/>
                <a:sym typeface="Arial"/>
              </a:rPr>
            </a:br>
            <a:r>
              <a:rPr i="1" lang="en" sz="1600">
                <a:solidFill>
                  <a:srgbClr val="999988"/>
                </a:solidFill>
                <a:latin typeface="Arial"/>
                <a:ea typeface="Arial"/>
                <a:cs typeface="Arial"/>
                <a:sym typeface="Arial"/>
              </a:rPr>
              <a:t>    </a:t>
            </a:r>
            <a:r>
              <a:rPr b="1" lang="en" sz="1600">
                <a:solidFill>
                  <a:srgbClr val="000000"/>
                </a:solidFill>
                <a:latin typeface="Arial"/>
                <a:ea typeface="Arial"/>
                <a:cs typeface="Arial"/>
                <a:sym typeface="Arial"/>
              </a:rPr>
              <a:t>return</a:t>
            </a:r>
            <a:r>
              <a:rPr lang="en" sz="1600">
                <a:latin typeface="Arial"/>
                <a:ea typeface="Arial"/>
                <a:cs typeface="Arial"/>
                <a:sym typeface="Arial"/>
              </a:rPr>
              <a:t> [</a:t>
            </a:r>
            <a:r>
              <a:rPr lang="en" sz="1600">
                <a:solidFill>
                  <a:srgbClr val="DD1144"/>
                </a:solidFill>
                <a:latin typeface="Arial"/>
                <a:ea typeface="Arial"/>
                <a:cs typeface="Arial"/>
                <a:sym typeface="Arial"/>
              </a:rPr>
              <a:t>'One'</a:t>
            </a:r>
            <a:r>
              <a:rPr lang="en" sz="1600">
                <a:latin typeface="Arial"/>
                <a:ea typeface="Arial"/>
                <a:cs typeface="Arial"/>
                <a:sym typeface="Arial"/>
              </a:rPr>
              <a:t>, </a:t>
            </a:r>
            <a:r>
              <a:rPr lang="en" sz="1600">
                <a:solidFill>
                  <a:srgbClr val="999999"/>
                </a:solidFill>
                <a:latin typeface="Arial"/>
                <a:ea typeface="Arial"/>
                <a:cs typeface="Arial"/>
                <a:sym typeface="Arial"/>
              </a:rPr>
              <a:t>True</a:t>
            </a:r>
            <a:r>
              <a:rPr lang="en" sz="1600">
                <a:latin typeface="Arial"/>
                <a:ea typeface="Arial"/>
                <a:cs typeface="Arial"/>
                <a:sym typeface="Arial"/>
              </a:rPr>
              <a:t>, </a:t>
            </a:r>
            <a:r>
              <a:rPr lang="en" sz="1600">
                <a:solidFill>
                  <a:srgbClr val="009999"/>
                </a:solidFill>
                <a:latin typeface="Arial"/>
                <a:ea typeface="Arial"/>
                <a:cs typeface="Arial"/>
                <a:sym typeface="Arial"/>
              </a:rPr>
              <a:t>3</a:t>
            </a:r>
            <a:r>
              <a:rPr lang="en" sz="1600">
                <a:latin typeface="Arial"/>
                <a:ea typeface="Arial"/>
                <a:cs typeface="Arial"/>
                <a:sym typeface="Arial"/>
              </a:rPr>
              <a:t>, [</a:t>
            </a:r>
            <a:r>
              <a:rPr lang="en" sz="1600">
                <a:solidFill>
                  <a:srgbClr val="009999"/>
                </a:solidFill>
                <a:latin typeface="Arial"/>
                <a:ea typeface="Arial"/>
                <a:cs typeface="Arial"/>
                <a:sym typeface="Arial"/>
              </a:rPr>
              <a:t>1</a:t>
            </a:r>
            <a:r>
              <a:rPr lang="en" sz="1600">
                <a:latin typeface="Arial"/>
                <a:ea typeface="Arial"/>
                <a:cs typeface="Arial"/>
                <a:sym typeface="Arial"/>
              </a:rPr>
              <a:t>, </a:t>
            </a:r>
            <a:r>
              <a:rPr lang="en" sz="1600">
                <a:solidFill>
                  <a:srgbClr val="DD1144"/>
                </a:solidFill>
                <a:latin typeface="Arial"/>
                <a:ea typeface="Arial"/>
                <a:cs typeface="Arial"/>
                <a:sym typeface="Arial"/>
              </a:rPr>
              <a:t>'hexlet'</a:t>
            </a:r>
            <a:r>
              <a:rPr lang="en" sz="1600">
                <a:latin typeface="Arial"/>
                <a:ea typeface="Arial"/>
                <a:cs typeface="Arial"/>
                <a:sym typeface="Arial"/>
              </a:rPr>
              <a:t>, [</a:t>
            </a:r>
            <a:r>
              <a:rPr lang="en" sz="1600">
                <a:solidFill>
                  <a:srgbClr val="009999"/>
                </a:solidFill>
                <a:latin typeface="Arial"/>
                <a:ea typeface="Arial"/>
                <a:cs typeface="Arial"/>
                <a:sym typeface="Arial"/>
              </a:rPr>
              <a:t>0</a:t>
            </a:r>
            <a:r>
              <a:rPr lang="en" sz="1600">
                <a:latin typeface="Arial"/>
                <a:ea typeface="Arial"/>
                <a:cs typeface="Arial"/>
                <a:sym typeface="Arial"/>
              </a:rPr>
              <a:t>]], </a:t>
            </a:r>
            <a:r>
              <a:rPr lang="en" sz="1600">
                <a:solidFill>
                  <a:srgbClr val="DD1144"/>
                </a:solidFill>
                <a:latin typeface="Arial"/>
                <a:ea typeface="Arial"/>
                <a:cs typeface="Arial"/>
                <a:sym typeface="Arial"/>
              </a:rPr>
              <a:t>'cat'</a:t>
            </a:r>
            <a:r>
              <a:rPr lang="en" sz="1600">
                <a:latin typeface="Arial"/>
                <a:ea typeface="Arial"/>
                <a:cs typeface="Arial"/>
                <a:sym typeface="Arial"/>
              </a:rPr>
              <a:t>, {}, </a:t>
            </a:r>
            <a:r>
              <a:rPr lang="en" sz="1600">
                <a:solidFill>
                  <a:srgbClr val="DD1144"/>
                </a:solidFill>
                <a:latin typeface="Arial"/>
                <a:ea typeface="Arial"/>
                <a:cs typeface="Arial"/>
                <a:sym typeface="Arial"/>
              </a:rPr>
              <a:t>''</a:t>
            </a:r>
            <a:r>
              <a:rPr lang="en" sz="1600">
                <a:latin typeface="Arial"/>
                <a:ea typeface="Arial"/>
                <a:cs typeface="Arial"/>
                <a:sym typeface="Arial"/>
              </a:rPr>
              <a:t>, [], </a:t>
            </a:r>
            <a:r>
              <a:rPr lang="en" sz="1600">
                <a:solidFill>
                  <a:srgbClr val="999999"/>
                </a:solidFill>
                <a:latin typeface="Arial"/>
                <a:ea typeface="Arial"/>
                <a:cs typeface="Arial"/>
                <a:sym typeface="Arial"/>
              </a:rPr>
              <a:t>False</a:t>
            </a:r>
            <a:r>
              <a:rPr lang="en" sz="1600">
                <a:latin typeface="Arial"/>
                <a:ea typeface="Arial"/>
                <a:cs typeface="Arial"/>
                <a:sym typeface="Arial"/>
              </a:rPr>
              <a:t>]</a:t>
            </a:r>
            <a:br>
              <a:rPr lang="en" sz="1600">
                <a:latin typeface="Arial"/>
                <a:ea typeface="Arial"/>
                <a:cs typeface="Arial"/>
                <a:sym typeface="Arial"/>
              </a:rPr>
            </a:br>
            <a:br>
              <a:rPr lang="en" sz="1600">
                <a:latin typeface="Arial"/>
                <a:ea typeface="Arial"/>
                <a:cs typeface="Arial"/>
                <a:sym typeface="Arial"/>
              </a:rPr>
            </a:br>
            <a:r>
              <a:rPr i="1" lang="en" sz="1600">
                <a:solidFill>
                  <a:srgbClr val="833C0B"/>
                </a:solidFill>
                <a:latin typeface="Arial"/>
                <a:ea typeface="Arial"/>
                <a:cs typeface="Arial"/>
                <a:sym typeface="Arial"/>
              </a:rPr>
              <a:t># Pytest сам прокидывает результат вызова функции там, где функция указана в аргументе</a:t>
            </a:r>
            <a:br>
              <a:rPr i="1" lang="en" sz="1600">
                <a:solidFill>
                  <a:srgbClr val="833C0B"/>
                </a:solidFill>
                <a:latin typeface="Arial"/>
                <a:ea typeface="Arial"/>
                <a:cs typeface="Arial"/>
                <a:sym typeface="Arial"/>
              </a:rPr>
            </a:br>
            <a:r>
              <a:rPr i="1" lang="en" sz="1600">
                <a:solidFill>
                  <a:srgbClr val="833C0B"/>
                </a:solidFill>
                <a:latin typeface="Arial"/>
                <a:ea typeface="Arial"/>
                <a:cs typeface="Arial"/>
                <a:sym typeface="Arial"/>
              </a:rPr>
              <a:t># Имя параметра совпадает с именем фикстуры</a:t>
            </a:r>
            <a:br>
              <a:rPr i="1" lang="en" sz="1600">
                <a:solidFill>
                  <a:srgbClr val="999988"/>
                </a:solidFill>
                <a:latin typeface="Arial"/>
                <a:ea typeface="Arial"/>
                <a:cs typeface="Arial"/>
                <a:sym typeface="Arial"/>
              </a:rPr>
            </a:br>
            <a:r>
              <a:rPr b="1" lang="en" sz="1600">
                <a:solidFill>
                  <a:srgbClr val="000000"/>
                </a:solidFill>
                <a:latin typeface="Arial"/>
                <a:ea typeface="Arial"/>
                <a:cs typeface="Arial"/>
                <a:sym typeface="Arial"/>
              </a:rPr>
              <a:t>def</a:t>
            </a:r>
            <a:r>
              <a:rPr lang="en" sz="1600">
                <a:latin typeface="Arial"/>
                <a:ea typeface="Arial"/>
                <a:cs typeface="Arial"/>
                <a:sym typeface="Arial"/>
              </a:rPr>
              <a:t> </a:t>
            </a:r>
            <a:r>
              <a:rPr b="1" lang="en" sz="1600">
                <a:solidFill>
                  <a:srgbClr val="990000"/>
                </a:solidFill>
                <a:latin typeface="Arial"/>
                <a:ea typeface="Arial"/>
                <a:cs typeface="Arial"/>
                <a:sym typeface="Arial"/>
              </a:rPr>
              <a:t>test_compact</a:t>
            </a:r>
            <a:r>
              <a:rPr lang="en" sz="1600">
                <a:latin typeface="Arial"/>
                <a:ea typeface="Arial"/>
                <a:cs typeface="Arial"/>
                <a:sym typeface="Arial"/>
              </a:rPr>
              <a:t>(coll):</a:t>
            </a:r>
            <a:br>
              <a:rPr lang="en" sz="1600">
                <a:latin typeface="Arial"/>
                <a:ea typeface="Arial"/>
                <a:cs typeface="Arial"/>
                <a:sym typeface="Arial"/>
              </a:rPr>
            </a:br>
            <a:r>
              <a:rPr lang="en" sz="1600">
                <a:latin typeface="Arial"/>
                <a:ea typeface="Arial"/>
                <a:cs typeface="Arial"/>
                <a:sym typeface="Arial"/>
              </a:rPr>
              <a:t>    result </a:t>
            </a:r>
            <a:r>
              <a:rPr b="1" lang="en" sz="1600">
                <a:solidFill>
                  <a:srgbClr val="000000"/>
                </a:solidFill>
                <a:latin typeface="Arial"/>
                <a:ea typeface="Arial"/>
                <a:cs typeface="Arial"/>
                <a:sym typeface="Arial"/>
              </a:rPr>
              <a:t>=</a:t>
            </a:r>
            <a:r>
              <a:rPr lang="en" sz="1600">
                <a:latin typeface="Arial"/>
                <a:ea typeface="Arial"/>
                <a:cs typeface="Arial"/>
                <a:sym typeface="Arial"/>
              </a:rPr>
              <a:t> compact(coll)</a:t>
            </a:r>
            <a:br>
              <a:rPr lang="en" sz="1600">
                <a:latin typeface="Arial"/>
                <a:ea typeface="Arial"/>
                <a:cs typeface="Arial"/>
                <a:sym typeface="Arial"/>
              </a:rPr>
            </a:br>
            <a:r>
              <a:rPr lang="en" sz="1600">
                <a:latin typeface="Arial"/>
                <a:ea typeface="Arial"/>
                <a:cs typeface="Arial"/>
                <a:sym typeface="Arial"/>
              </a:rPr>
              <a:t>    </a:t>
            </a:r>
            <a:r>
              <a:rPr b="1" lang="en" sz="1600">
                <a:solidFill>
                  <a:srgbClr val="000000"/>
                </a:solidFill>
                <a:latin typeface="Arial"/>
                <a:ea typeface="Arial"/>
                <a:cs typeface="Arial"/>
                <a:sym typeface="Arial"/>
              </a:rPr>
              <a:t>assert</a:t>
            </a:r>
            <a:r>
              <a:rPr lang="en" sz="1600">
                <a:latin typeface="Arial"/>
                <a:ea typeface="Arial"/>
                <a:cs typeface="Arial"/>
                <a:sym typeface="Arial"/>
              </a:rPr>
              <a:t> result </a:t>
            </a:r>
            <a:r>
              <a:rPr b="1" lang="en" sz="1600">
                <a:solidFill>
                  <a:srgbClr val="000000"/>
                </a:solidFill>
                <a:latin typeface="Arial"/>
                <a:ea typeface="Arial"/>
                <a:cs typeface="Arial"/>
                <a:sym typeface="Arial"/>
              </a:rPr>
              <a:t>==</a:t>
            </a:r>
            <a:r>
              <a:rPr lang="en" sz="1600">
                <a:latin typeface="Arial"/>
                <a:ea typeface="Arial"/>
                <a:cs typeface="Arial"/>
                <a:sym typeface="Arial"/>
              </a:rPr>
              <a:t> </a:t>
            </a:r>
            <a:r>
              <a:rPr i="1" lang="en" sz="1600">
                <a:solidFill>
                  <a:srgbClr val="833C0B"/>
                </a:solidFill>
                <a:latin typeface="Arial"/>
                <a:ea typeface="Arial"/>
                <a:cs typeface="Arial"/>
                <a:sym typeface="Arial"/>
              </a:rPr>
              <a:t># Тут ожидаемое значение</a:t>
            </a:r>
            <a:br>
              <a:rPr i="1" lang="en" sz="1600">
                <a:solidFill>
                  <a:srgbClr val="833C0B"/>
                </a:solidFill>
                <a:latin typeface="Arial"/>
                <a:ea typeface="Arial"/>
                <a:cs typeface="Arial"/>
                <a:sym typeface="Arial"/>
              </a:rPr>
            </a:br>
            <a:br>
              <a:rPr i="1" lang="en" sz="1600">
                <a:solidFill>
                  <a:srgbClr val="999988"/>
                </a:solidFill>
                <a:latin typeface="Arial"/>
                <a:ea typeface="Arial"/>
                <a:cs typeface="Arial"/>
                <a:sym typeface="Arial"/>
              </a:rPr>
            </a:br>
            <a:r>
              <a:rPr i="1" lang="en" sz="1600">
                <a:solidFill>
                  <a:srgbClr val="833C0B"/>
                </a:solidFill>
                <a:latin typeface="Arial"/>
                <a:ea typeface="Arial"/>
                <a:cs typeface="Arial"/>
                <a:sym typeface="Arial"/>
              </a:rPr>
              <a:t># Не важно, что предыдущий тест сделал с коллекцией</a:t>
            </a:r>
            <a:br>
              <a:rPr i="1" lang="en" sz="1600">
                <a:solidFill>
                  <a:srgbClr val="833C0B"/>
                </a:solidFill>
                <a:latin typeface="Arial"/>
                <a:ea typeface="Arial"/>
                <a:cs typeface="Arial"/>
                <a:sym typeface="Arial"/>
              </a:rPr>
            </a:br>
            <a:r>
              <a:rPr i="1" lang="en" sz="1600">
                <a:solidFill>
                  <a:srgbClr val="833C0B"/>
                </a:solidFill>
                <a:latin typeface="Arial"/>
                <a:ea typeface="Arial"/>
                <a:cs typeface="Arial"/>
                <a:sym typeface="Arial"/>
              </a:rPr>
              <a:t># Здесь коллекция будет новая, так как pytest вызывает coll() заново</a:t>
            </a:r>
            <a:br>
              <a:rPr i="1" lang="en" sz="1600">
                <a:solidFill>
                  <a:srgbClr val="833C0B"/>
                </a:solidFill>
                <a:latin typeface="Arial"/>
                <a:ea typeface="Arial"/>
                <a:cs typeface="Arial"/>
                <a:sym typeface="Arial"/>
              </a:rPr>
            </a:br>
            <a:r>
              <a:rPr b="1" lang="en" sz="1600">
                <a:solidFill>
                  <a:srgbClr val="000000"/>
                </a:solidFill>
                <a:latin typeface="Arial"/>
                <a:ea typeface="Arial"/>
                <a:cs typeface="Arial"/>
                <a:sym typeface="Arial"/>
              </a:rPr>
              <a:t>def</a:t>
            </a:r>
            <a:r>
              <a:rPr lang="en" sz="1600">
                <a:latin typeface="Arial"/>
                <a:ea typeface="Arial"/>
                <a:cs typeface="Arial"/>
                <a:sym typeface="Arial"/>
              </a:rPr>
              <a:t> </a:t>
            </a:r>
            <a:r>
              <a:rPr b="1" lang="en" sz="1600">
                <a:solidFill>
                  <a:srgbClr val="990000"/>
                </a:solidFill>
                <a:latin typeface="Arial"/>
                <a:ea typeface="Arial"/>
                <a:cs typeface="Arial"/>
                <a:sym typeface="Arial"/>
              </a:rPr>
              <a:t>test_select</a:t>
            </a:r>
            <a:r>
              <a:rPr lang="en" sz="1600">
                <a:latin typeface="Arial"/>
                <a:ea typeface="Arial"/>
                <a:cs typeface="Arial"/>
                <a:sym typeface="Arial"/>
              </a:rPr>
              <a:t>(coll):</a:t>
            </a:r>
            <a:br>
              <a:rPr lang="en" sz="1600">
                <a:latin typeface="Arial"/>
                <a:ea typeface="Arial"/>
                <a:cs typeface="Arial"/>
                <a:sym typeface="Arial"/>
              </a:rPr>
            </a:br>
            <a:r>
              <a:rPr lang="en" sz="1600">
                <a:latin typeface="Arial"/>
                <a:ea typeface="Arial"/>
                <a:cs typeface="Arial"/>
                <a:sym typeface="Arial"/>
              </a:rPr>
              <a:t>    result </a:t>
            </a:r>
            <a:r>
              <a:rPr b="1" lang="en" sz="1600">
                <a:solidFill>
                  <a:srgbClr val="000000"/>
                </a:solidFill>
                <a:latin typeface="Arial"/>
                <a:ea typeface="Arial"/>
                <a:cs typeface="Arial"/>
                <a:sym typeface="Arial"/>
              </a:rPr>
              <a:t>=</a:t>
            </a:r>
            <a:r>
              <a:rPr lang="en" sz="1600">
                <a:latin typeface="Arial"/>
                <a:ea typeface="Arial"/>
                <a:cs typeface="Arial"/>
                <a:sym typeface="Arial"/>
              </a:rPr>
              <a:t> select(coll, ...)</a:t>
            </a:r>
            <a:br>
              <a:rPr lang="en" sz="1600">
                <a:latin typeface="Arial"/>
                <a:ea typeface="Arial"/>
                <a:cs typeface="Arial"/>
                <a:sym typeface="Arial"/>
              </a:rPr>
            </a:br>
            <a:r>
              <a:rPr lang="en" sz="1600">
                <a:latin typeface="Arial"/>
                <a:ea typeface="Arial"/>
                <a:cs typeface="Arial"/>
                <a:sym typeface="Arial"/>
              </a:rPr>
              <a:t>    </a:t>
            </a:r>
            <a:r>
              <a:rPr b="1" lang="en" sz="1600">
                <a:solidFill>
                  <a:srgbClr val="000000"/>
                </a:solidFill>
                <a:latin typeface="Arial"/>
                <a:ea typeface="Arial"/>
                <a:cs typeface="Arial"/>
                <a:sym typeface="Arial"/>
              </a:rPr>
              <a:t>assert</a:t>
            </a:r>
            <a:r>
              <a:rPr lang="en" sz="1600">
                <a:latin typeface="Arial"/>
                <a:ea typeface="Arial"/>
                <a:cs typeface="Arial"/>
                <a:sym typeface="Arial"/>
              </a:rPr>
              <a:t> result </a:t>
            </a:r>
            <a:r>
              <a:rPr b="1" lang="en" sz="1600">
                <a:solidFill>
                  <a:srgbClr val="000000"/>
                </a:solidFill>
                <a:latin typeface="Arial"/>
                <a:ea typeface="Arial"/>
                <a:cs typeface="Arial"/>
                <a:sym typeface="Arial"/>
              </a:rPr>
              <a:t>==</a:t>
            </a:r>
            <a:r>
              <a:rPr lang="en" sz="1600">
                <a:latin typeface="Arial"/>
                <a:ea typeface="Arial"/>
                <a:cs typeface="Arial"/>
                <a:sym typeface="Arial"/>
              </a:rPr>
              <a:t> </a:t>
            </a:r>
            <a:r>
              <a:rPr i="1" lang="en" sz="1600">
                <a:solidFill>
                  <a:srgbClr val="833C0B"/>
                </a:solidFill>
                <a:latin typeface="Arial"/>
                <a:ea typeface="Arial"/>
                <a:cs typeface="Arial"/>
                <a:sym typeface="Arial"/>
              </a:rPr>
              <a:t># Тут ожидаемое значение</a:t>
            </a:r>
            <a:endParaRPr sz="1600">
              <a:solidFill>
                <a:srgbClr val="833C0B"/>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4"/>
          <p:cNvSpPr/>
          <p:nvPr/>
        </p:nvSpPr>
        <p:spPr>
          <a:xfrm>
            <a:off x="138896" y="2476982"/>
            <a:ext cx="5555848" cy="2245489"/>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4" name="Google Shape;514;p54"/>
          <p:cNvSpPr txBox="1"/>
          <p:nvPr>
            <p:ph type="title"/>
          </p:nvPr>
        </p:nvSpPr>
        <p:spPr>
          <a:xfrm>
            <a:off x="785647" y="75569"/>
            <a:ext cx="11070021" cy="7923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Использование фикстур для тестовых данных</a:t>
            </a:r>
            <a:endParaRPr/>
          </a:p>
        </p:txBody>
      </p:sp>
      <p:sp>
        <p:nvSpPr>
          <p:cNvPr id="515" name="Google Shape;515;p54"/>
          <p:cNvSpPr txBox="1"/>
          <p:nvPr>
            <p:ph idx="1" type="body"/>
          </p:nvPr>
        </p:nvSpPr>
        <p:spPr>
          <a:xfrm>
            <a:off x="138896" y="867912"/>
            <a:ext cx="5752618" cy="5990088"/>
          </a:xfrm>
          <a:prstGeom prst="rect">
            <a:avLst/>
          </a:prstGeom>
          <a:solidFill>
            <a:schemeClr val="lt1"/>
          </a:solid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0"/>
              </a:spcBef>
              <a:spcAft>
                <a:spcPts val="0"/>
              </a:spcAft>
              <a:buClr>
                <a:schemeClr val="dk1"/>
              </a:buClr>
              <a:buSzPct val="100000"/>
              <a:buNone/>
            </a:pPr>
            <a:r>
              <a:rPr lang="en" sz="2200"/>
              <a:t>Fixtures являются отличным местом хранения данных для тестирования. Вы можете вернуть всё что угодно. Вот фикстура, возвращающая кортеж смешанного типа:</a:t>
            </a:r>
            <a:endParaRPr/>
          </a:p>
          <a:p>
            <a:pPr indent="0" lvl="0" marL="0" rtl="0" algn="l">
              <a:lnSpc>
                <a:spcPct val="120000"/>
              </a:lnSpc>
              <a:spcBef>
                <a:spcPts val="1000"/>
              </a:spcBef>
              <a:spcAft>
                <a:spcPts val="0"/>
              </a:spcAft>
              <a:buClr>
                <a:srgbClr val="3A3838"/>
              </a:buClr>
              <a:buSzPct val="100000"/>
              <a:buNone/>
            </a:pPr>
            <a:r>
              <a:rPr b="1" lang="en" sz="1800">
                <a:solidFill>
                  <a:srgbClr val="3A3838"/>
                </a:solidFill>
                <a:latin typeface="Arial"/>
                <a:ea typeface="Arial"/>
                <a:cs typeface="Arial"/>
                <a:sym typeface="Arial"/>
              </a:rPr>
              <a:t># </a:t>
            </a:r>
            <a:r>
              <a:rPr b="1" i="1" lang="en" sz="1800">
                <a:solidFill>
                  <a:srgbClr val="3A3838"/>
                </a:solidFill>
                <a:latin typeface="Arial"/>
                <a:ea typeface="Arial"/>
                <a:cs typeface="Arial"/>
                <a:sym typeface="Arial"/>
              </a:rPr>
              <a:t>ch3/test_fixtures.py</a:t>
            </a:r>
            <a:br>
              <a:rPr i="1" lang="en" sz="1800">
                <a:solidFill>
                  <a:srgbClr val="3A3838"/>
                </a:solidFill>
                <a:latin typeface="Arial"/>
                <a:ea typeface="Arial"/>
                <a:cs typeface="Arial"/>
                <a:sym typeface="Arial"/>
              </a:rPr>
            </a:br>
            <a:r>
              <a:rPr b="0" i="0" lang="en" sz="1800">
                <a:solidFill>
                  <a:srgbClr val="F5871F"/>
                </a:solidFill>
                <a:latin typeface="Arial"/>
                <a:ea typeface="Arial"/>
                <a:cs typeface="Arial"/>
                <a:sym typeface="Arial"/>
              </a:rPr>
              <a:t>@pytest.fixture()</a:t>
            </a:r>
            <a:br>
              <a:rPr lang="en" sz="1800">
                <a:solidFill>
                  <a:srgbClr val="4D4D4C"/>
                </a:solidFill>
                <a:latin typeface="Arial"/>
                <a:ea typeface="Arial"/>
                <a:cs typeface="Arial"/>
                <a:sym typeface="Arial"/>
              </a:rPr>
            </a:br>
            <a:r>
              <a:rPr b="1" i="0" lang="en" sz="1800">
                <a:solidFill>
                  <a:srgbClr val="8959A8"/>
                </a:solidFill>
                <a:latin typeface="Arial"/>
                <a:ea typeface="Arial"/>
                <a:cs typeface="Arial"/>
                <a:sym typeface="Arial"/>
              </a:rPr>
              <a:t>def</a:t>
            </a:r>
            <a:r>
              <a:rPr b="0" i="0" lang="en" sz="1800">
                <a:solidFill>
                  <a:srgbClr val="4D4D4C"/>
                </a:solidFill>
                <a:latin typeface="Arial"/>
                <a:ea typeface="Arial"/>
                <a:cs typeface="Arial"/>
                <a:sym typeface="Arial"/>
              </a:rPr>
              <a:t> </a:t>
            </a:r>
            <a:r>
              <a:rPr b="1" i="0" lang="en" sz="1800">
                <a:solidFill>
                  <a:srgbClr val="4271AE"/>
                </a:solidFill>
                <a:latin typeface="Arial"/>
                <a:ea typeface="Arial"/>
                <a:cs typeface="Arial"/>
                <a:sym typeface="Arial"/>
              </a:rPr>
              <a:t>a_tuple</a:t>
            </a:r>
            <a:r>
              <a:rPr b="0" i="0" lang="en" sz="1800">
                <a:solidFill>
                  <a:srgbClr val="4D4D4C"/>
                </a:solidFill>
                <a:latin typeface="Arial"/>
                <a:ea typeface="Arial"/>
                <a:cs typeface="Arial"/>
                <a:sym typeface="Arial"/>
              </a:rPr>
              <a:t>():</a:t>
            </a:r>
            <a:br>
              <a:rPr b="0" i="0" lang="en" sz="1800">
                <a:solidFill>
                  <a:srgbClr val="4D4D4C"/>
                </a:solidFill>
                <a:latin typeface="Arial"/>
                <a:ea typeface="Arial"/>
                <a:cs typeface="Arial"/>
                <a:sym typeface="Arial"/>
              </a:rPr>
            </a:br>
            <a:r>
              <a:rPr b="0" i="0" lang="en" sz="1800">
                <a:solidFill>
                  <a:srgbClr val="4D4D4C"/>
                </a:solidFill>
                <a:latin typeface="Arial"/>
                <a:ea typeface="Arial"/>
                <a:cs typeface="Arial"/>
                <a:sym typeface="Arial"/>
              </a:rPr>
              <a:t>    </a:t>
            </a:r>
            <a:r>
              <a:rPr b="0" i="0" lang="en" sz="1800">
                <a:solidFill>
                  <a:srgbClr val="718C00"/>
                </a:solidFill>
                <a:latin typeface="Arial"/>
                <a:ea typeface="Arial"/>
                <a:cs typeface="Arial"/>
                <a:sym typeface="Arial"/>
              </a:rPr>
              <a:t>"""Вернуть что-то интересное"""</a:t>
            </a:r>
            <a:br>
              <a:rPr lang="en" sz="1800">
                <a:solidFill>
                  <a:srgbClr val="4D4D4C"/>
                </a:solidFill>
                <a:latin typeface="Arial"/>
                <a:ea typeface="Arial"/>
                <a:cs typeface="Arial"/>
                <a:sym typeface="Arial"/>
              </a:rPr>
            </a:br>
            <a:r>
              <a:rPr lang="en" sz="1800">
                <a:solidFill>
                  <a:srgbClr val="4D4D4C"/>
                </a:solidFill>
                <a:latin typeface="Arial"/>
                <a:ea typeface="Arial"/>
                <a:cs typeface="Arial"/>
                <a:sym typeface="Arial"/>
              </a:rPr>
              <a:t>    </a:t>
            </a:r>
            <a:r>
              <a:rPr b="1" i="0" lang="en" sz="1800">
                <a:solidFill>
                  <a:srgbClr val="8959A8"/>
                </a:solidFill>
                <a:latin typeface="Arial"/>
                <a:ea typeface="Arial"/>
                <a:cs typeface="Arial"/>
                <a:sym typeface="Arial"/>
              </a:rPr>
              <a:t>return</a:t>
            </a:r>
            <a:r>
              <a:rPr b="0" i="0" lang="en" sz="1800">
                <a:solidFill>
                  <a:srgbClr val="4D4D4C"/>
                </a:solidFill>
                <a:latin typeface="Arial"/>
                <a:ea typeface="Arial"/>
                <a:cs typeface="Arial"/>
                <a:sym typeface="Arial"/>
              </a:rPr>
              <a:t> (</a:t>
            </a:r>
            <a:r>
              <a:rPr b="0" i="0" lang="en" sz="1800">
                <a:solidFill>
                  <a:srgbClr val="F5871F"/>
                </a:solidFill>
                <a:latin typeface="Arial"/>
                <a:ea typeface="Arial"/>
                <a:cs typeface="Arial"/>
                <a:sym typeface="Arial"/>
              </a:rPr>
              <a:t>1</a:t>
            </a:r>
            <a:r>
              <a:rPr b="0" i="0" lang="en" sz="1800">
                <a:solidFill>
                  <a:srgbClr val="4D4D4C"/>
                </a:solidFill>
                <a:latin typeface="Arial"/>
                <a:ea typeface="Arial"/>
                <a:cs typeface="Arial"/>
                <a:sym typeface="Arial"/>
              </a:rPr>
              <a:t>, </a:t>
            </a:r>
            <a:r>
              <a:rPr b="0" i="0" lang="en" sz="1800">
                <a:solidFill>
                  <a:srgbClr val="718C00"/>
                </a:solidFill>
                <a:latin typeface="Arial"/>
                <a:ea typeface="Arial"/>
                <a:cs typeface="Arial"/>
                <a:sym typeface="Arial"/>
              </a:rPr>
              <a:t>'foo'</a:t>
            </a:r>
            <a:r>
              <a:rPr b="0" i="0" lang="en" sz="1800">
                <a:solidFill>
                  <a:srgbClr val="4D4D4C"/>
                </a:solidFill>
                <a:latin typeface="Arial"/>
                <a:ea typeface="Arial"/>
                <a:cs typeface="Arial"/>
                <a:sym typeface="Arial"/>
              </a:rPr>
              <a:t>, </a:t>
            </a:r>
            <a:r>
              <a:rPr b="0" i="0" lang="en" sz="1800">
                <a:solidFill>
                  <a:srgbClr val="F5871F"/>
                </a:solidFill>
                <a:latin typeface="Arial"/>
                <a:ea typeface="Arial"/>
                <a:cs typeface="Arial"/>
                <a:sym typeface="Arial"/>
              </a:rPr>
              <a:t>None</a:t>
            </a:r>
            <a:r>
              <a:rPr b="0" i="0" lang="en" sz="1800">
                <a:solidFill>
                  <a:srgbClr val="4D4D4C"/>
                </a:solidFill>
                <a:latin typeface="Arial"/>
                <a:ea typeface="Arial"/>
                <a:cs typeface="Arial"/>
                <a:sym typeface="Arial"/>
              </a:rPr>
              <a:t>, {</a:t>
            </a:r>
            <a:r>
              <a:rPr b="0" i="0" lang="en" sz="1800">
                <a:solidFill>
                  <a:srgbClr val="718C00"/>
                </a:solidFill>
                <a:latin typeface="Arial"/>
                <a:ea typeface="Arial"/>
                <a:cs typeface="Arial"/>
                <a:sym typeface="Arial"/>
              </a:rPr>
              <a:t>'bar'</a:t>
            </a:r>
            <a:r>
              <a:rPr b="0" i="0" lang="en" sz="1800">
                <a:solidFill>
                  <a:srgbClr val="4D4D4C"/>
                </a:solidFill>
                <a:latin typeface="Arial"/>
                <a:ea typeface="Arial"/>
                <a:cs typeface="Arial"/>
                <a:sym typeface="Arial"/>
              </a:rPr>
              <a:t>: </a:t>
            </a:r>
            <a:r>
              <a:rPr b="0" i="0" lang="en" sz="1800">
                <a:solidFill>
                  <a:srgbClr val="F5871F"/>
                </a:solidFill>
                <a:latin typeface="Arial"/>
                <a:ea typeface="Arial"/>
                <a:cs typeface="Arial"/>
                <a:sym typeface="Arial"/>
              </a:rPr>
              <a:t>23</a:t>
            </a:r>
            <a:r>
              <a:rPr b="0" i="0" lang="en" sz="1800">
                <a:solidFill>
                  <a:srgbClr val="4D4D4C"/>
                </a:solidFill>
                <a:latin typeface="Arial"/>
                <a:ea typeface="Arial"/>
                <a:cs typeface="Arial"/>
                <a:sym typeface="Arial"/>
              </a:rPr>
              <a:t>})</a:t>
            </a:r>
            <a:br>
              <a:rPr b="0" i="0" lang="en" sz="1800">
                <a:solidFill>
                  <a:srgbClr val="4D4D4C"/>
                </a:solidFill>
                <a:latin typeface="Arial"/>
                <a:ea typeface="Arial"/>
                <a:cs typeface="Arial"/>
                <a:sym typeface="Arial"/>
              </a:rPr>
            </a:br>
            <a:br>
              <a:rPr b="0" i="0" lang="en" sz="1800">
                <a:solidFill>
                  <a:srgbClr val="4D4D4C"/>
                </a:solidFill>
                <a:latin typeface="Arial"/>
                <a:ea typeface="Arial"/>
                <a:cs typeface="Arial"/>
                <a:sym typeface="Arial"/>
              </a:rPr>
            </a:br>
            <a:r>
              <a:rPr b="1" i="0" lang="en" sz="1800">
                <a:solidFill>
                  <a:srgbClr val="8959A8"/>
                </a:solidFill>
                <a:latin typeface="Arial"/>
                <a:ea typeface="Arial"/>
                <a:cs typeface="Arial"/>
                <a:sym typeface="Arial"/>
              </a:rPr>
              <a:t>def</a:t>
            </a:r>
            <a:r>
              <a:rPr b="0" i="0" lang="en" sz="1800">
                <a:solidFill>
                  <a:srgbClr val="4D4D4C"/>
                </a:solidFill>
                <a:latin typeface="Arial"/>
                <a:ea typeface="Arial"/>
                <a:cs typeface="Arial"/>
                <a:sym typeface="Arial"/>
              </a:rPr>
              <a:t> </a:t>
            </a:r>
            <a:r>
              <a:rPr b="1" i="0" lang="en" sz="1800">
                <a:solidFill>
                  <a:srgbClr val="4271AE"/>
                </a:solidFill>
                <a:latin typeface="Arial"/>
                <a:ea typeface="Arial"/>
                <a:cs typeface="Arial"/>
                <a:sym typeface="Arial"/>
              </a:rPr>
              <a:t>test_a_tuple</a:t>
            </a:r>
            <a:r>
              <a:rPr b="0" i="0" lang="en" sz="1800">
                <a:solidFill>
                  <a:srgbClr val="4D4D4C"/>
                </a:solidFill>
                <a:latin typeface="Arial"/>
                <a:ea typeface="Arial"/>
                <a:cs typeface="Arial"/>
                <a:sym typeface="Arial"/>
              </a:rPr>
              <a:t>(</a:t>
            </a:r>
            <a:r>
              <a:rPr b="0" i="0" lang="en" sz="1800">
                <a:solidFill>
                  <a:srgbClr val="F5871F"/>
                </a:solidFill>
                <a:latin typeface="Arial"/>
                <a:ea typeface="Arial"/>
                <a:cs typeface="Arial"/>
                <a:sym typeface="Arial"/>
              </a:rPr>
              <a:t>a_tuple</a:t>
            </a:r>
            <a:r>
              <a:rPr b="0" i="0" lang="en" sz="1800">
                <a:solidFill>
                  <a:srgbClr val="4D4D4C"/>
                </a:solidFill>
                <a:latin typeface="Arial"/>
                <a:ea typeface="Arial"/>
                <a:cs typeface="Arial"/>
                <a:sym typeface="Arial"/>
              </a:rPr>
              <a:t>):</a:t>
            </a:r>
            <a:br>
              <a:rPr b="0" i="0" lang="en" sz="1800">
                <a:solidFill>
                  <a:srgbClr val="4D4D4C"/>
                </a:solidFill>
                <a:latin typeface="Arial"/>
                <a:ea typeface="Arial"/>
                <a:cs typeface="Arial"/>
                <a:sym typeface="Arial"/>
              </a:rPr>
            </a:br>
            <a:r>
              <a:rPr b="0" i="0" lang="en" sz="1800">
                <a:solidFill>
                  <a:srgbClr val="4D4D4C"/>
                </a:solidFill>
                <a:latin typeface="Arial"/>
                <a:ea typeface="Arial"/>
                <a:cs typeface="Arial"/>
                <a:sym typeface="Arial"/>
              </a:rPr>
              <a:t>    </a:t>
            </a:r>
            <a:r>
              <a:rPr b="0" i="0" lang="en" sz="1800">
                <a:solidFill>
                  <a:srgbClr val="718C00"/>
                </a:solidFill>
                <a:latin typeface="Arial"/>
                <a:ea typeface="Arial"/>
                <a:cs typeface="Arial"/>
                <a:sym typeface="Arial"/>
              </a:rPr>
              <a:t>"""Demo the a_tuple fixture."""</a:t>
            </a:r>
            <a:br>
              <a:rPr lang="en" sz="1800">
                <a:solidFill>
                  <a:srgbClr val="4D4D4C"/>
                </a:solidFill>
                <a:latin typeface="Arial"/>
                <a:ea typeface="Arial"/>
                <a:cs typeface="Arial"/>
                <a:sym typeface="Arial"/>
              </a:rPr>
            </a:br>
            <a:r>
              <a:rPr lang="en" sz="1800">
                <a:solidFill>
                  <a:srgbClr val="4D4D4C"/>
                </a:solidFill>
                <a:latin typeface="Arial"/>
                <a:ea typeface="Arial"/>
                <a:cs typeface="Arial"/>
                <a:sym typeface="Arial"/>
              </a:rPr>
              <a:t>    </a:t>
            </a:r>
            <a:r>
              <a:rPr b="1" i="0" lang="en" sz="1800">
                <a:solidFill>
                  <a:srgbClr val="8959A8"/>
                </a:solidFill>
                <a:latin typeface="Arial"/>
                <a:ea typeface="Arial"/>
                <a:cs typeface="Arial"/>
                <a:sym typeface="Arial"/>
              </a:rPr>
              <a:t>assert</a:t>
            </a:r>
            <a:r>
              <a:rPr b="0" i="0" lang="en" sz="1800">
                <a:solidFill>
                  <a:srgbClr val="4D4D4C"/>
                </a:solidFill>
                <a:latin typeface="Arial"/>
                <a:ea typeface="Arial"/>
                <a:cs typeface="Arial"/>
                <a:sym typeface="Arial"/>
              </a:rPr>
              <a:t> a_tuple[</a:t>
            </a:r>
            <a:r>
              <a:rPr b="0" i="0" lang="en" sz="1800">
                <a:solidFill>
                  <a:srgbClr val="F5871F"/>
                </a:solidFill>
                <a:latin typeface="Arial"/>
                <a:ea typeface="Arial"/>
                <a:cs typeface="Arial"/>
                <a:sym typeface="Arial"/>
              </a:rPr>
              <a:t>3</a:t>
            </a:r>
            <a:r>
              <a:rPr b="0" i="0" lang="en" sz="1800">
                <a:solidFill>
                  <a:srgbClr val="4D4D4C"/>
                </a:solidFill>
                <a:latin typeface="Arial"/>
                <a:ea typeface="Arial"/>
                <a:cs typeface="Arial"/>
                <a:sym typeface="Arial"/>
              </a:rPr>
              <a:t>][</a:t>
            </a:r>
            <a:r>
              <a:rPr b="0" i="0" lang="en" sz="1800">
                <a:solidFill>
                  <a:srgbClr val="718C00"/>
                </a:solidFill>
                <a:latin typeface="Arial"/>
                <a:ea typeface="Arial"/>
                <a:cs typeface="Arial"/>
                <a:sym typeface="Arial"/>
              </a:rPr>
              <a:t>'bar'</a:t>
            </a:r>
            <a:r>
              <a:rPr b="0" i="0" lang="en" sz="1800">
                <a:solidFill>
                  <a:srgbClr val="4D4D4C"/>
                </a:solidFill>
                <a:latin typeface="Arial"/>
                <a:ea typeface="Arial"/>
                <a:cs typeface="Arial"/>
                <a:sym typeface="Arial"/>
              </a:rPr>
              <a:t>] == </a:t>
            </a:r>
            <a:r>
              <a:rPr b="0" i="0" lang="en" sz="1800">
                <a:solidFill>
                  <a:srgbClr val="F5871F"/>
                </a:solidFill>
                <a:latin typeface="Arial"/>
                <a:ea typeface="Arial"/>
                <a:cs typeface="Arial"/>
                <a:sym typeface="Arial"/>
              </a:rPr>
              <a:t>32</a:t>
            </a:r>
            <a:br>
              <a:rPr b="0" i="0" lang="en" sz="1800">
                <a:solidFill>
                  <a:srgbClr val="F5871F"/>
                </a:solidFill>
                <a:latin typeface="Arial"/>
                <a:ea typeface="Arial"/>
                <a:cs typeface="Arial"/>
                <a:sym typeface="Arial"/>
              </a:rPr>
            </a:br>
            <a:br>
              <a:rPr b="0" i="0" lang="en" sz="1800">
                <a:solidFill>
                  <a:srgbClr val="F5871F"/>
                </a:solidFill>
                <a:latin typeface="Arial"/>
                <a:ea typeface="Arial"/>
                <a:cs typeface="Arial"/>
                <a:sym typeface="Arial"/>
              </a:rPr>
            </a:br>
            <a:r>
              <a:rPr lang="en" sz="2200"/>
              <a:t>Вместе с разделом трассировки стека pytest отображает параметры значения функции, вызвавшей исключение или не прошедшей assert. В случае проведения тестов фикстуры — это параметры для теста, поэтому о них сообщается с помощью трассировки стека.</a:t>
            </a:r>
            <a:endParaRPr/>
          </a:p>
        </p:txBody>
      </p:sp>
      <p:sp>
        <p:nvSpPr>
          <p:cNvPr id="516" name="Google Shape;516;p54"/>
          <p:cNvSpPr txBox="1"/>
          <p:nvPr/>
        </p:nvSpPr>
        <p:spPr>
          <a:xfrm>
            <a:off x="5891514" y="1157467"/>
            <a:ext cx="6300485" cy="5016758"/>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rgbClr val="2FFF12"/>
                </a:solidFill>
                <a:latin typeface="Lemon"/>
                <a:ea typeface="Lemon"/>
                <a:cs typeface="Lemon"/>
                <a:sym typeface="Lemon"/>
              </a:rPr>
              <a:t>$ pytest test_fixtures.py::test_a_tuple</a:t>
            </a:r>
            <a:endParaRPr/>
          </a:p>
          <a:p>
            <a:pPr indent="0" lvl="0" marL="0" marR="0" rtl="0" algn="l">
              <a:spcBef>
                <a:spcPts val="0"/>
              </a:spcBef>
              <a:spcAft>
                <a:spcPts val="0"/>
              </a:spcAft>
              <a:buNone/>
            </a:pPr>
            <a:r>
              <a:rPr lang="en" sz="1600">
                <a:solidFill>
                  <a:srgbClr val="00FF00"/>
                </a:solidFill>
                <a:latin typeface="Lemon"/>
                <a:ea typeface="Lemon"/>
                <a:cs typeface="Lemon"/>
                <a:sym typeface="Lemon"/>
              </a:rPr>
              <a:t>============== test session starts ==============</a:t>
            </a:r>
            <a:endParaRPr/>
          </a:p>
          <a:p>
            <a:pPr indent="0" lvl="0" marL="0" marR="0" rtl="0" algn="l">
              <a:spcBef>
                <a:spcPts val="0"/>
              </a:spcBef>
              <a:spcAft>
                <a:spcPts val="0"/>
              </a:spcAft>
              <a:buNone/>
            </a:pPr>
            <a:r>
              <a:rPr lang="en" sz="1600">
                <a:solidFill>
                  <a:srgbClr val="00FF00"/>
                </a:solidFill>
                <a:latin typeface="Lemon"/>
                <a:ea typeface="Lemon"/>
                <a:cs typeface="Lemon"/>
                <a:sym typeface="Lemon"/>
              </a:rPr>
              <a:t>collected 1 item</a:t>
            </a:r>
            <a:br>
              <a:rPr lang="en" sz="1600">
                <a:solidFill>
                  <a:srgbClr val="2FFF12"/>
                </a:solidFill>
                <a:latin typeface="Lemon"/>
                <a:ea typeface="Lemon"/>
                <a:cs typeface="Lemon"/>
                <a:sym typeface="Lemon"/>
              </a:rPr>
            </a:br>
            <a:endParaRPr sz="1600">
              <a:solidFill>
                <a:srgbClr val="2FFF12"/>
              </a:solidFill>
              <a:latin typeface="Lemon"/>
              <a:ea typeface="Lemon"/>
              <a:cs typeface="Lemon"/>
              <a:sym typeface="Lemon"/>
            </a:endParaRPr>
          </a:p>
          <a:p>
            <a:pPr indent="0" lvl="0" marL="0" marR="0" rtl="0" algn="l">
              <a:spcBef>
                <a:spcPts val="0"/>
              </a:spcBef>
              <a:spcAft>
                <a:spcPts val="0"/>
              </a:spcAft>
              <a:buNone/>
            </a:pPr>
            <a:r>
              <a:rPr lang="en" sz="1600">
                <a:solidFill>
                  <a:srgbClr val="2FFF12"/>
                </a:solidFill>
                <a:latin typeface="Lemon"/>
                <a:ea typeface="Lemon"/>
                <a:cs typeface="Lemon"/>
                <a:sym typeface="Lemon"/>
              </a:rPr>
              <a:t>test_fixtures.py </a:t>
            </a:r>
            <a:r>
              <a:rPr lang="en" sz="1600">
                <a:solidFill>
                  <a:srgbClr val="B42419"/>
                </a:solidFill>
                <a:latin typeface="Lemon"/>
                <a:ea typeface="Lemon"/>
                <a:cs typeface="Lemon"/>
                <a:sym typeface="Lemon"/>
              </a:rPr>
              <a:t>F                         [100%]</a:t>
            </a:r>
            <a:endParaRPr/>
          </a:p>
          <a:p>
            <a:pPr indent="0" lvl="0" marL="0" marR="0" rtl="0" algn="l">
              <a:spcBef>
                <a:spcPts val="0"/>
              </a:spcBef>
              <a:spcAft>
                <a:spcPts val="0"/>
              </a:spcAft>
              <a:buNone/>
            </a:pPr>
            <a:r>
              <a:t/>
            </a:r>
            <a:endParaRPr sz="1600">
              <a:solidFill>
                <a:srgbClr val="2FFF12"/>
              </a:solidFill>
              <a:latin typeface="Lemon"/>
              <a:ea typeface="Lemon"/>
              <a:cs typeface="Lemon"/>
              <a:sym typeface="Lemon"/>
            </a:endParaRPr>
          </a:p>
          <a:p>
            <a:pPr indent="0" lvl="0" marL="0" marR="0" rtl="0" algn="l">
              <a:spcBef>
                <a:spcPts val="0"/>
              </a:spcBef>
              <a:spcAft>
                <a:spcPts val="0"/>
              </a:spcAft>
              <a:buNone/>
            </a:pPr>
            <a:r>
              <a:rPr lang="en" sz="1600">
                <a:solidFill>
                  <a:srgbClr val="2FFF12"/>
                </a:solidFill>
                <a:latin typeface="Lemon"/>
                <a:ea typeface="Lemon"/>
                <a:cs typeface="Lemon"/>
                <a:sym typeface="Lemon"/>
              </a:rPr>
              <a:t>==================== FAILURES ===================</a:t>
            </a:r>
            <a:endParaRPr/>
          </a:p>
          <a:p>
            <a:pPr indent="0" lvl="0" marL="0" marR="0" rtl="0" algn="l">
              <a:spcBef>
                <a:spcPts val="0"/>
              </a:spcBef>
              <a:spcAft>
                <a:spcPts val="0"/>
              </a:spcAft>
              <a:buNone/>
            </a:pPr>
            <a:r>
              <a:rPr lang="en" sz="1600">
                <a:solidFill>
                  <a:srgbClr val="FF0000"/>
                </a:solidFill>
                <a:latin typeface="Lemon"/>
                <a:ea typeface="Lemon"/>
                <a:cs typeface="Lemon"/>
                <a:sym typeface="Lemon"/>
              </a:rPr>
              <a:t>__________________ test_a_tuple _________________</a:t>
            </a:r>
            <a:endParaRPr sz="1600">
              <a:solidFill>
                <a:srgbClr val="2FFF12"/>
              </a:solidFill>
              <a:latin typeface="Lemon"/>
              <a:ea typeface="Lemon"/>
              <a:cs typeface="Lemon"/>
              <a:sym typeface="Lemon"/>
            </a:endParaRPr>
          </a:p>
          <a:p>
            <a:pPr indent="0" lvl="0" marL="0" marR="0" rtl="0" algn="l">
              <a:spcBef>
                <a:spcPts val="0"/>
              </a:spcBef>
              <a:spcAft>
                <a:spcPts val="0"/>
              </a:spcAft>
              <a:buNone/>
            </a:pPr>
            <a:r>
              <a:rPr lang="en" sz="1600">
                <a:solidFill>
                  <a:srgbClr val="2FFF12"/>
                </a:solidFill>
                <a:latin typeface="Lemon"/>
                <a:ea typeface="Lemon"/>
                <a:cs typeface="Lemon"/>
                <a:sym typeface="Lemon"/>
              </a:rPr>
              <a:t>a_tuple = (1, 'foo', None, {'bar': 23})</a:t>
            </a:r>
            <a:endParaRPr/>
          </a:p>
          <a:p>
            <a:pPr indent="0" lvl="0" marL="0" marR="0" rtl="0" algn="l">
              <a:spcBef>
                <a:spcPts val="0"/>
              </a:spcBef>
              <a:spcAft>
                <a:spcPts val="0"/>
              </a:spcAft>
              <a:buNone/>
            </a:pPr>
            <a:r>
              <a:t/>
            </a:r>
            <a:endParaRPr sz="1600">
              <a:solidFill>
                <a:srgbClr val="2FFF12"/>
              </a:solidFill>
              <a:latin typeface="Lemon"/>
              <a:ea typeface="Lemon"/>
              <a:cs typeface="Lemon"/>
              <a:sym typeface="Lemon"/>
            </a:endParaRPr>
          </a:p>
          <a:p>
            <a:pPr indent="0" lvl="0" marL="0" marR="0" rtl="0" algn="l">
              <a:spcBef>
                <a:spcPts val="0"/>
              </a:spcBef>
              <a:spcAft>
                <a:spcPts val="0"/>
              </a:spcAft>
              <a:buNone/>
            </a:pPr>
            <a:r>
              <a:rPr lang="en" sz="1600">
                <a:solidFill>
                  <a:srgbClr val="2FFF12"/>
                </a:solidFill>
                <a:latin typeface="Lemon"/>
                <a:ea typeface="Lemon"/>
                <a:cs typeface="Lemon"/>
                <a:sym typeface="Lemon"/>
              </a:rPr>
              <a:t>    </a:t>
            </a:r>
            <a:r>
              <a:rPr lang="en" sz="1600">
                <a:solidFill>
                  <a:srgbClr val="00B0F0"/>
                </a:solidFill>
                <a:latin typeface="Lemon"/>
                <a:ea typeface="Lemon"/>
                <a:cs typeface="Lemon"/>
                <a:sym typeface="Lemon"/>
              </a:rPr>
              <a:t>def</a:t>
            </a:r>
            <a:r>
              <a:rPr lang="en" sz="1600">
                <a:solidFill>
                  <a:srgbClr val="2FFF12"/>
                </a:solidFill>
                <a:latin typeface="Lemon"/>
                <a:ea typeface="Lemon"/>
                <a:cs typeface="Lemon"/>
                <a:sym typeface="Lemon"/>
              </a:rPr>
              <a:t> </a:t>
            </a:r>
            <a:r>
              <a:rPr lang="en" sz="1600">
                <a:solidFill>
                  <a:srgbClr val="2FE71A"/>
                </a:solidFill>
                <a:latin typeface="Lemon"/>
                <a:ea typeface="Lemon"/>
                <a:cs typeface="Lemon"/>
                <a:sym typeface="Lemon"/>
              </a:rPr>
              <a:t>test_a_tuple</a:t>
            </a:r>
            <a:r>
              <a:rPr lang="en" sz="1600">
                <a:solidFill>
                  <a:srgbClr val="2FFF12"/>
                </a:solidFill>
                <a:latin typeface="Lemon"/>
                <a:ea typeface="Lemon"/>
                <a:cs typeface="Lemon"/>
                <a:sym typeface="Lemon"/>
              </a:rPr>
              <a:t>(a_tuple):</a:t>
            </a:r>
            <a:endParaRPr/>
          </a:p>
          <a:p>
            <a:pPr indent="0" lvl="0" marL="0" marR="0" rtl="0" algn="l">
              <a:spcBef>
                <a:spcPts val="0"/>
              </a:spcBef>
              <a:spcAft>
                <a:spcPts val="0"/>
              </a:spcAft>
              <a:buNone/>
            </a:pPr>
            <a:r>
              <a:rPr lang="en" sz="1600">
                <a:solidFill>
                  <a:srgbClr val="2FFF12"/>
                </a:solidFill>
                <a:latin typeface="Lemon"/>
                <a:ea typeface="Lemon"/>
                <a:cs typeface="Lemon"/>
                <a:sym typeface="Lemon"/>
              </a:rPr>
              <a:t>    </a:t>
            </a:r>
            <a:r>
              <a:rPr lang="en" sz="1600">
                <a:solidFill>
                  <a:srgbClr val="6F6F6F"/>
                </a:solidFill>
                <a:latin typeface="Lemon"/>
                <a:ea typeface="Lemon"/>
                <a:cs typeface="Lemon"/>
                <a:sym typeface="Lemon"/>
              </a:rPr>
              <a:t>    </a:t>
            </a:r>
            <a:r>
              <a:rPr lang="en" sz="1600">
                <a:solidFill>
                  <a:srgbClr val="9FA01C"/>
                </a:solidFill>
                <a:latin typeface="Lemon"/>
                <a:ea typeface="Lemon"/>
                <a:cs typeface="Lemon"/>
                <a:sym typeface="Lemon"/>
              </a:rPr>
              <a:t>"""Demo the a_tuple fixture."""</a:t>
            </a:r>
            <a:endParaRPr/>
          </a:p>
          <a:p>
            <a:pPr indent="0" lvl="0" marL="0" marR="0" rtl="0" algn="l">
              <a:spcBef>
                <a:spcPts val="0"/>
              </a:spcBef>
              <a:spcAft>
                <a:spcPts val="0"/>
              </a:spcAft>
              <a:buNone/>
            </a:pPr>
            <a:r>
              <a:rPr lang="en" sz="1600">
                <a:solidFill>
                  <a:srgbClr val="2FFF12"/>
                </a:solidFill>
                <a:latin typeface="Lemon"/>
                <a:ea typeface="Lemon"/>
                <a:cs typeface="Lemon"/>
                <a:sym typeface="Lemon"/>
              </a:rPr>
              <a:t>&gt;       </a:t>
            </a:r>
            <a:r>
              <a:rPr lang="en" sz="1600">
                <a:solidFill>
                  <a:srgbClr val="00B0F0"/>
                </a:solidFill>
                <a:latin typeface="Lemon"/>
                <a:ea typeface="Lemon"/>
                <a:cs typeface="Lemon"/>
                <a:sym typeface="Lemon"/>
              </a:rPr>
              <a:t>assert</a:t>
            </a:r>
            <a:r>
              <a:rPr lang="en" sz="1600">
                <a:solidFill>
                  <a:srgbClr val="2FFF12"/>
                </a:solidFill>
                <a:latin typeface="Lemon"/>
                <a:ea typeface="Lemon"/>
                <a:cs typeface="Lemon"/>
                <a:sym typeface="Lemon"/>
              </a:rPr>
              <a:t> a_tuple[</a:t>
            </a:r>
            <a:r>
              <a:rPr lang="en" sz="1600">
                <a:solidFill>
                  <a:srgbClr val="00B0F0"/>
                </a:solidFill>
                <a:latin typeface="Lemon"/>
                <a:ea typeface="Lemon"/>
                <a:cs typeface="Lemon"/>
                <a:sym typeface="Lemon"/>
              </a:rPr>
              <a:t>3</a:t>
            </a:r>
            <a:r>
              <a:rPr lang="en" sz="1600">
                <a:solidFill>
                  <a:srgbClr val="2FFF12"/>
                </a:solidFill>
                <a:latin typeface="Lemon"/>
                <a:ea typeface="Lemon"/>
                <a:cs typeface="Lemon"/>
                <a:sym typeface="Lemon"/>
              </a:rPr>
              <a:t>][</a:t>
            </a:r>
            <a:r>
              <a:rPr lang="en" sz="1600">
                <a:solidFill>
                  <a:srgbClr val="9FA01C"/>
                </a:solidFill>
                <a:latin typeface="Lemon"/>
                <a:ea typeface="Lemon"/>
                <a:cs typeface="Lemon"/>
                <a:sym typeface="Lemon"/>
              </a:rPr>
              <a:t>'bar'</a:t>
            </a:r>
            <a:r>
              <a:rPr lang="en" sz="1600">
                <a:solidFill>
                  <a:srgbClr val="2FFF12"/>
                </a:solidFill>
                <a:latin typeface="Lemon"/>
                <a:ea typeface="Lemon"/>
                <a:cs typeface="Lemon"/>
                <a:sym typeface="Lemon"/>
              </a:rPr>
              <a:t>] == </a:t>
            </a:r>
            <a:r>
              <a:rPr lang="en" sz="1600">
                <a:solidFill>
                  <a:srgbClr val="00B0F0"/>
                </a:solidFill>
                <a:latin typeface="Lemon"/>
                <a:ea typeface="Lemon"/>
                <a:cs typeface="Lemon"/>
                <a:sym typeface="Lemon"/>
              </a:rPr>
              <a:t>32</a:t>
            </a:r>
            <a:endParaRPr/>
          </a:p>
          <a:p>
            <a:pPr indent="0" lvl="0" marL="0" marR="0" rtl="0" algn="l">
              <a:spcBef>
                <a:spcPts val="0"/>
              </a:spcBef>
              <a:spcAft>
                <a:spcPts val="0"/>
              </a:spcAft>
              <a:buNone/>
            </a:pPr>
            <a:r>
              <a:rPr lang="en" sz="1600">
                <a:solidFill>
                  <a:srgbClr val="FF0000"/>
                </a:solidFill>
                <a:latin typeface="Lemon"/>
                <a:ea typeface="Lemon"/>
                <a:cs typeface="Lemon"/>
                <a:sym typeface="Lemon"/>
              </a:rPr>
              <a:t>E       assert 23 == 32</a:t>
            </a:r>
            <a:br>
              <a:rPr lang="en" sz="1600">
                <a:solidFill>
                  <a:srgbClr val="2FFF12"/>
                </a:solidFill>
                <a:latin typeface="Lemon"/>
                <a:ea typeface="Lemon"/>
                <a:cs typeface="Lemon"/>
                <a:sym typeface="Lemon"/>
              </a:rPr>
            </a:br>
            <a:endParaRPr sz="1600">
              <a:solidFill>
                <a:srgbClr val="2FFF12"/>
              </a:solidFill>
              <a:latin typeface="Lemon"/>
              <a:ea typeface="Lemon"/>
              <a:cs typeface="Lemon"/>
              <a:sym typeface="Lemon"/>
            </a:endParaRPr>
          </a:p>
          <a:p>
            <a:pPr indent="0" lvl="0" marL="0" marR="0" rtl="0" algn="l">
              <a:spcBef>
                <a:spcPts val="0"/>
              </a:spcBef>
              <a:spcAft>
                <a:spcPts val="0"/>
              </a:spcAft>
              <a:buNone/>
            </a:pPr>
            <a:r>
              <a:rPr lang="en" sz="1600">
                <a:solidFill>
                  <a:srgbClr val="FF0000"/>
                </a:solidFill>
                <a:latin typeface="Lemon"/>
                <a:ea typeface="Lemon"/>
                <a:cs typeface="Lemon"/>
                <a:sym typeface="Lemon"/>
              </a:rPr>
              <a:t>test_fixtures.py</a:t>
            </a:r>
            <a:r>
              <a:rPr lang="en" sz="1600">
                <a:solidFill>
                  <a:srgbClr val="2FFF12"/>
                </a:solidFill>
                <a:latin typeface="Lemon"/>
                <a:ea typeface="Lemon"/>
                <a:cs typeface="Lemon"/>
                <a:sym typeface="Lemon"/>
              </a:rPr>
              <a:t>:38: AssertionError</a:t>
            </a:r>
            <a:endParaRPr/>
          </a:p>
          <a:p>
            <a:pPr indent="0" lvl="0" marL="0" marR="0" rtl="0" algn="l">
              <a:spcBef>
                <a:spcPts val="0"/>
              </a:spcBef>
              <a:spcAft>
                <a:spcPts val="0"/>
              </a:spcAft>
              <a:buNone/>
            </a:pPr>
            <a:r>
              <a:rPr lang="en" sz="1600">
                <a:solidFill>
                  <a:srgbClr val="2EAEBB"/>
                </a:solidFill>
                <a:latin typeface="Lemon"/>
                <a:ea typeface="Lemon"/>
                <a:cs typeface="Lemon"/>
                <a:sym typeface="Lemon"/>
              </a:rPr>
              <a:t>============ short test summary info ============</a:t>
            </a:r>
            <a:endParaRPr/>
          </a:p>
          <a:p>
            <a:pPr indent="0" lvl="0" marL="0" marR="0" rtl="0" algn="l">
              <a:spcBef>
                <a:spcPts val="0"/>
              </a:spcBef>
              <a:spcAft>
                <a:spcPts val="0"/>
              </a:spcAft>
              <a:buNone/>
            </a:pPr>
            <a:r>
              <a:rPr lang="en" sz="1600">
                <a:solidFill>
                  <a:srgbClr val="FF0000"/>
                </a:solidFill>
                <a:latin typeface="Lemon"/>
                <a:ea typeface="Lemon"/>
                <a:cs typeface="Lemon"/>
                <a:sym typeface="Lemon"/>
              </a:rPr>
              <a:t>FAILED</a:t>
            </a:r>
            <a:r>
              <a:rPr lang="en" sz="1600">
                <a:solidFill>
                  <a:srgbClr val="2FFF12"/>
                </a:solidFill>
                <a:latin typeface="Lemon"/>
                <a:ea typeface="Lemon"/>
                <a:cs typeface="Lemon"/>
                <a:sym typeface="Lemon"/>
              </a:rPr>
              <a:t> </a:t>
            </a:r>
            <a:r>
              <a:rPr lang="en" sz="1600">
                <a:solidFill>
                  <a:srgbClr val="00FF00"/>
                </a:solidFill>
                <a:latin typeface="Lemon"/>
                <a:ea typeface="Lemon"/>
                <a:cs typeface="Lemon"/>
                <a:sym typeface="Lemon"/>
              </a:rPr>
              <a:t>test_a_tuple</a:t>
            </a:r>
            <a:r>
              <a:rPr lang="en" sz="1600">
                <a:solidFill>
                  <a:srgbClr val="2FFF12"/>
                </a:solidFill>
                <a:latin typeface="Lemon"/>
                <a:ea typeface="Lemon"/>
                <a:cs typeface="Lemon"/>
                <a:sym typeface="Lemon"/>
              </a:rPr>
              <a:t>: assert 23 == 32</a:t>
            </a:r>
            <a:endParaRPr/>
          </a:p>
          <a:p>
            <a:pPr indent="0" lvl="0" marL="0" marR="0" rtl="0" algn="l">
              <a:spcBef>
                <a:spcPts val="0"/>
              </a:spcBef>
              <a:spcAft>
                <a:spcPts val="0"/>
              </a:spcAft>
              <a:buNone/>
            </a:pPr>
            <a:r>
              <a:rPr lang="en" sz="1600">
                <a:solidFill>
                  <a:srgbClr val="FF0000"/>
                </a:solidFill>
                <a:latin typeface="Lemon"/>
                <a:ea typeface="Lemon"/>
                <a:cs typeface="Lemon"/>
                <a:sym typeface="Lemon"/>
              </a:rPr>
              <a:t>============== 1 failed in 0.07s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5"/>
          <p:cNvSpPr txBox="1"/>
          <p:nvPr>
            <p:ph type="title"/>
          </p:nvPr>
        </p:nvSpPr>
        <p:spPr>
          <a:xfrm>
            <a:off x="329484" y="61628"/>
            <a:ext cx="11729993" cy="7144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Использование множества (вложенных) фикстур</a:t>
            </a:r>
            <a:endParaRPr/>
          </a:p>
        </p:txBody>
      </p:sp>
      <p:sp>
        <p:nvSpPr>
          <p:cNvPr id="522" name="Google Shape;522;p55"/>
          <p:cNvSpPr txBox="1"/>
          <p:nvPr>
            <p:ph idx="1" type="body"/>
          </p:nvPr>
        </p:nvSpPr>
        <p:spPr>
          <a:xfrm>
            <a:off x="155294" y="794479"/>
            <a:ext cx="6731643" cy="6063521"/>
          </a:xfrm>
          <a:prstGeom prst="rect">
            <a:avLst/>
          </a:prstGeom>
          <a:solidFill>
            <a:srgbClr val="EDEDED"/>
          </a:solidFill>
          <a:ln>
            <a:noFill/>
          </a:ln>
        </p:spPr>
        <p:txBody>
          <a:bodyPr anchorCtr="0" anchor="t" bIns="45700" lIns="91425" spcFirstLastPara="1" rIns="91425" wrap="square" tIns="45700">
            <a:normAutofit fontScale="92500" lnSpcReduction="10000"/>
          </a:bodyPr>
          <a:lstStyle/>
          <a:p>
            <a:pPr indent="0" lvl="0" marL="0" rtl="0" algn="l">
              <a:lnSpc>
                <a:spcPct val="110000"/>
              </a:lnSpc>
              <a:spcBef>
                <a:spcPts val="0"/>
              </a:spcBef>
              <a:spcAft>
                <a:spcPts val="0"/>
              </a:spcAft>
              <a:buClr>
                <a:srgbClr val="333333"/>
              </a:buClr>
              <a:buSzPct val="100000"/>
              <a:buNone/>
            </a:pPr>
            <a:r>
              <a:rPr b="1" i="1" lang="en" sz="1600">
                <a:solidFill>
                  <a:srgbClr val="333333"/>
                </a:solidFill>
                <a:latin typeface="Arial"/>
                <a:ea typeface="Arial"/>
                <a:cs typeface="Arial"/>
                <a:sym typeface="Arial"/>
              </a:rPr>
              <a:t># ch3/a/tasks_proj/tests/conftest.py</a:t>
            </a:r>
            <a:endParaRPr b="1" i="1" sz="1600">
              <a:solidFill>
                <a:srgbClr val="333333"/>
              </a:solidFill>
              <a:latin typeface="Arial"/>
              <a:ea typeface="Arial"/>
              <a:cs typeface="Arial"/>
              <a:sym typeface="Arial"/>
            </a:endParaRPr>
          </a:p>
          <a:p>
            <a:pPr indent="0" lvl="0" marL="0" rtl="0" algn="l">
              <a:lnSpc>
                <a:spcPct val="110000"/>
              </a:lnSpc>
              <a:spcBef>
                <a:spcPts val="1000"/>
              </a:spcBef>
              <a:spcAft>
                <a:spcPts val="0"/>
              </a:spcAft>
              <a:buClr>
                <a:srgbClr val="F5871F"/>
              </a:buClr>
              <a:buSzPct val="100000"/>
              <a:buNone/>
            </a:pPr>
            <a:r>
              <a:rPr b="0" i="0" lang="en" sz="1600">
                <a:solidFill>
                  <a:srgbClr val="F5871F"/>
                </a:solidFill>
                <a:latin typeface="Arial"/>
                <a:ea typeface="Arial"/>
                <a:cs typeface="Arial"/>
                <a:sym typeface="Arial"/>
              </a:rPr>
              <a:t>@pytest.fixture()</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tasks_just_a_few</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"""Все резюме и владельцы уникальны."""</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return</a:t>
            </a:r>
            <a:r>
              <a:rPr b="0" i="0" lang="en" sz="1600">
                <a:solidFill>
                  <a:srgbClr val="4D4D4C"/>
                </a:solidFill>
                <a:latin typeface="Arial"/>
                <a:ea typeface="Arial"/>
                <a:cs typeface="Arial"/>
                <a:sym typeface="Arial"/>
              </a:rPr>
              <a:t> (</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Task(</a:t>
            </a:r>
            <a:r>
              <a:rPr b="0" i="0" lang="en" sz="1600">
                <a:solidFill>
                  <a:srgbClr val="718C00"/>
                </a:solidFill>
                <a:latin typeface="Arial"/>
                <a:ea typeface="Arial"/>
                <a:cs typeface="Arial"/>
                <a:sym typeface="Arial"/>
              </a:rPr>
              <a:t>'Write some code'</a:t>
            </a: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'Brian'</a:t>
            </a:r>
            <a:r>
              <a:rPr b="0" i="0" lang="en" sz="1600">
                <a:solidFill>
                  <a:srgbClr val="4D4D4C"/>
                </a:solidFill>
                <a:latin typeface="Arial"/>
                <a:ea typeface="Arial"/>
                <a:cs typeface="Arial"/>
                <a:sym typeface="Arial"/>
              </a:rPr>
              <a:t>, </a:t>
            </a:r>
            <a:r>
              <a:rPr b="0" i="0" lang="en" sz="1600">
                <a:solidFill>
                  <a:srgbClr val="F5871F"/>
                </a:solidFill>
                <a:latin typeface="Arial"/>
                <a:ea typeface="Arial"/>
                <a:cs typeface="Arial"/>
                <a:sym typeface="Arial"/>
              </a:rPr>
              <a:t>True</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Task(</a:t>
            </a:r>
            <a:r>
              <a:rPr b="0" i="0" lang="en" sz="1600">
                <a:solidFill>
                  <a:srgbClr val="718C00"/>
                </a:solidFill>
                <a:latin typeface="Arial"/>
                <a:ea typeface="Arial"/>
                <a:cs typeface="Arial"/>
                <a:sym typeface="Arial"/>
              </a:rPr>
              <a:t>"Code review Brian's code"</a:t>
            </a: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'Katie'</a:t>
            </a:r>
            <a:r>
              <a:rPr b="0" i="0" lang="en" sz="1600">
                <a:solidFill>
                  <a:srgbClr val="4D4D4C"/>
                </a:solidFill>
                <a:latin typeface="Arial"/>
                <a:ea typeface="Arial"/>
                <a:cs typeface="Arial"/>
                <a:sym typeface="Arial"/>
              </a:rPr>
              <a:t>, </a:t>
            </a:r>
            <a:r>
              <a:rPr b="0" i="0" lang="en" sz="1600">
                <a:solidFill>
                  <a:srgbClr val="F5871F"/>
                </a:solidFill>
                <a:latin typeface="Arial"/>
                <a:ea typeface="Arial"/>
                <a:cs typeface="Arial"/>
                <a:sym typeface="Arial"/>
              </a:rPr>
              <a:t>False</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Task(</a:t>
            </a:r>
            <a:r>
              <a:rPr b="0" i="0" lang="en" sz="1600">
                <a:solidFill>
                  <a:srgbClr val="718C00"/>
                </a:solidFill>
                <a:latin typeface="Arial"/>
                <a:ea typeface="Arial"/>
                <a:cs typeface="Arial"/>
                <a:sym typeface="Arial"/>
              </a:rPr>
              <a:t>'Fix what Brian did'</a:t>
            </a: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'Michelle'</a:t>
            </a:r>
            <a:r>
              <a:rPr b="0" i="0" lang="en" sz="1600">
                <a:solidFill>
                  <a:srgbClr val="4D4D4C"/>
                </a:solidFill>
                <a:latin typeface="Arial"/>
                <a:ea typeface="Arial"/>
                <a:cs typeface="Arial"/>
                <a:sym typeface="Arial"/>
              </a:rPr>
              <a:t>, </a:t>
            </a:r>
            <a:r>
              <a:rPr b="0" i="0" lang="en" sz="1600">
                <a:solidFill>
                  <a:srgbClr val="F5871F"/>
                </a:solidFill>
                <a:latin typeface="Arial"/>
                <a:ea typeface="Arial"/>
                <a:cs typeface="Arial"/>
                <a:sym typeface="Arial"/>
              </a:rPr>
              <a:t>False</a:t>
            </a:r>
            <a:r>
              <a:rPr b="0" i="0" lang="en" sz="1600">
                <a:solidFill>
                  <a:srgbClr val="4D4D4C"/>
                </a:solidFill>
                <a:latin typeface="Arial"/>
                <a:ea typeface="Arial"/>
                <a:cs typeface="Arial"/>
                <a:sym typeface="Arial"/>
              </a:rPr>
              <a:t>))</a:t>
            </a:r>
            <a:br>
              <a:rPr b="1" lang="en" sz="1600">
                <a:solidFill>
                  <a:srgbClr val="333333"/>
                </a:solidFill>
                <a:latin typeface="Arial"/>
                <a:ea typeface="Arial"/>
                <a:cs typeface="Arial"/>
                <a:sym typeface="Arial"/>
              </a:rPr>
            </a:br>
            <a:br>
              <a:rPr b="1" lang="en" sz="1600">
                <a:solidFill>
                  <a:srgbClr val="333333"/>
                </a:solidFill>
                <a:latin typeface="Arial"/>
                <a:ea typeface="Arial"/>
                <a:cs typeface="Arial"/>
                <a:sym typeface="Arial"/>
              </a:rPr>
            </a:br>
            <a:r>
              <a:rPr b="0" i="0" lang="en" sz="1600">
                <a:solidFill>
                  <a:srgbClr val="F5871F"/>
                </a:solidFill>
                <a:latin typeface="Arial"/>
                <a:ea typeface="Arial"/>
                <a:cs typeface="Arial"/>
                <a:sym typeface="Arial"/>
              </a:rPr>
              <a:t>@pytest.fixture()</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db_with_3_tasks</a:t>
            </a:r>
            <a:r>
              <a:rPr b="0" i="0" lang="en" sz="1600">
                <a:solidFill>
                  <a:srgbClr val="4D4D4C"/>
                </a:solidFill>
                <a:latin typeface="Arial"/>
                <a:ea typeface="Arial"/>
                <a:cs typeface="Arial"/>
                <a:sym typeface="Arial"/>
              </a:rPr>
              <a:t>(</a:t>
            </a:r>
            <a:r>
              <a:rPr b="0" i="0" lang="en" sz="1600">
                <a:solidFill>
                  <a:srgbClr val="F5871F"/>
                </a:solidFill>
                <a:latin typeface="Arial"/>
                <a:ea typeface="Arial"/>
                <a:cs typeface="Arial"/>
                <a:sym typeface="Arial"/>
              </a:rPr>
              <a:t>tasks_db, tasks_just_a_few</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"""Подключение БД с 3 задачами, все уникальны."""</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for</a:t>
            </a:r>
            <a:r>
              <a:rPr b="0" i="0" lang="en" sz="1600">
                <a:solidFill>
                  <a:srgbClr val="4D4D4C"/>
                </a:solidFill>
                <a:latin typeface="Arial"/>
                <a:ea typeface="Arial"/>
                <a:cs typeface="Arial"/>
                <a:sym typeface="Arial"/>
              </a:rPr>
              <a:t> t </a:t>
            </a:r>
            <a:r>
              <a:rPr b="1" i="0" lang="en" sz="1600">
                <a:solidFill>
                  <a:srgbClr val="8959A8"/>
                </a:solidFill>
                <a:latin typeface="Arial"/>
                <a:ea typeface="Arial"/>
                <a:cs typeface="Arial"/>
                <a:sym typeface="Arial"/>
              </a:rPr>
              <a:t>in</a:t>
            </a:r>
            <a:r>
              <a:rPr b="0" i="0" lang="en" sz="1600">
                <a:solidFill>
                  <a:srgbClr val="4D4D4C"/>
                </a:solidFill>
                <a:latin typeface="Arial"/>
                <a:ea typeface="Arial"/>
                <a:cs typeface="Arial"/>
                <a:sym typeface="Arial"/>
              </a:rPr>
              <a:t> tasks_just_a_few:</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tasks.add(t)</a:t>
            </a:r>
            <a:br>
              <a:rPr b="0" i="0" lang="en" sz="1600">
                <a:solidFill>
                  <a:srgbClr val="4D4D4C"/>
                </a:solidFill>
                <a:latin typeface="Arial"/>
                <a:ea typeface="Arial"/>
                <a:cs typeface="Arial"/>
                <a:sym typeface="Arial"/>
              </a:rPr>
            </a:br>
            <a:br>
              <a:rPr b="0" i="0" lang="en" sz="1600">
                <a:solidFill>
                  <a:srgbClr val="4D4D4C"/>
                </a:solidFill>
                <a:latin typeface="Arial"/>
                <a:ea typeface="Arial"/>
                <a:cs typeface="Arial"/>
                <a:sym typeface="Arial"/>
              </a:rPr>
            </a:br>
            <a:r>
              <a:rPr b="0" i="1" lang="en" sz="1600">
                <a:solidFill>
                  <a:srgbClr val="4D4D4C"/>
                </a:solidFill>
                <a:latin typeface="Arial"/>
                <a:ea typeface="Arial"/>
                <a:cs typeface="Arial"/>
                <a:sym typeface="Arial"/>
              </a:rPr>
              <a:t># </a:t>
            </a:r>
            <a:r>
              <a:rPr b="1" i="1" lang="en" sz="1600">
                <a:solidFill>
                  <a:srgbClr val="333333"/>
                </a:solidFill>
                <a:latin typeface="Arial"/>
                <a:ea typeface="Arial"/>
                <a:cs typeface="Arial"/>
                <a:sym typeface="Arial"/>
              </a:rPr>
              <a:t>ch3/a/tasks_proj/tests/func/test_add.py</a:t>
            </a:r>
            <a:endParaRPr i="1" sz="1600">
              <a:solidFill>
                <a:srgbClr val="4D4D4C"/>
              </a:solidFill>
              <a:latin typeface="Arial"/>
              <a:ea typeface="Arial"/>
              <a:cs typeface="Arial"/>
              <a:sym typeface="Arial"/>
            </a:endParaRPr>
          </a:p>
          <a:p>
            <a:pPr indent="0" lvl="0" marL="0" rtl="0" algn="l">
              <a:lnSpc>
                <a:spcPct val="110000"/>
              </a:lnSpc>
              <a:spcBef>
                <a:spcPts val="1000"/>
              </a:spcBef>
              <a:spcAft>
                <a:spcPts val="0"/>
              </a:spcAft>
              <a:buClr>
                <a:srgbClr val="8959A8"/>
              </a:buClr>
              <a:buSzPct val="100000"/>
              <a:buNone/>
            </a:pP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test_add_increases_count</a:t>
            </a:r>
            <a:r>
              <a:rPr b="0" i="0" lang="en" sz="1600">
                <a:solidFill>
                  <a:srgbClr val="4D4D4C"/>
                </a:solidFill>
                <a:latin typeface="Arial"/>
                <a:ea typeface="Arial"/>
                <a:cs typeface="Arial"/>
                <a:sym typeface="Arial"/>
              </a:rPr>
              <a:t>(</a:t>
            </a:r>
            <a:r>
              <a:rPr b="0" i="0" lang="en" sz="1600">
                <a:solidFill>
                  <a:srgbClr val="F5871F"/>
                </a:solidFill>
                <a:latin typeface="Arial"/>
                <a:ea typeface="Arial"/>
                <a:cs typeface="Arial"/>
                <a:sym typeface="Arial"/>
              </a:rPr>
              <a:t>db_with_3_tasks</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"""Test tasks.add() должен повлиять на tasks.count()."""</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8E908C"/>
                </a:solidFill>
                <a:latin typeface="Arial"/>
                <a:ea typeface="Arial"/>
                <a:cs typeface="Arial"/>
                <a:sym typeface="Arial"/>
              </a:rPr>
              <a:t># GIVEN db с 3 задачами</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8E908C"/>
                </a:solidFill>
                <a:latin typeface="Arial"/>
                <a:ea typeface="Arial"/>
                <a:cs typeface="Arial"/>
                <a:sym typeface="Arial"/>
              </a:rPr>
              <a:t># WHEN добавляется еще одна задача</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0" i="0" lang="en" sz="1600">
                <a:solidFill>
                  <a:srgbClr val="4D4D4C"/>
                </a:solidFill>
                <a:latin typeface="Arial"/>
                <a:ea typeface="Arial"/>
                <a:cs typeface="Arial"/>
                <a:sym typeface="Arial"/>
              </a:rPr>
              <a:t>tasks.add(Task(</a:t>
            </a:r>
            <a:r>
              <a:rPr b="0" i="0" lang="en" sz="1600">
                <a:solidFill>
                  <a:srgbClr val="718C00"/>
                </a:solidFill>
                <a:latin typeface="Arial"/>
                <a:ea typeface="Arial"/>
                <a:cs typeface="Arial"/>
                <a:sym typeface="Arial"/>
              </a:rPr>
              <a:t>'throw a party'</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8E908C"/>
                </a:solidFill>
                <a:latin typeface="Arial"/>
                <a:ea typeface="Arial"/>
                <a:cs typeface="Arial"/>
                <a:sym typeface="Arial"/>
              </a:rPr>
              <a:t># THEN счетчик увеличивается на 1</a:t>
            </a:r>
            <a:br>
              <a:rPr lang="en" sz="1600">
                <a:solidFill>
                  <a:srgbClr val="4D4D4C"/>
                </a:solidFill>
                <a:latin typeface="Arial"/>
                <a:ea typeface="Arial"/>
                <a:cs typeface="Arial"/>
                <a:sym typeface="Arial"/>
              </a:rPr>
            </a:br>
            <a:r>
              <a:rPr lang="en" sz="1600">
                <a:solidFill>
                  <a:srgbClr val="4D4D4C"/>
                </a:solidFill>
                <a:latin typeface="Arial"/>
                <a:ea typeface="Arial"/>
                <a:cs typeface="Arial"/>
                <a:sym typeface="Arial"/>
              </a:rPr>
              <a:t>    </a:t>
            </a:r>
            <a:r>
              <a:rPr b="1" i="0" lang="en" sz="1600">
                <a:solidFill>
                  <a:srgbClr val="8959A8"/>
                </a:solidFill>
                <a:latin typeface="Arial"/>
                <a:ea typeface="Arial"/>
                <a:cs typeface="Arial"/>
                <a:sym typeface="Arial"/>
              </a:rPr>
              <a:t>assert</a:t>
            </a:r>
            <a:r>
              <a:rPr b="0" i="0" lang="en" sz="1600">
                <a:solidFill>
                  <a:srgbClr val="4D4D4C"/>
                </a:solidFill>
                <a:latin typeface="Arial"/>
                <a:ea typeface="Arial"/>
                <a:cs typeface="Arial"/>
                <a:sym typeface="Arial"/>
              </a:rPr>
              <a:t> tasks.count() == </a:t>
            </a:r>
            <a:r>
              <a:rPr b="0" i="0" lang="en" sz="1600">
                <a:solidFill>
                  <a:srgbClr val="F5871F"/>
                </a:solidFill>
                <a:latin typeface="Arial"/>
                <a:ea typeface="Arial"/>
                <a:cs typeface="Arial"/>
                <a:sym typeface="Arial"/>
              </a:rPr>
              <a:t>4</a:t>
            </a:r>
            <a:endParaRPr sz="1600"/>
          </a:p>
        </p:txBody>
      </p:sp>
      <p:sp>
        <p:nvSpPr>
          <p:cNvPr id="523" name="Google Shape;523;p55"/>
          <p:cNvSpPr txBox="1"/>
          <p:nvPr/>
        </p:nvSpPr>
        <p:spPr>
          <a:xfrm>
            <a:off x="6898512" y="779491"/>
            <a:ext cx="17046654" cy="4185761"/>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rgbClr val="2FFF12"/>
                </a:solidFill>
                <a:latin typeface="Lemon"/>
                <a:ea typeface="Lemon"/>
                <a:cs typeface="Lemon"/>
                <a:sym typeface="Lemon"/>
              </a:rPr>
              <a:t>$ pytest --setup-show test_add.py::test_add_increases_count</a:t>
            </a:r>
            <a:endParaRPr/>
          </a:p>
          <a:p>
            <a:pPr indent="0" lvl="0" marL="0" marR="0" rtl="0" algn="l">
              <a:spcBef>
                <a:spcPts val="0"/>
              </a:spcBef>
              <a:spcAft>
                <a:spcPts val="0"/>
              </a:spcAft>
              <a:buNone/>
            </a:pPr>
            <a:r>
              <a:rPr lang="en" sz="1400">
                <a:solidFill>
                  <a:srgbClr val="00FF00"/>
                </a:solidFill>
                <a:latin typeface="Lemon"/>
                <a:ea typeface="Lemon"/>
                <a:cs typeface="Lemon"/>
                <a:sym typeface="Lemon"/>
              </a:rPr>
              <a:t>============ test session starts ============</a:t>
            </a:r>
            <a:endParaRPr/>
          </a:p>
          <a:p>
            <a:pPr indent="0" lvl="0" marL="0" marR="0" rtl="0" algn="l">
              <a:spcBef>
                <a:spcPts val="0"/>
              </a:spcBef>
              <a:spcAft>
                <a:spcPts val="0"/>
              </a:spcAft>
              <a:buNone/>
            </a:pPr>
            <a:r>
              <a:rPr lang="en" sz="1400">
                <a:solidFill>
                  <a:srgbClr val="00FF00"/>
                </a:solidFill>
                <a:latin typeface="Lemon"/>
                <a:ea typeface="Lemon"/>
                <a:cs typeface="Lemon"/>
                <a:sym typeface="Lemon"/>
              </a:rPr>
              <a:t>collected 1 item</a:t>
            </a:r>
            <a:br>
              <a:rPr lang="en" sz="1400">
                <a:solidFill>
                  <a:srgbClr val="2FFF12"/>
                </a:solidFill>
                <a:latin typeface="Lemon"/>
                <a:ea typeface="Lemon"/>
                <a:cs typeface="Lemon"/>
                <a:sym typeface="Lemon"/>
              </a:rPr>
            </a:br>
            <a:endParaRPr sz="1400">
              <a:solidFill>
                <a:srgbClr val="2FFF12"/>
              </a:solidFill>
              <a:latin typeface="Lemon"/>
              <a:ea typeface="Lemon"/>
              <a:cs typeface="Lemon"/>
              <a:sym typeface="Lemon"/>
            </a:endParaRPr>
          </a:p>
          <a:p>
            <a:pPr indent="0" lvl="0" marL="0" marR="0" rtl="0" algn="l">
              <a:spcBef>
                <a:spcPts val="0"/>
              </a:spcBef>
              <a:spcAft>
                <a:spcPts val="0"/>
              </a:spcAft>
              <a:buNone/>
            </a:pPr>
            <a:r>
              <a:rPr lang="en" sz="1400">
                <a:solidFill>
                  <a:srgbClr val="2FFF12"/>
                </a:solidFill>
                <a:latin typeface="Lemon"/>
                <a:ea typeface="Lemon"/>
                <a:cs typeface="Lemon"/>
                <a:sym typeface="Lemon"/>
              </a:rPr>
              <a:t>test_add.py </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SETUP    S tmp_path_factory</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SETUP    F tmp_path (fixtures used: tmp_path_factory)</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SETUP    F tmpdir (fixtures used: tmp_path)</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SETUP    F tasks_db (fixtures used: tmpdir)</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SETUP    F tasks_just_a_few</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SETUP    F db_with_3_tasks (fixtures used: tasks_db, tasks_just_a_few)</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func/test_add.py::test_add_increases_count (fixtures used: db_with_3_tasks, request, tasks_db, tasks_just_a_few, tmp_path, tmp_path_factory, tmpdir)</a:t>
            </a:r>
            <a:r>
              <a:rPr lang="en" sz="1400">
                <a:solidFill>
                  <a:srgbClr val="2FB41D"/>
                </a:solidFill>
                <a:latin typeface="Lemon"/>
                <a:ea typeface="Lemon"/>
                <a:cs typeface="Lemon"/>
                <a:sym typeface="Lemon"/>
              </a:rPr>
              <a:t>.</a:t>
            </a:r>
            <a:endParaRPr sz="1400">
              <a:solidFill>
                <a:srgbClr val="2FFF12"/>
              </a:solidFill>
              <a:latin typeface="Lemon"/>
              <a:ea typeface="Lemon"/>
              <a:cs typeface="Lemon"/>
              <a:sym typeface="Lemon"/>
            </a:endParaRPr>
          </a:p>
          <a:p>
            <a:pPr indent="0" lvl="0" marL="0" marR="0" rtl="0" algn="l">
              <a:spcBef>
                <a:spcPts val="0"/>
              </a:spcBef>
              <a:spcAft>
                <a:spcPts val="0"/>
              </a:spcAft>
              <a:buNone/>
            </a:pPr>
            <a:r>
              <a:rPr lang="en" sz="1400">
                <a:solidFill>
                  <a:srgbClr val="2FFF12"/>
                </a:solidFill>
                <a:latin typeface="Lemon"/>
                <a:ea typeface="Lemon"/>
                <a:cs typeface="Lemon"/>
                <a:sym typeface="Lemon"/>
              </a:rPr>
              <a:t>        TEARDOWN F db_with_3_tasks</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TEARDOWN F tasks_just_a_few</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TEARDOWN F tasks_db</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TEARDOWN F tmpdir</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        TEARDOWN F tmp_path</a:t>
            </a:r>
            <a:endParaRPr/>
          </a:p>
          <a:p>
            <a:pPr indent="0" lvl="0" marL="0" marR="0" rtl="0" algn="l">
              <a:spcBef>
                <a:spcPts val="0"/>
              </a:spcBef>
              <a:spcAft>
                <a:spcPts val="0"/>
              </a:spcAft>
              <a:buNone/>
            </a:pPr>
            <a:r>
              <a:rPr lang="en" sz="1400">
                <a:solidFill>
                  <a:srgbClr val="2FFF12"/>
                </a:solidFill>
                <a:latin typeface="Lemon"/>
                <a:ea typeface="Lemon"/>
                <a:cs typeface="Lemon"/>
                <a:sym typeface="Lemon"/>
              </a:rPr>
              <a:t>TEARDOWN S tmp_path_factory</a:t>
            </a:r>
            <a:endParaRPr/>
          </a:p>
          <a:p>
            <a:pPr indent="0" lvl="0" marL="0" marR="0" rtl="0" algn="l">
              <a:spcBef>
                <a:spcPts val="0"/>
              </a:spcBef>
              <a:spcAft>
                <a:spcPts val="0"/>
              </a:spcAft>
              <a:buNone/>
            </a:pPr>
            <a:r>
              <a:rPr lang="en" sz="1400">
                <a:solidFill>
                  <a:srgbClr val="2FB41D"/>
                </a:solidFill>
                <a:latin typeface="Lemon"/>
                <a:ea typeface="Lemon"/>
                <a:cs typeface="Lemon"/>
                <a:sym typeface="Lemon"/>
              </a:rPr>
              <a:t>============== 1 passed in 0.01s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6"/>
          <p:cNvSpPr txBox="1"/>
          <p:nvPr>
            <p:ph type="title"/>
          </p:nvPr>
        </p:nvSpPr>
        <p:spPr>
          <a:xfrm>
            <a:off x="317339" y="250140"/>
            <a:ext cx="7090459" cy="11156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Областей применимости</a:t>
            </a:r>
            <a:br>
              <a:rPr lang="en"/>
            </a:br>
            <a:r>
              <a:rPr lang="en"/>
              <a:t>(Scope) фикстур</a:t>
            </a:r>
            <a:endParaRPr/>
          </a:p>
        </p:txBody>
      </p:sp>
      <p:sp>
        <p:nvSpPr>
          <p:cNvPr id="530" name="Google Shape;530;p56"/>
          <p:cNvSpPr txBox="1"/>
          <p:nvPr>
            <p:ph idx="1" type="body"/>
          </p:nvPr>
        </p:nvSpPr>
        <p:spPr>
          <a:xfrm>
            <a:off x="201591" y="1527858"/>
            <a:ext cx="7090459" cy="5231756"/>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rgbClr val="333333"/>
              </a:buClr>
              <a:buSzPct val="100000"/>
              <a:buNone/>
            </a:pPr>
            <a:r>
              <a:rPr b="0" i="0" lang="en">
                <a:solidFill>
                  <a:srgbClr val="333333"/>
                </a:solidFill>
                <a:latin typeface="Arial"/>
                <a:ea typeface="Arial"/>
                <a:cs typeface="Arial"/>
                <a:sym typeface="Arial"/>
              </a:rPr>
              <a:t>Фикстуры включают в себя необязательный параметр под названием </a:t>
            </a:r>
            <a:r>
              <a:rPr b="1" i="0" lang="en">
                <a:solidFill>
                  <a:srgbClr val="333333"/>
                </a:solidFill>
                <a:latin typeface="Arial"/>
                <a:ea typeface="Arial"/>
                <a:cs typeface="Arial"/>
                <a:sym typeface="Arial"/>
              </a:rPr>
              <a:t>scope</a:t>
            </a:r>
            <a:r>
              <a:rPr b="0" i="0" lang="en">
                <a:solidFill>
                  <a:srgbClr val="333333"/>
                </a:solidFill>
                <a:latin typeface="Arial"/>
                <a:ea typeface="Arial"/>
                <a:cs typeface="Arial"/>
                <a:sym typeface="Arial"/>
              </a:rPr>
              <a:t>, который определяет, когда фикстура применяется. </a:t>
            </a:r>
            <a:r>
              <a:rPr b="0" i="1" lang="en">
                <a:solidFill>
                  <a:srgbClr val="333333"/>
                </a:solidFill>
                <a:latin typeface="Arial"/>
                <a:ea typeface="Arial"/>
                <a:cs typeface="Arial"/>
                <a:sym typeface="Arial"/>
              </a:rPr>
              <a:t>Scope</a:t>
            </a:r>
            <a:r>
              <a:rPr b="0" i="0" lang="en">
                <a:solidFill>
                  <a:srgbClr val="333333"/>
                </a:solidFill>
                <a:latin typeface="Arial"/>
                <a:ea typeface="Arial"/>
                <a:cs typeface="Arial"/>
                <a:sym typeface="Arial"/>
              </a:rPr>
              <a:t> по умолчанию — это функция.</a:t>
            </a:r>
            <a:endParaRPr/>
          </a:p>
          <a:p>
            <a:pPr indent="0" lvl="0" marL="0" rtl="0" algn="l">
              <a:lnSpc>
                <a:spcPct val="90000"/>
              </a:lnSpc>
              <a:spcBef>
                <a:spcPts val="1000"/>
              </a:spcBef>
              <a:spcAft>
                <a:spcPts val="0"/>
              </a:spcAft>
              <a:buClr>
                <a:srgbClr val="333333"/>
              </a:buClr>
              <a:buSzPct val="100000"/>
              <a:buNone/>
            </a:pPr>
            <a:r>
              <a:rPr b="0" i="0" lang="en">
                <a:solidFill>
                  <a:srgbClr val="333333"/>
                </a:solidFill>
                <a:latin typeface="Arial"/>
                <a:ea typeface="Arial"/>
                <a:cs typeface="Arial"/>
                <a:sym typeface="Arial"/>
              </a:rPr>
              <a:t>Варианты значений </a:t>
            </a:r>
            <a:r>
              <a:rPr i="1" lang="en">
                <a:solidFill>
                  <a:srgbClr val="333333"/>
                </a:solidFill>
                <a:latin typeface="Arial"/>
                <a:ea typeface="Arial"/>
                <a:cs typeface="Arial"/>
                <a:sym typeface="Arial"/>
              </a:rPr>
              <a:t>s</a:t>
            </a:r>
            <a:r>
              <a:rPr b="0" i="1" lang="en">
                <a:solidFill>
                  <a:srgbClr val="333333"/>
                </a:solidFill>
                <a:latin typeface="Arial"/>
                <a:ea typeface="Arial"/>
                <a:cs typeface="Arial"/>
                <a:sym typeface="Arial"/>
              </a:rPr>
              <a:t>cope</a:t>
            </a:r>
            <a:r>
              <a:rPr b="0" i="0" lang="en">
                <a:solidFill>
                  <a:srgbClr val="333333"/>
                </a:solidFill>
                <a:latin typeface="Arial"/>
                <a:ea typeface="Arial"/>
                <a:cs typeface="Arial"/>
                <a:sym typeface="Arial"/>
              </a:rPr>
              <a:t>:</a:t>
            </a:r>
            <a:endParaRPr b="0" i="0">
              <a:solidFill>
                <a:srgbClr val="333333"/>
              </a:solidFill>
              <a:latin typeface="Arial"/>
              <a:ea typeface="Arial"/>
              <a:cs typeface="Arial"/>
              <a:sym typeface="Arial"/>
            </a:endParaRPr>
          </a:p>
          <a:p>
            <a:pPr indent="-228600" lvl="0" marL="228600" rtl="0" algn="l">
              <a:lnSpc>
                <a:spcPct val="90000"/>
              </a:lnSpc>
              <a:spcBef>
                <a:spcPts val="1000"/>
              </a:spcBef>
              <a:spcAft>
                <a:spcPts val="0"/>
              </a:spcAft>
              <a:buClr>
                <a:srgbClr val="333333"/>
              </a:buClr>
              <a:buSzPct val="100000"/>
              <a:buChar char="•"/>
            </a:pPr>
            <a:r>
              <a:rPr b="0" i="1" lang="en">
                <a:solidFill>
                  <a:srgbClr val="333333"/>
                </a:solidFill>
                <a:latin typeface="Arial"/>
                <a:ea typeface="Arial"/>
                <a:cs typeface="Arial"/>
                <a:sym typeface="Arial"/>
              </a:rPr>
              <a:t>scope='function'</a:t>
            </a:r>
            <a:endParaRPr/>
          </a:p>
          <a:p>
            <a:pPr indent="0" lvl="1" marL="457200" rtl="0" algn="l">
              <a:lnSpc>
                <a:spcPct val="90000"/>
              </a:lnSpc>
              <a:spcBef>
                <a:spcPts val="500"/>
              </a:spcBef>
              <a:spcAft>
                <a:spcPts val="0"/>
              </a:spcAft>
              <a:buClr>
                <a:srgbClr val="333333"/>
              </a:buClr>
              <a:buSzPct val="100000"/>
              <a:buNone/>
            </a:pPr>
            <a:r>
              <a:rPr b="0" i="0" lang="en">
                <a:solidFill>
                  <a:srgbClr val="333333"/>
                </a:solidFill>
                <a:latin typeface="Arial"/>
                <a:ea typeface="Arial"/>
                <a:cs typeface="Arial"/>
                <a:sym typeface="Arial"/>
              </a:rPr>
              <a:t>Выполняется один раз для каждой функции теста. Часть setup запускается перед каждым тестом с помощью fixture. Часть teardown запускается после каждого теста с использованием fixture. Это область используемая по умолчанию, если параметр scope не указан.</a:t>
            </a:r>
            <a:endParaRPr/>
          </a:p>
          <a:p>
            <a:pPr indent="-228600" lvl="0" marL="228600" rtl="0" algn="l">
              <a:lnSpc>
                <a:spcPct val="90000"/>
              </a:lnSpc>
              <a:spcBef>
                <a:spcPts val="1000"/>
              </a:spcBef>
              <a:spcAft>
                <a:spcPts val="0"/>
              </a:spcAft>
              <a:buClr>
                <a:srgbClr val="333333"/>
              </a:buClr>
              <a:buSzPct val="100000"/>
              <a:buFont typeface="Arial"/>
              <a:buChar char="•"/>
            </a:pPr>
            <a:r>
              <a:rPr b="0" i="1" lang="en">
                <a:solidFill>
                  <a:srgbClr val="333333"/>
                </a:solidFill>
                <a:latin typeface="Arial"/>
                <a:ea typeface="Arial"/>
                <a:cs typeface="Arial"/>
                <a:sym typeface="Arial"/>
              </a:rPr>
              <a:t>scope='class'</a:t>
            </a:r>
            <a:endParaRPr>
              <a:solidFill>
                <a:srgbClr val="333333"/>
              </a:solidFill>
              <a:latin typeface="Arial"/>
              <a:ea typeface="Arial"/>
              <a:cs typeface="Arial"/>
              <a:sym typeface="Arial"/>
            </a:endParaRPr>
          </a:p>
          <a:p>
            <a:pPr indent="0" lvl="1" marL="457200" rtl="0" algn="l">
              <a:lnSpc>
                <a:spcPct val="90000"/>
              </a:lnSpc>
              <a:spcBef>
                <a:spcPts val="500"/>
              </a:spcBef>
              <a:spcAft>
                <a:spcPts val="0"/>
              </a:spcAft>
              <a:buClr>
                <a:srgbClr val="333333"/>
              </a:buClr>
              <a:buSzPct val="100000"/>
              <a:buNone/>
            </a:pPr>
            <a:r>
              <a:rPr b="0" i="0" lang="en">
                <a:solidFill>
                  <a:srgbClr val="333333"/>
                </a:solidFill>
                <a:latin typeface="Arial"/>
                <a:ea typeface="Arial"/>
                <a:cs typeface="Arial"/>
                <a:sym typeface="Arial"/>
              </a:rPr>
              <a:t>Выполняется один раз для каждого тестового класса, независимо от количества тестовых методов в классе.</a:t>
            </a:r>
            <a:endParaRPr/>
          </a:p>
          <a:p>
            <a:pPr indent="-228600" lvl="0" marL="228600" rtl="0" algn="l">
              <a:lnSpc>
                <a:spcPct val="90000"/>
              </a:lnSpc>
              <a:spcBef>
                <a:spcPts val="1000"/>
              </a:spcBef>
              <a:spcAft>
                <a:spcPts val="0"/>
              </a:spcAft>
              <a:buClr>
                <a:srgbClr val="333333"/>
              </a:buClr>
              <a:buSzPct val="100000"/>
              <a:buFont typeface="Arial"/>
              <a:buChar char="•"/>
            </a:pPr>
            <a:r>
              <a:rPr b="0" i="1" lang="en">
                <a:solidFill>
                  <a:srgbClr val="333333"/>
                </a:solidFill>
                <a:latin typeface="Arial"/>
                <a:ea typeface="Arial"/>
                <a:cs typeface="Arial"/>
                <a:sym typeface="Arial"/>
              </a:rPr>
              <a:t>scope='module'</a:t>
            </a:r>
            <a:endParaRPr>
              <a:solidFill>
                <a:srgbClr val="333333"/>
              </a:solidFill>
              <a:latin typeface="Arial"/>
              <a:ea typeface="Arial"/>
              <a:cs typeface="Arial"/>
              <a:sym typeface="Arial"/>
            </a:endParaRPr>
          </a:p>
          <a:p>
            <a:pPr indent="0" lvl="1" marL="457200" rtl="0" algn="l">
              <a:lnSpc>
                <a:spcPct val="90000"/>
              </a:lnSpc>
              <a:spcBef>
                <a:spcPts val="500"/>
              </a:spcBef>
              <a:spcAft>
                <a:spcPts val="0"/>
              </a:spcAft>
              <a:buClr>
                <a:srgbClr val="333333"/>
              </a:buClr>
              <a:buSzPct val="100000"/>
              <a:buNone/>
            </a:pPr>
            <a:r>
              <a:rPr b="0" i="0" lang="en">
                <a:solidFill>
                  <a:srgbClr val="333333"/>
                </a:solidFill>
                <a:latin typeface="Arial"/>
                <a:ea typeface="Arial"/>
                <a:cs typeface="Arial"/>
                <a:sym typeface="Arial"/>
              </a:rPr>
              <a:t>Выполняется один раз для каждого модуля, независимо от того, сколько тестовых функций или методов или других фикстур при использовании модуля.</a:t>
            </a:r>
            <a:endParaRPr/>
          </a:p>
          <a:p>
            <a:pPr indent="-228600" lvl="0" marL="228600" rtl="0" algn="l">
              <a:lnSpc>
                <a:spcPct val="90000"/>
              </a:lnSpc>
              <a:spcBef>
                <a:spcPts val="1000"/>
              </a:spcBef>
              <a:spcAft>
                <a:spcPts val="0"/>
              </a:spcAft>
              <a:buClr>
                <a:srgbClr val="333333"/>
              </a:buClr>
              <a:buSzPct val="100000"/>
              <a:buFont typeface="Arial"/>
              <a:buChar char="•"/>
            </a:pPr>
            <a:r>
              <a:rPr b="0" i="1" lang="en">
                <a:solidFill>
                  <a:srgbClr val="333333"/>
                </a:solidFill>
                <a:latin typeface="Arial"/>
                <a:ea typeface="Arial"/>
                <a:cs typeface="Arial"/>
                <a:sym typeface="Arial"/>
              </a:rPr>
              <a:t>scope='session'</a:t>
            </a:r>
            <a:endParaRPr>
              <a:solidFill>
                <a:srgbClr val="333333"/>
              </a:solidFill>
              <a:latin typeface="Arial"/>
              <a:ea typeface="Arial"/>
              <a:cs typeface="Arial"/>
              <a:sym typeface="Arial"/>
            </a:endParaRPr>
          </a:p>
          <a:p>
            <a:pPr indent="0" lvl="1" marL="457200" rtl="0" algn="l">
              <a:lnSpc>
                <a:spcPct val="90000"/>
              </a:lnSpc>
              <a:spcBef>
                <a:spcPts val="500"/>
              </a:spcBef>
              <a:spcAft>
                <a:spcPts val="0"/>
              </a:spcAft>
              <a:buClr>
                <a:srgbClr val="333333"/>
              </a:buClr>
              <a:buSzPct val="100000"/>
              <a:buNone/>
            </a:pPr>
            <a:r>
              <a:rPr b="0" i="0" lang="en">
                <a:solidFill>
                  <a:srgbClr val="333333"/>
                </a:solidFill>
                <a:latin typeface="Arial"/>
                <a:ea typeface="Arial"/>
                <a:cs typeface="Arial"/>
                <a:sym typeface="Arial"/>
              </a:rPr>
              <a:t>Выполняется один раз за сеанс. Все методы и функции тестирования, использующие фикстуру области сеанса, используют один вызов setup и teardown.</a:t>
            </a:r>
            <a:endParaRPr/>
          </a:p>
          <a:p>
            <a:pPr indent="0" lvl="0" marL="0" rtl="0" algn="l">
              <a:lnSpc>
                <a:spcPct val="90000"/>
              </a:lnSpc>
              <a:spcBef>
                <a:spcPts val="1000"/>
              </a:spcBef>
              <a:spcAft>
                <a:spcPts val="0"/>
              </a:spcAft>
              <a:buClr>
                <a:schemeClr val="dk1"/>
              </a:buClr>
              <a:buSzPct val="100000"/>
              <a:buNone/>
            </a:pPr>
            <a:r>
              <a:t/>
            </a:r>
            <a:endParaRPr/>
          </a:p>
        </p:txBody>
      </p:sp>
      <p:sp>
        <p:nvSpPr>
          <p:cNvPr id="531" name="Google Shape;531;p56"/>
          <p:cNvSpPr txBox="1"/>
          <p:nvPr/>
        </p:nvSpPr>
        <p:spPr>
          <a:xfrm>
            <a:off x="7292050" y="212470"/>
            <a:ext cx="7343677" cy="6247864"/>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600">
                <a:solidFill>
                  <a:srgbClr val="718C00"/>
                </a:solidFill>
                <a:latin typeface="Arial"/>
                <a:ea typeface="Arial"/>
                <a:cs typeface="Arial"/>
                <a:sym typeface="Arial"/>
              </a:rPr>
              <a:t>"""Demo fixture scope."""</a:t>
            </a:r>
            <a:endParaRPr sz="1600">
              <a:solidFill>
                <a:srgbClr val="4D4D4C"/>
              </a:solidFill>
              <a:latin typeface="Arial"/>
              <a:ea typeface="Arial"/>
              <a:cs typeface="Arial"/>
              <a:sym typeface="Arial"/>
            </a:endParaRPr>
          </a:p>
          <a:p>
            <a:pPr indent="0" lvl="0" marL="0" marR="0" rtl="0" algn="l">
              <a:spcBef>
                <a:spcPts val="0"/>
              </a:spcBef>
              <a:spcAft>
                <a:spcPts val="0"/>
              </a:spcAft>
              <a:buNone/>
            </a:pPr>
            <a:br>
              <a:rPr b="1" i="0"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import</a:t>
            </a:r>
            <a:r>
              <a:rPr b="0" i="0" lang="en" sz="1600">
                <a:solidFill>
                  <a:srgbClr val="4D4D4C"/>
                </a:solidFill>
                <a:latin typeface="Arial"/>
                <a:ea typeface="Arial"/>
                <a:cs typeface="Arial"/>
                <a:sym typeface="Arial"/>
              </a:rPr>
              <a:t> pytest</a:t>
            </a:r>
            <a:br>
              <a:rPr b="0" i="0" lang="en" sz="1600">
                <a:solidFill>
                  <a:srgbClr val="4D4D4C"/>
                </a:solidFill>
                <a:latin typeface="Arial"/>
                <a:ea typeface="Arial"/>
                <a:cs typeface="Arial"/>
                <a:sym typeface="Arial"/>
              </a:rPr>
            </a:br>
            <a:br>
              <a:rPr b="0" i="0" lang="en" sz="1600">
                <a:solidFill>
                  <a:srgbClr val="4D4D4C"/>
                </a:solidFill>
                <a:latin typeface="Arial"/>
                <a:ea typeface="Arial"/>
                <a:cs typeface="Arial"/>
                <a:sym typeface="Arial"/>
              </a:rPr>
            </a:br>
            <a:r>
              <a:rPr b="0" i="0" lang="en" sz="1600">
                <a:solidFill>
                  <a:srgbClr val="F5871F"/>
                </a:solidFill>
                <a:latin typeface="Arial"/>
                <a:ea typeface="Arial"/>
                <a:cs typeface="Arial"/>
                <a:sym typeface="Arial"/>
              </a:rPr>
              <a:t>@pytest.fixture(scope=</a:t>
            </a:r>
            <a:r>
              <a:rPr b="0" i="0" lang="en" sz="1600">
                <a:solidFill>
                  <a:srgbClr val="718C00"/>
                </a:solidFill>
                <a:latin typeface="Arial"/>
                <a:ea typeface="Arial"/>
                <a:cs typeface="Arial"/>
                <a:sym typeface="Arial"/>
              </a:rPr>
              <a:t>'function'</a:t>
            </a:r>
            <a:r>
              <a:rPr b="0" i="0" lang="en" sz="1600">
                <a:solidFill>
                  <a:srgbClr val="F5871F"/>
                </a:solidFill>
                <a:latin typeface="Arial"/>
                <a:ea typeface="Arial"/>
                <a:cs typeface="Arial"/>
                <a:sym typeface="Arial"/>
              </a:rPr>
              <a:t>)</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func_scope</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"""A function scope fixture."""</a:t>
            </a:r>
            <a:endParaRPr sz="1600">
              <a:solidFill>
                <a:srgbClr val="4D4D4C"/>
              </a:solidFill>
              <a:latin typeface="Arial"/>
              <a:ea typeface="Arial"/>
              <a:cs typeface="Arial"/>
              <a:sym typeface="Arial"/>
            </a:endParaRPr>
          </a:p>
          <a:p>
            <a:pPr indent="0" lvl="0" marL="0" marR="0" rtl="0" algn="l">
              <a:spcBef>
                <a:spcPts val="0"/>
              </a:spcBef>
              <a:spcAft>
                <a:spcPts val="0"/>
              </a:spcAft>
              <a:buNone/>
            </a:pPr>
            <a:r>
              <a:t/>
            </a:r>
            <a:endParaRPr b="0" i="0" sz="1600">
              <a:solidFill>
                <a:srgbClr val="4D4D4C"/>
              </a:solidFill>
              <a:latin typeface="Arial"/>
              <a:ea typeface="Arial"/>
              <a:cs typeface="Arial"/>
              <a:sym typeface="Arial"/>
            </a:endParaRPr>
          </a:p>
          <a:p>
            <a:pPr indent="0" lvl="0" marL="0" marR="0" rtl="0" algn="l">
              <a:spcBef>
                <a:spcPts val="0"/>
              </a:spcBef>
              <a:spcAft>
                <a:spcPts val="0"/>
              </a:spcAft>
              <a:buNone/>
            </a:pPr>
            <a:r>
              <a:rPr b="0" i="0" lang="en" sz="1600">
                <a:solidFill>
                  <a:srgbClr val="F5871F"/>
                </a:solidFill>
                <a:latin typeface="Arial"/>
                <a:ea typeface="Arial"/>
                <a:cs typeface="Arial"/>
                <a:sym typeface="Arial"/>
              </a:rPr>
              <a:t>@pytest.fixture(scope=</a:t>
            </a:r>
            <a:r>
              <a:rPr b="0" i="0" lang="en" sz="1600">
                <a:solidFill>
                  <a:srgbClr val="718C00"/>
                </a:solidFill>
                <a:latin typeface="Arial"/>
                <a:ea typeface="Arial"/>
                <a:cs typeface="Arial"/>
                <a:sym typeface="Arial"/>
              </a:rPr>
              <a:t>'module'</a:t>
            </a:r>
            <a:r>
              <a:rPr b="0" i="0" lang="en" sz="1600">
                <a:solidFill>
                  <a:srgbClr val="F5871F"/>
                </a:solidFill>
                <a:latin typeface="Arial"/>
                <a:ea typeface="Arial"/>
                <a:cs typeface="Arial"/>
                <a:sym typeface="Arial"/>
              </a:rPr>
              <a:t>)</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mod_scope</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"""A module scope fixture."""</a:t>
            </a:r>
            <a:br>
              <a:rPr lang="en" sz="1600">
                <a:solidFill>
                  <a:srgbClr val="4D4D4C"/>
                </a:solidFill>
                <a:latin typeface="Arial"/>
                <a:ea typeface="Arial"/>
                <a:cs typeface="Arial"/>
                <a:sym typeface="Arial"/>
              </a:rPr>
            </a:br>
            <a:br>
              <a:rPr lang="en" sz="1600">
                <a:solidFill>
                  <a:srgbClr val="4D4D4C"/>
                </a:solidFill>
                <a:latin typeface="Arial"/>
                <a:ea typeface="Arial"/>
                <a:cs typeface="Arial"/>
                <a:sym typeface="Arial"/>
              </a:rPr>
            </a:br>
            <a:r>
              <a:rPr b="0" i="0" lang="en" sz="1600">
                <a:solidFill>
                  <a:srgbClr val="F5871F"/>
                </a:solidFill>
                <a:latin typeface="Arial"/>
                <a:ea typeface="Arial"/>
                <a:cs typeface="Arial"/>
                <a:sym typeface="Arial"/>
              </a:rPr>
              <a:t>@pytest.fixture(scope=</a:t>
            </a:r>
            <a:r>
              <a:rPr b="0" i="0" lang="en" sz="1600">
                <a:solidFill>
                  <a:srgbClr val="718C00"/>
                </a:solidFill>
                <a:latin typeface="Arial"/>
                <a:ea typeface="Arial"/>
                <a:cs typeface="Arial"/>
                <a:sym typeface="Arial"/>
              </a:rPr>
              <a:t>'session'</a:t>
            </a:r>
            <a:r>
              <a:rPr b="0" i="0" lang="en" sz="1600">
                <a:solidFill>
                  <a:srgbClr val="F5871F"/>
                </a:solidFill>
                <a:latin typeface="Arial"/>
                <a:ea typeface="Arial"/>
                <a:cs typeface="Arial"/>
                <a:sym typeface="Arial"/>
              </a:rPr>
              <a:t>)</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sess_scope</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"""A session scope fixture."""</a:t>
            </a:r>
            <a:br>
              <a:rPr lang="en" sz="1600">
                <a:solidFill>
                  <a:srgbClr val="4D4D4C"/>
                </a:solidFill>
                <a:latin typeface="Arial"/>
                <a:ea typeface="Arial"/>
                <a:cs typeface="Arial"/>
                <a:sym typeface="Arial"/>
              </a:rPr>
            </a:br>
            <a:br>
              <a:rPr lang="en" sz="1600">
                <a:solidFill>
                  <a:srgbClr val="4D4D4C"/>
                </a:solidFill>
                <a:latin typeface="Arial"/>
                <a:ea typeface="Arial"/>
                <a:cs typeface="Arial"/>
                <a:sym typeface="Arial"/>
              </a:rPr>
            </a:br>
            <a:r>
              <a:rPr b="0" i="0" lang="en" sz="1600">
                <a:solidFill>
                  <a:srgbClr val="F5871F"/>
                </a:solidFill>
                <a:latin typeface="Arial"/>
                <a:ea typeface="Arial"/>
                <a:cs typeface="Arial"/>
                <a:sym typeface="Arial"/>
              </a:rPr>
              <a:t>@pytest.fixture(scope=</a:t>
            </a:r>
            <a:r>
              <a:rPr b="0" i="0" lang="en" sz="1600">
                <a:solidFill>
                  <a:srgbClr val="718C00"/>
                </a:solidFill>
                <a:latin typeface="Arial"/>
                <a:ea typeface="Arial"/>
                <a:cs typeface="Arial"/>
                <a:sym typeface="Arial"/>
              </a:rPr>
              <a:t>'class'</a:t>
            </a:r>
            <a:r>
              <a:rPr b="0" i="0" lang="en" sz="1600">
                <a:solidFill>
                  <a:srgbClr val="F5871F"/>
                </a:solidFill>
                <a:latin typeface="Arial"/>
                <a:ea typeface="Arial"/>
                <a:cs typeface="Arial"/>
                <a:sym typeface="Arial"/>
              </a:rPr>
              <a:t>)</a:t>
            </a: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class_scope</a:t>
            </a:r>
            <a:r>
              <a:rPr b="0" i="0" lang="en" sz="1600">
                <a:solidFill>
                  <a:srgbClr val="4D4D4C"/>
                </a:solidFill>
                <a:latin typeface="Arial"/>
                <a:ea typeface="Arial"/>
                <a:cs typeface="Arial"/>
                <a:sym typeface="Arial"/>
              </a:rPr>
              <a:t>():</a:t>
            </a:r>
            <a:br>
              <a:rPr b="0" i="0" lang="en" sz="1600">
                <a:solidFill>
                  <a:srgbClr val="4D4D4C"/>
                </a:solidFill>
                <a:latin typeface="Arial"/>
                <a:ea typeface="Arial"/>
                <a:cs typeface="Arial"/>
                <a:sym typeface="Arial"/>
              </a:rPr>
            </a:br>
            <a:r>
              <a:rPr b="0" i="0"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"""A class scope fixture."""</a:t>
            </a:r>
            <a:br>
              <a:rPr b="0" i="0" lang="en" sz="1600">
                <a:solidFill>
                  <a:srgbClr val="718C00"/>
                </a:solidFill>
                <a:latin typeface="Arial"/>
                <a:ea typeface="Arial"/>
                <a:cs typeface="Arial"/>
                <a:sym typeface="Arial"/>
              </a:rPr>
            </a:br>
            <a:br>
              <a:rPr b="0" i="0" lang="en" sz="1600">
                <a:solidFill>
                  <a:srgbClr val="718C00"/>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test_1</a:t>
            </a:r>
            <a:r>
              <a:rPr b="0" i="0" lang="en" sz="1600">
                <a:solidFill>
                  <a:srgbClr val="4D4D4C"/>
                </a:solidFill>
                <a:latin typeface="Arial"/>
                <a:ea typeface="Arial"/>
                <a:cs typeface="Arial"/>
                <a:sym typeface="Arial"/>
              </a:rPr>
              <a:t>(</a:t>
            </a:r>
            <a:r>
              <a:rPr b="0" i="0" lang="en" sz="1600">
                <a:solidFill>
                  <a:srgbClr val="F5871F"/>
                </a:solidFill>
                <a:latin typeface="Arial"/>
                <a:ea typeface="Arial"/>
                <a:cs typeface="Arial"/>
                <a:sym typeface="Arial"/>
              </a:rPr>
              <a:t>sess_scope, mod_scope, func_scope</a:t>
            </a:r>
            <a:r>
              <a:rPr b="0" i="0" lang="en" sz="1600">
                <a:solidFill>
                  <a:srgbClr val="4D4D4C"/>
                </a:solidFill>
                <a:latin typeface="Arial"/>
                <a:ea typeface="Arial"/>
                <a:cs typeface="Arial"/>
                <a:sym typeface="Arial"/>
              </a:rPr>
              <a:t>):</a:t>
            </a:r>
            <a:endParaRPr b="0" i="0" sz="1600">
              <a:solidFill>
                <a:srgbClr val="4D4D4C"/>
              </a:solidFill>
              <a:latin typeface="Arial"/>
              <a:ea typeface="Arial"/>
              <a:cs typeface="Arial"/>
              <a:sym typeface="Arial"/>
            </a:endParaRPr>
          </a:p>
          <a:p>
            <a:pPr indent="0" lvl="0" marL="0" marR="0" rtl="0" algn="l">
              <a:spcBef>
                <a:spcPts val="0"/>
              </a:spcBef>
              <a:spcAft>
                <a:spcPts val="0"/>
              </a:spcAft>
              <a:buNone/>
            </a:pPr>
            <a:r>
              <a:rPr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"""Тест с использованием сессий, модулей и функций."""</a:t>
            </a:r>
            <a:br>
              <a:rPr lang="en" sz="1600">
                <a:solidFill>
                  <a:srgbClr val="4D4D4C"/>
                </a:solidFill>
                <a:latin typeface="Arial"/>
                <a:ea typeface="Arial"/>
                <a:cs typeface="Arial"/>
                <a:sym typeface="Arial"/>
              </a:rPr>
            </a:br>
            <a:br>
              <a:rPr lang="en" sz="1600">
                <a:solidFill>
                  <a:srgbClr val="4D4D4C"/>
                </a:solidFill>
                <a:latin typeface="Arial"/>
                <a:ea typeface="Arial"/>
                <a:cs typeface="Arial"/>
                <a:sym typeface="Arial"/>
              </a:rPr>
            </a:br>
            <a:r>
              <a:rPr b="1" i="0" lang="en" sz="1600">
                <a:solidFill>
                  <a:srgbClr val="8959A8"/>
                </a:solidFill>
                <a:latin typeface="Arial"/>
                <a:ea typeface="Arial"/>
                <a:cs typeface="Arial"/>
                <a:sym typeface="Arial"/>
              </a:rPr>
              <a:t>def</a:t>
            </a:r>
            <a:r>
              <a:rPr b="0" i="0" lang="en" sz="1600">
                <a:solidFill>
                  <a:srgbClr val="4D4D4C"/>
                </a:solidFill>
                <a:latin typeface="Arial"/>
                <a:ea typeface="Arial"/>
                <a:cs typeface="Arial"/>
                <a:sym typeface="Arial"/>
              </a:rPr>
              <a:t> </a:t>
            </a:r>
            <a:r>
              <a:rPr b="1" i="0" lang="en" sz="1600">
                <a:solidFill>
                  <a:srgbClr val="4271AE"/>
                </a:solidFill>
                <a:latin typeface="Arial"/>
                <a:ea typeface="Arial"/>
                <a:cs typeface="Arial"/>
                <a:sym typeface="Arial"/>
              </a:rPr>
              <a:t>test_2</a:t>
            </a:r>
            <a:r>
              <a:rPr b="0" i="0" lang="en" sz="1600">
                <a:solidFill>
                  <a:srgbClr val="4D4D4C"/>
                </a:solidFill>
                <a:latin typeface="Arial"/>
                <a:ea typeface="Arial"/>
                <a:cs typeface="Arial"/>
                <a:sym typeface="Arial"/>
              </a:rPr>
              <a:t>(</a:t>
            </a:r>
            <a:r>
              <a:rPr b="0" i="0" lang="en" sz="1600">
                <a:solidFill>
                  <a:srgbClr val="F5871F"/>
                </a:solidFill>
                <a:latin typeface="Arial"/>
                <a:ea typeface="Arial"/>
                <a:cs typeface="Arial"/>
                <a:sym typeface="Arial"/>
              </a:rPr>
              <a:t>sess_scope, mod_scope, func_scope</a:t>
            </a:r>
            <a:r>
              <a:rPr b="0" i="0" lang="en" sz="1600">
                <a:solidFill>
                  <a:srgbClr val="4D4D4C"/>
                </a:solidFill>
                <a:latin typeface="Arial"/>
                <a:ea typeface="Arial"/>
                <a:cs typeface="Arial"/>
                <a:sym typeface="Arial"/>
              </a:rPr>
              <a:t>):</a:t>
            </a:r>
            <a:endParaRPr b="0" i="0" sz="1600">
              <a:solidFill>
                <a:srgbClr val="4D4D4C"/>
              </a:solidFill>
              <a:latin typeface="Arial"/>
              <a:ea typeface="Arial"/>
              <a:cs typeface="Arial"/>
              <a:sym typeface="Arial"/>
            </a:endParaRPr>
          </a:p>
          <a:p>
            <a:pPr indent="0" lvl="0" marL="0" marR="0" rtl="0" algn="l">
              <a:spcBef>
                <a:spcPts val="0"/>
              </a:spcBef>
              <a:spcAft>
                <a:spcPts val="0"/>
              </a:spcAft>
              <a:buNone/>
            </a:pPr>
            <a:r>
              <a:rPr lang="en" sz="1600">
                <a:solidFill>
                  <a:srgbClr val="4D4D4C"/>
                </a:solidFill>
                <a:latin typeface="Arial"/>
                <a:ea typeface="Arial"/>
                <a:cs typeface="Arial"/>
                <a:sym typeface="Arial"/>
              </a:rPr>
              <a:t>    </a:t>
            </a:r>
            <a:r>
              <a:rPr b="0" i="0" lang="en" sz="1600">
                <a:solidFill>
                  <a:srgbClr val="718C00"/>
                </a:solidFill>
                <a:latin typeface="Arial"/>
                <a:ea typeface="Arial"/>
                <a:cs typeface="Arial"/>
                <a:sym typeface="Arial"/>
              </a:rPr>
              <a:t>"""Ещё тест"""</a:t>
            </a:r>
            <a:endParaRPr sz="16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7"/>
          <p:cNvSpPr txBox="1"/>
          <p:nvPr>
            <p:ph idx="1" type="body"/>
          </p:nvPr>
        </p:nvSpPr>
        <p:spPr>
          <a:xfrm>
            <a:off x="4583575" y="305068"/>
            <a:ext cx="7545730" cy="6442973"/>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sz="1800"/>
              <a:t>$ pytest --setup-show test_scope.py</a:t>
            </a:r>
            <a:endParaRPr/>
          </a:p>
          <a:p>
            <a:pPr indent="0" lvl="0" marL="0" rtl="0" algn="l">
              <a:lnSpc>
                <a:spcPct val="90000"/>
              </a:lnSpc>
              <a:spcBef>
                <a:spcPts val="0"/>
              </a:spcBef>
              <a:spcAft>
                <a:spcPts val="0"/>
              </a:spcAft>
              <a:buClr>
                <a:schemeClr val="dk1"/>
              </a:buClr>
              <a:buSzPts val="1800"/>
              <a:buNone/>
            </a:pPr>
            <a:r>
              <a:rPr lang="en" sz="1800"/>
              <a:t>======================== test session starts ========================</a:t>
            </a:r>
            <a:endParaRPr/>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rPr lang="en" sz="1800"/>
              <a:t>collected 4 items</a:t>
            </a:r>
            <a:endParaRPr/>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rPr lang="en" sz="1800"/>
              <a:t>test_scope.py</a:t>
            </a:r>
            <a:endParaRPr/>
          </a:p>
          <a:p>
            <a:pPr indent="0" lvl="0" marL="0" rtl="0" algn="l">
              <a:lnSpc>
                <a:spcPct val="90000"/>
              </a:lnSpc>
              <a:spcBef>
                <a:spcPts val="0"/>
              </a:spcBef>
              <a:spcAft>
                <a:spcPts val="0"/>
              </a:spcAft>
              <a:buClr>
                <a:schemeClr val="dk1"/>
              </a:buClr>
              <a:buSzPts val="1800"/>
              <a:buNone/>
            </a:pPr>
            <a:r>
              <a:rPr lang="en" sz="1800"/>
              <a:t>SETUP    S sess_scope</a:t>
            </a:r>
            <a:endParaRPr/>
          </a:p>
          <a:p>
            <a:pPr indent="0" lvl="0" marL="0" rtl="0" algn="l">
              <a:lnSpc>
                <a:spcPct val="90000"/>
              </a:lnSpc>
              <a:spcBef>
                <a:spcPts val="0"/>
              </a:spcBef>
              <a:spcAft>
                <a:spcPts val="0"/>
              </a:spcAft>
              <a:buClr>
                <a:schemeClr val="dk1"/>
              </a:buClr>
              <a:buSzPts val="1800"/>
              <a:buNone/>
            </a:pPr>
            <a:r>
              <a:rPr lang="en" sz="1800"/>
              <a:t>    SETUP    M mod_scope</a:t>
            </a:r>
            <a:endParaRPr/>
          </a:p>
          <a:p>
            <a:pPr indent="0" lvl="0" marL="0" rtl="0" algn="l">
              <a:lnSpc>
                <a:spcPct val="90000"/>
              </a:lnSpc>
              <a:spcBef>
                <a:spcPts val="0"/>
              </a:spcBef>
              <a:spcAft>
                <a:spcPts val="0"/>
              </a:spcAft>
              <a:buClr>
                <a:schemeClr val="dk1"/>
              </a:buClr>
              <a:buSzPts val="1800"/>
              <a:buNone/>
            </a:pPr>
            <a:r>
              <a:rPr lang="en" sz="1800"/>
              <a:t>        SETUP    F func_scope</a:t>
            </a:r>
            <a:endParaRPr/>
          </a:p>
          <a:p>
            <a:pPr indent="0" lvl="0" marL="0" rtl="0" algn="l">
              <a:lnSpc>
                <a:spcPct val="90000"/>
              </a:lnSpc>
              <a:spcBef>
                <a:spcPts val="0"/>
              </a:spcBef>
              <a:spcAft>
                <a:spcPts val="0"/>
              </a:spcAft>
              <a:buClr>
                <a:schemeClr val="dk1"/>
              </a:buClr>
              <a:buSzPts val="1800"/>
              <a:buNone/>
            </a:pPr>
            <a:r>
              <a:rPr lang="en" sz="1800"/>
              <a:t>        test_scope.py::test_1 (fixtures used: func_scope, mod_scope, sess_scope).</a:t>
            </a:r>
            <a:endParaRPr/>
          </a:p>
          <a:p>
            <a:pPr indent="0" lvl="0" marL="0" rtl="0" algn="l">
              <a:lnSpc>
                <a:spcPct val="90000"/>
              </a:lnSpc>
              <a:spcBef>
                <a:spcPts val="0"/>
              </a:spcBef>
              <a:spcAft>
                <a:spcPts val="0"/>
              </a:spcAft>
              <a:buClr>
                <a:schemeClr val="dk1"/>
              </a:buClr>
              <a:buSzPts val="1800"/>
              <a:buNone/>
            </a:pPr>
            <a:r>
              <a:rPr lang="en" sz="1800"/>
              <a:t>        TEARDOWN F func_scope</a:t>
            </a:r>
            <a:endParaRPr/>
          </a:p>
          <a:p>
            <a:pPr indent="0" lvl="0" marL="0" rtl="0" algn="l">
              <a:lnSpc>
                <a:spcPct val="90000"/>
              </a:lnSpc>
              <a:spcBef>
                <a:spcPts val="0"/>
              </a:spcBef>
              <a:spcAft>
                <a:spcPts val="0"/>
              </a:spcAft>
              <a:buClr>
                <a:schemeClr val="dk1"/>
              </a:buClr>
              <a:buSzPts val="1800"/>
              <a:buNone/>
            </a:pPr>
            <a:r>
              <a:rPr lang="en" sz="1800"/>
              <a:t>        SETUP    F func_scope</a:t>
            </a:r>
            <a:endParaRPr/>
          </a:p>
          <a:p>
            <a:pPr indent="0" lvl="0" marL="0" rtl="0" algn="l">
              <a:lnSpc>
                <a:spcPct val="90000"/>
              </a:lnSpc>
              <a:spcBef>
                <a:spcPts val="0"/>
              </a:spcBef>
              <a:spcAft>
                <a:spcPts val="0"/>
              </a:spcAft>
              <a:buClr>
                <a:schemeClr val="dk1"/>
              </a:buClr>
              <a:buSzPts val="1800"/>
              <a:buNone/>
            </a:pPr>
            <a:r>
              <a:rPr lang="en" sz="1800"/>
              <a:t>        test_scope.py::test_2 (fixtures used: func_scope, mod_scope, sess_scope).</a:t>
            </a:r>
            <a:endParaRPr/>
          </a:p>
          <a:p>
            <a:pPr indent="0" lvl="0" marL="0" rtl="0" algn="l">
              <a:lnSpc>
                <a:spcPct val="90000"/>
              </a:lnSpc>
              <a:spcBef>
                <a:spcPts val="0"/>
              </a:spcBef>
              <a:spcAft>
                <a:spcPts val="0"/>
              </a:spcAft>
              <a:buClr>
                <a:schemeClr val="dk1"/>
              </a:buClr>
              <a:buSzPts val="1800"/>
              <a:buNone/>
            </a:pPr>
            <a:r>
              <a:rPr lang="en" sz="1800"/>
              <a:t>        TEARDOWN F func_scope</a:t>
            </a:r>
            <a:endParaRPr/>
          </a:p>
          <a:p>
            <a:pPr indent="0" lvl="0" marL="0" rtl="0" algn="l">
              <a:lnSpc>
                <a:spcPct val="90000"/>
              </a:lnSpc>
              <a:spcBef>
                <a:spcPts val="0"/>
              </a:spcBef>
              <a:spcAft>
                <a:spcPts val="0"/>
              </a:spcAft>
              <a:buClr>
                <a:schemeClr val="dk1"/>
              </a:buClr>
              <a:buSzPts val="1800"/>
              <a:buNone/>
            </a:pPr>
            <a:r>
              <a:rPr lang="en" sz="1800"/>
              <a:t>      SETUP    C class_scope</a:t>
            </a:r>
            <a:endParaRPr/>
          </a:p>
          <a:p>
            <a:pPr indent="0" lvl="0" marL="0" rtl="0" algn="l">
              <a:lnSpc>
                <a:spcPct val="90000"/>
              </a:lnSpc>
              <a:spcBef>
                <a:spcPts val="0"/>
              </a:spcBef>
              <a:spcAft>
                <a:spcPts val="0"/>
              </a:spcAft>
              <a:buClr>
                <a:schemeClr val="dk1"/>
              </a:buClr>
              <a:buSzPts val="1800"/>
              <a:buNone/>
            </a:pPr>
            <a:r>
              <a:rPr lang="en" sz="1800"/>
              <a:t>        test_scope.py::TestSomething::()::test_3 (fixtures used: class_scope).</a:t>
            </a:r>
            <a:endParaRPr/>
          </a:p>
          <a:p>
            <a:pPr indent="0" lvl="0" marL="0" rtl="0" algn="l">
              <a:lnSpc>
                <a:spcPct val="90000"/>
              </a:lnSpc>
              <a:spcBef>
                <a:spcPts val="0"/>
              </a:spcBef>
              <a:spcAft>
                <a:spcPts val="0"/>
              </a:spcAft>
              <a:buClr>
                <a:schemeClr val="dk1"/>
              </a:buClr>
              <a:buSzPts val="1800"/>
              <a:buNone/>
            </a:pPr>
            <a:r>
              <a:rPr lang="en" sz="1800"/>
              <a:t>        test_scope.py::TestSomething::()::test_4 (fixtures used: class_scope).</a:t>
            </a:r>
            <a:endParaRPr/>
          </a:p>
          <a:p>
            <a:pPr indent="0" lvl="0" marL="0" rtl="0" algn="l">
              <a:lnSpc>
                <a:spcPct val="90000"/>
              </a:lnSpc>
              <a:spcBef>
                <a:spcPts val="0"/>
              </a:spcBef>
              <a:spcAft>
                <a:spcPts val="0"/>
              </a:spcAft>
              <a:buClr>
                <a:schemeClr val="dk1"/>
              </a:buClr>
              <a:buSzPts val="1800"/>
              <a:buNone/>
            </a:pPr>
            <a:r>
              <a:rPr lang="en" sz="1800"/>
              <a:t>      TEARDOWN C class_scope</a:t>
            </a:r>
            <a:endParaRPr/>
          </a:p>
          <a:p>
            <a:pPr indent="0" lvl="0" marL="0" rtl="0" algn="l">
              <a:lnSpc>
                <a:spcPct val="90000"/>
              </a:lnSpc>
              <a:spcBef>
                <a:spcPts val="0"/>
              </a:spcBef>
              <a:spcAft>
                <a:spcPts val="0"/>
              </a:spcAft>
              <a:buClr>
                <a:schemeClr val="dk1"/>
              </a:buClr>
              <a:buSzPts val="1800"/>
              <a:buNone/>
            </a:pPr>
            <a:r>
              <a:rPr lang="en" sz="1800"/>
              <a:t>    TEARDOWN M mod_scope</a:t>
            </a:r>
            <a:endParaRPr/>
          </a:p>
          <a:p>
            <a:pPr indent="0" lvl="0" marL="0" rtl="0" algn="l">
              <a:lnSpc>
                <a:spcPct val="90000"/>
              </a:lnSpc>
              <a:spcBef>
                <a:spcPts val="0"/>
              </a:spcBef>
              <a:spcAft>
                <a:spcPts val="0"/>
              </a:spcAft>
              <a:buClr>
                <a:schemeClr val="dk1"/>
              </a:buClr>
              <a:buSzPts val="1800"/>
              <a:buNone/>
            </a:pPr>
            <a:r>
              <a:rPr lang="en" sz="1800"/>
              <a:t>TEARDOWN S sess_scope</a:t>
            </a:r>
            <a:endParaRPr/>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rPr lang="en" sz="1800"/>
              <a:t>===================== 4 passed in 0.11 seconds =====================</a:t>
            </a:r>
            <a:endParaRPr/>
          </a:p>
          <a:p>
            <a:pPr indent="0" lvl="0" marL="0" rtl="0" algn="l">
              <a:lnSpc>
                <a:spcPct val="90000"/>
              </a:lnSpc>
              <a:spcBef>
                <a:spcPts val="1000"/>
              </a:spcBef>
              <a:spcAft>
                <a:spcPts val="0"/>
              </a:spcAft>
              <a:buClr>
                <a:srgbClr val="1F3864"/>
              </a:buClr>
              <a:buSzPts val="2000"/>
              <a:buNone/>
            </a:pPr>
            <a:r>
              <a:rPr lang="en" sz="2000">
                <a:solidFill>
                  <a:srgbClr val="1F3864"/>
                </a:solidFill>
              </a:rPr>
              <a:t>S — session, M — module, F — function, C — class</a:t>
            </a:r>
            <a:endParaRPr sz="2000">
              <a:solidFill>
                <a:srgbClr val="1F3864"/>
              </a:solidFill>
            </a:endParaRPr>
          </a:p>
        </p:txBody>
      </p:sp>
      <p:sp>
        <p:nvSpPr>
          <p:cNvPr id="537" name="Google Shape;537;p57"/>
          <p:cNvSpPr txBox="1"/>
          <p:nvPr/>
        </p:nvSpPr>
        <p:spPr>
          <a:xfrm>
            <a:off x="120572" y="109959"/>
            <a:ext cx="4370405" cy="6186309"/>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100">
                <a:solidFill>
                  <a:srgbClr val="718C00"/>
                </a:solidFill>
                <a:latin typeface="Arial"/>
                <a:ea typeface="Arial"/>
                <a:cs typeface="Arial"/>
                <a:sym typeface="Arial"/>
              </a:rPr>
              <a:t>"""Demo fixture scope."""</a:t>
            </a:r>
            <a:endParaRPr sz="1100">
              <a:solidFill>
                <a:srgbClr val="4D4D4C"/>
              </a:solidFill>
              <a:latin typeface="Arial"/>
              <a:ea typeface="Arial"/>
              <a:cs typeface="Arial"/>
              <a:sym typeface="Arial"/>
            </a:endParaRPr>
          </a:p>
          <a:p>
            <a:pPr indent="0" lvl="0" marL="0" marR="0" rtl="0" algn="l">
              <a:spcBef>
                <a:spcPts val="0"/>
              </a:spcBef>
              <a:spcAft>
                <a:spcPts val="0"/>
              </a:spcAft>
              <a:buNone/>
            </a:pPr>
            <a:br>
              <a:rPr b="1" i="0" lang="en" sz="1100">
                <a:solidFill>
                  <a:srgbClr val="4D4D4C"/>
                </a:solidFill>
                <a:latin typeface="Arial"/>
                <a:ea typeface="Arial"/>
                <a:cs typeface="Arial"/>
                <a:sym typeface="Arial"/>
              </a:rPr>
            </a:br>
            <a:r>
              <a:rPr b="1" i="0" lang="en" sz="1100">
                <a:solidFill>
                  <a:srgbClr val="8959A8"/>
                </a:solidFill>
                <a:latin typeface="Arial"/>
                <a:ea typeface="Arial"/>
                <a:cs typeface="Arial"/>
                <a:sym typeface="Arial"/>
              </a:rPr>
              <a:t>import</a:t>
            </a:r>
            <a:r>
              <a:rPr b="0" i="0" lang="en" sz="1100">
                <a:solidFill>
                  <a:srgbClr val="4D4D4C"/>
                </a:solidFill>
                <a:latin typeface="Arial"/>
                <a:ea typeface="Arial"/>
                <a:cs typeface="Arial"/>
                <a:sym typeface="Arial"/>
              </a:rPr>
              <a:t> pytest</a:t>
            </a:r>
            <a:br>
              <a:rPr b="0" i="0" lang="en" sz="1100">
                <a:solidFill>
                  <a:srgbClr val="4D4D4C"/>
                </a:solidFill>
                <a:latin typeface="Arial"/>
                <a:ea typeface="Arial"/>
                <a:cs typeface="Arial"/>
                <a:sym typeface="Arial"/>
              </a:rPr>
            </a:br>
            <a:br>
              <a:rPr b="0" i="0" lang="en" sz="1100">
                <a:solidFill>
                  <a:srgbClr val="4D4D4C"/>
                </a:solidFill>
                <a:latin typeface="Arial"/>
                <a:ea typeface="Arial"/>
                <a:cs typeface="Arial"/>
                <a:sym typeface="Arial"/>
              </a:rPr>
            </a:br>
            <a:r>
              <a:rPr b="0" i="0" lang="en" sz="1100">
                <a:solidFill>
                  <a:srgbClr val="F5871F"/>
                </a:solidFill>
                <a:latin typeface="Arial"/>
                <a:ea typeface="Arial"/>
                <a:cs typeface="Arial"/>
                <a:sym typeface="Arial"/>
              </a:rPr>
              <a:t>@pytest.fixture(scope=</a:t>
            </a:r>
            <a:r>
              <a:rPr b="0" i="0" lang="en" sz="1100">
                <a:solidFill>
                  <a:srgbClr val="718C00"/>
                </a:solidFill>
                <a:latin typeface="Arial"/>
                <a:ea typeface="Arial"/>
                <a:cs typeface="Arial"/>
                <a:sym typeface="Arial"/>
              </a:rPr>
              <a:t>'function'</a:t>
            </a:r>
            <a:r>
              <a:rPr b="0" i="0" lang="en" sz="1100">
                <a:solidFill>
                  <a:srgbClr val="F5871F"/>
                </a:solidFill>
                <a:latin typeface="Arial"/>
                <a:ea typeface="Arial"/>
                <a:cs typeface="Arial"/>
                <a:sym typeface="Arial"/>
              </a:rPr>
              <a:t>)</a:t>
            </a:r>
            <a:br>
              <a:rPr lang="en" sz="1100">
                <a:solidFill>
                  <a:srgbClr val="4D4D4C"/>
                </a:solidFill>
                <a:latin typeface="Arial"/>
                <a:ea typeface="Arial"/>
                <a:cs typeface="Arial"/>
                <a:sym typeface="Arial"/>
              </a:rPr>
            </a:br>
            <a:r>
              <a:rPr b="1" i="0" lang="en" sz="1100">
                <a:solidFill>
                  <a:srgbClr val="8959A8"/>
                </a:solidFill>
                <a:latin typeface="Arial"/>
                <a:ea typeface="Arial"/>
                <a:cs typeface="Arial"/>
                <a:sym typeface="Arial"/>
              </a:rPr>
              <a:t>def</a:t>
            </a:r>
            <a:r>
              <a:rPr b="0" i="0" lang="en" sz="1100">
                <a:solidFill>
                  <a:srgbClr val="4D4D4C"/>
                </a:solidFill>
                <a:latin typeface="Arial"/>
                <a:ea typeface="Arial"/>
                <a:cs typeface="Arial"/>
                <a:sym typeface="Arial"/>
              </a:rPr>
              <a:t> </a:t>
            </a:r>
            <a:r>
              <a:rPr b="1" i="0" lang="en" sz="1100">
                <a:solidFill>
                  <a:srgbClr val="4271AE"/>
                </a:solidFill>
                <a:latin typeface="Arial"/>
                <a:ea typeface="Arial"/>
                <a:cs typeface="Arial"/>
                <a:sym typeface="Arial"/>
              </a:rPr>
              <a:t>func_scope</a:t>
            </a:r>
            <a:r>
              <a:rPr b="0" i="0" lang="en" sz="1100">
                <a:solidFill>
                  <a:srgbClr val="4D4D4C"/>
                </a:solidFill>
                <a:latin typeface="Arial"/>
                <a:ea typeface="Arial"/>
                <a:cs typeface="Arial"/>
                <a:sym typeface="Arial"/>
              </a:rPr>
              <a:t>():</a:t>
            </a:r>
            <a:br>
              <a:rPr b="0" i="0" lang="en" sz="1100">
                <a:solidFill>
                  <a:srgbClr val="4D4D4C"/>
                </a:solidFill>
                <a:latin typeface="Arial"/>
                <a:ea typeface="Arial"/>
                <a:cs typeface="Arial"/>
                <a:sym typeface="Arial"/>
              </a:rPr>
            </a:br>
            <a:r>
              <a:rPr b="0" i="0" lang="en" sz="11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"""A function scope fixture."""</a:t>
            </a:r>
            <a:endParaRPr sz="1100">
              <a:solidFill>
                <a:srgbClr val="4D4D4C"/>
              </a:solidFill>
              <a:latin typeface="Arial"/>
              <a:ea typeface="Arial"/>
              <a:cs typeface="Arial"/>
              <a:sym typeface="Arial"/>
            </a:endParaRPr>
          </a:p>
          <a:p>
            <a:pPr indent="0" lvl="0" marL="0" marR="0" rtl="0" algn="l">
              <a:spcBef>
                <a:spcPts val="0"/>
              </a:spcBef>
              <a:spcAft>
                <a:spcPts val="0"/>
              </a:spcAft>
              <a:buNone/>
            </a:pPr>
            <a:r>
              <a:t/>
            </a:r>
            <a:endParaRPr b="0" i="0" sz="1100">
              <a:solidFill>
                <a:srgbClr val="4D4D4C"/>
              </a:solidFill>
              <a:latin typeface="Arial"/>
              <a:ea typeface="Arial"/>
              <a:cs typeface="Arial"/>
              <a:sym typeface="Arial"/>
            </a:endParaRPr>
          </a:p>
          <a:p>
            <a:pPr indent="0" lvl="0" marL="0" marR="0" rtl="0" algn="l">
              <a:spcBef>
                <a:spcPts val="0"/>
              </a:spcBef>
              <a:spcAft>
                <a:spcPts val="0"/>
              </a:spcAft>
              <a:buNone/>
            </a:pPr>
            <a:r>
              <a:rPr b="0" i="0" lang="en" sz="1100">
                <a:solidFill>
                  <a:srgbClr val="F5871F"/>
                </a:solidFill>
                <a:latin typeface="Arial"/>
                <a:ea typeface="Arial"/>
                <a:cs typeface="Arial"/>
                <a:sym typeface="Arial"/>
              </a:rPr>
              <a:t>@pytest.fixture(scope=</a:t>
            </a:r>
            <a:r>
              <a:rPr b="0" i="0" lang="en" sz="1100">
                <a:solidFill>
                  <a:srgbClr val="718C00"/>
                </a:solidFill>
                <a:latin typeface="Arial"/>
                <a:ea typeface="Arial"/>
                <a:cs typeface="Arial"/>
                <a:sym typeface="Arial"/>
              </a:rPr>
              <a:t>'module'</a:t>
            </a:r>
            <a:r>
              <a:rPr b="0" i="0" lang="en" sz="1100">
                <a:solidFill>
                  <a:srgbClr val="F5871F"/>
                </a:solidFill>
                <a:latin typeface="Arial"/>
                <a:ea typeface="Arial"/>
                <a:cs typeface="Arial"/>
                <a:sym typeface="Arial"/>
              </a:rPr>
              <a:t>)</a:t>
            </a:r>
            <a:br>
              <a:rPr lang="en" sz="1100">
                <a:solidFill>
                  <a:srgbClr val="4D4D4C"/>
                </a:solidFill>
                <a:latin typeface="Arial"/>
                <a:ea typeface="Arial"/>
                <a:cs typeface="Arial"/>
                <a:sym typeface="Arial"/>
              </a:rPr>
            </a:br>
            <a:r>
              <a:rPr b="1" i="0" lang="en" sz="1100">
                <a:solidFill>
                  <a:srgbClr val="8959A8"/>
                </a:solidFill>
                <a:latin typeface="Arial"/>
                <a:ea typeface="Arial"/>
                <a:cs typeface="Arial"/>
                <a:sym typeface="Arial"/>
              </a:rPr>
              <a:t>def</a:t>
            </a:r>
            <a:r>
              <a:rPr b="0" i="0" lang="en" sz="1100">
                <a:solidFill>
                  <a:srgbClr val="4D4D4C"/>
                </a:solidFill>
                <a:latin typeface="Arial"/>
                <a:ea typeface="Arial"/>
                <a:cs typeface="Arial"/>
                <a:sym typeface="Arial"/>
              </a:rPr>
              <a:t> </a:t>
            </a:r>
            <a:r>
              <a:rPr b="1" i="0" lang="en" sz="1100">
                <a:solidFill>
                  <a:srgbClr val="4271AE"/>
                </a:solidFill>
                <a:latin typeface="Arial"/>
                <a:ea typeface="Arial"/>
                <a:cs typeface="Arial"/>
                <a:sym typeface="Arial"/>
              </a:rPr>
              <a:t>mod_scope</a:t>
            </a:r>
            <a:r>
              <a:rPr b="0" i="0" lang="en" sz="1100">
                <a:solidFill>
                  <a:srgbClr val="4D4D4C"/>
                </a:solidFill>
                <a:latin typeface="Arial"/>
                <a:ea typeface="Arial"/>
                <a:cs typeface="Arial"/>
                <a:sym typeface="Arial"/>
              </a:rPr>
              <a:t>():</a:t>
            </a:r>
            <a:br>
              <a:rPr b="0" i="0" lang="en" sz="1100">
                <a:solidFill>
                  <a:srgbClr val="4D4D4C"/>
                </a:solidFill>
                <a:latin typeface="Arial"/>
                <a:ea typeface="Arial"/>
                <a:cs typeface="Arial"/>
                <a:sym typeface="Arial"/>
              </a:rPr>
            </a:br>
            <a:r>
              <a:rPr b="0" i="0" lang="en" sz="11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"""A module scope fixture."""</a:t>
            </a:r>
            <a:br>
              <a:rPr lang="en" sz="1100">
                <a:solidFill>
                  <a:srgbClr val="4D4D4C"/>
                </a:solidFill>
                <a:latin typeface="Arial"/>
                <a:ea typeface="Arial"/>
                <a:cs typeface="Arial"/>
                <a:sym typeface="Arial"/>
              </a:rPr>
            </a:br>
            <a:br>
              <a:rPr lang="en" sz="1100">
                <a:solidFill>
                  <a:srgbClr val="4D4D4C"/>
                </a:solidFill>
                <a:latin typeface="Arial"/>
                <a:ea typeface="Arial"/>
                <a:cs typeface="Arial"/>
                <a:sym typeface="Arial"/>
              </a:rPr>
            </a:br>
            <a:r>
              <a:rPr b="0" i="0" lang="en" sz="1100">
                <a:solidFill>
                  <a:srgbClr val="F5871F"/>
                </a:solidFill>
                <a:latin typeface="Arial"/>
                <a:ea typeface="Arial"/>
                <a:cs typeface="Arial"/>
                <a:sym typeface="Arial"/>
              </a:rPr>
              <a:t>@pytest.fixture(scope=</a:t>
            </a:r>
            <a:r>
              <a:rPr b="0" i="0" lang="en" sz="1100">
                <a:solidFill>
                  <a:srgbClr val="718C00"/>
                </a:solidFill>
                <a:latin typeface="Arial"/>
                <a:ea typeface="Arial"/>
                <a:cs typeface="Arial"/>
                <a:sym typeface="Arial"/>
              </a:rPr>
              <a:t>'session'</a:t>
            </a:r>
            <a:r>
              <a:rPr b="0" i="0" lang="en" sz="1100">
                <a:solidFill>
                  <a:srgbClr val="F5871F"/>
                </a:solidFill>
                <a:latin typeface="Arial"/>
                <a:ea typeface="Arial"/>
                <a:cs typeface="Arial"/>
                <a:sym typeface="Arial"/>
              </a:rPr>
              <a:t>)</a:t>
            </a:r>
            <a:br>
              <a:rPr lang="en" sz="1100">
                <a:solidFill>
                  <a:srgbClr val="4D4D4C"/>
                </a:solidFill>
                <a:latin typeface="Arial"/>
                <a:ea typeface="Arial"/>
                <a:cs typeface="Arial"/>
                <a:sym typeface="Arial"/>
              </a:rPr>
            </a:br>
            <a:r>
              <a:rPr b="1" i="0" lang="en" sz="1100">
                <a:solidFill>
                  <a:srgbClr val="8959A8"/>
                </a:solidFill>
                <a:latin typeface="Arial"/>
                <a:ea typeface="Arial"/>
                <a:cs typeface="Arial"/>
                <a:sym typeface="Arial"/>
              </a:rPr>
              <a:t>def</a:t>
            </a:r>
            <a:r>
              <a:rPr b="0" i="0" lang="en" sz="1100">
                <a:solidFill>
                  <a:srgbClr val="4D4D4C"/>
                </a:solidFill>
                <a:latin typeface="Arial"/>
                <a:ea typeface="Arial"/>
                <a:cs typeface="Arial"/>
                <a:sym typeface="Arial"/>
              </a:rPr>
              <a:t> </a:t>
            </a:r>
            <a:r>
              <a:rPr b="1" i="0" lang="en" sz="1100">
                <a:solidFill>
                  <a:srgbClr val="4271AE"/>
                </a:solidFill>
                <a:latin typeface="Arial"/>
                <a:ea typeface="Arial"/>
                <a:cs typeface="Arial"/>
                <a:sym typeface="Arial"/>
              </a:rPr>
              <a:t>sess_scope</a:t>
            </a:r>
            <a:r>
              <a:rPr b="0" i="0" lang="en" sz="1100">
                <a:solidFill>
                  <a:srgbClr val="4D4D4C"/>
                </a:solidFill>
                <a:latin typeface="Arial"/>
                <a:ea typeface="Arial"/>
                <a:cs typeface="Arial"/>
                <a:sym typeface="Arial"/>
              </a:rPr>
              <a:t>():</a:t>
            </a:r>
            <a:br>
              <a:rPr b="0" i="0" lang="en" sz="1100">
                <a:solidFill>
                  <a:srgbClr val="4D4D4C"/>
                </a:solidFill>
                <a:latin typeface="Arial"/>
                <a:ea typeface="Arial"/>
                <a:cs typeface="Arial"/>
                <a:sym typeface="Arial"/>
              </a:rPr>
            </a:br>
            <a:r>
              <a:rPr b="0" i="0" lang="en" sz="11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"""A session scope fixture."""</a:t>
            </a:r>
            <a:br>
              <a:rPr lang="en" sz="1100">
                <a:solidFill>
                  <a:srgbClr val="4D4D4C"/>
                </a:solidFill>
                <a:latin typeface="Arial"/>
                <a:ea typeface="Arial"/>
                <a:cs typeface="Arial"/>
                <a:sym typeface="Arial"/>
              </a:rPr>
            </a:br>
            <a:br>
              <a:rPr lang="en" sz="1100">
                <a:solidFill>
                  <a:srgbClr val="4D4D4C"/>
                </a:solidFill>
                <a:latin typeface="Arial"/>
                <a:ea typeface="Arial"/>
                <a:cs typeface="Arial"/>
                <a:sym typeface="Arial"/>
              </a:rPr>
            </a:br>
            <a:r>
              <a:rPr b="0" i="0" lang="en" sz="1100">
                <a:solidFill>
                  <a:srgbClr val="F5871F"/>
                </a:solidFill>
                <a:latin typeface="Arial"/>
                <a:ea typeface="Arial"/>
                <a:cs typeface="Arial"/>
                <a:sym typeface="Arial"/>
              </a:rPr>
              <a:t>@pytest.fixture(scope=</a:t>
            </a:r>
            <a:r>
              <a:rPr b="0" i="0" lang="en" sz="1100">
                <a:solidFill>
                  <a:srgbClr val="718C00"/>
                </a:solidFill>
                <a:latin typeface="Arial"/>
                <a:ea typeface="Arial"/>
                <a:cs typeface="Arial"/>
                <a:sym typeface="Arial"/>
              </a:rPr>
              <a:t>'class'</a:t>
            </a:r>
            <a:r>
              <a:rPr b="0" i="0" lang="en" sz="1100">
                <a:solidFill>
                  <a:srgbClr val="F5871F"/>
                </a:solidFill>
                <a:latin typeface="Arial"/>
                <a:ea typeface="Arial"/>
                <a:cs typeface="Arial"/>
                <a:sym typeface="Arial"/>
              </a:rPr>
              <a:t>)</a:t>
            </a:r>
            <a:br>
              <a:rPr lang="en" sz="1100">
                <a:solidFill>
                  <a:srgbClr val="4D4D4C"/>
                </a:solidFill>
                <a:latin typeface="Arial"/>
                <a:ea typeface="Arial"/>
                <a:cs typeface="Arial"/>
                <a:sym typeface="Arial"/>
              </a:rPr>
            </a:br>
            <a:r>
              <a:rPr b="1" i="0" lang="en" sz="1100">
                <a:solidFill>
                  <a:srgbClr val="8959A8"/>
                </a:solidFill>
                <a:latin typeface="Arial"/>
                <a:ea typeface="Arial"/>
                <a:cs typeface="Arial"/>
                <a:sym typeface="Arial"/>
              </a:rPr>
              <a:t>def</a:t>
            </a:r>
            <a:r>
              <a:rPr b="0" i="0" lang="en" sz="1100">
                <a:solidFill>
                  <a:srgbClr val="4D4D4C"/>
                </a:solidFill>
                <a:latin typeface="Arial"/>
                <a:ea typeface="Arial"/>
                <a:cs typeface="Arial"/>
                <a:sym typeface="Arial"/>
              </a:rPr>
              <a:t> </a:t>
            </a:r>
            <a:r>
              <a:rPr b="1" i="0" lang="en" sz="1100">
                <a:solidFill>
                  <a:srgbClr val="4271AE"/>
                </a:solidFill>
                <a:latin typeface="Arial"/>
                <a:ea typeface="Arial"/>
                <a:cs typeface="Arial"/>
                <a:sym typeface="Arial"/>
              </a:rPr>
              <a:t>class_scope</a:t>
            </a:r>
            <a:r>
              <a:rPr b="0" i="0" lang="en" sz="1100">
                <a:solidFill>
                  <a:srgbClr val="4D4D4C"/>
                </a:solidFill>
                <a:latin typeface="Arial"/>
                <a:ea typeface="Arial"/>
                <a:cs typeface="Arial"/>
                <a:sym typeface="Arial"/>
              </a:rPr>
              <a:t>():</a:t>
            </a:r>
            <a:br>
              <a:rPr b="0" i="0" lang="en" sz="1100">
                <a:solidFill>
                  <a:srgbClr val="4D4D4C"/>
                </a:solidFill>
                <a:latin typeface="Arial"/>
                <a:ea typeface="Arial"/>
                <a:cs typeface="Arial"/>
                <a:sym typeface="Arial"/>
              </a:rPr>
            </a:br>
            <a:r>
              <a:rPr b="0" i="0" lang="en" sz="11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"""A class scope fixture."""</a:t>
            </a:r>
            <a:br>
              <a:rPr b="0" i="0" lang="en" sz="1100">
                <a:solidFill>
                  <a:srgbClr val="718C00"/>
                </a:solidFill>
                <a:latin typeface="Arial"/>
                <a:ea typeface="Arial"/>
                <a:cs typeface="Arial"/>
                <a:sym typeface="Arial"/>
              </a:rPr>
            </a:br>
            <a:br>
              <a:rPr b="0" i="0" lang="en" sz="1100">
                <a:solidFill>
                  <a:srgbClr val="718C00"/>
                </a:solidFill>
                <a:latin typeface="Arial"/>
                <a:ea typeface="Arial"/>
                <a:cs typeface="Arial"/>
                <a:sym typeface="Arial"/>
              </a:rPr>
            </a:br>
            <a:r>
              <a:rPr b="1" i="0" lang="en" sz="1100">
                <a:solidFill>
                  <a:srgbClr val="8959A8"/>
                </a:solidFill>
                <a:latin typeface="Arial"/>
                <a:ea typeface="Arial"/>
                <a:cs typeface="Arial"/>
                <a:sym typeface="Arial"/>
              </a:rPr>
              <a:t>def</a:t>
            </a:r>
            <a:r>
              <a:rPr b="0" i="0" lang="en" sz="1100">
                <a:solidFill>
                  <a:srgbClr val="4D4D4C"/>
                </a:solidFill>
                <a:latin typeface="Arial"/>
                <a:ea typeface="Arial"/>
                <a:cs typeface="Arial"/>
                <a:sym typeface="Arial"/>
              </a:rPr>
              <a:t> </a:t>
            </a:r>
            <a:r>
              <a:rPr b="1" i="0" lang="en" sz="1100">
                <a:solidFill>
                  <a:srgbClr val="4271AE"/>
                </a:solidFill>
                <a:latin typeface="Arial"/>
                <a:ea typeface="Arial"/>
                <a:cs typeface="Arial"/>
                <a:sym typeface="Arial"/>
              </a:rPr>
              <a:t>test_1</a:t>
            </a:r>
            <a:r>
              <a:rPr b="0" i="0" lang="en" sz="1100">
                <a:solidFill>
                  <a:srgbClr val="4D4D4C"/>
                </a:solidFill>
                <a:latin typeface="Arial"/>
                <a:ea typeface="Arial"/>
                <a:cs typeface="Arial"/>
                <a:sym typeface="Arial"/>
              </a:rPr>
              <a:t>(</a:t>
            </a:r>
            <a:r>
              <a:rPr b="0" i="0" lang="en" sz="1100">
                <a:solidFill>
                  <a:srgbClr val="F5871F"/>
                </a:solidFill>
                <a:latin typeface="Arial"/>
                <a:ea typeface="Arial"/>
                <a:cs typeface="Arial"/>
                <a:sym typeface="Arial"/>
              </a:rPr>
              <a:t>sess_scope, mod_scope, func_scope</a:t>
            </a:r>
            <a:r>
              <a:rPr b="0" i="0" lang="en" sz="1100">
                <a:solidFill>
                  <a:srgbClr val="4D4D4C"/>
                </a:solidFill>
                <a:latin typeface="Arial"/>
                <a:ea typeface="Arial"/>
                <a:cs typeface="Arial"/>
                <a:sym typeface="Arial"/>
              </a:rPr>
              <a:t>):</a:t>
            </a:r>
            <a:endParaRPr b="0" i="0" sz="1100">
              <a:solidFill>
                <a:srgbClr val="4D4D4C"/>
              </a:solidFill>
              <a:latin typeface="Arial"/>
              <a:ea typeface="Arial"/>
              <a:cs typeface="Arial"/>
              <a:sym typeface="Arial"/>
            </a:endParaRPr>
          </a:p>
          <a:p>
            <a:pPr indent="0" lvl="0" marL="0" marR="0" rtl="0" algn="l">
              <a:spcBef>
                <a:spcPts val="0"/>
              </a:spcBef>
              <a:spcAft>
                <a:spcPts val="0"/>
              </a:spcAft>
              <a:buNone/>
            </a:pPr>
            <a:r>
              <a:rPr lang="en" sz="11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"""Тест с использованием сессий, модулей и функций."""</a:t>
            </a:r>
            <a:br>
              <a:rPr lang="en" sz="1100">
                <a:solidFill>
                  <a:srgbClr val="4D4D4C"/>
                </a:solidFill>
                <a:latin typeface="Arial"/>
                <a:ea typeface="Arial"/>
                <a:cs typeface="Arial"/>
                <a:sym typeface="Arial"/>
              </a:rPr>
            </a:br>
            <a:br>
              <a:rPr lang="en" sz="1100">
                <a:solidFill>
                  <a:srgbClr val="4D4D4C"/>
                </a:solidFill>
                <a:latin typeface="Arial"/>
                <a:ea typeface="Arial"/>
                <a:cs typeface="Arial"/>
                <a:sym typeface="Arial"/>
              </a:rPr>
            </a:br>
            <a:r>
              <a:rPr b="1" i="0" lang="en" sz="1100">
                <a:solidFill>
                  <a:srgbClr val="8959A8"/>
                </a:solidFill>
                <a:latin typeface="Arial"/>
                <a:ea typeface="Arial"/>
                <a:cs typeface="Arial"/>
                <a:sym typeface="Arial"/>
              </a:rPr>
              <a:t>def</a:t>
            </a:r>
            <a:r>
              <a:rPr b="0" i="0" lang="en" sz="1100">
                <a:solidFill>
                  <a:srgbClr val="4D4D4C"/>
                </a:solidFill>
                <a:latin typeface="Arial"/>
                <a:ea typeface="Arial"/>
                <a:cs typeface="Arial"/>
                <a:sym typeface="Arial"/>
              </a:rPr>
              <a:t> </a:t>
            </a:r>
            <a:r>
              <a:rPr b="1" i="0" lang="en" sz="1100">
                <a:solidFill>
                  <a:srgbClr val="4271AE"/>
                </a:solidFill>
                <a:latin typeface="Arial"/>
                <a:ea typeface="Arial"/>
                <a:cs typeface="Arial"/>
                <a:sym typeface="Arial"/>
              </a:rPr>
              <a:t>test_2</a:t>
            </a:r>
            <a:r>
              <a:rPr b="0" i="0" lang="en" sz="1100">
                <a:solidFill>
                  <a:srgbClr val="4D4D4C"/>
                </a:solidFill>
                <a:latin typeface="Arial"/>
                <a:ea typeface="Arial"/>
                <a:cs typeface="Arial"/>
                <a:sym typeface="Arial"/>
              </a:rPr>
              <a:t>(</a:t>
            </a:r>
            <a:r>
              <a:rPr b="0" i="0" lang="en" sz="1100">
                <a:solidFill>
                  <a:srgbClr val="F5871F"/>
                </a:solidFill>
                <a:latin typeface="Arial"/>
                <a:ea typeface="Arial"/>
                <a:cs typeface="Arial"/>
                <a:sym typeface="Arial"/>
              </a:rPr>
              <a:t>sess_scope, mod_scope, func_scope</a:t>
            </a:r>
            <a:r>
              <a:rPr b="0" i="0" lang="en" sz="1100">
                <a:solidFill>
                  <a:srgbClr val="4D4D4C"/>
                </a:solidFill>
                <a:latin typeface="Arial"/>
                <a:ea typeface="Arial"/>
                <a:cs typeface="Arial"/>
                <a:sym typeface="Arial"/>
              </a:rPr>
              <a:t>):</a:t>
            </a:r>
            <a:endParaRPr b="0" i="0" sz="1100">
              <a:solidFill>
                <a:srgbClr val="4D4D4C"/>
              </a:solidFill>
              <a:latin typeface="Arial"/>
              <a:ea typeface="Arial"/>
              <a:cs typeface="Arial"/>
              <a:sym typeface="Arial"/>
            </a:endParaRPr>
          </a:p>
          <a:p>
            <a:pPr indent="0" lvl="0" marL="0" marR="0" rtl="0" algn="l">
              <a:spcBef>
                <a:spcPts val="0"/>
              </a:spcBef>
              <a:spcAft>
                <a:spcPts val="0"/>
              </a:spcAft>
              <a:buNone/>
            </a:pPr>
            <a:r>
              <a:rPr lang="en" sz="11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"""Ещё тест"""</a:t>
            </a:r>
            <a:endParaRPr/>
          </a:p>
          <a:p>
            <a:pPr indent="0" lvl="0" marL="0" marR="0" rtl="0" algn="l">
              <a:spcBef>
                <a:spcPts val="0"/>
              </a:spcBef>
              <a:spcAft>
                <a:spcPts val="0"/>
              </a:spcAft>
              <a:buNone/>
            </a:pPr>
            <a:r>
              <a:t/>
            </a:r>
            <a:endParaRPr sz="1100">
              <a:solidFill>
                <a:srgbClr val="718C00"/>
              </a:solidFill>
              <a:latin typeface="Arial"/>
              <a:ea typeface="Arial"/>
              <a:cs typeface="Arial"/>
              <a:sym typeface="Arial"/>
            </a:endParaRPr>
          </a:p>
          <a:p>
            <a:pPr indent="0" lvl="0" marL="0" marR="0" rtl="0" algn="l">
              <a:spcBef>
                <a:spcPts val="0"/>
              </a:spcBef>
              <a:spcAft>
                <a:spcPts val="0"/>
              </a:spcAft>
              <a:buNone/>
            </a:pPr>
            <a:r>
              <a:rPr b="0" i="0" lang="en" sz="1100">
                <a:solidFill>
                  <a:srgbClr val="F5871F"/>
                </a:solidFill>
                <a:latin typeface="Arial"/>
                <a:ea typeface="Arial"/>
                <a:cs typeface="Arial"/>
                <a:sym typeface="Arial"/>
              </a:rPr>
              <a:t>@pytest.mark.usefixtures(</a:t>
            </a:r>
            <a:r>
              <a:rPr b="0" i="0" lang="en" sz="1100">
                <a:solidFill>
                  <a:srgbClr val="718C00"/>
                </a:solidFill>
                <a:latin typeface="Arial"/>
                <a:ea typeface="Arial"/>
                <a:cs typeface="Arial"/>
                <a:sym typeface="Arial"/>
              </a:rPr>
              <a:t>'class_scope'</a:t>
            </a:r>
            <a:r>
              <a:rPr b="0" i="0" lang="en" sz="1100">
                <a:solidFill>
                  <a:srgbClr val="F5871F"/>
                </a:solidFill>
                <a:latin typeface="Arial"/>
                <a:ea typeface="Arial"/>
                <a:cs typeface="Arial"/>
                <a:sym typeface="Arial"/>
              </a:rPr>
              <a:t>)</a:t>
            </a:r>
            <a:br>
              <a:rPr lang="en" sz="1100">
                <a:solidFill>
                  <a:srgbClr val="4D4D4C"/>
                </a:solidFill>
                <a:latin typeface="Arial"/>
                <a:ea typeface="Arial"/>
                <a:cs typeface="Arial"/>
                <a:sym typeface="Arial"/>
              </a:rPr>
            </a:br>
            <a:r>
              <a:rPr b="1" i="0" lang="en" sz="1100">
                <a:solidFill>
                  <a:srgbClr val="8959A8"/>
                </a:solidFill>
                <a:latin typeface="Arial"/>
                <a:ea typeface="Arial"/>
                <a:cs typeface="Arial"/>
                <a:sym typeface="Arial"/>
              </a:rPr>
              <a:t>class</a:t>
            </a:r>
            <a:r>
              <a:rPr b="0" i="0" lang="en" sz="1100">
                <a:solidFill>
                  <a:srgbClr val="4D4D4C"/>
                </a:solidFill>
                <a:latin typeface="Arial"/>
                <a:ea typeface="Arial"/>
                <a:cs typeface="Arial"/>
                <a:sym typeface="Arial"/>
              </a:rPr>
              <a:t> </a:t>
            </a:r>
            <a:r>
              <a:rPr b="1" i="0" lang="en" sz="1100">
                <a:solidFill>
                  <a:srgbClr val="4271AE"/>
                </a:solidFill>
                <a:latin typeface="Arial"/>
                <a:ea typeface="Arial"/>
                <a:cs typeface="Arial"/>
                <a:sym typeface="Arial"/>
              </a:rPr>
              <a:t>TestSomething</a:t>
            </a:r>
            <a:r>
              <a:rPr b="0" i="0" lang="en" sz="1100">
                <a:solidFill>
                  <a:srgbClr val="4D4D4C"/>
                </a:solidFill>
                <a:latin typeface="Arial"/>
                <a:ea typeface="Arial"/>
                <a:cs typeface="Arial"/>
                <a:sym typeface="Arial"/>
              </a:rPr>
              <a:t>():</a:t>
            </a:r>
            <a:br>
              <a:rPr b="0" i="0" lang="en" sz="1100">
                <a:solidFill>
                  <a:srgbClr val="4D4D4C"/>
                </a:solidFill>
                <a:latin typeface="Arial"/>
                <a:ea typeface="Arial"/>
                <a:cs typeface="Arial"/>
                <a:sym typeface="Arial"/>
              </a:rPr>
            </a:br>
            <a:r>
              <a:rPr b="0" i="0" lang="en" sz="11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"""Demo class scope fixtures."""</a:t>
            </a:r>
            <a:br>
              <a:rPr lang="en" sz="1100">
                <a:solidFill>
                  <a:srgbClr val="4D4D4C"/>
                </a:solidFill>
                <a:latin typeface="Arial"/>
                <a:ea typeface="Arial"/>
                <a:cs typeface="Arial"/>
                <a:sym typeface="Arial"/>
              </a:rPr>
            </a:br>
            <a:r>
              <a:rPr lang="en" sz="1100">
                <a:solidFill>
                  <a:srgbClr val="4D4D4C"/>
                </a:solidFill>
                <a:latin typeface="Arial"/>
                <a:ea typeface="Arial"/>
                <a:cs typeface="Arial"/>
                <a:sym typeface="Arial"/>
              </a:rPr>
              <a:t>    </a:t>
            </a:r>
            <a:r>
              <a:rPr b="1" i="0" lang="en" sz="1100">
                <a:solidFill>
                  <a:srgbClr val="8959A8"/>
                </a:solidFill>
                <a:latin typeface="Arial"/>
                <a:ea typeface="Arial"/>
                <a:cs typeface="Arial"/>
                <a:sym typeface="Arial"/>
              </a:rPr>
              <a:t>def</a:t>
            </a:r>
            <a:r>
              <a:rPr b="0" i="0" lang="en" sz="1100">
                <a:solidFill>
                  <a:srgbClr val="4D4D4C"/>
                </a:solidFill>
                <a:latin typeface="Arial"/>
                <a:ea typeface="Arial"/>
                <a:cs typeface="Arial"/>
                <a:sym typeface="Arial"/>
              </a:rPr>
              <a:t> </a:t>
            </a:r>
            <a:r>
              <a:rPr b="1" i="0" lang="en" sz="1100">
                <a:solidFill>
                  <a:srgbClr val="4271AE"/>
                </a:solidFill>
                <a:latin typeface="Arial"/>
                <a:ea typeface="Arial"/>
                <a:cs typeface="Arial"/>
                <a:sym typeface="Arial"/>
              </a:rPr>
              <a:t>test_3</a:t>
            </a:r>
            <a:r>
              <a:rPr b="0" i="0" lang="en" sz="1100">
                <a:solidFill>
                  <a:srgbClr val="4D4D4C"/>
                </a:solidFill>
                <a:latin typeface="Arial"/>
                <a:ea typeface="Arial"/>
                <a:cs typeface="Arial"/>
                <a:sym typeface="Arial"/>
              </a:rPr>
              <a:t>(</a:t>
            </a:r>
            <a:r>
              <a:rPr b="0" i="0" lang="en" sz="1100">
                <a:solidFill>
                  <a:srgbClr val="F5871F"/>
                </a:solidFill>
                <a:latin typeface="Arial"/>
                <a:ea typeface="Arial"/>
                <a:cs typeface="Arial"/>
                <a:sym typeface="Arial"/>
              </a:rPr>
              <a:t>self</a:t>
            </a:r>
            <a:r>
              <a:rPr b="0" i="0" lang="en" sz="1100">
                <a:solidFill>
                  <a:srgbClr val="4D4D4C"/>
                </a:solidFill>
                <a:latin typeface="Arial"/>
                <a:ea typeface="Arial"/>
                <a:cs typeface="Arial"/>
                <a:sym typeface="Arial"/>
              </a:rPr>
              <a:t>):</a:t>
            </a:r>
            <a:br>
              <a:rPr b="0" i="0" lang="en" sz="1100">
                <a:solidFill>
                  <a:srgbClr val="4D4D4C"/>
                </a:solidFill>
                <a:latin typeface="Arial"/>
                <a:ea typeface="Arial"/>
                <a:cs typeface="Arial"/>
                <a:sym typeface="Arial"/>
              </a:rPr>
            </a:br>
            <a:r>
              <a:rPr b="0" i="0" lang="en" sz="11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"""Test using a class scope fixture."""</a:t>
            </a:r>
            <a:br>
              <a:rPr lang="en" sz="1100">
                <a:solidFill>
                  <a:srgbClr val="4D4D4C"/>
                </a:solidFill>
                <a:latin typeface="Arial"/>
                <a:ea typeface="Arial"/>
                <a:cs typeface="Arial"/>
                <a:sym typeface="Arial"/>
              </a:rPr>
            </a:br>
            <a:br>
              <a:rPr lang="en" sz="1100">
                <a:solidFill>
                  <a:srgbClr val="4D4D4C"/>
                </a:solidFill>
                <a:latin typeface="Arial"/>
                <a:ea typeface="Arial"/>
                <a:cs typeface="Arial"/>
                <a:sym typeface="Arial"/>
              </a:rPr>
            </a:br>
            <a:r>
              <a:rPr lang="en" sz="1100">
                <a:solidFill>
                  <a:srgbClr val="4D4D4C"/>
                </a:solidFill>
                <a:latin typeface="Arial"/>
                <a:ea typeface="Arial"/>
                <a:cs typeface="Arial"/>
                <a:sym typeface="Arial"/>
              </a:rPr>
              <a:t>    </a:t>
            </a:r>
            <a:r>
              <a:rPr b="1" i="0" lang="en" sz="1100">
                <a:solidFill>
                  <a:srgbClr val="8959A8"/>
                </a:solidFill>
                <a:latin typeface="Arial"/>
                <a:ea typeface="Arial"/>
                <a:cs typeface="Arial"/>
                <a:sym typeface="Arial"/>
              </a:rPr>
              <a:t>def</a:t>
            </a:r>
            <a:r>
              <a:rPr b="0" i="0" lang="en" sz="1100">
                <a:solidFill>
                  <a:srgbClr val="4D4D4C"/>
                </a:solidFill>
                <a:latin typeface="Arial"/>
                <a:ea typeface="Arial"/>
                <a:cs typeface="Arial"/>
                <a:sym typeface="Arial"/>
              </a:rPr>
              <a:t> </a:t>
            </a:r>
            <a:r>
              <a:rPr b="1" i="0" lang="en" sz="1100">
                <a:solidFill>
                  <a:srgbClr val="4271AE"/>
                </a:solidFill>
                <a:latin typeface="Arial"/>
                <a:ea typeface="Arial"/>
                <a:cs typeface="Arial"/>
                <a:sym typeface="Arial"/>
              </a:rPr>
              <a:t>test_4</a:t>
            </a:r>
            <a:r>
              <a:rPr b="0" i="0" lang="en" sz="1100">
                <a:solidFill>
                  <a:srgbClr val="4D4D4C"/>
                </a:solidFill>
                <a:latin typeface="Arial"/>
                <a:ea typeface="Arial"/>
                <a:cs typeface="Arial"/>
                <a:sym typeface="Arial"/>
              </a:rPr>
              <a:t>(</a:t>
            </a:r>
            <a:r>
              <a:rPr b="0" i="0" lang="en" sz="1100">
                <a:solidFill>
                  <a:srgbClr val="F5871F"/>
                </a:solidFill>
                <a:latin typeface="Arial"/>
                <a:ea typeface="Arial"/>
                <a:cs typeface="Arial"/>
                <a:sym typeface="Arial"/>
              </a:rPr>
              <a:t>self</a:t>
            </a:r>
            <a:r>
              <a:rPr b="0" i="0" lang="en" sz="1100">
                <a:solidFill>
                  <a:srgbClr val="4D4D4C"/>
                </a:solidFill>
                <a:latin typeface="Arial"/>
                <a:ea typeface="Arial"/>
                <a:cs typeface="Arial"/>
                <a:sym typeface="Arial"/>
              </a:rPr>
              <a:t>):</a:t>
            </a:r>
            <a:br>
              <a:rPr b="0" i="0" lang="en" sz="1100">
                <a:solidFill>
                  <a:srgbClr val="4D4D4C"/>
                </a:solidFill>
                <a:latin typeface="Arial"/>
                <a:ea typeface="Arial"/>
                <a:cs typeface="Arial"/>
                <a:sym typeface="Arial"/>
              </a:rPr>
            </a:br>
            <a:r>
              <a:rPr b="0" i="0" lang="en" sz="1100">
                <a:solidFill>
                  <a:srgbClr val="4D4D4C"/>
                </a:solidFill>
                <a:latin typeface="Arial"/>
                <a:ea typeface="Arial"/>
                <a:cs typeface="Arial"/>
                <a:sym typeface="Arial"/>
              </a:rPr>
              <a:t>        </a:t>
            </a:r>
            <a:r>
              <a:rPr b="0" i="0" lang="en" sz="1100">
                <a:solidFill>
                  <a:srgbClr val="718C00"/>
                </a:solidFill>
                <a:latin typeface="Arial"/>
                <a:ea typeface="Arial"/>
                <a:cs typeface="Arial"/>
                <a:sym typeface="Arial"/>
              </a:rPr>
              <a:t>"""Again, multiple tests are more fun."""</a:t>
            </a:r>
            <a:endParaRPr sz="11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8"/>
          <p:cNvSpPr txBox="1"/>
          <p:nvPr>
            <p:ph type="title"/>
          </p:nvPr>
        </p:nvSpPr>
        <p:spPr>
          <a:xfrm>
            <a:off x="401321" y="344805"/>
            <a:ext cx="64770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 sz="4000"/>
              <a:t>Оптимизация scope фикстур</a:t>
            </a:r>
            <a:endParaRPr/>
          </a:p>
        </p:txBody>
      </p:sp>
      <p:sp>
        <p:nvSpPr>
          <p:cNvPr id="543" name="Google Shape;543;p58"/>
          <p:cNvSpPr txBox="1"/>
          <p:nvPr>
            <p:ph idx="1" type="body"/>
          </p:nvPr>
        </p:nvSpPr>
        <p:spPr>
          <a:xfrm>
            <a:off x="248920" y="1137920"/>
            <a:ext cx="6477000" cy="4978400"/>
          </a:xfrm>
          <a:prstGeom prst="rect">
            <a:avLst/>
          </a:prstGeom>
          <a:solidFill>
            <a:srgbClr val="EDEDED"/>
          </a:solidFill>
          <a:ln>
            <a:noFill/>
          </a:ln>
        </p:spPr>
        <p:txBody>
          <a:bodyPr anchorCtr="0" anchor="t" bIns="45700" lIns="91425" spcFirstLastPara="1" rIns="91425" wrap="square" tIns="45700">
            <a:normAutofit fontScale="55000" lnSpcReduction="20000"/>
          </a:bodyPr>
          <a:lstStyle/>
          <a:p>
            <a:pPr indent="0" lvl="0" marL="0" rtl="0" algn="l">
              <a:lnSpc>
                <a:spcPct val="120000"/>
              </a:lnSpc>
              <a:spcBef>
                <a:spcPts val="0"/>
              </a:spcBef>
              <a:spcAft>
                <a:spcPts val="0"/>
              </a:spcAft>
              <a:buClr>
                <a:srgbClr val="757070"/>
              </a:buClr>
              <a:buSzPct val="100000"/>
              <a:buNone/>
            </a:pPr>
            <a:r>
              <a:rPr i="0" lang="en">
                <a:solidFill>
                  <a:srgbClr val="757070"/>
                </a:solidFill>
                <a:latin typeface="Arial"/>
                <a:ea typeface="Arial"/>
                <a:cs typeface="Arial"/>
                <a:sym typeface="Arial"/>
              </a:rPr>
              <a:t># ch3/b/tasks_proj/tests/conftest.pyb</a:t>
            </a:r>
            <a:br>
              <a:rPr i="0" lang="en">
                <a:solidFill>
                  <a:srgbClr val="757070"/>
                </a:solidFill>
                <a:latin typeface="Arial"/>
                <a:ea typeface="Arial"/>
                <a:cs typeface="Arial"/>
                <a:sym typeface="Arial"/>
              </a:rPr>
            </a:br>
            <a:br>
              <a:rPr i="0" lang="en">
                <a:solidFill>
                  <a:srgbClr val="757070"/>
                </a:solidFill>
                <a:latin typeface="Arial"/>
                <a:ea typeface="Arial"/>
                <a:cs typeface="Arial"/>
                <a:sym typeface="Arial"/>
              </a:rPr>
            </a:br>
            <a:r>
              <a:rPr b="0" i="0" lang="en">
                <a:solidFill>
                  <a:srgbClr val="718C00"/>
                </a:solidFill>
                <a:latin typeface="Arial"/>
                <a:ea typeface="Arial"/>
                <a:cs typeface="Arial"/>
                <a:sym typeface="Arial"/>
              </a:rPr>
              <a:t>"""Define some fixtures to use in the project."""</a:t>
            </a:r>
            <a:br>
              <a:rPr lang="en">
                <a:solidFill>
                  <a:srgbClr val="4D4D4C"/>
                </a:solidFill>
                <a:latin typeface="Arial"/>
                <a:ea typeface="Arial"/>
                <a:cs typeface="Arial"/>
                <a:sym typeface="Arial"/>
              </a:rPr>
            </a:br>
            <a:r>
              <a:rPr b="1" i="0" lang="en">
                <a:solidFill>
                  <a:srgbClr val="8959A8"/>
                </a:solidFill>
                <a:latin typeface="Arial"/>
                <a:ea typeface="Arial"/>
                <a:cs typeface="Arial"/>
                <a:sym typeface="Arial"/>
              </a:rPr>
              <a:t>import</a:t>
            </a:r>
            <a:r>
              <a:rPr b="0" i="0" lang="en">
                <a:solidFill>
                  <a:srgbClr val="4D4D4C"/>
                </a:solidFill>
                <a:latin typeface="Arial"/>
                <a:ea typeface="Arial"/>
                <a:cs typeface="Arial"/>
                <a:sym typeface="Arial"/>
              </a:rPr>
              <a:t> pytest</a:t>
            </a:r>
            <a:br>
              <a:rPr b="0" i="0" lang="en">
                <a:solidFill>
                  <a:srgbClr val="4D4D4C"/>
                </a:solidFill>
                <a:latin typeface="Arial"/>
                <a:ea typeface="Arial"/>
                <a:cs typeface="Arial"/>
                <a:sym typeface="Arial"/>
              </a:rPr>
            </a:br>
            <a:r>
              <a:rPr b="1" i="0" lang="en">
                <a:solidFill>
                  <a:srgbClr val="8959A8"/>
                </a:solidFill>
                <a:latin typeface="Arial"/>
                <a:ea typeface="Arial"/>
                <a:cs typeface="Arial"/>
                <a:sym typeface="Arial"/>
              </a:rPr>
              <a:t>import</a:t>
            </a:r>
            <a:r>
              <a:rPr b="0" i="0" lang="en">
                <a:solidFill>
                  <a:srgbClr val="4D4D4C"/>
                </a:solidFill>
                <a:latin typeface="Arial"/>
                <a:ea typeface="Arial"/>
                <a:cs typeface="Arial"/>
                <a:sym typeface="Arial"/>
              </a:rPr>
              <a:t> tasks</a:t>
            </a:r>
            <a:br>
              <a:rPr b="0" i="0" lang="en">
                <a:solidFill>
                  <a:srgbClr val="4D4D4C"/>
                </a:solidFill>
                <a:latin typeface="Arial"/>
                <a:ea typeface="Arial"/>
                <a:cs typeface="Arial"/>
                <a:sym typeface="Arial"/>
              </a:rPr>
            </a:br>
            <a:r>
              <a:rPr b="1" i="0" lang="en">
                <a:solidFill>
                  <a:srgbClr val="8959A8"/>
                </a:solidFill>
                <a:latin typeface="Arial"/>
                <a:ea typeface="Arial"/>
                <a:cs typeface="Arial"/>
                <a:sym typeface="Arial"/>
              </a:rPr>
              <a:t>from</a:t>
            </a:r>
            <a:r>
              <a:rPr b="0" i="0" lang="en">
                <a:solidFill>
                  <a:srgbClr val="4D4D4C"/>
                </a:solidFill>
                <a:latin typeface="Arial"/>
                <a:ea typeface="Arial"/>
                <a:cs typeface="Arial"/>
                <a:sym typeface="Arial"/>
              </a:rPr>
              <a:t> tasks </a:t>
            </a:r>
            <a:r>
              <a:rPr b="1" i="0" lang="en">
                <a:solidFill>
                  <a:srgbClr val="8959A8"/>
                </a:solidFill>
                <a:latin typeface="Arial"/>
                <a:ea typeface="Arial"/>
                <a:cs typeface="Arial"/>
                <a:sym typeface="Arial"/>
              </a:rPr>
              <a:t>import</a:t>
            </a:r>
            <a:r>
              <a:rPr b="0" i="0" lang="en">
                <a:solidFill>
                  <a:srgbClr val="4D4D4C"/>
                </a:solidFill>
                <a:latin typeface="Arial"/>
                <a:ea typeface="Arial"/>
                <a:cs typeface="Arial"/>
                <a:sym typeface="Arial"/>
              </a:rPr>
              <a:t> Task</a:t>
            </a:r>
            <a:br>
              <a:rPr b="0" i="0" lang="en">
                <a:solidFill>
                  <a:srgbClr val="4D4D4C"/>
                </a:solidFill>
                <a:latin typeface="Arial"/>
                <a:ea typeface="Arial"/>
                <a:cs typeface="Arial"/>
                <a:sym typeface="Arial"/>
              </a:rPr>
            </a:br>
            <a:br>
              <a:rPr b="0" i="0" lang="en">
                <a:solidFill>
                  <a:srgbClr val="4D4D4C"/>
                </a:solidFill>
                <a:latin typeface="Arial"/>
                <a:ea typeface="Arial"/>
                <a:cs typeface="Arial"/>
                <a:sym typeface="Arial"/>
              </a:rPr>
            </a:br>
            <a:r>
              <a:rPr b="0" i="0" lang="en">
                <a:solidFill>
                  <a:srgbClr val="F5871F"/>
                </a:solidFill>
                <a:latin typeface="Arial"/>
                <a:ea typeface="Arial"/>
                <a:cs typeface="Arial"/>
                <a:sym typeface="Arial"/>
              </a:rPr>
              <a:t>@pytest.fixture(scope=</a:t>
            </a:r>
            <a:r>
              <a:rPr b="0" i="0" lang="en">
                <a:solidFill>
                  <a:srgbClr val="718C00"/>
                </a:solidFill>
                <a:latin typeface="Arial"/>
                <a:ea typeface="Arial"/>
                <a:cs typeface="Arial"/>
                <a:sym typeface="Arial"/>
              </a:rPr>
              <a:t>'session'</a:t>
            </a:r>
            <a:r>
              <a:rPr b="0" i="0" lang="en">
                <a:solidFill>
                  <a:srgbClr val="F5871F"/>
                </a:solidFill>
                <a:latin typeface="Arial"/>
                <a:ea typeface="Arial"/>
                <a:cs typeface="Arial"/>
                <a:sym typeface="Arial"/>
              </a:rPr>
              <a:t>)</a:t>
            </a:r>
            <a:br>
              <a:rPr lang="en">
                <a:solidFill>
                  <a:srgbClr val="4D4D4C"/>
                </a:solidFill>
                <a:latin typeface="Arial"/>
                <a:ea typeface="Arial"/>
                <a:cs typeface="Arial"/>
                <a:sym typeface="Arial"/>
              </a:rPr>
            </a:br>
            <a:r>
              <a:rPr b="1" i="0" lang="en">
                <a:solidFill>
                  <a:srgbClr val="8959A8"/>
                </a:solidFill>
                <a:latin typeface="Arial"/>
                <a:ea typeface="Arial"/>
                <a:cs typeface="Arial"/>
                <a:sym typeface="Arial"/>
              </a:rPr>
              <a:t>def</a:t>
            </a:r>
            <a:r>
              <a:rPr b="0" i="0" lang="en">
                <a:solidFill>
                  <a:srgbClr val="4D4D4C"/>
                </a:solidFill>
                <a:latin typeface="Arial"/>
                <a:ea typeface="Arial"/>
                <a:cs typeface="Arial"/>
                <a:sym typeface="Arial"/>
              </a:rPr>
              <a:t> </a:t>
            </a:r>
            <a:r>
              <a:rPr b="1" i="0" lang="en">
                <a:solidFill>
                  <a:srgbClr val="4271AE"/>
                </a:solidFill>
                <a:latin typeface="Arial"/>
                <a:ea typeface="Arial"/>
                <a:cs typeface="Arial"/>
                <a:sym typeface="Arial"/>
              </a:rPr>
              <a:t>tasks_db_session</a:t>
            </a:r>
            <a:r>
              <a:rPr b="0" i="0" lang="en">
                <a:solidFill>
                  <a:srgbClr val="4D4D4C"/>
                </a:solidFill>
                <a:latin typeface="Arial"/>
                <a:ea typeface="Arial"/>
                <a:cs typeface="Arial"/>
                <a:sym typeface="Arial"/>
              </a:rPr>
              <a:t>(</a:t>
            </a:r>
            <a:r>
              <a:rPr b="0" i="0" lang="en">
                <a:solidFill>
                  <a:srgbClr val="F5871F"/>
                </a:solidFill>
                <a:latin typeface="Arial"/>
                <a:ea typeface="Arial"/>
                <a:cs typeface="Arial"/>
                <a:sym typeface="Arial"/>
              </a:rPr>
              <a:t>tmpdir_factory</a:t>
            </a:r>
            <a:r>
              <a:rPr b="0" i="0" lang="en">
                <a:solidFill>
                  <a:srgbClr val="4D4D4C"/>
                </a:solidFill>
                <a:latin typeface="Arial"/>
                <a:ea typeface="Arial"/>
                <a:cs typeface="Arial"/>
                <a:sym typeface="Arial"/>
              </a:rPr>
              <a:t>):</a:t>
            </a:r>
            <a:br>
              <a:rPr b="0" i="0" lang="en">
                <a:solidFill>
                  <a:srgbClr val="4D4D4C"/>
                </a:solidFill>
                <a:latin typeface="Arial"/>
                <a:ea typeface="Arial"/>
                <a:cs typeface="Arial"/>
                <a:sym typeface="Arial"/>
              </a:rPr>
            </a:br>
            <a:r>
              <a:rPr b="0" i="0" lang="en">
                <a:solidFill>
                  <a:srgbClr val="4D4D4C"/>
                </a:solidFill>
                <a:latin typeface="Arial"/>
                <a:ea typeface="Arial"/>
                <a:cs typeface="Arial"/>
                <a:sym typeface="Arial"/>
              </a:rPr>
              <a:t>    </a:t>
            </a:r>
            <a:r>
              <a:rPr b="0" i="0" lang="en">
                <a:solidFill>
                  <a:srgbClr val="718C00"/>
                </a:solidFill>
                <a:latin typeface="Arial"/>
                <a:ea typeface="Arial"/>
                <a:cs typeface="Arial"/>
                <a:sym typeface="Arial"/>
              </a:rPr>
              <a:t>"""Connect to db before tests, disconnect after."""</a:t>
            </a:r>
            <a:br>
              <a:rPr lang="en">
                <a:solidFill>
                  <a:srgbClr val="4D4D4C"/>
                </a:solidFill>
                <a:latin typeface="Arial"/>
                <a:ea typeface="Arial"/>
                <a:cs typeface="Arial"/>
                <a:sym typeface="Arial"/>
              </a:rPr>
            </a:br>
            <a:r>
              <a:rPr lang="en">
                <a:solidFill>
                  <a:srgbClr val="4D4D4C"/>
                </a:solidFill>
                <a:latin typeface="Arial"/>
                <a:ea typeface="Arial"/>
                <a:cs typeface="Arial"/>
                <a:sym typeface="Arial"/>
              </a:rPr>
              <a:t>    </a:t>
            </a:r>
            <a:r>
              <a:rPr b="0" i="0" lang="en">
                <a:solidFill>
                  <a:srgbClr val="4D4D4C"/>
                </a:solidFill>
                <a:latin typeface="Arial"/>
                <a:ea typeface="Arial"/>
                <a:cs typeface="Arial"/>
                <a:sym typeface="Arial"/>
              </a:rPr>
              <a:t>temp_dir = tmpdir_factory.mktemp(</a:t>
            </a:r>
            <a:r>
              <a:rPr b="0" i="0" lang="en">
                <a:solidFill>
                  <a:srgbClr val="718C00"/>
                </a:solidFill>
                <a:latin typeface="Arial"/>
                <a:ea typeface="Arial"/>
                <a:cs typeface="Arial"/>
                <a:sym typeface="Arial"/>
              </a:rPr>
              <a:t>'temp'</a:t>
            </a:r>
            <a:r>
              <a:rPr b="0" i="0" lang="en">
                <a:solidFill>
                  <a:srgbClr val="4D4D4C"/>
                </a:solidFill>
                <a:latin typeface="Arial"/>
                <a:ea typeface="Arial"/>
                <a:cs typeface="Arial"/>
                <a:sym typeface="Arial"/>
              </a:rPr>
              <a:t>)</a:t>
            </a:r>
            <a:br>
              <a:rPr b="0" i="0" lang="en">
                <a:solidFill>
                  <a:srgbClr val="4D4D4C"/>
                </a:solidFill>
                <a:latin typeface="Arial"/>
                <a:ea typeface="Arial"/>
                <a:cs typeface="Arial"/>
                <a:sym typeface="Arial"/>
              </a:rPr>
            </a:br>
            <a:r>
              <a:rPr b="0" i="0" lang="en">
                <a:solidFill>
                  <a:srgbClr val="4D4D4C"/>
                </a:solidFill>
                <a:latin typeface="Arial"/>
                <a:ea typeface="Arial"/>
                <a:cs typeface="Arial"/>
                <a:sym typeface="Arial"/>
              </a:rPr>
              <a:t>    tasks.start_tasks_db(</a:t>
            </a:r>
            <a:r>
              <a:rPr b="0" i="0" lang="en">
                <a:solidFill>
                  <a:srgbClr val="F5871F"/>
                </a:solidFill>
                <a:latin typeface="Arial"/>
                <a:ea typeface="Arial"/>
                <a:cs typeface="Arial"/>
                <a:sym typeface="Arial"/>
              </a:rPr>
              <a:t>str</a:t>
            </a:r>
            <a:r>
              <a:rPr b="0" i="0" lang="en">
                <a:solidFill>
                  <a:srgbClr val="4D4D4C"/>
                </a:solidFill>
                <a:latin typeface="Arial"/>
                <a:ea typeface="Arial"/>
                <a:cs typeface="Arial"/>
                <a:sym typeface="Arial"/>
              </a:rPr>
              <a:t>(temp_dir), </a:t>
            </a:r>
            <a:r>
              <a:rPr b="0" i="0" lang="en">
                <a:solidFill>
                  <a:srgbClr val="718C00"/>
                </a:solidFill>
                <a:latin typeface="Arial"/>
                <a:ea typeface="Arial"/>
                <a:cs typeface="Arial"/>
                <a:sym typeface="Arial"/>
              </a:rPr>
              <a:t>'tiny'</a:t>
            </a:r>
            <a:r>
              <a:rPr b="0" i="0" lang="en">
                <a:solidFill>
                  <a:srgbClr val="4D4D4C"/>
                </a:solidFill>
                <a:latin typeface="Arial"/>
                <a:ea typeface="Arial"/>
                <a:cs typeface="Arial"/>
                <a:sym typeface="Arial"/>
              </a:rPr>
              <a:t>)</a:t>
            </a:r>
            <a:br>
              <a:rPr b="0" i="0" lang="en">
                <a:solidFill>
                  <a:srgbClr val="4D4D4C"/>
                </a:solidFill>
                <a:latin typeface="Arial"/>
                <a:ea typeface="Arial"/>
                <a:cs typeface="Arial"/>
                <a:sym typeface="Arial"/>
              </a:rPr>
            </a:br>
            <a:br>
              <a:rPr b="0" i="0" lang="en">
                <a:solidFill>
                  <a:srgbClr val="4D4D4C"/>
                </a:solidFill>
                <a:latin typeface="Arial"/>
                <a:ea typeface="Arial"/>
                <a:cs typeface="Arial"/>
                <a:sym typeface="Arial"/>
              </a:rPr>
            </a:br>
            <a:r>
              <a:rPr b="0" i="0" lang="en">
                <a:solidFill>
                  <a:srgbClr val="4D4D4C"/>
                </a:solidFill>
                <a:latin typeface="Arial"/>
                <a:ea typeface="Arial"/>
                <a:cs typeface="Arial"/>
                <a:sym typeface="Arial"/>
              </a:rPr>
              <a:t>    </a:t>
            </a:r>
            <a:r>
              <a:rPr b="1" i="0" lang="en">
                <a:solidFill>
                  <a:srgbClr val="8959A8"/>
                </a:solidFill>
                <a:latin typeface="Arial"/>
                <a:ea typeface="Arial"/>
                <a:cs typeface="Arial"/>
                <a:sym typeface="Arial"/>
              </a:rPr>
              <a:t>yield</a:t>
            </a:r>
            <a:br>
              <a:rPr lang="en">
                <a:solidFill>
                  <a:srgbClr val="4D4D4C"/>
                </a:solidFill>
                <a:latin typeface="Arial"/>
                <a:ea typeface="Arial"/>
                <a:cs typeface="Arial"/>
                <a:sym typeface="Arial"/>
              </a:rPr>
            </a:br>
            <a:br>
              <a:rPr lang="en">
                <a:solidFill>
                  <a:srgbClr val="4D4D4C"/>
                </a:solidFill>
                <a:latin typeface="Arial"/>
                <a:ea typeface="Arial"/>
                <a:cs typeface="Arial"/>
                <a:sym typeface="Arial"/>
              </a:rPr>
            </a:br>
            <a:r>
              <a:rPr lang="en">
                <a:solidFill>
                  <a:srgbClr val="4D4D4C"/>
                </a:solidFill>
                <a:latin typeface="Arial"/>
                <a:ea typeface="Arial"/>
                <a:cs typeface="Arial"/>
                <a:sym typeface="Arial"/>
              </a:rPr>
              <a:t>    </a:t>
            </a:r>
            <a:r>
              <a:rPr b="0" i="0" lang="en">
                <a:solidFill>
                  <a:srgbClr val="4D4D4C"/>
                </a:solidFill>
                <a:latin typeface="Arial"/>
                <a:ea typeface="Arial"/>
                <a:cs typeface="Arial"/>
                <a:sym typeface="Arial"/>
              </a:rPr>
              <a:t>tasks.stop_tasks_db()</a:t>
            </a:r>
            <a:br>
              <a:rPr b="0" i="0" lang="en">
                <a:solidFill>
                  <a:srgbClr val="4D4D4C"/>
                </a:solidFill>
                <a:latin typeface="Arial"/>
                <a:ea typeface="Arial"/>
                <a:cs typeface="Arial"/>
                <a:sym typeface="Arial"/>
              </a:rPr>
            </a:br>
            <a:br>
              <a:rPr b="0" i="0" lang="en">
                <a:solidFill>
                  <a:srgbClr val="4D4D4C"/>
                </a:solidFill>
                <a:latin typeface="Arial"/>
                <a:ea typeface="Arial"/>
                <a:cs typeface="Arial"/>
                <a:sym typeface="Arial"/>
              </a:rPr>
            </a:br>
            <a:r>
              <a:rPr b="0" i="0" lang="en">
                <a:solidFill>
                  <a:srgbClr val="F5871F"/>
                </a:solidFill>
                <a:latin typeface="Arial"/>
                <a:ea typeface="Arial"/>
                <a:cs typeface="Arial"/>
                <a:sym typeface="Arial"/>
              </a:rPr>
              <a:t>@pytest.fixture()</a:t>
            </a:r>
            <a:br>
              <a:rPr lang="en">
                <a:solidFill>
                  <a:srgbClr val="4D4D4C"/>
                </a:solidFill>
                <a:latin typeface="Arial"/>
                <a:ea typeface="Arial"/>
                <a:cs typeface="Arial"/>
                <a:sym typeface="Arial"/>
              </a:rPr>
            </a:br>
            <a:r>
              <a:rPr b="1" i="0" lang="en">
                <a:solidFill>
                  <a:srgbClr val="8959A8"/>
                </a:solidFill>
                <a:latin typeface="Arial"/>
                <a:ea typeface="Arial"/>
                <a:cs typeface="Arial"/>
                <a:sym typeface="Arial"/>
              </a:rPr>
              <a:t>def</a:t>
            </a:r>
            <a:r>
              <a:rPr b="0" i="0" lang="en">
                <a:solidFill>
                  <a:srgbClr val="4D4D4C"/>
                </a:solidFill>
                <a:latin typeface="Arial"/>
                <a:ea typeface="Arial"/>
                <a:cs typeface="Arial"/>
                <a:sym typeface="Arial"/>
              </a:rPr>
              <a:t> </a:t>
            </a:r>
            <a:r>
              <a:rPr b="1" i="0" lang="en">
                <a:solidFill>
                  <a:srgbClr val="4271AE"/>
                </a:solidFill>
                <a:latin typeface="Arial"/>
                <a:ea typeface="Arial"/>
                <a:cs typeface="Arial"/>
                <a:sym typeface="Arial"/>
              </a:rPr>
              <a:t>tasks_db</a:t>
            </a:r>
            <a:r>
              <a:rPr b="0" i="0" lang="en">
                <a:solidFill>
                  <a:srgbClr val="4D4D4C"/>
                </a:solidFill>
                <a:latin typeface="Arial"/>
                <a:ea typeface="Arial"/>
                <a:cs typeface="Arial"/>
                <a:sym typeface="Arial"/>
              </a:rPr>
              <a:t>(</a:t>
            </a:r>
            <a:r>
              <a:rPr b="0" i="0" lang="en">
                <a:solidFill>
                  <a:srgbClr val="F5871F"/>
                </a:solidFill>
                <a:latin typeface="Arial"/>
                <a:ea typeface="Arial"/>
                <a:cs typeface="Arial"/>
                <a:sym typeface="Arial"/>
              </a:rPr>
              <a:t>tasks_db_session</a:t>
            </a:r>
            <a:r>
              <a:rPr b="0" i="0" lang="en">
                <a:solidFill>
                  <a:srgbClr val="4D4D4C"/>
                </a:solidFill>
                <a:latin typeface="Arial"/>
                <a:ea typeface="Arial"/>
                <a:cs typeface="Arial"/>
                <a:sym typeface="Arial"/>
              </a:rPr>
              <a:t>):</a:t>
            </a:r>
            <a:br>
              <a:rPr b="0" i="0" lang="en">
                <a:solidFill>
                  <a:srgbClr val="4D4D4C"/>
                </a:solidFill>
                <a:latin typeface="Arial"/>
                <a:ea typeface="Arial"/>
                <a:cs typeface="Arial"/>
                <a:sym typeface="Arial"/>
              </a:rPr>
            </a:br>
            <a:r>
              <a:rPr b="0" i="0" lang="en">
                <a:solidFill>
                  <a:srgbClr val="4D4D4C"/>
                </a:solidFill>
                <a:latin typeface="Arial"/>
                <a:ea typeface="Arial"/>
                <a:cs typeface="Arial"/>
                <a:sym typeface="Arial"/>
              </a:rPr>
              <a:t>    </a:t>
            </a:r>
            <a:r>
              <a:rPr b="0" i="0" lang="en">
                <a:solidFill>
                  <a:srgbClr val="718C00"/>
                </a:solidFill>
                <a:latin typeface="Arial"/>
                <a:ea typeface="Arial"/>
                <a:cs typeface="Arial"/>
                <a:sym typeface="Arial"/>
              </a:rPr>
              <a:t>"""An empty tasks db."""</a:t>
            </a:r>
            <a:br>
              <a:rPr lang="en">
                <a:solidFill>
                  <a:srgbClr val="4D4D4C"/>
                </a:solidFill>
                <a:latin typeface="Arial"/>
                <a:ea typeface="Arial"/>
                <a:cs typeface="Arial"/>
                <a:sym typeface="Arial"/>
              </a:rPr>
            </a:br>
            <a:r>
              <a:rPr lang="en">
                <a:solidFill>
                  <a:srgbClr val="4D4D4C"/>
                </a:solidFill>
                <a:latin typeface="Arial"/>
                <a:ea typeface="Arial"/>
                <a:cs typeface="Arial"/>
                <a:sym typeface="Arial"/>
              </a:rPr>
              <a:t>    </a:t>
            </a:r>
            <a:r>
              <a:rPr b="0" i="0" lang="en">
                <a:solidFill>
                  <a:srgbClr val="4D4D4C"/>
                </a:solidFill>
                <a:latin typeface="Arial"/>
                <a:ea typeface="Arial"/>
                <a:cs typeface="Arial"/>
                <a:sym typeface="Arial"/>
              </a:rPr>
              <a:t>tasks.delete_all()</a:t>
            </a:r>
            <a:endParaRPr/>
          </a:p>
        </p:txBody>
      </p:sp>
      <p:sp>
        <p:nvSpPr>
          <p:cNvPr id="544" name="Google Shape;544;p58"/>
          <p:cNvSpPr txBox="1"/>
          <p:nvPr/>
        </p:nvSpPr>
        <p:spPr>
          <a:xfrm>
            <a:off x="6878320" y="167600"/>
            <a:ext cx="13386998" cy="4708981"/>
          </a:xfrm>
          <a:prstGeom prst="rect">
            <a:avLst/>
          </a:prstGeom>
          <a:solidFill>
            <a:srgbClr val="E1EF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200">
                <a:solidFill>
                  <a:srgbClr val="4D4D4C"/>
                </a:solidFill>
                <a:latin typeface="Arial"/>
                <a:ea typeface="Arial"/>
                <a:cs typeface="Arial"/>
                <a:sym typeface="Arial"/>
              </a:rPr>
              <a:t>$ pytest --setup-show tests/func/test_add.py</a:t>
            </a:r>
            <a:br>
              <a:rPr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test session starts =================</a:t>
            </a:r>
            <a:br>
              <a:rPr b="0" i="0" lang="en" sz="1200">
                <a:solidFill>
                  <a:srgbClr val="4D4D4C"/>
                </a:solidFill>
                <a:latin typeface="Arial"/>
                <a:ea typeface="Arial"/>
                <a:cs typeface="Arial"/>
                <a:sym typeface="Arial"/>
              </a:rPr>
            </a:b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collected 3 items</a:t>
            </a:r>
            <a:br>
              <a:rPr b="0" i="0" lang="en" sz="1200">
                <a:solidFill>
                  <a:srgbClr val="4D4D4C"/>
                </a:solidFill>
                <a:latin typeface="Arial"/>
                <a:ea typeface="Arial"/>
                <a:cs typeface="Arial"/>
                <a:sym typeface="Arial"/>
              </a:rPr>
            </a:b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tests\func\test_add.py</a:t>
            </a:r>
            <a:br>
              <a:rPr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SETUP S tmpdir_factory</a:t>
            </a:r>
            <a:br>
              <a:rPr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SETUP S tasks_db_session (fixtures used: tmpdir_factory)</a:t>
            </a: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SETUP F tasks_db (fixtures used: tasks_db_session)</a:t>
            </a: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func/test_add.py::test_add_returns_valid_id (fixtures used: tasks_db, tasks_db_session, tmpdir_factory).</a:t>
            </a: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TEARDOWN F tasks_db</a:t>
            </a:r>
            <a:br>
              <a:rPr lang="en" sz="1200">
                <a:solidFill>
                  <a:srgbClr val="4D4D4C"/>
                </a:solidFill>
                <a:latin typeface="Arial"/>
                <a:ea typeface="Arial"/>
                <a:cs typeface="Arial"/>
                <a:sym typeface="Arial"/>
              </a:rPr>
            </a:br>
            <a:r>
              <a:rPr lang="en" sz="1200">
                <a:solidFill>
                  <a:srgbClr val="4D4D4C"/>
                </a:solidFill>
                <a:latin typeface="Arial"/>
                <a:ea typeface="Arial"/>
                <a:cs typeface="Arial"/>
                <a:sym typeface="Arial"/>
              </a:rPr>
              <a:t>    </a:t>
            </a:r>
            <a:r>
              <a:rPr b="0" i="0" lang="en" sz="1200">
                <a:solidFill>
                  <a:srgbClr val="4D4D4C"/>
                </a:solidFill>
                <a:latin typeface="Arial"/>
                <a:ea typeface="Arial"/>
                <a:cs typeface="Arial"/>
                <a:sym typeface="Arial"/>
              </a:rPr>
              <a:t>SETUP F tasks_db (fixtures used: tasks_db_session)</a:t>
            </a: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func/test_add.py::test_added_task_has_id_set (fixtures used: tasks_db, tasks_db_session, tmpdir_factory).</a:t>
            </a: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TEARDOWN F tasks_db</a:t>
            </a:r>
            <a:br>
              <a:rPr lang="en" sz="1200">
                <a:solidFill>
                  <a:srgbClr val="4D4D4C"/>
                </a:solidFill>
                <a:latin typeface="Arial"/>
                <a:ea typeface="Arial"/>
                <a:cs typeface="Arial"/>
                <a:sym typeface="Arial"/>
              </a:rPr>
            </a:br>
            <a:r>
              <a:rPr lang="en" sz="1200">
                <a:solidFill>
                  <a:srgbClr val="4D4D4C"/>
                </a:solidFill>
                <a:latin typeface="Arial"/>
                <a:ea typeface="Arial"/>
                <a:cs typeface="Arial"/>
                <a:sym typeface="Arial"/>
              </a:rPr>
              <a:t>    </a:t>
            </a:r>
            <a:r>
              <a:rPr b="0" i="0" lang="en" sz="1200">
                <a:solidFill>
                  <a:srgbClr val="4D4D4C"/>
                </a:solidFill>
                <a:latin typeface="Arial"/>
                <a:ea typeface="Arial"/>
                <a:cs typeface="Arial"/>
                <a:sym typeface="Arial"/>
              </a:rPr>
              <a:t>SETUP S tasks_just_a_few</a:t>
            </a:r>
            <a:br>
              <a:rPr lang="en" sz="1200">
                <a:solidFill>
                  <a:srgbClr val="4D4D4C"/>
                </a:solidFill>
                <a:latin typeface="Arial"/>
                <a:ea typeface="Arial"/>
                <a:cs typeface="Arial"/>
                <a:sym typeface="Arial"/>
              </a:rPr>
            </a:br>
            <a:r>
              <a:rPr lang="en" sz="1200">
                <a:solidFill>
                  <a:srgbClr val="4D4D4C"/>
                </a:solidFill>
                <a:latin typeface="Arial"/>
                <a:ea typeface="Arial"/>
                <a:cs typeface="Arial"/>
                <a:sym typeface="Arial"/>
              </a:rPr>
              <a:t>    </a:t>
            </a:r>
            <a:r>
              <a:rPr b="0" i="0" lang="en" sz="1200">
                <a:solidFill>
                  <a:srgbClr val="4D4D4C"/>
                </a:solidFill>
                <a:latin typeface="Arial"/>
                <a:ea typeface="Arial"/>
                <a:cs typeface="Arial"/>
                <a:sym typeface="Arial"/>
              </a:rPr>
              <a:t>SETUP F tasks_db (fixtures used: tasks_db_session)</a:t>
            </a: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SETUP F db_with_3_tasks (fixtures used: tasks_db, tasks_just_a_few)</a:t>
            </a: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func/test_add.py::test_add_increases_count (fixtures used: db_with_3_tasks, tasks_db, tasks_db_session, tasks_just_a_few, tmpdir_factory).</a:t>
            </a: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TEARDOWN F db_with_3_tasks</a:t>
            </a:r>
            <a:br>
              <a:rPr b="0" i="0"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TEARDOWN F tasks_db</a:t>
            </a:r>
            <a:br>
              <a:rPr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TEARDOWN S tasks_db_session</a:t>
            </a:r>
            <a:br>
              <a:rPr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TEARDOWN S tmpdir_factory</a:t>
            </a:r>
            <a:br>
              <a:rPr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TEARDOWN S tasks_just_a_few</a:t>
            </a:r>
            <a:endParaRPr b="0" i="0" sz="1200">
              <a:solidFill>
                <a:srgbClr val="4D4D4C"/>
              </a:solidFill>
              <a:latin typeface="Arial"/>
              <a:ea typeface="Arial"/>
              <a:cs typeface="Arial"/>
              <a:sym typeface="Arial"/>
            </a:endParaRPr>
          </a:p>
          <a:p>
            <a:pPr indent="0" lvl="0" marL="0" marR="0" rtl="0" algn="l">
              <a:spcBef>
                <a:spcPts val="0"/>
              </a:spcBef>
              <a:spcAft>
                <a:spcPts val="0"/>
              </a:spcAft>
              <a:buNone/>
            </a:pPr>
            <a:br>
              <a:rPr lang="en" sz="1200">
                <a:solidFill>
                  <a:srgbClr val="4D4D4C"/>
                </a:solidFill>
                <a:latin typeface="Arial"/>
                <a:ea typeface="Arial"/>
                <a:cs typeface="Arial"/>
                <a:sym typeface="Arial"/>
              </a:rPr>
            </a:br>
            <a:r>
              <a:rPr b="0" i="0" lang="en" sz="1200">
                <a:solidFill>
                  <a:srgbClr val="4D4D4C"/>
                </a:solidFill>
                <a:latin typeface="Arial"/>
                <a:ea typeface="Arial"/>
                <a:cs typeface="Arial"/>
                <a:sym typeface="Arial"/>
              </a:rPr>
              <a:t>=============== 3 passed in 0.24 seconds ===============</a:t>
            </a:r>
            <a:endParaRPr sz="1800">
              <a:solidFill>
                <a:schemeClr val="dk1"/>
              </a:solidFill>
              <a:latin typeface="Calibri"/>
              <a:ea typeface="Calibri"/>
              <a:cs typeface="Calibri"/>
              <a:sym typeface="Calibri"/>
            </a:endParaRPr>
          </a:p>
        </p:txBody>
      </p:sp>
      <p:sp>
        <p:nvSpPr>
          <p:cNvPr id="545" name="Google Shape;545;p58"/>
          <p:cNvSpPr txBox="1"/>
          <p:nvPr/>
        </p:nvSpPr>
        <p:spPr>
          <a:xfrm>
            <a:off x="6878320" y="5053786"/>
            <a:ext cx="515112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Видим: </a:t>
            </a:r>
            <a:r>
              <a:rPr lang="en" sz="1600">
                <a:solidFill>
                  <a:schemeClr val="dk1"/>
                </a:solidFill>
                <a:latin typeface="Arial"/>
                <a:ea typeface="Arial"/>
                <a:cs typeface="Arial"/>
                <a:sym typeface="Arial"/>
              </a:rPr>
              <a:t>tasks_db_session</a:t>
            </a:r>
            <a:r>
              <a:rPr b="0" i="0" lang="en" sz="1800">
                <a:solidFill>
                  <a:srgbClr val="333333"/>
                </a:solidFill>
                <a:latin typeface="Arial"/>
                <a:ea typeface="Arial"/>
                <a:cs typeface="Arial"/>
                <a:sym typeface="Arial"/>
              </a:rPr>
              <a:t> вызывается один раз за сеанс, а более быстрый </a:t>
            </a:r>
            <a:r>
              <a:rPr lang="en" sz="1600">
                <a:solidFill>
                  <a:schemeClr val="dk1"/>
                </a:solidFill>
                <a:latin typeface="Arial"/>
                <a:ea typeface="Arial"/>
                <a:cs typeface="Arial"/>
                <a:sym typeface="Arial"/>
              </a:rPr>
              <a:t>task_db</a:t>
            </a:r>
            <a:r>
              <a:rPr b="0" i="0" lang="en" sz="1800">
                <a:solidFill>
                  <a:srgbClr val="333333"/>
                </a:solidFill>
                <a:latin typeface="Arial"/>
                <a:ea typeface="Arial"/>
                <a:cs typeface="Arial"/>
                <a:sym typeface="Arial"/>
              </a:rPr>
              <a:t> теперь просто очищает базу данных перед каждым тестом</a:t>
            </a:r>
            <a:endParaRPr sz="1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9"/>
          <p:cNvSpPr txBox="1"/>
          <p:nvPr>
            <p:ph type="title"/>
          </p:nvPr>
        </p:nvSpPr>
        <p:spPr>
          <a:xfrm>
            <a:off x="635000" y="389799"/>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 sz="4000"/>
              <a:t>Использование фикстур с usefixtures</a:t>
            </a:r>
            <a:endParaRPr sz="4000"/>
          </a:p>
        </p:txBody>
      </p:sp>
      <p:sp>
        <p:nvSpPr>
          <p:cNvPr id="551" name="Google Shape;551;p59"/>
          <p:cNvSpPr txBox="1"/>
          <p:nvPr>
            <p:ph idx="1" type="body"/>
          </p:nvPr>
        </p:nvSpPr>
        <p:spPr>
          <a:xfrm>
            <a:off x="635000" y="1229360"/>
            <a:ext cx="11078029" cy="5490754"/>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100"/>
              <a:buNone/>
            </a:pPr>
            <a:r>
              <a:rPr lang="en" sz="2100"/>
              <a:t>До сих пор, если вы хотели, чтобы тест использовал фикстуру, то вы помещали её в список параметров. Кроме того, можно отметить тест или класс с помощью</a:t>
            </a:r>
            <a:br>
              <a:rPr b="0" i="0" lang="en" sz="2100">
                <a:solidFill>
                  <a:srgbClr val="333333"/>
                </a:solidFill>
                <a:latin typeface="Arial"/>
                <a:ea typeface="Arial"/>
                <a:cs typeface="Arial"/>
                <a:sym typeface="Arial"/>
              </a:rPr>
            </a:br>
            <a:r>
              <a:rPr lang="en" sz="1800">
                <a:latin typeface="Arial"/>
                <a:ea typeface="Arial"/>
                <a:cs typeface="Arial"/>
                <a:sym typeface="Arial"/>
              </a:rPr>
              <a:t>@pytest.mark.usefixtures('fixture1', 'fixture2')</a:t>
            </a:r>
            <a:r>
              <a:rPr b="0" i="0" lang="en" sz="2100">
                <a:solidFill>
                  <a:srgbClr val="333333"/>
                </a:solidFill>
                <a:latin typeface="Arial"/>
                <a:ea typeface="Arial"/>
                <a:cs typeface="Arial"/>
                <a:sym typeface="Arial"/>
              </a:rPr>
              <a:t>.</a:t>
            </a:r>
            <a:br>
              <a:rPr b="0" i="0" lang="en" sz="2100">
                <a:solidFill>
                  <a:srgbClr val="333333"/>
                </a:solidFill>
                <a:latin typeface="Arial"/>
                <a:ea typeface="Arial"/>
                <a:cs typeface="Arial"/>
                <a:sym typeface="Arial"/>
              </a:rPr>
            </a:br>
            <a:r>
              <a:rPr lang="en" sz="2100"/>
              <a:t>usefixtures принимает строку, состоящую из списка фикстур, разделенных запятыми. Это не особо имеет смысл делать с тестовыми функциями (дольше набирать текст), но это хорошо работает для тестовых классов:</a:t>
            </a:r>
            <a:endParaRPr/>
          </a:p>
          <a:p>
            <a:pPr indent="0" lvl="0" marL="0" rtl="0" algn="l">
              <a:lnSpc>
                <a:spcPct val="100000"/>
              </a:lnSpc>
              <a:spcBef>
                <a:spcPts val="1000"/>
              </a:spcBef>
              <a:spcAft>
                <a:spcPts val="0"/>
              </a:spcAft>
              <a:buClr>
                <a:schemeClr val="dk1"/>
              </a:buClr>
              <a:buSzPts val="2100"/>
              <a:buNone/>
            </a:pPr>
            <a:r>
              <a:rPr lang="en" sz="2100"/>
              <a:t>Использование </a:t>
            </a:r>
            <a:r>
              <a:rPr i="1" lang="en" sz="2100"/>
              <a:t>usefixtures</a:t>
            </a:r>
            <a:r>
              <a:rPr lang="en" sz="2100"/>
              <a:t> почти то же самое, что указание имени фикстуры в списке параметров метода теста. Единственное отличие состоит в том, что тест может использовать возвращаемое значение фикстуры, только если оно указано в списке параметров.</a:t>
            </a:r>
            <a:br>
              <a:rPr lang="en" sz="2100"/>
            </a:br>
            <a:r>
              <a:rPr lang="en" sz="2100"/>
              <a:t>Тест, использующий фикстуру</a:t>
            </a:r>
            <a:br>
              <a:rPr lang="en" sz="2100"/>
            </a:br>
            <a:r>
              <a:rPr lang="en" sz="2100"/>
              <a:t>из-за использования </a:t>
            </a:r>
            <a:r>
              <a:rPr i="1" lang="en" sz="2100"/>
              <a:t>usefixtures</a:t>
            </a:r>
            <a:r>
              <a:rPr lang="en" sz="2100"/>
              <a:t>,</a:t>
            </a:r>
            <a:br>
              <a:rPr lang="en" sz="2100"/>
            </a:br>
            <a:r>
              <a:rPr lang="en" sz="2100"/>
              <a:t>не может использовать</a:t>
            </a:r>
            <a:br>
              <a:rPr lang="en" sz="2100"/>
            </a:br>
            <a:r>
              <a:rPr lang="en" sz="2100"/>
              <a:t>возвращаемое значение фикстуры.</a:t>
            </a:r>
            <a:endParaRPr/>
          </a:p>
          <a:p>
            <a:pPr indent="0" lvl="0" marL="0" rtl="0" algn="l">
              <a:lnSpc>
                <a:spcPct val="100000"/>
              </a:lnSpc>
              <a:spcBef>
                <a:spcPts val="1000"/>
              </a:spcBef>
              <a:spcAft>
                <a:spcPts val="0"/>
              </a:spcAft>
              <a:buClr>
                <a:schemeClr val="dk1"/>
              </a:buClr>
              <a:buSzPts val="2100"/>
              <a:buNone/>
            </a:pPr>
            <a:r>
              <a:t/>
            </a:r>
            <a:endParaRPr sz="2100"/>
          </a:p>
        </p:txBody>
      </p:sp>
      <p:sp>
        <p:nvSpPr>
          <p:cNvPr id="552" name="Google Shape;552;p59"/>
          <p:cNvSpPr txBox="1"/>
          <p:nvPr/>
        </p:nvSpPr>
        <p:spPr>
          <a:xfrm>
            <a:off x="4836931" y="4405228"/>
            <a:ext cx="7355069" cy="2446824"/>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700">
                <a:solidFill>
                  <a:srgbClr val="F5871F"/>
                </a:solidFill>
                <a:latin typeface="Arial"/>
                <a:ea typeface="Arial"/>
                <a:cs typeface="Arial"/>
                <a:sym typeface="Arial"/>
              </a:rPr>
              <a:t>@pytest.mark.usefixtures(</a:t>
            </a:r>
            <a:r>
              <a:rPr b="0" i="0" lang="en" sz="1700">
                <a:solidFill>
                  <a:srgbClr val="718C00"/>
                </a:solidFill>
                <a:latin typeface="Arial"/>
                <a:ea typeface="Arial"/>
                <a:cs typeface="Arial"/>
                <a:sym typeface="Arial"/>
              </a:rPr>
              <a:t>'class_scope'</a:t>
            </a:r>
            <a:r>
              <a:rPr b="0" i="0" lang="en" sz="1700">
                <a:solidFill>
                  <a:srgbClr val="F5871F"/>
                </a:solidFill>
                <a:latin typeface="Arial"/>
                <a:ea typeface="Arial"/>
                <a:cs typeface="Arial"/>
                <a:sym typeface="Arial"/>
              </a:rPr>
              <a:t>)</a:t>
            </a:r>
            <a:br>
              <a:rPr lang="en" sz="1700">
                <a:solidFill>
                  <a:srgbClr val="4D4D4C"/>
                </a:solidFill>
                <a:latin typeface="Arial"/>
                <a:ea typeface="Arial"/>
                <a:cs typeface="Arial"/>
                <a:sym typeface="Arial"/>
              </a:rPr>
            </a:br>
            <a:r>
              <a:rPr b="1" i="0" lang="en" sz="1700">
                <a:solidFill>
                  <a:srgbClr val="8959A8"/>
                </a:solidFill>
                <a:latin typeface="Arial"/>
                <a:ea typeface="Arial"/>
                <a:cs typeface="Arial"/>
                <a:sym typeface="Arial"/>
              </a:rPr>
              <a:t>class</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TestSomething</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"""Demo class scope fixtures."""</a:t>
            </a:r>
            <a:br>
              <a:rPr lang="en" sz="1700">
                <a:solidFill>
                  <a:srgbClr val="4D4D4C"/>
                </a:solidFill>
                <a:latin typeface="Arial"/>
                <a:ea typeface="Arial"/>
                <a:cs typeface="Arial"/>
                <a:sym typeface="Arial"/>
              </a:rPr>
            </a:b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1" i="0" lang="en" sz="1700">
                <a:solidFill>
                  <a:srgbClr val="8959A8"/>
                </a:solidFill>
                <a:latin typeface="Arial"/>
                <a:ea typeface="Arial"/>
                <a:cs typeface="Arial"/>
                <a:sym typeface="Arial"/>
              </a:rPr>
              <a:t>def</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test_3</a:t>
            </a:r>
            <a:r>
              <a:rPr b="0" i="0" lang="en" sz="1700">
                <a:solidFill>
                  <a:srgbClr val="4D4D4C"/>
                </a:solidFill>
                <a:latin typeface="Arial"/>
                <a:ea typeface="Arial"/>
                <a:cs typeface="Arial"/>
                <a:sym typeface="Arial"/>
              </a:rPr>
              <a:t>(</a:t>
            </a:r>
            <a:r>
              <a:rPr b="0" i="0" lang="en" sz="1700">
                <a:solidFill>
                  <a:srgbClr val="F5871F"/>
                </a:solidFill>
                <a:latin typeface="Arial"/>
                <a:ea typeface="Arial"/>
                <a:cs typeface="Arial"/>
                <a:sym typeface="Arial"/>
              </a:rPr>
              <a:t>self</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"""Test using a class scope fixture."""</a:t>
            </a:r>
            <a:br>
              <a:rPr lang="en" sz="1700">
                <a:solidFill>
                  <a:srgbClr val="4D4D4C"/>
                </a:solidFill>
                <a:latin typeface="Arial"/>
                <a:ea typeface="Arial"/>
                <a:cs typeface="Arial"/>
                <a:sym typeface="Arial"/>
              </a:rPr>
            </a:b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1" i="0" lang="en" sz="1700">
                <a:solidFill>
                  <a:srgbClr val="8959A8"/>
                </a:solidFill>
                <a:latin typeface="Arial"/>
                <a:ea typeface="Arial"/>
                <a:cs typeface="Arial"/>
                <a:sym typeface="Arial"/>
              </a:rPr>
              <a:t>def</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test_4</a:t>
            </a:r>
            <a:r>
              <a:rPr b="0" i="0" lang="en" sz="1700">
                <a:solidFill>
                  <a:srgbClr val="4D4D4C"/>
                </a:solidFill>
                <a:latin typeface="Arial"/>
                <a:ea typeface="Arial"/>
                <a:cs typeface="Arial"/>
                <a:sym typeface="Arial"/>
              </a:rPr>
              <a:t>(</a:t>
            </a:r>
            <a:r>
              <a:rPr b="0" i="0" lang="en" sz="1700">
                <a:solidFill>
                  <a:srgbClr val="F5871F"/>
                </a:solidFill>
                <a:latin typeface="Arial"/>
                <a:ea typeface="Arial"/>
                <a:cs typeface="Arial"/>
                <a:sym typeface="Arial"/>
              </a:rPr>
              <a:t>self</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"""Again, multiple tests are more fun."""</a:t>
            </a:r>
            <a:endParaRPr sz="17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432096" y="306328"/>
            <a:ext cx="10911430" cy="8061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Виды тестирования по уровню детализации</a:t>
            </a:r>
            <a:endParaRPr/>
          </a:p>
        </p:txBody>
      </p:sp>
      <p:sp>
        <p:nvSpPr>
          <p:cNvPr id="154" name="Google Shape;154;p6"/>
          <p:cNvSpPr txBox="1"/>
          <p:nvPr>
            <p:ph idx="1" type="body"/>
          </p:nvPr>
        </p:nvSpPr>
        <p:spPr>
          <a:xfrm>
            <a:off x="2506896" y="1171253"/>
            <a:ext cx="9339207" cy="5553183"/>
          </a:xfrm>
          <a:prstGeom prst="rect">
            <a:avLst/>
          </a:prstGeom>
          <a:solidFill>
            <a:schemeClr val="lt1"/>
          </a:solid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chemeClr val="dk1"/>
              </a:buClr>
              <a:buSzPct val="100000"/>
              <a:buChar char="•"/>
            </a:pPr>
            <a:r>
              <a:rPr lang="en"/>
              <a:t>Системное тестирование это тестирование ПО, выполняемое на полной, интегрированной системе, с целью проверки соответствия системы исходным требованиям.</a:t>
            </a:r>
            <a:endParaRPr/>
          </a:p>
          <a:p>
            <a:pPr indent="-228600" lvl="1" marL="685800" rtl="0" algn="l">
              <a:lnSpc>
                <a:spcPct val="120000"/>
              </a:lnSpc>
              <a:spcBef>
                <a:spcPts val="500"/>
              </a:spcBef>
              <a:spcAft>
                <a:spcPts val="0"/>
              </a:spcAft>
              <a:buClr>
                <a:schemeClr val="dk1"/>
              </a:buClr>
              <a:buSzPct val="100000"/>
              <a:buChar char="•"/>
            </a:pPr>
            <a:r>
              <a:rPr lang="en"/>
              <a:t>Обычно оно проходит по утвержденным сценариям, которые описывают последовательности действий для проверки ключевых функций системы.</a:t>
            </a:r>
            <a:endParaRPr/>
          </a:p>
          <a:p>
            <a:pPr indent="-228600" lvl="0" marL="228600" rtl="0" algn="l">
              <a:lnSpc>
                <a:spcPct val="120000"/>
              </a:lnSpc>
              <a:spcBef>
                <a:spcPts val="1000"/>
              </a:spcBef>
              <a:spcAft>
                <a:spcPts val="0"/>
              </a:spcAft>
              <a:buClr>
                <a:schemeClr val="dk1"/>
              </a:buClr>
              <a:buSzPct val="100000"/>
              <a:buChar char="•"/>
            </a:pPr>
            <a:r>
              <a:rPr lang="en"/>
              <a:t>Интеграционное тестирование — тестируем взаимодействие между модулями / компонентами</a:t>
            </a:r>
            <a:endParaRPr/>
          </a:p>
          <a:p>
            <a:pPr indent="-228600" lvl="1" marL="685800" rtl="0" algn="l">
              <a:lnSpc>
                <a:spcPct val="120000"/>
              </a:lnSpc>
              <a:spcBef>
                <a:spcPts val="500"/>
              </a:spcBef>
              <a:spcAft>
                <a:spcPts val="0"/>
              </a:spcAft>
              <a:buClr>
                <a:schemeClr val="dk1"/>
              </a:buClr>
              <a:buSzPct val="100000"/>
              <a:buChar char="•"/>
            </a:pPr>
            <a:r>
              <a:rPr lang="en"/>
              <a:t>Ошибками в реализации и интерпретации взаимодействия между модулями</a:t>
            </a:r>
            <a:endParaRPr/>
          </a:p>
          <a:p>
            <a:pPr indent="-228600" lvl="1" marL="685800" rtl="0" algn="l">
              <a:lnSpc>
                <a:spcPct val="120000"/>
              </a:lnSpc>
              <a:spcBef>
                <a:spcPts val="500"/>
              </a:spcBef>
              <a:spcAft>
                <a:spcPts val="0"/>
              </a:spcAft>
              <a:buClr>
                <a:schemeClr val="dk1"/>
              </a:buClr>
              <a:buSzPct val="100000"/>
              <a:buChar char="•"/>
            </a:pPr>
            <a:r>
              <a:rPr lang="en"/>
              <a:t>Использует модель «белого ящика» на модульном уровне</a:t>
            </a:r>
            <a:endParaRPr/>
          </a:p>
          <a:p>
            <a:pPr indent="-228600" lvl="1" marL="685800" rtl="0" algn="l">
              <a:lnSpc>
                <a:spcPct val="120000"/>
              </a:lnSpc>
              <a:spcBef>
                <a:spcPts val="500"/>
              </a:spcBef>
              <a:spcAft>
                <a:spcPts val="0"/>
              </a:spcAft>
              <a:buClr>
                <a:schemeClr val="dk1"/>
              </a:buClr>
              <a:buSzPct val="100000"/>
              <a:buChar char="•"/>
            </a:pPr>
            <a:r>
              <a:rPr lang="en"/>
              <a:t>Тестируем различные API</a:t>
            </a:r>
            <a:endParaRPr/>
          </a:p>
          <a:p>
            <a:pPr indent="-228600" lvl="0" marL="228600" rtl="0" algn="l">
              <a:lnSpc>
                <a:spcPct val="120000"/>
              </a:lnSpc>
              <a:spcBef>
                <a:spcPts val="1000"/>
              </a:spcBef>
              <a:spcAft>
                <a:spcPts val="0"/>
              </a:spcAft>
              <a:buClr>
                <a:schemeClr val="dk1"/>
              </a:buClr>
              <a:buSzPct val="100000"/>
              <a:buChar char="•"/>
            </a:pPr>
            <a:r>
              <a:rPr lang="en"/>
              <a:t>Модульное тестирование — проверяем отдельные модули / компоненты кода.</a:t>
            </a:r>
            <a:endParaRPr/>
          </a:p>
          <a:p>
            <a:pPr indent="-228600" lvl="1" marL="685800" rtl="0" algn="l">
              <a:lnSpc>
                <a:spcPct val="120000"/>
              </a:lnSpc>
              <a:spcBef>
                <a:spcPts val="500"/>
              </a:spcBef>
              <a:spcAft>
                <a:spcPts val="0"/>
              </a:spcAft>
              <a:buClr>
                <a:schemeClr val="dk1"/>
              </a:buClr>
              <a:buSzPct val="100000"/>
              <a:buChar char="•"/>
            </a:pPr>
            <a:r>
              <a:rPr lang="en"/>
              <a:t>Пишем тесты для каждой нетривиальной функции или метода. Это позволяет достаточно быстро проверить, не привело ли очередное изменение кода к сбоям</a:t>
            </a:r>
            <a:endParaRPr/>
          </a:p>
        </p:txBody>
      </p:sp>
      <p:grpSp>
        <p:nvGrpSpPr>
          <p:cNvPr id="155" name="Google Shape;155;p6"/>
          <p:cNvGrpSpPr/>
          <p:nvPr/>
        </p:nvGrpSpPr>
        <p:grpSpPr>
          <a:xfrm>
            <a:off x="-1029700" y="1479479"/>
            <a:ext cx="3307138" cy="4658854"/>
            <a:chOff x="0" y="0"/>
            <a:chExt cx="3307138" cy="4658854"/>
          </a:xfrm>
        </p:grpSpPr>
        <p:sp>
          <p:nvSpPr>
            <p:cNvPr id="156" name="Google Shape;156;p6"/>
            <p:cNvSpPr/>
            <p:nvPr/>
          </p:nvSpPr>
          <p:spPr>
            <a:xfrm>
              <a:off x="0" y="0"/>
              <a:ext cx="2875773" cy="4658854"/>
            </a:xfrm>
            <a:prstGeom prst="triangle">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1437886" y="468387"/>
              <a:ext cx="1869252" cy="1102838"/>
            </a:xfrm>
            <a:prstGeom prst="roundRect">
              <a:avLst>
                <a:gd fmla="val 16667"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txBox="1"/>
            <p:nvPr/>
          </p:nvSpPr>
          <p:spPr>
            <a:xfrm>
              <a:off x="1491722" y="522223"/>
              <a:ext cx="1761580" cy="995166"/>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Calibri"/>
                <a:buNone/>
              </a:pPr>
              <a:r>
                <a:rPr lang="en" sz="1800">
                  <a:solidFill>
                    <a:schemeClr val="dk1"/>
                  </a:solidFill>
                  <a:latin typeface="Calibri"/>
                  <a:ea typeface="Calibri"/>
                  <a:cs typeface="Calibri"/>
                  <a:sym typeface="Calibri"/>
                </a:rPr>
                <a:t>Системное тестирование</a:t>
              </a:r>
              <a:endParaRPr/>
            </a:p>
          </p:txBody>
        </p:sp>
        <p:sp>
          <p:nvSpPr>
            <p:cNvPr id="159" name="Google Shape;159;p6"/>
            <p:cNvSpPr/>
            <p:nvPr/>
          </p:nvSpPr>
          <p:spPr>
            <a:xfrm>
              <a:off x="1437886" y="1709080"/>
              <a:ext cx="1869252" cy="1102838"/>
            </a:xfrm>
            <a:prstGeom prst="roundRect">
              <a:avLst>
                <a:gd fmla="val 16667"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txBox="1"/>
            <p:nvPr/>
          </p:nvSpPr>
          <p:spPr>
            <a:xfrm>
              <a:off x="1491722" y="1762916"/>
              <a:ext cx="1761580" cy="995166"/>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Calibri"/>
                <a:buNone/>
              </a:pPr>
              <a:r>
                <a:rPr lang="en" sz="1800">
                  <a:solidFill>
                    <a:schemeClr val="dk1"/>
                  </a:solidFill>
                  <a:latin typeface="Calibri"/>
                  <a:ea typeface="Calibri"/>
                  <a:cs typeface="Calibri"/>
                  <a:sym typeface="Calibri"/>
                </a:rPr>
                <a:t>Интеграционное тестирование</a:t>
              </a:r>
              <a:endParaRPr/>
            </a:p>
          </p:txBody>
        </p:sp>
        <p:sp>
          <p:nvSpPr>
            <p:cNvPr id="161" name="Google Shape;161;p6"/>
            <p:cNvSpPr/>
            <p:nvPr/>
          </p:nvSpPr>
          <p:spPr>
            <a:xfrm>
              <a:off x="1437886" y="2949773"/>
              <a:ext cx="1869252" cy="1102838"/>
            </a:xfrm>
            <a:prstGeom prst="roundRect">
              <a:avLst>
                <a:gd fmla="val 16667"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txBox="1"/>
            <p:nvPr/>
          </p:nvSpPr>
          <p:spPr>
            <a:xfrm>
              <a:off x="1491722" y="3003609"/>
              <a:ext cx="1761580" cy="995166"/>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Calibri"/>
                <a:buNone/>
              </a:pPr>
              <a:r>
                <a:rPr lang="en" sz="1800">
                  <a:solidFill>
                    <a:schemeClr val="dk1"/>
                  </a:solidFill>
                  <a:latin typeface="Calibri"/>
                  <a:ea typeface="Calibri"/>
                  <a:cs typeface="Calibri"/>
                  <a:sym typeface="Calibri"/>
                </a:rPr>
                <a:t>Модульное тестирование</a:t>
              </a: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0"/>
          <p:cNvSpPr txBox="1"/>
          <p:nvPr>
            <p:ph type="title"/>
          </p:nvPr>
        </p:nvSpPr>
        <p:spPr>
          <a:xfrm>
            <a:off x="522514" y="278040"/>
            <a:ext cx="10515600" cy="8685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Использование autouse для фикстур</a:t>
            </a:r>
            <a:endParaRPr/>
          </a:p>
        </p:txBody>
      </p:sp>
      <p:sp>
        <p:nvSpPr>
          <p:cNvPr id="558" name="Google Shape;558;p60"/>
          <p:cNvSpPr txBox="1"/>
          <p:nvPr>
            <p:ph idx="1" type="body"/>
          </p:nvPr>
        </p:nvSpPr>
        <p:spPr>
          <a:xfrm>
            <a:off x="522514" y="1132115"/>
            <a:ext cx="11466286" cy="1669143"/>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rgbClr val="333333"/>
              </a:buClr>
              <a:buSzPct val="100000"/>
              <a:buNone/>
            </a:pPr>
            <a:r>
              <a:rPr b="0" i="0" lang="en">
                <a:solidFill>
                  <a:srgbClr val="333333"/>
                </a:solidFill>
                <a:latin typeface="Arial"/>
                <a:ea typeface="Arial"/>
                <a:cs typeface="Arial"/>
                <a:sym typeface="Arial"/>
              </a:rPr>
              <a:t>До сих пор в этой главе все фикстуры, используемые тестами, были обертками тестов (или использовали </a:t>
            </a:r>
            <a:r>
              <a:rPr b="0" i="1" lang="en">
                <a:solidFill>
                  <a:srgbClr val="333333"/>
                </a:solidFill>
                <a:latin typeface="Arial"/>
                <a:ea typeface="Arial"/>
                <a:cs typeface="Arial"/>
                <a:sym typeface="Arial"/>
              </a:rPr>
              <a:t>usefixtures</a:t>
            </a:r>
            <a:r>
              <a:rPr b="0" i="0" lang="en">
                <a:solidFill>
                  <a:srgbClr val="333333"/>
                </a:solidFill>
                <a:latin typeface="Arial"/>
                <a:ea typeface="Arial"/>
                <a:cs typeface="Arial"/>
                <a:sym typeface="Arial"/>
              </a:rPr>
              <a:t> для этого одного примера класса).</a:t>
            </a:r>
            <a:br>
              <a:rPr b="0" i="0" lang="en">
                <a:solidFill>
                  <a:srgbClr val="333333"/>
                </a:solidFill>
                <a:latin typeface="Arial"/>
                <a:ea typeface="Arial"/>
                <a:cs typeface="Arial"/>
                <a:sym typeface="Arial"/>
              </a:rPr>
            </a:br>
            <a:r>
              <a:rPr b="0" i="0" lang="en">
                <a:solidFill>
                  <a:srgbClr val="333333"/>
                </a:solidFill>
                <a:latin typeface="Arial"/>
                <a:ea typeface="Arial"/>
                <a:cs typeface="Arial"/>
                <a:sym typeface="Arial"/>
              </a:rPr>
              <a:t>Однако вы можете использовать </a:t>
            </a:r>
            <a:r>
              <a:rPr b="0" i="1" lang="en">
                <a:solidFill>
                  <a:srgbClr val="333333"/>
                </a:solidFill>
                <a:latin typeface="Arial"/>
                <a:ea typeface="Arial"/>
                <a:cs typeface="Arial"/>
                <a:sym typeface="Arial"/>
              </a:rPr>
              <a:t>autouse=True</a:t>
            </a:r>
            <a:r>
              <a:rPr b="0" i="0" lang="en">
                <a:solidFill>
                  <a:srgbClr val="333333"/>
                </a:solidFill>
                <a:latin typeface="Arial"/>
                <a:ea typeface="Arial"/>
                <a:cs typeface="Arial"/>
                <a:sym typeface="Arial"/>
              </a:rPr>
              <a:t>, чтобы фикстура работала постоянно. Это хорошо работает для кода, который вы хотите запустить в определенное время, но тесты на самом деле не зависят от состояния системы или данных из фикстуры. Вот довольно надуманный пример:</a:t>
            </a:r>
            <a:endParaRPr/>
          </a:p>
        </p:txBody>
      </p:sp>
      <p:sp>
        <p:nvSpPr>
          <p:cNvPr id="559" name="Google Shape;559;p60"/>
          <p:cNvSpPr txBox="1"/>
          <p:nvPr/>
        </p:nvSpPr>
        <p:spPr>
          <a:xfrm>
            <a:off x="624115" y="2841516"/>
            <a:ext cx="10798628" cy="4016484"/>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700">
                <a:solidFill>
                  <a:srgbClr val="F5871F"/>
                </a:solidFill>
                <a:latin typeface="Arial"/>
                <a:ea typeface="Arial"/>
                <a:cs typeface="Arial"/>
                <a:sym typeface="Arial"/>
              </a:rPr>
              <a:t>@pytest.fixture(autouse=True, scope=</a:t>
            </a:r>
            <a:r>
              <a:rPr b="0" i="0" lang="en" sz="1700">
                <a:solidFill>
                  <a:srgbClr val="718C00"/>
                </a:solidFill>
                <a:latin typeface="Arial"/>
                <a:ea typeface="Arial"/>
                <a:cs typeface="Arial"/>
                <a:sym typeface="Arial"/>
              </a:rPr>
              <a:t>'session'</a:t>
            </a:r>
            <a:r>
              <a:rPr b="0" i="0" lang="en" sz="1700">
                <a:solidFill>
                  <a:srgbClr val="F5871F"/>
                </a:solidFill>
                <a:latin typeface="Arial"/>
                <a:ea typeface="Arial"/>
                <a:cs typeface="Arial"/>
                <a:sym typeface="Arial"/>
              </a:rPr>
              <a:t>)</a:t>
            </a:r>
            <a:br>
              <a:rPr lang="en" sz="1700">
                <a:solidFill>
                  <a:srgbClr val="4D4D4C"/>
                </a:solidFill>
                <a:latin typeface="Arial"/>
                <a:ea typeface="Arial"/>
                <a:cs typeface="Arial"/>
                <a:sym typeface="Arial"/>
              </a:rPr>
            </a:br>
            <a:r>
              <a:rPr b="1" i="0" lang="en" sz="1700">
                <a:solidFill>
                  <a:srgbClr val="8959A8"/>
                </a:solidFill>
                <a:latin typeface="Arial"/>
                <a:ea typeface="Arial"/>
                <a:cs typeface="Arial"/>
                <a:sym typeface="Arial"/>
              </a:rPr>
              <a:t>def</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footer_session_scope</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"""Сообщает время в конце session(сеанса)."""</a:t>
            </a: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1" i="0" lang="en" sz="1700">
                <a:solidFill>
                  <a:srgbClr val="8959A8"/>
                </a:solidFill>
                <a:latin typeface="Arial"/>
                <a:ea typeface="Arial"/>
                <a:cs typeface="Arial"/>
                <a:sym typeface="Arial"/>
              </a:rPr>
              <a:t>yield</a:t>
            </a: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0" i="0" lang="en" sz="1700">
                <a:solidFill>
                  <a:srgbClr val="4D4D4C"/>
                </a:solidFill>
                <a:latin typeface="Arial"/>
                <a:ea typeface="Arial"/>
                <a:cs typeface="Arial"/>
                <a:sym typeface="Arial"/>
              </a:rPr>
              <a:t>nowstr = </a:t>
            </a:r>
            <a:r>
              <a:rPr b="0" i="0" lang="en" sz="1700">
                <a:solidFill>
                  <a:srgbClr val="F5871F"/>
                </a:solidFill>
                <a:latin typeface="Arial"/>
                <a:ea typeface="Arial"/>
                <a:cs typeface="Arial"/>
                <a:sym typeface="Arial"/>
              </a:rPr>
              <a:t>format</a:t>
            </a:r>
            <a:r>
              <a:rPr b="0" i="0" lang="en" sz="1700">
                <a:solidFill>
                  <a:srgbClr val="4D4D4C"/>
                </a:solidFill>
                <a:latin typeface="Arial"/>
                <a:ea typeface="Arial"/>
                <a:cs typeface="Arial"/>
                <a:sym typeface="Arial"/>
              </a:rPr>
              <a:t>(time.strftime(</a:t>
            </a:r>
            <a:r>
              <a:rPr b="0" i="0" lang="en" sz="1700">
                <a:solidFill>
                  <a:srgbClr val="718C00"/>
                </a:solidFill>
                <a:latin typeface="Arial"/>
                <a:ea typeface="Arial"/>
                <a:cs typeface="Arial"/>
                <a:sym typeface="Arial"/>
              </a:rPr>
              <a:t>'%d %b %X'</a:t>
            </a:r>
            <a:r>
              <a:rPr b="0" i="0" lang="en" sz="1700">
                <a:solidFill>
                  <a:srgbClr val="4D4D4C"/>
                </a:solidFill>
                <a:latin typeface="Arial"/>
                <a:ea typeface="Arial"/>
                <a:cs typeface="Arial"/>
                <a:sym typeface="Arial"/>
              </a:rPr>
              <a:t>, time.localtime(time.time())))</a:t>
            </a: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0" i="0" lang="en" sz="1700">
                <a:solidFill>
                  <a:srgbClr val="F5871F"/>
                </a:solidFill>
                <a:latin typeface="Arial"/>
                <a:ea typeface="Arial"/>
                <a:cs typeface="Arial"/>
                <a:sym typeface="Arial"/>
              </a:rPr>
              <a:t>print</a:t>
            </a:r>
            <a:r>
              <a:rPr b="0" i="0" lang="en" sz="1700">
                <a:solidFill>
                  <a:srgbClr val="4D4D4C"/>
                </a:solidFill>
                <a:latin typeface="Arial"/>
                <a:ea typeface="Arial"/>
                <a:cs typeface="Arial"/>
                <a:sym typeface="Arial"/>
              </a:rPr>
              <a:t>(</a:t>
            </a:r>
            <a:r>
              <a:rPr b="0" i="0" lang="en" sz="1700">
                <a:solidFill>
                  <a:srgbClr val="718C00"/>
                </a:solidFill>
                <a:latin typeface="Arial"/>
                <a:ea typeface="Arial"/>
                <a:cs typeface="Arial"/>
                <a:sym typeface="Arial"/>
              </a:rPr>
              <a:t>'finished :'</a:t>
            </a:r>
            <a:r>
              <a:rPr lang="en" sz="1700">
                <a:solidFill>
                  <a:srgbClr val="4D4D4C"/>
                </a:solidFill>
                <a:latin typeface="Arial"/>
                <a:ea typeface="Arial"/>
                <a:cs typeface="Arial"/>
                <a:sym typeface="Arial"/>
              </a:rPr>
              <a:t>, </a:t>
            </a:r>
            <a:r>
              <a:rPr b="0" i="0" lang="en" sz="1700">
                <a:solidFill>
                  <a:srgbClr val="4D4D4C"/>
                </a:solidFill>
                <a:latin typeface="Arial"/>
                <a:ea typeface="Arial"/>
                <a:cs typeface="Arial"/>
                <a:sym typeface="Arial"/>
              </a:rPr>
              <a:t>nowstr</a:t>
            </a:r>
            <a:r>
              <a:rPr lang="en" sz="1700">
                <a:solidFill>
                  <a:srgbClr val="4D4D4C"/>
                </a:solidFill>
                <a:latin typeface="Arial"/>
                <a:ea typeface="Arial"/>
                <a:cs typeface="Arial"/>
                <a:sym typeface="Arial"/>
              </a:rPr>
              <a:t> </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br>
              <a:rPr b="0" i="0" lang="en" sz="1700">
                <a:solidFill>
                  <a:srgbClr val="4D4D4C"/>
                </a:solidFill>
                <a:latin typeface="Arial"/>
                <a:ea typeface="Arial"/>
                <a:cs typeface="Arial"/>
                <a:sym typeface="Arial"/>
              </a:rPr>
            </a:br>
            <a:r>
              <a:rPr b="0" i="0" lang="en" sz="1700">
                <a:solidFill>
                  <a:srgbClr val="F5871F"/>
                </a:solidFill>
                <a:latin typeface="Arial"/>
                <a:ea typeface="Arial"/>
                <a:cs typeface="Arial"/>
                <a:sym typeface="Arial"/>
              </a:rPr>
              <a:t>@pytest.fixture(autouse=True)</a:t>
            </a:r>
            <a:br>
              <a:rPr lang="en" sz="1700">
                <a:solidFill>
                  <a:srgbClr val="4D4D4C"/>
                </a:solidFill>
                <a:latin typeface="Arial"/>
                <a:ea typeface="Arial"/>
                <a:cs typeface="Arial"/>
                <a:sym typeface="Arial"/>
              </a:rPr>
            </a:br>
            <a:r>
              <a:rPr b="1" i="0" lang="en" sz="1700">
                <a:solidFill>
                  <a:srgbClr val="8959A8"/>
                </a:solidFill>
                <a:latin typeface="Arial"/>
                <a:ea typeface="Arial"/>
                <a:cs typeface="Arial"/>
                <a:sym typeface="Arial"/>
              </a:rPr>
              <a:t>def</a:t>
            </a:r>
            <a:r>
              <a:rPr b="0" i="0" lang="en" sz="1700">
                <a:solidFill>
                  <a:srgbClr val="4D4D4C"/>
                </a:solidFill>
                <a:latin typeface="Arial"/>
                <a:ea typeface="Arial"/>
                <a:cs typeface="Arial"/>
                <a:sym typeface="Arial"/>
              </a:rPr>
              <a:t> </a:t>
            </a:r>
            <a:r>
              <a:rPr b="1" i="0" lang="en" sz="1700">
                <a:solidFill>
                  <a:srgbClr val="4271AE"/>
                </a:solidFill>
                <a:latin typeface="Arial"/>
                <a:ea typeface="Arial"/>
                <a:cs typeface="Arial"/>
                <a:sym typeface="Arial"/>
              </a:rPr>
              <a:t>footer_function_scope</a:t>
            </a:r>
            <a:r>
              <a:rPr b="0" i="0" lang="en" sz="1700">
                <a:solidFill>
                  <a:srgbClr val="4D4D4C"/>
                </a:solidFill>
                <a:latin typeface="Arial"/>
                <a:ea typeface="Arial"/>
                <a:cs typeface="Arial"/>
                <a:sym typeface="Arial"/>
              </a:rPr>
              <a: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718C00"/>
                </a:solidFill>
                <a:latin typeface="Arial"/>
                <a:ea typeface="Arial"/>
                <a:cs typeface="Arial"/>
                <a:sym typeface="Arial"/>
              </a:rPr>
              <a:t>"""Сообщает продолжительность теста после каждой функции."""</a:t>
            </a: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0" i="0" lang="en" sz="1700">
                <a:solidFill>
                  <a:srgbClr val="4D4D4C"/>
                </a:solidFill>
                <a:latin typeface="Arial"/>
                <a:ea typeface="Arial"/>
                <a:cs typeface="Arial"/>
                <a:sym typeface="Arial"/>
              </a:rPr>
              <a:t>start = time.time()</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1" i="0" lang="en" sz="1700">
                <a:solidFill>
                  <a:srgbClr val="8959A8"/>
                </a:solidFill>
                <a:latin typeface="Arial"/>
                <a:ea typeface="Arial"/>
                <a:cs typeface="Arial"/>
                <a:sym typeface="Arial"/>
              </a:rPr>
              <a:t>yield</a:t>
            </a:r>
            <a:br>
              <a:rPr lang="en" sz="1700">
                <a:solidFill>
                  <a:srgbClr val="4D4D4C"/>
                </a:solidFill>
                <a:latin typeface="Arial"/>
                <a:ea typeface="Arial"/>
                <a:cs typeface="Arial"/>
                <a:sym typeface="Arial"/>
              </a:rPr>
            </a:br>
            <a:r>
              <a:rPr lang="en" sz="1700">
                <a:solidFill>
                  <a:srgbClr val="4D4D4C"/>
                </a:solidFill>
                <a:latin typeface="Arial"/>
                <a:ea typeface="Arial"/>
                <a:cs typeface="Arial"/>
                <a:sym typeface="Arial"/>
              </a:rPr>
              <a:t>    </a:t>
            </a:r>
            <a:r>
              <a:rPr b="0" i="0" lang="en" sz="1700">
                <a:solidFill>
                  <a:srgbClr val="4D4D4C"/>
                </a:solidFill>
                <a:latin typeface="Arial"/>
                <a:ea typeface="Arial"/>
                <a:cs typeface="Arial"/>
                <a:sym typeface="Arial"/>
              </a:rPr>
              <a:t>stop = time.time()</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delta = stop – start</a:t>
            </a:r>
            <a:br>
              <a:rPr b="0" i="0" lang="en" sz="1700">
                <a:solidFill>
                  <a:srgbClr val="4D4D4C"/>
                </a:solidFill>
                <a:latin typeface="Arial"/>
                <a:ea typeface="Arial"/>
                <a:cs typeface="Arial"/>
                <a:sym typeface="Arial"/>
              </a:rPr>
            </a:br>
            <a:r>
              <a:rPr b="0" i="0" lang="en" sz="1700">
                <a:solidFill>
                  <a:srgbClr val="4D4D4C"/>
                </a:solidFill>
                <a:latin typeface="Arial"/>
                <a:ea typeface="Arial"/>
                <a:cs typeface="Arial"/>
                <a:sym typeface="Arial"/>
              </a:rPr>
              <a:t>    </a:t>
            </a:r>
            <a:r>
              <a:rPr b="0" i="0" lang="en" sz="1700">
                <a:solidFill>
                  <a:srgbClr val="F5871F"/>
                </a:solidFill>
                <a:latin typeface="Arial"/>
                <a:ea typeface="Arial"/>
                <a:cs typeface="Arial"/>
                <a:sym typeface="Arial"/>
              </a:rPr>
              <a:t>print</a:t>
            </a:r>
            <a:r>
              <a:rPr b="0" i="0" lang="en" sz="1700">
                <a:solidFill>
                  <a:srgbClr val="4D4D4C"/>
                </a:solidFill>
                <a:latin typeface="Arial"/>
                <a:ea typeface="Arial"/>
                <a:cs typeface="Arial"/>
                <a:sym typeface="Arial"/>
              </a:rPr>
              <a:t>(</a:t>
            </a:r>
            <a:r>
              <a:rPr b="0" i="0" lang="en" sz="1700">
                <a:solidFill>
                  <a:srgbClr val="718C00"/>
                </a:solidFill>
                <a:latin typeface="Arial"/>
                <a:ea typeface="Arial"/>
                <a:cs typeface="Arial"/>
                <a:sym typeface="Arial"/>
              </a:rPr>
              <a:t>'\ntest duration : {:0.3} seconds'</a:t>
            </a:r>
            <a:r>
              <a:rPr b="0" i="0" lang="en" sz="1700">
                <a:solidFill>
                  <a:srgbClr val="4D4D4C"/>
                </a:solidFill>
                <a:latin typeface="Arial"/>
                <a:ea typeface="Arial"/>
                <a:cs typeface="Arial"/>
                <a:sym typeface="Arial"/>
              </a:rPr>
              <a:t>.</a:t>
            </a:r>
            <a:r>
              <a:rPr b="0" i="0" lang="en" sz="1700">
                <a:solidFill>
                  <a:srgbClr val="F5871F"/>
                </a:solidFill>
                <a:latin typeface="Arial"/>
                <a:ea typeface="Arial"/>
                <a:cs typeface="Arial"/>
                <a:sym typeface="Arial"/>
              </a:rPr>
              <a:t>format</a:t>
            </a:r>
            <a:r>
              <a:rPr b="0" i="0" lang="en" sz="1700">
                <a:solidFill>
                  <a:srgbClr val="4D4D4C"/>
                </a:solidFill>
                <a:latin typeface="Arial"/>
                <a:ea typeface="Arial"/>
                <a:cs typeface="Arial"/>
                <a:sym typeface="Arial"/>
              </a:rPr>
              <a:t>(delta))</a:t>
            </a:r>
            <a:endParaRPr sz="17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1"/>
          <p:cNvSpPr txBox="1"/>
          <p:nvPr>
            <p:ph type="title"/>
          </p:nvPr>
        </p:nvSpPr>
        <p:spPr>
          <a:xfrm>
            <a:off x="838200" y="365126"/>
            <a:ext cx="10515600" cy="59281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sz="4000"/>
              <a:t>Встроенные фикстуры tmpdir и tmpdir_factory</a:t>
            </a:r>
            <a:endParaRPr sz="4000"/>
          </a:p>
        </p:txBody>
      </p:sp>
      <p:sp>
        <p:nvSpPr>
          <p:cNvPr id="565" name="Google Shape;565;p61"/>
          <p:cNvSpPr txBox="1"/>
          <p:nvPr>
            <p:ph idx="1" type="body"/>
          </p:nvPr>
        </p:nvSpPr>
        <p:spPr>
          <a:xfrm>
            <a:off x="838200" y="1132113"/>
            <a:ext cx="10787742" cy="3323773"/>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
              <a:t>Если вы тестируете что-то, что считывает, записывает или изменяет файлы, вы можете использовать tmpdir для создания файлов или каталогов, используемых одним тестом, и вы можете использовать tmpdir_factory, когда хотите настроить каталог для нескольких тестов.</a:t>
            </a:r>
            <a:endParaRPr/>
          </a:p>
          <a:p>
            <a:pPr indent="0" lvl="0" marL="0" rtl="0" algn="l">
              <a:lnSpc>
                <a:spcPct val="120000"/>
              </a:lnSpc>
              <a:spcBef>
                <a:spcPts val="1000"/>
              </a:spcBef>
              <a:spcAft>
                <a:spcPts val="0"/>
              </a:spcAft>
              <a:buClr>
                <a:schemeClr val="dk1"/>
              </a:buClr>
              <a:buSzPct val="100000"/>
              <a:buNone/>
            </a:pPr>
            <a:r>
              <a:rPr lang="en"/>
              <a:t>Фикстура tmpdir имеет область действия функции (function scope), и фикстура tmpdir_factory имеет область действия сеанса (session scope). Любой отдельный тест, которому требуется временный каталог или файл только для одного теста, может использовать tmpdir. Также tmpdir может использоваться фикстурами, которые подготавливают каталог или файл для других тестовых функций.</a:t>
            </a:r>
            <a:endParaRPr/>
          </a:p>
          <a:p>
            <a:pPr indent="0" lvl="0" marL="0" rtl="0" algn="l">
              <a:lnSpc>
                <a:spcPct val="120000"/>
              </a:lnSpc>
              <a:spcBef>
                <a:spcPts val="1000"/>
              </a:spcBef>
              <a:spcAft>
                <a:spcPts val="0"/>
              </a:spcAft>
              <a:buClr>
                <a:schemeClr val="dk1"/>
              </a:buClr>
              <a:buSzPct val="100000"/>
              <a:buNone/>
            </a:pPr>
            <a:r>
              <a:rPr lang="en"/>
              <a:t>tmpdir и tmpdir_factory — это объекты типа </a:t>
            </a:r>
            <a:r>
              <a:rPr lang="en" u="sng">
                <a:solidFill>
                  <a:schemeClr val="hlink"/>
                </a:solidFill>
                <a:hlinkClick r:id="rId3"/>
              </a:rPr>
              <a:t>py.path</a:t>
            </a:r>
            <a:endParaRPr b="0" i="0">
              <a:solidFill>
                <a:srgbClr val="333333"/>
              </a:solidFill>
              <a:latin typeface="Arial"/>
              <a:ea typeface="Arial"/>
              <a:cs typeface="Arial"/>
              <a:sym typeface="Arial"/>
            </a:endParaRPr>
          </a:p>
        </p:txBody>
      </p:sp>
      <p:sp>
        <p:nvSpPr>
          <p:cNvPr id="566" name="Google Shape;566;p61"/>
          <p:cNvSpPr txBox="1"/>
          <p:nvPr/>
        </p:nvSpPr>
        <p:spPr>
          <a:xfrm>
            <a:off x="1814284" y="4637989"/>
            <a:ext cx="9289143" cy="2031325"/>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800">
                <a:solidFill>
                  <a:srgbClr val="8959A8"/>
                </a:solidFill>
                <a:latin typeface="Arial"/>
                <a:ea typeface="Arial"/>
                <a:cs typeface="Arial"/>
                <a:sym typeface="Arial"/>
              </a:rPr>
              <a:t>def</a:t>
            </a:r>
            <a:r>
              <a:rPr b="0" i="0" lang="en" sz="1800">
                <a:solidFill>
                  <a:srgbClr val="4D4D4C"/>
                </a:solidFill>
                <a:latin typeface="Arial"/>
                <a:ea typeface="Arial"/>
                <a:cs typeface="Arial"/>
                <a:sym typeface="Arial"/>
              </a:rPr>
              <a:t> </a:t>
            </a:r>
            <a:r>
              <a:rPr b="1" i="0" lang="en" sz="1800">
                <a:solidFill>
                  <a:srgbClr val="4271AE"/>
                </a:solidFill>
                <a:latin typeface="Arial"/>
                <a:ea typeface="Arial"/>
                <a:cs typeface="Arial"/>
                <a:sym typeface="Arial"/>
              </a:rPr>
              <a:t>test_tmpdir</a:t>
            </a:r>
            <a:r>
              <a:rPr b="0" i="0" lang="en" sz="1800">
                <a:solidFill>
                  <a:srgbClr val="4D4D4C"/>
                </a:solidFill>
                <a:latin typeface="Arial"/>
                <a:ea typeface="Arial"/>
                <a:cs typeface="Arial"/>
                <a:sym typeface="Arial"/>
              </a:rPr>
              <a:t>(</a:t>
            </a:r>
            <a:r>
              <a:rPr b="0" i="0" lang="en" sz="1800">
                <a:solidFill>
                  <a:srgbClr val="F5871F"/>
                </a:solidFill>
                <a:latin typeface="Arial"/>
                <a:ea typeface="Arial"/>
                <a:cs typeface="Arial"/>
                <a:sym typeface="Arial"/>
              </a:rPr>
              <a:t>tmpdir</a:t>
            </a:r>
            <a:r>
              <a:rPr b="0" i="0" lang="en" sz="1800">
                <a:solidFill>
                  <a:srgbClr val="4D4D4C"/>
                </a:solidFill>
                <a:latin typeface="Arial"/>
                <a:ea typeface="Arial"/>
                <a:cs typeface="Arial"/>
                <a:sym typeface="Arial"/>
              </a:rPr>
              <a:t>):</a:t>
            </a:r>
            <a:br>
              <a:rPr b="0" i="0" lang="en" sz="1800">
                <a:solidFill>
                  <a:srgbClr val="4D4D4C"/>
                </a:solidFill>
                <a:latin typeface="Arial"/>
                <a:ea typeface="Arial"/>
                <a:cs typeface="Arial"/>
                <a:sym typeface="Arial"/>
              </a:rPr>
            </a:br>
            <a:r>
              <a:rPr b="0" i="0" lang="en" sz="1800">
                <a:solidFill>
                  <a:srgbClr val="4D4D4C"/>
                </a:solidFill>
                <a:latin typeface="Arial"/>
                <a:ea typeface="Arial"/>
                <a:cs typeface="Arial"/>
                <a:sym typeface="Arial"/>
              </a:rPr>
              <a:t>    a_file = tmpdir.join(</a:t>
            </a:r>
            <a:r>
              <a:rPr b="0" i="0" lang="en" sz="1800">
                <a:solidFill>
                  <a:srgbClr val="718C00"/>
                </a:solidFill>
                <a:latin typeface="Arial"/>
                <a:ea typeface="Arial"/>
                <a:cs typeface="Arial"/>
                <a:sym typeface="Arial"/>
              </a:rPr>
              <a:t>'something.txt'</a:t>
            </a:r>
            <a:r>
              <a:rPr b="0" i="0" lang="en" sz="1800">
                <a:solidFill>
                  <a:srgbClr val="4D4D4C"/>
                </a:solidFill>
                <a:latin typeface="Arial"/>
                <a:ea typeface="Arial"/>
                <a:cs typeface="Arial"/>
                <a:sym typeface="Arial"/>
              </a:rPr>
              <a:t>)</a:t>
            </a:r>
            <a:br>
              <a:rPr b="0" i="0" lang="en" sz="1800">
                <a:solidFill>
                  <a:srgbClr val="4D4D4C"/>
                </a:solidFill>
                <a:latin typeface="Arial"/>
                <a:ea typeface="Arial"/>
                <a:cs typeface="Arial"/>
                <a:sym typeface="Arial"/>
              </a:rPr>
            </a:br>
            <a:r>
              <a:rPr b="0" i="0" lang="en" sz="1800">
                <a:solidFill>
                  <a:srgbClr val="4D4D4C"/>
                </a:solidFill>
                <a:latin typeface="Arial"/>
                <a:ea typeface="Arial"/>
                <a:cs typeface="Arial"/>
                <a:sym typeface="Arial"/>
              </a:rPr>
              <a:t>    a_sub_dir = tmpdir.mkdir(</a:t>
            </a:r>
            <a:r>
              <a:rPr b="0" i="0" lang="en" sz="1800">
                <a:solidFill>
                  <a:srgbClr val="718C00"/>
                </a:solidFill>
                <a:latin typeface="Arial"/>
                <a:ea typeface="Arial"/>
                <a:cs typeface="Arial"/>
                <a:sym typeface="Arial"/>
              </a:rPr>
              <a:t>'anything'</a:t>
            </a:r>
            <a:r>
              <a:rPr b="0" i="0" lang="en" sz="1800">
                <a:solidFill>
                  <a:srgbClr val="4D4D4C"/>
                </a:solidFill>
                <a:latin typeface="Arial"/>
                <a:ea typeface="Arial"/>
                <a:cs typeface="Arial"/>
                <a:sym typeface="Arial"/>
              </a:rPr>
              <a:t>)</a:t>
            </a:r>
            <a:br>
              <a:rPr b="0" i="0" lang="en" sz="1800">
                <a:solidFill>
                  <a:srgbClr val="4D4D4C"/>
                </a:solidFill>
                <a:latin typeface="Arial"/>
                <a:ea typeface="Arial"/>
                <a:cs typeface="Arial"/>
                <a:sym typeface="Arial"/>
              </a:rPr>
            </a:br>
            <a:r>
              <a:rPr b="0" i="0" lang="en" sz="1800">
                <a:solidFill>
                  <a:srgbClr val="4D4D4C"/>
                </a:solidFill>
                <a:latin typeface="Arial"/>
                <a:ea typeface="Arial"/>
                <a:cs typeface="Arial"/>
                <a:sym typeface="Arial"/>
              </a:rPr>
              <a:t>    ...</a:t>
            </a:r>
            <a:br>
              <a:rPr b="0" i="0" lang="en" sz="1800">
                <a:solidFill>
                  <a:srgbClr val="4D4D4C"/>
                </a:solidFill>
                <a:latin typeface="Arial"/>
                <a:ea typeface="Arial"/>
                <a:cs typeface="Arial"/>
                <a:sym typeface="Arial"/>
              </a:rPr>
            </a:br>
            <a:br>
              <a:rPr b="0" i="0" lang="en" sz="1800">
                <a:solidFill>
                  <a:srgbClr val="4D4D4C"/>
                </a:solidFill>
                <a:latin typeface="Arial"/>
                <a:ea typeface="Arial"/>
                <a:cs typeface="Arial"/>
                <a:sym typeface="Arial"/>
              </a:rPr>
            </a:br>
            <a:r>
              <a:rPr b="1" i="0" lang="en" sz="1800">
                <a:solidFill>
                  <a:srgbClr val="8959A8"/>
                </a:solidFill>
                <a:latin typeface="Arial"/>
                <a:ea typeface="Arial"/>
                <a:cs typeface="Arial"/>
                <a:sym typeface="Arial"/>
              </a:rPr>
              <a:t>def</a:t>
            </a:r>
            <a:r>
              <a:rPr b="0" i="0" lang="en" sz="1800">
                <a:solidFill>
                  <a:srgbClr val="4D4D4C"/>
                </a:solidFill>
                <a:latin typeface="Arial"/>
                <a:ea typeface="Arial"/>
                <a:cs typeface="Arial"/>
                <a:sym typeface="Arial"/>
              </a:rPr>
              <a:t> </a:t>
            </a:r>
            <a:r>
              <a:rPr b="1" i="0" lang="en" sz="1800">
                <a:solidFill>
                  <a:srgbClr val="4271AE"/>
                </a:solidFill>
                <a:latin typeface="Arial"/>
                <a:ea typeface="Arial"/>
                <a:cs typeface="Arial"/>
                <a:sym typeface="Arial"/>
              </a:rPr>
              <a:t>test_tmpdir_factory</a:t>
            </a:r>
            <a:r>
              <a:rPr b="0" i="0" lang="en" sz="1800">
                <a:solidFill>
                  <a:srgbClr val="4D4D4C"/>
                </a:solidFill>
                <a:latin typeface="Arial"/>
                <a:ea typeface="Arial"/>
                <a:cs typeface="Arial"/>
                <a:sym typeface="Arial"/>
              </a:rPr>
              <a:t>(</a:t>
            </a:r>
            <a:r>
              <a:rPr b="0" i="0" lang="en" sz="1800">
                <a:solidFill>
                  <a:srgbClr val="F5871F"/>
                </a:solidFill>
                <a:latin typeface="Arial"/>
                <a:ea typeface="Arial"/>
                <a:cs typeface="Arial"/>
                <a:sym typeface="Arial"/>
              </a:rPr>
              <a:t>tmpdir_factory</a:t>
            </a:r>
            <a:r>
              <a:rPr b="0" i="0" lang="en" sz="1800">
                <a:solidFill>
                  <a:srgbClr val="4D4D4C"/>
                </a:solidFill>
                <a:latin typeface="Arial"/>
                <a:ea typeface="Arial"/>
                <a:cs typeface="Arial"/>
                <a:sym typeface="Arial"/>
              </a:rPr>
              <a:t>):</a:t>
            </a:r>
            <a:br>
              <a:rPr b="0" i="0" lang="en" sz="1800">
                <a:solidFill>
                  <a:srgbClr val="4D4D4C"/>
                </a:solidFill>
                <a:latin typeface="Arial"/>
                <a:ea typeface="Arial"/>
                <a:cs typeface="Arial"/>
                <a:sym typeface="Arial"/>
              </a:rPr>
            </a:br>
            <a:r>
              <a:rPr b="0" i="0" lang="en" sz="1800">
                <a:solidFill>
                  <a:srgbClr val="4D4D4C"/>
                </a:solidFill>
                <a:latin typeface="Arial"/>
                <a:ea typeface="Arial"/>
                <a:cs typeface="Arial"/>
                <a:sym typeface="Arial"/>
              </a:rPr>
              <a:t>    a_dir = tmpdir_factory.mktemp(</a:t>
            </a:r>
            <a:r>
              <a:rPr b="0" i="0" lang="en" sz="1800">
                <a:solidFill>
                  <a:srgbClr val="718C00"/>
                </a:solidFill>
                <a:latin typeface="Arial"/>
                <a:ea typeface="Arial"/>
                <a:cs typeface="Arial"/>
                <a:sym typeface="Arial"/>
              </a:rPr>
              <a:t>'mydir'</a:t>
            </a:r>
            <a:r>
              <a:rPr b="0" i="0" lang="en" sz="1800">
                <a:solidFill>
                  <a:srgbClr val="4D4D4C"/>
                </a:solidFill>
                <a:latin typeface="Arial"/>
                <a:ea typeface="Arial"/>
                <a:cs typeface="Arial"/>
                <a:sym typeface="Arial"/>
              </a:rPr>
              <a:t>)</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2"/>
          <p:cNvSpPr txBox="1"/>
          <p:nvPr>
            <p:ph type="title"/>
          </p:nvPr>
        </p:nvSpPr>
        <p:spPr>
          <a:xfrm>
            <a:off x="838200" y="228646"/>
            <a:ext cx="11185634" cy="8223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 sz="4000"/>
              <a:t>Степень покрытия кода тестами (test coverage)</a:t>
            </a:r>
            <a:endParaRPr/>
          </a:p>
        </p:txBody>
      </p:sp>
      <p:sp>
        <p:nvSpPr>
          <p:cNvPr id="572" name="Google Shape;572;p62"/>
          <p:cNvSpPr txBox="1"/>
          <p:nvPr>
            <p:ph idx="1" type="body"/>
          </p:nvPr>
        </p:nvSpPr>
        <p:spPr>
          <a:xfrm>
            <a:off x="3844159" y="1554207"/>
            <a:ext cx="8347841" cy="5075147"/>
          </a:xfrm>
          <a:prstGeom prst="rect">
            <a:avLst/>
          </a:prstGeom>
          <a:solidFill>
            <a:srgbClr val="3A3838"/>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B050"/>
              </a:buClr>
              <a:buSzPts val="1800"/>
              <a:buNone/>
            </a:pPr>
            <a:r>
              <a:rPr lang="en" sz="1800">
                <a:solidFill>
                  <a:srgbClr val="00B050"/>
                </a:solidFill>
                <a:latin typeface="Arial"/>
                <a:ea typeface="Arial"/>
                <a:cs typeface="Arial"/>
                <a:sym typeface="Arial"/>
              </a:rPr>
              <a:t>$ </a:t>
            </a:r>
            <a:r>
              <a:rPr b="0" i="0" lang="en" sz="1800">
                <a:solidFill>
                  <a:srgbClr val="00B050"/>
                </a:solidFill>
                <a:latin typeface="Arial"/>
                <a:ea typeface="Arial"/>
                <a:cs typeface="Arial"/>
                <a:sym typeface="Arial"/>
              </a:rPr>
              <a:t>pip install pytest-cov</a:t>
            </a:r>
            <a:endParaRPr/>
          </a:p>
          <a:p>
            <a:pPr indent="0" lvl="0" marL="0" rtl="0" algn="l">
              <a:lnSpc>
                <a:spcPct val="100000"/>
              </a:lnSpc>
              <a:spcBef>
                <a:spcPts val="0"/>
              </a:spcBef>
              <a:spcAft>
                <a:spcPts val="0"/>
              </a:spcAft>
              <a:buClr>
                <a:srgbClr val="00B050"/>
              </a:buClr>
              <a:buSzPts val="1800"/>
              <a:buNone/>
            </a:pPr>
            <a:r>
              <a:rPr b="0" i="0" lang="en" sz="1800">
                <a:solidFill>
                  <a:srgbClr val="00B050"/>
                </a:solidFill>
                <a:latin typeface="Arial"/>
                <a:ea typeface="Arial"/>
                <a:cs typeface="Arial"/>
                <a:sym typeface="Arial"/>
              </a:rPr>
              <a:t>$ cd ch7/tasks_proj_v2</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 pytest --cov=src</a:t>
            </a:r>
            <a:endParaRPr/>
          </a:p>
          <a:p>
            <a:pPr indent="0" lvl="0" marL="0" rtl="0" algn="l">
              <a:lnSpc>
                <a:spcPct val="90000"/>
              </a:lnSpc>
              <a:spcBef>
                <a:spcPts val="0"/>
              </a:spcBef>
              <a:spcAft>
                <a:spcPts val="0"/>
              </a:spcAft>
              <a:buClr>
                <a:srgbClr val="00FF00"/>
              </a:buClr>
              <a:buSzPts val="1800"/>
              <a:buNone/>
            </a:pPr>
            <a:r>
              <a:rPr lang="en" sz="1800">
                <a:solidFill>
                  <a:srgbClr val="00FF00"/>
                </a:solidFill>
                <a:latin typeface="Lemon"/>
                <a:ea typeface="Lemon"/>
                <a:cs typeface="Lemon"/>
                <a:sym typeface="Lemon"/>
              </a:rPr>
              <a:t>=================== test session starts ===================</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 coverage: platform darwin, python 3.11.4-final-0 -----</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Name                           Stmts   Miss  Cover</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src/tasks/__init__.py              2      0   100%</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src/tasks/api.py                  79     22    72%</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src/tasks/cli.py                  52     14    73%</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src/tasks/config.py               18     12    33%</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src/tasks/tasksdb_pymongo.py      74     74     0%</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src/tasks/tasksdb_tinydb.py       32      4    88%</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a:t>
            </a:r>
            <a:endParaRPr/>
          </a:p>
          <a:p>
            <a:pPr indent="0" lvl="0" marL="0" rtl="0" algn="l">
              <a:lnSpc>
                <a:spcPct val="90000"/>
              </a:lnSpc>
              <a:spcBef>
                <a:spcPts val="0"/>
              </a:spcBef>
              <a:spcAft>
                <a:spcPts val="0"/>
              </a:spcAft>
              <a:buClr>
                <a:srgbClr val="2FFF12"/>
              </a:buClr>
              <a:buSzPts val="1800"/>
              <a:buNone/>
            </a:pPr>
            <a:r>
              <a:rPr lang="en" sz="1800">
                <a:solidFill>
                  <a:srgbClr val="2FFF12"/>
                </a:solidFill>
                <a:latin typeface="Lemon"/>
                <a:ea typeface="Lemon"/>
                <a:cs typeface="Lemon"/>
                <a:sym typeface="Lemon"/>
              </a:rPr>
              <a:t>TOTAL                            257    126    51%</a:t>
            </a:r>
            <a:endParaRPr/>
          </a:p>
          <a:p>
            <a:pPr indent="0" lvl="0" marL="0" rtl="0" algn="l">
              <a:lnSpc>
                <a:spcPct val="90000"/>
              </a:lnSpc>
              <a:spcBef>
                <a:spcPts val="0"/>
              </a:spcBef>
              <a:spcAft>
                <a:spcPts val="0"/>
              </a:spcAft>
              <a:buClr>
                <a:srgbClr val="9FA01C"/>
              </a:buClr>
              <a:buSzPts val="1800"/>
              <a:buNone/>
            </a:pPr>
            <a:r>
              <a:rPr lang="en" sz="1800">
                <a:solidFill>
                  <a:srgbClr val="9FA01C"/>
                </a:solidFill>
                <a:latin typeface="Lemon"/>
                <a:ea typeface="Lemon"/>
                <a:cs typeface="Lemon"/>
                <a:sym typeface="Lemon"/>
              </a:rPr>
              <a:t>=============== </a:t>
            </a:r>
            <a:r>
              <a:rPr lang="en" sz="1800">
                <a:solidFill>
                  <a:srgbClr val="2FB41D"/>
                </a:solidFill>
                <a:latin typeface="Lemon"/>
                <a:ea typeface="Lemon"/>
                <a:cs typeface="Lemon"/>
                <a:sym typeface="Lemon"/>
              </a:rPr>
              <a:t>62 passed</a:t>
            </a:r>
            <a:r>
              <a:rPr lang="en" sz="1800">
                <a:solidFill>
                  <a:srgbClr val="2FFF12"/>
                </a:solidFill>
                <a:latin typeface="Lemon"/>
                <a:ea typeface="Lemon"/>
                <a:cs typeface="Lemon"/>
                <a:sym typeface="Lemon"/>
              </a:rPr>
              <a:t>, </a:t>
            </a:r>
            <a:r>
              <a:rPr lang="en" sz="1800">
                <a:solidFill>
                  <a:srgbClr val="9FA01C"/>
                </a:solidFill>
                <a:latin typeface="Lemon"/>
                <a:ea typeface="Lemon"/>
                <a:cs typeface="Lemon"/>
                <a:sym typeface="Lemon"/>
              </a:rPr>
              <a:t>1 warning in 0.10s =============</a:t>
            </a:r>
            <a:endParaRPr/>
          </a:p>
        </p:txBody>
      </p:sp>
      <p:sp>
        <p:nvSpPr>
          <p:cNvPr id="573" name="Google Shape;573;p62"/>
          <p:cNvSpPr txBox="1"/>
          <p:nvPr/>
        </p:nvSpPr>
        <p:spPr>
          <a:xfrm>
            <a:off x="367862" y="1240221"/>
            <a:ext cx="339484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800">
                <a:solidFill>
                  <a:srgbClr val="212529"/>
                </a:solidFill>
                <a:latin typeface="Arial"/>
                <a:ea typeface="Arial"/>
                <a:cs typeface="Arial"/>
                <a:sym typeface="Arial"/>
              </a:rPr>
              <a:t>С ростом проекта становится сложно определить, какой код уже протестирован, а какой — еще нет. Обычно это происходит тогда, когда не все члены команды ответственно подходят к написанию тестов.</a:t>
            </a:r>
            <a:br>
              <a:rPr b="0" i="0" lang="en" sz="1800">
                <a:solidFill>
                  <a:srgbClr val="212529"/>
                </a:solidFill>
                <a:latin typeface="Arial"/>
                <a:ea typeface="Arial"/>
                <a:cs typeface="Arial"/>
                <a:sym typeface="Arial"/>
              </a:rPr>
            </a:br>
            <a:r>
              <a:rPr b="0" i="0" lang="en" sz="1800">
                <a:solidFill>
                  <a:srgbClr val="212529"/>
                </a:solidFill>
                <a:latin typeface="Arial"/>
                <a:ea typeface="Arial"/>
                <a:cs typeface="Arial"/>
                <a:sym typeface="Arial"/>
              </a:rPr>
              <a:t>Но есть решение</a:t>
            </a:r>
            <a:r>
              <a:rPr lang="en" sz="1800">
                <a:solidFill>
                  <a:srgbClr val="212529"/>
                </a:solidFill>
                <a:latin typeface="Arial"/>
                <a:ea typeface="Arial"/>
                <a:cs typeface="Arial"/>
                <a:sym typeface="Arial"/>
              </a:rPr>
              <a:t>:</a:t>
            </a:r>
            <a:endParaRPr b="0" i="0" sz="1800">
              <a:solidFill>
                <a:srgbClr val="212529"/>
              </a:solidFill>
              <a:latin typeface="Arial"/>
              <a:ea typeface="Arial"/>
              <a:cs typeface="Arial"/>
              <a:sym typeface="Arial"/>
            </a:endParaRPr>
          </a:p>
          <a:p>
            <a:pPr indent="0" lvl="0" marL="0" marR="0" rtl="0" algn="l">
              <a:spcBef>
                <a:spcPts val="0"/>
              </a:spcBef>
              <a:spcAft>
                <a:spcPts val="0"/>
              </a:spcAft>
              <a:buNone/>
            </a:pPr>
            <a:r>
              <a:rPr lang="en" sz="1800">
                <a:solidFill>
                  <a:srgbClr val="212529"/>
                </a:solidFill>
                <a:latin typeface="Arial"/>
                <a:ea typeface="Arial"/>
                <a:cs typeface="Arial"/>
                <a:sym typeface="Arial"/>
              </a:rPr>
              <a:t>в</a:t>
            </a:r>
            <a:r>
              <a:rPr b="0" i="0" lang="en" sz="1800">
                <a:solidFill>
                  <a:srgbClr val="212529"/>
                </a:solidFill>
                <a:latin typeface="Arial"/>
                <a:ea typeface="Arial"/>
                <a:cs typeface="Arial"/>
                <a:sym typeface="Arial"/>
              </a:rPr>
              <a:t> тестировании часто используют метрику </a:t>
            </a:r>
            <a:r>
              <a:rPr b="1" i="0" lang="en" sz="1800">
                <a:solidFill>
                  <a:srgbClr val="212529"/>
                </a:solidFill>
                <a:latin typeface="Arial"/>
                <a:ea typeface="Arial"/>
                <a:cs typeface="Arial"/>
                <a:sym typeface="Arial"/>
              </a:rPr>
              <a:t>test coverage</a:t>
            </a:r>
            <a:r>
              <a:rPr b="0" i="0" lang="en" sz="1800">
                <a:solidFill>
                  <a:srgbClr val="212529"/>
                </a:solidFill>
                <a:latin typeface="Arial"/>
                <a:ea typeface="Arial"/>
                <a:cs typeface="Arial"/>
                <a:sym typeface="Arial"/>
              </a:rPr>
              <a:t> — это </a:t>
            </a:r>
            <a:r>
              <a:rPr b="1" i="0" lang="en" sz="1800">
                <a:solidFill>
                  <a:srgbClr val="212529"/>
                </a:solidFill>
                <a:latin typeface="Arial"/>
                <a:ea typeface="Arial"/>
                <a:cs typeface="Arial"/>
                <a:sym typeface="Arial"/>
              </a:rPr>
              <a:t>покрытие кода тестами</a:t>
            </a:r>
            <a:r>
              <a:rPr b="0" i="0" lang="en" sz="1800">
                <a:solidFill>
                  <a:srgbClr val="212529"/>
                </a:solidFill>
                <a:latin typeface="Arial"/>
                <a:ea typeface="Arial"/>
                <a:cs typeface="Arial"/>
                <a:sym typeface="Arial"/>
              </a:rPr>
              <a:t>.</a:t>
            </a:r>
            <a:br>
              <a:rPr b="0" i="0" lang="en" sz="1800">
                <a:solidFill>
                  <a:srgbClr val="212529"/>
                </a:solidFill>
                <a:latin typeface="Arial"/>
                <a:ea typeface="Arial"/>
                <a:cs typeface="Arial"/>
                <a:sym typeface="Arial"/>
              </a:rPr>
            </a:br>
            <a:r>
              <a:rPr b="0" i="0" lang="en" sz="1800">
                <a:solidFill>
                  <a:srgbClr val="212529"/>
                </a:solidFill>
                <a:latin typeface="Arial"/>
                <a:ea typeface="Arial"/>
                <a:cs typeface="Arial"/>
                <a:sym typeface="Arial"/>
              </a:rPr>
              <a:t>Покрытие анализируется тестовыми фреймворками, которые считают отношения строчек, задействованных в тестах, ко всем строчкам исходного кода.</a:t>
            </a:r>
            <a:endParaRPr sz="18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3"/>
          <p:cNvSpPr txBox="1"/>
          <p:nvPr>
            <p:ph type="title"/>
          </p:nvPr>
        </p:nvSpPr>
        <p:spPr>
          <a:xfrm>
            <a:off x="838200" y="365125"/>
            <a:ext cx="10515600" cy="68575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coverage html report</a:t>
            </a:r>
            <a:endParaRPr/>
          </a:p>
        </p:txBody>
      </p:sp>
      <p:sp>
        <p:nvSpPr>
          <p:cNvPr id="579" name="Google Shape;579;p63"/>
          <p:cNvSpPr txBox="1"/>
          <p:nvPr>
            <p:ph idx="1" type="body"/>
          </p:nvPr>
        </p:nvSpPr>
        <p:spPr>
          <a:xfrm>
            <a:off x="838200" y="1265878"/>
            <a:ext cx="10515600" cy="1054242"/>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D4D4C"/>
              </a:buClr>
              <a:buSzPts val="1800"/>
              <a:buNone/>
            </a:pPr>
            <a:r>
              <a:rPr b="0" i="0" lang="en" sz="1800">
                <a:solidFill>
                  <a:srgbClr val="4D4D4C"/>
                </a:solidFill>
                <a:latin typeface="Arial"/>
                <a:ea typeface="Arial"/>
                <a:cs typeface="Arial"/>
                <a:sym typeface="Arial"/>
              </a:rPr>
              <a:t>$ pytest --cov=src --cov-report=html</a:t>
            </a:r>
            <a:endParaRPr/>
          </a:p>
          <a:p>
            <a:pPr indent="0" lvl="0" marL="0" rtl="0" algn="l">
              <a:lnSpc>
                <a:spcPct val="90000"/>
              </a:lnSpc>
              <a:spcBef>
                <a:spcPts val="1000"/>
              </a:spcBef>
              <a:spcAft>
                <a:spcPts val="0"/>
              </a:spcAft>
              <a:buClr>
                <a:schemeClr val="dk1"/>
              </a:buClr>
              <a:buSzPts val="2000"/>
              <a:buNone/>
            </a:pPr>
            <a:r>
              <a:rPr lang="en" sz="2000"/>
              <a:t>Затем можно открыть htmlcov/index.html в браузере, который показывает вывод на следующем экране:</a:t>
            </a:r>
            <a:endParaRPr sz="2000"/>
          </a:p>
        </p:txBody>
      </p:sp>
      <p:pic>
        <p:nvPicPr>
          <p:cNvPr id="580" name="Google Shape;580;p63"/>
          <p:cNvPicPr preferRelativeResize="0"/>
          <p:nvPr/>
        </p:nvPicPr>
        <p:blipFill rotWithShape="1">
          <a:blip r:embed="rId3">
            <a:alphaModFix/>
          </a:blip>
          <a:srcRect b="11271" l="0" r="0" t="0"/>
          <a:stretch/>
        </p:blipFill>
        <p:spPr>
          <a:xfrm>
            <a:off x="838200" y="2320120"/>
            <a:ext cx="9384518" cy="428539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4"/>
          <p:cNvSpPr txBox="1"/>
          <p:nvPr>
            <p:ph type="title"/>
          </p:nvPr>
        </p:nvSpPr>
        <p:spPr>
          <a:xfrm>
            <a:off x="428767" y="501603"/>
            <a:ext cx="4129585" cy="10099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coverage html report</a:t>
            </a:r>
            <a:endParaRPr/>
          </a:p>
        </p:txBody>
      </p:sp>
      <p:sp>
        <p:nvSpPr>
          <p:cNvPr id="586" name="Google Shape;586;p64"/>
          <p:cNvSpPr txBox="1"/>
          <p:nvPr>
            <p:ph idx="1" type="body"/>
          </p:nvPr>
        </p:nvSpPr>
        <p:spPr>
          <a:xfrm>
            <a:off x="264995" y="1705968"/>
            <a:ext cx="4825620" cy="5152031"/>
          </a:xfrm>
          <a:prstGeom prst="rect">
            <a:avLst/>
          </a:prstGeom>
          <a:solidFill>
            <a:schemeClr val="lt1"/>
          </a:solid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Clr>
                <a:schemeClr val="dk1"/>
              </a:buClr>
              <a:buSzPts val="1800"/>
              <a:buNone/>
            </a:pPr>
            <a:r>
              <a:rPr lang="en" sz="1800"/>
              <a:t>Можете увидеть строки, не покрытые тестами, как показано на следующем экране.</a:t>
            </a:r>
            <a:endParaRPr/>
          </a:p>
          <a:p>
            <a:pPr indent="0" lvl="0" marL="0" rtl="0" algn="l">
              <a:lnSpc>
                <a:spcPct val="120000"/>
              </a:lnSpc>
              <a:spcBef>
                <a:spcPts val="1000"/>
              </a:spcBef>
              <a:spcAft>
                <a:spcPts val="0"/>
              </a:spcAft>
              <a:buClr>
                <a:schemeClr val="dk1"/>
              </a:buClr>
              <a:buSzPts val="1800"/>
              <a:buNone/>
            </a:pPr>
            <a:r>
              <a:rPr lang="en" sz="1800"/>
              <a:t>Мы можем включить их в наш список TO-DO по тестированию вместе с тестированием системы конфигурации.</a:t>
            </a:r>
            <a:endParaRPr/>
          </a:p>
          <a:p>
            <a:pPr indent="0" lvl="0" marL="0" rtl="0" algn="l">
              <a:lnSpc>
                <a:spcPct val="120000"/>
              </a:lnSpc>
              <a:spcBef>
                <a:spcPts val="1000"/>
              </a:spcBef>
              <a:spcAft>
                <a:spcPts val="0"/>
              </a:spcAft>
              <a:buClr>
                <a:schemeClr val="dk1"/>
              </a:buClr>
              <a:buSzPts val="1800"/>
              <a:buNone/>
            </a:pPr>
            <a:r>
              <a:rPr lang="en" sz="1800"/>
              <a:t>Хотя инструменты покрытия кода чрезвычайно полезны, стремление к 100% покрытию может быть опасным. Когда вы видите код, который не тестируется, это может означать, что необходим тест. Но это также может означать, что есть некоторые функции системы, которые не нужны и могут быть удалены. Как и все инструменты разработки программного обеспечения, анализ покрытия кода не заменяет мышления.</a:t>
            </a:r>
            <a:endParaRPr/>
          </a:p>
        </p:txBody>
      </p:sp>
      <p:pic>
        <p:nvPicPr>
          <p:cNvPr id="587" name="Google Shape;587;p64"/>
          <p:cNvPicPr preferRelativeResize="0"/>
          <p:nvPr/>
        </p:nvPicPr>
        <p:blipFill rotWithShape="1">
          <a:blip r:embed="rId3">
            <a:alphaModFix/>
          </a:blip>
          <a:srcRect b="0" l="0" r="0" t="0"/>
          <a:stretch/>
        </p:blipFill>
        <p:spPr>
          <a:xfrm>
            <a:off x="5191836" y="328590"/>
            <a:ext cx="6858000" cy="63373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591" name="Shape 591"/>
        <p:cNvGrpSpPr/>
        <p:nvPr/>
      </p:nvGrpSpPr>
      <p:grpSpPr>
        <a:xfrm>
          <a:off x="0" y="0"/>
          <a:ext cx="0" cy="0"/>
          <a:chOff x="0" y="0"/>
          <a:chExt cx="0" cy="0"/>
        </a:xfrm>
      </p:grpSpPr>
      <p:sp>
        <p:nvSpPr>
          <p:cNvPr id="592" name="Google Shape;592;p6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
              <a:t>Побочные эффекты и что с ними делать:</a:t>
            </a:r>
            <a:br>
              <a:rPr lang="en"/>
            </a:br>
            <a:r>
              <a:rPr lang="en"/>
              <a:t>стабы / моки / заглушки</a:t>
            </a:r>
            <a:endParaRPr/>
          </a:p>
        </p:txBody>
      </p:sp>
      <p:sp>
        <p:nvSpPr>
          <p:cNvPr id="593" name="Google Shape;593;p6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6"/>
          <p:cNvSpPr txBox="1"/>
          <p:nvPr>
            <p:ph type="title"/>
          </p:nvPr>
        </p:nvSpPr>
        <p:spPr>
          <a:xfrm>
            <a:off x="838200" y="60328"/>
            <a:ext cx="10515600" cy="8280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Побочные эффекты</a:t>
            </a:r>
            <a:endParaRPr/>
          </a:p>
        </p:txBody>
      </p:sp>
      <p:sp>
        <p:nvSpPr>
          <p:cNvPr id="599" name="Google Shape;599;p66"/>
          <p:cNvSpPr txBox="1"/>
          <p:nvPr>
            <p:ph idx="1" type="body"/>
          </p:nvPr>
        </p:nvSpPr>
        <p:spPr>
          <a:xfrm>
            <a:off x="838199" y="888383"/>
            <a:ext cx="10781371" cy="5969617"/>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lang="en" sz="2900"/>
              <a:t>Проще всего тестировать код, состоящий из чистых функций. Данные на вход, результат на выходе. Никаких неожиданностей, никакого состояния, никакого взаимодействия с внешним миром:</a:t>
            </a:r>
            <a:endParaRPr/>
          </a:p>
          <a:p>
            <a:pPr indent="0" lvl="0" marL="0" rtl="0" algn="l">
              <a:lnSpc>
                <a:spcPct val="90000"/>
              </a:lnSpc>
              <a:spcBef>
                <a:spcPts val="1000"/>
              </a:spcBef>
              <a:spcAft>
                <a:spcPts val="0"/>
              </a:spcAft>
              <a:buClr>
                <a:srgbClr val="833C0B"/>
              </a:buClr>
              <a:buSzPct val="100000"/>
              <a:buNone/>
            </a:pPr>
            <a:r>
              <a:rPr i="1" lang="en" sz="2900">
                <a:solidFill>
                  <a:srgbClr val="833C0B"/>
                </a:solidFill>
                <a:latin typeface="Consolas"/>
                <a:ea typeface="Consolas"/>
                <a:cs typeface="Consolas"/>
                <a:sym typeface="Consolas"/>
              </a:rPr>
              <a:t># На вход HTML, на выходе – список ссылок</a:t>
            </a:r>
            <a:br>
              <a:rPr i="1" lang="en" sz="2900">
                <a:solidFill>
                  <a:srgbClr val="999988"/>
                </a:solidFill>
                <a:latin typeface="Consolas"/>
                <a:ea typeface="Consolas"/>
                <a:cs typeface="Consolas"/>
                <a:sym typeface="Consolas"/>
              </a:rPr>
            </a:br>
            <a:r>
              <a:rPr lang="en" sz="2900">
                <a:latin typeface="Consolas"/>
                <a:ea typeface="Consolas"/>
                <a:cs typeface="Consolas"/>
                <a:sym typeface="Consolas"/>
              </a:rPr>
              <a:t>links </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 extract_links(html)</a:t>
            </a:r>
            <a:br>
              <a:rPr lang="en" sz="2900">
                <a:latin typeface="Consolas"/>
                <a:ea typeface="Consolas"/>
                <a:cs typeface="Consolas"/>
                <a:sym typeface="Consolas"/>
              </a:rPr>
            </a:br>
            <a:r>
              <a:rPr b="1" lang="en" sz="2900">
                <a:solidFill>
                  <a:srgbClr val="000000"/>
                </a:solidFill>
                <a:latin typeface="Consolas"/>
                <a:ea typeface="Consolas"/>
                <a:cs typeface="Consolas"/>
                <a:sym typeface="Consolas"/>
              </a:rPr>
              <a:t>assert</a:t>
            </a:r>
            <a:r>
              <a:rPr lang="en" sz="2900">
                <a:latin typeface="Consolas"/>
                <a:ea typeface="Consolas"/>
                <a:cs typeface="Consolas"/>
                <a:sym typeface="Consolas"/>
              </a:rPr>
              <a:t> links </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 </a:t>
            </a:r>
            <a:r>
              <a:rPr i="1" lang="en" sz="2900">
                <a:solidFill>
                  <a:srgbClr val="833C0B"/>
                </a:solidFill>
                <a:latin typeface="Consolas"/>
                <a:ea typeface="Consolas"/>
                <a:cs typeface="Consolas"/>
                <a:sym typeface="Consolas"/>
              </a:rPr>
              <a:t># ожидаемый список тут</a:t>
            </a:r>
            <a:endParaRPr/>
          </a:p>
          <a:p>
            <a:pPr indent="0" lvl="0" marL="0" rtl="0" algn="l">
              <a:lnSpc>
                <a:spcPct val="120000"/>
              </a:lnSpc>
              <a:spcBef>
                <a:spcPts val="1000"/>
              </a:spcBef>
              <a:spcAft>
                <a:spcPts val="0"/>
              </a:spcAft>
              <a:buClr>
                <a:schemeClr val="dk1"/>
              </a:buClr>
              <a:buSzPct val="100000"/>
              <a:buNone/>
            </a:pPr>
            <a:r>
              <a:rPr lang="en" sz="2900"/>
              <a:t>Далеко не весь код можно назвать чистым. Без побочных эффектов не обходится практически ни одна реальная система.</a:t>
            </a:r>
            <a:endParaRPr/>
          </a:p>
          <a:p>
            <a:pPr indent="0" lvl="0" marL="0" rtl="0" algn="l">
              <a:lnSpc>
                <a:spcPct val="120000"/>
              </a:lnSpc>
              <a:spcBef>
                <a:spcPts val="1000"/>
              </a:spcBef>
              <a:spcAft>
                <a:spcPts val="0"/>
              </a:spcAft>
              <a:buClr>
                <a:schemeClr val="dk1"/>
              </a:buClr>
              <a:buSzPct val="100000"/>
              <a:buNone/>
            </a:pPr>
            <a:r>
              <a:rPr b="1" lang="en"/>
              <a:t>Как появляются побочные эффекты?</a:t>
            </a:r>
            <a:endParaRPr/>
          </a:p>
          <a:p>
            <a:pPr indent="0" lvl="0" marL="0" rtl="0" algn="l">
              <a:lnSpc>
                <a:spcPct val="120000"/>
              </a:lnSpc>
              <a:spcBef>
                <a:spcPts val="1000"/>
              </a:spcBef>
              <a:spcAft>
                <a:spcPts val="0"/>
              </a:spcAft>
              <a:buClr>
                <a:schemeClr val="dk1"/>
              </a:buClr>
              <a:buSzPct val="100000"/>
              <a:buNone/>
            </a:pPr>
            <a:r>
              <a:rPr lang="en"/>
              <a:t>В реальной системе редко встречается код без побочных эффектов. Результаты вычислений нужно куда-то записать, отправить, сохранить. Побочные эффекты резко усложняют тестирование. Они требуют более глубоких навыков написания тестов и лучшего понимания того, как организовывать такой код.</a:t>
            </a:r>
            <a:endParaRPr/>
          </a:p>
          <a:p>
            <a:pPr indent="0" lvl="0" marL="0" rtl="0" algn="l">
              <a:lnSpc>
                <a:spcPct val="120000"/>
              </a:lnSpc>
              <a:spcBef>
                <a:spcPts val="1000"/>
              </a:spcBef>
              <a:spcAft>
                <a:spcPts val="0"/>
              </a:spcAft>
              <a:buClr>
                <a:schemeClr val="dk1"/>
              </a:buClr>
              <a:buSzPct val="100000"/>
              <a:buNone/>
            </a:pPr>
            <a:r>
              <a:rPr lang="en"/>
              <a:t>Вот лишь некоторые примеры использования побочных эффектов:</a:t>
            </a:r>
            <a:endParaRPr/>
          </a:p>
          <a:p>
            <a:pPr indent="-228600" lvl="0" marL="228600" rtl="0" algn="l">
              <a:lnSpc>
                <a:spcPct val="120000"/>
              </a:lnSpc>
              <a:spcBef>
                <a:spcPts val="0"/>
              </a:spcBef>
              <a:spcAft>
                <a:spcPts val="0"/>
              </a:spcAft>
              <a:buClr>
                <a:schemeClr val="dk1"/>
              </a:buClr>
              <a:buSzPct val="100000"/>
              <a:buFont typeface="Arial"/>
              <a:buChar char="•"/>
            </a:pPr>
            <a:r>
              <a:rPr lang="en"/>
              <a:t>HTTP-запросы</a:t>
            </a:r>
            <a:endParaRPr/>
          </a:p>
          <a:p>
            <a:pPr indent="-228600" lvl="0" marL="228600" rtl="0" algn="l">
              <a:lnSpc>
                <a:spcPct val="120000"/>
              </a:lnSpc>
              <a:spcBef>
                <a:spcPts val="0"/>
              </a:spcBef>
              <a:spcAft>
                <a:spcPts val="0"/>
              </a:spcAft>
              <a:buClr>
                <a:schemeClr val="dk1"/>
              </a:buClr>
              <a:buSzPct val="100000"/>
              <a:buFont typeface="Arial"/>
              <a:buChar char="•"/>
            </a:pPr>
            <a:r>
              <a:rPr lang="en"/>
              <a:t>Отправка писем</a:t>
            </a:r>
            <a:endParaRPr/>
          </a:p>
          <a:p>
            <a:pPr indent="-228600" lvl="0" marL="228600" rtl="0" algn="l">
              <a:lnSpc>
                <a:spcPct val="120000"/>
              </a:lnSpc>
              <a:spcBef>
                <a:spcPts val="0"/>
              </a:spcBef>
              <a:spcAft>
                <a:spcPts val="0"/>
              </a:spcAft>
              <a:buClr>
                <a:schemeClr val="dk1"/>
              </a:buClr>
              <a:buSzPct val="100000"/>
              <a:buFont typeface="Arial"/>
              <a:buChar char="•"/>
            </a:pPr>
            <a:r>
              <a:rPr lang="en"/>
              <a:t>Взаимодействие с базой данных</a:t>
            </a:r>
            <a:endParaRPr/>
          </a:p>
          <a:p>
            <a:pPr indent="-228600" lvl="0" marL="228600" rtl="0" algn="l">
              <a:lnSpc>
                <a:spcPct val="120000"/>
              </a:lnSpc>
              <a:spcBef>
                <a:spcPts val="0"/>
              </a:spcBef>
              <a:spcAft>
                <a:spcPts val="0"/>
              </a:spcAft>
              <a:buClr>
                <a:schemeClr val="dk1"/>
              </a:buClr>
              <a:buSzPct val="100000"/>
              <a:buFont typeface="Arial"/>
              <a:buChar char="•"/>
            </a:pPr>
            <a:r>
              <a:rPr lang="en"/>
              <a:t>Взаимодействие с глобальными переменными</a:t>
            </a:r>
            <a:endParaRPr/>
          </a:p>
          <a:p>
            <a:pPr indent="-228600" lvl="0" marL="228600" rtl="0" algn="l">
              <a:lnSpc>
                <a:spcPct val="120000"/>
              </a:lnSpc>
              <a:spcBef>
                <a:spcPts val="0"/>
              </a:spcBef>
              <a:spcAft>
                <a:spcPts val="0"/>
              </a:spcAft>
              <a:buClr>
                <a:schemeClr val="dk1"/>
              </a:buClr>
              <a:buSzPct val="100000"/>
              <a:buFont typeface="Arial"/>
              <a:buChar char="•"/>
            </a:pPr>
            <a:r>
              <a:rPr lang="en"/>
              <a:t>Чтение и запись файлов</a:t>
            </a:r>
            <a:endParaRPr/>
          </a:p>
          <a:p>
            <a:pPr indent="-228600" lvl="0" marL="228600" rtl="0" algn="l">
              <a:lnSpc>
                <a:spcPct val="120000"/>
              </a:lnSpc>
              <a:spcBef>
                <a:spcPts val="0"/>
              </a:spcBef>
              <a:spcAft>
                <a:spcPts val="0"/>
              </a:spcAft>
              <a:buClr>
                <a:schemeClr val="dk1"/>
              </a:buClr>
              <a:buSzPct val="100000"/>
              <a:buFont typeface="Arial"/>
              <a:buChar char="•"/>
            </a:pPr>
            <a:r>
              <a:rPr lang="en"/>
              <a:t>Оперирование текущим временем</a:t>
            </a:r>
            <a:endParaRPr/>
          </a:p>
          <a:p>
            <a:pPr indent="-228600" lvl="0" marL="228600" rtl="0" algn="l">
              <a:lnSpc>
                <a:spcPct val="120000"/>
              </a:lnSpc>
              <a:spcBef>
                <a:spcPts val="0"/>
              </a:spcBef>
              <a:spcAft>
                <a:spcPts val="0"/>
              </a:spcAft>
              <a:buClr>
                <a:schemeClr val="dk1"/>
              </a:buClr>
              <a:buSzPct val="100000"/>
              <a:buChar char="•"/>
            </a:pPr>
            <a:r>
              <a:rPr lang="en"/>
              <a:t>Взаимодействие с другими компонентами ПО / операционной системой / сервисами</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7"/>
          <p:cNvSpPr txBox="1"/>
          <p:nvPr>
            <p:ph type="title"/>
          </p:nvPr>
        </p:nvSpPr>
        <p:spPr>
          <a:xfrm>
            <a:off x="838200" y="184501"/>
            <a:ext cx="10515600" cy="7750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Побочные эффекты</a:t>
            </a:r>
            <a:endParaRPr/>
          </a:p>
        </p:txBody>
      </p:sp>
      <p:sp>
        <p:nvSpPr>
          <p:cNvPr id="605" name="Google Shape;605;p67"/>
          <p:cNvSpPr txBox="1"/>
          <p:nvPr>
            <p:ph idx="1" type="body"/>
          </p:nvPr>
        </p:nvSpPr>
        <p:spPr>
          <a:xfrm>
            <a:off x="838200" y="959554"/>
            <a:ext cx="10515600" cy="5898446"/>
          </a:xfrm>
          <a:prstGeom prst="rect">
            <a:avLst/>
          </a:prstGeom>
          <a:solidFill>
            <a:schemeClr val="lt1"/>
          </a:solidFill>
          <a:ln>
            <a:noFill/>
          </a:ln>
        </p:spPr>
        <p:txBody>
          <a:bodyPr anchorCtr="0" anchor="t" bIns="45700" lIns="91425" spcFirstLastPara="1" rIns="91425" wrap="square" tIns="45700">
            <a:normAutofit fontScale="47500" lnSpcReduction="20000"/>
          </a:bodyPr>
          <a:lstStyle/>
          <a:p>
            <a:pPr indent="0" lvl="0" marL="0" rtl="0" algn="l">
              <a:lnSpc>
                <a:spcPct val="120000"/>
              </a:lnSpc>
              <a:spcBef>
                <a:spcPts val="0"/>
              </a:spcBef>
              <a:spcAft>
                <a:spcPts val="0"/>
              </a:spcAft>
              <a:buClr>
                <a:schemeClr val="dk1"/>
              </a:buClr>
              <a:buSzPct val="100000"/>
              <a:buNone/>
            </a:pPr>
            <a:r>
              <a:rPr lang="en" sz="3800"/>
              <a:t>В чем заключается сложность? Представьте функцию, которая выполняет отправку письма пользователю:</a:t>
            </a:r>
            <a:endParaRPr/>
          </a:p>
          <a:p>
            <a:pPr indent="0" lvl="0" marL="0" rtl="0" algn="l">
              <a:lnSpc>
                <a:spcPct val="90000"/>
              </a:lnSpc>
              <a:spcBef>
                <a:spcPts val="1000"/>
              </a:spcBef>
              <a:spcAft>
                <a:spcPts val="0"/>
              </a:spcAft>
              <a:buClr>
                <a:srgbClr val="000000"/>
              </a:buClr>
              <a:buSzPct val="100000"/>
              <a:buNone/>
            </a:pPr>
            <a:r>
              <a:rPr b="1" lang="en" sz="3400">
                <a:solidFill>
                  <a:srgbClr val="000000"/>
                </a:solidFill>
                <a:latin typeface="Consolas"/>
                <a:ea typeface="Consolas"/>
                <a:cs typeface="Consolas"/>
                <a:sym typeface="Consolas"/>
              </a:rPr>
              <a:t>if</a:t>
            </a:r>
            <a:r>
              <a:rPr lang="en" sz="3400">
                <a:latin typeface="Consolas"/>
                <a:ea typeface="Consolas"/>
                <a:cs typeface="Consolas"/>
                <a:sym typeface="Consolas"/>
              </a:rPr>
              <a:t> send_greeting_email(user):</a:t>
            </a:r>
            <a:br>
              <a:rPr lang="en" sz="3400">
                <a:latin typeface="Consolas"/>
                <a:ea typeface="Consolas"/>
                <a:cs typeface="Consolas"/>
                <a:sym typeface="Consolas"/>
              </a:rPr>
            </a:br>
            <a:r>
              <a:rPr lang="en" sz="3400">
                <a:latin typeface="Consolas"/>
                <a:ea typeface="Consolas"/>
                <a:cs typeface="Consolas"/>
                <a:sym typeface="Consolas"/>
              </a:rPr>
              <a:t>    </a:t>
            </a:r>
            <a:r>
              <a:rPr i="1" lang="en" sz="3400">
                <a:solidFill>
                  <a:srgbClr val="833C0B"/>
                </a:solidFill>
                <a:latin typeface="Consolas"/>
                <a:ea typeface="Consolas"/>
                <a:cs typeface="Consolas"/>
                <a:sym typeface="Consolas"/>
              </a:rPr>
              <a:t># Вывести на сайте сообщение, что письмо было отправлено</a:t>
            </a:r>
            <a:br>
              <a:rPr i="1" lang="en" sz="3400">
                <a:solidFill>
                  <a:srgbClr val="999988"/>
                </a:solidFill>
                <a:latin typeface="Consolas"/>
                <a:ea typeface="Consolas"/>
                <a:cs typeface="Consolas"/>
                <a:sym typeface="Consolas"/>
              </a:rPr>
            </a:br>
            <a:r>
              <a:rPr i="1" lang="en" sz="3400">
                <a:solidFill>
                  <a:srgbClr val="999988"/>
                </a:solidFill>
                <a:latin typeface="Consolas"/>
                <a:ea typeface="Consolas"/>
                <a:cs typeface="Consolas"/>
                <a:sym typeface="Consolas"/>
              </a:rPr>
              <a:t>...</a:t>
            </a:r>
            <a:br>
              <a:rPr i="1" lang="en" sz="3400">
                <a:solidFill>
                  <a:srgbClr val="999988"/>
                </a:solidFill>
                <a:latin typeface="Consolas"/>
                <a:ea typeface="Consolas"/>
                <a:cs typeface="Consolas"/>
                <a:sym typeface="Consolas"/>
              </a:rPr>
            </a:br>
            <a:r>
              <a:rPr i="1" lang="en" sz="3400">
                <a:solidFill>
                  <a:srgbClr val="833C0B"/>
                </a:solidFill>
                <a:latin typeface="Consolas"/>
                <a:ea typeface="Consolas"/>
                <a:cs typeface="Consolas"/>
                <a:sym typeface="Consolas"/>
              </a:rPr>
              <a:t># </a:t>
            </a:r>
            <a:r>
              <a:rPr b="0" i="0" lang="en" sz="3400">
                <a:solidFill>
                  <a:srgbClr val="833C0B"/>
                </a:solidFill>
                <a:latin typeface="Consolas"/>
                <a:ea typeface="Consolas"/>
                <a:cs typeface="Consolas"/>
                <a:sym typeface="Consolas"/>
              </a:rPr>
              <a:t>Вот гипотетический тест этой функции:</a:t>
            </a:r>
            <a:br>
              <a:rPr b="0" i="0" lang="en" sz="3400">
                <a:solidFill>
                  <a:srgbClr val="833C0B"/>
                </a:solidFill>
                <a:latin typeface="Consolas"/>
                <a:ea typeface="Consolas"/>
                <a:cs typeface="Consolas"/>
                <a:sym typeface="Consolas"/>
              </a:rPr>
            </a:br>
            <a:r>
              <a:rPr b="1" lang="en" sz="3400">
                <a:solidFill>
                  <a:srgbClr val="000000"/>
                </a:solidFill>
                <a:latin typeface="Consolas"/>
                <a:ea typeface="Consolas"/>
                <a:cs typeface="Consolas"/>
                <a:sym typeface="Consolas"/>
              </a:rPr>
              <a:t>assert</a:t>
            </a:r>
            <a:r>
              <a:rPr lang="en" sz="3400">
                <a:latin typeface="Consolas"/>
                <a:ea typeface="Consolas"/>
                <a:cs typeface="Consolas"/>
                <a:sym typeface="Consolas"/>
              </a:rPr>
              <a:t> send_greeting_email(user)</a:t>
            </a:r>
            <a:endParaRPr sz="3400">
              <a:latin typeface="Consolas"/>
              <a:ea typeface="Consolas"/>
              <a:cs typeface="Consolas"/>
              <a:sym typeface="Consolas"/>
            </a:endParaRPr>
          </a:p>
          <a:p>
            <a:pPr indent="0" lvl="0" marL="0" rtl="0" algn="l">
              <a:lnSpc>
                <a:spcPct val="120000"/>
              </a:lnSpc>
              <a:spcBef>
                <a:spcPts val="1000"/>
              </a:spcBef>
              <a:spcAft>
                <a:spcPts val="0"/>
              </a:spcAft>
              <a:buClr>
                <a:schemeClr val="dk1"/>
              </a:buClr>
              <a:buSzPct val="100000"/>
              <a:buNone/>
            </a:pPr>
            <a:r>
              <a:rPr lang="en" sz="3800"/>
              <a:t>С этим тестом определенно не все в порядке:</a:t>
            </a:r>
            <a:endParaRPr/>
          </a:p>
          <a:p>
            <a:pPr indent="-228600" lvl="0" marL="228600" rtl="0" algn="l">
              <a:lnSpc>
                <a:spcPct val="120000"/>
              </a:lnSpc>
              <a:spcBef>
                <a:spcPts val="0"/>
              </a:spcBef>
              <a:spcAft>
                <a:spcPts val="0"/>
              </a:spcAft>
              <a:buClr>
                <a:schemeClr val="dk1"/>
              </a:buClr>
              <a:buSzPct val="100000"/>
              <a:buChar char="•"/>
            </a:pPr>
            <a:r>
              <a:rPr lang="en" sz="3800"/>
              <a:t>Единственное, что мы здесь проверяем – возвращает ли функция значение True.</a:t>
            </a:r>
            <a:endParaRPr/>
          </a:p>
          <a:p>
            <a:pPr indent="-228600" lvl="0" marL="228600" rtl="0" algn="l">
              <a:lnSpc>
                <a:spcPct val="120000"/>
              </a:lnSpc>
              <a:spcBef>
                <a:spcPts val="0"/>
              </a:spcBef>
              <a:spcAft>
                <a:spcPts val="0"/>
              </a:spcAft>
              <a:buClr>
                <a:schemeClr val="dk1"/>
              </a:buClr>
              <a:buSzPct val="100000"/>
              <a:buChar char="•"/>
            </a:pPr>
            <a:r>
              <a:rPr lang="en" sz="3800"/>
              <a:t>Мы не знаем, отправляет ли эта функция письмо, и если отправляет, то какое? Все ли нормально с этим письмом?</a:t>
            </a:r>
            <a:endParaRPr/>
          </a:p>
          <a:p>
            <a:pPr indent="-228600" lvl="0" marL="228600" rtl="0" algn="l">
              <a:lnSpc>
                <a:spcPct val="120000"/>
              </a:lnSpc>
              <a:spcBef>
                <a:spcPts val="0"/>
              </a:spcBef>
              <a:spcAft>
                <a:spcPts val="0"/>
              </a:spcAft>
              <a:buClr>
                <a:schemeClr val="dk1"/>
              </a:buClr>
              <a:buSzPct val="100000"/>
              <a:buChar char="•"/>
            </a:pPr>
            <a:r>
              <a:rPr lang="en" sz="3800"/>
              <a:t>Отправлять настоящие письма ради теста не желательно</a:t>
            </a:r>
            <a:endParaRPr/>
          </a:p>
          <a:p>
            <a:pPr indent="-228600" lvl="1" marL="685800" rtl="0" algn="l">
              <a:lnSpc>
                <a:spcPct val="120000"/>
              </a:lnSpc>
              <a:spcBef>
                <a:spcPts val="0"/>
              </a:spcBef>
              <a:spcAft>
                <a:spcPts val="0"/>
              </a:spcAft>
              <a:buClr>
                <a:schemeClr val="dk1"/>
              </a:buClr>
              <a:buSzPct val="100000"/>
              <a:buChar char="•"/>
            </a:pPr>
            <a:r>
              <a:rPr lang="en" sz="3400"/>
              <a:t>Не хотим никого СПАМить;</a:t>
            </a:r>
            <a:endParaRPr sz="3400"/>
          </a:p>
          <a:p>
            <a:pPr indent="-228600" lvl="1" marL="685800" rtl="0" algn="l">
              <a:lnSpc>
                <a:spcPct val="120000"/>
              </a:lnSpc>
              <a:spcBef>
                <a:spcPts val="0"/>
              </a:spcBef>
              <a:spcAft>
                <a:spcPts val="0"/>
              </a:spcAft>
              <a:buClr>
                <a:schemeClr val="dk1"/>
              </a:buClr>
              <a:buSzPct val="100000"/>
              <a:buChar char="•"/>
            </a:pPr>
            <a:r>
              <a:rPr lang="en" sz="3400"/>
              <a:t>Даже если отправлять письма на фейковые аккаунты, мы все равно взаимодействуем с внешней системой.</a:t>
            </a:r>
            <a:endParaRPr/>
          </a:p>
          <a:p>
            <a:pPr indent="0" lvl="0" marL="0" rtl="0" algn="l">
              <a:lnSpc>
                <a:spcPct val="120000"/>
              </a:lnSpc>
              <a:spcBef>
                <a:spcPts val="300"/>
              </a:spcBef>
              <a:spcAft>
                <a:spcPts val="0"/>
              </a:spcAft>
              <a:buClr>
                <a:schemeClr val="dk1"/>
              </a:buClr>
              <a:buSzPct val="100000"/>
              <a:buNone/>
            </a:pPr>
            <a:r>
              <a:rPr b="1" lang="en" sz="3800"/>
              <a:t>Внешние системы — это долго и ненадёжно:</a:t>
            </a:r>
            <a:endParaRPr b="1" sz="3800"/>
          </a:p>
          <a:p>
            <a:pPr indent="-228600" lvl="0" marL="228600" rtl="0" algn="l">
              <a:lnSpc>
                <a:spcPct val="120000"/>
              </a:lnSpc>
              <a:spcBef>
                <a:spcPts val="0"/>
              </a:spcBef>
              <a:spcAft>
                <a:spcPts val="0"/>
              </a:spcAft>
              <a:buClr>
                <a:schemeClr val="dk1"/>
              </a:buClr>
              <a:buSzPct val="100000"/>
              <a:buChar char="•"/>
            </a:pPr>
            <a:r>
              <a:rPr lang="en" sz="3800"/>
              <a:t>Тесты будут выполняться значительно дольше по времени, чем тесты чистых функций.</a:t>
            </a:r>
            <a:endParaRPr/>
          </a:p>
          <a:p>
            <a:pPr indent="-228600" lvl="0" marL="228600" rtl="0" algn="l">
              <a:lnSpc>
                <a:spcPct val="120000"/>
              </a:lnSpc>
              <a:spcBef>
                <a:spcPts val="0"/>
              </a:spcBef>
              <a:spcAft>
                <a:spcPts val="0"/>
              </a:spcAft>
              <a:buClr>
                <a:schemeClr val="dk1"/>
              </a:buClr>
              <a:buSzPct val="100000"/>
              <a:buChar char="•"/>
            </a:pPr>
            <a:r>
              <a:rPr lang="en" sz="3800"/>
              <a:t>Любое взаимодействие с внешней средой не детерминировано:</a:t>
            </a:r>
            <a:endParaRPr/>
          </a:p>
          <a:p>
            <a:pPr indent="-228600" lvl="1" marL="685800" rtl="0" algn="l">
              <a:lnSpc>
                <a:spcPct val="120000"/>
              </a:lnSpc>
              <a:spcBef>
                <a:spcPts val="0"/>
              </a:spcBef>
              <a:spcAft>
                <a:spcPts val="0"/>
              </a:spcAft>
              <a:buClr>
                <a:schemeClr val="dk1"/>
              </a:buClr>
              <a:buSzPct val="100000"/>
              <a:buChar char="•"/>
            </a:pPr>
            <a:r>
              <a:rPr lang="en" sz="3400"/>
              <a:t>Сеть может быть ненадежна / промежуточные сервисы падать</a:t>
            </a:r>
            <a:endParaRPr/>
          </a:p>
          <a:p>
            <a:pPr indent="-228600" lvl="1" marL="685800" rtl="0" algn="l">
              <a:lnSpc>
                <a:spcPct val="120000"/>
              </a:lnSpc>
              <a:spcBef>
                <a:spcPts val="0"/>
              </a:spcBef>
              <a:spcAft>
                <a:spcPts val="0"/>
              </a:spcAft>
              <a:buClr>
                <a:schemeClr val="dk1"/>
              </a:buClr>
              <a:buSzPct val="100000"/>
              <a:buChar char="•"/>
            </a:pPr>
            <a:r>
              <a:rPr lang="en" sz="3400"/>
              <a:t>Тесты могут падать с ошибками без видимой причины</a:t>
            </a:r>
            <a:endParaRPr/>
          </a:p>
          <a:p>
            <a:pPr indent="-228600" lvl="1" marL="685800" rtl="0" algn="l">
              <a:lnSpc>
                <a:spcPct val="120000"/>
              </a:lnSpc>
              <a:spcBef>
                <a:spcPts val="0"/>
              </a:spcBef>
              <a:spcAft>
                <a:spcPts val="0"/>
              </a:spcAft>
              <a:buClr>
                <a:schemeClr val="dk1"/>
              </a:buClr>
              <a:buSzPct val="100000"/>
              <a:buChar char="•"/>
            </a:pPr>
            <a:r>
              <a:rPr lang="en" sz="3400"/>
              <a:t>Почтовая служба может заблокировать IP-адрес за слишком частую отправку писем и т.п.</a:t>
            </a:r>
            <a:endParaRPr/>
          </a:p>
          <a:p>
            <a:pPr indent="0" lvl="0" marL="0" rtl="0" algn="l">
              <a:lnSpc>
                <a:spcPct val="120000"/>
              </a:lnSpc>
              <a:spcBef>
                <a:spcPts val="500"/>
              </a:spcBef>
              <a:spcAft>
                <a:spcPts val="0"/>
              </a:spcAft>
              <a:buClr>
                <a:schemeClr val="dk1"/>
              </a:buClr>
              <a:buSzPct val="100000"/>
              <a:buNone/>
            </a:pPr>
            <a:r>
              <a:rPr lang="en" sz="3800"/>
              <a:t>Все это небезопасно, а ведь это всего лишь отправка писем. С другими побочными эффектами будут еще и другие сложности. Для их решения потребуются другие подходы к организации кода и тестов.</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713678" y="150634"/>
            <a:ext cx="11050858" cy="6384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sz="4000"/>
              <a:t>Тестирование кода, взаимодействующего с файлами</a:t>
            </a:r>
            <a:endParaRPr/>
          </a:p>
        </p:txBody>
      </p:sp>
      <p:sp>
        <p:nvSpPr>
          <p:cNvPr id="611" name="Google Shape;611;p68"/>
          <p:cNvSpPr txBox="1"/>
          <p:nvPr>
            <p:ph idx="1" type="body"/>
          </p:nvPr>
        </p:nvSpPr>
        <p:spPr>
          <a:xfrm>
            <a:off x="838200" y="822986"/>
            <a:ext cx="10515600" cy="5854390"/>
          </a:xfrm>
          <a:prstGeom prst="rect">
            <a:avLst/>
          </a:prstGeom>
          <a:solidFill>
            <a:schemeClr val="lt1"/>
          </a:solid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Clr>
                <a:schemeClr val="dk1"/>
              </a:buClr>
              <a:buSzPts val="1800"/>
              <a:buNone/>
            </a:pPr>
            <a:r>
              <a:rPr lang="en" sz="1800"/>
              <a:t>Самый типичный побочный эффект – это взаимодействие с файлами (чтение / запись).</a:t>
            </a:r>
            <a:br>
              <a:rPr lang="en" sz="1800"/>
            </a:br>
            <a:r>
              <a:rPr lang="en" sz="1800"/>
              <a:t>Как справиться с такими побочными эффектами при тестировании?</a:t>
            </a:r>
            <a:endParaRPr/>
          </a:p>
          <a:p>
            <a:pPr indent="0" lvl="0" marL="0" rtl="0" algn="l">
              <a:lnSpc>
                <a:spcPct val="110000"/>
              </a:lnSpc>
              <a:spcBef>
                <a:spcPts val="1000"/>
              </a:spcBef>
              <a:spcAft>
                <a:spcPts val="0"/>
              </a:spcAft>
              <a:buClr>
                <a:schemeClr val="dk1"/>
              </a:buClr>
              <a:buSzPts val="1800"/>
              <a:buNone/>
            </a:pPr>
            <a:r>
              <a:rPr b="1" lang="en" sz="1800"/>
              <a:t>Чтение файлов</a:t>
            </a:r>
            <a:endParaRPr/>
          </a:p>
          <a:p>
            <a:pPr indent="0" lvl="0" marL="0" rtl="0" algn="l">
              <a:lnSpc>
                <a:spcPct val="110000"/>
              </a:lnSpc>
              <a:spcBef>
                <a:spcPts val="1000"/>
              </a:spcBef>
              <a:spcAft>
                <a:spcPts val="0"/>
              </a:spcAft>
              <a:buClr>
                <a:schemeClr val="dk1"/>
              </a:buClr>
              <a:buSzPts val="1800"/>
              <a:buNone/>
            </a:pPr>
            <a:r>
              <a:rPr lang="en" sz="1800"/>
              <a:t>В большинстве случаев чтение файлов не доставляет особых проблем. Оно ничего не изменяет и выполняется локально, в отличие от сетевых запросов. Это значит, что при наличии необходимого файла и нужных прав, вероятность случайных ошибок крайне низка.</a:t>
            </a:r>
            <a:endParaRPr/>
          </a:p>
          <a:p>
            <a:pPr indent="0" lvl="0" marL="0" rtl="0" algn="l">
              <a:lnSpc>
                <a:spcPct val="110000"/>
              </a:lnSpc>
              <a:spcBef>
                <a:spcPts val="1000"/>
              </a:spcBef>
              <a:spcAft>
                <a:spcPts val="0"/>
              </a:spcAft>
              <a:buClr>
                <a:schemeClr val="dk1"/>
              </a:buClr>
              <a:buSzPts val="1800"/>
              <a:buNone/>
            </a:pPr>
            <a:r>
              <a:rPr lang="en" sz="1800"/>
              <a:t>При тестировании функций, читающих файлы, должно выполняться ровно одно условие — функция должна позволять менять путь до файла. В таком случае достаточно создать файл нужной структуры в дополнении к тестам:</a:t>
            </a:r>
            <a:endParaRPr/>
          </a:p>
          <a:p>
            <a:pPr indent="0" lvl="0" marL="0" rtl="0" algn="l">
              <a:lnSpc>
                <a:spcPct val="110000"/>
              </a:lnSpc>
              <a:spcBef>
                <a:spcPts val="1000"/>
              </a:spcBef>
              <a:spcAft>
                <a:spcPts val="0"/>
              </a:spcAft>
              <a:buClr>
                <a:srgbClr val="999988"/>
              </a:buClr>
              <a:buSzPts val="1600"/>
              <a:buNone/>
            </a:pPr>
            <a:r>
              <a:rPr i="1" lang="en" sz="1600">
                <a:solidFill>
                  <a:srgbClr val="999988"/>
                </a:solidFill>
                <a:latin typeface="Consolas"/>
                <a:ea typeface="Consolas"/>
                <a:cs typeface="Consolas"/>
                <a:sym typeface="Consolas"/>
              </a:rPr>
              <a:t># Функция читает файл со списком пользователей системы (/etc/passwd) и возвращает их имена</a:t>
            </a:r>
            <a:br>
              <a:rPr i="1" lang="en" sz="1600">
                <a:solidFill>
                  <a:srgbClr val="999988"/>
                </a:solidFill>
                <a:latin typeface="Consolas"/>
                <a:ea typeface="Consolas"/>
                <a:cs typeface="Consolas"/>
                <a:sym typeface="Consolas"/>
              </a:rPr>
            </a:br>
            <a:r>
              <a:rPr lang="en" sz="1600">
                <a:latin typeface="Consolas"/>
                <a:ea typeface="Consolas"/>
                <a:cs typeface="Consolas"/>
                <a:sym typeface="Consolas"/>
              </a:rPr>
              <a:t>user_names </a:t>
            </a:r>
            <a:r>
              <a:rPr b="1" lang="en" sz="1600">
                <a:solidFill>
                  <a:srgbClr val="000000"/>
                </a:solidFill>
                <a:latin typeface="Consolas"/>
                <a:ea typeface="Consolas"/>
                <a:cs typeface="Consolas"/>
                <a:sym typeface="Consolas"/>
              </a:rPr>
              <a:t>=</a:t>
            </a:r>
            <a:r>
              <a:rPr lang="en" sz="1600">
                <a:latin typeface="Consolas"/>
                <a:ea typeface="Consolas"/>
                <a:cs typeface="Consolas"/>
                <a:sym typeface="Consolas"/>
              </a:rPr>
              <a:t> read_user_names(path</a:t>
            </a:r>
            <a:r>
              <a:rPr b="1" lang="en" sz="1600">
                <a:solidFill>
                  <a:srgbClr val="000000"/>
                </a:solidFill>
                <a:latin typeface="Consolas"/>
                <a:ea typeface="Consolas"/>
                <a:cs typeface="Consolas"/>
                <a:sym typeface="Consolas"/>
              </a:rPr>
              <a:t>=</a:t>
            </a:r>
            <a:r>
              <a:rPr lang="en" sz="1600">
                <a:solidFill>
                  <a:srgbClr val="DD1144"/>
                </a:solidFill>
                <a:latin typeface="Consolas"/>
                <a:ea typeface="Consolas"/>
                <a:cs typeface="Consolas"/>
                <a:sym typeface="Consolas"/>
              </a:rPr>
              <a:t>'/etc/passwd'</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0000"/>
              </a:lnSpc>
              <a:spcBef>
                <a:spcPts val="1000"/>
              </a:spcBef>
              <a:spcAft>
                <a:spcPts val="0"/>
              </a:spcAft>
              <a:buClr>
                <a:schemeClr val="dk1"/>
              </a:buClr>
              <a:buSzPts val="1900"/>
              <a:buNone/>
            </a:pPr>
            <a:r>
              <a:rPr lang="en" sz="1900"/>
              <a:t>В тестах читать </a:t>
            </a:r>
            <a:r>
              <a:rPr lang="en" sz="1900">
                <a:latin typeface="Consolas"/>
                <a:ea typeface="Consolas"/>
                <a:cs typeface="Consolas"/>
                <a:sym typeface="Consolas"/>
              </a:rPr>
              <a:t>/etc/passwd</a:t>
            </a:r>
            <a:r>
              <a:rPr lang="en" sz="1900"/>
              <a:t> нельзя, потому что содержимое этого файла зависит от окружения, в котором запущены тесты + небезопасно. Для тестирования нужно создать файл аналогичной структуры и использовать его в тестах:</a:t>
            </a:r>
            <a:endParaRPr/>
          </a:p>
          <a:p>
            <a:pPr indent="0" lvl="0" marL="0" rtl="0" algn="l">
              <a:lnSpc>
                <a:spcPct val="110000"/>
              </a:lnSpc>
              <a:spcBef>
                <a:spcPts val="1000"/>
              </a:spcBef>
              <a:spcAft>
                <a:spcPts val="0"/>
              </a:spcAft>
              <a:buClr>
                <a:srgbClr val="000000"/>
              </a:buClr>
              <a:buSzPts val="1600"/>
              <a:buNone/>
            </a:pPr>
            <a:r>
              <a:rPr b="1" lang="en" sz="1600">
                <a:solidFill>
                  <a:srgbClr val="000000"/>
                </a:solidFill>
                <a:latin typeface="Consolas"/>
                <a:ea typeface="Consolas"/>
                <a:cs typeface="Consolas"/>
                <a:sym typeface="Consolas"/>
              </a:rPr>
              <a:t>def</a:t>
            </a:r>
            <a:r>
              <a:rPr lang="en" sz="1600">
                <a:latin typeface="Consolas"/>
                <a:ea typeface="Consolas"/>
                <a:cs typeface="Consolas"/>
                <a:sym typeface="Consolas"/>
              </a:rPr>
              <a:t> </a:t>
            </a:r>
            <a:r>
              <a:rPr b="1" lang="en" sz="1600">
                <a:solidFill>
                  <a:srgbClr val="990000"/>
                </a:solidFill>
                <a:latin typeface="Consolas"/>
                <a:ea typeface="Consolas"/>
                <a:cs typeface="Consolas"/>
                <a:sym typeface="Consolas"/>
              </a:rPr>
              <a:t>test_read_user_names</a:t>
            </a:r>
            <a:r>
              <a:rPr lang="en" sz="1600">
                <a:latin typeface="Consolas"/>
                <a:ea typeface="Consolas"/>
                <a:cs typeface="Consolas"/>
                <a:sym typeface="Consolas"/>
              </a:rPr>
              <a:t>():</a:t>
            </a:r>
            <a:br>
              <a:rPr lang="en" sz="1600">
                <a:latin typeface="Consolas"/>
                <a:ea typeface="Consolas"/>
                <a:cs typeface="Consolas"/>
                <a:sym typeface="Consolas"/>
              </a:rPr>
            </a:br>
            <a:r>
              <a:rPr lang="en" sz="1600">
                <a:latin typeface="Consolas"/>
                <a:ea typeface="Consolas"/>
                <a:cs typeface="Consolas"/>
                <a:sym typeface="Consolas"/>
              </a:rPr>
              <a:t>    passwd_path </a:t>
            </a:r>
            <a:r>
              <a:rPr b="1" lang="en" sz="1600">
                <a:solidFill>
                  <a:srgbClr val="000000"/>
                </a:solidFill>
                <a:latin typeface="Consolas"/>
                <a:ea typeface="Consolas"/>
                <a:cs typeface="Consolas"/>
                <a:sym typeface="Consolas"/>
              </a:rPr>
              <a:t>=</a:t>
            </a:r>
            <a:r>
              <a:rPr lang="en" sz="1600">
                <a:latin typeface="Consolas"/>
                <a:ea typeface="Consolas"/>
                <a:cs typeface="Consolas"/>
                <a:sym typeface="Consolas"/>
              </a:rPr>
              <a:t> </a:t>
            </a:r>
            <a:r>
              <a:rPr lang="en" sz="1600">
                <a:solidFill>
                  <a:srgbClr val="DD1144"/>
                </a:solidFill>
                <a:latin typeface="Consolas"/>
                <a:ea typeface="Consolas"/>
                <a:cs typeface="Consolas"/>
                <a:sym typeface="Consolas"/>
              </a:rPr>
              <a:t>'test_files/passwd'</a:t>
            </a:r>
            <a:br>
              <a:rPr lang="en" sz="1600">
                <a:solidFill>
                  <a:srgbClr val="DD1144"/>
                </a:solidFill>
                <a:latin typeface="Consolas"/>
                <a:ea typeface="Consolas"/>
                <a:cs typeface="Consolas"/>
                <a:sym typeface="Consolas"/>
              </a:rPr>
            </a:br>
            <a:r>
              <a:rPr lang="en" sz="1600">
                <a:solidFill>
                  <a:srgbClr val="DD1144"/>
                </a:solidFill>
                <a:latin typeface="Consolas"/>
                <a:ea typeface="Consolas"/>
                <a:cs typeface="Consolas"/>
                <a:sym typeface="Consolas"/>
              </a:rPr>
              <a:t>    </a:t>
            </a:r>
            <a:r>
              <a:rPr lang="en" sz="1600">
                <a:latin typeface="Consolas"/>
                <a:ea typeface="Consolas"/>
                <a:cs typeface="Consolas"/>
                <a:sym typeface="Consolas"/>
              </a:rPr>
              <a:t>user_names </a:t>
            </a:r>
            <a:r>
              <a:rPr b="1" lang="en" sz="1600">
                <a:solidFill>
                  <a:srgbClr val="000000"/>
                </a:solidFill>
                <a:latin typeface="Consolas"/>
                <a:ea typeface="Consolas"/>
                <a:cs typeface="Consolas"/>
                <a:sym typeface="Consolas"/>
              </a:rPr>
              <a:t>=</a:t>
            </a:r>
            <a:r>
              <a:rPr lang="en" sz="1600">
                <a:latin typeface="Consolas"/>
                <a:ea typeface="Consolas"/>
                <a:cs typeface="Consolas"/>
                <a:sym typeface="Consolas"/>
              </a:rPr>
              <a:t> read_user_names(passwd_path);</a:t>
            </a:r>
            <a:br>
              <a:rPr lang="en" sz="1600">
                <a:latin typeface="Consolas"/>
                <a:ea typeface="Consolas"/>
                <a:cs typeface="Consolas"/>
                <a:sym typeface="Consolas"/>
              </a:rPr>
            </a:br>
            <a:r>
              <a:rPr lang="en" sz="1600">
                <a:latin typeface="Consolas"/>
                <a:ea typeface="Consolas"/>
                <a:cs typeface="Consolas"/>
                <a:sym typeface="Consolas"/>
              </a:rPr>
              <a:t>    </a:t>
            </a:r>
            <a:r>
              <a:rPr b="1" lang="en" sz="1600">
                <a:solidFill>
                  <a:srgbClr val="000000"/>
                </a:solidFill>
                <a:latin typeface="Consolas"/>
                <a:ea typeface="Consolas"/>
                <a:cs typeface="Consolas"/>
                <a:sym typeface="Consolas"/>
              </a:rPr>
              <a:t>assert</a:t>
            </a:r>
            <a:r>
              <a:rPr lang="en" sz="1600">
                <a:latin typeface="Consolas"/>
                <a:ea typeface="Consolas"/>
                <a:cs typeface="Consolas"/>
                <a:sym typeface="Consolas"/>
              </a:rPr>
              <a:t> user_names </a:t>
            </a:r>
            <a:r>
              <a:rPr b="1" lang="en" sz="1600">
                <a:solidFill>
                  <a:srgbClr val="000000"/>
                </a:solidFill>
                <a:latin typeface="Consolas"/>
                <a:ea typeface="Consolas"/>
                <a:cs typeface="Consolas"/>
                <a:sym typeface="Consolas"/>
              </a:rPr>
              <a:t>==</a:t>
            </a:r>
            <a:r>
              <a:rPr lang="en" sz="1600">
                <a:latin typeface="Consolas"/>
                <a:ea typeface="Consolas"/>
                <a:cs typeface="Consolas"/>
                <a:sym typeface="Consolas"/>
              </a:rPr>
              <a:t> </a:t>
            </a:r>
            <a:r>
              <a:rPr i="1" lang="en" sz="1600">
                <a:solidFill>
                  <a:srgbClr val="999988"/>
                </a:solidFill>
                <a:latin typeface="Consolas"/>
                <a:ea typeface="Consolas"/>
                <a:cs typeface="Consolas"/>
                <a:sym typeface="Consolas"/>
              </a:rPr>
              <a:t># Ожидаемый результат</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9"/>
          <p:cNvSpPr txBox="1"/>
          <p:nvPr>
            <p:ph type="title"/>
          </p:nvPr>
        </p:nvSpPr>
        <p:spPr>
          <a:xfrm>
            <a:off x="691375" y="286103"/>
            <a:ext cx="10838985" cy="5046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 sz="3600"/>
              <a:t>Тестирование кода, записывающего файлы</a:t>
            </a:r>
            <a:endParaRPr/>
          </a:p>
        </p:txBody>
      </p:sp>
      <p:sp>
        <p:nvSpPr>
          <p:cNvPr id="617" name="Google Shape;617;p69"/>
          <p:cNvSpPr txBox="1"/>
          <p:nvPr>
            <p:ph idx="1" type="body"/>
          </p:nvPr>
        </p:nvSpPr>
        <p:spPr>
          <a:xfrm>
            <a:off x="691375" y="925689"/>
            <a:ext cx="10515600" cy="5742878"/>
          </a:xfrm>
          <a:prstGeom prst="rect">
            <a:avLst/>
          </a:prstGeom>
          <a:solidFill>
            <a:schemeClr val="lt1"/>
          </a:solid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 sz="1900"/>
              <a:t>С записью файлов уже сложнее. Главная проблема — это отсутствие гарантированной идемпотентности. Это значит, что повторный вызов функции, записывающей файлы, может вести себя не как первый вызов. Например, он может завершаться с ошибкой или приводить к другим результатам.</a:t>
            </a:r>
            <a:endParaRPr/>
          </a:p>
          <a:p>
            <a:pPr indent="0" lvl="0" marL="0" rtl="0" algn="l">
              <a:lnSpc>
                <a:spcPct val="90000"/>
              </a:lnSpc>
              <a:spcBef>
                <a:spcPts val="1000"/>
              </a:spcBef>
              <a:spcAft>
                <a:spcPts val="0"/>
              </a:spcAft>
              <a:buClr>
                <a:schemeClr val="dk1"/>
              </a:buClr>
              <a:buSzPct val="100000"/>
              <a:buNone/>
            </a:pPr>
            <a:r>
              <a:rPr lang="en" sz="1900"/>
              <a:t>Разберемся, почему так происходит. Представьте, что мы пишем тесты на функцию log(message), которая дописывает все переданные в нее сообщения в файл:</a:t>
            </a:r>
            <a:endParaRPr/>
          </a:p>
          <a:p>
            <a:pPr indent="0" lvl="0" marL="0" rtl="0" algn="l">
              <a:lnSpc>
                <a:spcPct val="90000"/>
              </a:lnSpc>
              <a:spcBef>
                <a:spcPts val="1000"/>
              </a:spcBef>
              <a:spcAft>
                <a:spcPts val="0"/>
              </a:spcAft>
              <a:buClr>
                <a:schemeClr val="dk1"/>
              </a:buClr>
              <a:buSzPct val="100000"/>
              <a:buNone/>
            </a:pPr>
            <a:r>
              <a:rPr lang="en" sz="1800">
                <a:latin typeface="Consolas"/>
                <a:ea typeface="Consolas"/>
                <a:cs typeface="Consolas"/>
                <a:sym typeface="Consolas"/>
              </a:rPr>
              <a:t>log </a:t>
            </a:r>
            <a:r>
              <a:rPr b="1" lang="en" sz="1800">
                <a:solidFill>
                  <a:srgbClr val="000000"/>
                </a:solidFill>
                <a:latin typeface="Consolas"/>
                <a:ea typeface="Consolas"/>
                <a:cs typeface="Consolas"/>
                <a:sym typeface="Consolas"/>
              </a:rPr>
              <a:t>=</a:t>
            </a:r>
            <a:r>
              <a:rPr lang="en" sz="1800">
                <a:latin typeface="Consolas"/>
                <a:ea typeface="Consolas"/>
                <a:cs typeface="Consolas"/>
                <a:sym typeface="Consolas"/>
              </a:rPr>
              <a:t> Logger(</a:t>
            </a:r>
            <a:r>
              <a:rPr lang="en" sz="1800">
                <a:solidFill>
                  <a:srgbClr val="DD1144"/>
                </a:solidFill>
                <a:latin typeface="Consolas"/>
                <a:ea typeface="Consolas"/>
                <a:cs typeface="Consolas"/>
                <a:sym typeface="Consolas"/>
              </a:rPr>
              <a:t>'development.log'</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log(</a:t>
            </a:r>
            <a:r>
              <a:rPr lang="en" sz="1800">
                <a:solidFill>
                  <a:srgbClr val="DD1144"/>
                </a:solidFill>
                <a:latin typeface="Consolas"/>
                <a:ea typeface="Consolas"/>
                <a:cs typeface="Consolas"/>
                <a:sym typeface="Consolas"/>
              </a:rPr>
              <a:t>'first message'</a:t>
            </a:r>
            <a:r>
              <a:rPr lang="en" sz="1800">
                <a:latin typeface="Consolas"/>
                <a:ea typeface="Consolas"/>
                <a:cs typeface="Consolas"/>
                <a:sym typeface="Consolas"/>
              </a:rPr>
              <a:t>); </a:t>
            </a:r>
            <a:r>
              <a:rPr i="1" lang="en" sz="1800">
                <a:solidFill>
                  <a:srgbClr val="833C0B"/>
                </a:solidFill>
                <a:latin typeface="Consolas"/>
                <a:ea typeface="Consolas"/>
                <a:cs typeface="Consolas"/>
                <a:sym typeface="Consolas"/>
              </a:rPr>
              <a:t># Одна стоочка в файле</a:t>
            </a:r>
            <a:br>
              <a:rPr lang="en" sz="1800">
                <a:latin typeface="Consolas"/>
                <a:ea typeface="Consolas"/>
                <a:cs typeface="Consolas"/>
                <a:sym typeface="Consolas"/>
              </a:rPr>
            </a:br>
            <a:r>
              <a:rPr lang="en" sz="1800">
                <a:latin typeface="Consolas"/>
                <a:ea typeface="Consolas"/>
                <a:cs typeface="Consolas"/>
                <a:sym typeface="Consolas"/>
              </a:rPr>
              <a:t>log(</a:t>
            </a:r>
            <a:r>
              <a:rPr lang="en" sz="1800">
                <a:solidFill>
                  <a:srgbClr val="DD1144"/>
                </a:solidFill>
                <a:latin typeface="Consolas"/>
                <a:ea typeface="Consolas"/>
                <a:cs typeface="Consolas"/>
                <a:sym typeface="Consolas"/>
              </a:rPr>
              <a:t>'second message'</a:t>
            </a:r>
            <a:r>
              <a:rPr lang="en" sz="1800">
                <a:latin typeface="Consolas"/>
                <a:ea typeface="Consolas"/>
                <a:cs typeface="Consolas"/>
                <a:sym typeface="Consolas"/>
              </a:rPr>
              <a:t>) </a:t>
            </a:r>
            <a:r>
              <a:rPr i="1" lang="en" sz="1800">
                <a:solidFill>
                  <a:srgbClr val="833C0B"/>
                </a:solidFill>
                <a:latin typeface="Consolas"/>
                <a:ea typeface="Consolas"/>
                <a:cs typeface="Consolas"/>
                <a:sym typeface="Consolas"/>
              </a:rPr>
              <a:t># Две стоочки в файле</a:t>
            </a:r>
            <a:br>
              <a:rPr lang="en" sz="1800">
                <a:latin typeface="Consolas"/>
                <a:ea typeface="Consolas"/>
                <a:cs typeface="Consolas"/>
                <a:sym typeface="Consolas"/>
              </a:rPr>
            </a:br>
            <a:br>
              <a:rPr lang="en" sz="1800">
                <a:latin typeface="Consolas"/>
                <a:ea typeface="Consolas"/>
                <a:cs typeface="Consolas"/>
                <a:sym typeface="Consolas"/>
              </a:rPr>
            </a:br>
            <a:r>
              <a:rPr lang="en" sz="1900"/>
              <a:t>Это значит, что каждый запуск тестов будет немного другим. При первом запуске тестов создается файл для хранения логов. Затем он начнет заполняться. Это приводит к целой пачке проблем:</a:t>
            </a:r>
            <a:endParaRPr/>
          </a:p>
          <a:p>
            <a:pPr indent="-228631" lvl="0" marL="228600" rtl="0" algn="l">
              <a:lnSpc>
                <a:spcPct val="90000"/>
              </a:lnSpc>
              <a:spcBef>
                <a:spcPts val="0"/>
              </a:spcBef>
              <a:spcAft>
                <a:spcPts val="0"/>
              </a:spcAft>
              <a:buClr>
                <a:schemeClr val="dk1"/>
              </a:buClr>
              <a:buSzPct val="100000"/>
              <a:buFont typeface="Arial"/>
              <a:buChar char="•"/>
            </a:pPr>
            <a:r>
              <a:rPr lang="en" sz="1900"/>
              <a:t>Скорее всего, создание файла внутри этой функции — это особый случай, который нужно тестировать отдельно. Повторные запуски тестов перестанут проверять эту ситуацию</a:t>
            </a:r>
            <a:endParaRPr/>
          </a:p>
          <a:p>
            <a:pPr indent="-228631" lvl="0" marL="228600" rtl="0" algn="l">
              <a:lnSpc>
                <a:spcPct val="90000"/>
              </a:lnSpc>
              <a:spcBef>
                <a:spcPts val="0"/>
              </a:spcBef>
              <a:spcAft>
                <a:spcPts val="0"/>
              </a:spcAft>
              <a:buClr>
                <a:schemeClr val="dk1"/>
              </a:buClr>
              <a:buSzPct val="100000"/>
              <a:buFont typeface="Arial"/>
              <a:buChar char="•"/>
            </a:pPr>
            <a:r>
              <a:rPr lang="en" sz="1900"/>
              <a:t>Будет сложнее написать предсказуемый тест (нужно проверять только последнюю строку в файле).</a:t>
            </a:r>
            <a:endParaRPr/>
          </a:p>
          <a:p>
            <a:pPr indent="-228631" lvl="0" marL="228600" rtl="0" algn="l">
              <a:lnSpc>
                <a:spcPct val="90000"/>
              </a:lnSpc>
              <a:spcBef>
                <a:spcPts val="0"/>
              </a:spcBef>
              <a:spcAft>
                <a:spcPts val="0"/>
              </a:spcAft>
              <a:buClr>
                <a:schemeClr val="dk1"/>
              </a:buClr>
              <a:buSzPct val="100000"/>
              <a:buFont typeface="Arial"/>
              <a:buChar char="•"/>
            </a:pPr>
            <a:r>
              <a:rPr lang="en" sz="1900"/>
              <a:t>В процессе запуска тестов появляется файл, который постоянно растет в размерах</a:t>
            </a:r>
            <a:endParaRPr/>
          </a:p>
          <a:p>
            <a:pPr indent="0" lvl="0" marL="0" rtl="0" algn="l">
              <a:lnSpc>
                <a:spcPct val="90000"/>
              </a:lnSpc>
              <a:spcBef>
                <a:spcPts val="1000"/>
              </a:spcBef>
              <a:spcAft>
                <a:spcPts val="0"/>
              </a:spcAft>
              <a:buClr>
                <a:schemeClr val="dk1"/>
              </a:buClr>
              <a:buSzPct val="100000"/>
              <a:buNone/>
            </a:pPr>
            <a:r>
              <a:rPr lang="en" sz="1900"/>
              <a:t>При правильной организации тестов каждый тест работает в идентичном окружении на каждом запуске. Чтобы добиться такой организации, можно удалять файл после выполнения каждого теста. В большинстве ситуаций такое решение работает нормально, но все же не во всех.</a:t>
            </a:r>
            <a:endParaRPr/>
          </a:p>
          <a:p>
            <a:pPr indent="0" lvl="0" marL="0" rtl="0" algn="l">
              <a:lnSpc>
                <a:spcPct val="90000"/>
              </a:lnSpc>
              <a:spcBef>
                <a:spcPts val="1000"/>
              </a:spcBef>
              <a:spcAft>
                <a:spcPts val="0"/>
              </a:spcAft>
              <a:buClr>
                <a:srgbClr val="999988"/>
              </a:buClr>
              <a:buSzPct val="100000"/>
              <a:buNone/>
            </a:pPr>
            <a:r>
              <a:rPr i="1" lang="en" sz="1800">
                <a:solidFill>
                  <a:srgbClr val="999988"/>
                </a:solidFill>
                <a:latin typeface="Consolas"/>
                <a:ea typeface="Consolas"/>
                <a:cs typeface="Consolas"/>
                <a:sym typeface="Consolas"/>
              </a:rPr>
              <a:t># Будет вызываться для каждого теста</a:t>
            </a:r>
            <a:br>
              <a:rPr i="1" lang="en" sz="1800">
                <a:solidFill>
                  <a:srgbClr val="999988"/>
                </a:solidFill>
                <a:latin typeface="Consolas"/>
                <a:ea typeface="Consolas"/>
                <a:cs typeface="Consolas"/>
                <a:sym typeface="Consolas"/>
              </a:rPr>
            </a:br>
            <a:r>
              <a:rPr b="1" lang="en" sz="1800">
                <a:solidFill>
                  <a:srgbClr val="000000"/>
                </a:solidFill>
                <a:latin typeface="Consolas"/>
                <a:ea typeface="Consolas"/>
                <a:cs typeface="Consolas"/>
                <a:sym typeface="Consolas"/>
              </a:rPr>
              <a:t>@</a:t>
            </a:r>
            <a:r>
              <a:rPr lang="en" sz="1800">
                <a:latin typeface="Consolas"/>
                <a:ea typeface="Consolas"/>
                <a:cs typeface="Consolas"/>
                <a:sym typeface="Consolas"/>
              </a:rPr>
              <a:t>pytest.fixture(autouse</a:t>
            </a:r>
            <a:r>
              <a:rPr b="1" lang="en" sz="1800">
                <a:solidFill>
                  <a:srgbClr val="000000"/>
                </a:solidFill>
                <a:latin typeface="Consolas"/>
                <a:ea typeface="Consolas"/>
                <a:cs typeface="Consolas"/>
                <a:sym typeface="Consolas"/>
              </a:rPr>
              <a:t>=</a:t>
            </a:r>
            <a:r>
              <a:rPr lang="en" sz="1800">
                <a:solidFill>
                  <a:srgbClr val="999999"/>
                </a:solidFill>
                <a:latin typeface="Consolas"/>
                <a:ea typeface="Consolas"/>
                <a:cs typeface="Consolas"/>
                <a:sym typeface="Consolas"/>
              </a:rPr>
              <a:t>True</a:t>
            </a:r>
            <a:r>
              <a:rPr lang="en" sz="1800">
                <a:latin typeface="Consolas"/>
                <a:ea typeface="Consolas"/>
                <a:cs typeface="Consolas"/>
                <a:sym typeface="Consolas"/>
              </a:rPr>
              <a:t>)</a:t>
            </a:r>
            <a:br>
              <a:rPr lang="en" sz="1800">
                <a:latin typeface="Consolas"/>
                <a:ea typeface="Consolas"/>
                <a:cs typeface="Consolas"/>
                <a:sym typeface="Consolas"/>
              </a:rPr>
            </a:br>
            <a:r>
              <a:rPr b="1" lang="en" sz="1800">
                <a:solidFill>
                  <a:srgbClr val="000000"/>
                </a:solidFill>
                <a:latin typeface="Consolas"/>
                <a:ea typeface="Consolas"/>
                <a:cs typeface="Consolas"/>
                <a:sym typeface="Consolas"/>
              </a:rPr>
              <a:t>def</a:t>
            </a:r>
            <a:r>
              <a:rPr lang="en" sz="1800">
                <a:latin typeface="Consolas"/>
                <a:ea typeface="Consolas"/>
                <a:cs typeface="Consolas"/>
                <a:sym typeface="Consolas"/>
              </a:rPr>
              <a:t> </a:t>
            </a:r>
            <a:r>
              <a:rPr b="1" lang="en" sz="1800">
                <a:solidFill>
                  <a:srgbClr val="990000"/>
                </a:solidFill>
                <a:latin typeface="Consolas"/>
                <a:ea typeface="Consolas"/>
                <a:cs typeface="Consolas"/>
                <a:sym typeface="Consolas"/>
              </a:rPr>
              <a:t>clean_file</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r>
              <a:rPr b="1" lang="en" sz="1800">
                <a:solidFill>
                  <a:srgbClr val="000000"/>
                </a:solidFill>
                <a:latin typeface="Consolas"/>
                <a:ea typeface="Consolas"/>
                <a:cs typeface="Consolas"/>
                <a:sym typeface="Consolas"/>
              </a:rPr>
              <a:t>if</a:t>
            </a:r>
            <a:r>
              <a:rPr lang="en" sz="1800">
                <a:latin typeface="Consolas"/>
                <a:ea typeface="Consolas"/>
                <a:cs typeface="Consolas"/>
                <a:sym typeface="Consolas"/>
              </a:rPr>
              <a:t> os.path.isfile(</a:t>
            </a:r>
            <a:r>
              <a:rPr lang="en" sz="1800">
                <a:solidFill>
                  <a:srgbClr val="DD1144"/>
                </a:solidFill>
                <a:latin typeface="Consolas"/>
                <a:ea typeface="Consolas"/>
                <a:cs typeface="Consolas"/>
                <a:sym typeface="Consolas"/>
              </a:rPr>
              <a:t>'some/file/path'</a:t>
            </a:r>
            <a:r>
              <a:rPr lang="en" sz="1800">
                <a:latin typeface="Consolas"/>
                <a:ea typeface="Consolas"/>
                <a:cs typeface="Consolas"/>
                <a:sym typeface="Consolas"/>
              </a:rPr>
              <a:t>): os.remove(</a:t>
            </a:r>
            <a:r>
              <a:rPr lang="en" sz="1800">
                <a:solidFill>
                  <a:srgbClr val="DD1144"/>
                </a:solidFill>
                <a:latin typeface="Consolas"/>
                <a:ea typeface="Consolas"/>
                <a:cs typeface="Consolas"/>
                <a:sym typeface="Consolas"/>
              </a:rPr>
              <a:t>'some/file/path'</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r>
              <a:rPr b="1" lang="en" sz="1800">
                <a:solidFill>
                  <a:srgbClr val="000000"/>
                </a:solidFill>
                <a:latin typeface="Consolas"/>
                <a:ea typeface="Consolas"/>
                <a:cs typeface="Consolas"/>
                <a:sym typeface="Consolas"/>
              </a:rPr>
              <a:t>yield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838200" y="288122"/>
            <a:ext cx="10515600" cy="10209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 sz="4000"/>
              <a:t>Виды тестирования по уровню детализации</a:t>
            </a:r>
            <a:endParaRPr/>
          </a:p>
        </p:txBody>
      </p:sp>
      <p:sp>
        <p:nvSpPr>
          <p:cNvPr id="168" name="Google Shape;168;p7"/>
          <p:cNvSpPr txBox="1"/>
          <p:nvPr>
            <p:ph idx="1" type="body"/>
          </p:nvPr>
        </p:nvSpPr>
        <p:spPr>
          <a:xfrm>
            <a:off x="838200" y="1241659"/>
            <a:ext cx="10515600" cy="5188017"/>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
              <a:t>По степени изолированности тестируемых частей кода функциональные тесты принято делить на три типа:</a:t>
            </a:r>
            <a:endParaRPr/>
          </a:p>
          <a:p>
            <a:pPr indent="-228600" lvl="0" marL="228600" rtl="0" algn="l">
              <a:lnSpc>
                <a:spcPct val="120000"/>
              </a:lnSpc>
              <a:spcBef>
                <a:spcPts val="1000"/>
              </a:spcBef>
              <a:spcAft>
                <a:spcPts val="0"/>
              </a:spcAft>
              <a:buClr>
                <a:schemeClr val="dk1"/>
              </a:buClr>
              <a:buSzPct val="100000"/>
              <a:buFont typeface="Arial"/>
              <a:buChar char="•"/>
            </a:pPr>
            <a:r>
              <a:rPr b="1" lang="en"/>
              <a:t>Модульные</a:t>
            </a:r>
            <a:r>
              <a:rPr lang="en"/>
              <a:t> — простые, но не очень эффективные тесты. Они проверяют работоспособность функций или других конкретных модулей программы</a:t>
            </a:r>
            <a:endParaRPr/>
          </a:p>
          <a:p>
            <a:pPr indent="-228600" lvl="0" marL="228600" rtl="0" algn="l">
              <a:lnSpc>
                <a:spcPct val="120000"/>
              </a:lnSpc>
              <a:spcBef>
                <a:spcPts val="1000"/>
              </a:spcBef>
              <a:spcAft>
                <a:spcPts val="0"/>
              </a:spcAft>
              <a:buClr>
                <a:schemeClr val="dk1"/>
              </a:buClr>
              <a:buSzPct val="100000"/>
              <a:buFont typeface="Arial"/>
              <a:buChar char="•"/>
            </a:pPr>
            <a:r>
              <a:rPr b="1" lang="en"/>
              <a:t>Интеграционные</a:t>
            </a:r>
            <a:r>
              <a:rPr lang="en"/>
              <a:t> — такие тесты охватывают большую часть системы и проверяют, работают ли модули вместе. Таким тестам программисты уделяют основное внимание. Интеграционные тесты все еще достаточно просто писать, если экосистема проекта подготовлена к этому</a:t>
            </a:r>
            <a:endParaRPr/>
          </a:p>
          <a:p>
            <a:pPr indent="-228600" lvl="0" marL="228600" rtl="0" algn="l">
              <a:lnSpc>
                <a:spcPct val="120000"/>
              </a:lnSpc>
              <a:spcBef>
                <a:spcPts val="1000"/>
              </a:spcBef>
              <a:spcAft>
                <a:spcPts val="0"/>
              </a:spcAft>
              <a:buClr>
                <a:schemeClr val="dk1"/>
              </a:buClr>
              <a:buSzPct val="100000"/>
              <a:buFont typeface="Arial"/>
              <a:buChar char="•"/>
            </a:pPr>
            <a:r>
              <a:rPr b="1" lang="en">
                <a:extLst>
                  <a:ext uri="http://customooxmlschemas.google.com/">
                    <go:slidesCustomData xmlns:go="http://customooxmlschemas.google.com/" textRoundtripDataId="0"/>
                  </a:ext>
                </a:extLst>
              </a:rPr>
              <a:t>Системные</a:t>
            </a:r>
            <a:r>
              <a:rPr lang="en">
                <a:extLst>
                  <a:ext uri="http://customooxmlschemas.google.com/">
                    <go:slidesCustomData xmlns:go="http://customooxmlschemas.google.com/" textRoundtripDataId="1"/>
                  </a:ext>
                </a:extLst>
              </a:rPr>
              <a:t> </a:t>
            </a:r>
            <a:r>
              <a:rPr lang="en"/>
              <a:t>— самые эффективные тесты, но при этом их сложно писать и поддерживать. Они эмулируют поведение пользователя: кликают на ссылки, отправляют формы. Такие тесты часто ломаются, потому что они опираются на верстку сайта, а она может непредсказуемо поменяться. Еще при таком тестировании невозможно точно определить, когда с точки зрения программы закончилось одно действие и началось другое</a:t>
            </a:r>
            <a:endParaRPr/>
          </a:p>
          <a:p>
            <a:pPr indent="0" lvl="0" marL="0" rtl="0" algn="l">
              <a:lnSpc>
                <a:spcPct val="120000"/>
              </a:lnSpc>
              <a:spcBef>
                <a:spcPts val="1000"/>
              </a:spcBef>
              <a:spcAft>
                <a:spcPts val="0"/>
              </a:spcAft>
              <a:buClr>
                <a:schemeClr val="dk1"/>
              </a:buClr>
              <a:buSzPct val="100000"/>
              <a:buNone/>
            </a:pPr>
            <a:r>
              <a:rPr lang="en"/>
              <a:t>Несмотря на различия, в основе всех автоматических тестов лежат одни и те же принципы, часто используются одни и те же инструменты. </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0"/>
          <p:cNvSpPr txBox="1"/>
          <p:nvPr>
            <p:ph type="title"/>
          </p:nvPr>
        </p:nvSpPr>
        <p:spPr>
          <a:xfrm>
            <a:off x="838200" y="365126"/>
            <a:ext cx="10515600" cy="7637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 sz="3600"/>
              <a:t>Тестирование кода, записывающего файлы</a:t>
            </a:r>
            <a:endParaRPr/>
          </a:p>
        </p:txBody>
      </p:sp>
      <p:sp>
        <p:nvSpPr>
          <p:cNvPr id="623" name="Google Shape;623;p70"/>
          <p:cNvSpPr txBox="1"/>
          <p:nvPr>
            <p:ph idx="1" type="body"/>
          </p:nvPr>
        </p:nvSpPr>
        <p:spPr>
          <a:xfrm>
            <a:off x="838200" y="1253067"/>
            <a:ext cx="10515600" cy="5239808"/>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lang="en"/>
              <a:t>Удаление файлов — это не лучшее решение, которое требует постоянного контроля происходящего. Придется все время об этом помнить. Чтобы не приходилось этим заниматься, можно создавать временные директории.</a:t>
            </a:r>
            <a:endParaRPr/>
          </a:p>
          <a:p>
            <a:pPr indent="0" lvl="0" marL="0" rtl="0" algn="l">
              <a:lnSpc>
                <a:spcPct val="120000"/>
              </a:lnSpc>
              <a:spcBef>
                <a:spcPts val="1000"/>
              </a:spcBef>
              <a:spcAft>
                <a:spcPts val="0"/>
              </a:spcAft>
              <a:buClr>
                <a:schemeClr val="dk1"/>
              </a:buClr>
              <a:buSzPct val="100000"/>
              <a:buNone/>
            </a:pPr>
            <a:r>
              <a:rPr lang="en"/>
              <a:t>Временные директории в Python можно создавать двумя способами:</a:t>
            </a:r>
            <a:endParaRPr/>
          </a:p>
          <a:p>
            <a:pPr indent="-228600" lvl="0" marL="228600" rtl="0" algn="l">
              <a:lnSpc>
                <a:spcPct val="120000"/>
              </a:lnSpc>
              <a:spcBef>
                <a:spcPts val="500"/>
              </a:spcBef>
              <a:spcAft>
                <a:spcPts val="0"/>
              </a:spcAft>
              <a:buClr>
                <a:schemeClr val="dk1"/>
              </a:buClr>
              <a:buSzPct val="100000"/>
              <a:buFont typeface="Arial"/>
              <a:buChar char="•"/>
            </a:pPr>
            <a:r>
              <a:rPr lang="en"/>
              <a:t>С помощью стандартной библиотеки </a:t>
            </a:r>
            <a:r>
              <a:rPr lang="en">
                <a:latin typeface="Consolas"/>
                <a:ea typeface="Consolas"/>
                <a:cs typeface="Consolas"/>
                <a:sym typeface="Consolas"/>
              </a:rPr>
              <a:t>tempfile</a:t>
            </a:r>
            <a:endParaRPr/>
          </a:p>
          <a:p>
            <a:pPr indent="-228600" lvl="0" marL="228600" rtl="0" algn="l">
              <a:lnSpc>
                <a:spcPct val="120000"/>
              </a:lnSpc>
              <a:spcBef>
                <a:spcPts val="500"/>
              </a:spcBef>
              <a:spcAft>
                <a:spcPts val="0"/>
              </a:spcAft>
              <a:buClr>
                <a:schemeClr val="dk1"/>
              </a:buClr>
              <a:buSzPct val="100000"/>
              <a:buFont typeface="Arial"/>
              <a:buChar char="•"/>
            </a:pPr>
            <a:r>
              <a:rPr lang="en"/>
              <a:t>С помощью фикстуры </a:t>
            </a:r>
            <a:r>
              <a:rPr lang="en">
                <a:latin typeface="Consolas"/>
                <a:ea typeface="Consolas"/>
                <a:cs typeface="Consolas"/>
                <a:sym typeface="Consolas"/>
              </a:rPr>
              <a:t>tmp_path</a:t>
            </a:r>
            <a:r>
              <a:rPr lang="en"/>
              <a:t> фреймворка pytest или любых других средств тестового фреймворка</a:t>
            </a:r>
            <a:endParaRPr/>
          </a:p>
          <a:p>
            <a:pPr indent="0" lvl="0" marL="0" rtl="0" algn="l">
              <a:lnSpc>
                <a:spcPct val="120000"/>
              </a:lnSpc>
              <a:spcBef>
                <a:spcPts val="1000"/>
              </a:spcBef>
              <a:spcAft>
                <a:spcPts val="0"/>
              </a:spcAft>
              <a:buClr>
                <a:schemeClr val="dk1"/>
              </a:buClr>
              <a:buSzPct val="100000"/>
              <a:buNone/>
            </a:pPr>
            <a:r>
              <a:rPr lang="en"/>
              <a:t>После применения создается временная директория с уникальным именем, затем все действия происходят внутри нее. Каждое создание такой директории гарантирует уникальное имя.</a:t>
            </a:r>
            <a:br>
              <a:rPr lang="en"/>
            </a:br>
            <a:r>
              <a:rPr lang="en"/>
              <a:t>Удалять такие директории не нужно, потому что операционная система сама подчищает их:</a:t>
            </a:r>
            <a:endParaRPr/>
          </a:p>
          <a:p>
            <a:pPr indent="0" lvl="0" marL="0" rtl="0" algn="l">
              <a:lnSpc>
                <a:spcPct val="120000"/>
              </a:lnSpc>
              <a:spcBef>
                <a:spcPts val="1000"/>
              </a:spcBef>
              <a:spcAft>
                <a:spcPts val="0"/>
              </a:spcAft>
              <a:buClr>
                <a:srgbClr val="000000"/>
              </a:buClr>
              <a:buSzPct val="100000"/>
              <a:buNone/>
            </a:pPr>
            <a:r>
              <a:rPr b="1" lang="en" sz="2600">
                <a:solidFill>
                  <a:srgbClr val="000000"/>
                </a:solidFill>
                <a:latin typeface="Arial"/>
                <a:ea typeface="Arial"/>
                <a:cs typeface="Arial"/>
                <a:sym typeface="Arial"/>
              </a:rPr>
              <a:t>def</a:t>
            </a:r>
            <a:r>
              <a:rPr lang="en" sz="2600">
                <a:latin typeface="Arial"/>
                <a:ea typeface="Arial"/>
                <a:cs typeface="Arial"/>
                <a:sym typeface="Arial"/>
              </a:rPr>
              <a:t> </a:t>
            </a:r>
            <a:r>
              <a:rPr b="1" lang="en" sz="2600">
                <a:solidFill>
                  <a:srgbClr val="990000"/>
                </a:solidFill>
                <a:latin typeface="Arial"/>
                <a:ea typeface="Arial"/>
                <a:cs typeface="Arial"/>
                <a:sym typeface="Arial"/>
              </a:rPr>
              <a:t>test_create_file</a:t>
            </a:r>
            <a:r>
              <a:rPr lang="en" sz="2600">
                <a:latin typeface="Arial"/>
                <a:ea typeface="Arial"/>
                <a:cs typeface="Arial"/>
                <a:sym typeface="Arial"/>
              </a:rPr>
              <a:t>(tmp_path):</a:t>
            </a:r>
            <a:br>
              <a:rPr lang="en" sz="2600">
                <a:latin typeface="Arial"/>
                <a:ea typeface="Arial"/>
                <a:cs typeface="Arial"/>
                <a:sym typeface="Arial"/>
              </a:rPr>
            </a:br>
            <a:r>
              <a:rPr lang="en" sz="2600">
                <a:latin typeface="Arial"/>
                <a:ea typeface="Arial"/>
                <a:cs typeface="Arial"/>
                <a:sym typeface="Arial"/>
              </a:rPr>
              <a:t>    d </a:t>
            </a:r>
            <a:r>
              <a:rPr b="1" lang="en" sz="2600">
                <a:solidFill>
                  <a:srgbClr val="000000"/>
                </a:solidFill>
                <a:latin typeface="Arial"/>
                <a:ea typeface="Arial"/>
                <a:cs typeface="Arial"/>
                <a:sym typeface="Arial"/>
              </a:rPr>
              <a:t>=</a:t>
            </a:r>
            <a:r>
              <a:rPr lang="en" sz="2600">
                <a:latin typeface="Arial"/>
                <a:ea typeface="Arial"/>
                <a:cs typeface="Arial"/>
                <a:sym typeface="Arial"/>
              </a:rPr>
              <a:t> tmp_path </a:t>
            </a:r>
            <a:r>
              <a:rPr b="1" lang="en" sz="2600">
                <a:solidFill>
                  <a:srgbClr val="000000"/>
                </a:solidFill>
                <a:latin typeface="Arial"/>
                <a:ea typeface="Arial"/>
                <a:cs typeface="Arial"/>
                <a:sym typeface="Arial"/>
              </a:rPr>
              <a:t>/</a:t>
            </a:r>
            <a:r>
              <a:rPr lang="en" sz="2600">
                <a:latin typeface="Arial"/>
                <a:ea typeface="Arial"/>
                <a:cs typeface="Arial"/>
                <a:sym typeface="Arial"/>
              </a:rPr>
              <a:t> </a:t>
            </a:r>
            <a:r>
              <a:rPr lang="en" sz="2600">
                <a:solidFill>
                  <a:srgbClr val="DD1144"/>
                </a:solidFill>
                <a:latin typeface="Arial"/>
                <a:ea typeface="Arial"/>
                <a:cs typeface="Arial"/>
                <a:sym typeface="Arial"/>
              </a:rPr>
              <a:t>"sub"</a:t>
            </a:r>
            <a:br>
              <a:rPr lang="en" sz="2600">
                <a:solidFill>
                  <a:srgbClr val="DD1144"/>
                </a:solidFill>
                <a:latin typeface="Arial"/>
                <a:ea typeface="Arial"/>
                <a:cs typeface="Arial"/>
                <a:sym typeface="Arial"/>
              </a:rPr>
            </a:br>
            <a:r>
              <a:rPr lang="en" sz="2600">
                <a:solidFill>
                  <a:srgbClr val="DD1144"/>
                </a:solidFill>
                <a:latin typeface="Arial"/>
                <a:ea typeface="Arial"/>
                <a:cs typeface="Arial"/>
                <a:sym typeface="Arial"/>
              </a:rPr>
              <a:t>    </a:t>
            </a:r>
            <a:r>
              <a:rPr lang="en" sz="2600">
                <a:latin typeface="Arial"/>
                <a:ea typeface="Arial"/>
                <a:cs typeface="Arial"/>
                <a:sym typeface="Arial"/>
              </a:rPr>
              <a:t>d.mkdir() p </a:t>
            </a:r>
            <a:r>
              <a:rPr b="1" lang="en" sz="2600">
                <a:solidFill>
                  <a:srgbClr val="000000"/>
                </a:solidFill>
                <a:latin typeface="Arial"/>
                <a:ea typeface="Arial"/>
                <a:cs typeface="Arial"/>
                <a:sym typeface="Arial"/>
              </a:rPr>
              <a:t>=</a:t>
            </a:r>
            <a:r>
              <a:rPr lang="en" sz="2600">
                <a:latin typeface="Arial"/>
                <a:ea typeface="Arial"/>
                <a:cs typeface="Arial"/>
                <a:sym typeface="Arial"/>
              </a:rPr>
              <a:t> d </a:t>
            </a:r>
            <a:r>
              <a:rPr b="1" lang="en" sz="2600">
                <a:solidFill>
                  <a:srgbClr val="000000"/>
                </a:solidFill>
                <a:latin typeface="Arial"/>
                <a:ea typeface="Arial"/>
                <a:cs typeface="Arial"/>
                <a:sym typeface="Arial"/>
              </a:rPr>
              <a:t>/</a:t>
            </a:r>
            <a:r>
              <a:rPr lang="en" sz="2600">
                <a:latin typeface="Arial"/>
                <a:ea typeface="Arial"/>
                <a:cs typeface="Arial"/>
                <a:sym typeface="Arial"/>
              </a:rPr>
              <a:t> </a:t>
            </a:r>
            <a:r>
              <a:rPr lang="en" sz="2600">
                <a:solidFill>
                  <a:srgbClr val="DD1144"/>
                </a:solidFill>
                <a:latin typeface="Arial"/>
                <a:ea typeface="Arial"/>
                <a:cs typeface="Arial"/>
                <a:sym typeface="Arial"/>
              </a:rPr>
              <a:t>"hello.txt"</a:t>
            </a:r>
            <a:br>
              <a:rPr lang="en" sz="2600">
                <a:solidFill>
                  <a:srgbClr val="DD1144"/>
                </a:solidFill>
                <a:latin typeface="Arial"/>
                <a:ea typeface="Arial"/>
                <a:cs typeface="Arial"/>
                <a:sym typeface="Arial"/>
              </a:rPr>
            </a:br>
            <a:r>
              <a:rPr lang="en" sz="2600">
                <a:solidFill>
                  <a:srgbClr val="DD1144"/>
                </a:solidFill>
                <a:latin typeface="Arial"/>
                <a:ea typeface="Arial"/>
                <a:cs typeface="Arial"/>
                <a:sym typeface="Arial"/>
              </a:rPr>
              <a:t>    </a:t>
            </a:r>
            <a:r>
              <a:rPr lang="en" sz="2600">
                <a:latin typeface="Arial"/>
                <a:ea typeface="Arial"/>
                <a:cs typeface="Arial"/>
                <a:sym typeface="Arial"/>
              </a:rPr>
              <a:t>p.write_text(</a:t>
            </a:r>
            <a:r>
              <a:rPr lang="en" sz="2600">
                <a:solidFill>
                  <a:srgbClr val="DD1144"/>
                </a:solidFill>
                <a:latin typeface="Arial"/>
                <a:ea typeface="Arial"/>
                <a:cs typeface="Arial"/>
                <a:sym typeface="Arial"/>
              </a:rPr>
              <a:t>'content'</a:t>
            </a:r>
            <a:r>
              <a:rPr lang="en" sz="2600">
                <a:latin typeface="Arial"/>
                <a:ea typeface="Arial"/>
                <a:cs typeface="Arial"/>
                <a:sym typeface="Arial"/>
              </a:rPr>
              <a:t>)</a:t>
            </a:r>
            <a:br>
              <a:rPr lang="en" sz="2600">
                <a:latin typeface="Arial"/>
                <a:ea typeface="Arial"/>
                <a:cs typeface="Arial"/>
                <a:sym typeface="Arial"/>
              </a:rPr>
            </a:br>
            <a:r>
              <a:rPr lang="en" sz="2600">
                <a:latin typeface="Arial"/>
                <a:ea typeface="Arial"/>
                <a:cs typeface="Arial"/>
                <a:sym typeface="Arial"/>
              </a:rPr>
              <a:t>    </a:t>
            </a:r>
            <a:r>
              <a:rPr b="1" lang="en" sz="2600">
                <a:solidFill>
                  <a:srgbClr val="000000"/>
                </a:solidFill>
                <a:latin typeface="Arial"/>
                <a:ea typeface="Arial"/>
                <a:cs typeface="Arial"/>
                <a:sym typeface="Arial"/>
              </a:rPr>
              <a:t>assert</a:t>
            </a:r>
            <a:r>
              <a:rPr lang="en" sz="2600">
                <a:latin typeface="Arial"/>
                <a:ea typeface="Arial"/>
                <a:cs typeface="Arial"/>
                <a:sym typeface="Arial"/>
              </a:rPr>
              <a:t> p.read_text() </a:t>
            </a:r>
            <a:r>
              <a:rPr b="1" lang="en" sz="2600">
                <a:solidFill>
                  <a:srgbClr val="000000"/>
                </a:solidFill>
                <a:latin typeface="Arial"/>
                <a:ea typeface="Arial"/>
                <a:cs typeface="Arial"/>
                <a:sym typeface="Arial"/>
              </a:rPr>
              <a:t>==</a:t>
            </a:r>
            <a:r>
              <a:rPr lang="en" sz="2600">
                <a:latin typeface="Arial"/>
                <a:ea typeface="Arial"/>
                <a:cs typeface="Arial"/>
                <a:sym typeface="Arial"/>
              </a:rPr>
              <a:t> </a:t>
            </a:r>
            <a:r>
              <a:rPr lang="en" sz="2600">
                <a:solidFill>
                  <a:srgbClr val="DD1144"/>
                </a:solidFill>
                <a:latin typeface="Arial"/>
                <a:ea typeface="Arial"/>
                <a:cs typeface="Arial"/>
                <a:sym typeface="Arial"/>
              </a:rPr>
              <a:t>'content'</a:t>
            </a:r>
            <a:br>
              <a:rPr lang="en" sz="2600">
                <a:solidFill>
                  <a:srgbClr val="DD1144"/>
                </a:solidFill>
                <a:latin typeface="Arial"/>
                <a:ea typeface="Arial"/>
                <a:cs typeface="Arial"/>
                <a:sym typeface="Arial"/>
              </a:rPr>
            </a:br>
            <a:r>
              <a:rPr lang="en" sz="2600">
                <a:solidFill>
                  <a:srgbClr val="DD1144"/>
                </a:solidFill>
                <a:latin typeface="Arial"/>
                <a:ea typeface="Arial"/>
                <a:cs typeface="Arial"/>
                <a:sym typeface="Arial"/>
              </a:rPr>
              <a:t>    </a:t>
            </a:r>
            <a:r>
              <a:rPr b="1" lang="en" sz="2600">
                <a:solidFill>
                  <a:srgbClr val="000000"/>
                </a:solidFill>
                <a:latin typeface="Arial"/>
                <a:ea typeface="Arial"/>
                <a:cs typeface="Arial"/>
                <a:sym typeface="Arial"/>
              </a:rPr>
              <a:t>assert</a:t>
            </a:r>
            <a:r>
              <a:rPr lang="en" sz="2600">
                <a:latin typeface="Arial"/>
                <a:ea typeface="Arial"/>
                <a:cs typeface="Arial"/>
                <a:sym typeface="Arial"/>
              </a:rPr>
              <a:t> </a:t>
            </a:r>
            <a:r>
              <a:rPr lang="en" sz="2600">
                <a:solidFill>
                  <a:srgbClr val="0086B3"/>
                </a:solidFill>
                <a:latin typeface="Arial"/>
                <a:ea typeface="Arial"/>
                <a:cs typeface="Arial"/>
                <a:sym typeface="Arial"/>
              </a:rPr>
              <a:t>len</a:t>
            </a:r>
            <a:r>
              <a:rPr lang="en" sz="2600">
                <a:latin typeface="Arial"/>
                <a:ea typeface="Arial"/>
                <a:cs typeface="Arial"/>
                <a:sym typeface="Arial"/>
              </a:rPr>
              <a:t>(</a:t>
            </a:r>
            <a:r>
              <a:rPr lang="en" sz="2600">
                <a:solidFill>
                  <a:srgbClr val="0086B3"/>
                </a:solidFill>
                <a:latin typeface="Arial"/>
                <a:ea typeface="Arial"/>
                <a:cs typeface="Arial"/>
                <a:sym typeface="Arial"/>
              </a:rPr>
              <a:t>list</a:t>
            </a:r>
            <a:r>
              <a:rPr lang="en" sz="2600">
                <a:latin typeface="Arial"/>
                <a:ea typeface="Arial"/>
                <a:cs typeface="Arial"/>
                <a:sym typeface="Arial"/>
              </a:rPr>
              <a:t>(tmp_path.iterdir())) </a:t>
            </a:r>
            <a:r>
              <a:rPr b="1" lang="en" sz="2600">
                <a:solidFill>
                  <a:srgbClr val="000000"/>
                </a:solidFill>
                <a:latin typeface="Arial"/>
                <a:ea typeface="Arial"/>
                <a:cs typeface="Arial"/>
                <a:sym typeface="Arial"/>
              </a:rPr>
              <a:t>==</a:t>
            </a:r>
            <a:r>
              <a:rPr lang="en" sz="2600">
                <a:latin typeface="Arial"/>
                <a:ea typeface="Arial"/>
                <a:cs typeface="Arial"/>
                <a:sym typeface="Arial"/>
              </a:rPr>
              <a:t> </a:t>
            </a:r>
            <a:r>
              <a:rPr lang="en" sz="2600">
                <a:solidFill>
                  <a:srgbClr val="009999"/>
                </a:solidFill>
                <a:latin typeface="Arial"/>
                <a:ea typeface="Arial"/>
                <a:cs typeface="Arial"/>
                <a:sym typeface="Arial"/>
              </a:rPr>
              <a:t>1</a:t>
            </a:r>
            <a:br>
              <a:rPr lang="en" sz="2600">
                <a:solidFill>
                  <a:srgbClr val="009999"/>
                </a:solidFill>
                <a:latin typeface="Arial"/>
                <a:ea typeface="Arial"/>
                <a:cs typeface="Arial"/>
                <a:sym typeface="Arial"/>
              </a:rPr>
            </a:br>
            <a:r>
              <a:rPr lang="en" sz="2600">
                <a:solidFill>
                  <a:srgbClr val="009999"/>
                </a:solidFill>
                <a:latin typeface="Arial"/>
                <a:ea typeface="Arial"/>
                <a:cs typeface="Arial"/>
                <a:sym typeface="Arial"/>
              </a:rPr>
              <a:t>    </a:t>
            </a:r>
            <a:r>
              <a:rPr b="1" lang="en" sz="2600">
                <a:solidFill>
                  <a:srgbClr val="000000"/>
                </a:solidFill>
                <a:latin typeface="Arial"/>
                <a:ea typeface="Arial"/>
                <a:cs typeface="Arial"/>
                <a:sym typeface="Arial"/>
              </a:rPr>
              <a:t>assert</a:t>
            </a:r>
            <a:r>
              <a:rPr lang="en" sz="2600">
                <a:latin typeface="Arial"/>
                <a:ea typeface="Arial"/>
                <a:cs typeface="Arial"/>
                <a:sym typeface="Arial"/>
              </a:rPr>
              <a:t> </a:t>
            </a:r>
            <a:r>
              <a:rPr lang="en" sz="2600">
                <a:solidFill>
                  <a:srgbClr val="009999"/>
                </a:solidFill>
                <a:latin typeface="Arial"/>
                <a:ea typeface="Arial"/>
                <a:cs typeface="Arial"/>
                <a:sym typeface="Arial"/>
              </a:rPr>
              <a:t>0</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pic>
        <p:nvPicPr>
          <p:cNvPr id="628" name="Google Shape;628;p71"/>
          <p:cNvPicPr preferRelativeResize="0"/>
          <p:nvPr/>
        </p:nvPicPr>
        <p:blipFill rotWithShape="1">
          <a:blip r:embed="rId3">
            <a:alphaModFix/>
          </a:blip>
          <a:srcRect b="9323" l="3519" r="3690" t="9407"/>
          <a:stretch/>
        </p:blipFill>
        <p:spPr>
          <a:xfrm>
            <a:off x="8677862" y="3922887"/>
            <a:ext cx="3344805" cy="2935113"/>
          </a:xfrm>
          <a:prstGeom prst="rect">
            <a:avLst/>
          </a:prstGeom>
          <a:noFill/>
          <a:ln>
            <a:noFill/>
          </a:ln>
        </p:spPr>
      </p:pic>
      <p:sp>
        <p:nvSpPr>
          <p:cNvPr id="629" name="Google Shape;629;p71"/>
          <p:cNvSpPr txBox="1"/>
          <p:nvPr>
            <p:ph type="title"/>
          </p:nvPr>
        </p:nvSpPr>
        <p:spPr>
          <a:xfrm>
            <a:off x="838200" y="365126"/>
            <a:ext cx="10823222" cy="6621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 sz="4000"/>
              <a:t>Тестирование с записью файлов: Виртуальная ФС</a:t>
            </a:r>
            <a:endParaRPr/>
          </a:p>
        </p:txBody>
      </p:sp>
      <p:sp>
        <p:nvSpPr>
          <p:cNvPr id="630" name="Google Shape;630;p71"/>
          <p:cNvSpPr txBox="1"/>
          <p:nvPr>
            <p:ph idx="1" type="body"/>
          </p:nvPr>
        </p:nvSpPr>
        <p:spPr>
          <a:xfrm>
            <a:off x="838200" y="1241779"/>
            <a:ext cx="10515600" cy="3657599"/>
          </a:xfrm>
          <a:prstGeom prst="rect">
            <a:avLst/>
          </a:prstGeom>
          <a:solidFill>
            <a:schemeClr val="lt1">
              <a:alpha val="0"/>
            </a:schemeClr>
          </a:solid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 sz="2000"/>
              <a:t>Это еще один способ тестировать код, работающий с файловыми системами.</a:t>
            </a:r>
            <a:endParaRPr/>
          </a:p>
          <a:p>
            <a:pPr indent="0" lvl="0" marL="0" rtl="0" algn="l">
              <a:lnSpc>
                <a:spcPct val="100000"/>
              </a:lnSpc>
              <a:spcBef>
                <a:spcPts val="1000"/>
              </a:spcBef>
              <a:spcAft>
                <a:spcPts val="0"/>
              </a:spcAft>
              <a:buClr>
                <a:schemeClr val="dk1"/>
              </a:buClr>
              <a:buSzPts val="2000"/>
              <a:buNone/>
            </a:pPr>
            <a:r>
              <a:rPr lang="en" sz="2000"/>
              <a:t>С помощью библиотеки </a:t>
            </a:r>
            <a:r>
              <a:rPr lang="en" sz="2000">
                <a:latin typeface="Consolas"/>
                <a:ea typeface="Consolas"/>
                <a:cs typeface="Consolas"/>
                <a:sym typeface="Consolas"/>
              </a:rPr>
              <a:t>pyfakefs</a:t>
            </a:r>
            <a:r>
              <a:rPr lang="en" sz="2000"/>
              <a:t> во время тестов создается виртуальная файловая система. Она автоматически подменяет реальную файловую систему для всех модулей, работающих с файловой системой.</a:t>
            </a:r>
            <a:endParaRPr/>
          </a:p>
          <a:p>
            <a:pPr indent="0" lvl="0" marL="0" rtl="0" algn="l">
              <a:lnSpc>
                <a:spcPct val="100000"/>
              </a:lnSpc>
              <a:spcBef>
                <a:spcPts val="1000"/>
              </a:spcBef>
              <a:spcAft>
                <a:spcPts val="0"/>
              </a:spcAft>
              <a:buClr>
                <a:schemeClr val="dk1"/>
              </a:buClr>
              <a:buSzPts val="2000"/>
              <a:buNone/>
            </a:pPr>
            <a:r>
              <a:rPr lang="en" sz="2000"/>
              <a:t>Это значит, что тестируемую функцию трогать не надо. Эта функция продолжает думать, что она работает с реальным диском. Вся конфигурация при этом задается снаружи:</a:t>
            </a:r>
            <a:endParaRPr/>
          </a:p>
          <a:p>
            <a:pPr indent="0" lvl="0" marL="0" rtl="0" algn="l">
              <a:lnSpc>
                <a:spcPct val="100000"/>
              </a:lnSpc>
              <a:spcBef>
                <a:spcPts val="1000"/>
              </a:spcBef>
              <a:spcAft>
                <a:spcPts val="0"/>
              </a:spcAft>
              <a:buClr>
                <a:srgbClr val="999988"/>
              </a:buClr>
              <a:buSzPts val="2000"/>
              <a:buNone/>
            </a:pPr>
            <a:r>
              <a:rPr i="1" lang="en" sz="2000">
                <a:solidFill>
                  <a:srgbClr val="999988"/>
                </a:solidFill>
                <a:latin typeface="Consolas"/>
                <a:ea typeface="Consolas"/>
                <a:cs typeface="Consolas"/>
                <a:sym typeface="Consolas"/>
              </a:rPr>
              <a:t># Этот способ дает идемпотентность из коробки</a:t>
            </a:r>
            <a:br>
              <a:rPr i="1" lang="en" sz="2000">
                <a:solidFill>
                  <a:srgbClr val="999988"/>
                </a:solidFill>
                <a:latin typeface="Consolas"/>
                <a:ea typeface="Consolas"/>
                <a:cs typeface="Consolas"/>
                <a:sym typeface="Consolas"/>
              </a:rPr>
            </a:br>
            <a:r>
              <a:rPr b="1" lang="en" sz="2000">
                <a:solidFill>
                  <a:srgbClr val="000000"/>
                </a:solidFill>
                <a:latin typeface="Consolas"/>
                <a:ea typeface="Consolas"/>
                <a:cs typeface="Consolas"/>
                <a:sym typeface="Consolas"/>
              </a:rPr>
              <a:t>def</a:t>
            </a:r>
            <a:r>
              <a:rPr lang="en" sz="2000">
                <a:latin typeface="Consolas"/>
                <a:ea typeface="Consolas"/>
                <a:cs typeface="Consolas"/>
                <a:sym typeface="Consolas"/>
              </a:rPr>
              <a:t> </a:t>
            </a:r>
            <a:r>
              <a:rPr b="1" lang="en" sz="2000">
                <a:solidFill>
                  <a:srgbClr val="990000"/>
                </a:solidFill>
                <a:latin typeface="Consolas"/>
                <a:ea typeface="Consolas"/>
                <a:cs typeface="Consolas"/>
                <a:sym typeface="Consolas"/>
              </a:rPr>
              <a:t>my_fakefs_test</a:t>
            </a:r>
            <a:r>
              <a:rPr lang="en" sz="2000">
                <a:latin typeface="Consolas"/>
                <a:ea typeface="Consolas"/>
                <a:cs typeface="Consolas"/>
                <a:sym typeface="Consolas"/>
              </a:rPr>
              <a:t>(fs): </a:t>
            </a:r>
            <a:r>
              <a:rPr i="1" lang="en" sz="2000">
                <a:solidFill>
                  <a:srgbClr val="999988"/>
                </a:solidFill>
                <a:latin typeface="Consolas"/>
                <a:ea typeface="Consolas"/>
                <a:cs typeface="Consolas"/>
                <a:sym typeface="Consolas"/>
              </a:rPr>
              <a:t># "fs" – фикстура для управления VFS</a:t>
            </a:r>
            <a:br>
              <a:rPr i="1" lang="en" sz="2000">
                <a:solidFill>
                  <a:srgbClr val="999988"/>
                </a:solidFill>
                <a:latin typeface="Consolas"/>
                <a:ea typeface="Consolas"/>
                <a:cs typeface="Consolas"/>
                <a:sym typeface="Consolas"/>
              </a:rPr>
            </a:br>
            <a:r>
              <a:rPr i="1" lang="en" sz="2000">
                <a:solidFill>
                  <a:srgbClr val="999988"/>
                </a:solidFill>
                <a:latin typeface="Consolas"/>
                <a:ea typeface="Consolas"/>
                <a:cs typeface="Consolas"/>
                <a:sym typeface="Consolas"/>
              </a:rPr>
              <a:t>    </a:t>
            </a:r>
            <a:r>
              <a:rPr lang="en" sz="2000">
                <a:latin typeface="Consolas"/>
                <a:ea typeface="Consolas"/>
                <a:cs typeface="Consolas"/>
                <a:sym typeface="Consolas"/>
              </a:rPr>
              <a:t>fs.create_file(</a:t>
            </a:r>
            <a:r>
              <a:rPr lang="en" sz="2000">
                <a:solidFill>
                  <a:srgbClr val="DD1144"/>
                </a:solidFill>
                <a:latin typeface="Consolas"/>
                <a:ea typeface="Consolas"/>
                <a:cs typeface="Consolas"/>
                <a:sym typeface="Consolas"/>
              </a:rPr>
              <a:t>'/var/data/xx1.txt'</a:t>
            </a:r>
            <a:r>
              <a:rPr lang="en" sz="2000">
                <a:latin typeface="Consolas"/>
                <a:ea typeface="Consolas"/>
                <a:cs typeface="Consolas"/>
                <a:sym typeface="Consolas"/>
              </a:rPr>
              <a:t>)</a:t>
            </a:r>
            <a:br>
              <a:rPr lang="en" sz="2000">
                <a:latin typeface="Consolas"/>
                <a:ea typeface="Consolas"/>
                <a:cs typeface="Consolas"/>
                <a:sym typeface="Consolas"/>
              </a:rPr>
            </a:br>
            <a:r>
              <a:rPr lang="en" sz="2000">
                <a:latin typeface="Consolas"/>
                <a:ea typeface="Consolas"/>
                <a:cs typeface="Consolas"/>
                <a:sym typeface="Consolas"/>
              </a:rPr>
              <a:t>    </a:t>
            </a:r>
            <a:r>
              <a:rPr b="1" lang="en" sz="2000">
                <a:solidFill>
                  <a:srgbClr val="000000"/>
                </a:solidFill>
                <a:latin typeface="Consolas"/>
                <a:ea typeface="Consolas"/>
                <a:cs typeface="Consolas"/>
                <a:sym typeface="Consolas"/>
              </a:rPr>
              <a:t>assert </a:t>
            </a:r>
            <a:r>
              <a:rPr lang="en" sz="2000">
                <a:latin typeface="Consolas"/>
                <a:ea typeface="Consolas"/>
                <a:cs typeface="Consolas"/>
                <a:sym typeface="Consolas"/>
              </a:rPr>
              <a:t>os.path.exists(</a:t>
            </a:r>
            <a:r>
              <a:rPr lang="en" sz="2000">
                <a:solidFill>
                  <a:srgbClr val="DD1144"/>
                </a:solidFill>
                <a:latin typeface="Consolas"/>
                <a:ea typeface="Consolas"/>
                <a:cs typeface="Consolas"/>
                <a:sym typeface="Consolas"/>
              </a:rPr>
              <a:t>'/var/data/xx1.txt'</a:t>
            </a:r>
            <a:r>
              <a:rPr lang="en" sz="2000">
                <a:latin typeface="Consolas"/>
                <a:ea typeface="Consolas"/>
                <a:cs typeface="Consolas"/>
                <a:sym typeface="Consolas"/>
              </a:rPr>
              <a:t>)</a:t>
            </a:r>
            <a:endParaRPr sz="2000">
              <a:latin typeface="Consolas"/>
              <a:ea typeface="Consolas"/>
              <a:cs typeface="Consolas"/>
              <a:sym typeface="Consola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2"/>
          <p:cNvSpPr txBox="1"/>
          <p:nvPr>
            <p:ph type="title"/>
          </p:nvPr>
        </p:nvSpPr>
        <p:spPr>
          <a:xfrm>
            <a:off x="838200" y="186708"/>
            <a:ext cx="10515600" cy="805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Работа с БД: Транзакции + их откат</a:t>
            </a:r>
            <a:endParaRPr/>
          </a:p>
        </p:txBody>
      </p:sp>
      <p:sp>
        <p:nvSpPr>
          <p:cNvPr id="636" name="Google Shape;636;p72"/>
          <p:cNvSpPr txBox="1"/>
          <p:nvPr>
            <p:ph idx="1" type="body"/>
          </p:nvPr>
        </p:nvSpPr>
        <p:spPr>
          <a:xfrm>
            <a:off x="169333" y="992459"/>
            <a:ext cx="11604978" cy="5678834"/>
          </a:xfrm>
          <a:prstGeom prst="rect">
            <a:avLst/>
          </a:prstGeom>
          <a:solidFill>
            <a:schemeClr val="lt1"/>
          </a:solidFill>
          <a:ln>
            <a:noFill/>
          </a:ln>
        </p:spPr>
        <p:txBody>
          <a:bodyPr anchorCtr="0" anchor="t" bIns="45700" lIns="91425" spcFirstLastPara="1" rIns="91425" wrap="square" tIns="45700">
            <a:normAutofit fontScale="47500" lnSpcReduction="20000"/>
          </a:bodyPr>
          <a:lstStyle/>
          <a:p>
            <a:pPr indent="0" lvl="0" marL="0" rtl="0" algn="l">
              <a:lnSpc>
                <a:spcPct val="120000"/>
              </a:lnSpc>
              <a:spcBef>
                <a:spcPts val="0"/>
              </a:spcBef>
              <a:spcAft>
                <a:spcPts val="0"/>
              </a:spcAft>
              <a:buClr>
                <a:schemeClr val="dk1"/>
              </a:buClr>
              <a:buSzPct val="100000"/>
              <a:buNone/>
            </a:pPr>
            <a:r>
              <a:rPr lang="en" sz="3600"/>
              <a:t>Иногда побочный эффект — это просто дополнительное действие, которое скорее мешает протестировать основную логику. </a:t>
            </a:r>
            <a:endParaRPr/>
          </a:p>
          <a:p>
            <a:pPr indent="0" lvl="0" marL="0" rtl="0" algn="l">
              <a:lnSpc>
                <a:spcPct val="120000"/>
              </a:lnSpc>
              <a:spcBef>
                <a:spcPts val="1000"/>
              </a:spcBef>
              <a:spcAft>
                <a:spcPts val="0"/>
              </a:spcAft>
              <a:buClr>
                <a:schemeClr val="dk1"/>
              </a:buClr>
              <a:buSzPct val="100000"/>
              <a:buNone/>
            </a:pPr>
            <a:r>
              <a:rPr b="1" lang="en" sz="3600"/>
              <a:t>Как избежать побочных эффектов в тестировании</a:t>
            </a:r>
            <a:endParaRPr/>
          </a:p>
          <a:p>
            <a:pPr indent="0" lvl="0" marL="0" rtl="0" algn="l">
              <a:lnSpc>
                <a:spcPct val="120000"/>
              </a:lnSpc>
              <a:spcBef>
                <a:spcPts val="1000"/>
              </a:spcBef>
              <a:spcAft>
                <a:spcPts val="0"/>
              </a:spcAft>
              <a:buClr>
                <a:schemeClr val="dk1"/>
              </a:buClr>
              <a:buSzPct val="100000"/>
              <a:buNone/>
            </a:pPr>
            <a:r>
              <a:rPr lang="en" sz="3600"/>
              <a:t>Допустим, хотим протестировать функцию, которая регистрирует пользователя. Она создает запись в базе данных и отправляет приветственное письмо:</a:t>
            </a:r>
            <a:endParaRPr/>
          </a:p>
          <a:p>
            <a:pPr indent="0" lvl="0" marL="0" rtl="0" algn="l">
              <a:lnSpc>
                <a:spcPct val="120000"/>
              </a:lnSpc>
              <a:spcBef>
                <a:spcPts val="1000"/>
              </a:spcBef>
              <a:spcAft>
                <a:spcPts val="0"/>
              </a:spcAft>
              <a:buClr>
                <a:schemeClr val="dk1"/>
              </a:buClr>
              <a:buSzPct val="100000"/>
              <a:buNone/>
            </a:pPr>
            <a:r>
              <a:rPr lang="en" sz="3400">
                <a:latin typeface="Consolas"/>
                <a:ea typeface="Consolas"/>
                <a:cs typeface="Consolas"/>
                <a:sym typeface="Consolas"/>
              </a:rPr>
              <a:t>params </a:t>
            </a:r>
            <a:r>
              <a:rPr b="1" lang="en" sz="3400">
                <a:solidFill>
                  <a:srgbClr val="000000"/>
                </a:solidFill>
                <a:latin typeface="Consolas"/>
                <a:ea typeface="Consolas"/>
                <a:cs typeface="Consolas"/>
                <a:sym typeface="Consolas"/>
              </a:rPr>
              <a:t>=</a:t>
            </a:r>
            <a:r>
              <a:rPr lang="en" sz="3400">
                <a:latin typeface="Consolas"/>
                <a:ea typeface="Consolas"/>
                <a:cs typeface="Consolas"/>
                <a:sym typeface="Consolas"/>
              </a:rPr>
              <a:t> { </a:t>
            </a:r>
            <a:r>
              <a:rPr lang="en" sz="3400">
                <a:solidFill>
                  <a:srgbClr val="DD1144"/>
                </a:solidFill>
                <a:latin typeface="Consolas"/>
                <a:ea typeface="Consolas"/>
                <a:cs typeface="Consolas"/>
                <a:sym typeface="Consolas"/>
              </a:rPr>
              <a:t>'email'</a:t>
            </a:r>
            <a:r>
              <a:rPr lang="en" sz="3400">
                <a:latin typeface="Consolas"/>
                <a:ea typeface="Consolas"/>
                <a:cs typeface="Consolas"/>
                <a:sym typeface="Consolas"/>
              </a:rPr>
              <a:t>: </a:t>
            </a:r>
            <a:r>
              <a:rPr lang="en" sz="3400">
                <a:solidFill>
                  <a:srgbClr val="DD1144"/>
                </a:solidFill>
                <a:latin typeface="Consolas"/>
                <a:ea typeface="Consolas"/>
                <a:cs typeface="Consolas"/>
                <a:sym typeface="Consolas"/>
              </a:rPr>
              <a:t>'lala@example.com'</a:t>
            </a:r>
            <a:r>
              <a:rPr lang="en" sz="3400">
                <a:latin typeface="Consolas"/>
                <a:ea typeface="Consolas"/>
                <a:cs typeface="Consolas"/>
                <a:sym typeface="Consolas"/>
              </a:rPr>
              <a:t>, </a:t>
            </a:r>
            <a:r>
              <a:rPr lang="en" sz="3400">
                <a:solidFill>
                  <a:srgbClr val="DD1144"/>
                </a:solidFill>
                <a:latin typeface="Consolas"/>
                <a:ea typeface="Consolas"/>
                <a:cs typeface="Consolas"/>
                <a:sym typeface="Consolas"/>
              </a:rPr>
              <a:t>'password'</a:t>
            </a:r>
            <a:r>
              <a:rPr lang="en" sz="3400">
                <a:latin typeface="Consolas"/>
                <a:ea typeface="Consolas"/>
                <a:cs typeface="Consolas"/>
                <a:sym typeface="Consolas"/>
              </a:rPr>
              <a:t>: </a:t>
            </a:r>
            <a:r>
              <a:rPr lang="en" sz="3400">
                <a:solidFill>
                  <a:srgbClr val="DD1144"/>
                </a:solidFill>
                <a:latin typeface="Consolas"/>
                <a:ea typeface="Consolas"/>
                <a:cs typeface="Consolas"/>
                <a:sym typeface="Consolas"/>
              </a:rPr>
              <a:t>'qwerty'</a:t>
            </a:r>
            <a:r>
              <a:rPr lang="en" sz="3400">
                <a:latin typeface="Consolas"/>
                <a:ea typeface="Consolas"/>
                <a:cs typeface="Consolas"/>
                <a:sym typeface="Consolas"/>
              </a:rPr>
              <a:t>, }</a:t>
            </a:r>
            <a:br>
              <a:rPr lang="en" sz="3400">
                <a:latin typeface="Consolas"/>
                <a:ea typeface="Consolas"/>
                <a:cs typeface="Consolas"/>
                <a:sym typeface="Consolas"/>
              </a:rPr>
            </a:br>
            <a:r>
              <a:rPr lang="en" sz="3400">
                <a:latin typeface="Consolas"/>
                <a:ea typeface="Consolas"/>
                <a:cs typeface="Consolas"/>
                <a:sym typeface="Consolas"/>
              </a:rPr>
              <a:t>register_user(params);</a:t>
            </a:r>
            <a:endParaRPr sz="3400">
              <a:latin typeface="Consolas"/>
              <a:ea typeface="Consolas"/>
              <a:cs typeface="Consolas"/>
              <a:sym typeface="Consolas"/>
            </a:endParaRPr>
          </a:p>
          <a:p>
            <a:pPr indent="0" lvl="0" marL="0" rtl="0" algn="l">
              <a:lnSpc>
                <a:spcPct val="120000"/>
              </a:lnSpc>
              <a:spcBef>
                <a:spcPts val="1000"/>
              </a:spcBef>
              <a:spcAft>
                <a:spcPts val="0"/>
              </a:spcAft>
              <a:buClr>
                <a:schemeClr val="dk1"/>
              </a:buClr>
              <a:buSzPct val="100000"/>
              <a:buNone/>
            </a:pPr>
            <a:r>
              <a:rPr lang="en" sz="3600"/>
              <a:t>Эта функция делает много всего, но главное, что нас волнует – правильная регистрация пользователя: добавление в БД записи о новом пользователе. Именно это и нужно проверять – наличие новой записи в базе данных с правильно заполненными данными. А вот возвращаемое значение функции нам никак не поможет.</a:t>
            </a:r>
            <a:endParaRPr/>
          </a:p>
          <a:p>
            <a:pPr indent="0" lvl="0" marL="0" rtl="0" algn="l">
              <a:lnSpc>
                <a:spcPct val="120000"/>
              </a:lnSpc>
              <a:spcBef>
                <a:spcPts val="1000"/>
              </a:spcBef>
              <a:spcAft>
                <a:spcPts val="0"/>
              </a:spcAft>
              <a:buClr>
                <a:schemeClr val="dk1"/>
              </a:buClr>
              <a:buSzPct val="100000"/>
              <a:buNone/>
            </a:pPr>
            <a:r>
              <a:rPr lang="en" sz="3600"/>
              <a:t>Как правило, базу данных в тестах не прячут. В веб-фреймворках она доступна в тестовой среде и работает как обычно. Идемпотентность в ней достигается за счет транзакций. Перед тестом транзакция начинается и после теста откатывается. Благодаря этому, каждый тест запускается в идентичном окружении и не важно как он его меняет:</a:t>
            </a:r>
            <a:endParaRPr/>
          </a:p>
          <a:p>
            <a:pPr indent="0" lvl="0" marL="0" rtl="0" algn="l">
              <a:lnSpc>
                <a:spcPct val="100000"/>
              </a:lnSpc>
              <a:spcBef>
                <a:spcPts val="1000"/>
              </a:spcBef>
              <a:spcAft>
                <a:spcPts val="0"/>
              </a:spcAft>
              <a:buClr>
                <a:srgbClr val="999988"/>
              </a:buClr>
              <a:buSzPct val="100000"/>
              <a:buNone/>
            </a:pPr>
            <a:r>
              <a:rPr i="1" lang="en" sz="3400">
                <a:solidFill>
                  <a:srgbClr val="999988"/>
                </a:solidFill>
                <a:latin typeface="Consolas"/>
                <a:ea typeface="Consolas"/>
                <a:cs typeface="Consolas"/>
                <a:sym typeface="Consolas"/>
              </a:rPr>
              <a:t># Гипотетический пример</a:t>
            </a:r>
            <a:br>
              <a:rPr i="1" lang="en" sz="3400">
                <a:solidFill>
                  <a:srgbClr val="999988"/>
                </a:solidFill>
                <a:latin typeface="Consolas"/>
                <a:ea typeface="Consolas"/>
                <a:cs typeface="Consolas"/>
                <a:sym typeface="Consolas"/>
              </a:rPr>
            </a:br>
            <a:r>
              <a:rPr i="1" lang="en" sz="3400">
                <a:solidFill>
                  <a:srgbClr val="999988"/>
                </a:solidFill>
                <a:latin typeface="Consolas"/>
                <a:ea typeface="Consolas"/>
                <a:cs typeface="Consolas"/>
                <a:sym typeface="Consolas"/>
              </a:rPr>
              <a:t># Соединение с БД создается один раз на все тесты</a:t>
            </a:r>
            <a:br>
              <a:rPr i="1" lang="en" sz="3400">
                <a:solidFill>
                  <a:srgbClr val="999988"/>
                </a:solidFill>
                <a:latin typeface="Consolas"/>
                <a:ea typeface="Consolas"/>
                <a:cs typeface="Consolas"/>
                <a:sym typeface="Consolas"/>
              </a:rPr>
            </a:br>
            <a:r>
              <a:rPr b="1" lang="en" sz="3400">
                <a:solidFill>
                  <a:srgbClr val="000000"/>
                </a:solidFill>
                <a:latin typeface="Consolas"/>
                <a:ea typeface="Consolas"/>
                <a:cs typeface="Consolas"/>
                <a:sym typeface="Consolas"/>
              </a:rPr>
              <a:t>@</a:t>
            </a:r>
            <a:r>
              <a:rPr lang="en" sz="3400">
                <a:latin typeface="Consolas"/>
                <a:ea typeface="Consolas"/>
                <a:cs typeface="Consolas"/>
                <a:sym typeface="Consolas"/>
              </a:rPr>
              <a:t>pytest.fixture(scope</a:t>
            </a:r>
            <a:r>
              <a:rPr b="1" lang="en" sz="3400">
                <a:solidFill>
                  <a:srgbClr val="000000"/>
                </a:solidFill>
                <a:latin typeface="Consolas"/>
                <a:ea typeface="Consolas"/>
                <a:cs typeface="Consolas"/>
                <a:sym typeface="Consolas"/>
              </a:rPr>
              <a:t>=</a:t>
            </a:r>
            <a:r>
              <a:rPr lang="en" sz="3400">
                <a:solidFill>
                  <a:srgbClr val="DD1144"/>
                </a:solidFill>
                <a:latin typeface="Consolas"/>
                <a:ea typeface="Consolas"/>
                <a:cs typeface="Consolas"/>
                <a:sym typeface="Consolas"/>
              </a:rPr>
              <a:t>"session"</a:t>
            </a:r>
            <a:r>
              <a:rPr lang="en" sz="3400">
                <a:latin typeface="Consolas"/>
                <a:ea typeface="Consolas"/>
                <a:cs typeface="Consolas"/>
                <a:sym typeface="Consolas"/>
              </a:rPr>
              <a:t>)</a:t>
            </a:r>
            <a:br>
              <a:rPr lang="en" sz="3400">
                <a:latin typeface="Consolas"/>
                <a:ea typeface="Consolas"/>
                <a:cs typeface="Consolas"/>
                <a:sym typeface="Consolas"/>
              </a:rPr>
            </a:br>
            <a:r>
              <a:rPr b="1" lang="en" sz="3400">
                <a:solidFill>
                  <a:srgbClr val="000000"/>
                </a:solidFill>
                <a:latin typeface="Consolas"/>
                <a:ea typeface="Consolas"/>
                <a:cs typeface="Consolas"/>
                <a:sym typeface="Consolas"/>
              </a:rPr>
              <a:t>def</a:t>
            </a:r>
            <a:r>
              <a:rPr lang="en" sz="3400">
                <a:latin typeface="Consolas"/>
                <a:ea typeface="Consolas"/>
                <a:cs typeface="Consolas"/>
                <a:sym typeface="Consolas"/>
              </a:rPr>
              <a:t> </a:t>
            </a:r>
            <a:r>
              <a:rPr b="1" lang="en" sz="3400">
                <a:solidFill>
                  <a:srgbClr val="990000"/>
                </a:solidFill>
                <a:latin typeface="Consolas"/>
                <a:ea typeface="Consolas"/>
                <a:cs typeface="Consolas"/>
                <a:sym typeface="Consolas"/>
              </a:rPr>
              <a:t>connection</a:t>
            </a:r>
            <a:r>
              <a:rPr lang="en" sz="3400">
                <a:latin typeface="Consolas"/>
                <a:ea typeface="Consolas"/>
                <a:cs typeface="Consolas"/>
                <a:sym typeface="Consolas"/>
              </a:rPr>
              <a:t>():</a:t>
            </a:r>
            <a:br>
              <a:rPr lang="en" sz="3400">
                <a:latin typeface="Consolas"/>
                <a:ea typeface="Consolas"/>
                <a:cs typeface="Consolas"/>
                <a:sym typeface="Consolas"/>
              </a:rPr>
            </a:br>
            <a:r>
              <a:rPr lang="en" sz="3400">
                <a:latin typeface="Consolas"/>
                <a:ea typeface="Consolas"/>
                <a:cs typeface="Consolas"/>
                <a:sym typeface="Consolas"/>
              </a:rPr>
              <a:t>    engine </a:t>
            </a:r>
            <a:r>
              <a:rPr b="1" lang="en" sz="3400">
                <a:solidFill>
                  <a:srgbClr val="000000"/>
                </a:solidFill>
                <a:latin typeface="Consolas"/>
                <a:ea typeface="Consolas"/>
                <a:cs typeface="Consolas"/>
                <a:sym typeface="Consolas"/>
              </a:rPr>
              <a:t>=</a:t>
            </a:r>
            <a:r>
              <a:rPr lang="en" sz="3400">
                <a:latin typeface="Consolas"/>
                <a:ea typeface="Consolas"/>
                <a:cs typeface="Consolas"/>
                <a:sym typeface="Consolas"/>
              </a:rPr>
              <a:t> create_engine(conn_params)</a:t>
            </a:r>
            <a:br>
              <a:rPr lang="en" sz="3400">
                <a:latin typeface="Consolas"/>
                <a:ea typeface="Consolas"/>
                <a:cs typeface="Consolas"/>
                <a:sym typeface="Consolas"/>
              </a:rPr>
            </a:br>
            <a:r>
              <a:rPr lang="en" sz="3400">
                <a:latin typeface="Consolas"/>
                <a:ea typeface="Consolas"/>
                <a:cs typeface="Consolas"/>
                <a:sym typeface="Consolas"/>
              </a:rPr>
              <a:t>    </a:t>
            </a:r>
            <a:r>
              <a:rPr b="1" lang="en" sz="3400">
                <a:solidFill>
                  <a:srgbClr val="000000"/>
                </a:solidFill>
                <a:latin typeface="Consolas"/>
                <a:ea typeface="Consolas"/>
                <a:cs typeface="Consolas"/>
                <a:sym typeface="Consolas"/>
              </a:rPr>
              <a:t>return</a:t>
            </a:r>
            <a:r>
              <a:rPr lang="en" sz="3400">
                <a:latin typeface="Consolas"/>
                <a:ea typeface="Consolas"/>
                <a:cs typeface="Consolas"/>
                <a:sym typeface="Consolas"/>
              </a:rPr>
              <a:t> engine.connect()</a:t>
            </a:r>
            <a:br>
              <a:rPr lang="en" sz="3400">
                <a:latin typeface="Consolas"/>
                <a:ea typeface="Consolas"/>
                <a:cs typeface="Consolas"/>
                <a:sym typeface="Consolas"/>
              </a:rPr>
            </a:br>
            <a:br>
              <a:rPr lang="en" sz="3400">
                <a:latin typeface="Consolas"/>
                <a:ea typeface="Consolas"/>
                <a:cs typeface="Consolas"/>
                <a:sym typeface="Consolas"/>
              </a:rPr>
            </a:br>
            <a:r>
              <a:rPr i="1" lang="en" sz="3400">
                <a:solidFill>
                  <a:srgbClr val="999988"/>
                </a:solidFill>
                <a:latin typeface="Consolas"/>
                <a:ea typeface="Consolas"/>
                <a:cs typeface="Consolas"/>
                <a:sym typeface="Consolas"/>
              </a:rPr>
              <a:t># Транзакция стартует и откатывается на каждый тест</a:t>
            </a:r>
            <a:br>
              <a:rPr i="1" lang="en" sz="3400">
                <a:solidFill>
                  <a:srgbClr val="999988"/>
                </a:solidFill>
                <a:latin typeface="Consolas"/>
                <a:ea typeface="Consolas"/>
                <a:cs typeface="Consolas"/>
                <a:sym typeface="Consolas"/>
              </a:rPr>
            </a:br>
            <a:r>
              <a:rPr b="1" lang="en" sz="3400">
                <a:solidFill>
                  <a:srgbClr val="000000"/>
                </a:solidFill>
                <a:latin typeface="Consolas"/>
                <a:ea typeface="Consolas"/>
                <a:cs typeface="Consolas"/>
                <a:sym typeface="Consolas"/>
              </a:rPr>
              <a:t>@</a:t>
            </a:r>
            <a:r>
              <a:rPr lang="en" sz="3400">
                <a:latin typeface="Consolas"/>
                <a:ea typeface="Consolas"/>
                <a:cs typeface="Consolas"/>
                <a:sym typeface="Consolas"/>
              </a:rPr>
              <a:t>pytest.fixture(autouse</a:t>
            </a:r>
            <a:r>
              <a:rPr b="1" lang="en" sz="3400">
                <a:solidFill>
                  <a:srgbClr val="000000"/>
                </a:solidFill>
                <a:latin typeface="Consolas"/>
                <a:ea typeface="Consolas"/>
                <a:cs typeface="Consolas"/>
                <a:sym typeface="Consolas"/>
              </a:rPr>
              <a:t>=</a:t>
            </a:r>
            <a:r>
              <a:rPr lang="en" sz="3400">
                <a:solidFill>
                  <a:srgbClr val="999999"/>
                </a:solidFill>
                <a:latin typeface="Consolas"/>
                <a:ea typeface="Consolas"/>
                <a:cs typeface="Consolas"/>
                <a:sym typeface="Consolas"/>
              </a:rPr>
              <a:t>True</a:t>
            </a:r>
            <a:r>
              <a:rPr lang="en" sz="3400">
                <a:latin typeface="Consolas"/>
                <a:ea typeface="Consolas"/>
                <a:cs typeface="Consolas"/>
                <a:sym typeface="Consolas"/>
              </a:rPr>
              <a:t>)</a:t>
            </a:r>
            <a:br>
              <a:rPr lang="en" sz="3400">
                <a:latin typeface="Consolas"/>
                <a:ea typeface="Consolas"/>
                <a:cs typeface="Consolas"/>
                <a:sym typeface="Consolas"/>
              </a:rPr>
            </a:br>
            <a:r>
              <a:rPr b="1" lang="en" sz="3400">
                <a:solidFill>
                  <a:srgbClr val="000000"/>
                </a:solidFill>
                <a:latin typeface="Consolas"/>
                <a:ea typeface="Consolas"/>
                <a:cs typeface="Consolas"/>
                <a:sym typeface="Consolas"/>
              </a:rPr>
              <a:t>def</a:t>
            </a:r>
            <a:r>
              <a:rPr lang="en" sz="3400">
                <a:latin typeface="Consolas"/>
                <a:ea typeface="Consolas"/>
                <a:cs typeface="Consolas"/>
                <a:sym typeface="Consolas"/>
              </a:rPr>
              <a:t> </a:t>
            </a:r>
            <a:r>
              <a:rPr b="1" lang="en" sz="3400">
                <a:solidFill>
                  <a:srgbClr val="990000"/>
                </a:solidFill>
                <a:latin typeface="Consolas"/>
                <a:ea typeface="Consolas"/>
                <a:cs typeface="Consolas"/>
                <a:sym typeface="Consolas"/>
              </a:rPr>
              <a:t>transaction</a:t>
            </a:r>
            <a:r>
              <a:rPr lang="en" sz="3400">
                <a:latin typeface="Consolas"/>
                <a:ea typeface="Consolas"/>
                <a:cs typeface="Consolas"/>
                <a:sym typeface="Consolas"/>
              </a:rPr>
              <a:t>(connection):</a:t>
            </a:r>
            <a:br>
              <a:rPr lang="en" sz="3400">
                <a:latin typeface="Consolas"/>
                <a:ea typeface="Consolas"/>
                <a:cs typeface="Consolas"/>
                <a:sym typeface="Consolas"/>
              </a:rPr>
            </a:br>
            <a:r>
              <a:rPr lang="en" sz="3400">
                <a:latin typeface="Consolas"/>
                <a:ea typeface="Consolas"/>
                <a:cs typeface="Consolas"/>
                <a:sym typeface="Consolas"/>
              </a:rPr>
              <a:t>    connection.begin()</a:t>
            </a:r>
            <a:br>
              <a:rPr lang="en" sz="3400">
                <a:latin typeface="Consolas"/>
                <a:ea typeface="Consolas"/>
                <a:cs typeface="Consolas"/>
                <a:sym typeface="Consolas"/>
              </a:rPr>
            </a:br>
            <a:r>
              <a:rPr lang="en" sz="3400">
                <a:latin typeface="Consolas"/>
                <a:ea typeface="Consolas"/>
                <a:cs typeface="Consolas"/>
                <a:sym typeface="Consolas"/>
              </a:rPr>
              <a:t>    </a:t>
            </a:r>
            <a:r>
              <a:rPr b="1" lang="en" sz="3400">
                <a:solidFill>
                  <a:srgbClr val="000000"/>
                </a:solidFill>
                <a:latin typeface="Consolas"/>
                <a:ea typeface="Consolas"/>
                <a:cs typeface="Consolas"/>
                <a:sym typeface="Consolas"/>
              </a:rPr>
              <a:t>yield</a:t>
            </a:r>
            <a:br>
              <a:rPr b="1" lang="en" sz="3400">
                <a:solidFill>
                  <a:srgbClr val="000000"/>
                </a:solidFill>
                <a:latin typeface="Consolas"/>
                <a:ea typeface="Consolas"/>
                <a:cs typeface="Consolas"/>
                <a:sym typeface="Consolas"/>
              </a:rPr>
            </a:br>
            <a:r>
              <a:rPr b="1" lang="en" sz="3400">
                <a:solidFill>
                  <a:srgbClr val="000000"/>
                </a:solidFill>
                <a:latin typeface="Consolas"/>
                <a:ea typeface="Consolas"/>
                <a:cs typeface="Consolas"/>
                <a:sym typeface="Consolas"/>
              </a:rPr>
              <a:t>    </a:t>
            </a:r>
            <a:r>
              <a:rPr lang="en" sz="3400">
                <a:latin typeface="Consolas"/>
                <a:ea typeface="Consolas"/>
                <a:cs typeface="Consolas"/>
                <a:sym typeface="Consolas"/>
              </a:rPr>
              <a:t>connection.rollback()</a:t>
            </a:r>
            <a:br>
              <a:rPr lang="en" sz="3400">
                <a:latin typeface="Consolas"/>
                <a:ea typeface="Consolas"/>
                <a:cs typeface="Consolas"/>
                <a:sym typeface="Consolas"/>
              </a:rPr>
            </a:br>
            <a:br>
              <a:rPr lang="en" sz="3400">
                <a:latin typeface="Consolas"/>
                <a:ea typeface="Consolas"/>
                <a:cs typeface="Consolas"/>
                <a:sym typeface="Consolas"/>
              </a:rPr>
            </a:br>
            <a:r>
              <a:rPr i="1" lang="en" sz="3400">
                <a:solidFill>
                  <a:srgbClr val="999988"/>
                </a:solidFill>
                <a:latin typeface="Consolas"/>
                <a:ea typeface="Consolas"/>
                <a:cs typeface="Consolas"/>
                <a:sym typeface="Consolas"/>
              </a:rPr>
              <a:t># Сам тест</a:t>
            </a:r>
            <a:br>
              <a:rPr i="1" lang="en" sz="3400">
                <a:solidFill>
                  <a:srgbClr val="999988"/>
                </a:solidFill>
                <a:latin typeface="Consolas"/>
                <a:ea typeface="Consolas"/>
                <a:cs typeface="Consolas"/>
                <a:sym typeface="Consolas"/>
              </a:rPr>
            </a:br>
            <a:r>
              <a:rPr b="1" lang="en" sz="3400">
                <a:solidFill>
                  <a:srgbClr val="000000"/>
                </a:solidFill>
                <a:latin typeface="Consolas"/>
                <a:ea typeface="Consolas"/>
                <a:cs typeface="Consolas"/>
                <a:sym typeface="Consolas"/>
              </a:rPr>
              <a:t>def</a:t>
            </a:r>
            <a:r>
              <a:rPr lang="en" sz="3400">
                <a:latin typeface="Consolas"/>
                <a:ea typeface="Consolas"/>
                <a:cs typeface="Consolas"/>
                <a:sym typeface="Consolas"/>
              </a:rPr>
              <a:t> </a:t>
            </a:r>
            <a:r>
              <a:rPr b="1" lang="en" sz="3400">
                <a:solidFill>
                  <a:srgbClr val="990000"/>
                </a:solidFill>
                <a:latin typeface="Consolas"/>
                <a:ea typeface="Consolas"/>
                <a:cs typeface="Consolas"/>
                <a:sym typeface="Consolas"/>
              </a:rPr>
              <a:t>test_register_user</a:t>
            </a:r>
            <a:r>
              <a:rPr lang="en" sz="3400">
                <a:latin typeface="Consolas"/>
                <a:ea typeface="Consolas"/>
                <a:cs typeface="Consolas"/>
                <a:sym typeface="Consolas"/>
              </a:rPr>
              <a:t>():</a:t>
            </a:r>
            <a:br>
              <a:rPr lang="en" sz="3400">
                <a:latin typeface="Consolas"/>
                <a:ea typeface="Consolas"/>
                <a:cs typeface="Consolas"/>
                <a:sym typeface="Consolas"/>
              </a:rPr>
            </a:br>
            <a:r>
              <a:rPr lang="en" sz="3400">
                <a:latin typeface="Consolas"/>
                <a:ea typeface="Consolas"/>
                <a:cs typeface="Consolas"/>
                <a:sym typeface="Consolas"/>
              </a:rPr>
              <a:t>    </a:t>
            </a:r>
            <a:r>
              <a:rPr i="1" lang="en" sz="3400">
                <a:solidFill>
                  <a:srgbClr val="999988"/>
                </a:solidFill>
                <a:latin typeface="Consolas"/>
                <a:ea typeface="Consolas"/>
                <a:cs typeface="Consolas"/>
                <a:sym typeface="Consolas"/>
              </a:rPr>
              <a:t># Внутри идет добавление данных в базу</a:t>
            </a:r>
            <a:br>
              <a:rPr i="1" lang="en" sz="3400">
                <a:solidFill>
                  <a:srgbClr val="999988"/>
                </a:solidFill>
                <a:latin typeface="Consolas"/>
                <a:ea typeface="Consolas"/>
                <a:cs typeface="Consolas"/>
                <a:sym typeface="Consolas"/>
              </a:rPr>
            </a:br>
            <a:r>
              <a:rPr i="1" lang="en" sz="3400">
                <a:solidFill>
                  <a:srgbClr val="999988"/>
                </a:solidFill>
                <a:latin typeface="Consolas"/>
                <a:ea typeface="Consolas"/>
                <a:cs typeface="Consolas"/>
                <a:sym typeface="Consolas"/>
              </a:rPr>
              <a:t>    </a:t>
            </a:r>
            <a:r>
              <a:rPr lang="en" sz="3400">
                <a:solidFill>
                  <a:srgbClr val="0086B3"/>
                </a:solidFill>
                <a:latin typeface="Consolas"/>
                <a:ea typeface="Consolas"/>
                <a:cs typeface="Consolas"/>
                <a:sym typeface="Consolas"/>
              </a:rPr>
              <a:t>id</a:t>
            </a:r>
            <a:r>
              <a:rPr lang="en" sz="3400">
                <a:latin typeface="Consolas"/>
                <a:ea typeface="Consolas"/>
                <a:cs typeface="Consolas"/>
                <a:sym typeface="Consolas"/>
              </a:rPr>
              <a:t> </a:t>
            </a:r>
            <a:r>
              <a:rPr b="1" lang="en" sz="3400">
                <a:solidFill>
                  <a:srgbClr val="000000"/>
                </a:solidFill>
                <a:latin typeface="Consolas"/>
                <a:ea typeface="Consolas"/>
                <a:cs typeface="Consolas"/>
                <a:sym typeface="Consolas"/>
              </a:rPr>
              <a:t>=</a:t>
            </a:r>
            <a:r>
              <a:rPr lang="en" sz="3400">
                <a:latin typeface="Consolas"/>
                <a:ea typeface="Consolas"/>
                <a:cs typeface="Consolas"/>
                <a:sym typeface="Consolas"/>
              </a:rPr>
              <a:t> register_user(name</a:t>
            </a:r>
            <a:r>
              <a:rPr b="1" lang="en" sz="3400">
                <a:solidFill>
                  <a:srgbClr val="000000"/>
                </a:solidFill>
                <a:latin typeface="Consolas"/>
                <a:ea typeface="Consolas"/>
                <a:cs typeface="Consolas"/>
                <a:sym typeface="Consolas"/>
              </a:rPr>
              <a:t>=</a:t>
            </a:r>
            <a:r>
              <a:rPr lang="en" sz="3400">
                <a:solidFill>
                  <a:srgbClr val="DD1144"/>
                </a:solidFill>
                <a:latin typeface="Consolas"/>
                <a:ea typeface="Consolas"/>
                <a:cs typeface="Consolas"/>
                <a:sym typeface="Consolas"/>
              </a:rPr>
              <a:t>'Mike'</a:t>
            </a:r>
            <a:r>
              <a:rPr lang="en" sz="3400">
                <a:latin typeface="Consolas"/>
                <a:ea typeface="Consolas"/>
                <a:cs typeface="Consolas"/>
                <a:sym typeface="Consolas"/>
              </a:rPr>
              <a:t>);</a:t>
            </a:r>
            <a:br>
              <a:rPr lang="en" sz="3400">
                <a:latin typeface="Consolas"/>
                <a:ea typeface="Consolas"/>
                <a:cs typeface="Consolas"/>
                <a:sym typeface="Consolas"/>
              </a:rPr>
            </a:br>
            <a:r>
              <a:rPr lang="en" sz="3400">
                <a:latin typeface="Consolas"/>
                <a:ea typeface="Consolas"/>
                <a:cs typeface="Consolas"/>
                <a:sym typeface="Consolas"/>
              </a:rPr>
              <a:t>    </a:t>
            </a:r>
            <a:r>
              <a:rPr i="1" lang="en" sz="3400">
                <a:solidFill>
                  <a:srgbClr val="999988"/>
                </a:solidFill>
                <a:latin typeface="Consolas"/>
                <a:ea typeface="Consolas"/>
                <a:cs typeface="Consolas"/>
                <a:sym typeface="Consolas"/>
              </a:rPr>
              <a:t># Извлекаем пользователя из базы</a:t>
            </a:r>
            <a:br>
              <a:rPr i="1" lang="en" sz="3400">
                <a:solidFill>
                  <a:srgbClr val="999988"/>
                </a:solidFill>
                <a:latin typeface="Consolas"/>
                <a:ea typeface="Consolas"/>
                <a:cs typeface="Consolas"/>
                <a:sym typeface="Consolas"/>
              </a:rPr>
            </a:br>
            <a:r>
              <a:rPr i="1" lang="en" sz="3400">
                <a:solidFill>
                  <a:srgbClr val="999988"/>
                </a:solidFill>
                <a:latin typeface="Consolas"/>
                <a:ea typeface="Consolas"/>
                <a:cs typeface="Consolas"/>
                <a:sym typeface="Consolas"/>
              </a:rPr>
              <a:t>    </a:t>
            </a:r>
            <a:r>
              <a:rPr lang="en" sz="3400">
                <a:latin typeface="Consolas"/>
                <a:ea typeface="Consolas"/>
                <a:cs typeface="Consolas"/>
                <a:sym typeface="Consolas"/>
              </a:rPr>
              <a:t>user </a:t>
            </a:r>
            <a:r>
              <a:rPr b="1" lang="en" sz="3400">
                <a:solidFill>
                  <a:srgbClr val="000000"/>
                </a:solidFill>
                <a:latin typeface="Consolas"/>
                <a:ea typeface="Consolas"/>
                <a:cs typeface="Consolas"/>
                <a:sym typeface="Consolas"/>
              </a:rPr>
              <a:t>=</a:t>
            </a:r>
            <a:r>
              <a:rPr lang="en" sz="3400">
                <a:latin typeface="Consolas"/>
                <a:ea typeface="Consolas"/>
                <a:cs typeface="Consolas"/>
                <a:sym typeface="Consolas"/>
              </a:rPr>
              <a:t> User.objects.get(</a:t>
            </a:r>
            <a:r>
              <a:rPr lang="en" sz="3400">
                <a:solidFill>
                  <a:srgbClr val="0086B3"/>
                </a:solidFill>
                <a:latin typeface="Consolas"/>
                <a:ea typeface="Consolas"/>
                <a:cs typeface="Consolas"/>
                <a:sym typeface="Consolas"/>
              </a:rPr>
              <a:t>id</a:t>
            </a:r>
            <a:r>
              <a:rPr lang="en" sz="3400">
                <a:latin typeface="Consolas"/>
                <a:ea typeface="Consolas"/>
                <a:cs typeface="Consolas"/>
                <a:sym typeface="Consolas"/>
              </a:rPr>
              <a:t>)</a:t>
            </a:r>
            <a:br>
              <a:rPr lang="en" sz="3400">
                <a:latin typeface="Consolas"/>
                <a:ea typeface="Consolas"/>
                <a:cs typeface="Consolas"/>
                <a:sym typeface="Consolas"/>
              </a:rPr>
            </a:br>
            <a:r>
              <a:rPr lang="en" sz="3400">
                <a:latin typeface="Consolas"/>
                <a:ea typeface="Consolas"/>
                <a:cs typeface="Consolas"/>
                <a:sym typeface="Consolas"/>
              </a:rPr>
              <a:t>    </a:t>
            </a:r>
            <a:r>
              <a:rPr b="1" lang="en" sz="3400">
                <a:solidFill>
                  <a:srgbClr val="000000"/>
                </a:solidFill>
                <a:latin typeface="Consolas"/>
                <a:ea typeface="Consolas"/>
                <a:cs typeface="Consolas"/>
                <a:sym typeface="Consolas"/>
              </a:rPr>
              <a:t>assert</a:t>
            </a:r>
            <a:r>
              <a:rPr lang="en" sz="3400">
                <a:latin typeface="Consolas"/>
                <a:ea typeface="Consolas"/>
                <a:cs typeface="Consolas"/>
                <a:sym typeface="Consolas"/>
              </a:rPr>
              <a:t> user.name </a:t>
            </a:r>
            <a:r>
              <a:rPr b="1" lang="en" sz="3400">
                <a:solidFill>
                  <a:srgbClr val="000000"/>
                </a:solidFill>
                <a:latin typeface="Consolas"/>
                <a:ea typeface="Consolas"/>
                <a:cs typeface="Consolas"/>
                <a:sym typeface="Consolas"/>
              </a:rPr>
              <a:t>==</a:t>
            </a:r>
            <a:r>
              <a:rPr lang="en" sz="3400">
                <a:latin typeface="Consolas"/>
                <a:ea typeface="Consolas"/>
                <a:cs typeface="Consolas"/>
                <a:sym typeface="Consolas"/>
              </a:rPr>
              <a:t> </a:t>
            </a:r>
            <a:r>
              <a:rPr lang="en" sz="3400">
                <a:solidFill>
                  <a:srgbClr val="DD1144"/>
                </a:solidFill>
                <a:latin typeface="Consolas"/>
                <a:ea typeface="Consolas"/>
                <a:cs typeface="Consolas"/>
                <a:sym typeface="Consolas"/>
              </a:rPr>
              <a:t>'Mike'</a:t>
            </a:r>
            <a:endParaRPr sz="3400">
              <a:solidFill>
                <a:srgbClr val="DD1144"/>
              </a:solidFill>
              <a:latin typeface="Consolas"/>
              <a:ea typeface="Consolas"/>
              <a:cs typeface="Consolas"/>
              <a:sym typeface="Consola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3"/>
          <p:cNvSpPr txBox="1"/>
          <p:nvPr>
            <p:ph type="title"/>
          </p:nvPr>
        </p:nvSpPr>
        <p:spPr>
          <a:xfrm>
            <a:off x="838200" y="184502"/>
            <a:ext cx="10515600" cy="7637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Переменные "is_prod" / "is_test"</a:t>
            </a:r>
            <a:endParaRPr/>
          </a:p>
        </p:txBody>
      </p:sp>
      <p:sp>
        <p:nvSpPr>
          <p:cNvPr id="642" name="Google Shape;642;p73"/>
          <p:cNvSpPr txBox="1"/>
          <p:nvPr>
            <p:ph idx="1" type="body"/>
          </p:nvPr>
        </p:nvSpPr>
        <p:spPr>
          <a:xfrm>
            <a:off x="838200" y="959554"/>
            <a:ext cx="10515600" cy="5808134"/>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lang="en"/>
              <a:t>А вот с отправкой писем все сложнее. Ее точно делать нельзя, но как этого добиться? Посмотрите, как может выглядеть функция регистрации пользователя:</a:t>
            </a:r>
            <a:endParaRPr/>
          </a:p>
          <a:p>
            <a:pPr indent="0" lvl="0" marL="0" rtl="0" algn="l">
              <a:lnSpc>
                <a:spcPct val="120000"/>
              </a:lnSpc>
              <a:spcBef>
                <a:spcPts val="1000"/>
              </a:spcBef>
              <a:spcAft>
                <a:spcPts val="0"/>
              </a:spcAft>
              <a:buClr>
                <a:srgbClr val="000000"/>
              </a:buClr>
              <a:buSzPct val="100000"/>
              <a:buNone/>
            </a:pPr>
            <a:r>
              <a:rPr b="1" lang="en">
                <a:solidFill>
                  <a:srgbClr val="000000"/>
                </a:solidFill>
                <a:latin typeface="Consolas"/>
                <a:ea typeface="Consolas"/>
                <a:cs typeface="Consolas"/>
                <a:sym typeface="Consolas"/>
              </a:rPr>
              <a:t>def</a:t>
            </a:r>
            <a:r>
              <a:rPr lang="en">
                <a:latin typeface="Consolas"/>
                <a:ea typeface="Consolas"/>
                <a:cs typeface="Consolas"/>
                <a:sym typeface="Consolas"/>
              </a:rPr>
              <a:t> </a:t>
            </a:r>
            <a:r>
              <a:rPr b="1" lang="en">
                <a:solidFill>
                  <a:srgbClr val="990000"/>
                </a:solidFill>
                <a:latin typeface="Consolas"/>
                <a:ea typeface="Consolas"/>
                <a:cs typeface="Consolas"/>
                <a:sym typeface="Consolas"/>
              </a:rPr>
              <a:t>register_user</a:t>
            </a:r>
            <a:r>
              <a:rPr lang="en">
                <a:latin typeface="Consolas"/>
                <a:ea typeface="Consolas"/>
                <a:cs typeface="Consolas"/>
                <a:sym typeface="Consolas"/>
              </a:rPr>
              <a:t>(</a:t>
            </a:r>
            <a:r>
              <a:rPr b="1" lang="en">
                <a:solidFill>
                  <a:srgbClr val="000000"/>
                </a:solidFill>
                <a:latin typeface="Consolas"/>
                <a:ea typeface="Consolas"/>
                <a:cs typeface="Consolas"/>
                <a:sym typeface="Consolas"/>
              </a:rPr>
              <a:t>**</a:t>
            </a:r>
            <a:r>
              <a:rPr lang="en">
                <a:latin typeface="Consolas"/>
                <a:ea typeface="Consolas"/>
                <a:cs typeface="Consolas"/>
                <a:sym typeface="Consolas"/>
              </a:rPr>
              <a:t>params):</a:t>
            </a:r>
            <a:br>
              <a:rPr lang="en">
                <a:latin typeface="Consolas"/>
                <a:ea typeface="Consolas"/>
                <a:cs typeface="Consolas"/>
                <a:sym typeface="Consolas"/>
              </a:rPr>
            </a:br>
            <a:r>
              <a:rPr lang="en">
                <a:latin typeface="Consolas"/>
                <a:ea typeface="Consolas"/>
                <a:cs typeface="Consolas"/>
                <a:sym typeface="Consolas"/>
              </a:rPr>
              <a:t>    user </a:t>
            </a:r>
            <a:r>
              <a:rPr b="1" lang="en">
                <a:solidFill>
                  <a:srgbClr val="000000"/>
                </a:solidFill>
                <a:latin typeface="Consolas"/>
                <a:ea typeface="Consolas"/>
                <a:cs typeface="Consolas"/>
                <a:sym typeface="Consolas"/>
              </a:rPr>
              <a:t>=</a:t>
            </a:r>
            <a:r>
              <a:rPr lang="en">
                <a:latin typeface="Consolas"/>
                <a:ea typeface="Consolas"/>
                <a:cs typeface="Consolas"/>
                <a:sym typeface="Consolas"/>
              </a:rPr>
              <a:t> User(</a:t>
            </a:r>
            <a:r>
              <a:rPr b="1" lang="en">
                <a:solidFill>
                  <a:srgbClr val="000000"/>
                </a:solidFill>
                <a:latin typeface="Consolas"/>
                <a:ea typeface="Consolas"/>
                <a:cs typeface="Consolas"/>
                <a:sym typeface="Consolas"/>
              </a:rPr>
              <a:t>**</a:t>
            </a:r>
            <a:r>
              <a:rPr lang="en">
                <a:latin typeface="Consolas"/>
                <a:ea typeface="Consolas"/>
                <a:cs typeface="Consolas"/>
                <a:sym typeface="Consolas"/>
              </a:rPr>
              <a:t>params)</a:t>
            </a:r>
            <a:br>
              <a:rPr lang="en">
                <a:latin typeface="Consolas"/>
                <a:ea typeface="Consolas"/>
                <a:cs typeface="Consolas"/>
                <a:sym typeface="Consolas"/>
              </a:rPr>
            </a:br>
            <a:r>
              <a:rPr lang="en">
                <a:latin typeface="Consolas"/>
                <a:ea typeface="Consolas"/>
                <a:cs typeface="Consolas"/>
                <a:sym typeface="Consolas"/>
              </a:rPr>
              <a:t>    </a:t>
            </a:r>
            <a:r>
              <a:rPr b="1" lang="en">
                <a:solidFill>
                  <a:srgbClr val="000000"/>
                </a:solidFill>
                <a:latin typeface="Consolas"/>
                <a:ea typeface="Consolas"/>
                <a:cs typeface="Consolas"/>
                <a:sym typeface="Consolas"/>
              </a:rPr>
              <a:t>if</a:t>
            </a:r>
            <a:r>
              <a:rPr lang="en">
                <a:latin typeface="Consolas"/>
                <a:ea typeface="Consolas"/>
                <a:cs typeface="Consolas"/>
                <a:sym typeface="Consolas"/>
              </a:rPr>
              <a:t> not user.save():</a:t>
            </a:r>
            <a:br>
              <a:rPr lang="en">
                <a:latin typeface="Consolas"/>
                <a:ea typeface="Consolas"/>
                <a:cs typeface="Consolas"/>
                <a:sym typeface="Consolas"/>
              </a:rPr>
            </a:br>
            <a:r>
              <a:rPr lang="en">
                <a:latin typeface="Consolas"/>
                <a:ea typeface="Consolas"/>
                <a:cs typeface="Consolas"/>
                <a:sym typeface="Consolas"/>
              </a:rPr>
              <a:t>        </a:t>
            </a:r>
            <a:r>
              <a:rPr b="1" lang="en">
                <a:solidFill>
                  <a:srgbClr val="000000"/>
                </a:solidFill>
                <a:latin typeface="Consolas"/>
                <a:ea typeface="Consolas"/>
                <a:cs typeface="Consolas"/>
                <a:sym typeface="Consolas"/>
              </a:rPr>
              <a:t>return</a:t>
            </a:r>
            <a:r>
              <a:rPr lang="en">
                <a:latin typeface="Consolas"/>
                <a:ea typeface="Consolas"/>
                <a:cs typeface="Consolas"/>
                <a:sym typeface="Consolas"/>
              </a:rPr>
              <a:t> False</a:t>
            </a:r>
            <a:br>
              <a:rPr lang="en">
                <a:latin typeface="Consolas"/>
                <a:ea typeface="Consolas"/>
                <a:cs typeface="Consolas"/>
                <a:sym typeface="Consolas"/>
              </a:rPr>
            </a:br>
            <a:r>
              <a:rPr lang="en">
                <a:latin typeface="Consolas"/>
                <a:ea typeface="Consolas"/>
                <a:cs typeface="Consolas"/>
                <a:sym typeface="Consolas"/>
              </a:rPr>
              <a:t>    send_email(</a:t>
            </a:r>
            <a:r>
              <a:rPr lang="en">
                <a:solidFill>
                  <a:srgbClr val="DD1144"/>
                </a:solidFill>
                <a:latin typeface="Consolas"/>
                <a:ea typeface="Consolas"/>
                <a:cs typeface="Consolas"/>
                <a:sym typeface="Consolas"/>
              </a:rPr>
              <a:t>'registration@gmail.com '</a:t>
            </a:r>
            <a:r>
              <a:rPr lang="en">
                <a:latin typeface="Consolas"/>
                <a:ea typeface="Consolas"/>
                <a:cs typeface="Consolas"/>
                <a:sym typeface="Consolas"/>
              </a:rPr>
              <a:t>, user)</a:t>
            </a:r>
            <a:br>
              <a:rPr lang="en">
                <a:latin typeface="Consolas"/>
                <a:ea typeface="Consolas"/>
                <a:cs typeface="Consolas"/>
                <a:sym typeface="Consolas"/>
              </a:rPr>
            </a:br>
            <a:r>
              <a:rPr lang="en">
                <a:latin typeface="Consolas"/>
                <a:ea typeface="Consolas"/>
                <a:cs typeface="Consolas"/>
                <a:sym typeface="Consolas"/>
              </a:rPr>
              <a:t>    </a:t>
            </a:r>
            <a:r>
              <a:rPr b="1" lang="en">
                <a:solidFill>
                  <a:srgbClr val="000000"/>
                </a:solidFill>
                <a:latin typeface="Consolas"/>
                <a:ea typeface="Consolas"/>
                <a:cs typeface="Consolas"/>
                <a:sym typeface="Consolas"/>
              </a:rPr>
              <a:t>return</a:t>
            </a:r>
            <a:r>
              <a:rPr lang="en">
                <a:latin typeface="Consolas"/>
                <a:ea typeface="Consolas"/>
                <a:cs typeface="Consolas"/>
                <a:sym typeface="Consolas"/>
              </a:rPr>
              <a:t> True</a:t>
            </a:r>
            <a:endParaRPr/>
          </a:p>
          <a:p>
            <a:pPr indent="0" lvl="0" marL="0" rtl="0" algn="l">
              <a:lnSpc>
                <a:spcPct val="120000"/>
              </a:lnSpc>
              <a:spcBef>
                <a:spcPts val="1000"/>
              </a:spcBef>
              <a:spcAft>
                <a:spcPts val="0"/>
              </a:spcAft>
              <a:buClr>
                <a:schemeClr val="dk1"/>
              </a:buClr>
              <a:buSzPct val="100000"/>
              <a:buNone/>
            </a:pPr>
            <a:r>
              <a:rPr lang="en"/>
              <a:t>Существует несколько подходов, позволяющих отключить побочные эффекты (отправку email) в тестах.</a:t>
            </a:r>
            <a:endParaRPr/>
          </a:p>
          <a:p>
            <a:pPr indent="0" lvl="0" marL="0" rtl="0" algn="l">
              <a:lnSpc>
                <a:spcPct val="120000"/>
              </a:lnSpc>
              <a:spcBef>
                <a:spcPts val="1000"/>
              </a:spcBef>
              <a:spcAft>
                <a:spcPts val="0"/>
              </a:spcAft>
              <a:buClr>
                <a:schemeClr val="dk1"/>
              </a:buClr>
              <a:buSzPct val="100000"/>
              <a:buNone/>
            </a:pPr>
            <a:r>
              <a:rPr lang="en"/>
              <a:t>Самый простой способ </a:t>
            </a:r>
            <a:r>
              <a:rPr i="1" lang="en">
                <a:solidFill>
                  <a:srgbClr val="999988"/>
                </a:solidFill>
                <a:latin typeface="Consolas"/>
                <a:ea typeface="Consolas"/>
                <a:cs typeface="Consolas"/>
                <a:sym typeface="Consolas"/>
              </a:rPr>
              <a:t># Выполняем этот код, только если мы не в тестовой среде</a:t>
            </a:r>
            <a:br>
              <a:rPr i="1" lang="en">
                <a:solidFill>
                  <a:srgbClr val="999988"/>
                </a:solidFill>
                <a:latin typeface="Consolas"/>
                <a:ea typeface="Consolas"/>
                <a:cs typeface="Consolas"/>
                <a:sym typeface="Consolas"/>
              </a:rPr>
            </a:br>
            <a:r>
              <a:rPr b="1" lang="en">
                <a:solidFill>
                  <a:srgbClr val="000000"/>
                </a:solidFill>
                <a:latin typeface="Consolas"/>
                <a:ea typeface="Consolas"/>
                <a:cs typeface="Consolas"/>
                <a:sym typeface="Consolas"/>
              </a:rPr>
              <a:t>if</a:t>
            </a:r>
            <a:r>
              <a:rPr lang="en">
                <a:latin typeface="Consolas"/>
                <a:ea typeface="Consolas"/>
                <a:cs typeface="Consolas"/>
                <a:sym typeface="Consolas"/>
              </a:rPr>
              <a:t> (os.environ[</a:t>
            </a:r>
            <a:r>
              <a:rPr lang="en">
                <a:solidFill>
                  <a:srgbClr val="DD1144"/>
                </a:solidFill>
                <a:latin typeface="Consolas"/>
                <a:ea typeface="Consolas"/>
                <a:cs typeface="Consolas"/>
                <a:sym typeface="Consolas"/>
              </a:rPr>
              <a:t>'PROJECT_ENV'</a:t>
            </a:r>
            <a:r>
              <a:rPr lang="en">
                <a:latin typeface="Consolas"/>
                <a:ea typeface="Consolas"/>
                <a:cs typeface="Consolas"/>
                <a:sym typeface="Consolas"/>
              </a:rPr>
              <a:t>] </a:t>
            </a:r>
            <a:r>
              <a:rPr b="1" lang="en">
                <a:solidFill>
                  <a:srgbClr val="000000"/>
                </a:solidFill>
                <a:latin typeface="Consolas"/>
                <a:ea typeface="Consolas"/>
                <a:cs typeface="Consolas"/>
                <a:sym typeface="Consolas"/>
              </a:rPr>
              <a:t>==</a:t>
            </a:r>
            <a:r>
              <a:rPr lang="en">
                <a:latin typeface="Consolas"/>
                <a:ea typeface="Consolas"/>
                <a:cs typeface="Consolas"/>
                <a:sym typeface="Consolas"/>
              </a:rPr>
              <a:t> </a:t>
            </a:r>
            <a:r>
              <a:rPr lang="en">
                <a:solidFill>
                  <a:srgbClr val="DD1144"/>
                </a:solidFill>
                <a:latin typeface="Consolas"/>
                <a:ea typeface="Consolas"/>
                <a:cs typeface="Consolas"/>
                <a:sym typeface="Consolas"/>
              </a:rPr>
              <a:t>'prod'</a:t>
            </a: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send_email(</a:t>
            </a:r>
            <a:r>
              <a:rPr lang="en">
                <a:solidFill>
                  <a:srgbClr val="DD1144"/>
                </a:solidFill>
                <a:latin typeface="Consolas"/>
                <a:ea typeface="Consolas"/>
                <a:cs typeface="Consolas"/>
                <a:sym typeface="Consolas"/>
              </a:rPr>
              <a:t>'registration'</a:t>
            </a:r>
            <a:r>
              <a:rPr lang="en">
                <a:latin typeface="Consolas"/>
                <a:ea typeface="Consolas"/>
                <a:cs typeface="Consolas"/>
                <a:sym typeface="Consolas"/>
              </a:rPr>
              <a:t>, user);</a:t>
            </a:r>
            <a:endParaRPr>
              <a:latin typeface="Consolas"/>
              <a:ea typeface="Consolas"/>
              <a:cs typeface="Consolas"/>
              <a:sym typeface="Consolas"/>
            </a:endParaRPr>
          </a:p>
          <a:p>
            <a:pPr indent="0" lvl="0" marL="0" rtl="0" algn="l">
              <a:lnSpc>
                <a:spcPct val="120000"/>
              </a:lnSpc>
              <a:spcBef>
                <a:spcPts val="1000"/>
              </a:spcBef>
              <a:spcAft>
                <a:spcPts val="0"/>
              </a:spcAft>
              <a:buClr>
                <a:schemeClr val="dk1"/>
              </a:buClr>
              <a:buSzPct val="100000"/>
              <a:buNone/>
            </a:pPr>
            <a:r>
              <a:rPr lang="en"/>
              <a:t>— переменная окружения / переменная в конфигурации, которая показывает среду выполнения:</a:t>
            </a:r>
            <a:endParaRPr/>
          </a:p>
          <a:p>
            <a:pPr indent="0" lvl="0" marL="0" rtl="0" algn="l">
              <a:lnSpc>
                <a:spcPct val="120000"/>
              </a:lnSpc>
              <a:spcBef>
                <a:spcPts val="1000"/>
              </a:spcBef>
              <a:spcAft>
                <a:spcPts val="0"/>
              </a:spcAft>
              <a:buClr>
                <a:schemeClr val="dk1"/>
              </a:buClr>
              <a:buSzPct val="100000"/>
              <a:buNone/>
            </a:pPr>
            <a:r>
              <a:rPr lang="en"/>
              <a:t>Несмотря на простоту использования, такой подход считается плохой практикой:</a:t>
            </a:r>
            <a:endParaRPr/>
          </a:p>
          <a:p>
            <a:pPr indent="-228600" lvl="0" marL="228600" rtl="0" algn="l">
              <a:lnSpc>
                <a:spcPct val="120000"/>
              </a:lnSpc>
              <a:spcBef>
                <a:spcPts val="300"/>
              </a:spcBef>
              <a:spcAft>
                <a:spcPts val="0"/>
              </a:spcAft>
              <a:buClr>
                <a:schemeClr val="dk1"/>
              </a:buClr>
              <a:buSzPct val="100000"/>
              <a:buChar char="•"/>
            </a:pPr>
            <a:r>
              <a:rPr lang="en"/>
              <a:t>Происходит нарушение абстракции — код начинает знать, где он выполняется. Со временем таких проверок становится все больше, код становится грязнее.</a:t>
            </a:r>
            <a:endParaRPr/>
          </a:p>
          <a:p>
            <a:pPr indent="-228600" lvl="0" marL="228600" rtl="0" algn="l">
              <a:lnSpc>
                <a:spcPct val="120000"/>
              </a:lnSpc>
              <a:spcBef>
                <a:spcPts val="300"/>
              </a:spcBef>
              <a:spcAft>
                <a:spcPts val="0"/>
              </a:spcAft>
              <a:buClr>
                <a:schemeClr val="dk1"/>
              </a:buClr>
              <a:buSzPct val="100000"/>
              <a:buChar char="•"/>
            </a:pPr>
            <a:r>
              <a:rPr lang="en"/>
              <a:t>Если нам все же надо убедиться, что письмо отправляется с правильными данными, то мы не сможем этого сделать.</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4"/>
          <p:cNvSpPr txBox="1"/>
          <p:nvPr>
            <p:ph type="title"/>
          </p:nvPr>
        </p:nvSpPr>
        <p:spPr>
          <a:xfrm>
            <a:off x="838200" y="365126"/>
            <a:ext cx="10515600" cy="8879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Режим тестирования в библиотеке</a:t>
            </a:r>
            <a:endParaRPr/>
          </a:p>
        </p:txBody>
      </p:sp>
      <p:sp>
        <p:nvSpPr>
          <p:cNvPr id="648" name="Google Shape;648;p74"/>
          <p:cNvSpPr txBox="1"/>
          <p:nvPr>
            <p:ph idx="1" type="body"/>
          </p:nvPr>
        </p:nvSpPr>
        <p:spPr>
          <a:xfrm>
            <a:off x="838200" y="1275646"/>
            <a:ext cx="10515600" cy="5317065"/>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12529"/>
              </a:buClr>
              <a:buSzPts val="2000"/>
              <a:buNone/>
            </a:pPr>
            <a:r>
              <a:rPr b="0" i="0" lang="en" sz="2000">
                <a:solidFill>
                  <a:srgbClr val="212529"/>
                </a:solidFill>
                <a:latin typeface="Arial"/>
                <a:ea typeface="Arial"/>
                <a:cs typeface="Arial"/>
                <a:sym typeface="Arial"/>
              </a:rPr>
              <a:t>Следующий способ – поддержка режима тестирования внутри самой библиотеки. Например, где-нибудь на этапе инициализации тестов можно сделать так:</a:t>
            </a:r>
            <a:endParaRPr/>
          </a:p>
          <a:p>
            <a:pPr indent="0" lvl="0" marL="0" rtl="0" algn="l">
              <a:lnSpc>
                <a:spcPct val="100000"/>
              </a:lnSpc>
              <a:spcBef>
                <a:spcPts val="1000"/>
              </a:spcBef>
              <a:spcAft>
                <a:spcPts val="0"/>
              </a:spcAft>
              <a:buClr>
                <a:srgbClr val="999988"/>
              </a:buClr>
              <a:buSzPts val="2000"/>
              <a:buNone/>
            </a:pPr>
            <a:r>
              <a:rPr i="1" lang="en" sz="2000">
                <a:solidFill>
                  <a:srgbClr val="999988"/>
                </a:solidFill>
                <a:latin typeface="Consolas"/>
                <a:ea typeface="Consolas"/>
                <a:cs typeface="Consolas"/>
                <a:sym typeface="Consolas"/>
              </a:rPr>
              <a:t># До выполнения тестов</a:t>
            </a:r>
            <a:br>
              <a:rPr i="1" lang="en" sz="2000">
                <a:solidFill>
                  <a:srgbClr val="999988"/>
                </a:solidFill>
                <a:latin typeface="Consolas"/>
                <a:ea typeface="Consolas"/>
                <a:cs typeface="Consolas"/>
                <a:sym typeface="Consolas"/>
              </a:rPr>
            </a:br>
            <a:r>
              <a:rPr b="1" lang="en" sz="2000">
                <a:solidFill>
                  <a:srgbClr val="000000"/>
                </a:solidFill>
                <a:latin typeface="Consolas"/>
                <a:ea typeface="Consolas"/>
                <a:cs typeface="Consolas"/>
                <a:sym typeface="Consolas"/>
              </a:rPr>
              <a:t>import</a:t>
            </a:r>
            <a:r>
              <a:rPr lang="en" sz="2000">
                <a:latin typeface="Consolas"/>
                <a:ea typeface="Consolas"/>
                <a:cs typeface="Consolas"/>
                <a:sym typeface="Consolas"/>
              </a:rPr>
              <a:t> </a:t>
            </a:r>
            <a:r>
              <a:rPr lang="en" sz="2000">
                <a:solidFill>
                  <a:srgbClr val="555555"/>
                </a:solidFill>
                <a:latin typeface="Consolas"/>
                <a:ea typeface="Consolas"/>
                <a:cs typeface="Consolas"/>
                <a:sym typeface="Consolas"/>
              </a:rPr>
              <a:t>mailer</a:t>
            </a:r>
            <a:br>
              <a:rPr lang="en" sz="2000">
                <a:solidFill>
                  <a:srgbClr val="555555"/>
                </a:solidFill>
                <a:latin typeface="Consolas"/>
                <a:ea typeface="Consolas"/>
                <a:cs typeface="Consolas"/>
                <a:sym typeface="Consolas"/>
              </a:rPr>
            </a:br>
            <a:r>
              <a:rPr lang="en" sz="2000">
                <a:latin typeface="Consolas"/>
                <a:ea typeface="Consolas"/>
                <a:cs typeface="Consolas"/>
                <a:sym typeface="Consolas"/>
              </a:rPr>
              <a:t>mailer.test </a:t>
            </a:r>
            <a:r>
              <a:rPr b="1" lang="en" sz="2000">
                <a:solidFill>
                  <a:srgbClr val="000000"/>
                </a:solidFill>
                <a:latin typeface="Consolas"/>
                <a:ea typeface="Consolas"/>
                <a:cs typeface="Consolas"/>
                <a:sym typeface="Consolas"/>
              </a:rPr>
              <a:t>=</a:t>
            </a:r>
            <a:r>
              <a:rPr lang="en" sz="2000">
                <a:latin typeface="Consolas"/>
                <a:ea typeface="Consolas"/>
                <a:cs typeface="Consolas"/>
                <a:sym typeface="Consolas"/>
              </a:rPr>
              <a:t> true</a:t>
            </a:r>
            <a:endParaRPr sz="2000">
              <a:latin typeface="Consolas"/>
              <a:ea typeface="Consolas"/>
              <a:cs typeface="Consolas"/>
              <a:sym typeface="Consolas"/>
            </a:endParaRPr>
          </a:p>
          <a:p>
            <a:pPr indent="0" lvl="0" marL="0" rtl="0" algn="l">
              <a:lnSpc>
                <a:spcPct val="100000"/>
              </a:lnSpc>
              <a:spcBef>
                <a:spcPts val="1000"/>
              </a:spcBef>
              <a:spcAft>
                <a:spcPts val="0"/>
              </a:spcAft>
              <a:buClr>
                <a:srgbClr val="212529"/>
              </a:buClr>
              <a:buSzPts val="2000"/>
              <a:buNone/>
            </a:pPr>
            <a:r>
              <a:rPr b="0" i="0" lang="en" sz="2000">
                <a:solidFill>
                  <a:srgbClr val="212529"/>
                </a:solidFill>
                <a:latin typeface="Arial"/>
                <a:ea typeface="Arial"/>
                <a:cs typeface="Arial"/>
                <a:sym typeface="Arial"/>
              </a:rPr>
              <a:t>Теперь в любом другом месте, где импортируется и используется функция send_email(), реальная отправка происходить не будет:</a:t>
            </a:r>
            <a:endParaRPr/>
          </a:p>
          <a:p>
            <a:pPr indent="0" lvl="0" marL="0" rtl="0" algn="l">
              <a:lnSpc>
                <a:spcPct val="100000"/>
              </a:lnSpc>
              <a:spcBef>
                <a:spcPts val="1000"/>
              </a:spcBef>
              <a:spcAft>
                <a:spcPts val="0"/>
              </a:spcAft>
              <a:buClr>
                <a:srgbClr val="999988"/>
              </a:buClr>
              <a:buSzPts val="2000"/>
              <a:buNone/>
            </a:pPr>
            <a:r>
              <a:rPr i="1" lang="en" sz="2000">
                <a:solidFill>
                  <a:srgbClr val="999988"/>
                </a:solidFill>
                <a:latin typeface="Consolas"/>
                <a:ea typeface="Consolas"/>
                <a:cs typeface="Consolas"/>
                <a:sym typeface="Consolas"/>
              </a:rPr>
              <a:t># Ничего не происходит</a:t>
            </a:r>
            <a:br>
              <a:rPr i="1" lang="en" sz="2000">
                <a:solidFill>
                  <a:srgbClr val="999988"/>
                </a:solidFill>
                <a:latin typeface="Consolas"/>
                <a:ea typeface="Consolas"/>
                <a:cs typeface="Consolas"/>
                <a:sym typeface="Consolas"/>
              </a:rPr>
            </a:br>
            <a:r>
              <a:rPr lang="en" sz="2000">
                <a:latin typeface="Consolas"/>
                <a:ea typeface="Consolas"/>
                <a:cs typeface="Consolas"/>
                <a:sym typeface="Consolas"/>
              </a:rPr>
              <a:t>mailer.send_email(</a:t>
            </a:r>
            <a:r>
              <a:rPr lang="en" sz="2000">
                <a:solidFill>
                  <a:srgbClr val="DD1144"/>
                </a:solidFill>
                <a:latin typeface="Consolas"/>
                <a:ea typeface="Consolas"/>
                <a:cs typeface="Consolas"/>
                <a:sym typeface="Consolas"/>
              </a:rPr>
              <a:t>'registration@gmail.com'</a:t>
            </a:r>
            <a:r>
              <a:rPr lang="en" sz="2000">
                <a:latin typeface="Consolas"/>
                <a:ea typeface="Consolas"/>
                <a:cs typeface="Consolas"/>
                <a:sym typeface="Consolas"/>
              </a:rPr>
              <a:t>, user);</a:t>
            </a:r>
            <a:br>
              <a:rPr lang="en" sz="2000">
                <a:latin typeface="Consolas"/>
                <a:ea typeface="Consolas"/>
                <a:cs typeface="Consolas"/>
                <a:sym typeface="Consolas"/>
              </a:rPr>
            </a:br>
            <a:r>
              <a:rPr i="1" lang="en" sz="2000">
                <a:solidFill>
                  <a:srgbClr val="999988"/>
                </a:solidFill>
                <a:latin typeface="Consolas"/>
                <a:ea typeface="Consolas"/>
                <a:cs typeface="Consolas"/>
                <a:sym typeface="Consolas"/>
              </a:rPr>
              <a:t># В отличие от варианта с переменной окружения,</a:t>
            </a:r>
            <a:br>
              <a:rPr i="1" lang="en" sz="2000">
                <a:solidFill>
                  <a:srgbClr val="999988"/>
                </a:solidFill>
                <a:latin typeface="Consolas"/>
                <a:ea typeface="Consolas"/>
                <a:cs typeface="Consolas"/>
                <a:sym typeface="Consolas"/>
              </a:rPr>
            </a:br>
            <a:r>
              <a:rPr i="1" lang="en" sz="2000">
                <a:solidFill>
                  <a:srgbClr val="999988"/>
                </a:solidFill>
                <a:latin typeface="Consolas"/>
                <a:ea typeface="Consolas"/>
                <a:cs typeface="Consolas"/>
                <a:sym typeface="Consolas"/>
              </a:rPr>
              <a:t># в этом случае прикладной код ни о чем не догадывается</a:t>
            </a:r>
            <a:endParaRPr/>
          </a:p>
          <a:p>
            <a:pPr indent="0" lvl="0" marL="0" rtl="0" algn="l">
              <a:lnSpc>
                <a:spcPct val="100000"/>
              </a:lnSpc>
              <a:spcBef>
                <a:spcPts val="1000"/>
              </a:spcBef>
              <a:spcAft>
                <a:spcPts val="0"/>
              </a:spcAft>
              <a:buClr>
                <a:schemeClr val="dk1"/>
              </a:buClr>
              <a:buSzPts val="2000"/>
              <a:buNone/>
            </a:pPr>
            <a:r>
              <a:rPr lang="en" sz="2000"/>
              <a:t>Обычно информация о том, как правильно включить режим тестирования,</a:t>
            </a:r>
            <a:br>
              <a:rPr lang="en" sz="2000"/>
            </a:br>
            <a:r>
              <a:rPr lang="en" sz="2000"/>
              <a:t>находится в официальной документации конкретной библиотеки.</a:t>
            </a:r>
            <a:br>
              <a:rPr lang="en" sz="2000"/>
            </a:br>
            <a:r>
              <a:rPr lang="en" sz="2000"/>
              <a:t>Но что делать, если используемая библиотека не поддерживает</a:t>
            </a:r>
            <a:br>
              <a:rPr lang="en" sz="2000"/>
            </a:br>
            <a:r>
              <a:rPr lang="en" sz="2000"/>
              <a:t>режим тестирования?</a:t>
            </a:r>
            <a:endParaRPr/>
          </a:p>
        </p:txBody>
      </p:sp>
      <p:pic>
        <p:nvPicPr>
          <p:cNvPr id="649" name="Google Shape;649;p74"/>
          <p:cNvPicPr preferRelativeResize="0"/>
          <p:nvPr/>
        </p:nvPicPr>
        <p:blipFill rotWithShape="1">
          <a:blip r:embed="rId3">
            <a:alphaModFix/>
          </a:blip>
          <a:srcRect b="0" l="0" r="0" t="0"/>
          <a:stretch/>
        </p:blipFill>
        <p:spPr>
          <a:xfrm>
            <a:off x="9815689" y="4481689"/>
            <a:ext cx="2376311" cy="237631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5"/>
          <p:cNvSpPr txBox="1"/>
          <p:nvPr>
            <p:ph type="title"/>
          </p:nvPr>
        </p:nvSpPr>
        <p:spPr>
          <a:xfrm>
            <a:off x="736599" y="105479"/>
            <a:ext cx="10515600" cy="7411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Инверсия зависимостей</a:t>
            </a:r>
            <a:endParaRPr/>
          </a:p>
        </p:txBody>
      </p:sp>
      <p:sp>
        <p:nvSpPr>
          <p:cNvPr id="655" name="Google Shape;655;p75"/>
          <p:cNvSpPr txBox="1"/>
          <p:nvPr>
            <p:ph idx="1" type="body"/>
          </p:nvPr>
        </p:nvSpPr>
        <p:spPr>
          <a:xfrm>
            <a:off x="668865" y="846666"/>
            <a:ext cx="11252200" cy="5926668"/>
          </a:xfrm>
          <a:prstGeom prst="rect">
            <a:avLst/>
          </a:prstGeom>
          <a:solidFill>
            <a:schemeClr val="lt1"/>
          </a:solidFill>
          <a:ln>
            <a:noFill/>
          </a:ln>
        </p:spPr>
        <p:txBody>
          <a:bodyPr anchorCtr="0" anchor="t" bIns="45700" lIns="91425" spcFirstLastPara="1" rIns="91425" wrap="square" tIns="45700">
            <a:normAutofit fontScale="55000" lnSpcReduction="20000"/>
          </a:bodyPr>
          <a:lstStyle/>
          <a:p>
            <a:pPr indent="0" lvl="0" marL="0" rtl="0" algn="l">
              <a:lnSpc>
                <a:spcPct val="120000"/>
              </a:lnSpc>
              <a:spcBef>
                <a:spcPts val="0"/>
              </a:spcBef>
              <a:spcAft>
                <a:spcPts val="0"/>
              </a:spcAft>
              <a:buClr>
                <a:schemeClr val="dk1"/>
              </a:buClr>
              <a:buSzPct val="100000"/>
              <a:buNone/>
            </a:pPr>
            <a:r>
              <a:rPr lang="en" sz="3300"/>
              <a:t>Существует еще один, универсальный способ, основан на применении </a:t>
            </a:r>
            <a:r>
              <a:rPr b="1" lang="en" sz="3300"/>
              <a:t>инверсии зависимостей</a:t>
            </a:r>
            <a:r>
              <a:rPr lang="en" sz="3300"/>
              <a:t>. Программу можно изменить так, чтобы она вызывала функцию send_email() не напрямую, а принимала ее как параметр:</a:t>
            </a:r>
            <a:endParaRPr/>
          </a:p>
          <a:p>
            <a:pPr indent="0" lvl="0" marL="0" rtl="0" algn="l">
              <a:lnSpc>
                <a:spcPct val="90000"/>
              </a:lnSpc>
              <a:spcBef>
                <a:spcPts val="1000"/>
              </a:spcBef>
              <a:spcAft>
                <a:spcPts val="0"/>
              </a:spcAft>
              <a:buClr>
                <a:srgbClr val="000000"/>
              </a:buClr>
              <a:buSzPct val="100000"/>
              <a:buNone/>
            </a:pPr>
            <a:r>
              <a:rPr b="1" lang="en" sz="2900">
                <a:solidFill>
                  <a:srgbClr val="000000"/>
                </a:solidFill>
                <a:latin typeface="Consolas"/>
                <a:ea typeface="Consolas"/>
                <a:cs typeface="Consolas"/>
                <a:sym typeface="Consolas"/>
              </a:rPr>
              <a:t>from</a:t>
            </a:r>
            <a:r>
              <a:rPr lang="en" sz="2900">
                <a:latin typeface="Consolas"/>
                <a:ea typeface="Consolas"/>
                <a:cs typeface="Consolas"/>
                <a:sym typeface="Consolas"/>
              </a:rPr>
              <a:t> </a:t>
            </a:r>
            <a:r>
              <a:rPr lang="en" sz="2900">
                <a:solidFill>
                  <a:srgbClr val="555555"/>
                </a:solidFill>
                <a:latin typeface="Consolas"/>
                <a:ea typeface="Consolas"/>
                <a:cs typeface="Consolas"/>
                <a:sym typeface="Consolas"/>
              </a:rPr>
              <a:t>mailer</a:t>
            </a:r>
            <a:r>
              <a:rPr lang="en" sz="2900">
                <a:latin typeface="Consolas"/>
                <a:ea typeface="Consolas"/>
                <a:cs typeface="Consolas"/>
                <a:sym typeface="Consolas"/>
              </a:rPr>
              <a:t> </a:t>
            </a:r>
            <a:r>
              <a:rPr b="1" lang="en" sz="2900">
                <a:solidFill>
                  <a:srgbClr val="000000"/>
                </a:solidFill>
                <a:latin typeface="Consolas"/>
                <a:ea typeface="Consolas"/>
                <a:cs typeface="Consolas"/>
                <a:sym typeface="Consolas"/>
              </a:rPr>
              <a:t>import</a:t>
            </a:r>
            <a:r>
              <a:rPr lang="en" sz="2900">
                <a:latin typeface="Consolas"/>
                <a:ea typeface="Consolas"/>
                <a:cs typeface="Consolas"/>
                <a:sym typeface="Consolas"/>
              </a:rPr>
              <a:t> send_email</a:t>
            </a:r>
            <a:br>
              <a:rPr lang="en" sz="2900">
                <a:latin typeface="Consolas"/>
                <a:ea typeface="Consolas"/>
                <a:cs typeface="Consolas"/>
                <a:sym typeface="Consolas"/>
              </a:rPr>
            </a:br>
            <a:r>
              <a:rPr i="1" lang="en" sz="2900">
                <a:solidFill>
                  <a:srgbClr val="999988"/>
                </a:solidFill>
                <a:latin typeface="Consolas"/>
                <a:ea typeface="Consolas"/>
                <a:cs typeface="Consolas"/>
                <a:sym typeface="Consolas"/>
              </a:rPr>
              <a:t># Ставим значение по умолчанию, чтобы не пришлось постоянно указывать функцию</a:t>
            </a:r>
            <a:br>
              <a:rPr i="1" lang="en" sz="2900">
                <a:solidFill>
                  <a:srgbClr val="999988"/>
                </a:solidFill>
                <a:latin typeface="Consolas"/>
                <a:ea typeface="Consolas"/>
                <a:cs typeface="Consolas"/>
                <a:sym typeface="Consolas"/>
              </a:rPr>
            </a:br>
            <a:r>
              <a:rPr b="1" lang="en" sz="2900">
                <a:solidFill>
                  <a:srgbClr val="000000"/>
                </a:solidFill>
                <a:latin typeface="Consolas"/>
                <a:ea typeface="Consolas"/>
                <a:cs typeface="Consolas"/>
                <a:sym typeface="Consolas"/>
              </a:rPr>
              <a:t>def</a:t>
            </a:r>
            <a:r>
              <a:rPr lang="en" sz="2900">
                <a:latin typeface="Consolas"/>
                <a:ea typeface="Consolas"/>
                <a:cs typeface="Consolas"/>
                <a:sym typeface="Consolas"/>
              </a:rPr>
              <a:t> </a:t>
            </a:r>
            <a:r>
              <a:rPr b="1" lang="en" sz="2900">
                <a:solidFill>
                  <a:srgbClr val="990000"/>
                </a:solidFill>
                <a:latin typeface="Consolas"/>
                <a:ea typeface="Consolas"/>
                <a:cs typeface="Consolas"/>
                <a:sym typeface="Consolas"/>
              </a:rPr>
              <a:t>register_user</a:t>
            </a:r>
            <a:r>
              <a:rPr lang="en" sz="2900">
                <a:latin typeface="Consolas"/>
                <a:ea typeface="Consolas"/>
                <a:cs typeface="Consolas"/>
                <a:sym typeface="Consolas"/>
              </a:rPr>
              <a:t>(send</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send_email, </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params):</a:t>
            </a:r>
            <a:br>
              <a:rPr lang="en" sz="2900">
                <a:latin typeface="Consolas"/>
                <a:ea typeface="Consolas"/>
                <a:cs typeface="Consolas"/>
                <a:sym typeface="Consolas"/>
              </a:rPr>
            </a:br>
            <a:r>
              <a:rPr lang="en" sz="2900">
                <a:latin typeface="Consolas"/>
                <a:ea typeface="Consolas"/>
                <a:cs typeface="Consolas"/>
                <a:sym typeface="Consolas"/>
              </a:rPr>
              <a:t>    user </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 User(</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params)</a:t>
            </a:r>
            <a:br>
              <a:rPr lang="en" sz="2900">
                <a:latin typeface="Consolas"/>
                <a:ea typeface="Consolas"/>
                <a:cs typeface="Consolas"/>
                <a:sym typeface="Consolas"/>
              </a:rPr>
            </a:br>
            <a:r>
              <a:rPr lang="en" sz="2900">
                <a:latin typeface="Consolas"/>
                <a:ea typeface="Consolas"/>
                <a:cs typeface="Consolas"/>
                <a:sym typeface="Consolas"/>
              </a:rPr>
              <a:t>    </a:t>
            </a:r>
            <a:r>
              <a:rPr b="1" lang="en" sz="2900">
                <a:solidFill>
                  <a:srgbClr val="000000"/>
                </a:solidFill>
                <a:latin typeface="Consolas"/>
                <a:ea typeface="Consolas"/>
                <a:cs typeface="Consolas"/>
                <a:sym typeface="Consolas"/>
              </a:rPr>
              <a:t>if</a:t>
            </a:r>
            <a:r>
              <a:rPr lang="en" sz="2900">
                <a:latin typeface="Consolas"/>
                <a:ea typeface="Consolas"/>
                <a:cs typeface="Consolas"/>
                <a:sym typeface="Consolas"/>
              </a:rPr>
              <a:t> not user.save():</a:t>
            </a:r>
            <a:br>
              <a:rPr lang="en" sz="2900">
                <a:latin typeface="Consolas"/>
                <a:ea typeface="Consolas"/>
                <a:cs typeface="Consolas"/>
                <a:sym typeface="Consolas"/>
              </a:rPr>
            </a:br>
            <a:r>
              <a:rPr lang="en" sz="2900">
                <a:latin typeface="Consolas"/>
                <a:ea typeface="Consolas"/>
                <a:cs typeface="Consolas"/>
                <a:sym typeface="Consolas"/>
              </a:rPr>
              <a:t>        </a:t>
            </a:r>
            <a:r>
              <a:rPr b="1" lang="en" sz="2900">
                <a:solidFill>
                  <a:srgbClr val="000000"/>
                </a:solidFill>
                <a:latin typeface="Consolas"/>
                <a:ea typeface="Consolas"/>
                <a:cs typeface="Consolas"/>
                <a:sym typeface="Consolas"/>
              </a:rPr>
              <a:t>return</a:t>
            </a:r>
            <a:r>
              <a:rPr lang="en" sz="2900">
                <a:latin typeface="Consolas"/>
                <a:ea typeface="Consolas"/>
                <a:cs typeface="Consolas"/>
                <a:sym typeface="Consolas"/>
              </a:rPr>
              <a:t> False</a:t>
            </a:r>
            <a:br>
              <a:rPr lang="en" sz="2900">
                <a:latin typeface="Consolas"/>
                <a:ea typeface="Consolas"/>
                <a:cs typeface="Consolas"/>
                <a:sym typeface="Consolas"/>
              </a:rPr>
            </a:br>
            <a:r>
              <a:rPr lang="en" sz="2900">
                <a:latin typeface="Consolas"/>
                <a:ea typeface="Consolas"/>
                <a:cs typeface="Consolas"/>
                <a:sym typeface="Consolas"/>
              </a:rPr>
              <a:t>        send(</a:t>
            </a:r>
            <a:r>
              <a:rPr lang="en" sz="2900">
                <a:solidFill>
                  <a:srgbClr val="DD1144"/>
                </a:solidFill>
                <a:latin typeface="Consolas"/>
                <a:ea typeface="Consolas"/>
                <a:cs typeface="Consolas"/>
                <a:sym typeface="Consolas"/>
              </a:rPr>
              <a:t>'registration@gmail.com'</a:t>
            </a:r>
            <a:r>
              <a:rPr lang="en" sz="2900">
                <a:latin typeface="Consolas"/>
                <a:ea typeface="Consolas"/>
                <a:cs typeface="Consolas"/>
                <a:sym typeface="Consolas"/>
              </a:rPr>
              <a:t>, user)</a:t>
            </a:r>
            <a:br>
              <a:rPr lang="en" sz="2900">
                <a:latin typeface="Consolas"/>
                <a:ea typeface="Consolas"/>
                <a:cs typeface="Consolas"/>
                <a:sym typeface="Consolas"/>
              </a:rPr>
            </a:br>
            <a:r>
              <a:rPr lang="en" sz="2900">
                <a:latin typeface="Consolas"/>
                <a:ea typeface="Consolas"/>
                <a:cs typeface="Consolas"/>
                <a:sym typeface="Consolas"/>
              </a:rPr>
              <a:t>    </a:t>
            </a:r>
            <a:r>
              <a:rPr b="1" lang="en" sz="2900">
                <a:solidFill>
                  <a:srgbClr val="000000"/>
                </a:solidFill>
                <a:latin typeface="Consolas"/>
                <a:ea typeface="Consolas"/>
                <a:cs typeface="Consolas"/>
                <a:sym typeface="Consolas"/>
              </a:rPr>
              <a:t>return</a:t>
            </a:r>
            <a:r>
              <a:rPr lang="en" sz="2900">
                <a:latin typeface="Consolas"/>
                <a:ea typeface="Consolas"/>
                <a:cs typeface="Consolas"/>
                <a:sym typeface="Consolas"/>
              </a:rPr>
              <a:t> True</a:t>
            </a:r>
            <a:endParaRPr/>
          </a:p>
          <a:p>
            <a:pPr indent="0" lvl="0" marL="0" rtl="0" algn="l">
              <a:lnSpc>
                <a:spcPct val="120000"/>
              </a:lnSpc>
              <a:spcBef>
                <a:spcPts val="1000"/>
              </a:spcBef>
              <a:spcAft>
                <a:spcPts val="0"/>
              </a:spcAft>
              <a:buClr>
                <a:schemeClr val="dk1"/>
              </a:buClr>
              <a:buSzPct val="100000"/>
              <a:buNone/>
            </a:pPr>
            <a:r>
              <a:rPr lang="en" sz="3300"/>
              <a:t>Так же посмотрим на тест:</a:t>
            </a:r>
            <a:endParaRPr/>
          </a:p>
          <a:p>
            <a:pPr indent="0" lvl="0" marL="0" rtl="0" algn="l">
              <a:lnSpc>
                <a:spcPct val="90000"/>
              </a:lnSpc>
              <a:spcBef>
                <a:spcPts val="1000"/>
              </a:spcBef>
              <a:spcAft>
                <a:spcPts val="0"/>
              </a:spcAft>
              <a:buClr>
                <a:srgbClr val="000000"/>
              </a:buClr>
              <a:buSzPct val="100000"/>
              <a:buNone/>
            </a:pPr>
            <a:r>
              <a:rPr b="1" lang="en" sz="2600">
                <a:solidFill>
                  <a:srgbClr val="000000"/>
                </a:solidFill>
                <a:latin typeface="Consolas"/>
                <a:ea typeface="Consolas"/>
                <a:cs typeface="Consolas"/>
                <a:sym typeface="Consolas"/>
              </a:rPr>
              <a:t>def</a:t>
            </a:r>
            <a:r>
              <a:rPr lang="en" sz="2600">
                <a:latin typeface="Consolas"/>
                <a:ea typeface="Consolas"/>
                <a:cs typeface="Consolas"/>
                <a:sym typeface="Consolas"/>
              </a:rPr>
              <a:t> </a:t>
            </a:r>
            <a:r>
              <a:rPr b="1" lang="en" sz="2600">
                <a:solidFill>
                  <a:srgbClr val="990000"/>
                </a:solidFill>
                <a:latin typeface="Consolas"/>
                <a:ea typeface="Consolas"/>
                <a:cs typeface="Consolas"/>
                <a:sym typeface="Consolas"/>
              </a:rPr>
              <a:t>fake_send_email</a:t>
            </a:r>
            <a:r>
              <a:rPr lang="en" sz="2600">
                <a:latin typeface="Consolas"/>
                <a:ea typeface="Consolas"/>
                <a:cs typeface="Consolas"/>
                <a:sym typeface="Consolas"/>
              </a:rPr>
              <a:t>(</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args, </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kwargs):</a:t>
            </a:r>
            <a:br>
              <a:rPr lang="en" sz="2600">
                <a:latin typeface="Consolas"/>
                <a:ea typeface="Consolas"/>
                <a:cs typeface="Consolas"/>
                <a:sym typeface="Consolas"/>
              </a:rPr>
            </a:br>
            <a:r>
              <a:rPr lang="en" sz="2900">
                <a:latin typeface="Consolas"/>
                <a:ea typeface="Consolas"/>
                <a:cs typeface="Consolas"/>
                <a:sym typeface="Consolas"/>
              </a:rPr>
              <a:t>    </a:t>
            </a:r>
            <a:r>
              <a:rPr i="1" lang="en" sz="2900">
                <a:solidFill>
                  <a:srgbClr val="999988"/>
                </a:solidFill>
                <a:latin typeface="Consolas"/>
                <a:ea typeface="Consolas"/>
                <a:cs typeface="Consolas"/>
                <a:sym typeface="Consolas"/>
              </a:rPr>
              <a:t># Например, письмо можно вывести в терминал для удобства отладки</a:t>
            </a:r>
            <a:br>
              <a:rPr i="1" lang="en" sz="2900">
                <a:solidFill>
                  <a:srgbClr val="999988"/>
                </a:solidFill>
                <a:latin typeface="Consolas"/>
                <a:ea typeface="Consolas"/>
                <a:cs typeface="Consolas"/>
                <a:sym typeface="Consolas"/>
              </a:rPr>
            </a:br>
            <a:r>
              <a:rPr b="1" lang="en" sz="2900">
                <a:solidFill>
                  <a:srgbClr val="000000"/>
                </a:solidFill>
                <a:latin typeface="Consolas"/>
                <a:ea typeface="Consolas"/>
                <a:cs typeface="Consolas"/>
                <a:sym typeface="Consolas"/>
              </a:rPr>
              <a:t>def</a:t>
            </a:r>
            <a:r>
              <a:rPr lang="en" sz="2900">
                <a:latin typeface="Consolas"/>
                <a:ea typeface="Consolas"/>
                <a:cs typeface="Consolas"/>
                <a:sym typeface="Consolas"/>
              </a:rPr>
              <a:t> </a:t>
            </a:r>
            <a:r>
              <a:rPr b="1" lang="en" sz="2900">
                <a:solidFill>
                  <a:srgbClr val="990000"/>
                </a:solidFill>
                <a:latin typeface="Consolas"/>
                <a:ea typeface="Consolas"/>
                <a:cs typeface="Consolas"/>
                <a:sym typeface="Consolas"/>
              </a:rPr>
              <a:t>test_register_user</a:t>
            </a:r>
            <a:r>
              <a:rPr lang="en" sz="2900">
                <a:latin typeface="Consolas"/>
                <a:ea typeface="Consolas"/>
                <a:cs typeface="Consolas"/>
                <a:sym typeface="Consolas"/>
              </a:rPr>
              <a:t>():</a:t>
            </a:r>
            <a:br>
              <a:rPr lang="en" sz="2900">
                <a:latin typeface="Consolas"/>
                <a:ea typeface="Consolas"/>
                <a:cs typeface="Consolas"/>
                <a:sym typeface="Consolas"/>
              </a:rPr>
            </a:br>
            <a:r>
              <a:rPr lang="en" sz="2900">
                <a:latin typeface="Consolas"/>
                <a:ea typeface="Consolas"/>
                <a:cs typeface="Consolas"/>
                <a:sym typeface="Consolas"/>
              </a:rPr>
              <a:t>    </a:t>
            </a:r>
            <a:r>
              <a:rPr lang="en" sz="2900">
                <a:solidFill>
                  <a:srgbClr val="0086B3"/>
                </a:solidFill>
                <a:latin typeface="Consolas"/>
                <a:ea typeface="Consolas"/>
                <a:cs typeface="Consolas"/>
                <a:sym typeface="Consolas"/>
              </a:rPr>
              <a:t>id</a:t>
            </a:r>
            <a:r>
              <a:rPr lang="en" sz="2900">
                <a:latin typeface="Consolas"/>
                <a:ea typeface="Consolas"/>
                <a:cs typeface="Consolas"/>
                <a:sym typeface="Consolas"/>
              </a:rPr>
              <a:t> </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 register_user(name</a:t>
            </a:r>
            <a:r>
              <a:rPr b="1" lang="en" sz="2900">
                <a:solidFill>
                  <a:srgbClr val="000000"/>
                </a:solidFill>
                <a:latin typeface="Consolas"/>
                <a:ea typeface="Consolas"/>
                <a:cs typeface="Consolas"/>
                <a:sym typeface="Consolas"/>
              </a:rPr>
              <a:t>=</a:t>
            </a:r>
            <a:r>
              <a:rPr lang="en" sz="2900">
                <a:solidFill>
                  <a:srgbClr val="DD1144"/>
                </a:solidFill>
                <a:latin typeface="Consolas"/>
                <a:ea typeface="Consolas"/>
                <a:cs typeface="Consolas"/>
                <a:sym typeface="Consolas"/>
              </a:rPr>
              <a:t>'Mike'</a:t>
            </a:r>
            <a:r>
              <a:rPr lang="en" sz="2900">
                <a:latin typeface="Consolas"/>
                <a:ea typeface="Consolas"/>
                <a:cs typeface="Consolas"/>
                <a:sym typeface="Consolas"/>
              </a:rPr>
              <a:t>, send</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fake_send_email);</a:t>
            </a:r>
            <a:br>
              <a:rPr lang="en" sz="2900">
                <a:latin typeface="Consolas"/>
                <a:ea typeface="Consolas"/>
                <a:cs typeface="Consolas"/>
                <a:sym typeface="Consolas"/>
              </a:rPr>
            </a:br>
            <a:r>
              <a:rPr lang="en" sz="2900">
                <a:latin typeface="Consolas"/>
                <a:ea typeface="Consolas"/>
                <a:cs typeface="Consolas"/>
                <a:sym typeface="Consolas"/>
              </a:rPr>
              <a:t>    user </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 User.objects.get(</a:t>
            </a:r>
            <a:r>
              <a:rPr lang="en" sz="2900">
                <a:solidFill>
                  <a:srgbClr val="0086B3"/>
                </a:solidFill>
                <a:latin typeface="Consolas"/>
                <a:ea typeface="Consolas"/>
                <a:cs typeface="Consolas"/>
                <a:sym typeface="Consolas"/>
              </a:rPr>
              <a:t>id</a:t>
            </a:r>
            <a:r>
              <a:rPr lang="en" sz="2900">
                <a:latin typeface="Consolas"/>
                <a:ea typeface="Consolas"/>
                <a:cs typeface="Consolas"/>
                <a:sym typeface="Consolas"/>
              </a:rPr>
              <a:t>)</a:t>
            </a:r>
            <a:br>
              <a:rPr lang="en" sz="2900">
                <a:latin typeface="Consolas"/>
                <a:ea typeface="Consolas"/>
                <a:cs typeface="Consolas"/>
                <a:sym typeface="Consolas"/>
              </a:rPr>
            </a:br>
            <a:r>
              <a:rPr lang="en" sz="2900">
                <a:latin typeface="Consolas"/>
                <a:ea typeface="Consolas"/>
                <a:cs typeface="Consolas"/>
                <a:sym typeface="Consolas"/>
              </a:rPr>
              <a:t>    </a:t>
            </a:r>
            <a:r>
              <a:rPr b="1" lang="en" sz="2900">
                <a:solidFill>
                  <a:srgbClr val="000000"/>
                </a:solidFill>
                <a:latin typeface="Consolas"/>
                <a:ea typeface="Consolas"/>
                <a:cs typeface="Consolas"/>
                <a:sym typeface="Consolas"/>
              </a:rPr>
              <a:t>assert</a:t>
            </a:r>
            <a:r>
              <a:rPr lang="en" sz="2900">
                <a:latin typeface="Consolas"/>
                <a:ea typeface="Consolas"/>
                <a:cs typeface="Consolas"/>
                <a:sym typeface="Consolas"/>
              </a:rPr>
              <a:t> user.name </a:t>
            </a:r>
            <a:r>
              <a:rPr b="1" lang="en" sz="2900">
                <a:solidFill>
                  <a:srgbClr val="000000"/>
                </a:solidFill>
                <a:latin typeface="Consolas"/>
                <a:ea typeface="Consolas"/>
                <a:cs typeface="Consolas"/>
                <a:sym typeface="Consolas"/>
              </a:rPr>
              <a:t>==</a:t>
            </a:r>
            <a:r>
              <a:rPr lang="en" sz="2900">
                <a:latin typeface="Consolas"/>
                <a:ea typeface="Consolas"/>
                <a:cs typeface="Consolas"/>
                <a:sym typeface="Consolas"/>
              </a:rPr>
              <a:t> </a:t>
            </a:r>
            <a:r>
              <a:rPr lang="en" sz="2900">
                <a:solidFill>
                  <a:srgbClr val="DD1144"/>
                </a:solidFill>
                <a:latin typeface="Consolas"/>
                <a:ea typeface="Consolas"/>
                <a:cs typeface="Consolas"/>
                <a:sym typeface="Consolas"/>
              </a:rPr>
              <a:t>'Mike'</a:t>
            </a:r>
            <a:endParaRPr sz="2900">
              <a:solidFill>
                <a:srgbClr val="DD1144"/>
              </a:solidFill>
              <a:latin typeface="Consolas"/>
              <a:ea typeface="Consolas"/>
              <a:cs typeface="Consolas"/>
              <a:sym typeface="Consolas"/>
            </a:endParaRPr>
          </a:p>
          <a:p>
            <a:pPr indent="0" lvl="0" marL="0" rtl="0" algn="l">
              <a:lnSpc>
                <a:spcPct val="120000"/>
              </a:lnSpc>
              <a:spcBef>
                <a:spcPts val="1000"/>
              </a:spcBef>
              <a:spcAft>
                <a:spcPts val="0"/>
              </a:spcAft>
              <a:buClr>
                <a:schemeClr val="dk1"/>
              </a:buClr>
              <a:buSzPct val="100000"/>
              <a:buNone/>
            </a:pPr>
            <a:r>
              <a:rPr b="1" lang="en" sz="3300"/>
              <a:t>Минусы:</a:t>
            </a:r>
            <a:br>
              <a:rPr lang="en" sz="3300"/>
            </a:br>
            <a:r>
              <a:rPr lang="en" sz="3300"/>
              <a:t>Такой способ сложнее в реализации, особенно если функция находится глубоко в стеке вызовов. П</a:t>
            </a:r>
            <a:r>
              <a:rPr lang="en" sz="3300">
                <a:extLst>
                  <a:ext uri="http://customooxmlschemas.google.com/">
                    <go:slidesCustomData xmlns:go="http://customooxmlschemas.google.com/" textRoundtripDataId="9"/>
                  </a:ext>
                </a:extLst>
              </a:rPr>
              <a:t>ридется пробрасывать нужные зависимости через всю цепочку функций сверху вниз</a:t>
            </a:r>
            <a:r>
              <a:rPr lang="en" sz="3300"/>
              <a:t>. Самих зависимостей может быть много, и чем больше используется инверсия, тем сложнее код.</a:t>
            </a:r>
            <a:endParaRPr/>
          </a:p>
          <a:p>
            <a:pPr indent="0" lvl="0" marL="0" rtl="0" algn="l">
              <a:lnSpc>
                <a:spcPct val="120000"/>
              </a:lnSpc>
              <a:spcBef>
                <a:spcPts val="1000"/>
              </a:spcBef>
              <a:spcAft>
                <a:spcPts val="0"/>
              </a:spcAft>
              <a:buClr>
                <a:schemeClr val="dk1"/>
              </a:buClr>
              <a:buSzPct val="100000"/>
              <a:buNone/>
            </a:pPr>
            <a:r>
              <a:rPr b="1" lang="en" sz="3300"/>
              <a:t>Плюсы:</a:t>
            </a:r>
            <a:br>
              <a:rPr lang="en" sz="3300"/>
            </a:br>
            <a:r>
              <a:rPr lang="en" sz="3300"/>
              <a:t>Ни библиотека, ни код ничего не знают про тесты. Этот способ наиболее гибкий, он позволяет задавать конкретное поведение для конкретной ситуации.</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6"/>
          <p:cNvSpPr txBox="1"/>
          <p:nvPr>
            <p:ph type="title"/>
          </p:nvPr>
        </p:nvSpPr>
        <p:spPr>
          <a:xfrm>
            <a:off x="733777" y="345579"/>
            <a:ext cx="10515600" cy="6591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sz="4400"/>
              <a:t>Тестирование HTTP-запросов</a:t>
            </a:r>
            <a:endParaRPr/>
          </a:p>
        </p:txBody>
      </p:sp>
      <p:sp>
        <p:nvSpPr>
          <p:cNvPr id="661" name="Google Shape;661;p76"/>
          <p:cNvSpPr txBox="1"/>
          <p:nvPr>
            <p:ph idx="1" type="body"/>
          </p:nvPr>
        </p:nvSpPr>
        <p:spPr>
          <a:xfrm>
            <a:off x="733777" y="1106310"/>
            <a:ext cx="10859911" cy="5441245"/>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lang="en"/>
              <a:t>Предположим, что у нас есть функция, которая анализирует приватные репозитории на GitHub одной конкретной организации. При этом функция возвращает форки — репозитории, отпочкованные от основного репозитория:</a:t>
            </a:r>
            <a:endParaRPr/>
          </a:p>
          <a:p>
            <a:pPr indent="0" lvl="0" marL="0" rtl="0" algn="l">
              <a:lnSpc>
                <a:spcPct val="120000"/>
              </a:lnSpc>
              <a:spcBef>
                <a:spcPts val="1000"/>
              </a:spcBef>
              <a:spcAft>
                <a:spcPts val="0"/>
              </a:spcAft>
              <a:buClr>
                <a:srgbClr val="999988"/>
              </a:buClr>
              <a:buSzPct val="100000"/>
              <a:buNone/>
            </a:pPr>
            <a:r>
              <a:rPr i="1" lang="en" sz="2600">
                <a:solidFill>
                  <a:srgbClr val="999988"/>
                </a:solidFill>
                <a:latin typeface="Consolas"/>
                <a:ea typeface="Consolas"/>
                <a:cs typeface="Consolas"/>
                <a:sym typeface="Consolas"/>
              </a:rPr>
              <a:t># Библиотека для работы с GitHub API</a:t>
            </a:r>
            <a:br>
              <a:rPr i="1" lang="en" sz="2600">
                <a:solidFill>
                  <a:srgbClr val="999988"/>
                </a:solidFill>
                <a:latin typeface="Consolas"/>
                <a:ea typeface="Consolas"/>
                <a:cs typeface="Consolas"/>
                <a:sym typeface="Consolas"/>
              </a:rPr>
            </a:br>
            <a:r>
              <a:rPr b="1" lang="en" sz="2600">
                <a:solidFill>
                  <a:srgbClr val="000000"/>
                </a:solidFill>
                <a:latin typeface="Consolas"/>
                <a:ea typeface="Consolas"/>
                <a:cs typeface="Consolas"/>
                <a:sym typeface="Consolas"/>
              </a:rPr>
              <a:t>from</a:t>
            </a:r>
            <a:r>
              <a:rPr lang="en" sz="2600">
                <a:latin typeface="Consolas"/>
                <a:ea typeface="Consolas"/>
                <a:cs typeface="Consolas"/>
                <a:sym typeface="Consolas"/>
              </a:rPr>
              <a:t> </a:t>
            </a:r>
            <a:r>
              <a:rPr lang="en" sz="2600">
                <a:solidFill>
                  <a:srgbClr val="555555"/>
                </a:solidFill>
                <a:latin typeface="Consolas"/>
                <a:ea typeface="Consolas"/>
                <a:cs typeface="Consolas"/>
                <a:sym typeface="Consolas"/>
              </a:rPr>
              <a:t>github</a:t>
            </a:r>
            <a:r>
              <a:rPr lang="en" sz="2600">
                <a:latin typeface="Consolas"/>
                <a:ea typeface="Consolas"/>
                <a:cs typeface="Consolas"/>
                <a:sym typeface="Consolas"/>
              </a:rPr>
              <a:t> </a:t>
            </a:r>
            <a:r>
              <a:rPr b="1" lang="en" sz="2600">
                <a:solidFill>
                  <a:srgbClr val="000000"/>
                </a:solidFill>
                <a:latin typeface="Consolas"/>
                <a:ea typeface="Consolas"/>
                <a:cs typeface="Consolas"/>
                <a:sym typeface="Consolas"/>
              </a:rPr>
              <a:t>import</a:t>
            </a:r>
            <a:r>
              <a:rPr lang="en" sz="2600">
                <a:latin typeface="Consolas"/>
                <a:ea typeface="Consolas"/>
                <a:cs typeface="Consolas"/>
                <a:sym typeface="Consolas"/>
              </a:rPr>
              <a:t> Github</a:t>
            </a:r>
            <a:br>
              <a:rPr lang="en" sz="2600">
                <a:latin typeface="Consolas"/>
                <a:ea typeface="Consolas"/>
                <a:cs typeface="Consolas"/>
                <a:sym typeface="Consolas"/>
              </a:rPr>
            </a:br>
            <a:br>
              <a:rPr lang="en" sz="2600">
                <a:latin typeface="Consolas"/>
                <a:ea typeface="Consolas"/>
                <a:cs typeface="Consolas"/>
                <a:sym typeface="Consolas"/>
              </a:rPr>
            </a:br>
            <a:r>
              <a:rPr b="1" lang="en" sz="2600">
                <a:solidFill>
                  <a:srgbClr val="000000"/>
                </a:solidFill>
                <a:latin typeface="Consolas"/>
                <a:ea typeface="Consolas"/>
                <a:cs typeface="Consolas"/>
                <a:sym typeface="Consolas"/>
              </a:rPr>
              <a:t>def</a:t>
            </a:r>
            <a:r>
              <a:rPr lang="en" sz="2600">
                <a:latin typeface="Consolas"/>
                <a:ea typeface="Consolas"/>
                <a:cs typeface="Consolas"/>
                <a:sym typeface="Consolas"/>
              </a:rPr>
              <a:t> </a:t>
            </a:r>
            <a:r>
              <a:rPr b="1" lang="en" sz="2600">
                <a:solidFill>
                  <a:srgbClr val="990000"/>
                </a:solidFill>
                <a:latin typeface="Consolas"/>
                <a:ea typeface="Consolas"/>
                <a:cs typeface="Consolas"/>
                <a:sym typeface="Consolas"/>
              </a:rPr>
              <a:t>get_private_fork_names</a:t>
            </a:r>
            <a:r>
              <a:rPr lang="en" sz="2600">
                <a:latin typeface="Consolas"/>
                <a:ea typeface="Consolas"/>
                <a:cs typeface="Consolas"/>
                <a:sym typeface="Consolas"/>
              </a:rPr>
              <a:t>(username):</a:t>
            </a:r>
            <a:br>
              <a:rPr lang="en" sz="2600">
                <a:latin typeface="Consolas"/>
                <a:ea typeface="Consolas"/>
                <a:cs typeface="Consolas"/>
                <a:sym typeface="Consolas"/>
              </a:rPr>
            </a:br>
            <a:r>
              <a:rPr lang="en" sz="2600">
                <a:latin typeface="Consolas"/>
                <a:ea typeface="Consolas"/>
                <a:cs typeface="Consolas"/>
                <a:sym typeface="Consolas"/>
              </a:rPr>
              <a:t>    client </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 Github(</a:t>
            </a:r>
            <a:r>
              <a:rPr lang="en" sz="2600">
                <a:solidFill>
                  <a:srgbClr val="DD1144"/>
                </a:solidFill>
                <a:latin typeface="Consolas"/>
                <a:ea typeface="Consolas"/>
                <a:cs typeface="Consolas"/>
                <a:sym typeface="Consolas"/>
              </a:rPr>
              <a:t>'access_token'</a:t>
            </a:r>
            <a:r>
              <a:rPr lang="en" sz="2600">
                <a:latin typeface="Consolas"/>
                <a:ea typeface="Consolas"/>
                <a:cs typeface="Consolas"/>
                <a:sym typeface="Consolas"/>
              </a:rPr>
              <a:t>)</a:t>
            </a:r>
            <a:br>
              <a:rPr lang="en" sz="2600">
                <a:latin typeface="Consolas"/>
                <a:ea typeface="Consolas"/>
                <a:cs typeface="Consolas"/>
                <a:sym typeface="Consolas"/>
              </a:rPr>
            </a:br>
            <a:r>
              <a:rPr lang="en" sz="2600">
                <a:latin typeface="Consolas"/>
                <a:ea typeface="Consolas"/>
                <a:cs typeface="Consolas"/>
                <a:sym typeface="Consolas"/>
              </a:rPr>
              <a:t>    </a:t>
            </a:r>
            <a:r>
              <a:rPr i="1" lang="en" sz="2600">
                <a:solidFill>
                  <a:srgbClr val="999988"/>
                </a:solidFill>
                <a:latin typeface="Consolas"/>
                <a:ea typeface="Consolas"/>
                <a:cs typeface="Consolas"/>
                <a:sym typeface="Consolas"/>
              </a:rPr>
              <a:t># возвращает список репозиториев указанной организации</a:t>
            </a:r>
            <a:br>
              <a:rPr i="1" lang="en" sz="2600">
                <a:solidFill>
                  <a:srgbClr val="999988"/>
                </a:solidFill>
                <a:latin typeface="Consolas"/>
                <a:ea typeface="Consolas"/>
                <a:cs typeface="Consolas"/>
                <a:sym typeface="Consolas"/>
              </a:rPr>
            </a:br>
            <a:r>
              <a:rPr i="1" lang="en" sz="2600">
                <a:solidFill>
                  <a:srgbClr val="999988"/>
                </a:solidFill>
                <a:latin typeface="Consolas"/>
                <a:ea typeface="Consolas"/>
                <a:cs typeface="Consolas"/>
                <a:sym typeface="Consolas"/>
              </a:rPr>
              <a:t>    </a:t>
            </a:r>
            <a:r>
              <a:rPr lang="en" sz="2600">
                <a:latin typeface="Consolas"/>
                <a:ea typeface="Consolas"/>
                <a:cs typeface="Consolas"/>
                <a:sym typeface="Consolas"/>
              </a:rPr>
              <a:t>repos </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 client.get_user(username).get_repos(</a:t>
            </a:r>
            <a:r>
              <a:rPr lang="en" sz="2600">
                <a:solidFill>
                  <a:srgbClr val="0086B3"/>
                </a:solidFill>
                <a:latin typeface="Consolas"/>
                <a:ea typeface="Consolas"/>
                <a:cs typeface="Consolas"/>
                <a:sym typeface="Consolas"/>
              </a:rPr>
              <a:t>type</a:t>
            </a:r>
            <a:r>
              <a:rPr b="1" lang="en" sz="2600">
                <a:solidFill>
                  <a:srgbClr val="000000"/>
                </a:solidFill>
                <a:latin typeface="Consolas"/>
                <a:ea typeface="Consolas"/>
                <a:cs typeface="Consolas"/>
                <a:sym typeface="Consolas"/>
              </a:rPr>
              <a:t>=</a:t>
            </a:r>
            <a:r>
              <a:rPr lang="en" sz="2600">
                <a:solidFill>
                  <a:srgbClr val="DD1144"/>
                </a:solidFill>
                <a:latin typeface="Consolas"/>
                <a:ea typeface="Consolas"/>
                <a:cs typeface="Consolas"/>
                <a:sym typeface="Consolas"/>
              </a:rPr>
              <a:t>'private'</a:t>
            </a:r>
            <a:r>
              <a:rPr lang="en" sz="2600">
                <a:latin typeface="Consolas"/>
                <a:ea typeface="Consolas"/>
                <a:cs typeface="Consolas"/>
                <a:sym typeface="Consolas"/>
              </a:rPr>
              <a:t>)</a:t>
            </a:r>
            <a:br>
              <a:rPr lang="en" sz="2600">
                <a:latin typeface="Consolas"/>
                <a:ea typeface="Consolas"/>
                <a:cs typeface="Consolas"/>
                <a:sym typeface="Consolas"/>
              </a:rPr>
            </a:br>
            <a:r>
              <a:rPr lang="en" sz="2600">
                <a:latin typeface="Consolas"/>
                <a:ea typeface="Consolas"/>
                <a:cs typeface="Consolas"/>
                <a:sym typeface="Consolas"/>
              </a:rPr>
              <a:t>    </a:t>
            </a:r>
            <a:r>
              <a:rPr i="1" lang="en" sz="2600">
                <a:solidFill>
                  <a:srgbClr val="999988"/>
                </a:solidFill>
                <a:latin typeface="Consolas"/>
                <a:ea typeface="Consolas"/>
                <a:cs typeface="Consolas"/>
                <a:sym typeface="Consolas"/>
              </a:rPr>
              <a:t># Оставляем только имена приватных форков</a:t>
            </a:r>
            <a:br>
              <a:rPr i="1" lang="en" sz="2600">
                <a:solidFill>
                  <a:srgbClr val="999988"/>
                </a:solidFill>
                <a:latin typeface="Consolas"/>
                <a:ea typeface="Consolas"/>
                <a:cs typeface="Consolas"/>
                <a:sym typeface="Consolas"/>
              </a:rPr>
            </a:br>
            <a:r>
              <a:rPr i="1" lang="en" sz="2600">
                <a:solidFill>
                  <a:srgbClr val="999988"/>
                </a:solidFill>
                <a:latin typeface="Consolas"/>
                <a:ea typeface="Consolas"/>
                <a:cs typeface="Consolas"/>
                <a:sym typeface="Consolas"/>
              </a:rPr>
              <a:t>    </a:t>
            </a:r>
            <a:r>
              <a:rPr b="1" lang="en" sz="2600">
                <a:solidFill>
                  <a:srgbClr val="000000"/>
                </a:solidFill>
                <a:latin typeface="Consolas"/>
                <a:ea typeface="Consolas"/>
                <a:cs typeface="Consolas"/>
                <a:sym typeface="Consolas"/>
              </a:rPr>
              <a:t>return</a:t>
            </a:r>
            <a:r>
              <a:rPr lang="en" sz="2600">
                <a:latin typeface="Consolas"/>
                <a:ea typeface="Consolas"/>
                <a:cs typeface="Consolas"/>
                <a:sym typeface="Consolas"/>
              </a:rPr>
              <a:t> [repo.name </a:t>
            </a:r>
            <a:r>
              <a:rPr b="1" lang="en" sz="2600">
                <a:solidFill>
                  <a:srgbClr val="000000"/>
                </a:solidFill>
                <a:latin typeface="Consolas"/>
                <a:ea typeface="Consolas"/>
                <a:cs typeface="Consolas"/>
                <a:sym typeface="Consolas"/>
              </a:rPr>
              <a:t>for</a:t>
            </a:r>
            <a:r>
              <a:rPr lang="en" sz="2600">
                <a:latin typeface="Consolas"/>
                <a:ea typeface="Consolas"/>
                <a:cs typeface="Consolas"/>
                <a:sym typeface="Consolas"/>
              </a:rPr>
              <a:t> repo </a:t>
            </a:r>
            <a:r>
              <a:rPr b="1" lang="en" sz="2600">
                <a:solidFill>
                  <a:srgbClr val="000000"/>
                </a:solidFill>
                <a:latin typeface="Consolas"/>
                <a:ea typeface="Consolas"/>
                <a:cs typeface="Consolas"/>
                <a:sym typeface="Consolas"/>
              </a:rPr>
              <a:t>in</a:t>
            </a:r>
            <a:r>
              <a:rPr lang="en" sz="2600">
                <a:latin typeface="Consolas"/>
                <a:ea typeface="Consolas"/>
                <a:cs typeface="Consolas"/>
                <a:sym typeface="Consolas"/>
              </a:rPr>
              <a:t> repos </a:t>
            </a:r>
            <a:r>
              <a:rPr b="1" lang="en" sz="2600">
                <a:solidFill>
                  <a:srgbClr val="000000"/>
                </a:solidFill>
                <a:latin typeface="Consolas"/>
                <a:ea typeface="Consolas"/>
                <a:cs typeface="Consolas"/>
                <a:sym typeface="Consolas"/>
              </a:rPr>
              <a:t>if</a:t>
            </a:r>
            <a:r>
              <a:rPr lang="en" sz="2600">
                <a:latin typeface="Consolas"/>
                <a:ea typeface="Consolas"/>
                <a:cs typeface="Consolas"/>
                <a:sym typeface="Consolas"/>
              </a:rPr>
              <a:t> repo.fork </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 </a:t>
            </a:r>
            <a:r>
              <a:rPr lang="en" sz="2600">
                <a:solidFill>
                  <a:srgbClr val="999999"/>
                </a:solidFill>
                <a:latin typeface="Consolas"/>
                <a:ea typeface="Consolas"/>
                <a:cs typeface="Consolas"/>
                <a:sym typeface="Consolas"/>
              </a:rPr>
              <a:t>True</a:t>
            </a:r>
            <a:r>
              <a:rPr lang="en" sz="2600">
                <a:latin typeface="Consolas"/>
                <a:ea typeface="Consolas"/>
                <a:cs typeface="Consolas"/>
                <a:sym typeface="Consolas"/>
              </a:rPr>
              <a:t>]</a:t>
            </a:r>
            <a:endParaRPr sz="2600">
              <a:latin typeface="Consolas"/>
              <a:ea typeface="Consolas"/>
              <a:cs typeface="Consolas"/>
              <a:sym typeface="Consolas"/>
            </a:endParaRPr>
          </a:p>
          <a:p>
            <a:pPr indent="0" lvl="0" marL="0" rtl="0" algn="l">
              <a:lnSpc>
                <a:spcPct val="120000"/>
              </a:lnSpc>
              <a:spcBef>
                <a:spcPts val="1000"/>
              </a:spcBef>
              <a:spcAft>
                <a:spcPts val="0"/>
              </a:spcAft>
              <a:buClr>
                <a:schemeClr val="dk1"/>
              </a:buClr>
              <a:buSzPct val="100000"/>
              <a:buNone/>
            </a:pPr>
            <a:r>
              <a:rPr lang="en"/>
              <a:t>Давайте ее протестируем. Что мы хотим от этой функции? В первую очередь убедиться, что она работает правильно – возвращает массив имен приватных форков.</a:t>
            </a:r>
            <a:endParaRPr/>
          </a:p>
          <a:p>
            <a:pPr indent="0" lvl="0" marL="0" rtl="0" algn="l">
              <a:lnSpc>
                <a:spcPct val="120000"/>
              </a:lnSpc>
              <a:spcBef>
                <a:spcPts val="1000"/>
              </a:spcBef>
              <a:spcAft>
                <a:spcPts val="0"/>
              </a:spcAft>
              <a:buClr>
                <a:schemeClr val="dk1"/>
              </a:buClr>
              <a:buSzPct val="100000"/>
              <a:buNone/>
            </a:pPr>
            <a:r>
              <a:rPr lang="en"/>
              <a:t>Идеальный тест выглядел бы так:</a:t>
            </a:r>
            <a:endParaRPr/>
          </a:p>
          <a:p>
            <a:pPr indent="0" lvl="0" marL="0" rtl="0" algn="l">
              <a:lnSpc>
                <a:spcPct val="120000"/>
              </a:lnSpc>
              <a:spcBef>
                <a:spcPts val="1000"/>
              </a:spcBef>
              <a:spcAft>
                <a:spcPts val="0"/>
              </a:spcAft>
              <a:buClr>
                <a:srgbClr val="000000"/>
              </a:buClr>
              <a:buSzPct val="100000"/>
              <a:buNone/>
            </a:pPr>
            <a:r>
              <a:rPr b="1" lang="en">
                <a:solidFill>
                  <a:srgbClr val="000000"/>
                </a:solidFill>
                <a:latin typeface="Consolas"/>
                <a:ea typeface="Consolas"/>
                <a:cs typeface="Consolas"/>
                <a:sym typeface="Consolas"/>
              </a:rPr>
              <a:t>def</a:t>
            </a:r>
            <a:r>
              <a:rPr lang="en">
                <a:latin typeface="Consolas"/>
                <a:ea typeface="Consolas"/>
                <a:cs typeface="Consolas"/>
                <a:sym typeface="Consolas"/>
              </a:rPr>
              <a:t> </a:t>
            </a:r>
            <a:r>
              <a:rPr b="1" lang="en">
                <a:solidFill>
                  <a:srgbClr val="990000"/>
                </a:solidFill>
                <a:latin typeface="Consolas"/>
                <a:ea typeface="Consolas"/>
                <a:cs typeface="Consolas"/>
                <a:sym typeface="Consolas"/>
              </a:rPr>
              <a:t>test_get_private_fork_names</a:t>
            </a: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names </a:t>
            </a:r>
            <a:r>
              <a:rPr b="1" lang="en">
                <a:solidFill>
                  <a:srgbClr val="000000"/>
                </a:solidFill>
                <a:latin typeface="Consolas"/>
                <a:ea typeface="Consolas"/>
                <a:cs typeface="Consolas"/>
                <a:sym typeface="Consolas"/>
              </a:rPr>
              <a:t>=</a:t>
            </a:r>
            <a:r>
              <a:rPr lang="en">
                <a:latin typeface="Consolas"/>
                <a:ea typeface="Consolas"/>
                <a:cs typeface="Consolas"/>
                <a:sym typeface="Consolas"/>
              </a:rPr>
              <a:t> get_private_fork_names(</a:t>
            </a:r>
            <a:r>
              <a:rPr lang="en">
                <a:solidFill>
                  <a:srgbClr val="DD1144"/>
                </a:solidFill>
                <a:latin typeface="Consolas"/>
                <a:ea typeface="Consolas"/>
                <a:cs typeface="Consolas"/>
                <a:sym typeface="Consolas"/>
              </a:rPr>
              <a:t>'myorg'</a:t>
            </a: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a:t>
            </a:r>
            <a:r>
              <a:rPr b="1" lang="en">
                <a:solidFill>
                  <a:srgbClr val="000000"/>
                </a:solidFill>
                <a:latin typeface="Consolas"/>
                <a:ea typeface="Consolas"/>
                <a:cs typeface="Consolas"/>
                <a:sym typeface="Consolas"/>
              </a:rPr>
              <a:t>assert</a:t>
            </a:r>
            <a:r>
              <a:rPr lang="en">
                <a:latin typeface="Consolas"/>
                <a:ea typeface="Consolas"/>
                <a:cs typeface="Consolas"/>
                <a:sym typeface="Consolas"/>
              </a:rPr>
              <a:t> names </a:t>
            </a:r>
            <a:r>
              <a:rPr b="1" lang="en">
                <a:solidFill>
                  <a:srgbClr val="000000"/>
                </a:solidFill>
                <a:latin typeface="Consolas"/>
                <a:ea typeface="Consolas"/>
                <a:cs typeface="Consolas"/>
                <a:sym typeface="Consolas"/>
              </a:rPr>
              <a:t>==</a:t>
            </a:r>
            <a:r>
              <a:rPr lang="en">
                <a:latin typeface="Consolas"/>
                <a:ea typeface="Consolas"/>
                <a:cs typeface="Consolas"/>
                <a:sym typeface="Consolas"/>
              </a:rPr>
              <a:t> </a:t>
            </a:r>
            <a:r>
              <a:rPr i="1" lang="en">
                <a:solidFill>
                  <a:srgbClr val="999988"/>
                </a:solidFill>
                <a:latin typeface="Consolas"/>
                <a:ea typeface="Consolas"/>
                <a:cs typeface="Consolas"/>
                <a:sym typeface="Consolas"/>
              </a:rPr>
              <a:t># ожидаемый список имен</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7"/>
          <p:cNvSpPr txBox="1"/>
          <p:nvPr>
            <p:ph type="title"/>
          </p:nvPr>
        </p:nvSpPr>
        <p:spPr>
          <a:xfrm>
            <a:off x="838200" y="365125"/>
            <a:ext cx="10515600" cy="8089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sz="4400"/>
              <a:t>Тестирование HTTP-запросов</a:t>
            </a:r>
            <a:endParaRPr/>
          </a:p>
        </p:txBody>
      </p:sp>
      <p:sp>
        <p:nvSpPr>
          <p:cNvPr id="667" name="Google Shape;667;p77"/>
          <p:cNvSpPr txBox="1"/>
          <p:nvPr>
            <p:ph idx="1" type="body"/>
          </p:nvPr>
        </p:nvSpPr>
        <p:spPr>
          <a:xfrm>
            <a:off x="838200" y="1306334"/>
            <a:ext cx="10515600" cy="4351338"/>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lang="en"/>
              <a:t>К сожалению, не все так просто. Внутри функции выполняется HTTP-запрос.</a:t>
            </a:r>
            <a:endParaRPr/>
          </a:p>
          <a:p>
            <a:pPr indent="0" lvl="0" marL="0" rtl="0" algn="l">
              <a:lnSpc>
                <a:spcPct val="120000"/>
              </a:lnSpc>
              <a:spcBef>
                <a:spcPts val="1000"/>
              </a:spcBef>
              <a:spcAft>
                <a:spcPts val="0"/>
              </a:spcAft>
              <a:buClr>
                <a:schemeClr val="dk1"/>
              </a:buClr>
              <a:buSzPct val="100000"/>
              <a:buNone/>
            </a:pPr>
            <a:r>
              <a:rPr lang="en"/>
              <a:t>Какие проблемы из-за этого могут возникнуть:</a:t>
            </a:r>
            <a:endParaRPr/>
          </a:p>
          <a:p>
            <a:pPr indent="-228600" lvl="0" marL="228600" rtl="0" algn="l">
              <a:lnSpc>
                <a:spcPct val="120000"/>
              </a:lnSpc>
              <a:spcBef>
                <a:spcPts val="1000"/>
              </a:spcBef>
              <a:spcAft>
                <a:spcPts val="0"/>
              </a:spcAft>
              <a:buClr>
                <a:schemeClr val="dk1"/>
              </a:buClr>
              <a:buSzPct val="100000"/>
              <a:buFont typeface="Calibri"/>
              <a:buAutoNum type="arabicPeriod"/>
            </a:pPr>
            <a:r>
              <a:rPr lang="en"/>
              <a:t>Нестабильная сеть может </a:t>
            </a:r>
            <a:r>
              <a:rPr b="1" lang="en"/>
              <a:t>тормозить</a:t>
            </a:r>
            <a:r>
              <a:rPr lang="en"/>
              <a:t> выполнение тестов и приводить к </a:t>
            </a:r>
            <a:r>
              <a:rPr b="1" lang="en"/>
              <a:t>фантомным ошибкам</a:t>
            </a:r>
            <a:r>
              <a:rPr lang="en"/>
              <a:t>. Тесты будут иногда проходить, иногда нет</a:t>
            </a:r>
            <a:endParaRPr/>
          </a:p>
          <a:p>
            <a:pPr indent="-228600" lvl="0" marL="228600" rtl="0" algn="l">
              <a:lnSpc>
                <a:spcPct val="120000"/>
              </a:lnSpc>
              <a:spcBef>
                <a:spcPts val="1000"/>
              </a:spcBef>
              <a:spcAft>
                <a:spcPts val="0"/>
              </a:spcAft>
              <a:buClr>
                <a:schemeClr val="dk1"/>
              </a:buClr>
              <a:buSzPct val="100000"/>
              <a:buFont typeface="Calibri"/>
              <a:buAutoNum type="arabicPeriod"/>
            </a:pPr>
            <a:r>
              <a:rPr lang="en"/>
              <a:t>У github.com и других подобных сервисов установлены временные </a:t>
            </a:r>
            <a:r>
              <a:rPr b="1" lang="en"/>
              <a:t>ограничения на запросы</a:t>
            </a:r>
            <a:r>
              <a:rPr lang="en"/>
              <a:t> — в секунду, в час и так далее. Скорее всего, тесты начнут упираться в эти лимиты. Есть вероятность, что GitHub заблокирует хост, с которого идут запросы.</a:t>
            </a:r>
            <a:endParaRPr/>
          </a:p>
          <a:p>
            <a:pPr indent="-228600" lvl="0" marL="228600" rtl="0" algn="l">
              <a:lnSpc>
                <a:spcPct val="120000"/>
              </a:lnSpc>
              <a:spcBef>
                <a:spcPts val="1000"/>
              </a:spcBef>
              <a:spcAft>
                <a:spcPts val="0"/>
              </a:spcAft>
              <a:buClr>
                <a:schemeClr val="dk1"/>
              </a:buClr>
              <a:buSzPct val="100000"/>
              <a:buFont typeface="Calibri"/>
              <a:buAutoNum type="arabicPeriod"/>
            </a:pPr>
            <a:r>
              <a:rPr lang="en"/>
              <a:t>Реальные </a:t>
            </a:r>
            <a:r>
              <a:rPr b="1" lang="en"/>
              <a:t>данные</a:t>
            </a:r>
            <a:r>
              <a:rPr lang="en"/>
              <a:t> на GitHub не статичны, они </a:t>
            </a:r>
            <a:r>
              <a:rPr b="1" lang="en"/>
              <a:t>могут меняться</a:t>
            </a:r>
            <a:r>
              <a:rPr lang="en"/>
              <a:t>. Это опять же приведет к ошибкам и необходимости править тесты</a:t>
            </a:r>
            <a:endParaRPr/>
          </a:p>
          <a:p>
            <a:pPr indent="0" lvl="0" marL="0" rtl="0" algn="l">
              <a:lnSpc>
                <a:spcPct val="120000"/>
              </a:lnSpc>
              <a:spcBef>
                <a:spcPts val="1000"/>
              </a:spcBef>
              <a:spcAft>
                <a:spcPts val="0"/>
              </a:spcAft>
              <a:buClr>
                <a:schemeClr val="dk1"/>
              </a:buClr>
              <a:buSzPct val="100000"/>
              <a:buNone/>
            </a:pPr>
            <a:r>
              <a:rPr lang="en"/>
              <a:t>В этом примере HTTP-запрос воспринимается как помеха к тому,</a:t>
            </a:r>
            <a:br>
              <a:rPr lang="en"/>
            </a:br>
            <a:r>
              <a:rPr lang="en"/>
              <a:t>чтобы протестировать нашу основную логику.</a:t>
            </a:r>
            <a:br>
              <a:rPr lang="en"/>
            </a:br>
            <a:r>
              <a:rPr lang="en"/>
              <a:t>Мы доверяем PyGithub и его библиотеке github —</a:t>
            </a:r>
            <a:br>
              <a:rPr lang="en"/>
            </a:br>
            <a:r>
              <a:rPr lang="en"/>
              <a:t>то есть, нам не нужно проверять, что она работает правильно.</a:t>
            </a:r>
            <a:endParaRPr/>
          </a:p>
          <a:p>
            <a:pPr indent="-117475" lvl="0" marL="228600" rtl="0" algn="l">
              <a:lnSpc>
                <a:spcPct val="90000"/>
              </a:lnSpc>
              <a:spcBef>
                <a:spcPts val="1000"/>
              </a:spcBef>
              <a:spcAft>
                <a:spcPts val="0"/>
              </a:spcAft>
              <a:buClr>
                <a:schemeClr val="dk1"/>
              </a:buClr>
              <a:buSzPct val="100000"/>
              <a:buNone/>
            </a:pPr>
            <a:r>
              <a:t/>
            </a:r>
            <a:endParaRPr/>
          </a:p>
        </p:txBody>
      </p:sp>
      <p:pic>
        <p:nvPicPr>
          <p:cNvPr id="668" name="Google Shape;668;p77"/>
          <p:cNvPicPr preferRelativeResize="0"/>
          <p:nvPr/>
        </p:nvPicPr>
        <p:blipFill rotWithShape="1">
          <a:blip r:embed="rId3">
            <a:alphaModFix/>
          </a:blip>
          <a:srcRect b="0" l="0" r="0" t="0"/>
          <a:stretch/>
        </p:blipFill>
        <p:spPr>
          <a:xfrm>
            <a:off x="7857067" y="4328439"/>
            <a:ext cx="4334933" cy="252956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8"/>
          <p:cNvSpPr txBox="1"/>
          <p:nvPr>
            <p:ph type="title"/>
          </p:nvPr>
        </p:nvSpPr>
        <p:spPr>
          <a:xfrm>
            <a:off x="838200" y="142103"/>
            <a:ext cx="10902244" cy="7158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 sz="3600"/>
              <a:t>Тестирование HTTP-запросов / Инверсия зависимостей</a:t>
            </a:r>
            <a:endParaRPr/>
          </a:p>
        </p:txBody>
      </p:sp>
      <p:sp>
        <p:nvSpPr>
          <p:cNvPr id="674" name="Google Shape;674;p78"/>
          <p:cNvSpPr txBox="1"/>
          <p:nvPr>
            <p:ph idx="1" type="body"/>
          </p:nvPr>
        </p:nvSpPr>
        <p:spPr>
          <a:xfrm>
            <a:off x="838200" y="903114"/>
            <a:ext cx="10515600" cy="5904088"/>
          </a:xfrm>
          <a:prstGeom prst="rect">
            <a:avLst/>
          </a:prstGeom>
          <a:solidFill>
            <a:schemeClr val="lt1"/>
          </a:solid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0"/>
              </a:spcBef>
              <a:spcAft>
                <a:spcPts val="0"/>
              </a:spcAft>
              <a:buClr>
                <a:schemeClr val="dk1"/>
              </a:buClr>
              <a:buSzPct val="100000"/>
              <a:buNone/>
            </a:pPr>
            <a:r>
              <a:rPr lang="en" sz="1700"/>
              <a:t>Чтобы использовать инверсию зависимостей, добавим вторым аргументом функции сам клиент github. Так мы сможем подменить его в тестах:</a:t>
            </a:r>
            <a:endParaRPr/>
          </a:p>
          <a:p>
            <a:pPr indent="0" lvl="0" marL="0" rtl="0" algn="l">
              <a:lnSpc>
                <a:spcPct val="120000"/>
              </a:lnSpc>
              <a:spcBef>
                <a:spcPts val="1000"/>
              </a:spcBef>
              <a:spcAft>
                <a:spcPts val="0"/>
              </a:spcAft>
              <a:buClr>
                <a:srgbClr val="000000"/>
              </a:buClr>
              <a:buSzPct val="100000"/>
              <a:buNone/>
            </a:pPr>
            <a:r>
              <a:rPr b="1" lang="en" sz="1600">
                <a:solidFill>
                  <a:srgbClr val="000000"/>
                </a:solidFill>
                <a:latin typeface="Consolas"/>
                <a:ea typeface="Consolas"/>
                <a:cs typeface="Consolas"/>
                <a:sym typeface="Consolas"/>
              </a:rPr>
              <a:t>from</a:t>
            </a:r>
            <a:r>
              <a:rPr lang="en" sz="1600">
                <a:latin typeface="Consolas"/>
                <a:ea typeface="Consolas"/>
                <a:cs typeface="Consolas"/>
                <a:sym typeface="Consolas"/>
              </a:rPr>
              <a:t> </a:t>
            </a:r>
            <a:r>
              <a:rPr lang="en" sz="1600">
                <a:solidFill>
                  <a:srgbClr val="555555"/>
                </a:solidFill>
                <a:latin typeface="Consolas"/>
                <a:ea typeface="Consolas"/>
                <a:cs typeface="Consolas"/>
                <a:sym typeface="Consolas"/>
              </a:rPr>
              <a:t>github</a:t>
            </a:r>
            <a:r>
              <a:rPr lang="en" sz="1600">
                <a:latin typeface="Consolas"/>
                <a:ea typeface="Consolas"/>
                <a:cs typeface="Consolas"/>
                <a:sym typeface="Consolas"/>
              </a:rPr>
              <a:t> </a:t>
            </a:r>
            <a:r>
              <a:rPr b="1" lang="en" sz="1600">
                <a:solidFill>
                  <a:srgbClr val="000000"/>
                </a:solidFill>
                <a:latin typeface="Consolas"/>
                <a:ea typeface="Consolas"/>
                <a:cs typeface="Consolas"/>
                <a:sym typeface="Consolas"/>
              </a:rPr>
              <a:t>import</a:t>
            </a:r>
            <a:r>
              <a:rPr lang="en" sz="1600">
                <a:latin typeface="Consolas"/>
                <a:ea typeface="Consolas"/>
                <a:cs typeface="Consolas"/>
                <a:sym typeface="Consolas"/>
              </a:rPr>
              <a:t> Github</a:t>
            </a:r>
            <a:br>
              <a:rPr lang="en" sz="1600">
                <a:latin typeface="Consolas"/>
                <a:ea typeface="Consolas"/>
                <a:cs typeface="Consolas"/>
                <a:sym typeface="Consolas"/>
              </a:rPr>
            </a:br>
            <a:r>
              <a:rPr i="1" lang="en" sz="1600">
                <a:solidFill>
                  <a:srgbClr val="999988"/>
                </a:solidFill>
                <a:latin typeface="Consolas"/>
                <a:ea typeface="Consolas"/>
                <a:cs typeface="Consolas"/>
                <a:sym typeface="Consolas"/>
              </a:rPr>
              <a:t># Клиент для работы с Github передается снаружи, его можно подменить</a:t>
            </a:r>
            <a:br>
              <a:rPr i="1" lang="en" sz="1600">
                <a:solidFill>
                  <a:srgbClr val="999988"/>
                </a:solidFill>
                <a:latin typeface="Consolas"/>
                <a:ea typeface="Consolas"/>
                <a:cs typeface="Consolas"/>
                <a:sym typeface="Consolas"/>
              </a:rPr>
            </a:br>
            <a:r>
              <a:rPr b="1" lang="en" sz="1600">
                <a:solidFill>
                  <a:srgbClr val="000000"/>
                </a:solidFill>
                <a:latin typeface="Consolas"/>
                <a:ea typeface="Consolas"/>
                <a:cs typeface="Consolas"/>
                <a:sym typeface="Consolas"/>
              </a:rPr>
              <a:t>def</a:t>
            </a:r>
            <a:r>
              <a:rPr lang="en" sz="1600">
                <a:latin typeface="Consolas"/>
                <a:ea typeface="Consolas"/>
                <a:cs typeface="Consolas"/>
                <a:sym typeface="Consolas"/>
              </a:rPr>
              <a:t> </a:t>
            </a:r>
            <a:r>
              <a:rPr b="1" lang="en" sz="1600">
                <a:solidFill>
                  <a:srgbClr val="990000"/>
                </a:solidFill>
                <a:latin typeface="Consolas"/>
                <a:ea typeface="Consolas"/>
                <a:cs typeface="Consolas"/>
                <a:sym typeface="Consolas"/>
              </a:rPr>
              <a:t>get_private_fork_names</a:t>
            </a:r>
            <a:r>
              <a:rPr lang="en" sz="1600">
                <a:latin typeface="Consolas"/>
                <a:ea typeface="Consolas"/>
                <a:cs typeface="Consolas"/>
                <a:sym typeface="Consolas"/>
              </a:rPr>
              <a:t>(username, client</a:t>
            </a:r>
            <a:r>
              <a:rPr b="1" lang="en" sz="1600">
                <a:solidFill>
                  <a:srgbClr val="000000"/>
                </a:solidFill>
                <a:latin typeface="Consolas"/>
                <a:ea typeface="Consolas"/>
                <a:cs typeface="Consolas"/>
                <a:sym typeface="Consolas"/>
              </a:rPr>
              <a:t>=</a:t>
            </a:r>
            <a:r>
              <a:rPr lang="en" sz="1600">
                <a:latin typeface="Consolas"/>
                <a:ea typeface="Consolas"/>
                <a:cs typeface="Consolas"/>
                <a:sym typeface="Consolas"/>
              </a:rPr>
              <a:t>Github()):</a:t>
            </a:r>
            <a:br>
              <a:rPr lang="en" sz="1600">
                <a:latin typeface="Consolas"/>
                <a:ea typeface="Consolas"/>
                <a:cs typeface="Consolas"/>
                <a:sym typeface="Consolas"/>
              </a:rPr>
            </a:br>
            <a:r>
              <a:rPr lang="en" sz="1600">
                <a:latin typeface="Consolas"/>
                <a:ea typeface="Consolas"/>
                <a:cs typeface="Consolas"/>
                <a:sym typeface="Consolas"/>
              </a:rPr>
              <a:t>    </a:t>
            </a:r>
            <a:r>
              <a:rPr i="1" lang="en" sz="1600">
                <a:solidFill>
                  <a:srgbClr val="999988"/>
                </a:solidFill>
                <a:latin typeface="Consolas"/>
                <a:ea typeface="Consolas"/>
                <a:cs typeface="Consolas"/>
                <a:sym typeface="Consolas"/>
              </a:rPr>
              <a:t># Логика повторяется, за исключением работы с клиентом</a:t>
            </a:r>
            <a:br>
              <a:rPr i="1" lang="en" sz="1600">
                <a:solidFill>
                  <a:srgbClr val="999988"/>
                </a:solidFill>
                <a:latin typeface="Consolas"/>
                <a:ea typeface="Consolas"/>
                <a:cs typeface="Consolas"/>
                <a:sym typeface="Consolas"/>
              </a:rPr>
            </a:br>
            <a:r>
              <a:rPr i="1" lang="en" sz="1600">
                <a:solidFill>
                  <a:srgbClr val="999988"/>
                </a:solidFill>
                <a:latin typeface="Consolas"/>
                <a:ea typeface="Consolas"/>
                <a:cs typeface="Consolas"/>
                <a:sym typeface="Consolas"/>
              </a:rPr>
              <a:t>    </a:t>
            </a:r>
            <a:r>
              <a:rPr lang="en" sz="1600">
                <a:latin typeface="Consolas"/>
                <a:ea typeface="Consolas"/>
                <a:cs typeface="Consolas"/>
                <a:sym typeface="Consolas"/>
              </a:rPr>
              <a:t>repos </a:t>
            </a:r>
            <a:r>
              <a:rPr b="1" lang="en" sz="1600">
                <a:solidFill>
                  <a:srgbClr val="000000"/>
                </a:solidFill>
                <a:latin typeface="Consolas"/>
                <a:ea typeface="Consolas"/>
                <a:cs typeface="Consolas"/>
                <a:sym typeface="Consolas"/>
              </a:rPr>
              <a:t>=</a:t>
            </a:r>
            <a:r>
              <a:rPr lang="en" sz="1600">
                <a:latin typeface="Consolas"/>
                <a:ea typeface="Consolas"/>
                <a:cs typeface="Consolas"/>
                <a:sym typeface="Consolas"/>
              </a:rPr>
              <a:t> client.get_user(username).get_repos(</a:t>
            </a:r>
            <a:r>
              <a:rPr lang="en" sz="1600">
                <a:solidFill>
                  <a:srgbClr val="0086B3"/>
                </a:solidFill>
                <a:latin typeface="Consolas"/>
                <a:ea typeface="Consolas"/>
                <a:cs typeface="Consolas"/>
                <a:sym typeface="Consolas"/>
              </a:rPr>
              <a:t>type</a:t>
            </a:r>
            <a:r>
              <a:rPr b="1" lang="en" sz="1600">
                <a:solidFill>
                  <a:srgbClr val="000000"/>
                </a:solidFill>
                <a:latin typeface="Consolas"/>
                <a:ea typeface="Consolas"/>
                <a:cs typeface="Consolas"/>
                <a:sym typeface="Consolas"/>
              </a:rPr>
              <a:t>=</a:t>
            </a:r>
            <a:r>
              <a:rPr lang="en" sz="1600">
                <a:solidFill>
                  <a:srgbClr val="DD1144"/>
                </a:solidFill>
                <a:latin typeface="Consolas"/>
                <a:ea typeface="Consolas"/>
                <a:cs typeface="Consolas"/>
                <a:sym typeface="Consolas"/>
              </a:rPr>
              <a:t>'private'</a:t>
            </a:r>
            <a:r>
              <a:rPr lang="en" sz="1600">
                <a:latin typeface="Consolas"/>
                <a:ea typeface="Consolas"/>
                <a:cs typeface="Consolas"/>
                <a:sym typeface="Consolas"/>
              </a:rPr>
              <a:t>)</a:t>
            </a:r>
            <a:br>
              <a:rPr lang="en" sz="1600">
                <a:latin typeface="Consolas"/>
                <a:ea typeface="Consolas"/>
                <a:cs typeface="Consolas"/>
                <a:sym typeface="Consolas"/>
              </a:rPr>
            </a:br>
            <a:r>
              <a:rPr lang="en" sz="1600">
                <a:latin typeface="Consolas"/>
                <a:ea typeface="Consolas"/>
                <a:cs typeface="Consolas"/>
                <a:sym typeface="Consolas"/>
              </a:rPr>
              <a:t>    </a:t>
            </a:r>
            <a:r>
              <a:rPr b="1" lang="en" sz="1600">
                <a:solidFill>
                  <a:srgbClr val="000000"/>
                </a:solidFill>
                <a:latin typeface="Consolas"/>
                <a:ea typeface="Consolas"/>
                <a:cs typeface="Consolas"/>
                <a:sym typeface="Consolas"/>
              </a:rPr>
              <a:t>return</a:t>
            </a:r>
            <a:r>
              <a:rPr lang="en" sz="1600">
                <a:latin typeface="Consolas"/>
                <a:ea typeface="Consolas"/>
                <a:cs typeface="Consolas"/>
                <a:sym typeface="Consolas"/>
              </a:rPr>
              <a:t> [repo.name </a:t>
            </a:r>
            <a:r>
              <a:rPr b="1" lang="en" sz="1600">
                <a:solidFill>
                  <a:srgbClr val="000000"/>
                </a:solidFill>
                <a:latin typeface="Consolas"/>
                <a:ea typeface="Consolas"/>
                <a:cs typeface="Consolas"/>
                <a:sym typeface="Consolas"/>
              </a:rPr>
              <a:t>for</a:t>
            </a:r>
            <a:r>
              <a:rPr lang="en" sz="1600">
                <a:latin typeface="Consolas"/>
                <a:ea typeface="Consolas"/>
                <a:cs typeface="Consolas"/>
                <a:sym typeface="Consolas"/>
              </a:rPr>
              <a:t> repo </a:t>
            </a:r>
            <a:r>
              <a:rPr b="1" lang="en" sz="1600">
                <a:solidFill>
                  <a:srgbClr val="000000"/>
                </a:solidFill>
                <a:latin typeface="Consolas"/>
                <a:ea typeface="Consolas"/>
                <a:cs typeface="Consolas"/>
                <a:sym typeface="Consolas"/>
              </a:rPr>
              <a:t>in</a:t>
            </a:r>
            <a:r>
              <a:rPr lang="en" sz="1600">
                <a:latin typeface="Consolas"/>
                <a:ea typeface="Consolas"/>
                <a:cs typeface="Consolas"/>
                <a:sym typeface="Consolas"/>
              </a:rPr>
              <a:t> repos </a:t>
            </a:r>
            <a:r>
              <a:rPr b="1" lang="en" sz="1600">
                <a:solidFill>
                  <a:srgbClr val="000000"/>
                </a:solidFill>
                <a:latin typeface="Consolas"/>
                <a:ea typeface="Consolas"/>
                <a:cs typeface="Consolas"/>
                <a:sym typeface="Consolas"/>
              </a:rPr>
              <a:t>if</a:t>
            </a:r>
            <a:r>
              <a:rPr lang="en" sz="1600">
                <a:latin typeface="Consolas"/>
                <a:ea typeface="Consolas"/>
                <a:cs typeface="Consolas"/>
                <a:sym typeface="Consolas"/>
              </a:rPr>
              <a:t> repo.fork </a:t>
            </a:r>
            <a:r>
              <a:rPr b="1" lang="en" sz="1600">
                <a:solidFill>
                  <a:srgbClr val="000000"/>
                </a:solidFill>
                <a:latin typeface="Consolas"/>
                <a:ea typeface="Consolas"/>
                <a:cs typeface="Consolas"/>
                <a:sym typeface="Consolas"/>
              </a:rPr>
              <a:t>==</a:t>
            </a:r>
            <a:r>
              <a:rPr lang="en" sz="1600">
                <a:latin typeface="Consolas"/>
                <a:ea typeface="Consolas"/>
                <a:cs typeface="Consolas"/>
                <a:sym typeface="Consolas"/>
              </a:rPr>
              <a:t> </a:t>
            </a:r>
            <a:r>
              <a:rPr lang="en" sz="1600">
                <a:solidFill>
                  <a:srgbClr val="999999"/>
                </a:solidFill>
                <a:latin typeface="Consolas"/>
                <a:ea typeface="Consolas"/>
                <a:cs typeface="Consolas"/>
                <a:sym typeface="Consolas"/>
              </a:rPr>
              <a:t>True</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20000"/>
              </a:lnSpc>
              <a:spcBef>
                <a:spcPts val="1000"/>
              </a:spcBef>
              <a:spcAft>
                <a:spcPts val="0"/>
              </a:spcAft>
              <a:buClr>
                <a:schemeClr val="dk1"/>
              </a:buClr>
              <a:buSzPct val="100000"/>
              <a:buNone/>
            </a:pPr>
            <a:r>
              <a:rPr lang="en" sz="1700"/>
              <a:t>Нам придется реализовать фейковый клиент, который ведет себя примерно так же, как и реальный Github. Разница только в том, что наш клиент не выполняет сетевых запросов.</a:t>
            </a:r>
            <a:br>
              <a:rPr lang="en" sz="1700"/>
            </a:br>
            <a:r>
              <a:rPr lang="en" sz="1700"/>
              <a:t>Также нам нужно описать конкретные данные, которые вернут вызовы get_user() и get_repos(). Только в таком случае мы сможем протестировать, что функция get_private_fork_names() работает корректно:</a:t>
            </a:r>
            <a:endParaRPr/>
          </a:p>
          <a:p>
            <a:pPr indent="0" lvl="0" marL="0" rtl="0" algn="l">
              <a:lnSpc>
                <a:spcPct val="120000"/>
              </a:lnSpc>
              <a:spcBef>
                <a:spcPts val="1000"/>
              </a:spcBef>
              <a:spcAft>
                <a:spcPts val="0"/>
              </a:spcAft>
              <a:buClr>
                <a:srgbClr val="999988"/>
              </a:buClr>
              <a:buSzPct val="100000"/>
              <a:buNone/>
            </a:pPr>
            <a:r>
              <a:rPr i="1" lang="en" sz="1600">
                <a:solidFill>
                  <a:srgbClr val="999988"/>
                </a:solidFill>
                <a:latin typeface="Consolas"/>
                <a:ea typeface="Consolas"/>
                <a:cs typeface="Consolas"/>
                <a:sym typeface="Consolas"/>
              </a:rPr>
              <a:t># Структура описывает только ту часть, которая необходима для вызова client.get_user.get_repos</a:t>
            </a:r>
            <a:br>
              <a:rPr i="1" lang="en" sz="1600">
                <a:solidFill>
                  <a:srgbClr val="999988"/>
                </a:solidFill>
                <a:latin typeface="Consolas"/>
                <a:ea typeface="Consolas"/>
                <a:cs typeface="Consolas"/>
                <a:sym typeface="Consolas"/>
              </a:rPr>
            </a:br>
            <a:r>
              <a:rPr b="1" lang="en" sz="1600">
                <a:solidFill>
                  <a:srgbClr val="000000"/>
                </a:solidFill>
                <a:latin typeface="Consolas"/>
                <a:ea typeface="Consolas"/>
                <a:cs typeface="Consolas"/>
                <a:sym typeface="Consolas"/>
              </a:rPr>
              <a:t>class</a:t>
            </a:r>
            <a:r>
              <a:rPr lang="en" sz="1600">
                <a:latin typeface="Consolas"/>
                <a:ea typeface="Consolas"/>
                <a:cs typeface="Consolas"/>
                <a:sym typeface="Consolas"/>
              </a:rPr>
              <a:t> </a:t>
            </a:r>
            <a:r>
              <a:rPr b="1" lang="en" sz="1600">
                <a:solidFill>
                  <a:srgbClr val="445588"/>
                </a:solidFill>
                <a:latin typeface="Consolas"/>
                <a:ea typeface="Consolas"/>
                <a:cs typeface="Consolas"/>
                <a:sym typeface="Consolas"/>
              </a:rPr>
              <a:t>GithubFake</a:t>
            </a:r>
            <a:r>
              <a:rPr lang="en" sz="1600">
                <a:latin typeface="Consolas"/>
                <a:ea typeface="Consolas"/>
                <a:cs typeface="Consolas"/>
                <a:sym typeface="Consolas"/>
              </a:rPr>
              <a:t>:</a:t>
            </a:r>
            <a:br>
              <a:rPr lang="en" sz="1600">
                <a:latin typeface="Consolas"/>
                <a:ea typeface="Consolas"/>
                <a:cs typeface="Consolas"/>
                <a:sym typeface="Consolas"/>
              </a:rPr>
            </a:br>
            <a:r>
              <a:rPr lang="en" sz="1600">
                <a:latin typeface="Consolas"/>
                <a:ea typeface="Consolas"/>
                <a:cs typeface="Consolas"/>
                <a:sym typeface="Consolas"/>
              </a:rPr>
              <a:t>    </a:t>
            </a:r>
            <a:r>
              <a:rPr i="1" lang="en" sz="1600">
                <a:solidFill>
                  <a:srgbClr val="999988"/>
                </a:solidFill>
                <a:latin typeface="Consolas"/>
                <a:ea typeface="Consolas"/>
                <a:cs typeface="Consolas"/>
                <a:sym typeface="Consolas"/>
              </a:rPr>
              <a:t># Здесь мы описываем желаемые данные, которые должны вернуться в тесте</a:t>
            </a:r>
            <a:br>
              <a:rPr i="1" lang="en" sz="1600">
                <a:solidFill>
                  <a:srgbClr val="999988"/>
                </a:solidFill>
                <a:latin typeface="Consolas"/>
                <a:ea typeface="Consolas"/>
                <a:cs typeface="Consolas"/>
                <a:sym typeface="Consolas"/>
              </a:rPr>
            </a:br>
            <a:r>
              <a:rPr i="1" lang="en" sz="1600">
                <a:solidFill>
                  <a:srgbClr val="999988"/>
                </a:solidFill>
                <a:latin typeface="Consolas"/>
                <a:ea typeface="Consolas"/>
                <a:cs typeface="Consolas"/>
                <a:sym typeface="Consolas"/>
              </a:rPr>
              <a:t>    </a:t>
            </a:r>
            <a:r>
              <a:rPr b="1" lang="en" sz="1600">
                <a:solidFill>
                  <a:srgbClr val="000000"/>
                </a:solidFill>
                <a:latin typeface="Consolas"/>
                <a:ea typeface="Consolas"/>
                <a:cs typeface="Consolas"/>
                <a:sym typeface="Consolas"/>
              </a:rPr>
              <a:t>def</a:t>
            </a:r>
            <a:r>
              <a:rPr lang="en" sz="1600">
                <a:latin typeface="Consolas"/>
                <a:ea typeface="Consolas"/>
                <a:cs typeface="Consolas"/>
                <a:sym typeface="Consolas"/>
              </a:rPr>
              <a:t> </a:t>
            </a:r>
            <a:r>
              <a:rPr b="1" lang="en" sz="1600">
                <a:solidFill>
                  <a:srgbClr val="990000"/>
                </a:solidFill>
                <a:latin typeface="Consolas"/>
                <a:ea typeface="Consolas"/>
                <a:cs typeface="Consolas"/>
                <a:sym typeface="Consolas"/>
              </a:rPr>
              <a:t>__init__</a:t>
            </a:r>
            <a:r>
              <a:rPr lang="en" sz="1600">
                <a:latin typeface="Consolas"/>
                <a:ea typeface="Consolas"/>
                <a:cs typeface="Consolas"/>
                <a:sym typeface="Consolas"/>
              </a:rPr>
              <a:t>(</a:t>
            </a:r>
            <a:r>
              <a:rPr lang="en" sz="1600">
                <a:solidFill>
                  <a:srgbClr val="999999"/>
                </a:solidFill>
                <a:latin typeface="Consolas"/>
                <a:ea typeface="Consolas"/>
                <a:cs typeface="Consolas"/>
                <a:sym typeface="Consolas"/>
              </a:rPr>
              <a:t>self</a:t>
            </a:r>
            <a:r>
              <a:rPr lang="en" sz="1600">
                <a:latin typeface="Consolas"/>
                <a:ea typeface="Consolas"/>
                <a:cs typeface="Consolas"/>
                <a:sym typeface="Consolas"/>
              </a:rPr>
              <a:t>, data):</a:t>
            </a:r>
            <a:br>
              <a:rPr lang="en" sz="1600">
                <a:latin typeface="Consolas"/>
                <a:ea typeface="Consolas"/>
                <a:cs typeface="Consolas"/>
                <a:sym typeface="Consolas"/>
              </a:rPr>
            </a:br>
            <a:r>
              <a:rPr lang="en" sz="1600">
                <a:latin typeface="Consolas"/>
                <a:ea typeface="Consolas"/>
                <a:cs typeface="Consolas"/>
                <a:sym typeface="Consolas"/>
              </a:rPr>
              <a:t>        </a:t>
            </a:r>
            <a:r>
              <a:rPr lang="en" sz="1600">
                <a:solidFill>
                  <a:srgbClr val="999999"/>
                </a:solidFill>
                <a:latin typeface="Consolas"/>
                <a:ea typeface="Consolas"/>
                <a:cs typeface="Consolas"/>
                <a:sym typeface="Consolas"/>
              </a:rPr>
              <a:t>self</a:t>
            </a:r>
            <a:r>
              <a:rPr lang="en" sz="1600">
                <a:latin typeface="Consolas"/>
                <a:ea typeface="Consolas"/>
                <a:cs typeface="Consolas"/>
                <a:sym typeface="Consolas"/>
              </a:rPr>
              <a:t>.data </a:t>
            </a:r>
            <a:r>
              <a:rPr b="1" lang="en" sz="1600">
                <a:solidFill>
                  <a:srgbClr val="000000"/>
                </a:solidFill>
                <a:latin typeface="Consolas"/>
                <a:ea typeface="Consolas"/>
                <a:cs typeface="Consolas"/>
                <a:sym typeface="Consolas"/>
              </a:rPr>
              <a:t>=</a:t>
            </a:r>
            <a:r>
              <a:rPr lang="en" sz="1600">
                <a:latin typeface="Consolas"/>
                <a:ea typeface="Consolas"/>
                <a:cs typeface="Consolas"/>
                <a:sym typeface="Consolas"/>
              </a:rPr>
              <a:t> data</a:t>
            </a:r>
            <a:br>
              <a:rPr lang="en" sz="1600">
                <a:latin typeface="Consolas"/>
                <a:ea typeface="Consolas"/>
                <a:cs typeface="Consolas"/>
                <a:sym typeface="Consolas"/>
              </a:rPr>
            </a:br>
            <a:r>
              <a:rPr lang="en" sz="1600">
                <a:latin typeface="Consolas"/>
                <a:ea typeface="Consolas"/>
                <a:cs typeface="Consolas"/>
                <a:sym typeface="Consolas"/>
              </a:rPr>
              <a:t>    </a:t>
            </a:r>
            <a:r>
              <a:rPr i="1" lang="en" sz="1600">
                <a:solidFill>
                  <a:srgbClr val="999988"/>
                </a:solidFill>
                <a:latin typeface="Consolas"/>
                <a:ea typeface="Consolas"/>
                <a:cs typeface="Consolas"/>
                <a:sym typeface="Consolas"/>
              </a:rPr>
              <a:t># Возвращаем сами себя, чтобы иметь возможность вызвать get_repos() по цепочке</a:t>
            </a:r>
            <a:br>
              <a:rPr i="1" lang="en" sz="1600">
                <a:solidFill>
                  <a:srgbClr val="999988"/>
                </a:solidFill>
                <a:latin typeface="Consolas"/>
                <a:ea typeface="Consolas"/>
                <a:cs typeface="Consolas"/>
                <a:sym typeface="Consolas"/>
              </a:rPr>
            </a:br>
            <a:r>
              <a:rPr i="1" lang="en" sz="1600">
                <a:solidFill>
                  <a:srgbClr val="999988"/>
                </a:solidFill>
                <a:latin typeface="Consolas"/>
                <a:ea typeface="Consolas"/>
                <a:cs typeface="Consolas"/>
                <a:sym typeface="Consolas"/>
              </a:rPr>
              <a:t>    </a:t>
            </a:r>
            <a:r>
              <a:rPr b="1" lang="en" sz="1600">
                <a:solidFill>
                  <a:srgbClr val="000000"/>
                </a:solidFill>
                <a:latin typeface="Consolas"/>
                <a:ea typeface="Consolas"/>
                <a:cs typeface="Consolas"/>
                <a:sym typeface="Consolas"/>
              </a:rPr>
              <a:t>def</a:t>
            </a:r>
            <a:r>
              <a:rPr lang="en" sz="1600">
                <a:latin typeface="Consolas"/>
                <a:ea typeface="Consolas"/>
                <a:cs typeface="Consolas"/>
                <a:sym typeface="Consolas"/>
              </a:rPr>
              <a:t> </a:t>
            </a:r>
            <a:r>
              <a:rPr b="1" lang="en" sz="1600">
                <a:solidFill>
                  <a:srgbClr val="990000"/>
                </a:solidFill>
                <a:latin typeface="Consolas"/>
                <a:ea typeface="Consolas"/>
                <a:cs typeface="Consolas"/>
                <a:sym typeface="Consolas"/>
              </a:rPr>
              <a:t>get_user</a:t>
            </a:r>
            <a:r>
              <a:rPr lang="en" sz="1600">
                <a:latin typeface="Consolas"/>
                <a:ea typeface="Consolas"/>
                <a:cs typeface="Consolas"/>
                <a:sym typeface="Consolas"/>
              </a:rPr>
              <a:t>(</a:t>
            </a:r>
            <a:r>
              <a:rPr lang="en" sz="1600">
                <a:solidFill>
                  <a:srgbClr val="999999"/>
                </a:solidFill>
                <a:latin typeface="Consolas"/>
                <a:ea typeface="Consolas"/>
                <a:cs typeface="Consolas"/>
                <a:sym typeface="Consolas"/>
              </a:rPr>
              <a:t>self</a:t>
            </a:r>
            <a:r>
              <a:rPr lang="en" sz="1600">
                <a:latin typeface="Consolas"/>
                <a:ea typeface="Consolas"/>
                <a:cs typeface="Consolas"/>
                <a:sym typeface="Consolas"/>
              </a:rPr>
              <a:t>, name):</a:t>
            </a:r>
            <a:br>
              <a:rPr lang="en" sz="1600">
                <a:latin typeface="Consolas"/>
                <a:ea typeface="Consolas"/>
                <a:cs typeface="Consolas"/>
                <a:sym typeface="Consolas"/>
              </a:rPr>
            </a:br>
            <a:r>
              <a:rPr lang="en" sz="1600">
                <a:latin typeface="Consolas"/>
                <a:ea typeface="Consolas"/>
                <a:cs typeface="Consolas"/>
                <a:sym typeface="Consolas"/>
              </a:rPr>
              <a:t>        </a:t>
            </a:r>
            <a:r>
              <a:rPr b="1" lang="en" sz="1600">
                <a:solidFill>
                  <a:srgbClr val="000000"/>
                </a:solidFill>
                <a:latin typeface="Consolas"/>
                <a:ea typeface="Consolas"/>
                <a:cs typeface="Consolas"/>
                <a:sym typeface="Consolas"/>
              </a:rPr>
              <a:t>return</a:t>
            </a:r>
            <a:r>
              <a:rPr lang="en" sz="1600">
                <a:latin typeface="Consolas"/>
                <a:ea typeface="Consolas"/>
                <a:cs typeface="Consolas"/>
                <a:sym typeface="Consolas"/>
              </a:rPr>
              <a:t> </a:t>
            </a:r>
            <a:r>
              <a:rPr lang="en" sz="1600">
                <a:solidFill>
                  <a:srgbClr val="999999"/>
                </a:solidFill>
                <a:latin typeface="Consolas"/>
                <a:ea typeface="Consolas"/>
                <a:cs typeface="Consolas"/>
                <a:sym typeface="Consolas"/>
              </a:rPr>
              <a:t>self</a:t>
            </a:r>
            <a:br>
              <a:rPr lang="en" sz="1600">
                <a:solidFill>
                  <a:srgbClr val="999999"/>
                </a:solidFill>
                <a:latin typeface="Consolas"/>
                <a:ea typeface="Consolas"/>
                <a:cs typeface="Consolas"/>
                <a:sym typeface="Consolas"/>
              </a:rPr>
            </a:br>
            <a:r>
              <a:rPr lang="en" sz="1600">
                <a:solidFill>
                  <a:srgbClr val="999999"/>
                </a:solidFill>
                <a:latin typeface="Consolas"/>
                <a:ea typeface="Consolas"/>
                <a:cs typeface="Consolas"/>
                <a:sym typeface="Consolas"/>
              </a:rPr>
              <a:t>    </a:t>
            </a:r>
            <a:r>
              <a:rPr i="1" lang="en" sz="1600">
                <a:solidFill>
                  <a:srgbClr val="999988"/>
                </a:solidFill>
                <a:latin typeface="Consolas"/>
                <a:ea typeface="Consolas"/>
                <a:cs typeface="Consolas"/>
                <a:sym typeface="Consolas"/>
              </a:rPr>
              <a:t># Возвращаем переданные в начале данные</a:t>
            </a:r>
            <a:br>
              <a:rPr i="1" lang="en" sz="1600">
                <a:solidFill>
                  <a:srgbClr val="999988"/>
                </a:solidFill>
                <a:latin typeface="Consolas"/>
                <a:ea typeface="Consolas"/>
                <a:cs typeface="Consolas"/>
                <a:sym typeface="Consolas"/>
              </a:rPr>
            </a:br>
            <a:r>
              <a:rPr i="1" lang="en" sz="1600">
                <a:solidFill>
                  <a:srgbClr val="999988"/>
                </a:solidFill>
                <a:latin typeface="Consolas"/>
                <a:ea typeface="Consolas"/>
                <a:cs typeface="Consolas"/>
                <a:sym typeface="Consolas"/>
              </a:rPr>
              <a:t>    </a:t>
            </a:r>
            <a:r>
              <a:rPr b="1" lang="en" sz="1600">
                <a:solidFill>
                  <a:srgbClr val="000000"/>
                </a:solidFill>
                <a:latin typeface="Consolas"/>
                <a:ea typeface="Consolas"/>
                <a:cs typeface="Consolas"/>
                <a:sym typeface="Consolas"/>
              </a:rPr>
              <a:t>def</a:t>
            </a:r>
            <a:r>
              <a:rPr lang="en" sz="1600">
                <a:latin typeface="Consolas"/>
                <a:ea typeface="Consolas"/>
                <a:cs typeface="Consolas"/>
                <a:sym typeface="Consolas"/>
              </a:rPr>
              <a:t> </a:t>
            </a:r>
            <a:r>
              <a:rPr b="1" lang="en" sz="1600">
                <a:solidFill>
                  <a:srgbClr val="990000"/>
                </a:solidFill>
                <a:latin typeface="Consolas"/>
                <a:ea typeface="Consolas"/>
                <a:cs typeface="Consolas"/>
                <a:sym typeface="Consolas"/>
              </a:rPr>
              <a:t>get_repos</a:t>
            </a:r>
            <a:r>
              <a:rPr lang="en" sz="1600">
                <a:latin typeface="Consolas"/>
                <a:ea typeface="Consolas"/>
                <a:cs typeface="Consolas"/>
                <a:sym typeface="Consolas"/>
              </a:rPr>
              <a:t>(</a:t>
            </a:r>
            <a:r>
              <a:rPr lang="en" sz="1600">
                <a:solidFill>
                  <a:srgbClr val="999999"/>
                </a:solidFill>
                <a:latin typeface="Consolas"/>
                <a:ea typeface="Consolas"/>
                <a:cs typeface="Consolas"/>
                <a:sym typeface="Consolas"/>
              </a:rPr>
              <a:t>self</a:t>
            </a:r>
            <a:r>
              <a:rPr lang="en" sz="1600">
                <a:latin typeface="Consolas"/>
                <a:ea typeface="Consolas"/>
                <a:cs typeface="Consolas"/>
                <a:sym typeface="Consolas"/>
              </a:rPr>
              <a:t>):</a:t>
            </a:r>
            <a:br>
              <a:rPr lang="en" sz="1600">
                <a:latin typeface="Consolas"/>
                <a:ea typeface="Consolas"/>
                <a:cs typeface="Consolas"/>
                <a:sym typeface="Consolas"/>
              </a:rPr>
            </a:br>
            <a:r>
              <a:rPr lang="en" sz="1600">
                <a:latin typeface="Consolas"/>
                <a:ea typeface="Consolas"/>
                <a:cs typeface="Consolas"/>
                <a:sym typeface="Consolas"/>
              </a:rPr>
              <a:t>        </a:t>
            </a:r>
            <a:r>
              <a:rPr b="1" lang="en" sz="1600">
                <a:solidFill>
                  <a:srgbClr val="000000"/>
                </a:solidFill>
                <a:latin typeface="Consolas"/>
                <a:ea typeface="Consolas"/>
                <a:cs typeface="Consolas"/>
                <a:sym typeface="Consolas"/>
              </a:rPr>
              <a:t>return</a:t>
            </a:r>
            <a:r>
              <a:rPr lang="en" sz="1600">
                <a:latin typeface="Consolas"/>
                <a:ea typeface="Consolas"/>
                <a:cs typeface="Consolas"/>
                <a:sym typeface="Consolas"/>
              </a:rPr>
              <a:t> </a:t>
            </a:r>
            <a:r>
              <a:rPr lang="en" sz="1600">
                <a:solidFill>
                  <a:srgbClr val="999999"/>
                </a:solidFill>
                <a:latin typeface="Consolas"/>
                <a:ea typeface="Consolas"/>
                <a:cs typeface="Consolas"/>
                <a:sym typeface="Consolas"/>
              </a:rPr>
              <a:t>self</a:t>
            </a:r>
            <a:r>
              <a:rPr lang="en" sz="1600">
                <a:latin typeface="Consolas"/>
                <a:ea typeface="Consolas"/>
                <a:cs typeface="Consolas"/>
                <a:sym typeface="Consolas"/>
              </a:rPr>
              <a:t>.data</a:t>
            </a:r>
            <a:endParaRPr sz="1600">
              <a:latin typeface="Consolas"/>
              <a:ea typeface="Consolas"/>
              <a:cs typeface="Consolas"/>
              <a:sym typeface="Consola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9"/>
          <p:cNvSpPr txBox="1"/>
          <p:nvPr>
            <p:ph type="title"/>
          </p:nvPr>
        </p:nvSpPr>
        <p:spPr>
          <a:xfrm>
            <a:off x="838200" y="365125"/>
            <a:ext cx="10969978" cy="9105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 sz="3600"/>
              <a:t>Тестирование HTTP-запросов / Инверсия зависимостей</a:t>
            </a:r>
            <a:endParaRPr/>
          </a:p>
        </p:txBody>
      </p:sp>
      <p:sp>
        <p:nvSpPr>
          <p:cNvPr id="680" name="Google Shape;680;p79"/>
          <p:cNvSpPr txBox="1"/>
          <p:nvPr>
            <p:ph idx="1" type="body"/>
          </p:nvPr>
        </p:nvSpPr>
        <p:spPr>
          <a:xfrm>
            <a:off x="838200" y="1453088"/>
            <a:ext cx="10515600" cy="4351338"/>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
              <a:t>Посмотрим на сам тест с использованием этого клиента:</a:t>
            </a:r>
            <a:endParaRPr/>
          </a:p>
          <a:p>
            <a:pPr indent="0" lvl="0" marL="0" rtl="0" algn="l">
              <a:lnSpc>
                <a:spcPct val="120000"/>
              </a:lnSpc>
              <a:spcBef>
                <a:spcPts val="1000"/>
              </a:spcBef>
              <a:spcAft>
                <a:spcPts val="0"/>
              </a:spcAft>
              <a:buClr>
                <a:srgbClr val="000000"/>
              </a:buClr>
              <a:buSzPct val="100000"/>
              <a:buNone/>
            </a:pPr>
            <a:r>
              <a:rPr b="1" lang="en" sz="2800">
                <a:solidFill>
                  <a:srgbClr val="000000"/>
                </a:solidFill>
                <a:latin typeface="Consolas"/>
                <a:ea typeface="Consolas"/>
                <a:cs typeface="Consolas"/>
                <a:sym typeface="Consolas"/>
              </a:rPr>
              <a:t>from</a:t>
            </a:r>
            <a:r>
              <a:rPr lang="en" sz="2800">
                <a:latin typeface="Consolas"/>
                <a:ea typeface="Consolas"/>
                <a:cs typeface="Consolas"/>
                <a:sym typeface="Consolas"/>
              </a:rPr>
              <a:t> </a:t>
            </a:r>
            <a:r>
              <a:rPr lang="en" sz="2800">
                <a:solidFill>
                  <a:srgbClr val="555555"/>
                </a:solidFill>
                <a:latin typeface="Consolas"/>
                <a:ea typeface="Consolas"/>
                <a:cs typeface="Consolas"/>
                <a:sym typeface="Consolas"/>
              </a:rPr>
              <a:t>github_fake</a:t>
            </a:r>
            <a:r>
              <a:rPr lang="en" sz="2800">
                <a:latin typeface="Consolas"/>
                <a:ea typeface="Consolas"/>
                <a:cs typeface="Consolas"/>
                <a:sym typeface="Consolas"/>
              </a:rPr>
              <a:t> </a:t>
            </a:r>
            <a:r>
              <a:rPr b="1" lang="en" sz="2800">
                <a:solidFill>
                  <a:srgbClr val="000000"/>
                </a:solidFill>
                <a:latin typeface="Consolas"/>
                <a:ea typeface="Consolas"/>
                <a:cs typeface="Consolas"/>
                <a:sym typeface="Consolas"/>
              </a:rPr>
              <a:t>import</a:t>
            </a:r>
            <a:r>
              <a:rPr lang="en" sz="2800">
                <a:latin typeface="Consolas"/>
                <a:ea typeface="Consolas"/>
                <a:cs typeface="Consolas"/>
                <a:sym typeface="Consolas"/>
              </a:rPr>
              <a:t> GithubFake</a:t>
            </a:r>
            <a:br>
              <a:rPr lang="en" sz="2800">
                <a:latin typeface="Consolas"/>
                <a:ea typeface="Consolas"/>
                <a:cs typeface="Consolas"/>
                <a:sym typeface="Consolas"/>
              </a:rPr>
            </a:br>
            <a:r>
              <a:rPr b="1" lang="en" sz="2800">
                <a:solidFill>
                  <a:srgbClr val="000000"/>
                </a:solidFill>
                <a:latin typeface="Consolas"/>
                <a:ea typeface="Consolas"/>
                <a:cs typeface="Consolas"/>
                <a:sym typeface="Consolas"/>
              </a:rPr>
              <a:t>def</a:t>
            </a:r>
            <a:r>
              <a:rPr lang="en" sz="2800">
                <a:latin typeface="Consolas"/>
                <a:ea typeface="Consolas"/>
                <a:cs typeface="Consolas"/>
                <a:sym typeface="Consolas"/>
              </a:rPr>
              <a:t> </a:t>
            </a:r>
            <a:r>
              <a:rPr b="1" lang="en" sz="2800">
                <a:solidFill>
                  <a:srgbClr val="990000"/>
                </a:solidFill>
                <a:latin typeface="Consolas"/>
                <a:ea typeface="Consolas"/>
                <a:cs typeface="Consolas"/>
                <a:sym typeface="Consolas"/>
              </a:rPr>
              <a:t>test_get_private_fork_names</a:t>
            </a:r>
            <a:r>
              <a:rPr lang="en" sz="2800">
                <a:latin typeface="Consolas"/>
                <a:ea typeface="Consolas"/>
                <a:cs typeface="Consolas"/>
                <a:sym typeface="Consolas"/>
              </a:rPr>
              <a:t>():</a:t>
            </a:r>
            <a:br>
              <a:rPr lang="en" sz="2800">
                <a:latin typeface="Consolas"/>
                <a:ea typeface="Consolas"/>
                <a:cs typeface="Consolas"/>
                <a:sym typeface="Consolas"/>
              </a:rPr>
            </a:br>
            <a:r>
              <a:rPr lang="en" sz="2800">
                <a:latin typeface="Consolas"/>
                <a:ea typeface="Consolas"/>
                <a:cs typeface="Consolas"/>
                <a:sym typeface="Consolas"/>
              </a:rPr>
              <a:t>    data </a:t>
            </a:r>
            <a:r>
              <a:rPr b="1" lang="en" sz="2800">
                <a:solidFill>
                  <a:srgbClr val="000000"/>
                </a:solidFill>
                <a:latin typeface="Consolas"/>
                <a:ea typeface="Consolas"/>
                <a:cs typeface="Consolas"/>
                <a:sym typeface="Consolas"/>
              </a:rPr>
              <a:t>=</a:t>
            </a:r>
            <a:r>
              <a:rPr lang="en" sz="2800">
                <a:latin typeface="Consolas"/>
                <a:ea typeface="Consolas"/>
                <a:cs typeface="Consolas"/>
                <a:sym typeface="Consolas"/>
              </a:rPr>
              <a:t> </a:t>
            </a:r>
            <a:r>
              <a:rPr i="1" lang="en" sz="2800">
                <a:solidFill>
                  <a:srgbClr val="999988"/>
                </a:solidFill>
                <a:latin typeface="Consolas"/>
                <a:ea typeface="Consolas"/>
                <a:cs typeface="Consolas"/>
                <a:sym typeface="Consolas"/>
              </a:rPr>
              <a:t># Данные, которые должен вернуть get_repos</a:t>
            </a:r>
            <a:br>
              <a:rPr i="1" lang="en" sz="2800">
                <a:solidFill>
                  <a:srgbClr val="999988"/>
                </a:solidFill>
                <a:latin typeface="Consolas"/>
                <a:ea typeface="Consolas"/>
                <a:cs typeface="Consolas"/>
                <a:sym typeface="Consolas"/>
              </a:rPr>
            </a:br>
            <a:r>
              <a:rPr i="1" lang="en" sz="2800">
                <a:solidFill>
                  <a:srgbClr val="999988"/>
                </a:solidFill>
                <a:latin typeface="Consolas"/>
                <a:ea typeface="Consolas"/>
                <a:cs typeface="Consolas"/>
                <a:sym typeface="Consolas"/>
              </a:rPr>
              <a:t>    </a:t>
            </a:r>
            <a:r>
              <a:rPr lang="en" sz="2800">
                <a:latin typeface="Consolas"/>
                <a:ea typeface="Consolas"/>
                <a:cs typeface="Consolas"/>
                <a:sym typeface="Consolas"/>
              </a:rPr>
              <a:t>client </a:t>
            </a:r>
            <a:r>
              <a:rPr b="1" lang="en" sz="2800">
                <a:solidFill>
                  <a:srgbClr val="000000"/>
                </a:solidFill>
                <a:latin typeface="Consolas"/>
                <a:ea typeface="Consolas"/>
                <a:cs typeface="Consolas"/>
                <a:sym typeface="Consolas"/>
              </a:rPr>
              <a:t>=</a:t>
            </a:r>
            <a:r>
              <a:rPr lang="en" sz="2800">
                <a:latin typeface="Consolas"/>
                <a:ea typeface="Consolas"/>
                <a:cs typeface="Consolas"/>
                <a:sym typeface="Consolas"/>
              </a:rPr>
              <a:t> GithubFake(data)</a:t>
            </a:r>
            <a:br>
              <a:rPr lang="en" sz="2800">
                <a:latin typeface="Consolas"/>
                <a:ea typeface="Consolas"/>
                <a:cs typeface="Consolas"/>
                <a:sym typeface="Consolas"/>
              </a:rPr>
            </a:br>
            <a:r>
              <a:rPr lang="en" sz="2800">
                <a:latin typeface="Consolas"/>
                <a:ea typeface="Consolas"/>
                <a:cs typeface="Consolas"/>
                <a:sym typeface="Consolas"/>
              </a:rPr>
              <a:t>    names </a:t>
            </a:r>
            <a:r>
              <a:rPr b="1" lang="en" sz="2800">
                <a:solidFill>
                  <a:srgbClr val="000000"/>
                </a:solidFill>
                <a:latin typeface="Consolas"/>
                <a:ea typeface="Consolas"/>
                <a:cs typeface="Consolas"/>
                <a:sym typeface="Consolas"/>
              </a:rPr>
              <a:t>=</a:t>
            </a:r>
            <a:r>
              <a:rPr lang="en" sz="2800">
                <a:latin typeface="Consolas"/>
                <a:ea typeface="Consolas"/>
                <a:cs typeface="Consolas"/>
                <a:sym typeface="Consolas"/>
              </a:rPr>
              <a:t> get_private_fork_names(</a:t>
            </a:r>
            <a:r>
              <a:rPr lang="en" sz="2800">
                <a:solidFill>
                  <a:srgbClr val="DD1144"/>
                </a:solidFill>
                <a:latin typeface="Consolas"/>
                <a:ea typeface="Consolas"/>
                <a:cs typeface="Consolas"/>
                <a:sym typeface="Consolas"/>
              </a:rPr>
              <a:t>'myorg'</a:t>
            </a:r>
            <a:r>
              <a:rPr lang="en" sz="2800">
                <a:latin typeface="Consolas"/>
                <a:ea typeface="Consolas"/>
                <a:cs typeface="Consolas"/>
                <a:sym typeface="Consolas"/>
              </a:rPr>
              <a:t>, client</a:t>
            </a:r>
            <a:r>
              <a:rPr b="1" lang="en" sz="2800">
                <a:solidFill>
                  <a:srgbClr val="000000"/>
                </a:solidFill>
                <a:latin typeface="Consolas"/>
                <a:ea typeface="Consolas"/>
                <a:cs typeface="Consolas"/>
                <a:sym typeface="Consolas"/>
              </a:rPr>
              <a:t>=</a:t>
            </a:r>
            <a:r>
              <a:rPr lang="en" sz="2800">
                <a:latin typeface="Consolas"/>
                <a:ea typeface="Consolas"/>
                <a:cs typeface="Consolas"/>
                <a:sym typeface="Consolas"/>
              </a:rPr>
              <a:t>client)</a:t>
            </a:r>
            <a:br>
              <a:rPr lang="en" sz="2800">
                <a:latin typeface="Consolas"/>
                <a:ea typeface="Consolas"/>
                <a:cs typeface="Consolas"/>
                <a:sym typeface="Consolas"/>
              </a:rPr>
            </a:br>
            <a:r>
              <a:rPr lang="en" sz="2800">
                <a:latin typeface="Consolas"/>
                <a:ea typeface="Consolas"/>
                <a:cs typeface="Consolas"/>
                <a:sym typeface="Consolas"/>
              </a:rPr>
              <a:t>    </a:t>
            </a:r>
            <a:r>
              <a:rPr b="1" lang="en" sz="2800">
                <a:solidFill>
                  <a:srgbClr val="000000"/>
                </a:solidFill>
                <a:latin typeface="Consolas"/>
                <a:ea typeface="Consolas"/>
                <a:cs typeface="Consolas"/>
                <a:sym typeface="Consolas"/>
              </a:rPr>
              <a:t>assert</a:t>
            </a:r>
            <a:r>
              <a:rPr lang="en" sz="2800">
                <a:latin typeface="Consolas"/>
                <a:ea typeface="Consolas"/>
                <a:cs typeface="Consolas"/>
                <a:sym typeface="Consolas"/>
              </a:rPr>
              <a:t> names </a:t>
            </a:r>
            <a:r>
              <a:rPr b="1" lang="en" sz="2800">
                <a:solidFill>
                  <a:srgbClr val="000000"/>
                </a:solidFill>
                <a:latin typeface="Consolas"/>
                <a:ea typeface="Consolas"/>
                <a:cs typeface="Consolas"/>
                <a:sym typeface="Consolas"/>
              </a:rPr>
              <a:t>==</a:t>
            </a:r>
            <a:r>
              <a:rPr lang="en" sz="2800">
                <a:latin typeface="Consolas"/>
                <a:ea typeface="Consolas"/>
                <a:cs typeface="Consolas"/>
                <a:sym typeface="Consolas"/>
              </a:rPr>
              <a:t> </a:t>
            </a:r>
            <a:r>
              <a:rPr i="1" lang="en" sz="2800">
                <a:solidFill>
                  <a:srgbClr val="999988"/>
                </a:solidFill>
                <a:latin typeface="Consolas"/>
                <a:ea typeface="Consolas"/>
                <a:cs typeface="Consolas"/>
                <a:sym typeface="Consolas"/>
              </a:rPr>
              <a:t># ожидаемый список имен</a:t>
            </a:r>
            <a:endParaRPr i="1" sz="2800">
              <a:solidFill>
                <a:srgbClr val="999988"/>
              </a:solidFill>
              <a:latin typeface="Consolas"/>
              <a:ea typeface="Consolas"/>
              <a:cs typeface="Consolas"/>
              <a:sym typeface="Consolas"/>
            </a:endParaRPr>
          </a:p>
          <a:p>
            <a:pPr indent="0" lvl="0" marL="0" rtl="0" algn="l">
              <a:lnSpc>
                <a:spcPct val="120000"/>
              </a:lnSpc>
              <a:spcBef>
                <a:spcPts val="1000"/>
              </a:spcBef>
              <a:spcAft>
                <a:spcPts val="0"/>
              </a:spcAft>
              <a:buClr>
                <a:schemeClr val="dk1"/>
              </a:buClr>
              <a:buSzPct val="100000"/>
              <a:buNone/>
            </a:pPr>
            <a:r>
              <a:rPr lang="en"/>
              <a:t>В тестировании подобные фейковые объекты или функции используются часто. У них есть специальное название – stub (англ.: заглушка).</a:t>
            </a:r>
            <a:endParaRPr/>
          </a:p>
          <a:p>
            <a:pPr indent="0" lvl="0" marL="0" rtl="0" algn="l">
              <a:lnSpc>
                <a:spcPct val="120000"/>
              </a:lnSpc>
              <a:spcBef>
                <a:spcPts val="1000"/>
              </a:spcBef>
              <a:spcAft>
                <a:spcPts val="0"/>
              </a:spcAft>
              <a:buClr>
                <a:schemeClr val="dk1"/>
              </a:buClr>
              <a:buSzPct val="100000"/>
              <a:buNone/>
            </a:pPr>
            <a:r>
              <a:rPr lang="en"/>
              <a:t>Stub заменяет реальный объект или функцию, чтобы мы могли избежать побочных эффектов или сделать код детерминированным. Stub не используется для проверки чего-либо — он лишь позволяет изолировать ту часть, которая мешает тестированию основной логики.</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838200" y="365125"/>
            <a:ext cx="10515600" cy="939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Плюсы / минусы системного тестирования</a:t>
            </a:r>
            <a:endParaRPr/>
          </a:p>
        </p:txBody>
      </p:sp>
      <p:sp>
        <p:nvSpPr>
          <p:cNvPr id="174" name="Google Shape;174;p8"/>
          <p:cNvSpPr txBox="1"/>
          <p:nvPr>
            <p:ph idx="1" type="body"/>
          </p:nvPr>
        </p:nvSpPr>
        <p:spPr>
          <a:xfrm>
            <a:off x="838200" y="1520575"/>
            <a:ext cx="4668748" cy="5044612"/>
          </a:xfrm>
          <a:prstGeom prst="rect">
            <a:avLst/>
          </a:prstGeom>
          <a:solidFill>
            <a:schemeClr val="lt1"/>
          </a:solid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385623"/>
              </a:buClr>
              <a:buSzPct val="100000"/>
              <a:buNone/>
            </a:pPr>
            <a:r>
              <a:rPr b="1" lang="en">
                <a:solidFill>
                  <a:srgbClr val="385623"/>
                </a:solidFill>
              </a:rPr>
              <a:t>Плюсы:</a:t>
            </a:r>
            <a:endParaRPr/>
          </a:p>
          <a:p>
            <a:pPr indent="-228600" lvl="0" marL="228600" rtl="0" algn="l">
              <a:lnSpc>
                <a:spcPct val="120000"/>
              </a:lnSpc>
              <a:spcBef>
                <a:spcPts val="1000"/>
              </a:spcBef>
              <a:spcAft>
                <a:spcPts val="0"/>
              </a:spcAft>
              <a:buClr>
                <a:schemeClr val="dk1"/>
              </a:buClr>
              <a:buSzPct val="100000"/>
              <a:buChar char="•"/>
            </a:pPr>
            <a:r>
              <a:rPr lang="en"/>
              <a:t>Тесты быстро окупаются</a:t>
            </a:r>
            <a:endParaRPr/>
          </a:p>
          <a:p>
            <a:pPr indent="-228600" lvl="0" marL="228600" rtl="0" algn="l">
              <a:lnSpc>
                <a:spcPct val="120000"/>
              </a:lnSpc>
              <a:spcBef>
                <a:spcPts val="1000"/>
              </a:spcBef>
              <a:spcAft>
                <a:spcPts val="0"/>
              </a:spcAft>
              <a:buClr>
                <a:schemeClr val="dk1"/>
              </a:buClr>
              <a:buSzPct val="100000"/>
              <a:buChar char="•"/>
            </a:pPr>
            <a:r>
              <a:rPr lang="en"/>
              <a:t>Тесты действуют максимально приближенно к действиям пользователя</a:t>
            </a:r>
            <a:endParaRPr/>
          </a:p>
          <a:p>
            <a:pPr indent="-228600" lvl="0" marL="228600" rtl="0" algn="l">
              <a:lnSpc>
                <a:spcPct val="120000"/>
              </a:lnSpc>
              <a:spcBef>
                <a:spcPts val="1000"/>
              </a:spcBef>
              <a:spcAft>
                <a:spcPts val="0"/>
              </a:spcAft>
              <a:buClr>
                <a:schemeClr val="dk1"/>
              </a:buClr>
              <a:buSzPct val="100000"/>
              <a:buChar char="•"/>
            </a:pPr>
            <a:r>
              <a:rPr lang="en"/>
              <a:t>Один тест находит много багов</a:t>
            </a:r>
            <a:endParaRPr/>
          </a:p>
          <a:p>
            <a:pPr indent="-228600" lvl="0" marL="228600" rtl="0" algn="l">
              <a:lnSpc>
                <a:spcPct val="120000"/>
              </a:lnSpc>
              <a:spcBef>
                <a:spcPts val="1000"/>
              </a:spcBef>
              <a:spcAft>
                <a:spcPts val="0"/>
              </a:spcAft>
              <a:buClr>
                <a:schemeClr val="dk1"/>
              </a:buClr>
              <a:buSzPct val="100000"/>
              <a:buChar char="•"/>
            </a:pPr>
            <a:r>
              <a:rPr lang="en"/>
              <a:t>Можно подключить к большинству программ</a:t>
            </a:r>
            <a:endParaRPr/>
          </a:p>
          <a:p>
            <a:pPr indent="-228600" lvl="1" marL="685800" rtl="0" algn="l">
              <a:lnSpc>
                <a:spcPct val="120000"/>
              </a:lnSpc>
              <a:spcBef>
                <a:spcPts val="500"/>
              </a:spcBef>
              <a:spcAft>
                <a:spcPts val="0"/>
              </a:spcAft>
              <a:buClr>
                <a:schemeClr val="dk1"/>
              </a:buClr>
              <a:buSzPct val="100000"/>
              <a:buChar char="•"/>
            </a:pPr>
            <a:r>
              <a:rPr lang="en"/>
              <a:t>Потому что тесты часто представляют собой отдельный проект и не зависят от кода самих систем </a:t>
            </a:r>
            <a:endParaRPr/>
          </a:p>
        </p:txBody>
      </p:sp>
      <p:sp>
        <p:nvSpPr>
          <p:cNvPr id="175" name="Google Shape;175;p8"/>
          <p:cNvSpPr txBox="1"/>
          <p:nvPr/>
        </p:nvSpPr>
        <p:spPr>
          <a:xfrm>
            <a:off x="5763802" y="1520576"/>
            <a:ext cx="5589998" cy="5157626"/>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90000"/>
              </a:lnSpc>
              <a:spcBef>
                <a:spcPts val="0"/>
              </a:spcBef>
              <a:spcAft>
                <a:spcPts val="0"/>
              </a:spcAft>
              <a:buClr>
                <a:srgbClr val="C00000"/>
              </a:buClr>
              <a:buSzPct val="100000"/>
              <a:buFont typeface="Arial"/>
              <a:buNone/>
            </a:pPr>
            <a:r>
              <a:rPr b="1" lang="en" sz="2800">
                <a:solidFill>
                  <a:srgbClr val="C00000"/>
                </a:solidFill>
                <a:latin typeface="Calibri"/>
                <a:ea typeface="Calibri"/>
                <a:cs typeface="Calibri"/>
                <a:sym typeface="Calibri"/>
              </a:rPr>
              <a:t>Минусы:</a:t>
            </a:r>
            <a:endParaRPr/>
          </a:p>
          <a:p>
            <a:pPr indent="-228600" lvl="0" marL="228600" marR="0" rtl="0" algn="l">
              <a:lnSpc>
                <a:spcPct val="120000"/>
              </a:lnSpc>
              <a:spcBef>
                <a:spcPts val="100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Для разработки требуются совместные усилия всей команды (аналитиков, разработчиков, тестировщиков)</a:t>
            </a:r>
            <a:endParaRPr/>
          </a:p>
          <a:p>
            <a:pPr indent="-228600" lvl="0" marL="228600" marR="0" rtl="0" algn="l">
              <a:lnSpc>
                <a:spcPct val="120000"/>
              </a:lnSpc>
              <a:spcBef>
                <a:spcPts val="100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Тесты достаточно дорогие для поддержки / разработки, поэтому обычно тестируется только критичный функционал</a:t>
            </a:r>
            <a:endParaRPr/>
          </a:p>
          <a:p>
            <a:pPr indent="-228600" lvl="0" marL="228600" marR="0" rtl="0" algn="l">
              <a:lnSpc>
                <a:spcPct val="120000"/>
              </a:lnSpc>
              <a:spcBef>
                <a:spcPts val="100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Сложность локализации ошибки</a:t>
            </a:r>
            <a:endParaRPr/>
          </a:p>
          <a:p>
            <a:pPr indent="-228600" lvl="0" marL="228600" marR="0" rtl="0" algn="l">
              <a:lnSpc>
                <a:spcPct val="120000"/>
              </a:lnSpc>
              <a:spcBef>
                <a:spcPts val="100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Протестировать мы можем только то, что система выставляет в виде API или визуального интерфейса</a:t>
            </a:r>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0"/>
          <p:cNvSpPr txBox="1"/>
          <p:nvPr>
            <p:ph type="title"/>
          </p:nvPr>
        </p:nvSpPr>
        <p:spPr>
          <a:xfrm>
            <a:off x="838200" y="242465"/>
            <a:ext cx="10515600" cy="6719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Monkey patching / stubbing</a:t>
            </a:r>
            <a:endParaRPr/>
          </a:p>
        </p:txBody>
      </p:sp>
      <p:sp>
        <p:nvSpPr>
          <p:cNvPr id="686" name="Google Shape;686;p80"/>
          <p:cNvSpPr txBox="1"/>
          <p:nvPr>
            <p:ph idx="1" type="body"/>
          </p:nvPr>
        </p:nvSpPr>
        <p:spPr>
          <a:xfrm>
            <a:off x="838199" y="1037064"/>
            <a:ext cx="10710333" cy="5578471"/>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
              <a:t>В предыдущем уроке мы тестировали гипотетическую функцию get_private_fork_names(org), применяя инверсию зависимостей.</a:t>
            </a:r>
            <a:endParaRPr/>
          </a:p>
          <a:p>
            <a:pPr indent="0" lvl="0" marL="0" rtl="0" algn="l">
              <a:lnSpc>
                <a:spcPct val="120000"/>
              </a:lnSpc>
              <a:spcBef>
                <a:spcPts val="1000"/>
              </a:spcBef>
              <a:spcAft>
                <a:spcPts val="0"/>
              </a:spcAft>
              <a:buClr>
                <a:schemeClr val="dk1"/>
              </a:buClr>
              <a:buSzPct val="100000"/>
              <a:buNone/>
            </a:pPr>
            <a:r>
              <a:rPr lang="en"/>
              <a:t>Вспомним содержимое этой функции в ее исходном виде:</a:t>
            </a:r>
            <a:endParaRPr/>
          </a:p>
          <a:p>
            <a:pPr indent="0" lvl="0" marL="0" rtl="0" algn="l">
              <a:lnSpc>
                <a:spcPct val="120000"/>
              </a:lnSpc>
              <a:spcBef>
                <a:spcPts val="1000"/>
              </a:spcBef>
              <a:spcAft>
                <a:spcPts val="0"/>
              </a:spcAft>
              <a:buClr>
                <a:srgbClr val="000000"/>
              </a:buClr>
              <a:buSzPct val="100000"/>
              <a:buNone/>
            </a:pPr>
            <a:r>
              <a:rPr b="1" lang="en" sz="2600">
                <a:solidFill>
                  <a:srgbClr val="000000"/>
                </a:solidFill>
                <a:latin typeface="Consolas"/>
                <a:ea typeface="Consolas"/>
                <a:cs typeface="Consolas"/>
                <a:sym typeface="Consolas"/>
              </a:rPr>
              <a:t>from</a:t>
            </a:r>
            <a:r>
              <a:rPr lang="en" sz="2600">
                <a:latin typeface="Consolas"/>
                <a:ea typeface="Consolas"/>
                <a:cs typeface="Consolas"/>
                <a:sym typeface="Consolas"/>
              </a:rPr>
              <a:t> </a:t>
            </a:r>
            <a:r>
              <a:rPr lang="en" sz="2600">
                <a:solidFill>
                  <a:srgbClr val="555555"/>
                </a:solidFill>
                <a:latin typeface="Consolas"/>
                <a:ea typeface="Consolas"/>
                <a:cs typeface="Consolas"/>
                <a:sym typeface="Consolas"/>
              </a:rPr>
              <a:t>github</a:t>
            </a:r>
            <a:r>
              <a:rPr lang="en" sz="2600">
                <a:latin typeface="Consolas"/>
                <a:ea typeface="Consolas"/>
                <a:cs typeface="Consolas"/>
                <a:sym typeface="Consolas"/>
              </a:rPr>
              <a:t> </a:t>
            </a:r>
            <a:r>
              <a:rPr b="1" lang="en" sz="2600">
                <a:solidFill>
                  <a:srgbClr val="000000"/>
                </a:solidFill>
                <a:latin typeface="Consolas"/>
                <a:ea typeface="Consolas"/>
                <a:cs typeface="Consolas"/>
                <a:sym typeface="Consolas"/>
              </a:rPr>
              <a:t>import</a:t>
            </a:r>
            <a:r>
              <a:rPr lang="en" sz="2600">
                <a:latin typeface="Consolas"/>
                <a:ea typeface="Consolas"/>
                <a:cs typeface="Consolas"/>
                <a:sym typeface="Consolas"/>
              </a:rPr>
              <a:t> Github</a:t>
            </a:r>
            <a:br>
              <a:rPr lang="en" sz="2600">
                <a:latin typeface="Consolas"/>
                <a:ea typeface="Consolas"/>
                <a:cs typeface="Consolas"/>
                <a:sym typeface="Consolas"/>
              </a:rPr>
            </a:br>
            <a:br>
              <a:rPr lang="en" sz="2600">
                <a:latin typeface="Consolas"/>
                <a:ea typeface="Consolas"/>
                <a:cs typeface="Consolas"/>
                <a:sym typeface="Consolas"/>
              </a:rPr>
            </a:br>
            <a:r>
              <a:rPr b="1" lang="en" sz="2400">
                <a:solidFill>
                  <a:srgbClr val="000000"/>
                </a:solidFill>
                <a:latin typeface="Consolas"/>
                <a:ea typeface="Consolas"/>
                <a:cs typeface="Consolas"/>
                <a:sym typeface="Consolas"/>
              </a:rPr>
              <a:t>def</a:t>
            </a:r>
            <a:r>
              <a:rPr lang="en" sz="2400">
                <a:latin typeface="Consolas"/>
                <a:ea typeface="Consolas"/>
                <a:cs typeface="Consolas"/>
                <a:sym typeface="Consolas"/>
              </a:rPr>
              <a:t> </a:t>
            </a:r>
            <a:r>
              <a:rPr b="1" lang="en" sz="2400">
                <a:solidFill>
                  <a:srgbClr val="990000"/>
                </a:solidFill>
                <a:latin typeface="Consolas"/>
                <a:ea typeface="Consolas"/>
                <a:cs typeface="Consolas"/>
                <a:sym typeface="Consolas"/>
              </a:rPr>
              <a:t>get_private_fork_names</a:t>
            </a:r>
            <a:r>
              <a:rPr lang="en" sz="2400">
                <a:latin typeface="Consolas"/>
                <a:ea typeface="Consolas"/>
                <a:cs typeface="Consolas"/>
                <a:sym typeface="Consolas"/>
              </a:rPr>
              <a:t>(username):</a:t>
            </a:r>
            <a:br>
              <a:rPr lang="en" sz="2400">
                <a:latin typeface="Consolas"/>
                <a:ea typeface="Consolas"/>
                <a:cs typeface="Consolas"/>
                <a:sym typeface="Consolas"/>
              </a:rPr>
            </a:br>
            <a:r>
              <a:rPr lang="en" sz="2400">
                <a:latin typeface="Consolas"/>
                <a:ea typeface="Consolas"/>
                <a:cs typeface="Consolas"/>
                <a:sym typeface="Consolas"/>
              </a:rPr>
              <a:t>    client </a:t>
            </a:r>
            <a:r>
              <a:rPr b="1" lang="en" sz="2400">
                <a:solidFill>
                  <a:srgbClr val="000000"/>
                </a:solidFill>
                <a:latin typeface="Consolas"/>
                <a:ea typeface="Consolas"/>
                <a:cs typeface="Consolas"/>
                <a:sym typeface="Consolas"/>
              </a:rPr>
              <a:t>=</a:t>
            </a:r>
            <a:r>
              <a:rPr lang="en" sz="2400">
                <a:latin typeface="Consolas"/>
                <a:ea typeface="Consolas"/>
                <a:cs typeface="Consolas"/>
                <a:sym typeface="Consolas"/>
              </a:rPr>
              <a:t> Github(</a:t>
            </a:r>
            <a:r>
              <a:rPr lang="en" sz="2400">
                <a:solidFill>
                  <a:srgbClr val="DD1144"/>
                </a:solidFill>
                <a:latin typeface="Consolas"/>
                <a:ea typeface="Consolas"/>
                <a:cs typeface="Consolas"/>
                <a:sym typeface="Consolas"/>
              </a:rPr>
              <a:t>'access_token'</a:t>
            </a:r>
            <a:r>
              <a:rPr lang="en" sz="2400">
                <a:latin typeface="Consolas"/>
                <a:ea typeface="Consolas"/>
                <a:cs typeface="Consolas"/>
                <a:sym typeface="Consolas"/>
              </a:rPr>
              <a:t>)</a:t>
            </a:r>
            <a:br>
              <a:rPr lang="en" sz="2400">
                <a:latin typeface="Consolas"/>
                <a:ea typeface="Consolas"/>
                <a:cs typeface="Consolas"/>
                <a:sym typeface="Consolas"/>
              </a:rPr>
            </a:br>
            <a:r>
              <a:rPr lang="en" sz="2400">
                <a:latin typeface="Consolas"/>
                <a:ea typeface="Consolas"/>
                <a:cs typeface="Consolas"/>
                <a:sym typeface="Consolas"/>
              </a:rPr>
              <a:t>    </a:t>
            </a:r>
            <a:r>
              <a:rPr i="1" lang="en" sz="2400">
                <a:solidFill>
                  <a:srgbClr val="999988"/>
                </a:solidFill>
                <a:latin typeface="Consolas"/>
                <a:ea typeface="Consolas"/>
                <a:cs typeface="Consolas"/>
                <a:sym typeface="Consolas"/>
              </a:rPr>
              <a:t># Клиент выполняет запрос на GitHub и возвращает</a:t>
            </a:r>
            <a:br>
              <a:rPr i="1" lang="en" sz="2400">
                <a:solidFill>
                  <a:srgbClr val="999988"/>
                </a:solidFill>
                <a:latin typeface="Consolas"/>
                <a:ea typeface="Consolas"/>
                <a:cs typeface="Consolas"/>
                <a:sym typeface="Consolas"/>
              </a:rPr>
            </a:br>
            <a:r>
              <a:rPr i="1" lang="en" sz="2400">
                <a:solidFill>
                  <a:srgbClr val="999988"/>
                </a:solidFill>
                <a:latin typeface="Consolas"/>
                <a:ea typeface="Consolas"/>
                <a:cs typeface="Consolas"/>
                <a:sym typeface="Consolas"/>
              </a:rPr>
              <a:t>    # список приватных репозиториев указанной организации</a:t>
            </a:r>
            <a:br>
              <a:rPr i="1" lang="en" sz="2400">
                <a:solidFill>
                  <a:srgbClr val="999988"/>
                </a:solidFill>
                <a:latin typeface="Consolas"/>
                <a:ea typeface="Consolas"/>
                <a:cs typeface="Consolas"/>
                <a:sym typeface="Consolas"/>
              </a:rPr>
            </a:br>
            <a:r>
              <a:rPr i="1" lang="en" sz="2400">
                <a:solidFill>
                  <a:srgbClr val="999988"/>
                </a:solidFill>
                <a:latin typeface="Consolas"/>
                <a:ea typeface="Consolas"/>
                <a:cs typeface="Consolas"/>
                <a:sym typeface="Consolas"/>
              </a:rPr>
              <a:t>    </a:t>
            </a:r>
            <a:r>
              <a:rPr lang="en" sz="2400">
                <a:latin typeface="Consolas"/>
                <a:ea typeface="Consolas"/>
                <a:cs typeface="Consolas"/>
                <a:sym typeface="Consolas"/>
              </a:rPr>
              <a:t>repos </a:t>
            </a:r>
            <a:r>
              <a:rPr b="1" lang="en" sz="2400">
                <a:solidFill>
                  <a:srgbClr val="000000"/>
                </a:solidFill>
                <a:latin typeface="Consolas"/>
                <a:ea typeface="Consolas"/>
                <a:cs typeface="Consolas"/>
                <a:sym typeface="Consolas"/>
              </a:rPr>
              <a:t>=</a:t>
            </a:r>
            <a:r>
              <a:rPr lang="en" sz="2400">
                <a:latin typeface="Consolas"/>
                <a:ea typeface="Consolas"/>
                <a:cs typeface="Consolas"/>
                <a:sym typeface="Consolas"/>
              </a:rPr>
              <a:t> client.get_user(username).get_repos(</a:t>
            </a:r>
            <a:r>
              <a:rPr lang="en" sz="2400">
                <a:solidFill>
                  <a:srgbClr val="0086B3"/>
                </a:solidFill>
                <a:latin typeface="Consolas"/>
                <a:ea typeface="Consolas"/>
                <a:cs typeface="Consolas"/>
                <a:sym typeface="Consolas"/>
              </a:rPr>
              <a:t>type</a:t>
            </a:r>
            <a:r>
              <a:rPr b="1" lang="en" sz="2400">
                <a:solidFill>
                  <a:srgbClr val="000000"/>
                </a:solidFill>
                <a:latin typeface="Consolas"/>
                <a:ea typeface="Consolas"/>
                <a:cs typeface="Consolas"/>
                <a:sym typeface="Consolas"/>
              </a:rPr>
              <a:t>=</a:t>
            </a:r>
            <a:r>
              <a:rPr lang="en" sz="2400">
                <a:solidFill>
                  <a:srgbClr val="DD1144"/>
                </a:solidFill>
                <a:latin typeface="Consolas"/>
                <a:ea typeface="Consolas"/>
                <a:cs typeface="Consolas"/>
                <a:sym typeface="Consolas"/>
              </a:rPr>
              <a:t>'private'</a:t>
            </a:r>
            <a:r>
              <a:rPr lang="en" sz="2400">
                <a:latin typeface="Consolas"/>
                <a:ea typeface="Consolas"/>
                <a:cs typeface="Consolas"/>
                <a:sym typeface="Consolas"/>
              </a:rPr>
              <a:t>)</a:t>
            </a:r>
            <a:br>
              <a:rPr lang="en" sz="2400">
                <a:latin typeface="Consolas"/>
                <a:ea typeface="Consolas"/>
                <a:cs typeface="Consolas"/>
                <a:sym typeface="Consolas"/>
              </a:rPr>
            </a:br>
            <a:r>
              <a:rPr lang="en" sz="2400">
                <a:latin typeface="Consolas"/>
                <a:ea typeface="Consolas"/>
                <a:cs typeface="Consolas"/>
                <a:sym typeface="Consolas"/>
              </a:rPr>
              <a:t>    </a:t>
            </a:r>
            <a:r>
              <a:rPr i="1" lang="en" sz="2400">
                <a:solidFill>
                  <a:srgbClr val="999988"/>
                </a:solidFill>
                <a:latin typeface="Consolas"/>
                <a:ea typeface="Consolas"/>
                <a:cs typeface="Consolas"/>
                <a:sym typeface="Consolas"/>
              </a:rPr>
              <a:t># Оставляем только имена приватных форков</a:t>
            </a:r>
            <a:br>
              <a:rPr i="1" lang="en" sz="2400">
                <a:solidFill>
                  <a:srgbClr val="999988"/>
                </a:solidFill>
                <a:latin typeface="Consolas"/>
                <a:ea typeface="Consolas"/>
                <a:cs typeface="Consolas"/>
                <a:sym typeface="Consolas"/>
              </a:rPr>
            </a:br>
            <a:r>
              <a:rPr i="1" lang="en" sz="2400">
                <a:solidFill>
                  <a:srgbClr val="999988"/>
                </a:solidFill>
                <a:latin typeface="Consolas"/>
                <a:ea typeface="Consolas"/>
                <a:cs typeface="Consolas"/>
                <a:sym typeface="Consolas"/>
              </a:rPr>
              <a:t>    </a:t>
            </a:r>
            <a:r>
              <a:rPr b="1" lang="en" sz="2400">
                <a:solidFill>
                  <a:srgbClr val="000000"/>
                </a:solidFill>
                <a:latin typeface="Consolas"/>
                <a:ea typeface="Consolas"/>
                <a:cs typeface="Consolas"/>
                <a:sym typeface="Consolas"/>
              </a:rPr>
              <a:t>return</a:t>
            </a:r>
            <a:r>
              <a:rPr lang="en" sz="2400">
                <a:latin typeface="Consolas"/>
                <a:ea typeface="Consolas"/>
                <a:cs typeface="Consolas"/>
                <a:sym typeface="Consolas"/>
              </a:rPr>
              <a:t> [repo.name </a:t>
            </a:r>
            <a:r>
              <a:rPr b="1" lang="en" sz="2400">
                <a:solidFill>
                  <a:srgbClr val="000000"/>
                </a:solidFill>
                <a:latin typeface="Consolas"/>
                <a:ea typeface="Consolas"/>
                <a:cs typeface="Consolas"/>
                <a:sym typeface="Consolas"/>
              </a:rPr>
              <a:t>for</a:t>
            </a:r>
            <a:r>
              <a:rPr lang="en" sz="2400">
                <a:latin typeface="Consolas"/>
                <a:ea typeface="Consolas"/>
                <a:cs typeface="Consolas"/>
                <a:sym typeface="Consolas"/>
              </a:rPr>
              <a:t> repo </a:t>
            </a:r>
            <a:r>
              <a:rPr b="1" lang="en" sz="2400">
                <a:solidFill>
                  <a:srgbClr val="000000"/>
                </a:solidFill>
                <a:latin typeface="Consolas"/>
                <a:ea typeface="Consolas"/>
                <a:cs typeface="Consolas"/>
                <a:sym typeface="Consolas"/>
              </a:rPr>
              <a:t>in</a:t>
            </a:r>
            <a:r>
              <a:rPr lang="en" sz="2400">
                <a:latin typeface="Consolas"/>
                <a:ea typeface="Consolas"/>
                <a:cs typeface="Consolas"/>
                <a:sym typeface="Consolas"/>
              </a:rPr>
              <a:t> repos </a:t>
            </a:r>
            <a:r>
              <a:rPr b="1" lang="en" sz="2400">
                <a:solidFill>
                  <a:srgbClr val="000000"/>
                </a:solidFill>
                <a:latin typeface="Consolas"/>
                <a:ea typeface="Consolas"/>
                <a:cs typeface="Consolas"/>
                <a:sym typeface="Consolas"/>
              </a:rPr>
              <a:t>if</a:t>
            </a:r>
            <a:r>
              <a:rPr lang="en" sz="2400">
                <a:latin typeface="Consolas"/>
                <a:ea typeface="Consolas"/>
                <a:cs typeface="Consolas"/>
                <a:sym typeface="Consolas"/>
              </a:rPr>
              <a:t> repo.fork </a:t>
            </a:r>
            <a:r>
              <a:rPr b="1" lang="en" sz="2400">
                <a:solidFill>
                  <a:srgbClr val="000000"/>
                </a:solidFill>
                <a:latin typeface="Consolas"/>
                <a:ea typeface="Consolas"/>
                <a:cs typeface="Consolas"/>
                <a:sym typeface="Consolas"/>
              </a:rPr>
              <a:t>==</a:t>
            </a:r>
            <a:r>
              <a:rPr lang="en" sz="2400">
                <a:latin typeface="Consolas"/>
                <a:ea typeface="Consolas"/>
                <a:cs typeface="Consolas"/>
                <a:sym typeface="Consolas"/>
              </a:rPr>
              <a:t> </a:t>
            </a:r>
            <a:r>
              <a:rPr lang="en" sz="2400">
                <a:solidFill>
                  <a:srgbClr val="999999"/>
                </a:solidFill>
                <a:latin typeface="Consolas"/>
                <a:ea typeface="Consolas"/>
                <a:cs typeface="Consolas"/>
                <a:sym typeface="Consolas"/>
              </a:rPr>
              <a:t>True</a:t>
            </a:r>
            <a:r>
              <a:rPr lang="en" sz="2400">
                <a:latin typeface="Consolas"/>
                <a:ea typeface="Consolas"/>
                <a:cs typeface="Consolas"/>
                <a:sym typeface="Consolas"/>
              </a:rPr>
              <a:t>]</a:t>
            </a:r>
            <a:endParaRPr>
              <a:latin typeface="Consolas"/>
              <a:ea typeface="Consolas"/>
              <a:cs typeface="Consolas"/>
              <a:sym typeface="Consolas"/>
            </a:endParaRPr>
          </a:p>
          <a:p>
            <a:pPr indent="0" lvl="0" marL="0" rtl="0" algn="l">
              <a:lnSpc>
                <a:spcPct val="120000"/>
              </a:lnSpc>
              <a:spcBef>
                <a:spcPts val="1000"/>
              </a:spcBef>
              <a:spcAft>
                <a:spcPts val="0"/>
              </a:spcAft>
              <a:buClr>
                <a:schemeClr val="dk1"/>
              </a:buClr>
              <a:buSzPct val="100000"/>
              <a:buNone/>
            </a:pPr>
            <a:r>
              <a:rPr lang="en"/>
              <a:t>В некоторых ситуациях инверсия зависимостей подходит идеально. В других случаях из-за нее код становится сложнее и запутаннее, особенно если зависимости требуются глубоко в стеке вызовов — придется пробрасывать зависимость через все промежуточные функции.</a:t>
            </a:r>
            <a:endParaRPr/>
          </a:p>
          <a:p>
            <a:pPr indent="0" lvl="0" marL="0" rtl="0" algn="l">
              <a:lnSpc>
                <a:spcPct val="120000"/>
              </a:lnSpc>
              <a:spcBef>
                <a:spcPts val="1000"/>
              </a:spcBef>
              <a:spcAft>
                <a:spcPts val="0"/>
              </a:spcAft>
              <a:buClr>
                <a:schemeClr val="dk1"/>
              </a:buClr>
              <a:buSzPct val="100000"/>
              <a:buNone/>
            </a:pPr>
            <a:r>
              <a:rPr lang="en"/>
              <a:t>Но есть способ, который позволяет добраться до нужных вызовов и изменить их даже без инверсии зависимостей.</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81"/>
          <p:cNvSpPr txBox="1"/>
          <p:nvPr>
            <p:ph type="title"/>
          </p:nvPr>
        </p:nvSpPr>
        <p:spPr>
          <a:xfrm>
            <a:off x="838200" y="275917"/>
            <a:ext cx="10515600" cy="7834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Monkey patching</a:t>
            </a:r>
            <a:endParaRPr/>
          </a:p>
        </p:txBody>
      </p:sp>
      <p:sp>
        <p:nvSpPr>
          <p:cNvPr id="692" name="Google Shape;692;p81"/>
          <p:cNvSpPr txBox="1"/>
          <p:nvPr>
            <p:ph idx="1" type="body"/>
          </p:nvPr>
        </p:nvSpPr>
        <p:spPr>
          <a:xfrm>
            <a:off x="838200" y="1059366"/>
            <a:ext cx="10515600" cy="5675971"/>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lang="en"/>
              <a:t>Python позволяет подменять модули, классы и методы прямо во время работы программы из любого ее места:</a:t>
            </a:r>
            <a:endParaRPr/>
          </a:p>
          <a:p>
            <a:pPr indent="0" lvl="0" marL="0" rtl="0" algn="l">
              <a:lnSpc>
                <a:spcPct val="120000"/>
              </a:lnSpc>
              <a:spcBef>
                <a:spcPts val="1000"/>
              </a:spcBef>
              <a:spcAft>
                <a:spcPts val="0"/>
              </a:spcAft>
              <a:buClr>
                <a:srgbClr val="999988"/>
              </a:buClr>
              <a:buSzPct val="100000"/>
              <a:buNone/>
            </a:pPr>
            <a:r>
              <a:rPr i="1" lang="en" sz="2600">
                <a:solidFill>
                  <a:srgbClr val="999988"/>
                </a:solidFill>
                <a:latin typeface="Consolas"/>
                <a:ea typeface="Consolas"/>
                <a:cs typeface="Consolas"/>
                <a:sym typeface="Consolas"/>
              </a:rPr>
              <a:t># Подменяем get_repos так, чтобы не выполнялся сетевой запрос</a:t>
            </a:r>
            <a:br>
              <a:rPr i="1" lang="en" sz="2600">
                <a:solidFill>
                  <a:srgbClr val="999988"/>
                </a:solidFill>
                <a:latin typeface="Consolas"/>
                <a:ea typeface="Consolas"/>
                <a:cs typeface="Consolas"/>
                <a:sym typeface="Consolas"/>
              </a:rPr>
            </a:br>
            <a:r>
              <a:rPr b="1" lang="en" sz="2600">
                <a:solidFill>
                  <a:srgbClr val="000000"/>
                </a:solidFill>
                <a:latin typeface="Consolas"/>
                <a:ea typeface="Consolas"/>
                <a:cs typeface="Consolas"/>
                <a:sym typeface="Consolas"/>
              </a:rPr>
              <a:t>from</a:t>
            </a:r>
            <a:r>
              <a:rPr lang="en" sz="2600">
                <a:latin typeface="Consolas"/>
                <a:ea typeface="Consolas"/>
                <a:cs typeface="Consolas"/>
                <a:sym typeface="Consolas"/>
              </a:rPr>
              <a:t> </a:t>
            </a:r>
            <a:r>
              <a:rPr lang="en" sz="2600">
                <a:solidFill>
                  <a:srgbClr val="555555"/>
                </a:solidFill>
                <a:latin typeface="Consolas"/>
                <a:ea typeface="Consolas"/>
                <a:cs typeface="Consolas"/>
                <a:sym typeface="Consolas"/>
              </a:rPr>
              <a:t>github</a:t>
            </a:r>
            <a:r>
              <a:rPr lang="en" sz="2600">
                <a:latin typeface="Consolas"/>
                <a:ea typeface="Consolas"/>
                <a:cs typeface="Consolas"/>
                <a:sym typeface="Consolas"/>
              </a:rPr>
              <a:t> </a:t>
            </a:r>
            <a:r>
              <a:rPr b="1" lang="en" sz="2600">
                <a:solidFill>
                  <a:srgbClr val="000000"/>
                </a:solidFill>
                <a:latin typeface="Consolas"/>
                <a:ea typeface="Consolas"/>
                <a:cs typeface="Consolas"/>
                <a:sym typeface="Consolas"/>
              </a:rPr>
              <a:t>import</a:t>
            </a:r>
            <a:r>
              <a:rPr lang="en" sz="2600">
                <a:latin typeface="Consolas"/>
                <a:ea typeface="Consolas"/>
                <a:cs typeface="Consolas"/>
                <a:sym typeface="Consolas"/>
              </a:rPr>
              <a:t> Github, NamedUser</a:t>
            </a:r>
            <a:br>
              <a:rPr lang="en" sz="2600">
                <a:latin typeface="Consolas"/>
                <a:ea typeface="Consolas"/>
                <a:cs typeface="Consolas"/>
                <a:sym typeface="Consolas"/>
              </a:rPr>
            </a:br>
            <a:br>
              <a:rPr lang="en" sz="2600">
                <a:latin typeface="Consolas"/>
                <a:ea typeface="Consolas"/>
                <a:cs typeface="Consolas"/>
                <a:sym typeface="Consolas"/>
              </a:rPr>
            </a:br>
            <a:r>
              <a:rPr i="1" lang="en" sz="2600">
                <a:solidFill>
                  <a:srgbClr val="999988"/>
                </a:solidFill>
                <a:latin typeface="Consolas"/>
                <a:ea typeface="Consolas"/>
                <a:cs typeface="Consolas"/>
                <a:sym typeface="Consolas"/>
              </a:rPr>
              <a:t># NamedUser возвращается после вызова get_user()</a:t>
            </a:r>
            <a:br>
              <a:rPr i="1" lang="en" sz="2600">
                <a:solidFill>
                  <a:srgbClr val="999988"/>
                </a:solidFill>
                <a:latin typeface="Consolas"/>
                <a:ea typeface="Consolas"/>
                <a:cs typeface="Consolas"/>
                <a:sym typeface="Consolas"/>
              </a:rPr>
            </a:br>
            <a:r>
              <a:rPr b="1" lang="en" sz="2600">
                <a:solidFill>
                  <a:srgbClr val="000000"/>
                </a:solidFill>
                <a:latin typeface="Consolas"/>
                <a:ea typeface="Consolas"/>
                <a:cs typeface="Consolas"/>
                <a:sym typeface="Consolas"/>
              </a:rPr>
              <a:t>def</a:t>
            </a:r>
            <a:r>
              <a:rPr lang="en" sz="2600">
                <a:latin typeface="Consolas"/>
                <a:ea typeface="Consolas"/>
                <a:cs typeface="Consolas"/>
                <a:sym typeface="Consolas"/>
              </a:rPr>
              <a:t> </a:t>
            </a:r>
            <a:r>
              <a:rPr b="1" lang="en" sz="2600">
                <a:solidFill>
                  <a:srgbClr val="990000"/>
                </a:solidFill>
                <a:latin typeface="Consolas"/>
                <a:ea typeface="Consolas"/>
                <a:cs typeface="Consolas"/>
                <a:sym typeface="Consolas"/>
              </a:rPr>
              <a:t>fake_get_repos</a:t>
            </a:r>
            <a:r>
              <a:rPr lang="en" sz="2600">
                <a:latin typeface="Consolas"/>
                <a:ea typeface="Consolas"/>
                <a:cs typeface="Consolas"/>
                <a:sym typeface="Consolas"/>
              </a:rPr>
              <a:t>():</a:t>
            </a:r>
            <a:br>
              <a:rPr lang="en" sz="2600">
                <a:latin typeface="Consolas"/>
                <a:ea typeface="Consolas"/>
                <a:cs typeface="Consolas"/>
                <a:sym typeface="Consolas"/>
              </a:rPr>
            </a:br>
            <a:r>
              <a:rPr lang="en" sz="2600">
                <a:latin typeface="Consolas"/>
                <a:ea typeface="Consolas"/>
                <a:cs typeface="Consolas"/>
                <a:sym typeface="Consolas"/>
              </a:rPr>
              <a:t>    </a:t>
            </a:r>
            <a:r>
              <a:rPr b="1" lang="en" sz="2600">
                <a:solidFill>
                  <a:srgbClr val="000000"/>
                </a:solidFill>
                <a:latin typeface="Consolas"/>
                <a:ea typeface="Consolas"/>
                <a:cs typeface="Consolas"/>
                <a:sym typeface="Consolas"/>
              </a:rPr>
              <a:t>print</a:t>
            </a:r>
            <a:r>
              <a:rPr lang="en" sz="2600">
                <a:latin typeface="Consolas"/>
                <a:ea typeface="Consolas"/>
                <a:cs typeface="Consolas"/>
                <a:sym typeface="Consolas"/>
              </a:rPr>
              <a:t>(</a:t>
            </a:r>
            <a:r>
              <a:rPr lang="en" sz="2600">
                <a:solidFill>
                  <a:srgbClr val="DD1144"/>
                </a:solidFill>
                <a:latin typeface="Consolas"/>
                <a:ea typeface="Consolas"/>
                <a:cs typeface="Consolas"/>
                <a:sym typeface="Consolas"/>
              </a:rPr>
              <a:t>'Nothing happened!'</a:t>
            </a:r>
            <a:r>
              <a:rPr lang="en" sz="2600">
                <a:latin typeface="Consolas"/>
                <a:ea typeface="Consolas"/>
                <a:cs typeface="Consolas"/>
                <a:sym typeface="Consolas"/>
              </a:rPr>
              <a:t>)</a:t>
            </a:r>
            <a:br>
              <a:rPr lang="en" sz="2600">
                <a:latin typeface="Consolas"/>
                <a:ea typeface="Consolas"/>
                <a:cs typeface="Consolas"/>
                <a:sym typeface="Consolas"/>
              </a:rPr>
            </a:br>
            <a:br>
              <a:rPr lang="en" sz="2600">
                <a:latin typeface="Consolas"/>
                <a:ea typeface="Consolas"/>
                <a:cs typeface="Consolas"/>
                <a:sym typeface="Consolas"/>
              </a:rPr>
            </a:br>
            <a:r>
              <a:rPr i="1" lang="en" sz="2600">
                <a:solidFill>
                  <a:srgbClr val="999988"/>
                </a:solidFill>
                <a:latin typeface="Consolas"/>
                <a:ea typeface="Consolas"/>
                <a:cs typeface="Consolas"/>
                <a:sym typeface="Consolas"/>
              </a:rPr>
              <a:t># После выполнения этого кода библиотека Github меняет свое поведение не только</a:t>
            </a:r>
            <a:br>
              <a:rPr i="1" lang="en" sz="2600">
                <a:solidFill>
                  <a:srgbClr val="999988"/>
                </a:solidFill>
                <a:latin typeface="Consolas"/>
                <a:ea typeface="Consolas"/>
                <a:cs typeface="Consolas"/>
                <a:sym typeface="Consolas"/>
              </a:rPr>
            </a:br>
            <a:r>
              <a:rPr i="1" lang="en" sz="2600">
                <a:solidFill>
                  <a:srgbClr val="999988"/>
                </a:solidFill>
                <a:latin typeface="Consolas"/>
                <a:ea typeface="Consolas"/>
                <a:cs typeface="Consolas"/>
                <a:sym typeface="Consolas"/>
              </a:rPr>
              <a:t># в этом модуле, но и вообще по всей программе</a:t>
            </a:r>
            <a:br>
              <a:rPr i="1" lang="en" sz="2600">
                <a:solidFill>
                  <a:srgbClr val="999988"/>
                </a:solidFill>
                <a:latin typeface="Consolas"/>
                <a:ea typeface="Consolas"/>
                <a:cs typeface="Consolas"/>
                <a:sym typeface="Consolas"/>
              </a:rPr>
            </a:br>
            <a:r>
              <a:rPr lang="en" sz="2600">
                <a:latin typeface="Consolas"/>
                <a:ea typeface="Consolas"/>
                <a:cs typeface="Consolas"/>
                <a:sym typeface="Consolas"/>
              </a:rPr>
              <a:t>N</a:t>
            </a:r>
            <a:r>
              <a:rPr lang="en" sz="2600">
                <a:latin typeface="Consolas"/>
                <a:ea typeface="Consolas"/>
                <a:cs typeface="Consolas"/>
                <a:sym typeface="Consolas"/>
                <a:extLst>
                  <a:ext uri="http://customooxmlschemas.google.com/">
                    <go:slidesCustomData xmlns:go="http://customooxmlschemas.google.com/" textRoundtripDataId="10"/>
                  </a:ext>
                </a:extLst>
              </a:rPr>
              <a:t>amedUser.get_repos</a:t>
            </a:r>
            <a:r>
              <a:rPr lang="en" sz="2600">
                <a:latin typeface="Consolas"/>
                <a:ea typeface="Consolas"/>
                <a:cs typeface="Consolas"/>
                <a:sym typeface="Consolas"/>
              </a:rPr>
              <a:t> </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 fake_get_repos</a:t>
            </a:r>
            <a:br>
              <a:rPr lang="en" sz="2600">
                <a:latin typeface="Consolas"/>
                <a:ea typeface="Consolas"/>
                <a:cs typeface="Consolas"/>
                <a:sym typeface="Consolas"/>
              </a:rPr>
            </a:br>
            <a:br>
              <a:rPr lang="en" sz="2600">
                <a:latin typeface="Consolas"/>
                <a:ea typeface="Consolas"/>
                <a:cs typeface="Consolas"/>
                <a:sym typeface="Consolas"/>
              </a:rPr>
            </a:br>
            <a:r>
              <a:rPr lang="en" sz="2600">
                <a:latin typeface="Consolas"/>
                <a:ea typeface="Consolas"/>
                <a:cs typeface="Consolas"/>
                <a:sym typeface="Consolas"/>
              </a:rPr>
              <a:t>client </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 Github()</a:t>
            </a:r>
            <a:br>
              <a:rPr lang="en" sz="2600">
                <a:latin typeface="Consolas"/>
                <a:ea typeface="Consolas"/>
                <a:cs typeface="Consolas"/>
                <a:sym typeface="Consolas"/>
              </a:rPr>
            </a:br>
            <a:br>
              <a:rPr lang="en" sz="2600">
                <a:latin typeface="Consolas"/>
                <a:ea typeface="Consolas"/>
                <a:cs typeface="Consolas"/>
                <a:sym typeface="Consolas"/>
              </a:rPr>
            </a:br>
            <a:r>
              <a:rPr i="1" lang="en" sz="2600">
                <a:solidFill>
                  <a:srgbClr val="999988"/>
                </a:solidFill>
                <a:latin typeface="Consolas"/>
                <a:ea typeface="Consolas"/>
                <a:cs typeface="Consolas"/>
                <a:sym typeface="Consolas"/>
              </a:rPr>
              <a:t># Вызывается подмененный get_repos</a:t>
            </a:r>
            <a:br>
              <a:rPr i="1" lang="en" sz="2600">
                <a:solidFill>
                  <a:srgbClr val="999988"/>
                </a:solidFill>
                <a:latin typeface="Consolas"/>
                <a:ea typeface="Consolas"/>
                <a:cs typeface="Consolas"/>
                <a:sym typeface="Consolas"/>
              </a:rPr>
            </a:br>
            <a:r>
              <a:rPr lang="en" sz="2600">
                <a:latin typeface="Consolas"/>
                <a:ea typeface="Consolas"/>
                <a:cs typeface="Consolas"/>
                <a:sym typeface="Consolas"/>
              </a:rPr>
              <a:t>client.get_user().get_repos()</a:t>
            </a:r>
            <a:br>
              <a:rPr lang="en" sz="2600">
                <a:latin typeface="Consolas"/>
                <a:ea typeface="Consolas"/>
                <a:cs typeface="Consolas"/>
                <a:sym typeface="Consolas"/>
              </a:rPr>
            </a:br>
            <a:r>
              <a:rPr i="1" lang="en" sz="2600">
                <a:solidFill>
                  <a:srgbClr val="999988"/>
                </a:solidFill>
                <a:latin typeface="Consolas"/>
                <a:ea typeface="Consolas"/>
                <a:cs typeface="Consolas"/>
                <a:sym typeface="Consolas"/>
              </a:rPr>
              <a:t># =&gt; 'Nothing happened!'</a:t>
            </a:r>
            <a:endParaRPr i="1" sz="2600">
              <a:solidFill>
                <a:srgbClr val="999988"/>
              </a:solidFill>
              <a:latin typeface="Consolas"/>
              <a:ea typeface="Consolas"/>
              <a:cs typeface="Consolas"/>
              <a:sym typeface="Consolas"/>
            </a:endParaRPr>
          </a:p>
          <a:p>
            <a:pPr indent="0" lvl="0" marL="0" rtl="0" algn="l">
              <a:lnSpc>
                <a:spcPct val="120000"/>
              </a:lnSpc>
              <a:spcBef>
                <a:spcPts val="1000"/>
              </a:spcBef>
              <a:spcAft>
                <a:spcPts val="0"/>
              </a:spcAft>
              <a:buClr>
                <a:schemeClr val="dk1"/>
              </a:buClr>
              <a:buSzPct val="100000"/>
              <a:buNone/>
            </a:pPr>
            <a:r>
              <a:rPr lang="en"/>
              <a:t>Так происходит изменение модулей и классов прямо во время работы программы («в рантайме»). Этот процесс называется манкипатчингом (monkey patching). Он считается опасной практикой при написании обычного кода в Python, но он очень популярен и удобен в библиотеках или во время тестирования.</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2"/>
          <p:cNvSpPr txBox="1"/>
          <p:nvPr>
            <p:ph type="title"/>
          </p:nvPr>
        </p:nvSpPr>
        <p:spPr>
          <a:xfrm>
            <a:off x="838200" y="142103"/>
            <a:ext cx="10515600" cy="805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Monkey patching — библиотека pook</a:t>
            </a:r>
            <a:endParaRPr/>
          </a:p>
        </p:txBody>
      </p:sp>
      <p:sp>
        <p:nvSpPr>
          <p:cNvPr id="698" name="Google Shape;698;p82"/>
          <p:cNvSpPr txBox="1"/>
          <p:nvPr>
            <p:ph idx="1" type="body"/>
          </p:nvPr>
        </p:nvSpPr>
        <p:spPr>
          <a:xfrm>
            <a:off x="838200" y="947855"/>
            <a:ext cx="10515600" cy="5776329"/>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lang="en" sz="3200"/>
              <a:t>Библиотека pook —хороший пример использования манкипатчинга в реальной жизни.</a:t>
            </a:r>
            <a:br>
              <a:rPr lang="en" sz="3200"/>
            </a:br>
            <a:r>
              <a:rPr lang="en" sz="3200"/>
              <a:t>Она подменяют запросы без прямого взаимодействия с HTTP-клиентом:</a:t>
            </a:r>
            <a:endParaRPr/>
          </a:p>
          <a:p>
            <a:pPr indent="0" lvl="0" marL="0" rtl="0" algn="l">
              <a:lnSpc>
                <a:spcPct val="120000"/>
              </a:lnSpc>
              <a:spcBef>
                <a:spcPts val="1500"/>
              </a:spcBef>
              <a:spcAft>
                <a:spcPts val="0"/>
              </a:spcAft>
              <a:buClr>
                <a:srgbClr val="000000"/>
              </a:buClr>
              <a:buSzPct val="100000"/>
              <a:buNone/>
            </a:pPr>
            <a:r>
              <a:rPr b="1" lang="en" sz="2600">
                <a:solidFill>
                  <a:srgbClr val="000000"/>
                </a:solidFill>
                <a:latin typeface="Consolas"/>
                <a:ea typeface="Consolas"/>
                <a:cs typeface="Consolas"/>
                <a:sym typeface="Consolas"/>
              </a:rPr>
              <a:t>import</a:t>
            </a:r>
            <a:r>
              <a:rPr lang="en" sz="2600">
                <a:latin typeface="Consolas"/>
                <a:ea typeface="Consolas"/>
                <a:cs typeface="Consolas"/>
                <a:sym typeface="Consolas"/>
              </a:rPr>
              <a:t> </a:t>
            </a:r>
            <a:r>
              <a:rPr lang="en" sz="2600">
                <a:solidFill>
                  <a:srgbClr val="555555"/>
                </a:solidFill>
                <a:latin typeface="Consolas"/>
                <a:ea typeface="Consolas"/>
                <a:cs typeface="Consolas"/>
                <a:sym typeface="Consolas"/>
              </a:rPr>
              <a:t>pook</a:t>
            </a:r>
            <a:br>
              <a:rPr lang="en" sz="2600">
                <a:solidFill>
                  <a:srgbClr val="555555"/>
                </a:solidFill>
                <a:latin typeface="Consolas"/>
                <a:ea typeface="Consolas"/>
                <a:cs typeface="Consolas"/>
                <a:sym typeface="Consolas"/>
              </a:rPr>
            </a:br>
            <a:r>
              <a:rPr b="1" lang="en" sz="2600">
                <a:solidFill>
                  <a:srgbClr val="000000"/>
                </a:solidFill>
                <a:latin typeface="Consolas"/>
                <a:ea typeface="Consolas"/>
                <a:cs typeface="Consolas"/>
                <a:sym typeface="Consolas"/>
              </a:rPr>
              <a:t>import</a:t>
            </a:r>
            <a:r>
              <a:rPr lang="en" sz="2600">
                <a:latin typeface="Consolas"/>
                <a:ea typeface="Consolas"/>
                <a:cs typeface="Consolas"/>
                <a:sym typeface="Consolas"/>
              </a:rPr>
              <a:t> </a:t>
            </a:r>
            <a:r>
              <a:rPr lang="en" sz="2600">
                <a:solidFill>
                  <a:srgbClr val="555555"/>
                </a:solidFill>
                <a:latin typeface="Consolas"/>
                <a:ea typeface="Consolas"/>
                <a:cs typeface="Consolas"/>
                <a:sym typeface="Consolas"/>
              </a:rPr>
              <a:t>requests </a:t>
            </a:r>
            <a:r>
              <a:rPr i="1" lang="en" sz="2600">
                <a:solidFill>
                  <a:srgbClr val="999988"/>
                </a:solidFill>
                <a:latin typeface="Consolas"/>
                <a:ea typeface="Consolas"/>
                <a:cs typeface="Consolas"/>
                <a:sym typeface="Consolas"/>
              </a:rPr>
              <a:t># Популярный HTTP-клиент</a:t>
            </a:r>
            <a:br>
              <a:rPr i="1" lang="en" sz="2600">
                <a:solidFill>
                  <a:srgbClr val="999988"/>
                </a:solidFill>
                <a:latin typeface="Consolas"/>
                <a:ea typeface="Consolas"/>
                <a:cs typeface="Consolas"/>
                <a:sym typeface="Consolas"/>
              </a:rPr>
            </a:br>
            <a:br>
              <a:rPr i="1" lang="en" sz="2600">
                <a:solidFill>
                  <a:srgbClr val="999988"/>
                </a:solidFill>
                <a:latin typeface="Consolas"/>
                <a:ea typeface="Consolas"/>
                <a:cs typeface="Consolas"/>
                <a:sym typeface="Consolas"/>
              </a:rPr>
            </a:b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pook.on</a:t>
            </a:r>
            <a:br>
              <a:rPr lang="en" sz="2600">
                <a:latin typeface="Consolas"/>
                <a:ea typeface="Consolas"/>
                <a:cs typeface="Consolas"/>
                <a:sym typeface="Consolas"/>
              </a:rPr>
            </a:br>
            <a:r>
              <a:rPr b="1" lang="en" sz="2600">
                <a:solidFill>
                  <a:srgbClr val="000000"/>
                </a:solidFill>
                <a:latin typeface="Consolas"/>
                <a:ea typeface="Consolas"/>
                <a:cs typeface="Consolas"/>
                <a:sym typeface="Consolas"/>
              </a:rPr>
              <a:t>def</a:t>
            </a:r>
            <a:r>
              <a:rPr lang="en" sz="2600">
                <a:latin typeface="Consolas"/>
                <a:ea typeface="Consolas"/>
                <a:cs typeface="Consolas"/>
                <a:sym typeface="Consolas"/>
              </a:rPr>
              <a:t> </a:t>
            </a:r>
            <a:r>
              <a:rPr b="1" lang="en" sz="2600">
                <a:solidFill>
                  <a:srgbClr val="990000"/>
                </a:solidFill>
                <a:latin typeface="Consolas"/>
                <a:ea typeface="Consolas"/>
                <a:cs typeface="Consolas"/>
                <a:sym typeface="Consolas"/>
              </a:rPr>
              <a:t>test_my_api</a:t>
            </a:r>
            <a:r>
              <a:rPr lang="en" sz="2600">
                <a:latin typeface="Consolas"/>
                <a:ea typeface="Consolas"/>
                <a:cs typeface="Consolas"/>
                <a:sym typeface="Consolas"/>
              </a:rPr>
              <a:t>():</a:t>
            </a:r>
            <a:br>
              <a:rPr lang="en" sz="2600">
                <a:latin typeface="Consolas"/>
                <a:ea typeface="Consolas"/>
                <a:cs typeface="Consolas"/>
                <a:sym typeface="Consolas"/>
              </a:rPr>
            </a:br>
            <a:r>
              <a:rPr lang="en" sz="2600">
                <a:latin typeface="Consolas"/>
                <a:ea typeface="Consolas"/>
                <a:cs typeface="Consolas"/>
                <a:sym typeface="Consolas"/>
              </a:rPr>
              <a:t>    </a:t>
            </a:r>
            <a:r>
              <a:rPr i="1" lang="en" sz="2600">
                <a:solidFill>
                  <a:srgbClr val="999988"/>
                </a:solidFill>
                <a:latin typeface="Consolas"/>
                <a:ea typeface="Consolas"/>
                <a:cs typeface="Consolas"/>
                <a:sym typeface="Consolas"/>
              </a:rPr>
              <a:t># Патчим запрос на конкретную страницу и указываем, что вернуть</a:t>
            </a:r>
            <a:br>
              <a:rPr i="1" lang="en" sz="2600">
                <a:solidFill>
                  <a:srgbClr val="999988"/>
                </a:solidFill>
                <a:latin typeface="Consolas"/>
                <a:ea typeface="Consolas"/>
                <a:cs typeface="Consolas"/>
                <a:sym typeface="Consolas"/>
              </a:rPr>
            </a:br>
            <a:r>
              <a:rPr i="1" lang="en" sz="2600">
                <a:solidFill>
                  <a:srgbClr val="999988"/>
                </a:solidFill>
                <a:latin typeface="Consolas"/>
                <a:ea typeface="Consolas"/>
                <a:cs typeface="Consolas"/>
                <a:sym typeface="Consolas"/>
              </a:rPr>
              <a:t>    </a:t>
            </a:r>
            <a:r>
              <a:rPr lang="en" sz="2600">
                <a:latin typeface="Consolas"/>
                <a:ea typeface="Consolas"/>
                <a:cs typeface="Consolas"/>
                <a:sym typeface="Consolas"/>
              </a:rPr>
              <a:t>pook.get(</a:t>
            </a:r>
            <a:br>
              <a:rPr lang="en" sz="2600">
                <a:latin typeface="Consolas"/>
                <a:ea typeface="Consolas"/>
                <a:cs typeface="Consolas"/>
                <a:sym typeface="Consolas"/>
              </a:rPr>
            </a:br>
            <a:r>
              <a:rPr lang="en" sz="2600">
                <a:latin typeface="Consolas"/>
                <a:ea typeface="Consolas"/>
                <a:cs typeface="Consolas"/>
                <a:sym typeface="Consolas"/>
              </a:rPr>
              <a:t>        </a:t>
            </a:r>
            <a:r>
              <a:rPr lang="en" sz="2600">
                <a:solidFill>
                  <a:srgbClr val="DD1144"/>
                </a:solidFill>
                <a:latin typeface="Consolas"/>
                <a:ea typeface="Consolas"/>
                <a:cs typeface="Consolas"/>
                <a:sym typeface="Consolas"/>
              </a:rPr>
              <a:t>'http://twitter.com/api/1/foobar'</a:t>
            </a:r>
            <a:r>
              <a:rPr lang="en" sz="2600">
                <a:latin typeface="Consolas"/>
                <a:ea typeface="Consolas"/>
                <a:cs typeface="Consolas"/>
                <a:sym typeface="Consolas"/>
              </a:rPr>
              <a:t>,</a:t>
            </a:r>
            <a:br>
              <a:rPr lang="en" sz="2600">
                <a:latin typeface="Consolas"/>
                <a:ea typeface="Consolas"/>
                <a:cs typeface="Consolas"/>
                <a:sym typeface="Consolas"/>
              </a:rPr>
            </a:br>
            <a:r>
              <a:rPr lang="en" sz="2600">
                <a:latin typeface="Consolas"/>
                <a:ea typeface="Consolas"/>
                <a:cs typeface="Consolas"/>
                <a:sym typeface="Consolas"/>
              </a:rPr>
              <a:t>        reply</a:t>
            </a:r>
            <a:r>
              <a:rPr b="1" lang="en" sz="2600">
                <a:solidFill>
                  <a:srgbClr val="000000"/>
                </a:solidFill>
                <a:latin typeface="Consolas"/>
                <a:ea typeface="Consolas"/>
                <a:cs typeface="Consolas"/>
                <a:sym typeface="Consolas"/>
              </a:rPr>
              <a:t>=</a:t>
            </a:r>
            <a:r>
              <a:rPr lang="en" sz="2600">
                <a:solidFill>
                  <a:srgbClr val="009999"/>
                </a:solidFill>
                <a:latin typeface="Consolas"/>
                <a:ea typeface="Consolas"/>
                <a:cs typeface="Consolas"/>
                <a:sym typeface="Consolas"/>
              </a:rPr>
              <a:t>404</a:t>
            </a:r>
            <a:r>
              <a:rPr lang="en" sz="2600">
                <a:latin typeface="Consolas"/>
                <a:ea typeface="Consolas"/>
                <a:cs typeface="Consolas"/>
                <a:sym typeface="Consolas"/>
              </a:rPr>
              <a:t>,</a:t>
            </a:r>
            <a:br>
              <a:rPr lang="en" sz="2600">
                <a:latin typeface="Consolas"/>
                <a:ea typeface="Consolas"/>
                <a:cs typeface="Consolas"/>
                <a:sym typeface="Consolas"/>
              </a:rPr>
            </a:br>
            <a:r>
              <a:rPr lang="en" sz="2600">
                <a:latin typeface="Consolas"/>
                <a:ea typeface="Consolas"/>
                <a:cs typeface="Consolas"/>
                <a:sym typeface="Consolas"/>
              </a:rPr>
              <a:t>        response_json</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a:t>
            </a:r>
            <a:r>
              <a:rPr lang="en" sz="2600">
                <a:solidFill>
                  <a:srgbClr val="DD1144"/>
                </a:solidFill>
                <a:latin typeface="Consolas"/>
                <a:ea typeface="Consolas"/>
                <a:cs typeface="Consolas"/>
                <a:sym typeface="Consolas"/>
              </a:rPr>
              <a:t>'error'</a:t>
            </a:r>
            <a:r>
              <a:rPr lang="en" sz="2600">
                <a:latin typeface="Consolas"/>
                <a:ea typeface="Consolas"/>
                <a:cs typeface="Consolas"/>
                <a:sym typeface="Consolas"/>
              </a:rPr>
              <a:t>: </a:t>
            </a:r>
            <a:r>
              <a:rPr lang="en" sz="2600">
                <a:solidFill>
                  <a:srgbClr val="DD1144"/>
                </a:solidFill>
                <a:latin typeface="Consolas"/>
                <a:ea typeface="Consolas"/>
                <a:cs typeface="Consolas"/>
                <a:sym typeface="Consolas"/>
              </a:rPr>
              <a:t>'not found'</a:t>
            </a:r>
            <a:r>
              <a:rPr lang="en" sz="2600">
                <a:latin typeface="Consolas"/>
                <a:ea typeface="Consolas"/>
                <a:cs typeface="Consolas"/>
                <a:sym typeface="Consolas"/>
              </a:rPr>
              <a:t>}</a:t>
            </a:r>
            <a:br>
              <a:rPr lang="en" sz="2600">
                <a:latin typeface="Consolas"/>
                <a:ea typeface="Consolas"/>
                <a:cs typeface="Consolas"/>
                <a:sym typeface="Consolas"/>
              </a:rPr>
            </a:br>
            <a:r>
              <a:rPr lang="en" sz="2600">
                <a:latin typeface="Consolas"/>
                <a:ea typeface="Consolas"/>
                <a:cs typeface="Consolas"/>
                <a:sym typeface="Consolas"/>
              </a:rPr>
              <a:t>)</a:t>
            </a:r>
            <a:br>
              <a:rPr lang="en" sz="2600">
                <a:latin typeface="Consolas"/>
                <a:ea typeface="Consolas"/>
                <a:cs typeface="Consolas"/>
                <a:sym typeface="Consolas"/>
              </a:rPr>
            </a:br>
            <a:br>
              <a:rPr lang="en" sz="2600">
                <a:latin typeface="Consolas"/>
                <a:ea typeface="Consolas"/>
                <a:cs typeface="Consolas"/>
                <a:sym typeface="Consolas"/>
              </a:rPr>
            </a:br>
            <a:r>
              <a:rPr i="1" lang="en" sz="2600">
                <a:solidFill>
                  <a:srgbClr val="999988"/>
                </a:solidFill>
                <a:latin typeface="Consolas"/>
                <a:ea typeface="Consolas"/>
                <a:cs typeface="Consolas"/>
                <a:sym typeface="Consolas"/>
              </a:rPr>
              <a:t># Сам запрос через библиотеку requests</a:t>
            </a:r>
            <a:br>
              <a:rPr i="1" lang="en" sz="2600">
                <a:solidFill>
                  <a:srgbClr val="999988"/>
                </a:solidFill>
                <a:latin typeface="Consolas"/>
                <a:ea typeface="Consolas"/>
                <a:cs typeface="Consolas"/>
                <a:sym typeface="Consolas"/>
              </a:rPr>
            </a:br>
            <a:r>
              <a:rPr lang="en" sz="2600">
                <a:latin typeface="Consolas"/>
                <a:ea typeface="Consolas"/>
                <a:cs typeface="Consolas"/>
                <a:sym typeface="Consolas"/>
              </a:rPr>
              <a:t>resp </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 requests.get(</a:t>
            </a:r>
            <a:r>
              <a:rPr lang="en" sz="2600">
                <a:solidFill>
                  <a:srgbClr val="DD1144"/>
                </a:solidFill>
                <a:latin typeface="Consolas"/>
                <a:ea typeface="Consolas"/>
                <a:cs typeface="Consolas"/>
                <a:sym typeface="Consolas"/>
              </a:rPr>
              <a:t>'http://twitter.com/api/1/foobar'</a:t>
            </a:r>
            <a:r>
              <a:rPr lang="en" sz="2600">
                <a:latin typeface="Consolas"/>
                <a:ea typeface="Consolas"/>
                <a:cs typeface="Consolas"/>
                <a:sym typeface="Consolas"/>
              </a:rPr>
              <a:t>)</a:t>
            </a:r>
            <a:br>
              <a:rPr lang="en" sz="2600">
                <a:latin typeface="Consolas"/>
                <a:ea typeface="Consolas"/>
                <a:cs typeface="Consolas"/>
                <a:sym typeface="Consolas"/>
              </a:rPr>
            </a:br>
            <a:r>
              <a:rPr b="1" lang="en" sz="2600">
                <a:solidFill>
                  <a:srgbClr val="000000"/>
                </a:solidFill>
                <a:latin typeface="Consolas"/>
                <a:ea typeface="Consolas"/>
                <a:cs typeface="Consolas"/>
                <a:sym typeface="Consolas"/>
              </a:rPr>
              <a:t>assert</a:t>
            </a:r>
            <a:r>
              <a:rPr lang="en" sz="2600">
                <a:latin typeface="Consolas"/>
                <a:ea typeface="Consolas"/>
                <a:cs typeface="Consolas"/>
                <a:sym typeface="Consolas"/>
              </a:rPr>
              <a:t> resp.status_code </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 </a:t>
            </a:r>
            <a:r>
              <a:rPr lang="en" sz="2600">
                <a:solidFill>
                  <a:srgbClr val="009999"/>
                </a:solidFill>
                <a:latin typeface="Consolas"/>
                <a:ea typeface="Consolas"/>
                <a:cs typeface="Consolas"/>
                <a:sym typeface="Consolas"/>
              </a:rPr>
              <a:t>404</a:t>
            </a:r>
            <a:br>
              <a:rPr lang="en" sz="2600">
                <a:solidFill>
                  <a:srgbClr val="009999"/>
                </a:solidFill>
                <a:latin typeface="Consolas"/>
                <a:ea typeface="Consolas"/>
                <a:cs typeface="Consolas"/>
                <a:sym typeface="Consolas"/>
              </a:rPr>
            </a:br>
            <a:r>
              <a:rPr b="1" lang="en" sz="2600">
                <a:solidFill>
                  <a:srgbClr val="000000"/>
                </a:solidFill>
                <a:latin typeface="Consolas"/>
                <a:ea typeface="Consolas"/>
                <a:cs typeface="Consolas"/>
                <a:sym typeface="Consolas"/>
              </a:rPr>
              <a:t>assert</a:t>
            </a:r>
            <a:r>
              <a:rPr lang="en" sz="2600">
                <a:latin typeface="Consolas"/>
                <a:ea typeface="Consolas"/>
                <a:cs typeface="Consolas"/>
                <a:sym typeface="Consolas"/>
              </a:rPr>
              <a:t> resp.json() </a:t>
            </a:r>
            <a:r>
              <a:rPr b="1" lang="en" sz="2600">
                <a:solidFill>
                  <a:srgbClr val="000000"/>
                </a:solidFill>
                <a:latin typeface="Consolas"/>
                <a:ea typeface="Consolas"/>
                <a:cs typeface="Consolas"/>
                <a:sym typeface="Consolas"/>
              </a:rPr>
              <a:t>==</a:t>
            </a:r>
            <a:r>
              <a:rPr lang="en" sz="2600">
                <a:latin typeface="Consolas"/>
                <a:ea typeface="Consolas"/>
                <a:cs typeface="Consolas"/>
                <a:sym typeface="Consolas"/>
              </a:rPr>
              <a:t> {</a:t>
            </a:r>
            <a:r>
              <a:rPr lang="en" sz="2600">
                <a:solidFill>
                  <a:srgbClr val="DD1144"/>
                </a:solidFill>
                <a:latin typeface="Consolas"/>
                <a:ea typeface="Consolas"/>
                <a:cs typeface="Consolas"/>
                <a:sym typeface="Consolas"/>
              </a:rPr>
              <a:t>"error"</a:t>
            </a:r>
            <a:r>
              <a:rPr lang="en" sz="2600">
                <a:latin typeface="Consolas"/>
                <a:ea typeface="Consolas"/>
                <a:cs typeface="Consolas"/>
                <a:sym typeface="Consolas"/>
              </a:rPr>
              <a:t>: </a:t>
            </a:r>
            <a:r>
              <a:rPr lang="en" sz="2600">
                <a:solidFill>
                  <a:srgbClr val="DD1144"/>
                </a:solidFill>
                <a:latin typeface="Consolas"/>
                <a:ea typeface="Consolas"/>
                <a:cs typeface="Consolas"/>
                <a:sym typeface="Consolas"/>
              </a:rPr>
              <a:t>"not found"</a:t>
            </a:r>
            <a:r>
              <a:rPr lang="en" sz="2600">
                <a:latin typeface="Consolas"/>
                <a:ea typeface="Consolas"/>
                <a:cs typeface="Consolas"/>
                <a:sym typeface="Consolas"/>
              </a:rPr>
              <a:t>}</a:t>
            </a:r>
            <a:endParaRPr/>
          </a:p>
          <a:p>
            <a:pPr indent="0" lvl="0" marL="0" rtl="0" algn="l">
              <a:lnSpc>
                <a:spcPct val="120000"/>
              </a:lnSpc>
              <a:spcBef>
                <a:spcPts val="1000"/>
              </a:spcBef>
              <a:spcAft>
                <a:spcPts val="0"/>
              </a:spcAft>
              <a:buClr>
                <a:schemeClr val="dk1"/>
              </a:buClr>
              <a:buSzPct val="100000"/>
              <a:buNone/>
            </a:pPr>
            <a:r>
              <a:rPr lang="en" sz="3200"/>
              <a:t>Pook заменяет внутри библиотеки urllib3 метод urlopen(), который используется библиотеками поверх urllib3 для выполнения HTTP-запросов.</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3"/>
          <p:cNvSpPr txBox="1"/>
          <p:nvPr>
            <p:ph type="title"/>
          </p:nvPr>
        </p:nvSpPr>
        <p:spPr>
          <a:xfrm>
            <a:off x="827049" y="142794"/>
            <a:ext cx="10515600" cy="8169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Библиотека pook — пример использования</a:t>
            </a:r>
            <a:endParaRPr/>
          </a:p>
        </p:txBody>
      </p:sp>
      <p:sp>
        <p:nvSpPr>
          <p:cNvPr id="704" name="Google Shape;704;p83"/>
          <p:cNvSpPr txBox="1"/>
          <p:nvPr>
            <p:ph idx="1" type="body"/>
          </p:nvPr>
        </p:nvSpPr>
        <p:spPr>
          <a:xfrm>
            <a:off x="838200" y="1061155"/>
            <a:ext cx="10515600" cy="5654051"/>
          </a:xfrm>
          <a:prstGeom prst="rect">
            <a:avLst/>
          </a:prstGeom>
          <a:solidFill>
            <a:schemeClr val="lt1"/>
          </a:solidFill>
          <a:ln>
            <a:noFill/>
          </a:ln>
        </p:spPr>
        <p:txBody>
          <a:bodyPr anchorCtr="0" anchor="t" bIns="45700" lIns="91425" spcFirstLastPara="1" rIns="91425" wrap="square" tIns="45700">
            <a:normAutofit fontScale="47500" lnSpcReduction="20000"/>
          </a:bodyPr>
          <a:lstStyle/>
          <a:p>
            <a:pPr indent="0" lvl="0" marL="0" rtl="0" algn="l">
              <a:lnSpc>
                <a:spcPct val="120000"/>
              </a:lnSpc>
              <a:spcBef>
                <a:spcPts val="0"/>
              </a:spcBef>
              <a:spcAft>
                <a:spcPts val="0"/>
              </a:spcAft>
              <a:buClr>
                <a:schemeClr val="dk1"/>
              </a:buClr>
              <a:buSzPct val="100000"/>
              <a:buNone/>
            </a:pPr>
            <a:r>
              <a:rPr lang="en" sz="3800"/>
              <a:t>Пример использования:</a:t>
            </a:r>
            <a:endParaRPr/>
          </a:p>
          <a:p>
            <a:pPr indent="0" lvl="0" marL="0" rtl="0" algn="l">
              <a:lnSpc>
                <a:spcPct val="120000"/>
              </a:lnSpc>
              <a:spcBef>
                <a:spcPts val="1000"/>
              </a:spcBef>
              <a:spcAft>
                <a:spcPts val="0"/>
              </a:spcAft>
              <a:buClr>
                <a:srgbClr val="000000"/>
              </a:buClr>
              <a:buSzPct val="100000"/>
              <a:buNone/>
            </a:pPr>
            <a:r>
              <a:rPr b="1" lang="en" sz="3400">
                <a:solidFill>
                  <a:srgbClr val="000000"/>
                </a:solidFill>
                <a:latin typeface="Arial"/>
                <a:ea typeface="Arial"/>
                <a:cs typeface="Arial"/>
                <a:sym typeface="Arial"/>
              </a:rPr>
              <a:t>@</a:t>
            </a:r>
            <a:r>
              <a:rPr lang="en" sz="3400">
                <a:latin typeface="Arial"/>
                <a:ea typeface="Arial"/>
                <a:cs typeface="Arial"/>
                <a:sym typeface="Arial"/>
              </a:rPr>
              <a:t>pook.on</a:t>
            </a:r>
            <a:br>
              <a:rPr lang="en" sz="3400">
                <a:latin typeface="Arial"/>
                <a:ea typeface="Arial"/>
                <a:cs typeface="Arial"/>
                <a:sym typeface="Arial"/>
              </a:rPr>
            </a:br>
            <a:r>
              <a:rPr b="1" lang="en" sz="3400">
                <a:solidFill>
                  <a:srgbClr val="000000"/>
                </a:solidFill>
                <a:latin typeface="Arial"/>
                <a:ea typeface="Arial"/>
                <a:cs typeface="Arial"/>
                <a:sym typeface="Arial"/>
              </a:rPr>
              <a:t>def</a:t>
            </a:r>
            <a:r>
              <a:rPr lang="en" sz="3400">
                <a:latin typeface="Arial"/>
                <a:ea typeface="Arial"/>
                <a:cs typeface="Arial"/>
                <a:sym typeface="Arial"/>
              </a:rPr>
              <a:t> </a:t>
            </a:r>
            <a:r>
              <a:rPr b="1" lang="en" sz="3400">
                <a:solidFill>
                  <a:srgbClr val="990000"/>
                </a:solidFill>
                <a:latin typeface="Arial"/>
                <a:ea typeface="Arial"/>
                <a:cs typeface="Arial"/>
                <a:sym typeface="Arial"/>
              </a:rPr>
              <a:t>test_get_private_fork_names</a:t>
            </a:r>
            <a:r>
              <a:rPr lang="en" sz="3400">
                <a:latin typeface="Arial"/>
                <a:ea typeface="Arial"/>
                <a:cs typeface="Arial"/>
                <a:sym typeface="Arial"/>
              </a:rPr>
              <a:t>():</a:t>
            </a:r>
            <a:br>
              <a:rPr lang="en" sz="3400">
                <a:latin typeface="Arial"/>
                <a:ea typeface="Arial"/>
                <a:cs typeface="Arial"/>
                <a:sym typeface="Arial"/>
              </a:rPr>
            </a:br>
            <a:r>
              <a:rPr lang="en" sz="3400">
                <a:latin typeface="Arial"/>
                <a:ea typeface="Arial"/>
                <a:cs typeface="Arial"/>
                <a:sym typeface="Arial"/>
              </a:rPr>
              <a:t>    pook.get(</a:t>
            </a:r>
            <a:br>
              <a:rPr lang="en" sz="3400">
                <a:latin typeface="Arial"/>
                <a:ea typeface="Arial"/>
                <a:cs typeface="Arial"/>
                <a:sym typeface="Arial"/>
              </a:rPr>
            </a:br>
            <a:r>
              <a:rPr lang="en" sz="3400">
                <a:latin typeface="Arial"/>
                <a:ea typeface="Arial"/>
                <a:cs typeface="Arial"/>
                <a:sym typeface="Arial"/>
              </a:rPr>
              <a:t>        </a:t>
            </a:r>
            <a:r>
              <a:rPr lang="en" sz="3400">
                <a:solidFill>
                  <a:srgbClr val="7F6000"/>
                </a:solidFill>
                <a:latin typeface="Arial"/>
                <a:ea typeface="Arial"/>
                <a:cs typeface="Arial"/>
                <a:sym typeface="Arial"/>
              </a:rPr>
              <a:t># адрес страницы, запрос к которой надо перехватить</a:t>
            </a:r>
            <a:br>
              <a:rPr lang="en" sz="3400">
                <a:latin typeface="Arial"/>
                <a:ea typeface="Arial"/>
                <a:cs typeface="Arial"/>
                <a:sym typeface="Arial"/>
              </a:rPr>
            </a:br>
            <a:r>
              <a:rPr lang="en" sz="3400">
                <a:latin typeface="Arial"/>
                <a:ea typeface="Arial"/>
                <a:cs typeface="Arial"/>
                <a:sym typeface="Arial"/>
              </a:rPr>
              <a:t>        </a:t>
            </a:r>
            <a:r>
              <a:rPr lang="en" sz="3400">
                <a:solidFill>
                  <a:srgbClr val="DD1144"/>
                </a:solidFill>
                <a:latin typeface="Arial"/>
                <a:ea typeface="Arial"/>
                <a:cs typeface="Arial"/>
                <a:sym typeface="Arial"/>
              </a:rPr>
              <a:t>'https://api.github.com/orgs/hexlet/repos'</a:t>
            </a:r>
            <a:r>
              <a:rPr lang="en" sz="3400">
                <a:latin typeface="Arial"/>
                <a:ea typeface="Arial"/>
                <a:cs typeface="Arial"/>
                <a:sym typeface="Arial"/>
              </a:rPr>
              <a:t>, </a:t>
            </a:r>
            <a:br>
              <a:rPr lang="en" sz="3400">
                <a:latin typeface="Arial"/>
                <a:ea typeface="Arial"/>
                <a:cs typeface="Arial"/>
                <a:sym typeface="Arial"/>
              </a:rPr>
            </a:br>
            <a:r>
              <a:rPr lang="en" sz="3400">
                <a:latin typeface="Arial"/>
                <a:ea typeface="Arial"/>
                <a:cs typeface="Arial"/>
                <a:sym typeface="Arial"/>
              </a:rPr>
              <a:t>        </a:t>
            </a:r>
            <a:r>
              <a:rPr lang="en" sz="3400">
                <a:solidFill>
                  <a:srgbClr val="7F6000"/>
                </a:solidFill>
                <a:latin typeface="Arial"/>
                <a:ea typeface="Arial"/>
                <a:cs typeface="Arial"/>
                <a:sym typeface="Arial"/>
              </a:rPr>
              <a:t># ответ, который нужно вернуть по данному запросу</a:t>
            </a:r>
            <a:br>
              <a:rPr lang="en" sz="3400">
                <a:latin typeface="Arial"/>
                <a:ea typeface="Arial"/>
                <a:cs typeface="Arial"/>
                <a:sym typeface="Arial"/>
              </a:rPr>
            </a:br>
            <a:r>
              <a:rPr lang="en" sz="3400">
                <a:latin typeface="Arial"/>
                <a:ea typeface="Arial"/>
                <a:cs typeface="Arial"/>
                <a:sym typeface="Arial"/>
              </a:rPr>
              <a:t>        reply </a:t>
            </a:r>
            <a:r>
              <a:rPr b="1" lang="en" sz="3400">
                <a:solidFill>
                  <a:srgbClr val="000000"/>
                </a:solidFill>
                <a:latin typeface="Arial"/>
                <a:ea typeface="Arial"/>
                <a:cs typeface="Arial"/>
                <a:sym typeface="Arial"/>
              </a:rPr>
              <a:t>= </a:t>
            </a:r>
            <a:r>
              <a:rPr lang="en" sz="3400">
                <a:solidFill>
                  <a:srgbClr val="009999"/>
                </a:solidFill>
                <a:latin typeface="Arial"/>
                <a:ea typeface="Arial"/>
                <a:cs typeface="Arial"/>
                <a:sym typeface="Arial"/>
              </a:rPr>
              <a:t>200</a:t>
            </a:r>
            <a:r>
              <a:rPr lang="en" sz="3400">
                <a:latin typeface="Arial"/>
                <a:ea typeface="Arial"/>
                <a:cs typeface="Arial"/>
                <a:sym typeface="Arial"/>
              </a:rPr>
              <a:t>,</a:t>
            </a:r>
            <a:br>
              <a:rPr lang="en" sz="3400">
                <a:latin typeface="Arial"/>
                <a:ea typeface="Arial"/>
                <a:cs typeface="Arial"/>
                <a:sym typeface="Arial"/>
              </a:rPr>
            </a:br>
            <a:r>
              <a:rPr lang="en" sz="3400">
                <a:latin typeface="Arial"/>
                <a:ea typeface="Arial"/>
                <a:cs typeface="Arial"/>
                <a:sym typeface="Arial"/>
              </a:rPr>
              <a:t>        response_json </a:t>
            </a:r>
            <a:r>
              <a:rPr b="1" lang="en" sz="3400">
                <a:solidFill>
                  <a:srgbClr val="000000"/>
                </a:solidFill>
                <a:latin typeface="Arial"/>
                <a:ea typeface="Arial"/>
                <a:cs typeface="Arial"/>
                <a:sym typeface="Arial"/>
              </a:rPr>
              <a:t>= </a:t>
            </a:r>
            <a:r>
              <a:rPr lang="en" sz="3400">
                <a:latin typeface="Arial"/>
                <a:ea typeface="Arial"/>
                <a:cs typeface="Arial"/>
                <a:sym typeface="Arial"/>
              </a:rPr>
              <a:t>[{</a:t>
            </a:r>
            <a:r>
              <a:rPr lang="en" sz="3400">
                <a:solidFill>
                  <a:srgbClr val="DD1144"/>
                </a:solidFill>
                <a:latin typeface="Arial"/>
                <a:ea typeface="Arial"/>
                <a:cs typeface="Arial"/>
                <a:sym typeface="Arial"/>
              </a:rPr>
              <a:t>'fork'</a:t>
            </a:r>
            <a:r>
              <a:rPr lang="en" sz="3400">
                <a:latin typeface="Arial"/>
                <a:ea typeface="Arial"/>
                <a:cs typeface="Arial"/>
                <a:sym typeface="Arial"/>
              </a:rPr>
              <a:t>: </a:t>
            </a:r>
            <a:r>
              <a:rPr lang="en" sz="3400">
                <a:solidFill>
                  <a:srgbClr val="999999"/>
                </a:solidFill>
                <a:latin typeface="Arial"/>
                <a:ea typeface="Arial"/>
                <a:cs typeface="Arial"/>
                <a:sym typeface="Arial"/>
              </a:rPr>
              <a:t>True</a:t>
            </a:r>
            <a:r>
              <a:rPr lang="en" sz="3400">
                <a:latin typeface="Arial"/>
                <a:ea typeface="Arial"/>
                <a:cs typeface="Arial"/>
                <a:sym typeface="Arial"/>
              </a:rPr>
              <a:t>, </a:t>
            </a:r>
            <a:r>
              <a:rPr lang="en" sz="3400">
                <a:solidFill>
                  <a:srgbClr val="DD1144"/>
                </a:solidFill>
                <a:latin typeface="Arial"/>
                <a:ea typeface="Arial"/>
                <a:cs typeface="Arial"/>
                <a:sym typeface="Arial"/>
              </a:rPr>
              <a:t>'name'</a:t>
            </a:r>
            <a:r>
              <a:rPr lang="en" sz="3400">
                <a:latin typeface="Arial"/>
                <a:ea typeface="Arial"/>
                <a:cs typeface="Arial"/>
                <a:sym typeface="Arial"/>
              </a:rPr>
              <a:t>: </a:t>
            </a:r>
            <a:r>
              <a:rPr lang="en" sz="3400">
                <a:solidFill>
                  <a:srgbClr val="DD1144"/>
                </a:solidFill>
                <a:latin typeface="Arial"/>
                <a:ea typeface="Arial"/>
                <a:cs typeface="Arial"/>
                <a:sym typeface="Arial"/>
              </a:rPr>
              <a:t>'one'</a:t>
            </a:r>
            <a:r>
              <a:rPr lang="en" sz="3400">
                <a:latin typeface="Arial"/>
                <a:ea typeface="Arial"/>
                <a:cs typeface="Arial"/>
                <a:sym typeface="Arial"/>
              </a:rPr>
              <a:t>}, …]</a:t>
            </a:r>
            <a:br>
              <a:rPr lang="en" sz="3400">
                <a:latin typeface="Arial"/>
                <a:ea typeface="Arial"/>
                <a:cs typeface="Arial"/>
                <a:sym typeface="Arial"/>
              </a:rPr>
            </a:br>
            <a:r>
              <a:rPr lang="en" sz="3400">
                <a:latin typeface="Arial"/>
                <a:ea typeface="Arial"/>
                <a:cs typeface="Arial"/>
                <a:sym typeface="Arial"/>
              </a:rPr>
              <a:t>    )</a:t>
            </a:r>
            <a:br>
              <a:rPr lang="en" sz="3400">
                <a:latin typeface="Arial"/>
                <a:ea typeface="Arial"/>
                <a:cs typeface="Arial"/>
                <a:sym typeface="Arial"/>
              </a:rPr>
            </a:br>
            <a:r>
              <a:rPr lang="en" sz="3400">
                <a:latin typeface="Arial"/>
                <a:ea typeface="Arial"/>
                <a:cs typeface="Arial"/>
                <a:sym typeface="Arial"/>
              </a:rPr>
              <a:t>    names </a:t>
            </a:r>
            <a:r>
              <a:rPr b="1" lang="en" sz="3400">
                <a:solidFill>
                  <a:srgbClr val="000000"/>
                </a:solidFill>
                <a:latin typeface="Arial"/>
                <a:ea typeface="Arial"/>
                <a:cs typeface="Arial"/>
                <a:sym typeface="Arial"/>
              </a:rPr>
              <a:t>=</a:t>
            </a:r>
            <a:r>
              <a:rPr lang="en" sz="3400">
                <a:latin typeface="Arial"/>
                <a:ea typeface="Arial"/>
                <a:cs typeface="Arial"/>
                <a:sym typeface="Arial"/>
              </a:rPr>
              <a:t> get_private_fork_names(</a:t>
            </a:r>
            <a:r>
              <a:rPr lang="en" sz="3400">
                <a:solidFill>
                  <a:srgbClr val="DD1144"/>
                </a:solidFill>
                <a:latin typeface="Arial"/>
                <a:ea typeface="Arial"/>
                <a:cs typeface="Arial"/>
                <a:sym typeface="Arial"/>
              </a:rPr>
              <a:t>'hexlet'</a:t>
            </a:r>
            <a:r>
              <a:rPr lang="en" sz="3400">
                <a:latin typeface="Arial"/>
                <a:ea typeface="Arial"/>
                <a:cs typeface="Arial"/>
                <a:sym typeface="Arial"/>
              </a:rPr>
              <a:t>)</a:t>
            </a:r>
            <a:br>
              <a:rPr lang="en" sz="3400">
                <a:latin typeface="Arial"/>
                <a:ea typeface="Arial"/>
                <a:cs typeface="Arial"/>
                <a:sym typeface="Arial"/>
              </a:rPr>
            </a:br>
            <a:r>
              <a:rPr lang="en" sz="3400">
                <a:latin typeface="Arial"/>
                <a:ea typeface="Arial"/>
                <a:cs typeface="Arial"/>
                <a:sym typeface="Arial"/>
              </a:rPr>
              <a:t>    </a:t>
            </a:r>
            <a:r>
              <a:rPr b="1" lang="en" sz="3400">
                <a:solidFill>
                  <a:srgbClr val="000000"/>
                </a:solidFill>
                <a:latin typeface="Arial"/>
                <a:ea typeface="Arial"/>
                <a:cs typeface="Arial"/>
                <a:sym typeface="Arial"/>
              </a:rPr>
              <a:t>assert</a:t>
            </a:r>
            <a:r>
              <a:rPr lang="en" sz="3400">
                <a:latin typeface="Arial"/>
                <a:ea typeface="Arial"/>
                <a:cs typeface="Arial"/>
                <a:sym typeface="Arial"/>
              </a:rPr>
              <a:t> names </a:t>
            </a:r>
            <a:r>
              <a:rPr b="1" lang="en" sz="3400">
                <a:solidFill>
                  <a:srgbClr val="000000"/>
                </a:solidFill>
                <a:latin typeface="Arial"/>
                <a:ea typeface="Arial"/>
                <a:cs typeface="Arial"/>
                <a:sym typeface="Arial"/>
              </a:rPr>
              <a:t>==</a:t>
            </a:r>
            <a:r>
              <a:rPr lang="en" sz="3400">
                <a:latin typeface="Arial"/>
                <a:ea typeface="Arial"/>
                <a:cs typeface="Arial"/>
                <a:sym typeface="Arial"/>
              </a:rPr>
              <a:t> </a:t>
            </a:r>
            <a:r>
              <a:rPr i="1" lang="en" sz="3400">
                <a:solidFill>
                  <a:srgbClr val="999988"/>
                </a:solidFill>
                <a:latin typeface="Arial"/>
                <a:ea typeface="Arial"/>
                <a:cs typeface="Arial"/>
                <a:sym typeface="Arial"/>
              </a:rPr>
              <a:t># ожидаемый список имен</a:t>
            </a:r>
            <a:endParaRPr sz="5100"/>
          </a:p>
          <a:p>
            <a:pPr indent="0" lvl="0" marL="0" rtl="0" algn="l">
              <a:lnSpc>
                <a:spcPct val="120000"/>
              </a:lnSpc>
              <a:spcBef>
                <a:spcPts val="1000"/>
              </a:spcBef>
              <a:spcAft>
                <a:spcPts val="0"/>
              </a:spcAft>
              <a:buClr>
                <a:schemeClr val="dk1"/>
              </a:buClr>
              <a:buSzPct val="100000"/>
              <a:buNone/>
            </a:pPr>
            <a:r>
              <a:rPr b="1" lang="en" sz="3800"/>
              <a:t>Плюсы:</a:t>
            </a:r>
            <a:br>
              <a:rPr lang="en" sz="3800"/>
            </a:br>
            <a:r>
              <a:rPr lang="en" sz="3800"/>
              <a:t>Универсальный способ тестирования. Можно использовать с любым кодом, без необходимости править сам код. Код даже не будет "догадываться", что его тестируют.</a:t>
            </a:r>
            <a:endParaRPr/>
          </a:p>
          <a:p>
            <a:pPr indent="0" lvl="0" marL="0" rtl="0" algn="l">
              <a:lnSpc>
                <a:spcPct val="120000"/>
              </a:lnSpc>
              <a:spcBef>
                <a:spcPts val="1000"/>
              </a:spcBef>
              <a:spcAft>
                <a:spcPts val="0"/>
              </a:spcAft>
              <a:buClr>
                <a:schemeClr val="dk1"/>
              </a:buClr>
              <a:buSzPct val="100000"/>
              <a:buNone/>
            </a:pPr>
            <a:r>
              <a:rPr b="1" lang="en" sz="3800"/>
              <a:t>Минусы:</a:t>
            </a:r>
            <a:br>
              <a:rPr lang="en" sz="3800"/>
            </a:br>
            <a:r>
              <a:rPr lang="en" sz="3800"/>
              <a:t>Тестирование «черным ящиком» превращается в тестирование «прозрачным ящиком». Это значит, что тест знает про устройство тестируемого кода и зависит от внутренностей.</a:t>
            </a:r>
            <a:br>
              <a:rPr lang="en" sz="3800"/>
            </a:br>
            <a:r>
              <a:rPr lang="en" sz="3800"/>
              <a:t>Это делает тесты хрупкими. Функция может измениться без потери работоспособности, но тесты придется переписывать.</a:t>
            </a:r>
            <a:endParaRPr/>
          </a:p>
        </p:txBody>
      </p:sp>
      <p:sp>
        <p:nvSpPr>
          <p:cNvPr id="705" name="Google Shape;705;p83"/>
          <p:cNvSpPr/>
          <p:nvPr/>
        </p:nvSpPr>
        <p:spPr>
          <a:xfrm>
            <a:off x="1529575" y="2684053"/>
            <a:ext cx="9835376" cy="39368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84"/>
          <p:cNvSpPr txBox="1"/>
          <p:nvPr>
            <p:ph type="title"/>
          </p:nvPr>
        </p:nvSpPr>
        <p:spPr>
          <a:xfrm>
            <a:off x="838200" y="317624"/>
            <a:ext cx="10515600" cy="8699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Мокинг</a:t>
            </a:r>
            <a:endParaRPr/>
          </a:p>
        </p:txBody>
      </p:sp>
      <p:sp>
        <p:nvSpPr>
          <p:cNvPr id="711" name="Google Shape;711;p84"/>
          <p:cNvSpPr txBox="1"/>
          <p:nvPr>
            <p:ph idx="1" type="body"/>
          </p:nvPr>
        </p:nvSpPr>
        <p:spPr>
          <a:xfrm>
            <a:off x="838200" y="1235034"/>
            <a:ext cx="10515600" cy="3918857"/>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
              <a:t>В тестировании очень популярен мокинг. Технически он похож на стабинг, и из-за этого их часто путают. Но все же они служат разным целям и используются в разных ситуациях.</a:t>
            </a:r>
            <a:endParaRPr/>
          </a:p>
          <a:p>
            <a:pPr indent="0" lvl="0" marL="0" rtl="0" algn="l">
              <a:lnSpc>
                <a:spcPct val="120000"/>
              </a:lnSpc>
              <a:spcBef>
                <a:spcPts val="1000"/>
              </a:spcBef>
              <a:spcAft>
                <a:spcPts val="0"/>
              </a:spcAft>
              <a:buClr>
                <a:schemeClr val="dk1"/>
              </a:buClr>
              <a:buSzPct val="100000"/>
              <a:buNone/>
            </a:pPr>
            <a:r>
              <a:rPr lang="en"/>
              <a:t>До этого момента мы рассматривали побочные эффекты как помеху тестирования нашей логики. Для их изоляции использовались либо стабы, либо прямое выключение логики в тестовой среде. После этого можно было спокойно проверять правильность работы функции.</a:t>
            </a:r>
            <a:endParaRPr/>
          </a:p>
          <a:p>
            <a:pPr indent="0" lvl="0" marL="0" rtl="0" algn="l">
              <a:lnSpc>
                <a:spcPct val="120000"/>
              </a:lnSpc>
              <a:spcBef>
                <a:spcPts val="1000"/>
              </a:spcBef>
              <a:spcAft>
                <a:spcPts val="0"/>
              </a:spcAft>
              <a:buClr>
                <a:schemeClr val="dk1"/>
              </a:buClr>
              <a:buSzPct val="100000"/>
              <a:buNone/>
            </a:pPr>
            <a:r>
              <a:rPr lang="en"/>
              <a:t>В некоторых ситуациях требуется кое-что другое. Иногда нам нужно не получить результат работы функции, а проверить, выполняет ли она нужное нам действие — например, шлет правильный HTTP-запрос с правильными параметрами.</a:t>
            </a:r>
            <a:endParaRPr/>
          </a:p>
          <a:p>
            <a:pPr indent="0" lvl="0" marL="0" rtl="0" algn="l">
              <a:lnSpc>
                <a:spcPct val="120000"/>
              </a:lnSpc>
              <a:spcBef>
                <a:spcPts val="1000"/>
              </a:spcBef>
              <a:spcAft>
                <a:spcPts val="0"/>
              </a:spcAft>
              <a:buClr>
                <a:schemeClr val="dk1"/>
              </a:buClr>
              <a:buSzPct val="100000"/>
              <a:buNone/>
            </a:pPr>
            <a:r>
              <a:rPr lang="en"/>
              <a:t>Для этого понадобятся моки.</a:t>
            </a:r>
            <a:br>
              <a:rPr lang="en"/>
            </a:br>
            <a:r>
              <a:rPr lang="en"/>
              <a:t>Они проверяют, как выполняется код.</a:t>
            </a:r>
            <a:br>
              <a:rPr lang="en"/>
            </a:br>
            <a:endParaRPr/>
          </a:p>
        </p:txBody>
      </p:sp>
      <p:pic>
        <p:nvPicPr>
          <p:cNvPr id="712" name="Google Shape;712;p84"/>
          <p:cNvPicPr preferRelativeResize="0"/>
          <p:nvPr/>
        </p:nvPicPr>
        <p:blipFill rotWithShape="1">
          <a:blip r:embed="rId3">
            <a:alphaModFix/>
          </a:blip>
          <a:srcRect b="0" l="0" r="0" t="0"/>
          <a:stretch/>
        </p:blipFill>
        <p:spPr>
          <a:xfrm>
            <a:off x="7568007" y="3883231"/>
            <a:ext cx="4623993" cy="297476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85"/>
          <p:cNvSpPr txBox="1"/>
          <p:nvPr>
            <p:ph type="title"/>
          </p:nvPr>
        </p:nvSpPr>
        <p:spPr>
          <a:xfrm>
            <a:off x="325013" y="234495"/>
            <a:ext cx="6025739" cy="7630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Mocking: пример с HTTP</a:t>
            </a:r>
            <a:endParaRPr/>
          </a:p>
        </p:txBody>
      </p:sp>
      <p:sp>
        <p:nvSpPr>
          <p:cNvPr id="718" name="Google Shape;718;p85"/>
          <p:cNvSpPr txBox="1"/>
          <p:nvPr>
            <p:ph idx="1" type="body"/>
          </p:nvPr>
        </p:nvSpPr>
        <p:spPr>
          <a:xfrm>
            <a:off x="183681" y="1114051"/>
            <a:ext cx="6025739" cy="2921331"/>
          </a:xfrm>
          <a:prstGeom prst="rect">
            <a:avLst/>
          </a:prstGeom>
          <a:solidFill>
            <a:srgbClr val="EDEDED"/>
          </a:solid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rgbClr val="000000"/>
              </a:buClr>
              <a:buSzPts val="1400"/>
              <a:buNone/>
            </a:pPr>
            <a:r>
              <a:rPr b="1" lang="en" sz="1400">
                <a:solidFill>
                  <a:srgbClr val="000000"/>
                </a:solidFill>
                <a:latin typeface="Arial"/>
                <a:ea typeface="Arial"/>
                <a:cs typeface="Arial"/>
                <a:sym typeface="Arial"/>
              </a:rPr>
              <a:t>@</a:t>
            </a:r>
            <a:r>
              <a:rPr lang="en" sz="1400">
                <a:latin typeface="Arial"/>
                <a:ea typeface="Arial"/>
                <a:cs typeface="Arial"/>
                <a:sym typeface="Arial"/>
              </a:rPr>
              <a:t>pook.on</a:t>
            </a:r>
            <a:br>
              <a:rPr lang="en" sz="1400">
                <a:latin typeface="Arial"/>
                <a:ea typeface="Arial"/>
                <a:cs typeface="Arial"/>
                <a:sym typeface="Arial"/>
              </a:rPr>
            </a:br>
            <a:r>
              <a:rPr b="1" lang="en" sz="1400">
                <a:solidFill>
                  <a:srgbClr val="000000"/>
                </a:solidFill>
                <a:latin typeface="Arial"/>
                <a:ea typeface="Arial"/>
                <a:cs typeface="Arial"/>
                <a:sym typeface="Arial"/>
              </a:rPr>
              <a:t>def</a:t>
            </a:r>
            <a:r>
              <a:rPr lang="en" sz="1400">
                <a:latin typeface="Arial"/>
                <a:ea typeface="Arial"/>
                <a:cs typeface="Arial"/>
                <a:sym typeface="Arial"/>
              </a:rPr>
              <a:t> </a:t>
            </a:r>
            <a:r>
              <a:rPr b="1" lang="en" sz="1400">
                <a:solidFill>
                  <a:srgbClr val="990000"/>
                </a:solidFill>
                <a:latin typeface="Arial"/>
                <a:ea typeface="Arial"/>
                <a:cs typeface="Arial"/>
                <a:sym typeface="Arial"/>
              </a:rPr>
              <a:t>test_get_private_fork_names</a:t>
            </a:r>
            <a:r>
              <a:rPr lang="en" sz="1400">
                <a:latin typeface="Arial"/>
                <a:ea typeface="Arial"/>
                <a:cs typeface="Arial"/>
                <a:sym typeface="Arial"/>
              </a:rPr>
              <a:t>():</a:t>
            </a:r>
            <a:br>
              <a:rPr lang="en" sz="1400">
                <a:latin typeface="Arial"/>
                <a:ea typeface="Arial"/>
                <a:cs typeface="Arial"/>
                <a:sym typeface="Arial"/>
              </a:rPr>
            </a:br>
            <a:r>
              <a:rPr lang="en" sz="1400">
                <a:latin typeface="Arial"/>
                <a:ea typeface="Arial"/>
                <a:cs typeface="Arial"/>
                <a:sym typeface="Arial"/>
              </a:rPr>
              <a:t>    </a:t>
            </a:r>
            <a:r>
              <a:rPr i="1" lang="en" sz="1400">
                <a:solidFill>
                  <a:srgbClr val="999988"/>
                </a:solidFill>
                <a:latin typeface="Arial"/>
                <a:ea typeface="Arial"/>
                <a:cs typeface="Arial"/>
                <a:sym typeface="Arial"/>
              </a:rPr>
              <a:t># Возвращается мок, за которым можно следить</a:t>
            </a:r>
            <a:br>
              <a:rPr i="1" lang="en" sz="1400">
                <a:solidFill>
                  <a:srgbClr val="999988"/>
                </a:solidFill>
                <a:latin typeface="Arial"/>
                <a:ea typeface="Arial"/>
                <a:cs typeface="Arial"/>
                <a:sym typeface="Arial"/>
              </a:rPr>
            </a:br>
            <a:r>
              <a:rPr i="1" lang="en" sz="1400">
                <a:solidFill>
                  <a:srgbClr val="999988"/>
                </a:solidFill>
                <a:latin typeface="Arial"/>
                <a:ea typeface="Arial"/>
                <a:cs typeface="Arial"/>
                <a:sym typeface="Arial"/>
              </a:rPr>
              <a:t>    </a:t>
            </a:r>
            <a:r>
              <a:rPr lang="en" sz="1400">
                <a:latin typeface="Arial"/>
                <a:ea typeface="Arial"/>
                <a:cs typeface="Arial"/>
                <a:sym typeface="Arial"/>
              </a:rPr>
              <a:t>mock </a:t>
            </a:r>
            <a:r>
              <a:rPr b="1" lang="en" sz="1400">
                <a:solidFill>
                  <a:srgbClr val="000000"/>
                </a:solidFill>
                <a:latin typeface="Arial"/>
                <a:ea typeface="Arial"/>
                <a:cs typeface="Arial"/>
                <a:sym typeface="Arial"/>
              </a:rPr>
              <a:t>=</a:t>
            </a:r>
            <a:r>
              <a:rPr lang="en" sz="1400">
                <a:latin typeface="Arial"/>
                <a:ea typeface="Arial"/>
                <a:cs typeface="Arial"/>
                <a:sym typeface="Arial"/>
              </a:rPr>
              <a:t> pook.get(</a:t>
            </a:r>
            <a:br>
              <a:rPr lang="en" sz="1400">
                <a:latin typeface="Arial"/>
                <a:ea typeface="Arial"/>
                <a:cs typeface="Arial"/>
                <a:sym typeface="Arial"/>
              </a:rPr>
            </a:br>
            <a:r>
              <a:rPr lang="en" sz="1400">
                <a:latin typeface="Arial"/>
                <a:ea typeface="Arial"/>
                <a:cs typeface="Arial"/>
                <a:sym typeface="Arial"/>
              </a:rPr>
              <a:t>        </a:t>
            </a:r>
            <a:r>
              <a:rPr lang="en" sz="1400">
                <a:solidFill>
                  <a:srgbClr val="DD1144"/>
                </a:solidFill>
                <a:latin typeface="Arial"/>
                <a:ea typeface="Arial"/>
                <a:cs typeface="Arial"/>
                <a:sym typeface="Arial"/>
              </a:rPr>
              <a:t>'https://api.github.com/orgs/hexlet/repos'</a:t>
            </a:r>
            <a:r>
              <a:rPr lang="en" sz="1400">
                <a:latin typeface="Arial"/>
                <a:ea typeface="Arial"/>
                <a:cs typeface="Arial"/>
                <a:sym typeface="Arial"/>
              </a:rPr>
              <a:t>,</a:t>
            </a:r>
            <a:br>
              <a:rPr lang="en" sz="1400">
                <a:latin typeface="Arial"/>
                <a:ea typeface="Arial"/>
                <a:cs typeface="Arial"/>
                <a:sym typeface="Arial"/>
              </a:rPr>
            </a:br>
            <a:r>
              <a:rPr lang="en" sz="1400">
                <a:latin typeface="Arial"/>
                <a:ea typeface="Arial"/>
                <a:cs typeface="Arial"/>
                <a:sym typeface="Arial"/>
              </a:rPr>
              <a:t>        reply</a:t>
            </a:r>
            <a:r>
              <a:rPr b="1" lang="en" sz="1400">
                <a:solidFill>
                  <a:srgbClr val="000000"/>
                </a:solidFill>
                <a:latin typeface="Arial"/>
                <a:ea typeface="Arial"/>
                <a:cs typeface="Arial"/>
                <a:sym typeface="Arial"/>
              </a:rPr>
              <a:t>=</a:t>
            </a:r>
            <a:r>
              <a:rPr lang="en" sz="1400">
                <a:solidFill>
                  <a:srgbClr val="009999"/>
                </a:solidFill>
                <a:latin typeface="Arial"/>
                <a:ea typeface="Arial"/>
                <a:cs typeface="Arial"/>
                <a:sym typeface="Arial"/>
              </a:rPr>
              <a:t>200</a:t>
            </a:r>
            <a:r>
              <a:rPr lang="en" sz="1400">
                <a:latin typeface="Arial"/>
                <a:ea typeface="Arial"/>
                <a:cs typeface="Arial"/>
                <a:sym typeface="Arial"/>
              </a:rPr>
              <a:t>,</a:t>
            </a:r>
            <a:br>
              <a:rPr lang="en" sz="1400">
                <a:latin typeface="Arial"/>
                <a:ea typeface="Arial"/>
                <a:cs typeface="Arial"/>
                <a:sym typeface="Arial"/>
              </a:rPr>
            </a:br>
            <a:r>
              <a:rPr lang="en" sz="1400">
                <a:latin typeface="Arial"/>
                <a:ea typeface="Arial"/>
                <a:cs typeface="Arial"/>
                <a:sym typeface="Arial"/>
              </a:rPr>
              <a:t>        response_json</a:t>
            </a:r>
            <a:r>
              <a:rPr b="1" lang="en" sz="1400">
                <a:solidFill>
                  <a:srgbClr val="000000"/>
                </a:solidFill>
                <a:latin typeface="Arial"/>
                <a:ea typeface="Arial"/>
                <a:cs typeface="Arial"/>
                <a:sym typeface="Arial"/>
              </a:rPr>
              <a:t>=</a:t>
            </a:r>
            <a:r>
              <a:rPr lang="en" sz="1400">
                <a:latin typeface="Arial"/>
                <a:ea typeface="Arial"/>
                <a:cs typeface="Arial"/>
                <a:sym typeface="Arial"/>
              </a:rPr>
              <a:t>[{ </a:t>
            </a:r>
            <a:r>
              <a:rPr lang="en" sz="1400">
                <a:solidFill>
                  <a:srgbClr val="DD1144"/>
                </a:solidFill>
                <a:latin typeface="Arial"/>
                <a:ea typeface="Arial"/>
                <a:cs typeface="Arial"/>
                <a:sym typeface="Arial"/>
              </a:rPr>
              <a:t>'fork'</a:t>
            </a:r>
            <a:r>
              <a:rPr lang="en" sz="1400">
                <a:latin typeface="Arial"/>
                <a:ea typeface="Arial"/>
                <a:cs typeface="Arial"/>
                <a:sym typeface="Arial"/>
              </a:rPr>
              <a:t>: true, </a:t>
            </a:r>
            <a:r>
              <a:rPr lang="en" sz="1400">
                <a:solidFill>
                  <a:srgbClr val="DD1144"/>
                </a:solidFill>
                <a:latin typeface="Arial"/>
                <a:ea typeface="Arial"/>
                <a:cs typeface="Arial"/>
                <a:sym typeface="Arial"/>
              </a:rPr>
              <a:t>'name'</a:t>
            </a:r>
            <a:r>
              <a:rPr lang="en" sz="1400">
                <a:latin typeface="Arial"/>
                <a:ea typeface="Arial"/>
                <a:cs typeface="Arial"/>
                <a:sym typeface="Arial"/>
              </a:rPr>
              <a:t>: </a:t>
            </a:r>
            <a:r>
              <a:rPr lang="en" sz="1400">
                <a:solidFill>
                  <a:srgbClr val="DD1144"/>
                </a:solidFill>
                <a:latin typeface="Arial"/>
                <a:ea typeface="Arial"/>
                <a:cs typeface="Arial"/>
                <a:sym typeface="Arial"/>
              </a:rPr>
              <a:t>'one'</a:t>
            </a:r>
            <a:r>
              <a:rPr lang="en" sz="1400">
                <a:latin typeface="Arial"/>
                <a:ea typeface="Arial"/>
                <a:cs typeface="Arial"/>
                <a:sym typeface="Arial"/>
              </a:rPr>
              <a:t>}]</a:t>
            </a:r>
            <a:br>
              <a:rPr lang="en" sz="1400">
                <a:latin typeface="Arial"/>
                <a:ea typeface="Arial"/>
                <a:cs typeface="Arial"/>
                <a:sym typeface="Arial"/>
              </a:rPr>
            </a:br>
            <a:r>
              <a:rPr lang="en" sz="1400">
                <a:latin typeface="Arial"/>
                <a:ea typeface="Arial"/>
                <a:cs typeface="Arial"/>
                <a:sym typeface="Arial"/>
              </a:rPr>
              <a:t>    )</a:t>
            </a:r>
            <a:br>
              <a:rPr lang="en" sz="1400">
                <a:latin typeface="Arial"/>
                <a:ea typeface="Arial"/>
                <a:cs typeface="Arial"/>
                <a:sym typeface="Arial"/>
              </a:rPr>
            </a:br>
            <a:br>
              <a:rPr lang="en" sz="1400">
                <a:latin typeface="Arial"/>
                <a:ea typeface="Arial"/>
                <a:cs typeface="Arial"/>
                <a:sym typeface="Arial"/>
              </a:rPr>
            </a:br>
            <a:r>
              <a:rPr lang="en" sz="1400">
                <a:latin typeface="Arial"/>
                <a:ea typeface="Arial"/>
                <a:cs typeface="Arial"/>
                <a:sym typeface="Arial"/>
              </a:rPr>
              <a:t>    get_private_fork_names(</a:t>
            </a:r>
            <a:r>
              <a:rPr lang="en" sz="1400">
                <a:solidFill>
                  <a:srgbClr val="DD1144"/>
                </a:solidFill>
                <a:latin typeface="Arial"/>
                <a:ea typeface="Arial"/>
                <a:cs typeface="Arial"/>
                <a:sym typeface="Arial"/>
              </a:rPr>
              <a:t>'hexlet'</a:t>
            </a:r>
            <a:r>
              <a:rPr lang="en" sz="1400">
                <a:latin typeface="Arial"/>
                <a:ea typeface="Arial"/>
                <a:cs typeface="Arial"/>
                <a:sym typeface="Arial"/>
              </a:rPr>
              <a:t>)</a:t>
            </a:r>
            <a:br>
              <a:rPr lang="en" sz="1400">
                <a:latin typeface="Arial"/>
                <a:ea typeface="Arial"/>
                <a:cs typeface="Arial"/>
                <a:sym typeface="Arial"/>
              </a:rPr>
            </a:br>
            <a:r>
              <a:rPr lang="en" sz="1400">
                <a:latin typeface="Arial"/>
                <a:ea typeface="Arial"/>
                <a:cs typeface="Arial"/>
                <a:sym typeface="Arial"/>
              </a:rPr>
              <a:t>    </a:t>
            </a:r>
            <a:r>
              <a:rPr i="1" lang="en" sz="1400">
                <a:solidFill>
                  <a:srgbClr val="999988"/>
                </a:solidFill>
                <a:latin typeface="Arial"/>
                <a:ea typeface="Arial"/>
                <a:cs typeface="Arial"/>
                <a:sym typeface="Arial"/>
              </a:rPr>
              <a:t># Убеждаемся, что вызов был сделан</a:t>
            </a:r>
            <a:br>
              <a:rPr i="1" lang="en" sz="1400">
                <a:solidFill>
                  <a:srgbClr val="999988"/>
                </a:solidFill>
                <a:latin typeface="Arial"/>
                <a:ea typeface="Arial"/>
                <a:cs typeface="Arial"/>
                <a:sym typeface="Arial"/>
              </a:rPr>
            </a:br>
            <a:r>
              <a:rPr i="1" lang="en" sz="1400">
                <a:solidFill>
                  <a:srgbClr val="999988"/>
                </a:solidFill>
                <a:latin typeface="Arial"/>
                <a:ea typeface="Arial"/>
                <a:cs typeface="Arial"/>
                <a:sym typeface="Arial"/>
              </a:rPr>
              <a:t>    </a:t>
            </a:r>
            <a:r>
              <a:rPr b="1" lang="en" sz="1400">
                <a:solidFill>
                  <a:srgbClr val="000000"/>
                </a:solidFill>
                <a:latin typeface="Arial"/>
                <a:ea typeface="Arial"/>
                <a:cs typeface="Arial"/>
                <a:sym typeface="Arial"/>
              </a:rPr>
              <a:t>assert</a:t>
            </a:r>
            <a:r>
              <a:rPr lang="en" sz="1400">
                <a:latin typeface="Arial"/>
                <a:ea typeface="Arial"/>
                <a:cs typeface="Arial"/>
                <a:sym typeface="Arial"/>
              </a:rPr>
              <a:t> mock.calls </a:t>
            </a:r>
            <a:r>
              <a:rPr b="1" lang="en" sz="1400">
                <a:solidFill>
                  <a:srgbClr val="000000"/>
                </a:solidFill>
                <a:latin typeface="Arial"/>
                <a:ea typeface="Arial"/>
                <a:cs typeface="Arial"/>
                <a:sym typeface="Arial"/>
              </a:rPr>
              <a:t>==</a:t>
            </a:r>
            <a:r>
              <a:rPr lang="en" sz="1400">
                <a:latin typeface="Arial"/>
                <a:ea typeface="Arial"/>
                <a:cs typeface="Arial"/>
                <a:sym typeface="Arial"/>
              </a:rPr>
              <a:t> </a:t>
            </a:r>
            <a:r>
              <a:rPr lang="en" sz="1400">
                <a:solidFill>
                  <a:srgbClr val="009999"/>
                </a:solidFill>
                <a:latin typeface="Arial"/>
                <a:ea typeface="Arial"/>
                <a:cs typeface="Arial"/>
                <a:sym typeface="Arial"/>
              </a:rPr>
              <a:t>1</a:t>
            </a:r>
            <a:endParaRPr sz="1400">
              <a:latin typeface="Arial"/>
              <a:ea typeface="Arial"/>
              <a:cs typeface="Arial"/>
              <a:sym typeface="Arial"/>
            </a:endParaRPr>
          </a:p>
        </p:txBody>
      </p:sp>
      <p:sp>
        <p:nvSpPr>
          <p:cNvPr id="719" name="Google Shape;719;p85"/>
          <p:cNvSpPr txBox="1"/>
          <p:nvPr/>
        </p:nvSpPr>
        <p:spPr>
          <a:xfrm>
            <a:off x="475488" y="4151907"/>
            <a:ext cx="11018520" cy="2404342"/>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marR="0" rtl="0" algn="l">
              <a:lnSpc>
                <a:spcPct val="120000"/>
              </a:lnSpc>
              <a:spcBef>
                <a:spcPts val="0"/>
              </a:spcBef>
              <a:spcAft>
                <a:spcPts val="0"/>
              </a:spcAft>
              <a:buClr>
                <a:schemeClr val="dk1"/>
              </a:buClr>
              <a:buSzPct val="100000"/>
              <a:buFont typeface="Arial"/>
              <a:buNone/>
            </a:pPr>
            <a:r>
              <a:rPr lang="en" sz="2800">
                <a:solidFill>
                  <a:schemeClr val="dk1"/>
                </a:solidFill>
                <a:latin typeface="Calibri"/>
                <a:ea typeface="Calibri"/>
                <a:cs typeface="Calibri"/>
                <a:sym typeface="Calibri"/>
              </a:rPr>
              <a:t>Отличие Mock от Stub:</a:t>
            </a:r>
            <a:endParaRPr/>
          </a:p>
          <a:p>
            <a:pPr indent="-228600" lvl="0" marL="228600" marR="0" rtl="0" algn="l">
              <a:lnSpc>
                <a:spcPct val="120000"/>
              </a:lnSpc>
              <a:spcBef>
                <a:spcPts val="300"/>
              </a:spcBef>
              <a:spcAft>
                <a:spcPts val="0"/>
              </a:spcAft>
              <a:buClr>
                <a:schemeClr val="dk1"/>
              </a:buClr>
              <a:buSzPct val="100000"/>
              <a:buFont typeface="Arial"/>
              <a:buChar char="•"/>
            </a:pPr>
            <a:r>
              <a:rPr b="1" lang="en" sz="2800">
                <a:solidFill>
                  <a:schemeClr val="dk1"/>
                </a:solidFill>
                <a:latin typeface="Calibri"/>
                <a:ea typeface="Calibri"/>
                <a:cs typeface="Calibri"/>
                <a:sym typeface="Calibri"/>
              </a:rPr>
              <a:t>Stub устраняет побочный эффект</a:t>
            </a:r>
            <a:r>
              <a:rPr lang="en" sz="2800">
                <a:solidFill>
                  <a:schemeClr val="dk1"/>
                </a:solidFill>
                <a:latin typeface="Calibri"/>
                <a:ea typeface="Calibri"/>
                <a:cs typeface="Calibri"/>
                <a:sym typeface="Calibri"/>
              </a:rPr>
              <a:t>, чтобы не мешать проверке результата работы кода — например, возврату данных из функции</a:t>
            </a:r>
            <a:endParaRPr/>
          </a:p>
          <a:p>
            <a:pPr indent="-228600" lvl="0" marL="228600" marR="0" rtl="0" algn="l">
              <a:lnSpc>
                <a:spcPct val="120000"/>
              </a:lnSpc>
              <a:spcBef>
                <a:spcPts val="300"/>
              </a:spcBef>
              <a:spcAft>
                <a:spcPts val="0"/>
              </a:spcAft>
              <a:buClr>
                <a:schemeClr val="dk1"/>
              </a:buClr>
              <a:buSzPct val="100000"/>
              <a:buFont typeface="Arial"/>
              <a:buChar char="•"/>
            </a:pPr>
            <a:r>
              <a:rPr b="1" lang="en" sz="2800">
                <a:solidFill>
                  <a:schemeClr val="dk1"/>
                </a:solidFill>
                <a:latin typeface="Calibri"/>
                <a:ea typeface="Calibri"/>
                <a:cs typeface="Calibri"/>
                <a:sym typeface="Calibri"/>
              </a:rPr>
              <a:t>Mock</a:t>
            </a:r>
            <a:r>
              <a:rPr lang="en" sz="2800">
                <a:solidFill>
                  <a:schemeClr val="dk1"/>
                </a:solidFill>
                <a:latin typeface="Calibri"/>
                <a:ea typeface="Calibri"/>
                <a:cs typeface="Calibri"/>
                <a:sym typeface="Calibri"/>
              </a:rPr>
              <a:t> фокусируется на том, </a:t>
            </a:r>
            <a:r>
              <a:rPr b="1" lang="en" sz="2800">
                <a:solidFill>
                  <a:schemeClr val="dk1"/>
                </a:solidFill>
                <a:latin typeface="Calibri"/>
                <a:ea typeface="Calibri"/>
                <a:cs typeface="Calibri"/>
                <a:sym typeface="Calibri"/>
              </a:rPr>
              <a:t>правильно ли он вызван, с правильными ли параметрами</a:t>
            </a:r>
            <a:r>
              <a:rPr lang="en" sz="2800">
                <a:solidFill>
                  <a:schemeClr val="dk1"/>
                </a:solidFill>
                <a:latin typeface="Calibri"/>
                <a:ea typeface="Calibri"/>
                <a:cs typeface="Calibri"/>
                <a:sym typeface="Calibri"/>
              </a:rPr>
              <a:t>?</a:t>
            </a:r>
            <a:endParaRPr/>
          </a:p>
          <a:p>
            <a:pPr indent="0" lvl="0" marL="0" marR="0" rtl="0" algn="l">
              <a:lnSpc>
                <a:spcPct val="120000"/>
              </a:lnSpc>
              <a:spcBef>
                <a:spcPts val="1000"/>
              </a:spcBef>
              <a:spcAft>
                <a:spcPts val="0"/>
              </a:spcAft>
              <a:buClr>
                <a:schemeClr val="dk1"/>
              </a:buClr>
              <a:buSzPct val="100000"/>
              <a:buFont typeface="Arial"/>
              <a:buNone/>
            </a:pPr>
            <a:r>
              <a:rPr lang="en" sz="2800">
                <a:solidFill>
                  <a:schemeClr val="dk1"/>
                </a:solidFill>
                <a:latin typeface="Calibri"/>
                <a:ea typeface="Calibri"/>
                <a:cs typeface="Calibri"/>
                <a:sym typeface="Calibri"/>
              </a:rPr>
              <a:t>При этом чисто технически mock и stub создаются почти одинаково, за исключением того, что на мок вешают ожидания, проверяющие вызовы. Из-за этого моками часто называют стабы. Для себя всегда пытайтесь понять, о чем идет речь. Это важно, потому что от этого зависит фокус тестов.</a:t>
            </a:r>
            <a:endParaRPr/>
          </a:p>
        </p:txBody>
      </p:sp>
      <p:sp>
        <p:nvSpPr>
          <p:cNvPr id="720" name="Google Shape;720;p85"/>
          <p:cNvSpPr txBox="1"/>
          <p:nvPr/>
        </p:nvSpPr>
        <p:spPr>
          <a:xfrm>
            <a:off x="6294922" y="997526"/>
            <a:ext cx="5553778" cy="3154381"/>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800"/>
              <a:buFont typeface="Arial"/>
              <a:buNone/>
            </a:pPr>
            <a:r>
              <a:rPr lang="en" sz="1800">
                <a:solidFill>
                  <a:schemeClr val="dk1"/>
                </a:solidFill>
                <a:latin typeface="Calibri"/>
                <a:ea typeface="Calibri"/>
                <a:cs typeface="Calibri"/>
                <a:sym typeface="Calibri"/>
              </a:rPr>
              <a:t>Мокинг — отслеживание выполнения какого-то действия. Мок проверяет, что какой-то код выполнился определенным образом. Это может быть вызов функции, HTTP-запрос и тому подобное.</a:t>
            </a:r>
            <a:endParaRPr/>
          </a:p>
          <a:p>
            <a:pPr indent="0" lvl="0" marL="0" marR="0" rtl="0" algn="l">
              <a:lnSpc>
                <a:spcPct val="100000"/>
              </a:lnSpc>
              <a:spcBef>
                <a:spcPts val="1000"/>
              </a:spcBef>
              <a:spcAft>
                <a:spcPts val="0"/>
              </a:spcAft>
              <a:buClr>
                <a:schemeClr val="dk1"/>
              </a:buClr>
              <a:buSzPts val="1800"/>
              <a:buFont typeface="Arial"/>
              <a:buNone/>
            </a:pPr>
            <a:r>
              <a:rPr lang="en" sz="1800">
                <a:solidFill>
                  <a:schemeClr val="dk1"/>
                </a:solidFill>
                <a:latin typeface="Calibri"/>
                <a:ea typeface="Calibri"/>
                <a:cs typeface="Calibri"/>
                <a:sym typeface="Calibri"/>
              </a:rPr>
              <a:t>У мока две задачи:</a:t>
            </a:r>
            <a:endParaRPr/>
          </a:p>
          <a:p>
            <a:pPr indent="-228600" lvl="0" marL="228600" marR="0" rtl="0" algn="l">
              <a:lnSpc>
                <a:spcPct val="100000"/>
              </a:lnSpc>
              <a:spcBef>
                <a:spcPts val="50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Убедиться в том, что событие произошло — например, функция передала данные</a:t>
            </a:r>
            <a:endParaRPr/>
          </a:p>
          <a:p>
            <a:pPr indent="-228600" lvl="0" marL="228600" marR="0" rtl="0" algn="l">
              <a:lnSpc>
                <a:spcPct val="100000"/>
              </a:lnSpc>
              <a:spcBef>
                <a:spcPts val="50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Отследить, каким конкретно образом оно произошло — функция передала конкретные данные</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6"/>
          <p:cNvSpPr txBox="1"/>
          <p:nvPr>
            <p:ph type="title"/>
          </p:nvPr>
        </p:nvSpPr>
        <p:spPr>
          <a:xfrm>
            <a:off x="527304" y="246379"/>
            <a:ext cx="7004304" cy="8693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Использование моков</a:t>
            </a:r>
            <a:endParaRPr/>
          </a:p>
        </p:txBody>
      </p:sp>
      <p:sp>
        <p:nvSpPr>
          <p:cNvPr id="726" name="Google Shape;726;p86"/>
          <p:cNvSpPr txBox="1"/>
          <p:nvPr>
            <p:ph idx="1" type="body"/>
          </p:nvPr>
        </p:nvSpPr>
        <p:spPr>
          <a:xfrm>
            <a:off x="402336" y="1234440"/>
            <a:ext cx="6473477" cy="5377181"/>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lang="en"/>
              <a:t>Моки довольно часто используют с функциями (методами). К примеру, они могут проверять:</a:t>
            </a:r>
            <a:endParaRPr/>
          </a:p>
          <a:p>
            <a:pPr indent="-228600" lvl="0" marL="228600" rtl="0" algn="l">
              <a:lnSpc>
                <a:spcPct val="120000"/>
              </a:lnSpc>
              <a:spcBef>
                <a:spcPts val="500"/>
              </a:spcBef>
              <a:spcAft>
                <a:spcPts val="0"/>
              </a:spcAft>
              <a:buClr>
                <a:schemeClr val="dk1"/>
              </a:buClr>
              <a:buSzPct val="100000"/>
              <a:buFont typeface="Arial"/>
              <a:buChar char="•"/>
            </a:pPr>
            <a:r>
              <a:rPr lang="en"/>
              <a:t>Вызвана ли функция, сколько раз ее вызвали</a:t>
            </a:r>
            <a:endParaRPr/>
          </a:p>
          <a:p>
            <a:pPr indent="-228600" lvl="0" marL="228600" rtl="0" algn="l">
              <a:lnSpc>
                <a:spcPct val="120000"/>
              </a:lnSpc>
              <a:spcBef>
                <a:spcPts val="500"/>
              </a:spcBef>
              <a:spcAft>
                <a:spcPts val="0"/>
              </a:spcAft>
              <a:buClr>
                <a:schemeClr val="dk1"/>
              </a:buClr>
              <a:buSzPct val="100000"/>
              <a:buFont typeface="Arial"/>
              <a:buChar char="•"/>
            </a:pPr>
            <a:r>
              <a:rPr lang="en"/>
              <a:t>Какие аргументы переданы в функцию, сколько всего аргументов</a:t>
            </a:r>
            <a:endParaRPr/>
          </a:p>
          <a:p>
            <a:pPr indent="-228600" lvl="0" marL="228600" rtl="0" algn="l">
              <a:lnSpc>
                <a:spcPct val="120000"/>
              </a:lnSpc>
              <a:spcBef>
                <a:spcPts val="500"/>
              </a:spcBef>
              <a:spcAft>
                <a:spcPts val="0"/>
              </a:spcAft>
              <a:buClr>
                <a:schemeClr val="dk1"/>
              </a:buClr>
              <a:buSzPct val="100000"/>
              <a:buFont typeface="Arial"/>
              <a:buChar char="•"/>
            </a:pPr>
            <a:r>
              <a:rPr lang="en"/>
              <a:t>Что именно вернула функция</a:t>
            </a:r>
            <a:endParaRPr/>
          </a:p>
          <a:p>
            <a:pPr indent="0" lvl="0" marL="0" rtl="0" algn="l">
              <a:lnSpc>
                <a:spcPct val="120000"/>
              </a:lnSpc>
              <a:spcBef>
                <a:spcPts val="1000"/>
              </a:spcBef>
              <a:spcAft>
                <a:spcPts val="0"/>
              </a:spcAft>
              <a:buClr>
                <a:schemeClr val="dk1"/>
              </a:buClr>
              <a:buSzPct val="100000"/>
              <a:buNone/>
            </a:pPr>
            <a:r>
              <a:rPr lang="en"/>
              <a:t>Предположим, что мы хотим протестировать функцию </a:t>
            </a:r>
            <a:r>
              <a:rPr lang="en">
                <a:latin typeface="Arial"/>
                <a:ea typeface="Arial"/>
                <a:cs typeface="Arial"/>
                <a:sym typeface="Arial"/>
              </a:rPr>
              <a:t>for_each()</a:t>
            </a:r>
            <a:r>
              <a:rPr lang="en"/>
              <a:t>. Она вызывает callback для каждого элемента коллекции:</a:t>
            </a:r>
            <a:endParaRPr/>
          </a:p>
          <a:p>
            <a:pPr indent="0" lvl="0" marL="0" rtl="0" algn="l">
              <a:lnSpc>
                <a:spcPct val="120000"/>
              </a:lnSpc>
              <a:spcBef>
                <a:spcPts val="1000"/>
              </a:spcBef>
              <a:spcAft>
                <a:spcPts val="0"/>
              </a:spcAft>
              <a:buClr>
                <a:schemeClr val="dk1"/>
              </a:buClr>
              <a:buSzPct val="100000"/>
              <a:buNone/>
            </a:pPr>
            <a:r>
              <a:rPr lang="en">
                <a:highlight>
                  <a:srgbClr val="C0C0C0"/>
                </a:highlight>
                <a:latin typeface="Arial"/>
                <a:ea typeface="Arial"/>
                <a:cs typeface="Arial"/>
                <a:sym typeface="Arial"/>
              </a:rPr>
              <a:t>for_each([</a:t>
            </a:r>
            <a:r>
              <a:rPr lang="en">
                <a:solidFill>
                  <a:srgbClr val="009999"/>
                </a:solidFill>
                <a:highlight>
                  <a:srgbClr val="C0C0C0"/>
                </a:highlight>
                <a:latin typeface="Arial"/>
                <a:ea typeface="Arial"/>
                <a:cs typeface="Arial"/>
                <a:sym typeface="Arial"/>
              </a:rPr>
              <a:t>1</a:t>
            </a:r>
            <a:r>
              <a:rPr lang="en">
                <a:highlight>
                  <a:srgbClr val="C0C0C0"/>
                </a:highlight>
                <a:latin typeface="Arial"/>
                <a:ea typeface="Arial"/>
                <a:cs typeface="Arial"/>
                <a:sym typeface="Arial"/>
              </a:rPr>
              <a:t>, </a:t>
            </a:r>
            <a:r>
              <a:rPr lang="en">
                <a:solidFill>
                  <a:srgbClr val="009999"/>
                </a:solidFill>
                <a:highlight>
                  <a:srgbClr val="C0C0C0"/>
                </a:highlight>
                <a:latin typeface="Arial"/>
                <a:ea typeface="Arial"/>
                <a:cs typeface="Arial"/>
                <a:sym typeface="Arial"/>
              </a:rPr>
              <a:t>2</a:t>
            </a:r>
            <a:r>
              <a:rPr lang="en">
                <a:highlight>
                  <a:srgbClr val="C0C0C0"/>
                </a:highlight>
                <a:latin typeface="Arial"/>
                <a:ea typeface="Arial"/>
                <a:cs typeface="Arial"/>
                <a:sym typeface="Arial"/>
              </a:rPr>
              <a:t>, </a:t>
            </a:r>
            <a:r>
              <a:rPr lang="en">
                <a:solidFill>
                  <a:srgbClr val="009999"/>
                </a:solidFill>
                <a:highlight>
                  <a:srgbClr val="C0C0C0"/>
                </a:highlight>
                <a:latin typeface="Arial"/>
                <a:ea typeface="Arial"/>
                <a:cs typeface="Arial"/>
                <a:sym typeface="Arial"/>
              </a:rPr>
              <a:t>3</a:t>
            </a:r>
            <a:r>
              <a:rPr lang="en">
                <a:highlight>
                  <a:srgbClr val="C0C0C0"/>
                </a:highlight>
                <a:latin typeface="Arial"/>
                <a:ea typeface="Arial"/>
                <a:cs typeface="Arial"/>
                <a:sym typeface="Arial"/>
              </a:rPr>
              <a:t>], </a:t>
            </a:r>
            <a:r>
              <a:rPr b="1" lang="en">
                <a:solidFill>
                  <a:srgbClr val="000000"/>
                </a:solidFill>
                <a:highlight>
                  <a:srgbClr val="C0C0C0"/>
                </a:highlight>
                <a:latin typeface="Arial"/>
                <a:ea typeface="Arial"/>
                <a:cs typeface="Arial"/>
                <a:sym typeface="Arial"/>
              </a:rPr>
              <a:t>lambda</a:t>
            </a:r>
            <a:r>
              <a:rPr lang="en">
                <a:highlight>
                  <a:srgbClr val="C0C0C0"/>
                </a:highlight>
                <a:latin typeface="Arial"/>
                <a:ea typeface="Arial"/>
                <a:cs typeface="Arial"/>
                <a:sym typeface="Arial"/>
              </a:rPr>
              <a:t> v : </a:t>
            </a:r>
            <a:r>
              <a:rPr b="1" lang="en">
                <a:solidFill>
                  <a:srgbClr val="000000"/>
                </a:solidFill>
                <a:highlight>
                  <a:srgbClr val="C0C0C0"/>
                </a:highlight>
                <a:latin typeface="Arial"/>
                <a:ea typeface="Arial"/>
                <a:cs typeface="Arial"/>
                <a:sym typeface="Arial"/>
              </a:rPr>
              <a:t>print</a:t>
            </a:r>
            <a:r>
              <a:rPr lang="en">
                <a:highlight>
                  <a:srgbClr val="C0C0C0"/>
                </a:highlight>
                <a:latin typeface="Arial"/>
                <a:ea typeface="Arial"/>
                <a:cs typeface="Arial"/>
                <a:sym typeface="Arial"/>
              </a:rPr>
              <a:t>(v))</a:t>
            </a:r>
            <a:endParaRPr/>
          </a:p>
          <a:p>
            <a:pPr indent="0" lvl="0" marL="0" rtl="0" algn="l">
              <a:lnSpc>
                <a:spcPct val="120000"/>
              </a:lnSpc>
              <a:spcBef>
                <a:spcPts val="1000"/>
              </a:spcBef>
              <a:spcAft>
                <a:spcPts val="0"/>
              </a:spcAft>
              <a:buClr>
                <a:srgbClr val="212529"/>
              </a:buClr>
              <a:buSzPct val="100000"/>
              <a:buNone/>
            </a:pPr>
            <a:r>
              <a:rPr b="0" i="0" lang="en">
                <a:solidFill>
                  <a:srgbClr val="212529"/>
                </a:solidFill>
                <a:latin typeface="Arial"/>
                <a:ea typeface="Arial"/>
                <a:cs typeface="Arial"/>
                <a:sym typeface="Arial"/>
              </a:rPr>
              <a:t>Эта функция ничего не возвращает, поэтому напрямую ее не протестировать.</a:t>
            </a:r>
            <a:endParaRPr/>
          </a:p>
          <a:p>
            <a:pPr indent="0" lvl="0" marL="0" rtl="0" algn="l">
              <a:lnSpc>
                <a:spcPct val="120000"/>
              </a:lnSpc>
              <a:spcBef>
                <a:spcPts val="1000"/>
              </a:spcBef>
              <a:spcAft>
                <a:spcPts val="0"/>
              </a:spcAft>
              <a:buClr>
                <a:srgbClr val="212529"/>
              </a:buClr>
              <a:buSzPct val="100000"/>
              <a:buNone/>
            </a:pPr>
            <a:r>
              <a:rPr b="0" i="0" lang="en">
                <a:solidFill>
                  <a:srgbClr val="212529"/>
                </a:solidFill>
                <a:latin typeface="Arial"/>
                <a:ea typeface="Arial"/>
                <a:cs typeface="Arial"/>
                <a:sym typeface="Arial"/>
              </a:rPr>
              <a:t>Можно попробовать сделать это с помощью моков. Проверим, что она вызывает переданный callback и передает туда нужные значения. Сделаем это с помощью модуля </a:t>
            </a:r>
            <a:r>
              <a:rPr b="0" i="1" lang="en">
                <a:solidFill>
                  <a:srgbClr val="212529"/>
                </a:solidFill>
                <a:latin typeface="Arial"/>
                <a:ea typeface="Arial"/>
                <a:cs typeface="Arial"/>
                <a:sym typeface="Arial"/>
              </a:rPr>
              <a:t>mock</a:t>
            </a:r>
            <a:r>
              <a:rPr b="0" i="0" lang="en">
                <a:solidFill>
                  <a:srgbClr val="212529"/>
                </a:solidFill>
                <a:latin typeface="Arial"/>
                <a:ea typeface="Arial"/>
                <a:cs typeface="Arial"/>
                <a:sym typeface="Arial"/>
              </a:rPr>
              <a:t>, который входит в стандартную библиотеку Python как часть </a:t>
            </a:r>
            <a:r>
              <a:rPr b="0" i="1" lang="en">
                <a:solidFill>
                  <a:srgbClr val="212529"/>
                </a:solidFill>
                <a:latin typeface="Arial"/>
                <a:ea typeface="Arial"/>
                <a:cs typeface="Arial"/>
                <a:sym typeface="Arial"/>
              </a:rPr>
              <a:t>unittest</a:t>
            </a:r>
            <a:r>
              <a:rPr b="0" i="0" lang="en">
                <a:solidFill>
                  <a:srgbClr val="212529"/>
                </a:solidFill>
                <a:latin typeface="Arial"/>
                <a:ea typeface="Arial"/>
                <a:cs typeface="Arial"/>
                <a:sym typeface="Arial"/>
              </a:rPr>
              <a:t>:</a:t>
            </a:r>
            <a:endParaRPr/>
          </a:p>
          <a:p>
            <a:pPr indent="0" lvl="0" marL="0" rtl="0" algn="l">
              <a:lnSpc>
                <a:spcPct val="90000"/>
              </a:lnSpc>
              <a:spcBef>
                <a:spcPts val="1000"/>
              </a:spcBef>
              <a:spcAft>
                <a:spcPts val="0"/>
              </a:spcAft>
              <a:buClr>
                <a:schemeClr val="dk1"/>
              </a:buClr>
              <a:buSzPct val="100000"/>
              <a:buNone/>
            </a:pPr>
            <a:r>
              <a:t/>
            </a:r>
            <a:endParaRPr b="0" i="0">
              <a:solidFill>
                <a:srgbClr val="212529"/>
              </a:solidFill>
              <a:latin typeface="Arial"/>
              <a:ea typeface="Arial"/>
              <a:cs typeface="Arial"/>
              <a:sym typeface="Arial"/>
            </a:endParaRPr>
          </a:p>
          <a:p>
            <a:pPr indent="-117475" lvl="0" marL="228600" rtl="0" algn="l">
              <a:lnSpc>
                <a:spcPct val="90000"/>
              </a:lnSpc>
              <a:spcBef>
                <a:spcPts val="1000"/>
              </a:spcBef>
              <a:spcAft>
                <a:spcPts val="0"/>
              </a:spcAft>
              <a:buClr>
                <a:schemeClr val="dk1"/>
              </a:buClr>
              <a:buSzPct val="100000"/>
              <a:buNone/>
            </a:pPr>
            <a:r>
              <a:t/>
            </a:r>
            <a:endParaRPr/>
          </a:p>
        </p:txBody>
      </p:sp>
      <p:sp>
        <p:nvSpPr>
          <p:cNvPr id="727" name="Google Shape;727;p86"/>
          <p:cNvSpPr txBox="1"/>
          <p:nvPr/>
        </p:nvSpPr>
        <p:spPr>
          <a:xfrm>
            <a:off x="6780810" y="246379"/>
            <a:ext cx="5411190" cy="3293209"/>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600">
                <a:solidFill>
                  <a:srgbClr val="000000"/>
                </a:solidFill>
                <a:latin typeface="Arial"/>
                <a:ea typeface="Arial"/>
                <a:cs typeface="Arial"/>
                <a:sym typeface="Arial"/>
              </a:rPr>
              <a:t>from</a:t>
            </a:r>
            <a:r>
              <a:rPr lang="en" sz="1600">
                <a:solidFill>
                  <a:schemeClr val="dk1"/>
                </a:solidFill>
                <a:latin typeface="Arial"/>
                <a:ea typeface="Arial"/>
                <a:cs typeface="Arial"/>
                <a:sym typeface="Arial"/>
              </a:rPr>
              <a:t> </a:t>
            </a:r>
            <a:r>
              <a:rPr lang="en" sz="1600">
                <a:solidFill>
                  <a:srgbClr val="555555"/>
                </a:solidFill>
                <a:latin typeface="Arial"/>
                <a:ea typeface="Arial"/>
                <a:cs typeface="Arial"/>
                <a:sym typeface="Arial"/>
              </a:rPr>
              <a:t>unittest.mock</a:t>
            </a:r>
            <a:r>
              <a:rPr lang="en" sz="1600">
                <a:solidFill>
                  <a:schemeClr val="dk1"/>
                </a:solidFill>
                <a:latin typeface="Arial"/>
                <a:ea typeface="Arial"/>
                <a:cs typeface="Arial"/>
                <a:sym typeface="Arial"/>
              </a:rPr>
              <a:t> </a:t>
            </a:r>
            <a:r>
              <a:rPr b="1" lang="en" sz="1600">
                <a:solidFill>
                  <a:srgbClr val="000000"/>
                </a:solidFill>
                <a:latin typeface="Arial"/>
                <a:ea typeface="Arial"/>
                <a:cs typeface="Arial"/>
                <a:sym typeface="Arial"/>
              </a:rPr>
              <a:t>import</a:t>
            </a:r>
            <a:r>
              <a:rPr lang="en" sz="1600">
                <a:solidFill>
                  <a:schemeClr val="dk1"/>
                </a:solidFill>
                <a:latin typeface="Arial"/>
                <a:ea typeface="Arial"/>
                <a:cs typeface="Arial"/>
                <a:sym typeface="Arial"/>
              </a:rPr>
              <a:t> Mock</a:t>
            </a:r>
            <a:br>
              <a:rPr lang="en" sz="1600">
                <a:solidFill>
                  <a:schemeClr val="dk1"/>
                </a:solidFill>
                <a:latin typeface="Arial"/>
                <a:ea typeface="Arial"/>
                <a:cs typeface="Arial"/>
                <a:sym typeface="Arial"/>
              </a:rPr>
            </a:br>
            <a:br>
              <a:rPr lang="en" sz="1600">
                <a:solidFill>
                  <a:schemeClr val="dk1"/>
                </a:solidFill>
                <a:latin typeface="Arial"/>
                <a:ea typeface="Arial"/>
                <a:cs typeface="Arial"/>
                <a:sym typeface="Arial"/>
              </a:rPr>
            </a:br>
            <a:r>
              <a:rPr b="1" lang="en" sz="1600">
                <a:solidFill>
                  <a:srgbClr val="000000"/>
                </a:solidFill>
                <a:latin typeface="Arial"/>
                <a:ea typeface="Arial"/>
                <a:cs typeface="Arial"/>
                <a:sym typeface="Arial"/>
              </a:rPr>
              <a:t>def</a:t>
            </a:r>
            <a:r>
              <a:rPr lang="en" sz="1600">
                <a:solidFill>
                  <a:schemeClr val="dk1"/>
                </a:solidFill>
                <a:latin typeface="Arial"/>
                <a:ea typeface="Arial"/>
                <a:cs typeface="Arial"/>
                <a:sym typeface="Arial"/>
              </a:rPr>
              <a:t> </a:t>
            </a:r>
            <a:r>
              <a:rPr b="1" lang="en" sz="1600">
                <a:solidFill>
                  <a:srgbClr val="990000"/>
                </a:solidFill>
                <a:latin typeface="Arial"/>
                <a:ea typeface="Arial"/>
                <a:cs typeface="Arial"/>
                <a:sym typeface="Arial"/>
              </a:rPr>
              <a:t>test_for_each</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mock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Mock()</a:t>
            </a:r>
            <a:br>
              <a:rPr lang="en" sz="1600">
                <a:solidFill>
                  <a:schemeClr val="dk1"/>
                </a:solidFill>
                <a:latin typeface="Arial"/>
                <a:ea typeface="Arial"/>
                <a:cs typeface="Arial"/>
                <a:sym typeface="Arial"/>
              </a:rPr>
            </a:b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for_each([</a:t>
            </a:r>
            <a:r>
              <a:rPr lang="en" sz="1600">
                <a:solidFill>
                  <a:srgbClr val="009999"/>
                </a:solidFill>
                <a:latin typeface="Arial"/>
                <a:ea typeface="Arial"/>
                <a:cs typeface="Arial"/>
                <a:sym typeface="Arial"/>
              </a:rPr>
              <a:t>1</a:t>
            </a:r>
            <a:r>
              <a:rPr lang="en" sz="1600">
                <a:solidFill>
                  <a:schemeClr val="dk1"/>
                </a:solidFill>
                <a:latin typeface="Arial"/>
                <a:ea typeface="Arial"/>
                <a:cs typeface="Arial"/>
                <a:sym typeface="Arial"/>
              </a:rPr>
              <a:t>, </a:t>
            </a:r>
            <a:r>
              <a:rPr lang="en" sz="1600">
                <a:solidFill>
                  <a:srgbClr val="009999"/>
                </a:solidFill>
                <a:latin typeface="Arial"/>
                <a:ea typeface="Arial"/>
                <a:cs typeface="Arial"/>
                <a:sym typeface="Arial"/>
              </a:rPr>
              <a:t>2</a:t>
            </a:r>
            <a:r>
              <a:rPr lang="en" sz="1600">
                <a:solidFill>
                  <a:schemeClr val="dk1"/>
                </a:solidFill>
                <a:latin typeface="Arial"/>
                <a:ea typeface="Arial"/>
                <a:cs typeface="Arial"/>
                <a:sym typeface="Arial"/>
              </a:rPr>
              <a:t>, </a:t>
            </a:r>
            <a:r>
              <a:rPr lang="en" sz="1600">
                <a:solidFill>
                  <a:srgbClr val="009999"/>
                </a:solidFill>
                <a:latin typeface="Arial"/>
                <a:ea typeface="Arial"/>
                <a:cs typeface="Arial"/>
                <a:sym typeface="Arial"/>
              </a:rPr>
              <a:t>3</a:t>
            </a:r>
            <a:r>
              <a:rPr lang="en" sz="1600">
                <a:solidFill>
                  <a:schemeClr val="dk1"/>
                </a:solidFill>
                <a:latin typeface="Arial"/>
                <a:ea typeface="Arial"/>
                <a:cs typeface="Arial"/>
                <a:sym typeface="Arial"/>
              </a:rPr>
              <a:t>], </a:t>
            </a:r>
            <a:r>
              <a:rPr b="1" lang="en" sz="1600">
                <a:solidFill>
                  <a:srgbClr val="000000"/>
                </a:solidFill>
                <a:latin typeface="Arial"/>
                <a:ea typeface="Arial"/>
                <a:cs typeface="Arial"/>
                <a:sym typeface="Arial"/>
              </a:rPr>
              <a:t>lambda</a:t>
            </a:r>
            <a:r>
              <a:rPr lang="en" sz="1600">
                <a:solidFill>
                  <a:schemeClr val="dk1"/>
                </a:solidFill>
                <a:latin typeface="Arial"/>
                <a:ea typeface="Arial"/>
                <a:cs typeface="Arial"/>
                <a:sym typeface="Arial"/>
              </a:rPr>
              <a:t> v : mock(v))</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a:t>
            </a:r>
            <a:r>
              <a:rPr lang="en" sz="1600">
                <a:solidFill>
                  <a:srgbClr val="7F6000"/>
                </a:solidFill>
                <a:latin typeface="Arial"/>
                <a:ea typeface="Arial"/>
                <a:cs typeface="Arial"/>
                <a:sym typeface="Arial"/>
              </a:rPr>
              <a:t># Проверяем, что она была вызвана с правильными аргументами нужное количество раз</a:t>
            </a:r>
            <a:br>
              <a:rPr i="1" lang="en" sz="1600">
                <a:solidFill>
                  <a:srgbClr val="999988"/>
                </a:solidFill>
                <a:latin typeface="Arial"/>
                <a:ea typeface="Arial"/>
                <a:cs typeface="Arial"/>
                <a:sym typeface="Arial"/>
              </a:rPr>
            </a:br>
            <a:r>
              <a:rPr i="1" lang="en" sz="1600">
                <a:solidFill>
                  <a:srgbClr val="999988"/>
                </a:solidFill>
                <a:latin typeface="Arial"/>
                <a:ea typeface="Arial"/>
                <a:cs typeface="Arial"/>
                <a:sym typeface="Arial"/>
              </a:rPr>
              <a:t>   </a:t>
            </a:r>
            <a:r>
              <a:rPr b="1" lang="en" sz="1600">
                <a:solidFill>
                  <a:srgbClr val="000000"/>
                </a:solidFill>
                <a:latin typeface="Arial"/>
                <a:ea typeface="Arial"/>
                <a:cs typeface="Arial"/>
                <a:sym typeface="Arial"/>
              </a:rPr>
              <a:t>assert</a:t>
            </a:r>
            <a:r>
              <a:rPr lang="en" sz="1600">
                <a:solidFill>
                  <a:schemeClr val="dk1"/>
                </a:solidFill>
                <a:latin typeface="Arial"/>
                <a:ea typeface="Arial"/>
                <a:cs typeface="Arial"/>
                <a:sym typeface="Arial"/>
              </a:rPr>
              <a:t> mock.call_count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a:t>
            </a:r>
            <a:r>
              <a:rPr lang="en" sz="1600">
                <a:solidFill>
                  <a:srgbClr val="009999"/>
                </a:solidFill>
                <a:latin typeface="Arial"/>
                <a:ea typeface="Arial"/>
                <a:cs typeface="Arial"/>
                <a:sym typeface="Arial"/>
              </a:rPr>
              <a:t>3</a:t>
            </a:r>
            <a:br>
              <a:rPr lang="en" sz="1600">
                <a:solidFill>
                  <a:srgbClr val="009999"/>
                </a:solidFill>
                <a:latin typeface="Arial"/>
                <a:ea typeface="Arial"/>
                <a:cs typeface="Arial"/>
                <a:sym typeface="Arial"/>
              </a:rPr>
            </a:br>
            <a:r>
              <a:rPr lang="en" sz="1600">
                <a:solidFill>
                  <a:srgbClr val="009999"/>
                </a:solidFill>
                <a:latin typeface="Arial"/>
                <a:ea typeface="Arial"/>
                <a:cs typeface="Arial"/>
                <a:sym typeface="Arial"/>
              </a:rPr>
              <a:t>   </a:t>
            </a:r>
            <a:r>
              <a:rPr b="1" lang="en" sz="1600">
                <a:solidFill>
                  <a:srgbClr val="000000"/>
                </a:solidFill>
                <a:latin typeface="Arial"/>
                <a:ea typeface="Arial"/>
                <a:cs typeface="Arial"/>
                <a:sym typeface="Arial"/>
              </a:rPr>
              <a:t>assert </a:t>
            </a:r>
            <a:r>
              <a:rPr lang="en" sz="1600">
                <a:solidFill>
                  <a:schemeClr val="dk1"/>
                </a:solidFill>
                <a:latin typeface="Arial"/>
                <a:ea typeface="Arial"/>
                <a:cs typeface="Arial"/>
                <a:sym typeface="Arial"/>
              </a:rPr>
              <a:t>mock.assert_any_call(</a:t>
            </a:r>
            <a:r>
              <a:rPr lang="en" sz="1600">
                <a:solidFill>
                  <a:srgbClr val="009999"/>
                </a:solidFill>
                <a:latin typeface="Arial"/>
                <a:ea typeface="Arial"/>
                <a:cs typeface="Arial"/>
                <a:sym typeface="Arial"/>
              </a:rPr>
              <a:t>1</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a:t>
            </a:r>
            <a:r>
              <a:rPr b="1" lang="en" sz="1600">
                <a:solidFill>
                  <a:srgbClr val="000000"/>
                </a:solidFill>
                <a:latin typeface="Arial"/>
                <a:ea typeface="Arial"/>
                <a:cs typeface="Arial"/>
                <a:sym typeface="Arial"/>
              </a:rPr>
              <a:t>assert</a:t>
            </a:r>
            <a:r>
              <a:rPr lang="en" sz="1600">
                <a:solidFill>
                  <a:schemeClr val="dk1"/>
                </a:solidFill>
                <a:latin typeface="Arial"/>
                <a:ea typeface="Arial"/>
                <a:cs typeface="Arial"/>
                <a:sym typeface="Arial"/>
              </a:rPr>
              <a:t> mock.assert_any_call(</a:t>
            </a:r>
            <a:r>
              <a:rPr lang="en" sz="1600">
                <a:solidFill>
                  <a:srgbClr val="009999"/>
                </a:solidFill>
                <a:latin typeface="Arial"/>
                <a:ea typeface="Arial"/>
                <a:cs typeface="Arial"/>
                <a:sym typeface="Arial"/>
              </a:rPr>
              <a:t>2</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a:t>
            </a:r>
            <a:r>
              <a:rPr b="1" lang="en" sz="1600">
                <a:solidFill>
                  <a:srgbClr val="000000"/>
                </a:solidFill>
                <a:latin typeface="Arial"/>
                <a:ea typeface="Arial"/>
                <a:cs typeface="Arial"/>
                <a:sym typeface="Arial"/>
              </a:rPr>
              <a:t>assert</a:t>
            </a:r>
            <a:r>
              <a:rPr lang="en" sz="1600">
                <a:solidFill>
                  <a:schemeClr val="dk1"/>
                </a:solidFill>
                <a:latin typeface="Arial"/>
                <a:ea typeface="Arial"/>
                <a:cs typeface="Arial"/>
                <a:sym typeface="Arial"/>
              </a:rPr>
              <a:t> mock.assert_any_call(</a:t>
            </a:r>
            <a:r>
              <a:rPr lang="en" sz="1600">
                <a:solidFill>
                  <a:srgbClr val="009999"/>
                </a:solidFill>
                <a:latin typeface="Arial"/>
                <a:ea typeface="Arial"/>
                <a:cs typeface="Arial"/>
                <a:sym typeface="Arial"/>
              </a:rPr>
              <a:t>3</a:t>
            </a:r>
            <a:r>
              <a:rPr lang="en"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728" name="Google Shape;728;p86"/>
          <p:cNvSpPr txBox="1"/>
          <p:nvPr/>
        </p:nvSpPr>
        <p:spPr>
          <a:xfrm>
            <a:off x="6780810" y="3658334"/>
            <a:ext cx="5411190" cy="2308324"/>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rgbClr val="7F6000"/>
                </a:solidFill>
                <a:latin typeface="Arial"/>
                <a:ea typeface="Arial"/>
                <a:cs typeface="Arial"/>
                <a:sym typeface="Arial"/>
              </a:rPr>
              <a:t># Можно проверить через lambda</a:t>
            </a:r>
            <a:br>
              <a:rPr b="1"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def</a:t>
            </a:r>
            <a:r>
              <a:rPr lang="en" sz="1600">
                <a:solidFill>
                  <a:schemeClr val="dk1"/>
                </a:solidFill>
                <a:latin typeface="Arial"/>
                <a:ea typeface="Arial"/>
                <a:cs typeface="Arial"/>
                <a:sym typeface="Arial"/>
              </a:rPr>
              <a:t> </a:t>
            </a:r>
            <a:r>
              <a:rPr b="1" lang="en" sz="1600">
                <a:solidFill>
                  <a:srgbClr val="990000"/>
                </a:solidFill>
                <a:latin typeface="Arial"/>
                <a:ea typeface="Arial"/>
                <a:cs typeface="Arial"/>
                <a:sym typeface="Arial"/>
              </a:rPr>
              <a:t>test_for_each</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result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numbers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a:t>
            </a:r>
            <a:r>
              <a:rPr lang="en" sz="1600">
                <a:solidFill>
                  <a:srgbClr val="009999"/>
                </a:solidFill>
                <a:latin typeface="Arial"/>
                <a:ea typeface="Arial"/>
                <a:cs typeface="Arial"/>
                <a:sym typeface="Arial"/>
              </a:rPr>
              <a:t>1</a:t>
            </a:r>
            <a:r>
              <a:rPr lang="en" sz="1600">
                <a:solidFill>
                  <a:schemeClr val="dk1"/>
                </a:solidFill>
                <a:latin typeface="Arial"/>
                <a:ea typeface="Arial"/>
                <a:cs typeface="Arial"/>
                <a:sym typeface="Arial"/>
              </a:rPr>
              <a:t>, </a:t>
            </a:r>
            <a:r>
              <a:rPr lang="en" sz="1600">
                <a:solidFill>
                  <a:srgbClr val="009999"/>
                </a:solidFill>
                <a:latin typeface="Arial"/>
                <a:ea typeface="Arial"/>
                <a:cs typeface="Arial"/>
                <a:sym typeface="Arial"/>
              </a:rPr>
              <a:t>2</a:t>
            </a:r>
            <a:r>
              <a:rPr lang="en" sz="1600">
                <a:solidFill>
                  <a:schemeClr val="dk1"/>
                </a:solidFill>
                <a:latin typeface="Arial"/>
                <a:ea typeface="Arial"/>
                <a:cs typeface="Arial"/>
                <a:sym typeface="Arial"/>
              </a:rPr>
              <a:t>, </a:t>
            </a:r>
            <a:r>
              <a:rPr lang="en" sz="1600">
                <a:solidFill>
                  <a:srgbClr val="009999"/>
                </a:solidFill>
                <a:latin typeface="Arial"/>
                <a:ea typeface="Arial"/>
                <a:cs typeface="Arial"/>
                <a:sym typeface="Arial"/>
              </a:rPr>
              <a:t>3</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for_each(</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numbers,</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a:t>
            </a:r>
            <a:r>
              <a:rPr b="1" lang="en" sz="1600">
                <a:solidFill>
                  <a:srgbClr val="000000"/>
                </a:solidFill>
                <a:latin typeface="Arial"/>
                <a:ea typeface="Arial"/>
                <a:cs typeface="Arial"/>
                <a:sym typeface="Arial"/>
              </a:rPr>
              <a:t>lambda</a:t>
            </a:r>
            <a:r>
              <a:rPr lang="en" sz="1600">
                <a:solidFill>
                  <a:schemeClr val="dk1"/>
                </a:solidFill>
                <a:latin typeface="Arial"/>
                <a:ea typeface="Arial"/>
                <a:cs typeface="Arial"/>
                <a:sym typeface="Arial"/>
              </a:rPr>
              <a:t> x : result.append(x)</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 sz="1600">
                <a:solidFill>
                  <a:schemeClr val="dk1"/>
                </a:solidFill>
                <a:latin typeface="Arial"/>
                <a:ea typeface="Arial"/>
                <a:cs typeface="Arial"/>
                <a:sym typeface="Arial"/>
              </a:rPr>
              <a:t>    )</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a:t>
            </a:r>
            <a:r>
              <a:rPr b="1" lang="en" sz="1600">
                <a:solidFill>
                  <a:srgbClr val="000000"/>
                </a:solidFill>
                <a:latin typeface="Arial"/>
                <a:ea typeface="Arial"/>
                <a:cs typeface="Arial"/>
                <a:sym typeface="Arial"/>
              </a:rPr>
              <a:t>assert</a:t>
            </a:r>
            <a:r>
              <a:rPr lang="en" sz="1600">
                <a:solidFill>
                  <a:schemeClr val="dk1"/>
                </a:solidFill>
                <a:latin typeface="Arial"/>
                <a:ea typeface="Arial"/>
                <a:cs typeface="Arial"/>
                <a:sym typeface="Arial"/>
              </a:rPr>
              <a:t> result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numbers</a:t>
            </a:r>
            <a:endParaRPr sz="1600">
              <a:solidFill>
                <a:schemeClr val="dk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7"/>
          <p:cNvSpPr txBox="1"/>
          <p:nvPr>
            <p:ph type="title"/>
          </p:nvPr>
        </p:nvSpPr>
        <p:spPr>
          <a:xfrm>
            <a:off x="553193" y="258249"/>
            <a:ext cx="3983181" cy="134492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 sz="3600"/>
              <a:t>Моки для тестирование объектов</a:t>
            </a:r>
            <a:endParaRPr/>
          </a:p>
        </p:txBody>
      </p:sp>
      <p:sp>
        <p:nvSpPr>
          <p:cNvPr id="734" name="Google Shape;734;p87"/>
          <p:cNvSpPr txBox="1"/>
          <p:nvPr>
            <p:ph idx="1" type="body"/>
          </p:nvPr>
        </p:nvSpPr>
        <p:spPr>
          <a:xfrm>
            <a:off x="510640" y="1710047"/>
            <a:ext cx="3443844" cy="4916384"/>
          </a:xfrm>
          <a:prstGeom prst="rect">
            <a:avLst/>
          </a:prstGeom>
          <a:solidFill>
            <a:schemeClr val="lt1"/>
          </a:solid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lang="en"/>
              <a:t>Кроме использования моков для тестирования функций, они также могут использоваться для тестирования объектов.</a:t>
            </a:r>
            <a:endParaRPr/>
          </a:p>
          <a:p>
            <a:pPr indent="0" lvl="0" marL="0" rtl="0" algn="l">
              <a:lnSpc>
                <a:spcPct val="120000"/>
              </a:lnSpc>
              <a:spcBef>
                <a:spcPts val="1000"/>
              </a:spcBef>
              <a:spcAft>
                <a:spcPts val="0"/>
              </a:spcAft>
              <a:buClr>
                <a:schemeClr val="dk1"/>
              </a:buClr>
              <a:buSzPct val="100000"/>
              <a:buNone/>
            </a:pPr>
            <a:r>
              <a:rPr lang="en"/>
              <a:t>В тестировании объектов моки могут использоваться для имитации поведения объектов, от которых зависит тестируемый объект. Например, если объект A зависит от объекта B, то можно создать мок-объект для объекта B и использовать его в тестах объекта A. Это позволит тестировать объект A, не затрагивая объект B и его зависимости.</a:t>
            </a:r>
            <a:endParaRPr/>
          </a:p>
          <a:p>
            <a:pPr indent="-117475" lvl="0" marL="228600" rtl="0" algn="l">
              <a:lnSpc>
                <a:spcPct val="90000"/>
              </a:lnSpc>
              <a:spcBef>
                <a:spcPts val="1000"/>
              </a:spcBef>
              <a:spcAft>
                <a:spcPts val="0"/>
              </a:spcAft>
              <a:buClr>
                <a:schemeClr val="dk1"/>
              </a:buClr>
              <a:buSzPct val="100000"/>
              <a:buNone/>
            </a:pPr>
            <a:r>
              <a:t/>
            </a:r>
            <a:endParaRPr/>
          </a:p>
        </p:txBody>
      </p:sp>
      <p:sp>
        <p:nvSpPr>
          <p:cNvPr id="735" name="Google Shape;735;p87"/>
          <p:cNvSpPr txBox="1"/>
          <p:nvPr/>
        </p:nvSpPr>
        <p:spPr>
          <a:xfrm>
            <a:off x="4096989" y="388873"/>
            <a:ext cx="8023761" cy="6001643"/>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600">
                <a:solidFill>
                  <a:srgbClr val="000000"/>
                </a:solidFill>
                <a:latin typeface="Arial"/>
                <a:ea typeface="Arial"/>
                <a:cs typeface="Arial"/>
                <a:sym typeface="Arial"/>
              </a:rPr>
              <a:t>from</a:t>
            </a:r>
            <a:r>
              <a:rPr lang="en" sz="1600">
                <a:solidFill>
                  <a:schemeClr val="dk1"/>
                </a:solidFill>
                <a:latin typeface="Arial"/>
                <a:ea typeface="Arial"/>
                <a:cs typeface="Arial"/>
                <a:sym typeface="Arial"/>
              </a:rPr>
              <a:t> </a:t>
            </a:r>
            <a:r>
              <a:rPr lang="en" sz="1600">
                <a:solidFill>
                  <a:srgbClr val="555555"/>
                </a:solidFill>
                <a:latin typeface="Arial"/>
                <a:ea typeface="Arial"/>
                <a:cs typeface="Arial"/>
                <a:sym typeface="Arial"/>
              </a:rPr>
              <a:t>unittest.mock</a:t>
            </a:r>
            <a:r>
              <a:rPr lang="en" sz="1600">
                <a:solidFill>
                  <a:schemeClr val="dk1"/>
                </a:solidFill>
                <a:latin typeface="Arial"/>
                <a:ea typeface="Arial"/>
                <a:cs typeface="Arial"/>
                <a:sym typeface="Arial"/>
              </a:rPr>
              <a:t> </a:t>
            </a:r>
            <a:r>
              <a:rPr b="1" lang="en" sz="1600">
                <a:solidFill>
                  <a:srgbClr val="000000"/>
                </a:solidFill>
                <a:latin typeface="Arial"/>
                <a:ea typeface="Arial"/>
                <a:cs typeface="Arial"/>
                <a:sym typeface="Arial"/>
              </a:rPr>
              <a:t>import</a:t>
            </a:r>
            <a:r>
              <a:rPr lang="en" sz="1600">
                <a:solidFill>
                  <a:schemeClr val="dk1"/>
                </a:solidFill>
                <a:latin typeface="Arial"/>
                <a:ea typeface="Arial"/>
                <a:cs typeface="Arial"/>
                <a:sym typeface="Arial"/>
              </a:rPr>
              <a:t> Mock</a:t>
            </a:r>
            <a:br>
              <a:rPr lang="en" sz="1600">
                <a:solidFill>
                  <a:schemeClr val="dk1"/>
                </a:solidFill>
                <a:latin typeface="Arial"/>
                <a:ea typeface="Arial"/>
                <a:cs typeface="Arial"/>
                <a:sym typeface="Arial"/>
              </a:rPr>
            </a:br>
            <a:br>
              <a:rPr lang="en" sz="1600">
                <a:solidFill>
                  <a:schemeClr val="dk1"/>
                </a:solidFill>
                <a:latin typeface="Arial"/>
                <a:ea typeface="Arial"/>
                <a:cs typeface="Arial"/>
                <a:sym typeface="Arial"/>
              </a:rPr>
            </a:br>
            <a:r>
              <a:rPr b="1" lang="en" sz="1600">
                <a:solidFill>
                  <a:srgbClr val="000000"/>
                </a:solidFill>
                <a:latin typeface="Arial"/>
                <a:ea typeface="Arial"/>
                <a:cs typeface="Arial"/>
                <a:sym typeface="Arial"/>
              </a:rPr>
              <a:t>class</a:t>
            </a:r>
            <a:r>
              <a:rPr lang="en" sz="1600">
                <a:solidFill>
                  <a:schemeClr val="dk1"/>
                </a:solidFill>
                <a:latin typeface="Arial"/>
                <a:ea typeface="Arial"/>
                <a:cs typeface="Arial"/>
                <a:sym typeface="Arial"/>
              </a:rPr>
              <a:t> </a:t>
            </a:r>
            <a:r>
              <a:rPr b="1" lang="en" sz="1600">
                <a:solidFill>
                  <a:srgbClr val="445588"/>
                </a:solidFill>
                <a:latin typeface="Arial"/>
                <a:ea typeface="Arial"/>
                <a:cs typeface="Arial"/>
                <a:sym typeface="Arial"/>
              </a:rPr>
              <a:t>MyObject</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a:t>
            </a:r>
            <a:r>
              <a:rPr b="1" lang="en" sz="1600">
                <a:solidFill>
                  <a:srgbClr val="000000"/>
                </a:solidFill>
                <a:latin typeface="Arial"/>
                <a:ea typeface="Arial"/>
                <a:cs typeface="Arial"/>
                <a:sym typeface="Arial"/>
              </a:rPr>
              <a:t>def</a:t>
            </a:r>
            <a:r>
              <a:rPr lang="en" sz="1600">
                <a:solidFill>
                  <a:schemeClr val="dk1"/>
                </a:solidFill>
                <a:latin typeface="Arial"/>
                <a:ea typeface="Arial"/>
                <a:cs typeface="Arial"/>
                <a:sym typeface="Arial"/>
              </a:rPr>
              <a:t> </a:t>
            </a:r>
            <a:r>
              <a:rPr b="1" lang="en" sz="1600">
                <a:solidFill>
                  <a:srgbClr val="990000"/>
                </a:solidFill>
                <a:latin typeface="Arial"/>
                <a:ea typeface="Arial"/>
                <a:cs typeface="Arial"/>
                <a:sym typeface="Arial"/>
              </a:rPr>
              <a:t>__init__</a:t>
            </a:r>
            <a:r>
              <a:rPr lang="en" sz="1600">
                <a:solidFill>
                  <a:schemeClr val="dk1"/>
                </a:solidFill>
                <a:latin typeface="Arial"/>
                <a:ea typeface="Arial"/>
                <a:cs typeface="Arial"/>
                <a:sym typeface="Arial"/>
              </a:rPr>
              <a:t>(</a:t>
            </a:r>
            <a:r>
              <a:rPr lang="en" sz="1600">
                <a:solidFill>
                  <a:srgbClr val="999999"/>
                </a:solidFill>
                <a:latin typeface="Arial"/>
                <a:ea typeface="Arial"/>
                <a:cs typeface="Arial"/>
                <a:sym typeface="Arial"/>
              </a:rPr>
              <a:t>self</a:t>
            </a:r>
            <a:r>
              <a:rPr lang="en" sz="1600">
                <a:solidFill>
                  <a:schemeClr val="dk1"/>
                </a:solidFill>
                <a:latin typeface="Arial"/>
                <a:ea typeface="Arial"/>
                <a:cs typeface="Arial"/>
                <a:sym typeface="Arial"/>
              </a:rPr>
              <a:t>, dependency):</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a:t>
            </a:r>
            <a:r>
              <a:rPr lang="en" sz="1600">
                <a:solidFill>
                  <a:srgbClr val="999999"/>
                </a:solidFill>
                <a:latin typeface="Arial"/>
                <a:ea typeface="Arial"/>
                <a:cs typeface="Arial"/>
                <a:sym typeface="Arial"/>
              </a:rPr>
              <a:t>self</a:t>
            </a:r>
            <a:r>
              <a:rPr lang="en" sz="1600">
                <a:solidFill>
                  <a:schemeClr val="dk1"/>
                </a:solidFill>
                <a:latin typeface="Arial"/>
                <a:ea typeface="Arial"/>
                <a:cs typeface="Arial"/>
                <a:sym typeface="Arial"/>
              </a:rPr>
              <a:t>.dependency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dependency</a:t>
            </a:r>
            <a:br>
              <a:rPr lang="en" sz="1600">
                <a:solidFill>
                  <a:schemeClr val="dk1"/>
                </a:solidFill>
                <a:latin typeface="Arial"/>
                <a:ea typeface="Arial"/>
                <a:cs typeface="Arial"/>
                <a:sym typeface="Arial"/>
              </a:rPr>
            </a:b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a:t>
            </a:r>
            <a:r>
              <a:rPr b="1" lang="en" sz="1600">
                <a:solidFill>
                  <a:srgbClr val="000000"/>
                </a:solidFill>
                <a:latin typeface="Arial"/>
                <a:ea typeface="Arial"/>
                <a:cs typeface="Arial"/>
                <a:sym typeface="Arial"/>
              </a:rPr>
              <a:t>def</a:t>
            </a:r>
            <a:r>
              <a:rPr lang="en" sz="1600">
                <a:solidFill>
                  <a:schemeClr val="dk1"/>
                </a:solidFill>
                <a:latin typeface="Arial"/>
                <a:ea typeface="Arial"/>
                <a:cs typeface="Arial"/>
                <a:sym typeface="Arial"/>
              </a:rPr>
              <a:t> </a:t>
            </a:r>
            <a:r>
              <a:rPr b="1" lang="en" sz="1600">
                <a:solidFill>
                  <a:srgbClr val="990000"/>
                </a:solidFill>
                <a:latin typeface="Arial"/>
                <a:ea typeface="Arial"/>
                <a:cs typeface="Arial"/>
                <a:sym typeface="Arial"/>
              </a:rPr>
              <a:t>my_method</a:t>
            </a:r>
            <a:r>
              <a:rPr lang="en" sz="1600">
                <a:solidFill>
                  <a:schemeClr val="dk1"/>
                </a:solidFill>
                <a:latin typeface="Arial"/>
                <a:ea typeface="Arial"/>
                <a:cs typeface="Arial"/>
                <a:sym typeface="Arial"/>
              </a:rPr>
              <a:t>(</a:t>
            </a:r>
            <a:r>
              <a:rPr lang="en" sz="1600">
                <a:solidFill>
                  <a:srgbClr val="999999"/>
                </a:solidFill>
                <a:latin typeface="Arial"/>
                <a:ea typeface="Arial"/>
                <a:cs typeface="Arial"/>
                <a:sym typeface="Arial"/>
              </a:rPr>
              <a:t>self</a:t>
            </a:r>
            <a:r>
              <a:rPr lang="en" sz="1600">
                <a:solidFill>
                  <a:schemeClr val="dk1"/>
                </a:solidFill>
                <a:latin typeface="Arial"/>
                <a:ea typeface="Arial"/>
                <a:cs typeface="Arial"/>
                <a:sym typeface="Arial"/>
              </a:rPr>
              <a:t>, arg):</a:t>
            </a:r>
            <a:br>
              <a:rPr lang="en" sz="1600">
                <a:solidFill>
                  <a:schemeClr val="dk1"/>
                </a:solidFill>
                <a:latin typeface="Arial"/>
                <a:ea typeface="Arial"/>
                <a:cs typeface="Arial"/>
                <a:sym typeface="Arial"/>
              </a:rPr>
            </a:br>
            <a:r>
              <a:rPr lang="en" sz="1600">
                <a:solidFill>
                  <a:schemeClr val="dk1"/>
                </a:solidFill>
                <a:latin typeface="Arial"/>
                <a:ea typeface="Arial"/>
                <a:cs typeface="Arial"/>
                <a:sym typeface="Arial"/>
              </a:rPr>
              <a:t>        </a:t>
            </a:r>
            <a:r>
              <a:rPr lang="en" sz="1600">
                <a:solidFill>
                  <a:srgbClr val="7F6000"/>
                </a:solidFill>
                <a:latin typeface="Arial"/>
                <a:ea typeface="Arial"/>
                <a:cs typeface="Arial"/>
                <a:sym typeface="Arial"/>
              </a:rPr>
              <a:t># какой-то метод, который зависит от зависимости</a:t>
            </a:r>
            <a:br>
              <a:rPr i="1" lang="en" sz="1600">
                <a:solidFill>
                  <a:srgbClr val="999988"/>
                </a:solidFill>
                <a:latin typeface="Arial"/>
                <a:ea typeface="Arial"/>
                <a:cs typeface="Arial"/>
                <a:sym typeface="Arial"/>
              </a:rPr>
            </a:br>
            <a:r>
              <a:rPr i="1" lang="en" sz="1600">
                <a:solidFill>
                  <a:srgbClr val="999988"/>
                </a:solidFill>
                <a:latin typeface="Arial"/>
                <a:ea typeface="Arial"/>
                <a:cs typeface="Arial"/>
                <a:sym typeface="Arial"/>
              </a:rPr>
              <a:t>        </a:t>
            </a:r>
            <a:r>
              <a:rPr b="1" lang="en" sz="1600">
                <a:solidFill>
                  <a:srgbClr val="000000"/>
                </a:solidFill>
                <a:latin typeface="Arial"/>
                <a:ea typeface="Arial"/>
                <a:cs typeface="Arial"/>
                <a:sym typeface="Arial"/>
              </a:rPr>
              <a:t>return</a:t>
            </a:r>
            <a:r>
              <a:rPr lang="en" sz="1600">
                <a:solidFill>
                  <a:schemeClr val="dk1"/>
                </a:solidFill>
                <a:latin typeface="Arial"/>
                <a:ea typeface="Arial"/>
                <a:cs typeface="Arial"/>
                <a:sym typeface="Arial"/>
              </a:rPr>
              <a:t> </a:t>
            </a:r>
            <a:r>
              <a:rPr lang="en" sz="1600">
                <a:solidFill>
                  <a:srgbClr val="999999"/>
                </a:solidFill>
                <a:latin typeface="Arial"/>
                <a:ea typeface="Arial"/>
                <a:cs typeface="Arial"/>
                <a:sym typeface="Arial"/>
              </a:rPr>
              <a:t>self</a:t>
            </a:r>
            <a:r>
              <a:rPr lang="en" sz="1600">
                <a:solidFill>
                  <a:schemeClr val="dk1"/>
                </a:solidFill>
                <a:latin typeface="Arial"/>
                <a:ea typeface="Arial"/>
                <a:cs typeface="Arial"/>
                <a:sym typeface="Arial"/>
              </a:rPr>
              <a:t>.dependency.some_method(arg)</a:t>
            </a:r>
            <a:br>
              <a:rPr lang="en" sz="1600">
                <a:solidFill>
                  <a:schemeClr val="dk1"/>
                </a:solidFill>
                <a:latin typeface="Arial"/>
                <a:ea typeface="Arial"/>
                <a:cs typeface="Arial"/>
                <a:sym typeface="Arial"/>
              </a:rPr>
            </a:br>
            <a:br>
              <a:rPr lang="en" sz="1600">
                <a:solidFill>
                  <a:schemeClr val="dk1"/>
                </a:solidFill>
                <a:latin typeface="Arial"/>
                <a:ea typeface="Arial"/>
                <a:cs typeface="Arial"/>
                <a:sym typeface="Arial"/>
              </a:rPr>
            </a:br>
            <a:r>
              <a:rPr lang="en" sz="1600">
                <a:solidFill>
                  <a:srgbClr val="7F6000"/>
                </a:solidFill>
                <a:latin typeface="Arial"/>
                <a:ea typeface="Arial"/>
                <a:cs typeface="Arial"/>
                <a:sym typeface="Arial"/>
              </a:rPr>
              <a:t># Создаем мок-объект для зависимости</a:t>
            </a:r>
            <a:br>
              <a:rPr lang="en" sz="1600">
                <a:solidFill>
                  <a:srgbClr val="7F6000"/>
                </a:solidFill>
                <a:latin typeface="Arial"/>
                <a:ea typeface="Arial"/>
                <a:cs typeface="Arial"/>
                <a:sym typeface="Arial"/>
              </a:rPr>
            </a:br>
            <a:r>
              <a:rPr lang="en" sz="1600">
                <a:solidFill>
                  <a:schemeClr val="dk1"/>
                </a:solidFill>
                <a:latin typeface="Arial"/>
                <a:ea typeface="Arial"/>
                <a:cs typeface="Arial"/>
                <a:sym typeface="Arial"/>
              </a:rPr>
              <a:t>mock_dependency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Mock()</a:t>
            </a:r>
            <a:br>
              <a:rPr lang="en" sz="1600">
                <a:solidFill>
                  <a:schemeClr val="dk1"/>
                </a:solidFill>
                <a:latin typeface="Arial"/>
                <a:ea typeface="Arial"/>
                <a:cs typeface="Arial"/>
                <a:sym typeface="Arial"/>
              </a:rPr>
            </a:br>
            <a:r>
              <a:rPr lang="en" sz="1600">
                <a:solidFill>
                  <a:srgbClr val="7F6000"/>
                </a:solidFill>
                <a:latin typeface="Arial"/>
                <a:ea typeface="Arial"/>
                <a:cs typeface="Arial"/>
                <a:sym typeface="Arial"/>
              </a:rPr>
              <a:t># Имитируем поведение зависимости в мок-объекте</a:t>
            </a:r>
            <a:r>
              <a:rPr i="1" lang="en" sz="1600">
                <a:solidFill>
                  <a:srgbClr val="999988"/>
                </a:solidFill>
                <a:latin typeface="Arial"/>
                <a:ea typeface="Arial"/>
                <a:cs typeface="Arial"/>
                <a:sym typeface="Arial"/>
              </a:rPr>
              <a:t> </a:t>
            </a:r>
            <a:r>
              <a:rPr lang="en" sz="1600">
                <a:solidFill>
                  <a:schemeClr val="dk1"/>
                </a:solidFill>
                <a:latin typeface="Arial"/>
                <a:ea typeface="Arial"/>
                <a:cs typeface="Arial"/>
                <a:sym typeface="Arial"/>
              </a:rPr>
              <a:t>mock_dependency.some_method.return_value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a:t>
            </a:r>
            <a:r>
              <a:rPr lang="en" sz="1600">
                <a:solidFill>
                  <a:srgbClr val="009999"/>
                </a:solidFill>
                <a:latin typeface="Arial"/>
                <a:ea typeface="Arial"/>
                <a:cs typeface="Arial"/>
                <a:sym typeface="Arial"/>
              </a:rPr>
              <a:t>42</a:t>
            </a:r>
            <a:br>
              <a:rPr lang="en" sz="1600">
                <a:solidFill>
                  <a:srgbClr val="009999"/>
                </a:solidFill>
                <a:latin typeface="Arial"/>
                <a:ea typeface="Arial"/>
                <a:cs typeface="Arial"/>
                <a:sym typeface="Arial"/>
              </a:rPr>
            </a:br>
            <a:br>
              <a:rPr lang="en" sz="1600">
                <a:solidFill>
                  <a:srgbClr val="009999"/>
                </a:solidFill>
                <a:latin typeface="Arial"/>
                <a:ea typeface="Arial"/>
                <a:cs typeface="Arial"/>
                <a:sym typeface="Arial"/>
              </a:rPr>
            </a:br>
            <a:r>
              <a:rPr lang="en" sz="1600">
                <a:solidFill>
                  <a:srgbClr val="7F6000"/>
                </a:solidFill>
                <a:latin typeface="Arial"/>
                <a:ea typeface="Arial"/>
                <a:cs typeface="Arial"/>
                <a:sym typeface="Arial"/>
              </a:rPr>
              <a:t># Создаем объект, который мы будем тестировать</a:t>
            </a:r>
            <a:br>
              <a:rPr i="1" lang="en" sz="1600">
                <a:solidFill>
                  <a:srgbClr val="999988"/>
                </a:solidFill>
                <a:latin typeface="Arial"/>
                <a:ea typeface="Arial"/>
                <a:cs typeface="Arial"/>
                <a:sym typeface="Arial"/>
              </a:rPr>
            </a:br>
            <a:r>
              <a:rPr lang="en" sz="1600">
                <a:solidFill>
                  <a:schemeClr val="dk1"/>
                </a:solidFill>
                <a:latin typeface="Arial"/>
                <a:ea typeface="Arial"/>
                <a:cs typeface="Arial"/>
                <a:sym typeface="Arial"/>
              </a:rPr>
              <a:t>my_object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MyObject(mock_dependency)</a:t>
            </a:r>
            <a:br>
              <a:rPr lang="en" sz="1600">
                <a:solidFill>
                  <a:schemeClr val="dk1"/>
                </a:solidFill>
                <a:latin typeface="Arial"/>
                <a:ea typeface="Arial"/>
                <a:cs typeface="Arial"/>
                <a:sym typeface="Arial"/>
              </a:rPr>
            </a:br>
            <a:r>
              <a:rPr lang="en" sz="1600">
                <a:solidFill>
                  <a:srgbClr val="7F6000"/>
                </a:solidFill>
                <a:latin typeface="Arial"/>
                <a:ea typeface="Arial"/>
                <a:cs typeface="Arial"/>
                <a:sym typeface="Arial"/>
              </a:rPr>
              <a:t># Тестируем метод объекта</a:t>
            </a:r>
            <a:br>
              <a:rPr lang="en" sz="1600">
                <a:solidFill>
                  <a:srgbClr val="7F6000"/>
                </a:solidFill>
                <a:latin typeface="Arial"/>
                <a:ea typeface="Arial"/>
                <a:cs typeface="Arial"/>
                <a:sym typeface="Arial"/>
              </a:rPr>
            </a:br>
            <a:r>
              <a:rPr lang="en" sz="1600">
                <a:solidFill>
                  <a:schemeClr val="dk1"/>
                </a:solidFill>
                <a:latin typeface="Arial"/>
                <a:ea typeface="Arial"/>
                <a:cs typeface="Arial"/>
                <a:sym typeface="Arial"/>
              </a:rPr>
              <a:t>result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my_object.my_method(</a:t>
            </a:r>
            <a:r>
              <a:rPr lang="en" sz="1600">
                <a:solidFill>
                  <a:srgbClr val="DD1144"/>
                </a:solidFill>
                <a:latin typeface="Arial"/>
                <a:ea typeface="Arial"/>
                <a:cs typeface="Arial"/>
                <a:sym typeface="Arial"/>
              </a:rPr>
              <a:t>"some arg"</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br>
              <a:rPr lang="en" sz="1600">
                <a:solidFill>
                  <a:schemeClr val="dk1"/>
                </a:solidFill>
                <a:latin typeface="Arial"/>
                <a:ea typeface="Arial"/>
                <a:cs typeface="Arial"/>
                <a:sym typeface="Arial"/>
              </a:rPr>
            </a:br>
            <a:r>
              <a:rPr lang="en" sz="1600">
                <a:solidFill>
                  <a:srgbClr val="7F6000"/>
                </a:solidFill>
                <a:latin typeface="Arial"/>
                <a:ea typeface="Arial"/>
                <a:cs typeface="Arial"/>
                <a:sym typeface="Arial"/>
              </a:rPr>
              <a:t># Проверяем, что зависимый метод вызван с правильным аргументом</a:t>
            </a:r>
            <a:br>
              <a:rPr lang="en" sz="1600">
                <a:solidFill>
                  <a:srgbClr val="7F6000"/>
                </a:solidFill>
                <a:latin typeface="Arial"/>
                <a:ea typeface="Arial"/>
                <a:cs typeface="Arial"/>
                <a:sym typeface="Arial"/>
              </a:rPr>
            </a:br>
            <a:r>
              <a:rPr lang="en" sz="1600">
                <a:solidFill>
                  <a:schemeClr val="dk1"/>
                </a:solidFill>
                <a:latin typeface="Arial"/>
                <a:ea typeface="Arial"/>
                <a:cs typeface="Arial"/>
                <a:sym typeface="Arial"/>
              </a:rPr>
              <a:t>mock_dependency.some_method.assert_called_once_with(</a:t>
            </a:r>
            <a:r>
              <a:rPr lang="en" sz="1600">
                <a:solidFill>
                  <a:srgbClr val="DD1144"/>
                </a:solidFill>
                <a:latin typeface="Arial"/>
                <a:ea typeface="Arial"/>
                <a:cs typeface="Arial"/>
                <a:sym typeface="Arial"/>
              </a:rPr>
              <a:t>"some arg"</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r>
              <a:rPr lang="en" sz="1600">
                <a:solidFill>
                  <a:srgbClr val="7F6000"/>
                </a:solidFill>
                <a:latin typeface="Arial"/>
                <a:ea typeface="Arial"/>
                <a:cs typeface="Arial"/>
                <a:sym typeface="Arial"/>
              </a:rPr>
              <a:t># Проверяем, что метод объекта вернул правильный результат</a:t>
            </a:r>
            <a:br>
              <a:rPr i="1" lang="en" sz="1600">
                <a:solidFill>
                  <a:srgbClr val="999988"/>
                </a:solidFill>
                <a:latin typeface="Arial"/>
                <a:ea typeface="Arial"/>
                <a:cs typeface="Arial"/>
                <a:sym typeface="Arial"/>
              </a:rPr>
            </a:br>
            <a:r>
              <a:rPr b="1" lang="en" sz="1600">
                <a:solidFill>
                  <a:srgbClr val="000000"/>
                </a:solidFill>
                <a:latin typeface="Arial"/>
                <a:ea typeface="Arial"/>
                <a:cs typeface="Arial"/>
                <a:sym typeface="Arial"/>
              </a:rPr>
              <a:t>assert</a:t>
            </a:r>
            <a:r>
              <a:rPr lang="en" sz="1600">
                <a:solidFill>
                  <a:schemeClr val="dk1"/>
                </a:solidFill>
                <a:latin typeface="Arial"/>
                <a:ea typeface="Arial"/>
                <a:cs typeface="Arial"/>
                <a:sym typeface="Arial"/>
              </a:rPr>
              <a:t> result </a:t>
            </a:r>
            <a:r>
              <a:rPr b="1" lang="en" sz="1600">
                <a:solidFill>
                  <a:srgbClr val="000000"/>
                </a:solidFill>
                <a:latin typeface="Arial"/>
                <a:ea typeface="Arial"/>
                <a:cs typeface="Arial"/>
                <a:sym typeface="Arial"/>
              </a:rPr>
              <a:t>==</a:t>
            </a:r>
            <a:r>
              <a:rPr lang="en" sz="1600">
                <a:solidFill>
                  <a:schemeClr val="dk1"/>
                </a:solidFill>
                <a:latin typeface="Arial"/>
                <a:ea typeface="Arial"/>
                <a:cs typeface="Arial"/>
                <a:sym typeface="Arial"/>
              </a:rPr>
              <a:t> </a:t>
            </a:r>
            <a:r>
              <a:rPr lang="en" sz="1600">
                <a:solidFill>
                  <a:srgbClr val="009999"/>
                </a:solidFill>
                <a:latin typeface="Arial"/>
                <a:ea typeface="Arial"/>
                <a:cs typeface="Arial"/>
                <a:sym typeface="Arial"/>
              </a:rPr>
              <a:t>42</a:t>
            </a:r>
            <a:endParaRPr sz="1600">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88"/>
          <p:cNvSpPr txBox="1"/>
          <p:nvPr>
            <p:ph type="title"/>
          </p:nvPr>
        </p:nvSpPr>
        <p:spPr>
          <a:xfrm>
            <a:off x="838200" y="365125"/>
            <a:ext cx="10515600" cy="9649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Использование моков</a:t>
            </a:r>
            <a:endParaRPr/>
          </a:p>
        </p:txBody>
      </p:sp>
      <p:sp>
        <p:nvSpPr>
          <p:cNvPr id="741" name="Google Shape;741;p88"/>
          <p:cNvSpPr txBox="1"/>
          <p:nvPr>
            <p:ph idx="1" type="body"/>
          </p:nvPr>
        </p:nvSpPr>
        <p:spPr>
          <a:xfrm>
            <a:off x="838200" y="1433905"/>
            <a:ext cx="10515600" cy="573191"/>
          </a:xfrm>
          <a:prstGeom prst="rect">
            <a:avLst/>
          </a:prstGeom>
          <a:solidFill>
            <a:schemeClr val="lt1"/>
          </a:solidFill>
          <a:ln>
            <a:noFill/>
          </a:ln>
        </p:spPr>
        <p:txBody>
          <a:bodyPr anchorCtr="0" anchor="t" bIns="45700" lIns="91425" spcFirstLastPara="1" rIns="91425" wrap="square" tIns="45700">
            <a:normAutofit fontScale="92500"/>
          </a:bodyPr>
          <a:lstStyle/>
          <a:p>
            <a:pPr indent="0" lvl="0" marL="0" rtl="0" algn="l">
              <a:lnSpc>
                <a:spcPct val="110000"/>
              </a:lnSpc>
              <a:spcBef>
                <a:spcPts val="0"/>
              </a:spcBef>
              <a:spcAft>
                <a:spcPts val="0"/>
              </a:spcAft>
              <a:buClr>
                <a:schemeClr val="dk1"/>
              </a:buClr>
              <a:buSzPct val="100000"/>
              <a:buNone/>
            </a:pPr>
            <a:r>
              <a:rPr lang="en"/>
              <a:t>Еще unittest.mock.Mock умеет оборачивать существующую реализацию:</a:t>
            </a:r>
            <a:endParaRPr/>
          </a:p>
        </p:txBody>
      </p:sp>
      <p:sp>
        <p:nvSpPr>
          <p:cNvPr id="742" name="Google Shape;742;p88"/>
          <p:cNvSpPr txBox="1"/>
          <p:nvPr/>
        </p:nvSpPr>
        <p:spPr>
          <a:xfrm>
            <a:off x="838200" y="2303813"/>
            <a:ext cx="10015847" cy="1477328"/>
          </a:xfrm>
          <a:prstGeom prst="rect">
            <a:avLst/>
          </a:prstGeom>
          <a:solidFill>
            <a:srgbClr val="EDEDE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thing </a:t>
            </a:r>
            <a:r>
              <a:rPr b="1" lang="en" sz="1800">
                <a:solidFill>
                  <a:srgbClr val="000000"/>
                </a:solidFill>
                <a:latin typeface="Arial"/>
                <a:ea typeface="Arial"/>
                <a:cs typeface="Arial"/>
                <a:sym typeface="Arial"/>
              </a:rPr>
              <a:t>=</a:t>
            </a:r>
            <a:r>
              <a:rPr lang="en" sz="1800">
                <a:solidFill>
                  <a:schemeClr val="dk1"/>
                </a:solidFill>
                <a:latin typeface="Arial"/>
                <a:ea typeface="Arial"/>
                <a:cs typeface="Arial"/>
                <a:sym typeface="Arial"/>
              </a:rPr>
              <a:t> ProductionClass()</a:t>
            </a:r>
            <a:br>
              <a:rPr lang="en" sz="1800">
                <a:solidFill>
                  <a:schemeClr val="dk1"/>
                </a:solidFill>
                <a:latin typeface="Arial"/>
                <a:ea typeface="Arial"/>
                <a:cs typeface="Arial"/>
                <a:sym typeface="Arial"/>
              </a:rPr>
            </a:br>
            <a:r>
              <a:rPr lang="en" sz="1800">
                <a:solidFill>
                  <a:schemeClr val="dk1"/>
                </a:solidFill>
                <a:latin typeface="Arial"/>
                <a:ea typeface="Arial"/>
                <a:cs typeface="Arial"/>
                <a:sym typeface="Arial"/>
              </a:rPr>
              <a:t>thing.method </a:t>
            </a:r>
            <a:r>
              <a:rPr b="1" lang="en" sz="1800">
                <a:solidFill>
                  <a:srgbClr val="000000"/>
                </a:solidFill>
                <a:latin typeface="Arial"/>
                <a:ea typeface="Arial"/>
                <a:cs typeface="Arial"/>
                <a:sym typeface="Arial"/>
              </a:rPr>
              <a:t>=</a:t>
            </a:r>
            <a:r>
              <a:rPr lang="en" sz="1800">
                <a:solidFill>
                  <a:schemeClr val="dk1"/>
                </a:solidFill>
                <a:latin typeface="Arial"/>
                <a:ea typeface="Arial"/>
                <a:cs typeface="Arial"/>
                <a:sym typeface="Arial"/>
              </a:rPr>
              <a:t> Mock(return_value</a:t>
            </a:r>
            <a:r>
              <a:rPr b="1" lang="en" sz="1800">
                <a:solidFill>
                  <a:srgbClr val="000000"/>
                </a:solidFill>
                <a:latin typeface="Arial"/>
                <a:ea typeface="Arial"/>
                <a:cs typeface="Arial"/>
                <a:sym typeface="Arial"/>
              </a:rPr>
              <a:t>=</a:t>
            </a:r>
            <a:r>
              <a:rPr lang="en" sz="1800">
                <a:solidFill>
                  <a:srgbClr val="009999"/>
                </a:solidFill>
                <a:latin typeface="Arial"/>
                <a:ea typeface="Arial"/>
                <a:cs typeface="Arial"/>
                <a:sym typeface="Arial"/>
              </a:rPr>
              <a:t>3</a:t>
            </a:r>
            <a:r>
              <a:rPr lang="en" sz="1800">
                <a:solidFill>
                  <a:schemeClr val="dk1"/>
                </a:solidFill>
                <a:latin typeface="Arial"/>
                <a:ea typeface="Arial"/>
                <a:cs typeface="Arial"/>
                <a:sym typeface="Arial"/>
              </a:rPr>
              <a:t>)</a:t>
            </a:r>
            <a:br>
              <a:rPr lang="en" sz="1800">
                <a:solidFill>
                  <a:schemeClr val="dk1"/>
                </a:solidFill>
                <a:latin typeface="Arial"/>
                <a:ea typeface="Arial"/>
                <a:cs typeface="Arial"/>
                <a:sym typeface="Arial"/>
              </a:rPr>
            </a:br>
            <a:r>
              <a:rPr lang="en" sz="1800">
                <a:solidFill>
                  <a:schemeClr val="dk1"/>
                </a:solidFill>
                <a:latin typeface="Arial"/>
                <a:ea typeface="Arial"/>
                <a:cs typeface="Arial"/>
                <a:sym typeface="Arial"/>
              </a:rPr>
              <a:t>thing.method(</a:t>
            </a:r>
            <a:r>
              <a:rPr lang="en" sz="1800">
                <a:solidFill>
                  <a:srgbClr val="009999"/>
                </a:solidFill>
                <a:latin typeface="Arial"/>
                <a:ea typeface="Arial"/>
                <a:cs typeface="Arial"/>
                <a:sym typeface="Arial"/>
              </a:rPr>
              <a:t>3</a:t>
            </a:r>
            <a:r>
              <a:rPr lang="en" sz="1800">
                <a:solidFill>
                  <a:schemeClr val="dk1"/>
                </a:solidFill>
                <a:latin typeface="Arial"/>
                <a:ea typeface="Arial"/>
                <a:cs typeface="Arial"/>
                <a:sym typeface="Arial"/>
              </a:rPr>
              <a:t>, </a:t>
            </a:r>
            <a:r>
              <a:rPr lang="en" sz="1800">
                <a:solidFill>
                  <a:srgbClr val="009999"/>
                </a:solidFill>
                <a:latin typeface="Arial"/>
                <a:ea typeface="Arial"/>
                <a:cs typeface="Arial"/>
                <a:sym typeface="Arial"/>
              </a:rPr>
              <a:t>4</a:t>
            </a:r>
            <a:r>
              <a:rPr lang="en" sz="1800">
                <a:solidFill>
                  <a:schemeClr val="dk1"/>
                </a:solidFill>
                <a:latin typeface="Arial"/>
                <a:ea typeface="Arial"/>
                <a:cs typeface="Arial"/>
                <a:sym typeface="Arial"/>
              </a:rPr>
              <a:t>, </a:t>
            </a:r>
            <a:r>
              <a:rPr lang="en" sz="1800">
                <a:solidFill>
                  <a:srgbClr val="009999"/>
                </a:solidFill>
                <a:latin typeface="Arial"/>
                <a:ea typeface="Arial"/>
                <a:cs typeface="Arial"/>
                <a:sym typeface="Arial"/>
              </a:rPr>
              <a:t>5</a:t>
            </a:r>
            <a:r>
              <a:rPr lang="en" sz="1800">
                <a:solidFill>
                  <a:schemeClr val="dk1"/>
                </a:solidFill>
                <a:latin typeface="Arial"/>
                <a:ea typeface="Arial"/>
                <a:cs typeface="Arial"/>
                <a:sym typeface="Arial"/>
              </a:rPr>
              <a:t>, key</a:t>
            </a:r>
            <a:r>
              <a:rPr b="1" lang="en" sz="1800">
                <a:solidFill>
                  <a:srgbClr val="000000"/>
                </a:solidFill>
                <a:latin typeface="Arial"/>
                <a:ea typeface="Arial"/>
                <a:cs typeface="Arial"/>
                <a:sym typeface="Arial"/>
              </a:rPr>
              <a:t>=</a:t>
            </a:r>
            <a:r>
              <a:rPr lang="en" sz="1800">
                <a:solidFill>
                  <a:srgbClr val="DD1144"/>
                </a:solidFill>
                <a:latin typeface="Arial"/>
                <a:ea typeface="Arial"/>
                <a:cs typeface="Arial"/>
                <a:sym typeface="Arial"/>
              </a:rPr>
              <a:t>'value'</a:t>
            </a:r>
            <a:r>
              <a:rPr lang="en" sz="1800">
                <a:solidFill>
                  <a:schemeClr val="dk1"/>
                </a:solidFill>
                <a:latin typeface="Arial"/>
                <a:ea typeface="Arial"/>
                <a:cs typeface="Arial"/>
                <a:sym typeface="Arial"/>
              </a:rPr>
              <a:t>)</a:t>
            </a:r>
            <a:br>
              <a:rPr lang="en" sz="1800">
                <a:solidFill>
                  <a:schemeClr val="dk1"/>
                </a:solidFill>
                <a:latin typeface="Arial"/>
                <a:ea typeface="Arial"/>
                <a:cs typeface="Arial"/>
                <a:sym typeface="Arial"/>
              </a:rPr>
            </a:br>
            <a:br>
              <a:rPr lang="en" sz="1800">
                <a:solidFill>
                  <a:schemeClr val="dk1"/>
                </a:solidFill>
                <a:latin typeface="Arial"/>
                <a:ea typeface="Arial"/>
                <a:cs typeface="Arial"/>
                <a:sym typeface="Arial"/>
              </a:rPr>
            </a:br>
            <a:r>
              <a:rPr b="1" lang="en" sz="1800">
                <a:solidFill>
                  <a:srgbClr val="000000"/>
                </a:solidFill>
                <a:latin typeface="Arial"/>
                <a:ea typeface="Arial"/>
                <a:cs typeface="Arial"/>
                <a:sym typeface="Arial"/>
              </a:rPr>
              <a:t>assert</a:t>
            </a:r>
            <a:r>
              <a:rPr lang="en" sz="1800">
                <a:solidFill>
                  <a:schemeClr val="dk1"/>
                </a:solidFill>
                <a:latin typeface="Arial"/>
                <a:ea typeface="Arial"/>
                <a:cs typeface="Arial"/>
                <a:sym typeface="Arial"/>
              </a:rPr>
              <a:t> thing.method.assert_called_with(</a:t>
            </a:r>
            <a:r>
              <a:rPr lang="en" sz="1800">
                <a:solidFill>
                  <a:srgbClr val="009999"/>
                </a:solidFill>
                <a:latin typeface="Arial"/>
                <a:ea typeface="Arial"/>
                <a:cs typeface="Arial"/>
                <a:sym typeface="Arial"/>
              </a:rPr>
              <a:t>3</a:t>
            </a:r>
            <a:r>
              <a:rPr lang="en" sz="1800">
                <a:solidFill>
                  <a:schemeClr val="dk1"/>
                </a:solidFill>
                <a:latin typeface="Arial"/>
                <a:ea typeface="Arial"/>
                <a:cs typeface="Arial"/>
                <a:sym typeface="Arial"/>
              </a:rPr>
              <a:t>, </a:t>
            </a:r>
            <a:r>
              <a:rPr lang="en" sz="1800">
                <a:solidFill>
                  <a:srgbClr val="009999"/>
                </a:solidFill>
                <a:latin typeface="Arial"/>
                <a:ea typeface="Arial"/>
                <a:cs typeface="Arial"/>
                <a:sym typeface="Arial"/>
              </a:rPr>
              <a:t>4</a:t>
            </a:r>
            <a:r>
              <a:rPr lang="en" sz="1800">
                <a:solidFill>
                  <a:schemeClr val="dk1"/>
                </a:solidFill>
                <a:latin typeface="Arial"/>
                <a:ea typeface="Arial"/>
                <a:cs typeface="Arial"/>
                <a:sym typeface="Arial"/>
              </a:rPr>
              <a:t>, </a:t>
            </a:r>
            <a:r>
              <a:rPr lang="en" sz="1800">
                <a:solidFill>
                  <a:srgbClr val="009999"/>
                </a:solidFill>
                <a:latin typeface="Arial"/>
                <a:ea typeface="Arial"/>
                <a:cs typeface="Arial"/>
                <a:sym typeface="Arial"/>
              </a:rPr>
              <a:t>5</a:t>
            </a:r>
            <a:r>
              <a:rPr lang="en" sz="1800">
                <a:solidFill>
                  <a:schemeClr val="dk1"/>
                </a:solidFill>
                <a:latin typeface="Arial"/>
                <a:ea typeface="Arial"/>
                <a:cs typeface="Arial"/>
                <a:sym typeface="Arial"/>
              </a:rPr>
              <a:t>, key</a:t>
            </a:r>
            <a:r>
              <a:rPr b="1" lang="en" sz="1800">
                <a:solidFill>
                  <a:srgbClr val="000000"/>
                </a:solidFill>
                <a:latin typeface="Arial"/>
                <a:ea typeface="Arial"/>
                <a:cs typeface="Arial"/>
                <a:sym typeface="Arial"/>
              </a:rPr>
              <a:t>=</a:t>
            </a:r>
            <a:r>
              <a:rPr lang="en" sz="1800">
                <a:solidFill>
                  <a:srgbClr val="DD1144"/>
                </a:solidFill>
                <a:latin typeface="Arial"/>
                <a:ea typeface="Arial"/>
                <a:cs typeface="Arial"/>
                <a:sym typeface="Arial"/>
              </a:rPr>
              <a:t>'value'</a:t>
            </a:r>
            <a:r>
              <a:rPr lang="e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89"/>
          <p:cNvSpPr txBox="1"/>
          <p:nvPr>
            <p:ph type="title"/>
          </p:nvPr>
        </p:nvSpPr>
        <p:spPr>
          <a:xfrm>
            <a:off x="838200" y="400750"/>
            <a:ext cx="10515600" cy="8699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Преимущества и недостатки моков</a:t>
            </a:r>
            <a:endParaRPr/>
          </a:p>
        </p:txBody>
      </p:sp>
      <p:sp>
        <p:nvSpPr>
          <p:cNvPr id="748" name="Google Shape;748;p89"/>
          <p:cNvSpPr txBox="1"/>
          <p:nvPr>
            <p:ph idx="1" type="body"/>
          </p:nvPr>
        </p:nvSpPr>
        <p:spPr>
          <a:xfrm>
            <a:off x="838200" y="1579418"/>
            <a:ext cx="10515600" cy="4597545"/>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
              <a:t>Существуют ситуации, в которых моки нужны, но все таки в большинстве ситуаций их нужно избегать. Моки слишком много знают о том, как работает код. Любой тест с моками из черного ящика превращается в белый ящик.</a:t>
            </a:r>
            <a:endParaRPr/>
          </a:p>
          <a:p>
            <a:pPr indent="0" lvl="0" marL="0" rtl="0" algn="l">
              <a:lnSpc>
                <a:spcPct val="120000"/>
              </a:lnSpc>
              <a:spcBef>
                <a:spcPts val="1000"/>
              </a:spcBef>
              <a:spcAft>
                <a:spcPts val="0"/>
              </a:spcAft>
              <a:buClr>
                <a:schemeClr val="dk1"/>
              </a:buClr>
              <a:buSzPct val="100000"/>
              <a:buNone/>
            </a:pPr>
            <a:r>
              <a:rPr lang="en"/>
              <a:t>Повсеместное использование моков приводит к двум вещам:</a:t>
            </a:r>
            <a:endParaRPr/>
          </a:p>
          <a:p>
            <a:pPr indent="-228600" lvl="0" marL="228600" rtl="0" algn="l">
              <a:lnSpc>
                <a:spcPct val="120000"/>
              </a:lnSpc>
              <a:spcBef>
                <a:spcPts val="1000"/>
              </a:spcBef>
              <a:spcAft>
                <a:spcPts val="0"/>
              </a:spcAft>
              <a:buClr>
                <a:schemeClr val="dk1"/>
              </a:buClr>
              <a:buSzPct val="100000"/>
              <a:buFont typeface="Arial"/>
              <a:buChar char="•"/>
            </a:pPr>
            <a:r>
              <a:rPr lang="en"/>
              <a:t>После рефакторинга приходится переписывать тесты, даже если код работает правильно. Так происходит, потому что тесты завязаны на то, как конкретно работает код</a:t>
            </a:r>
            <a:endParaRPr/>
          </a:p>
          <a:p>
            <a:pPr indent="-228600" lvl="0" marL="228600" rtl="0" algn="l">
              <a:lnSpc>
                <a:spcPct val="120000"/>
              </a:lnSpc>
              <a:spcBef>
                <a:spcPts val="1000"/>
              </a:spcBef>
              <a:spcAft>
                <a:spcPts val="0"/>
              </a:spcAft>
              <a:buClr>
                <a:schemeClr val="dk1"/>
              </a:buClr>
              <a:buSzPct val="100000"/>
              <a:buFont typeface="Arial"/>
              <a:buChar char="•"/>
            </a:pPr>
            <a:r>
              <a:rPr lang="en"/>
              <a:t>Код может перестать работать. При этом тесты будут проходить, потому что они сфокусированы не на результатах работы кода, а на его устройстве внутри</a:t>
            </a:r>
            <a:endParaRPr/>
          </a:p>
          <a:p>
            <a:pPr indent="0" lvl="0" marL="0" rtl="0" algn="l">
              <a:lnSpc>
                <a:spcPct val="120000"/>
              </a:lnSpc>
              <a:spcBef>
                <a:spcPts val="1000"/>
              </a:spcBef>
              <a:spcAft>
                <a:spcPts val="0"/>
              </a:spcAft>
              <a:buClr>
                <a:schemeClr val="dk1"/>
              </a:buClr>
              <a:buSzPct val="100000"/>
              <a:buNone/>
            </a:pPr>
            <a:r>
              <a:rPr lang="en"/>
              <a:t>Там, где возможно использование реального кода — используйте реальный. Там, где возможно убедиться в работе кода без моков — делайте это без моков.</a:t>
            </a:r>
            <a:endParaRPr/>
          </a:p>
          <a:p>
            <a:pPr indent="0" lvl="0" marL="0" rtl="0" algn="l">
              <a:lnSpc>
                <a:spcPct val="120000"/>
              </a:lnSpc>
              <a:spcBef>
                <a:spcPts val="1000"/>
              </a:spcBef>
              <a:spcAft>
                <a:spcPts val="0"/>
              </a:spcAft>
              <a:buClr>
                <a:schemeClr val="dk1"/>
              </a:buClr>
              <a:buSzPct val="100000"/>
              <a:buNone/>
            </a:pPr>
            <a:r>
              <a:rPr lang="en"/>
              <a:t>Излишний мокинг повышает стоимость поддержки тестов и делает их бесполезными. Идеальные тесты – тесты методом черного ящика.</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694362" y="169525"/>
            <a:ext cx="10515600" cy="8164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Плюсы / минусы модульного тестирования</a:t>
            </a:r>
            <a:endParaRPr/>
          </a:p>
        </p:txBody>
      </p:sp>
      <p:sp>
        <p:nvSpPr>
          <p:cNvPr id="181" name="Google Shape;181;p9"/>
          <p:cNvSpPr txBox="1"/>
          <p:nvPr>
            <p:ph idx="1" type="body"/>
          </p:nvPr>
        </p:nvSpPr>
        <p:spPr>
          <a:xfrm>
            <a:off x="396412" y="1191566"/>
            <a:ext cx="5192730" cy="5666434"/>
          </a:xfrm>
          <a:prstGeom prst="rect">
            <a:avLst/>
          </a:prstGeom>
          <a:solidFill>
            <a:schemeClr val="lt1"/>
          </a:solid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rgbClr val="385623"/>
              </a:buClr>
              <a:buSzPct val="100000"/>
              <a:buNone/>
            </a:pPr>
            <a:r>
              <a:rPr b="1" lang="en">
                <a:solidFill>
                  <a:srgbClr val="385623"/>
                </a:solidFill>
              </a:rPr>
              <a:t>Плюсы:</a:t>
            </a:r>
            <a:endParaRPr/>
          </a:p>
          <a:p>
            <a:pPr indent="-228600" lvl="0" marL="228600" rtl="0" algn="l">
              <a:lnSpc>
                <a:spcPct val="120000"/>
              </a:lnSpc>
              <a:spcBef>
                <a:spcPts val="500"/>
              </a:spcBef>
              <a:spcAft>
                <a:spcPts val="0"/>
              </a:spcAft>
              <a:buClr>
                <a:schemeClr val="dk1"/>
              </a:buClr>
              <a:buSzPct val="100000"/>
              <a:buChar char="•"/>
            </a:pPr>
            <a:r>
              <a:rPr lang="en"/>
              <a:t>Устранение ошибок на самых ранних этапах</a:t>
            </a:r>
            <a:endParaRPr/>
          </a:p>
          <a:p>
            <a:pPr indent="-228600" lvl="0" marL="228600" rtl="0" algn="l">
              <a:lnSpc>
                <a:spcPct val="120000"/>
              </a:lnSpc>
              <a:spcBef>
                <a:spcPts val="500"/>
              </a:spcBef>
              <a:spcAft>
                <a:spcPts val="0"/>
              </a:spcAft>
              <a:buClr>
                <a:schemeClr val="dk1"/>
              </a:buClr>
              <a:buSzPct val="100000"/>
              <a:buChar char="•"/>
            </a:pPr>
            <a:r>
              <a:rPr lang="en"/>
              <a:t>Быстро / автоматически выполняются</a:t>
            </a:r>
            <a:endParaRPr/>
          </a:p>
          <a:p>
            <a:pPr indent="-228600" lvl="0" marL="228600" rtl="0" algn="l">
              <a:lnSpc>
                <a:spcPct val="120000"/>
              </a:lnSpc>
              <a:spcBef>
                <a:spcPts val="500"/>
              </a:spcBef>
              <a:spcAft>
                <a:spcPts val="0"/>
              </a:spcAft>
              <a:buClr>
                <a:schemeClr val="dk1"/>
              </a:buClr>
              <a:buSzPct val="100000"/>
              <a:buChar char="•"/>
            </a:pPr>
            <a:r>
              <a:rPr lang="en"/>
              <a:t>Высокая локализация ошибки</a:t>
            </a:r>
            <a:endParaRPr/>
          </a:p>
          <a:p>
            <a:pPr indent="-228600" lvl="0" marL="228600" rtl="0" algn="l">
              <a:lnSpc>
                <a:spcPct val="120000"/>
              </a:lnSpc>
              <a:spcBef>
                <a:spcPts val="500"/>
              </a:spcBef>
              <a:spcAft>
                <a:spcPts val="0"/>
              </a:spcAft>
              <a:buClr>
                <a:schemeClr val="dk1"/>
              </a:buClr>
              <a:buSzPct val="100000"/>
              <a:buChar char="•"/>
            </a:pPr>
            <a:r>
              <a:rPr lang="en"/>
              <a:t>Легко встраиваются в системы сборки (CI/CD)</a:t>
            </a:r>
            <a:endParaRPr/>
          </a:p>
          <a:p>
            <a:pPr indent="-228600" lvl="0" marL="228600" rtl="0" algn="l">
              <a:lnSpc>
                <a:spcPct val="120000"/>
              </a:lnSpc>
              <a:spcBef>
                <a:spcPts val="500"/>
              </a:spcBef>
              <a:spcAft>
                <a:spcPts val="0"/>
              </a:spcAft>
              <a:buClr>
                <a:schemeClr val="dk1"/>
              </a:buClr>
              <a:buSzPct val="100000"/>
              <a:buChar char="•"/>
            </a:pPr>
            <a:r>
              <a:rPr lang="en"/>
              <a:t>Удешевляют внесение изменений (снижают риски при изменениях)</a:t>
            </a:r>
            <a:endParaRPr/>
          </a:p>
          <a:p>
            <a:pPr indent="-228600" lvl="0" marL="228600" rtl="0" algn="l">
              <a:lnSpc>
                <a:spcPct val="120000"/>
              </a:lnSpc>
              <a:spcBef>
                <a:spcPts val="500"/>
              </a:spcBef>
              <a:spcAft>
                <a:spcPts val="0"/>
              </a:spcAft>
              <a:buClr>
                <a:schemeClr val="dk1"/>
              </a:buClr>
              <a:buSzPct val="100000"/>
              <a:buChar char="•"/>
            </a:pPr>
            <a:r>
              <a:rPr lang="en"/>
              <a:t>Повышают качество кода (улучшают низкоуровневую архитектуру)</a:t>
            </a:r>
            <a:endParaRPr/>
          </a:p>
          <a:p>
            <a:pPr indent="-228600" lvl="1" marL="685800" rtl="0" algn="l">
              <a:lnSpc>
                <a:spcPct val="120000"/>
              </a:lnSpc>
              <a:spcBef>
                <a:spcPts val="300"/>
              </a:spcBef>
              <a:spcAft>
                <a:spcPts val="0"/>
              </a:spcAft>
              <a:buClr>
                <a:schemeClr val="dk1"/>
              </a:buClr>
              <a:buSzPct val="100000"/>
              <a:buChar char="•"/>
            </a:pPr>
            <a:r>
              <a:rPr lang="en"/>
              <a:t>Код, который удобный для тестирования — как правило имеет лучший программный интерфейс (входные и выходные параметры)</a:t>
            </a:r>
            <a:endParaRPr/>
          </a:p>
          <a:p>
            <a:pPr indent="-228600" lvl="0" marL="228600" rtl="0" algn="l">
              <a:lnSpc>
                <a:spcPct val="120000"/>
              </a:lnSpc>
              <a:spcBef>
                <a:spcPts val="500"/>
              </a:spcBef>
              <a:spcAft>
                <a:spcPts val="0"/>
              </a:spcAft>
              <a:buClr>
                <a:schemeClr val="dk1"/>
              </a:buClr>
              <a:buSzPct val="100000"/>
              <a:buChar char="•"/>
            </a:pPr>
            <a:r>
              <a:rPr lang="en"/>
              <a:t>Атомарность разработки тестов для модулей</a:t>
            </a:r>
            <a:endParaRPr/>
          </a:p>
          <a:p>
            <a:pPr indent="0" lvl="1" marL="457200" rtl="0" algn="l">
              <a:lnSpc>
                <a:spcPct val="90000"/>
              </a:lnSpc>
              <a:spcBef>
                <a:spcPts val="500"/>
              </a:spcBef>
              <a:spcAft>
                <a:spcPts val="0"/>
              </a:spcAft>
              <a:buClr>
                <a:schemeClr val="dk1"/>
              </a:buClr>
              <a:buSzPct val="100000"/>
              <a:buNone/>
            </a:pPr>
            <a:r>
              <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182" name="Google Shape;182;p9"/>
          <p:cNvSpPr txBox="1"/>
          <p:nvPr/>
        </p:nvSpPr>
        <p:spPr>
          <a:xfrm>
            <a:off x="5815172" y="1171136"/>
            <a:ext cx="6241709" cy="5666434"/>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20000"/>
              </a:lnSpc>
              <a:spcBef>
                <a:spcPts val="0"/>
              </a:spcBef>
              <a:spcAft>
                <a:spcPts val="0"/>
              </a:spcAft>
              <a:buClr>
                <a:srgbClr val="C00000"/>
              </a:buClr>
              <a:buSzPct val="100000"/>
              <a:buFont typeface="Arial"/>
              <a:buNone/>
            </a:pPr>
            <a:r>
              <a:rPr b="1" lang="en" sz="2000">
                <a:solidFill>
                  <a:srgbClr val="C00000"/>
                </a:solidFill>
                <a:latin typeface="Calibri"/>
                <a:ea typeface="Calibri"/>
                <a:cs typeface="Calibri"/>
                <a:sym typeface="Calibri"/>
              </a:rPr>
              <a:t>Минусы:</a:t>
            </a:r>
            <a:endParaRPr/>
          </a:p>
          <a:p>
            <a:pPr indent="-228600" lvl="0" marL="228600" marR="0" rtl="0" algn="l">
              <a:lnSpc>
                <a:spcPct val="120000"/>
              </a:lnSpc>
              <a:spcBef>
                <a:spcPts val="500"/>
              </a:spcBef>
              <a:spcAft>
                <a:spcPts val="0"/>
              </a:spcAft>
              <a:buClr>
                <a:schemeClr val="dk1"/>
              </a:buClr>
              <a:buSzPct val="100000"/>
              <a:buFont typeface="Arial"/>
              <a:buChar char="•"/>
            </a:pPr>
            <a:r>
              <a:rPr lang="en" sz="2000">
                <a:solidFill>
                  <a:schemeClr val="dk1"/>
                </a:solidFill>
                <a:latin typeface="Calibri"/>
                <a:ea typeface="Calibri"/>
                <a:cs typeface="Calibri"/>
                <a:sym typeface="Calibri"/>
              </a:rPr>
              <a:t>Отлавливает только низкоуровневые ошибки</a:t>
            </a:r>
            <a:endParaRPr/>
          </a:p>
          <a:p>
            <a:pPr indent="-228600" lvl="0" marL="228600" marR="0" rtl="0" algn="l">
              <a:lnSpc>
                <a:spcPct val="120000"/>
              </a:lnSpc>
              <a:spcBef>
                <a:spcPts val="500"/>
              </a:spcBef>
              <a:spcAft>
                <a:spcPts val="0"/>
              </a:spcAft>
              <a:buClr>
                <a:schemeClr val="dk1"/>
              </a:buClr>
              <a:buSzPct val="100000"/>
              <a:buFont typeface="Arial"/>
              <a:buChar char="•"/>
            </a:pPr>
            <a:r>
              <a:rPr lang="en" sz="2000">
                <a:solidFill>
                  <a:schemeClr val="dk1"/>
                </a:solidFill>
                <a:latin typeface="Calibri"/>
                <a:ea typeface="Calibri"/>
                <a:cs typeface="Calibri"/>
                <a:sym typeface="Calibri"/>
              </a:rPr>
              <a:t>Тестов должно быть много</a:t>
            </a:r>
            <a:endParaRPr/>
          </a:p>
          <a:p>
            <a:pPr indent="-228600" lvl="1" marL="685800" marR="0" rtl="0" algn="l">
              <a:lnSpc>
                <a:spcPct val="120000"/>
              </a:lnSpc>
              <a:spcBef>
                <a:spcPts val="500"/>
              </a:spcBef>
              <a:spcAft>
                <a:spcPts val="0"/>
              </a:spcAft>
              <a:buClr>
                <a:schemeClr val="dk1"/>
              </a:buClr>
              <a:buSzPct val="100000"/>
              <a:buFont typeface="Arial"/>
              <a:buChar char="•"/>
            </a:pPr>
            <a:r>
              <a:rPr b="0" i="0" lang="en" sz="1600" u="none" cap="none" strike="noStrike">
                <a:solidFill>
                  <a:schemeClr val="dk1"/>
                </a:solidFill>
                <a:latin typeface="Calibri"/>
                <a:ea typeface="Calibri"/>
                <a:cs typeface="Calibri"/>
                <a:sym typeface="Calibri"/>
              </a:rPr>
              <a:t>В идеале покрыт весь код</a:t>
            </a:r>
            <a:endParaRPr/>
          </a:p>
          <a:p>
            <a:pPr indent="-228600" lvl="0" marL="228600" marR="0" rtl="0" algn="l">
              <a:lnSpc>
                <a:spcPct val="120000"/>
              </a:lnSpc>
              <a:spcBef>
                <a:spcPts val="500"/>
              </a:spcBef>
              <a:spcAft>
                <a:spcPts val="0"/>
              </a:spcAft>
              <a:buClr>
                <a:schemeClr val="dk1"/>
              </a:buClr>
              <a:buSzPct val="100000"/>
              <a:buFont typeface="Arial"/>
              <a:buChar char="•"/>
            </a:pPr>
            <a:r>
              <a:rPr lang="en" sz="2000">
                <a:solidFill>
                  <a:schemeClr val="dk1"/>
                </a:solidFill>
                <a:latin typeface="Calibri"/>
                <a:ea typeface="Calibri"/>
                <a:cs typeface="Calibri"/>
                <a:sym typeface="Calibri"/>
              </a:rPr>
              <a:t>Требуют ресурсов на их написание</a:t>
            </a:r>
            <a:endParaRPr/>
          </a:p>
          <a:p>
            <a:pPr indent="-228600" lvl="1" marL="685800" marR="0" rtl="0" algn="l">
              <a:lnSpc>
                <a:spcPct val="120000"/>
              </a:lnSpc>
              <a:spcBef>
                <a:spcPts val="300"/>
              </a:spcBef>
              <a:spcAft>
                <a:spcPts val="0"/>
              </a:spcAft>
              <a:buClr>
                <a:schemeClr val="dk1"/>
              </a:buClr>
              <a:buSzPct val="100000"/>
              <a:buFont typeface="Arial"/>
              <a:buChar char="•"/>
            </a:pPr>
            <a:r>
              <a:rPr b="0" i="0" lang="en" sz="1600" u="none" cap="none" strike="noStrike">
                <a:solidFill>
                  <a:schemeClr val="dk1"/>
                </a:solidFill>
                <a:latin typeface="Calibri"/>
                <a:ea typeface="Calibri"/>
                <a:cs typeface="Calibri"/>
                <a:sym typeface="Calibri"/>
              </a:rPr>
              <a:t>В среднем 3-5 строк тестового кода на строку рабочего кода при 100% покрытии (code coverage), но можно и сильно меньше — смотря в каком объёме тестировать</a:t>
            </a:r>
            <a:endParaRPr/>
          </a:p>
          <a:p>
            <a:pPr indent="-228600" lvl="0" marL="228600" marR="0" rtl="0" algn="l">
              <a:lnSpc>
                <a:spcPct val="120000"/>
              </a:lnSpc>
              <a:spcBef>
                <a:spcPts val="500"/>
              </a:spcBef>
              <a:spcAft>
                <a:spcPts val="0"/>
              </a:spcAft>
              <a:buClr>
                <a:schemeClr val="dk1"/>
              </a:buClr>
              <a:buSzPct val="100000"/>
              <a:buFont typeface="Arial"/>
              <a:buChar char="•"/>
            </a:pPr>
            <a:r>
              <a:rPr lang="en" sz="2000">
                <a:solidFill>
                  <a:schemeClr val="dk1"/>
                </a:solidFill>
                <a:latin typeface="Calibri"/>
                <a:ea typeface="Calibri"/>
                <a:cs typeface="Calibri"/>
                <a:sym typeface="Calibri"/>
              </a:rPr>
              <a:t>Требуют ресурсов на поддержку в актуальном состоянии</a:t>
            </a:r>
            <a:endParaRPr/>
          </a:p>
          <a:p>
            <a:pPr indent="-228600" lvl="1" marL="685800" marR="0" rtl="0" algn="l">
              <a:lnSpc>
                <a:spcPct val="120000"/>
              </a:lnSpc>
              <a:spcBef>
                <a:spcPts val="300"/>
              </a:spcBef>
              <a:spcAft>
                <a:spcPts val="0"/>
              </a:spcAft>
              <a:buClr>
                <a:schemeClr val="dk1"/>
              </a:buClr>
              <a:buSzPct val="100000"/>
              <a:buFont typeface="Arial"/>
              <a:buChar char="•"/>
            </a:pPr>
            <a:r>
              <a:rPr b="0" i="0" lang="en" sz="1600" u="none" cap="none" strike="noStrike">
                <a:solidFill>
                  <a:schemeClr val="dk1"/>
                </a:solidFill>
                <a:latin typeface="Calibri"/>
                <a:ea typeface="Calibri"/>
                <a:cs typeface="Calibri"/>
                <a:sym typeface="Calibri"/>
              </a:rPr>
              <a:t>В частности, при любом рефакторинге</a:t>
            </a:r>
            <a:endParaRPr/>
          </a:p>
          <a:p>
            <a:pPr indent="-228600" lvl="1" marL="685800" marR="0" rtl="0" algn="l">
              <a:lnSpc>
                <a:spcPct val="120000"/>
              </a:lnSpc>
              <a:spcBef>
                <a:spcPts val="300"/>
              </a:spcBef>
              <a:spcAft>
                <a:spcPts val="0"/>
              </a:spcAft>
              <a:buClr>
                <a:schemeClr val="dk1"/>
              </a:buClr>
              <a:buSzPct val="100000"/>
              <a:buFont typeface="Arial"/>
              <a:buChar char="•"/>
            </a:pPr>
            <a:r>
              <a:rPr b="0" i="0" lang="en" sz="1600" u="none" cap="none" strike="noStrike">
                <a:solidFill>
                  <a:schemeClr val="dk1"/>
                </a:solidFill>
                <a:latin typeface="Calibri"/>
                <a:ea typeface="Calibri"/>
                <a:cs typeface="Calibri"/>
                <a:sym typeface="Calibri"/>
              </a:rPr>
              <a:t>Их нужно постоянно чинить, могут падать сами по себе, потому, что что-то поменялось</a:t>
            </a:r>
            <a:endParaRPr/>
          </a:p>
          <a:p>
            <a:pPr indent="-228600" lvl="0" marL="228600" marR="0" rtl="0" algn="l">
              <a:lnSpc>
                <a:spcPct val="120000"/>
              </a:lnSpc>
              <a:spcBef>
                <a:spcPts val="500"/>
              </a:spcBef>
              <a:spcAft>
                <a:spcPts val="0"/>
              </a:spcAft>
              <a:buClr>
                <a:schemeClr val="dk1"/>
              </a:buClr>
              <a:buSzPct val="100000"/>
              <a:buFont typeface="Arial"/>
              <a:buChar char="•"/>
            </a:pPr>
            <a:r>
              <a:rPr lang="en" sz="2000">
                <a:solidFill>
                  <a:schemeClr val="dk1"/>
                </a:solidFill>
                <a:latin typeface="Calibri"/>
                <a:ea typeface="Calibri"/>
                <a:cs typeface="Calibri"/>
                <a:sym typeface="Calibri"/>
              </a:rPr>
              <a:t>Требовательны к качеству кода</a:t>
            </a:r>
            <a:endParaRPr/>
          </a:p>
          <a:p>
            <a:pPr indent="-228600" lvl="1" marL="685800" marR="0" rtl="0" algn="l">
              <a:lnSpc>
                <a:spcPct val="120000"/>
              </a:lnSpc>
              <a:spcBef>
                <a:spcPts val="300"/>
              </a:spcBef>
              <a:spcAft>
                <a:spcPts val="0"/>
              </a:spcAft>
              <a:buClr>
                <a:schemeClr val="dk1"/>
              </a:buClr>
              <a:buSzPct val="100000"/>
              <a:buFont typeface="Arial"/>
              <a:buChar char="•"/>
            </a:pPr>
            <a:r>
              <a:rPr b="0" i="0" lang="en" sz="1600" u="none" cap="none" strike="noStrike">
                <a:solidFill>
                  <a:schemeClr val="dk1"/>
                </a:solidFill>
                <a:latin typeface="Calibri"/>
                <a:ea typeface="Calibri"/>
                <a:cs typeface="Calibri"/>
                <a:sym typeface="Calibri"/>
              </a:rPr>
              <a:t>В старом проекте, не адаптированном под тестирование, написать продуктивные тесты на старый функционал без серьезного рефакторинга кода затруднительно</a:t>
            </a:r>
            <a:endParaRPr/>
          </a:p>
          <a:p>
            <a:pPr indent="-228600" lvl="0" marL="228600" marR="0" rtl="0" algn="l">
              <a:lnSpc>
                <a:spcPct val="120000"/>
              </a:lnSpc>
              <a:spcBef>
                <a:spcPts val="300"/>
              </a:spcBef>
              <a:spcAft>
                <a:spcPts val="0"/>
              </a:spcAft>
              <a:buClr>
                <a:schemeClr val="dk1"/>
              </a:buClr>
              <a:buSzPct val="100000"/>
              <a:buFont typeface="Arial"/>
              <a:buChar char="•"/>
            </a:pPr>
            <a:r>
              <a:rPr lang="en" sz="2000">
                <a:solidFill>
                  <a:schemeClr val="dk1"/>
                </a:solidFill>
                <a:latin typeface="Calibri"/>
                <a:ea typeface="Calibri"/>
                <a:cs typeface="Calibri"/>
                <a:sym typeface="Calibri"/>
              </a:rPr>
              <a:t>Сами тесты могут содержать ошибки</a:t>
            </a:r>
            <a:endParaRPr sz="2000">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90"/>
          <p:cNvSpPr txBox="1"/>
          <p:nvPr>
            <p:ph type="title"/>
          </p:nvPr>
        </p:nvSpPr>
        <p:spPr>
          <a:xfrm>
            <a:off x="838200" y="228646"/>
            <a:ext cx="10515600" cy="89761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
              <a:t>Использование фикстуры monkeypatch в pytest</a:t>
            </a:r>
            <a:endParaRPr/>
          </a:p>
        </p:txBody>
      </p:sp>
      <p:sp>
        <p:nvSpPr>
          <p:cNvPr id="754" name="Google Shape;754;p90"/>
          <p:cNvSpPr txBox="1"/>
          <p:nvPr>
            <p:ph idx="1" type="body"/>
          </p:nvPr>
        </p:nvSpPr>
        <p:spPr>
          <a:xfrm>
            <a:off x="838199" y="1148842"/>
            <a:ext cx="10789693" cy="5342269"/>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900"/>
              <a:buNone/>
            </a:pPr>
            <a:r>
              <a:rPr lang="en" sz="1900"/>
              <a:t>Monkey patch — это динамическая модификация класса или модуля во время выполнения. Во время тестирования "monkey patching" — это удобный способ взять на себя часть среды выполнения тестируемого кода и заменить либо входные зависимости, либо выходные зависимости объектами или функциями, которые более удобны для тестирования.</a:t>
            </a:r>
            <a:br>
              <a:rPr lang="en" sz="1900"/>
            </a:br>
            <a:r>
              <a:rPr lang="en" sz="1900"/>
              <a:t>Встроенная фикстура monkeypatch позволяет сделать это в контексте одного теста. И когда тест заканчивается, независимо от того, пройден он или нет, оригинал восстанавливается, отменяя все изменения патча.</a:t>
            </a:r>
            <a:endParaRPr/>
          </a:p>
          <a:p>
            <a:pPr indent="0" lvl="0" marL="0" rtl="0" algn="l">
              <a:lnSpc>
                <a:spcPct val="100000"/>
              </a:lnSpc>
              <a:spcBef>
                <a:spcPts val="1000"/>
              </a:spcBef>
              <a:spcAft>
                <a:spcPts val="0"/>
              </a:spcAft>
              <a:buClr>
                <a:schemeClr val="dk1"/>
              </a:buClr>
              <a:buSzPts val="1900"/>
              <a:buNone/>
            </a:pPr>
            <a:r>
              <a:rPr lang="en" sz="1900"/>
              <a:t>Фикстура monkeypatch обеспечивает следующие функции:</a:t>
            </a:r>
            <a:endParaRPr/>
          </a:p>
          <a:p>
            <a:pPr indent="-228600" lvl="0" marL="228600" rtl="0" algn="l">
              <a:lnSpc>
                <a:spcPct val="100000"/>
              </a:lnSpc>
              <a:spcBef>
                <a:spcPts val="300"/>
              </a:spcBef>
              <a:spcAft>
                <a:spcPts val="0"/>
              </a:spcAft>
              <a:buClr>
                <a:schemeClr val="dk1"/>
              </a:buClr>
              <a:buSzPts val="1900"/>
              <a:buFont typeface="Arial"/>
              <a:buChar char="•"/>
            </a:pPr>
            <a:r>
              <a:rPr lang="en" sz="1900">
                <a:latin typeface="Consolas"/>
                <a:ea typeface="Consolas"/>
                <a:cs typeface="Consolas"/>
                <a:sym typeface="Consolas"/>
              </a:rPr>
              <a:t>setattr(target, name, value=&lt;notset&gt;, raising=True)</a:t>
            </a:r>
            <a:r>
              <a:rPr lang="en" sz="1900"/>
              <a:t>: Установить атрибут.</a:t>
            </a:r>
            <a:endParaRPr/>
          </a:p>
          <a:p>
            <a:pPr indent="-228600" lvl="0" marL="228600" rtl="0" algn="l">
              <a:lnSpc>
                <a:spcPct val="100000"/>
              </a:lnSpc>
              <a:spcBef>
                <a:spcPts val="300"/>
              </a:spcBef>
              <a:spcAft>
                <a:spcPts val="0"/>
              </a:spcAft>
              <a:buClr>
                <a:schemeClr val="dk1"/>
              </a:buClr>
              <a:buSzPts val="1900"/>
              <a:buFont typeface="Arial"/>
              <a:buChar char="•"/>
            </a:pPr>
            <a:r>
              <a:rPr lang="en" sz="1900">
                <a:latin typeface="Consolas"/>
                <a:ea typeface="Consolas"/>
                <a:cs typeface="Consolas"/>
                <a:sym typeface="Consolas"/>
              </a:rPr>
              <a:t>delattr(target, name=&lt;notset&gt;, raising=True)</a:t>
            </a:r>
            <a:r>
              <a:rPr lang="en" sz="1900"/>
              <a:t>: Удалить атрибут.</a:t>
            </a:r>
            <a:endParaRPr/>
          </a:p>
          <a:p>
            <a:pPr indent="-228600" lvl="0" marL="228600" rtl="0" algn="l">
              <a:lnSpc>
                <a:spcPct val="100000"/>
              </a:lnSpc>
              <a:spcBef>
                <a:spcPts val="300"/>
              </a:spcBef>
              <a:spcAft>
                <a:spcPts val="0"/>
              </a:spcAft>
              <a:buClr>
                <a:schemeClr val="dk1"/>
              </a:buClr>
              <a:buSzPts val="1900"/>
              <a:buFont typeface="Arial"/>
              <a:buChar char="•"/>
            </a:pPr>
            <a:r>
              <a:rPr lang="en" sz="1900">
                <a:latin typeface="Consolas"/>
                <a:ea typeface="Consolas"/>
                <a:cs typeface="Consolas"/>
                <a:sym typeface="Consolas"/>
              </a:rPr>
              <a:t>setitem(dic, name, value)</a:t>
            </a:r>
            <a:r>
              <a:rPr lang="en" sz="1900"/>
              <a:t>: Задать запись в словаре.</a:t>
            </a:r>
            <a:endParaRPr/>
          </a:p>
          <a:p>
            <a:pPr indent="-228600" lvl="0" marL="228600" rtl="0" algn="l">
              <a:lnSpc>
                <a:spcPct val="100000"/>
              </a:lnSpc>
              <a:spcBef>
                <a:spcPts val="300"/>
              </a:spcBef>
              <a:spcAft>
                <a:spcPts val="0"/>
              </a:spcAft>
              <a:buClr>
                <a:schemeClr val="dk1"/>
              </a:buClr>
              <a:buSzPts val="1900"/>
              <a:buFont typeface="Arial"/>
              <a:buChar char="•"/>
            </a:pPr>
            <a:r>
              <a:rPr lang="en" sz="1900">
                <a:latin typeface="Consolas"/>
                <a:ea typeface="Consolas"/>
                <a:cs typeface="Consolas"/>
                <a:sym typeface="Consolas"/>
              </a:rPr>
              <a:t>delitem(dic, name, raising=True)</a:t>
            </a:r>
            <a:r>
              <a:rPr lang="en" sz="1900"/>
              <a:t>: Удалить запись в словаре.</a:t>
            </a:r>
            <a:endParaRPr/>
          </a:p>
          <a:p>
            <a:pPr indent="-228600" lvl="0" marL="228600" rtl="0" algn="l">
              <a:lnSpc>
                <a:spcPct val="100000"/>
              </a:lnSpc>
              <a:spcBef>
                <a:spcPts val="300"/>
              </a:spcBef>
              <a:spcAft>
                <a:spcPts val="0"/>
              </a:spcAft>
              <a:buClr>
                <a:schemeClr val="dk1"/>
              </a:buClr>
              <a:buSzPts val="1900"/>
              <a:buFont typeface="Arial"/>
              <a:buChar char="•"/>
            </a:pPr>
            <a:r>
              <a:rPr lang="en" sz="1900">
                <a:latin typeface="Consolas"/>
                <a:ea typeface="Consolas"/>
                <a:cs typeface="Consolas"/>
                <a:sym typeface="Consolas"/>
              </a:rPr>
              <a:t>setenv(name, value, prepend=None)</a:t>
            </a:r>
            <a:r>
              <a:rPr lang="en" sz="1900"/>
              <a:t>: Задать переменную окружения .</a:t>
            </a:r>
            <a:endParaRPr/>
          </a:p>
          <a:p>
            <a:pPr indent="-228600" lvl="0" marL="228600" rtl="0" algn="l">
              <a:lnSpc>
                <a:spcPct val="100000"/>
              </a:lnSpc>
              <a:spcBef>
                <a:spcPts val="300"/>
              </a:spcBef>
              <a:spcAft>
                <a:spcPts val="0"/>
              </a:spcAft>
              <a:buClr>
                <a:schemeClr val="dk1"/>
              </a:buClr>
              <a:buSzPts val="1900"/>
              <a:buFont typeface="Arial"/>
              <a:buChar char="•"/>
            </a:pPr>
            <a:r>
              <a:rPr lang="en" sz="1900">
                <a:latin typeface="Consolas"/>
                <a:ea typeface="Consolas"/>
                <a:cs typeface="Consolas"/>
                <a:sym typeface="Consolas"/>
              </a:rPr>
              <a:t>delenv(name, raising=True)</a:t>
            </a:r>
            <a:r>
              <a:rPr lang="en" sz="1900"/>
              <a:t>: Удалите переменную окружения.</a:t>
            </a:r>
            <a:endParaRPr/>
          </a:p>
          <a:p>
            <a:pPr indent="-228600" lvl="0" marL="228600" rtl="0" algn="l">
              <a:lnSpc>
                <a:spcPct val="100000"/>
              </a:lnSpc>
              <a:spcBef>
                <a:spcPts val="300"/>
              </a:spcBef>
              <a:spcAft>
                <a:spcPts val="0"/>
              </a:spcAft>
              <a:buClr>
                <a:schemeClr val="dk1"/>
              </a:buClr>
              <a:buSzPts val="1900"/>
              <a:buFont typeface="Arial"/>
              <a:buChar char="•"/>
            </a:pPr>
            <a:r>
              <a:rPr lang="en" sz="1900">
                <a:latin typeface="Consolas"/>
                <a:ea typeface="Consolas"/>
                <a:cs typeface="Consolas"/>
                <a:sym typeface="Consolas"/>
              </a:rPr>
              <a:t>syspath_prepend(path)</a:t>
            </a:r>
            <a:r>
              <a:rPr lang="en" sz="1900"/>
              <a:t>: вставить path в список путей для импорта Python.</a:t>
            </a:r>
            <a:endParaRPr/>
          </a:p>
          <a:p>
            <a:pPr indent="-228600" lvl="0" marL="228600" rtl="0" algn="l">
              <a:lnSpc>
                <a:spcPct val="100000"/>
              </a:lnSpc>
              <a:spcBef>
                <a:spcPts val="300"/>
              </a:spcBef>
              <a:spcAft>
                <a:spcPts val="0"/>
              </a:spcAft>
              <a:buClr>
                <a:schemeClr val="dk1"/>
              </a:buClr>
              <a:buSzPts val="1900"/>
              <a:buFont typeface="Arial"/>
              <a:buChar char="•"/>
            </a:pPr>
            <a:r>
              <a:rPr lang="en" sz="1900">
                <a:latin typeface="Consolas"/>
                <a:ea typeface="Consolas"/>
                <a:cs typeface="Consolas"/>
                <a:sym typeface="Consolas"/>
              </a:rPr>
              <a:t>chdir(path)</a:t>
            </a:r>
            <a:r>
              <a:rPr lang="en" sz="1900"/>
              <a:t>: Изменить текущий рабочий каталог.</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1"/>
          <p:cNvSpPr txBox="1"/>
          <p:nvPr>
            <p:ph type="title"/>
          </p:nvPr>
        </p:nvSpPr>
        <p:spPr>
          <a:xfrm>
            <a:off x="838200" y="324181"/>
            <a:ext cx="10515600" cy="7676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moneypatch: примеры использования</a:t>
            </a:r>
            <a:endParaRPr/>
          </a:p>
        </p:txBody>
      </p:sp>
      <p:sp>
        <p:nvSpPr>
          <p:cNvPr id="760" name="Google Shape;760;p91"/>
          <p:cNvSpPr txBox="1"/>
          <p:nvPr>
            <p:ph idx="1" type="body"/>
          </p:nvPr>
        </p:nvSpPr>
        <p:spPr>
          <a:xfrm>
            <a:off x="838200" y="1132764"/>
            <a:ext cx="10515600" cy="5581935"/>
          </a:xfrm>
          <a:prstGeom prst="rect">
            <a:avLst/>
          </a:prstGeom>
          <a:solidFill>
            <a:srgbClr val="EDEDED"/>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7070"/>
              </a:buClr>
              <a:buSzPts val="1700"/>
              <a:buNone/>
            </a:pPr>
            <a:r>
              <a:rPr lang="en" sz="1700">
                <a:solidFill>
                  <a:srgbClr val="757070"/>
                </a:solidFill>
                <a:latin typeface="Consolas"/>
                <a:ea typeface="Consolas"/>
                <a:cs typeface="Consolas"/>
                <a:sym typeface="Consolas"/>
              </a:rPr>
              <a:t># </a:t>
            </a:r>
            <a:r>
              <a:rPr i="0" lang="en" sz="1700">
                <a:solidFill>
                  <a:srgbClr val="757070"/>
                </a:solidFill>
                <a:latin typeface="Consolas"/>
                <a:ea typeface="Consolas"/>
                <a:cs typeface="Consolas"/>
                <a:sym typeface="Consolas"/>
              </a:rPr>
              <a:t>тестируемый код: </a:t>
            </a:r>
            <a:r>
              <a:rPr lang="en" sz="1700">
                <a:solidFill>
                  <a:srgbClr val="757070"/>
                </a:solidFill>
                <a:latin typeface="Consolas"/>
                <a:ea typeface="Consolas"/>
                <a:cs typeface="Consolas"/>
                <a:sym typeface="Consolas"/>
              </a:rPr>
              <a:t>ch4/monkey/cheese.py</a:t>
            </a:r>
            <a:br>
              <a:rPr b="1" i="0" lang="en" sz="1700">
                <a:solidFill>
                  <a:srgbClr val="757070"/>
                </a:solidFill>
                <a:latin typeface="Consolas"/>
                <a:ea typeface="Consolas"/>
                <a:cs typeface="Consolas"/>
                <a:sym typeface="Consolas"/>
              </a:rPr>
            </a:br>
            <a:r>
              <a:rPr b="1" i="0" lang="en" sz="1700">
                <a:solidFill>
                  <a:srgbClr val="8959A8"/>
                </a:solidFill>
                <a:latin typeface="Consolas"/>
                <a:ea typeface="Consolas"/>
                <a:cs typeface="Consolas"/>
                <a:sym typeface="Consolas"/>
              </a:rPr>
              <a:t>def</a:t>
            </a:r>
            <a:r>
              <a:rPr b="0" i="0" lang="en" sz="1700">
                <a:solidFill>
                  <a:srgbClr val="4D4D4C"/>
                </a:solidFill>
                <a:latin typeface="Consolas"/>
                <a:ea typeface="Consolas"/>
                <a:cs typeface="Consolas"/>
                <a:sym typeface="Consolas"/>
              </a:rPr>
              <a:t> </a:t>
            </a:r>
            <a:r>
              <a:rPr b="1" i="0" lang="en" sz="1700">
                <a:solidFill>
                  <a:srgbClr val="4271AE"/>
                </a:solidFill>
                <a:latin typeface="Consolas"/>
                <a:ea typeface="Consolas"/>
                <a:cs typeface="Consolas"/>
                <a:sym typeface="Consolas"/>
              </a:rPr>
              <a:t>read_cheese_preferences</a:t>
            </a:r>
            <a:r>
              <a:rPr b="0" i="0" lang="en" sz="1700">
                <a:solidFill>
                  <a:srgbClr val="4D4D4C"/>
                </a:solidFill>
                <a:latin typeface="Consolas"/>
                <a:ea typeface="Consolas"/>
                <a:cs typeface="Consolas"/>
                <a:sym typeface="Consolas"/>
              </a:rPr>
              <a:t>():</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full_path = os.path.expanduser(</a:t>
            </a:r>
            <a:r>
              <a:rPr b="0" i="0" lang="en" sz="1700">
                <a:solidFill>
                  <a:srgbClr val="718C00"/>
                </a:solidFill>
                <a:latin typeface="Consolas"/>
                <a:ea typeface="Consolas"/>
                <a:cs typeface="Consolas"/>
                <a:sym typeface="Consolas"/>
              </a:rPr>
              <a:t>'~/.cheese.json'</a:t>
            </a:r>
            <a:r>
              <a:rPr b="0" i="0" lang="en" sz="1700">
                <a:solidFill>
                  <a:srgbClr val="4D4D4C"/>
                </a:solidFill>
                <a:latin typeface="Consolas"/>
                <a:ea typeface="Consolas"/>
                <a:cs typeface="Consolas"/>
                <a:sym typeface="Consolas"/>
              </a:rPr>
              <a:t>)</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a:t>
            </a:r>
            <a:r>
              <a:rPr b="1" i="0" lang="en" sz="1700">
                <a:solidFill>
                  <a:srgbClr val="8959A8"/>
                </a:solidFill>
                <a:latin typeface="Consolas"/>
                <a:ea typeface="Consolas"/>
                <a:cs typeface="Consolas"/>
                <a:sym typeface="Consolas"/>
              </a:rPr>
              <a:t>with</a:t>
            </a:r>
            <a:r>
              <a:rPr b="0" i="0" lang="en" sz="1700">
                <a:solidFill>
                  <a:srgbClr val="4D4D4C"/>
                </a:solidFill>
                <a:latin typeface="Consolas"/>
                <a:ea typeface="Consolas"/>
                <a:cs typeface="Consolas"/>
                <a:sym typeface="Consolas"/>
              </a:rPr>
              <a:t> </a:t>
            </a:r>
            <a:r>
              <a:rPr b="0" i="0" lang="en" sz="1700">
                <a:solidFill>
                  <a:srgbClr val="F5871F"/>
                </a:solidFill>
                <a:latin typeface="Consolas"/>
                <a:ea typeface="Consolas"/>
                <a:cs typeface="Consolas"/>
                <a:sym typeface="Consolas"/>
              </a:rPr>
              <a:t>open</a:t>
            </a:r>
            <a:r>
              <a:rPr b="0" i="0" lang="en" sz="1700">
                <a:solidFill>
                  <a:srgbClr val="4D4D4C"/>
                </a:solidFill>
                <a:latin typeface="Consolas"/>
                <a:ea typeface="Consolas"/>
                <a:cs typeface="Consolas"/>
                <a:sym typeface="Consolas"/>
              </a:rPr>
              <a:t>(full_path, </a:t>
            </a:r>
            <a:r>
              <a:rPr b="0" i="0" lang="en" sz="1700">
                <a:solidFill>
                  <a:srgbClr val="718C00"/>
                </a:solidFill>
                <a:latin typeface="Consolas"/>
                <a:ea typeface="Consolas"/>
                <a:cs typeface="Consolas"/>
                <a:sym typeface="Consolas"/>
              </a:rPr>
              <a:t>'r'</a:t>
            </a:r>
            <a:r>
              <a:rPr b="0" i="0" lang="en" sz="1700">
                <a:solidFill>
                  <a:srgbClr val="4D4D4C"/>
                </a:solidFill>
                <a:latin typeface="Consolas"/>
                <a:ea typeface="Consolas"/>
                <a:cs typeface="Consolas"/>
                <a:sym typeface="Consolas"/>
              </a:rPr>
              <a:t>) </a:t>
            </a:r>
            <a:r>
              <a:rPr b="1" i="0" lang="en" sz="1700">
                <a:solidFill>
                  <a:srgbClr val="8959A8"/>
                </a:solidFill>
                <a:latin typeface="Consolas"/>
                <a:ea typeface="Consolas"/>
                <a:cs typeface="Consolas"/>
                <a:sym typeface="Consolas"/>
              </a:rPr>
              <a:t>as</a:t>
            </a:r>
            <a:r>
              <a:rPr b="0" i="0" lang="en" sz="1700">
                <a:solidFill>
                  <a:srgbClr val="4D4D4C"/>
                </a:solidFill>
                <a:latin typeface="Consolas"/>
                <a:ea typeface="Consolas"/>
                <a:cs typeface="Consolas"/>
                <a:sym typeface="Consolas"/>
              </a:rPr>
              <a:t> f:</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prefs = json.load(f)</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a:t>
            </a:r>
            <a:r>
              <a:rPr b="1" i="0" lang="en" sz="1700">
                <a:solidFill>
                  <a:srgbClr val="8959A8"/>
                </a:solidFill>
                <a:latin typeface="Consolas"/>
                <a:ea typeface="Consolas"/>
                <a:cs typeface="Consolas"/>
                <a:sym typeface="Consolas"/>
              </a:rPr>
              <a:t>return</a:t>
            </a:r>
            <a:r>
              <a:rPr b="0" i="0" lang="en" sz="1700">
                <a:solidFill>
                  <a:srgbClr val="4D4D4C"/>
                </a:solidFill>
                <a:latin typeface="Consolas"/>
                <a:ea typeface="Consolas"/>
                <a:cs typeface="Consolas"/>
                <a:sym typeface="Consolas"/>
              </a:rPr>
              <a:t> prefs</a:t>
            </a:r>
            <a:br>
              <a:rPr b="0" i="0" lang="en" sz="1700">
                <a:solidFill>
                  <a:srgbClr val="4D4D4C"/>
                </a:solidFill>
                <a:latin typeface="Consolas"/>
                <a:ea typeface="Consolas"/>
                <a:cs typeface="Consolas"/>
                <a:sym typeface="Consolas"/>
              </a:rPr>
            </a:br>
            <a:br>
              <a:rPr b="0" i="0" lang="en" sz="1700">
                <a:solidFill>
                  <a:srgbClr val="4D4D4C"/>
                </a:solidFill>
                <a:latin typeface="Consolas"/>
                <a:ea typeface="Consolas"/>
                <a:cs typeface="Consolas"/>
                <a:sym typeface="Consolas"/>
              </a:rPr>
            </a:br>
            <a:r>
              <a:rPr b="1" i="0" lang="en" sz="1700">
                <a:solidFill>
                  <a:srgbClr val="8959A8"/>
                </a:solidFill>
                <a:latin typeface="Consolas"/>
                <a:ea typeface="Consolas"/>
                <a:cs typeface="Consolas"/>
                <a:sym typeface="Consolas"/>
              </a:rPr>
              <a:t>def</a:t>
            </a:r>
            <a:r>
              <a:rPr b="0" i="0" lang="en" sz="1700">
                <a:solidFill>
                  <a:srgbClr val="4D4D4C"/>
                </a:solidFill>
                <a:latin typeface="Consolas"/>
                <a:ea typeface="Consolas"/>
                <a:cs typeface="Consolas"/>
                <a:sym typeface="Consolas"/>
              </a:rPr>
              <a:t> </a:t>
            </a:r>
            <a:r>
              <a:rPr b="1" i="0" lang="en" sz="1700">
                <a:solidFill>
                  <a:srgbClr val="4271AE"/>
                </a:solidFill>
                <a:latin typeface="Consolas"/>
                <a:ea typeface="Consolas"/>
                <a:cs typeface="Consolas"/>
                <a:sym typeface="Consolas"/>
              </a:rPr>
              <a:t>write_cheese_preferences</a:t>
            </a:r>
            <a:r>
              <a:rPr b="0" i="0" lang="en" sz="1700">
                <a:solidFill>
                  <a:srgbClr val="4D4D4C"/>
                </a:solidFill>
                <a:latin typeface="Consolas"/>
                <a:ea typeface="Consolas"/>
                <a:cs typeface="Consolas"/>
                <a:sym typeface="Consolas"/>
              </a:rPr>
              <a:t>(</a:t>
            </a:r>
            <a:r>
              <a:rPr b="0" i="0" lang="en" sz="1700">
                <a:solidFill>
                  <a:srgbClr val="F5871F"/>
                </a:solidFill>
                <a:latin typeface="Consolas"/>
                <a:ea typeface="Consolas"/>
                <a:cs typeface="Consolas"/>
                <a:sym typeface="Consolas"/>
              </a:rPr>
              <a:t>prefs</a:t>
            </a:r>
            <a:r>
              <a:rPr b="0" i="0" lang="en" sz="1700">
                <a:solidFill>
                  <a:srgbClr val="4D4D4C"/>
                </a:solidFill>
                <a:latin typeface="Consolas"/>
                <a:ea typeface="Consolas"/>
                <a:cs typeface="Consolas"/>
                <a:sym typeface="Consolas"/>
              </a:rPr>
              <a:t>):</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full_path = os.path.expanduser(</a:t>
            </a:r>
            <a:r>
              <a:rPr b="0" i="0" lang="en" sz="1700">
                <a:solidFill>
                  <a:srgbClr val="718C00"/>
                </a:solidFill>
                <a:latin typeface="Consolas"/>
                <a:ea typeface="Consolas"/>
                <a:cs typeface="Consolas"/>
                <a:sym typeface="Consolas"/>
              </a:rPr>
              <a:t>'~/.cheese.json'</a:t>
            </a:r>
            <a:r>
              <a:rPr b="0" i="0" lang="en" sz="1700">
                <a:solidFill>
                  <a:srgbClr val="4D4D4C"/>
                </a:solidFill>
                <a:latin typeface="Consolas"/>
                <a:ea typeface="Consolas"/>
                <a:cs typeface="Consolas"/>
                <a:sym typeface="Consolas"/>
              </a:rPr>
              <a:t>)</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a:t>
            </a:r>
            <a:r>
              <a:rPr b="1" i="0" lang="en" sz="1700">
                <a:solidFill>
                  <a:srgbClr val="8959A8"/>
                </a:solidFill>
                <a:latin typeface="Consolas"/>
                <a:ea typeface="Consolas"/>
                <a:cs typeface="Consolas"/>
                <a:sym typeface="Consolas"/>
              </a:rPr>
              <a:t>with</a:t>
            </a:r>
            <a:r>
              <a:rPr b="0" i="0" lang="en" sz="1700">
                <a:solidFill>
                  <a:srgbClr val="4D4D4C"/>
                </a:solidFill>
                <a:latin typeface="Consolas"/>
                <a:ea typeface="Consolas"/>
                <a:cs typeface="Consolas"/>
                <a:sym typeface="Consolas"/>
              </a:rPr>
              <a:t> </a:t>
            </a:r>
            <a:r>
              <a:rPr b="0" i="0" lang="en" sz="1700">
                <a:solidFill>
                  <a:srgbClr val="F5871F"/>
                </a:solidFill>
                <a:latin typeface="Consolas"/>
                <a:ea typeface="Consolas"/>
                <a:cs typeface="Consolas"/>
                <a:sym typeface="Consolas"/>
              </a:rPr>
              <a:t>open</a:t>
            </a:r>
            <a:r>
              <a:rPr b="0" i="0" lang="en" sz="1700">
                <a:solidFill>
                  <a:srgbClr val="4D4D4C"/>
                </a:solidFill>
                <a:latin typeface="Consolas"/>
                <a:ea typeface="Consolas"/>
                <a:cs typeface="Consolas"/>
                <a:sym typeface="Consolas"/>
              </a:rPr>
              <a:t>(full_path, </a:t>
            </a:r>
            <a:r>
              <a:rPr b="0" i="0" lang="en" sz="1700">
                <a:solidFill>
                  <a:srgbClr val="718C00"/>
                </a:solidFill>
                <a:latin typeface="Consolas"/>
                <a:ea typeface="Consolas"/>
                <a:cs typeface="Consolas"/>
                <a:sym typeface="Consolas"/>
              </a:rPr>
              <a:t>'w'</a:t>
            </a:r>
            <a:r>
              <a:rPr b="0" i="0" lang="en" sz="1700">
                <a:solidFill>
                  <a:srgbClr val="4D4D4C"/>
                </a:solidFill>
                <a:latin typeface="Consolas"/>
                <a:ea typeface="Consolas"/>
                <a:cs typeface="Consolas"/>
                <a:sym typeface="Consolas"/>
              </a:rPr>
              <a:t>) </a:t>
            </a:r>
            <a:r>
              <a:rPr b="1" i="0" lang="en" sz="1700">
                <a:solidFill>
                  <a:srgbClr val="8959A8"/>
                </a:solidFill>
                <a:latin typeface="Consolas"/>
                <a:ea typeface="Consolas"/>
                <a:cs typeface="Consolas"/>
                <a:sym typeface="Consolas"/>
              </a:rPr>
              <a:t>as</a:t>
            </a:r>
            <a:r>
              <a:rPr b="0" i="0" lang="en" sz="1700">
                <a:solidFill>
                  <a:srgbClr val="4D4D4C"/>
                </a:solidFill>
                <a:latin typeface="Consolas"/>
                <a:ea typeface="Consolas"/>
                <a:cs typeface="Consolas"/>
                <a:sym typeface="Consolas"/>
              </a:rPr>
              <a:t> f:</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json.dump(prefs, f, indent=</a:t>
            </a:r>
            <a:r>
              <a:rPr b="0" i="0" lang="en" sz="1700">
                <a:solidFill>
                  <a:srgbClr val="F5871F"/>
                </a:solidFill>
                <a:latin typeface="Consolas"/>
                <a:ea typeface="Consolas"/>
                <a:cs typeface="Consolas"/>
                <a:sym typeface="Consolas"/>
              </a:rPr>
              <a:t>4</a:t>
            </a:r>
            <a:r>
              <a:rPr b="0" i="0" lang="en" sz="1700">
                <a:solidFill>
                  <a:srgbClr val="4D4D4C"/>
                </a:solidFill>
                <a:latin typeface="Consolas"/>
                <a:ea typeface="Consolas"/>
                <a:cs typeface="Consolas"/>
                <a:sym typeface="Consolas"/>
              </a:rPr>
              <a:t>)</a:t>
            </a:r>
            <a:br>
              <a:rPr b="0" i="0" lang="en" sz="1700">
                <a:solidFill>
                  <a:srgbClr val="4D4D4C"/>
                </a:solidFill>
                <a:latin typeface="Consolas"/>
                <a:ea typeface="Consolas"/>
                <a:cs typeface="Consolas"/>
                <a:sym typeface="Consolas"/>
              </a:rPr>
            </a:br>
            <a:br>
              <a:rPr b="0" i="0" lang="en" sz="1700">
                <a:solidFill>
                  <a:srgbClr val="4D4D4C"/>
                </a:solidFill>
                <a:latin typeface="Consolas"/>
                <a:ea typeface="Consolas"/>
                <a:cs typeface="Consolas"/>
                <a:sym typeface="Consolas"/>
              </a:rPr>
            </a:br>
            <a:r>
              <a:rPr b="1" i="0" lang="en" sz="1700">
                <a:solidFill>
                  <a:srgbClr val="8959A8"/>
                </a:solidFill>
                <a:latin typeface="Consolas"/>
                <a:ea typeface="Consolas"/>
                <a:cs typeface="Consolas"/>
                <a:sym typeface="Consolas"/>
              </a:rPr>
              <a:t>def</a:t>
            </a:r>
            <a:r>
              <a:rPr b="0" i="0" lang="en" sz="1700">
                <a:solidFill>
                  <a:srgbClr val="4D4D4C"/>
                </a:solidFill>
                <a:latin typeface="Consolas"/>
                <a:ea typeface="Consolas"/>
                <a:cs typeface="Consolas"/>
                <a:sym typeface="Consolas"/>
              </a:rPr>
              <a:t> </a:t>
            </a:r>
            <a:r>
              <a:rPr b="1" i="0" lang="en" sz="1700">
                <a:solidFill>
                  <a:srgbClr val="4271AE"/>
                </a:solidFill>
                <a:latin typeface="Consolas"/>
                <a:ea typeface="Consolas"/>
                <a:cs typeface="Consolas"/>
                <a:sym typeface="Consolas"/>
              </a:rPr>
              <a:t>write_default_cheese_preferences</a:t>
            </a:r>
            <a:r>
              <a:rPr b="0" i="0" lang="en" sz="1700">
                <a:solidFill>
                  <a:srgbClr val="4D4D4C"/>
                </a:solidFill>
                <a:latin typeface="Consolas"/>
                <a:ea typeface="Consolas"/>
                <a:cs typeface="Consolas"/>
                <a:sym typeface="Consolas"/>
              </a:rPr>
              <a:t>():</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write_cheese_preferences(_default_prefs)</a:t>
            </a:r>
            <a:br>
              <a:rPr b="0" i="0" lang="en" sz="1700">
                <a:solidFill>
                  <a:srgbClr val="4D4D4C"/>
                </a:solidFill>
                <a:latin typeface="Consolas"/>
                <a:ea typeface="Consolas"/>
                <a:cs typeface="Consolas"/>
                <a:sym typeface="Consolas"/>
              </a:rPr>
            </a:b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тест</a:t>
            </a:r>
            <a:br>
              <a:rPr b="0" i="0" lang="en" sz="1700">
                <a:solidFill>
                  <a:srgbClr val="4D4D4C"/>
                </a:solidFill>
                <a:latin typeface="Consolas"/>
                <a:ea typeface="Consolas"/>
                <a:cs typeface="Consolas"/>
                <a:sym typeface="Consolas"/>
              </a:rPr>
            </a:br>
            <a:r>
              <a:rPr b="1" i="0" lang="en" sz="1700">
                <a:solidFill>
                  <a:srgbClr val="8959A8"/>
                </a:solidFill>
                <a:latin typeface="Consolas"/>
                <a:ea typeface="Consolas"/>
                <a:cs typeface="Consolas"/>
                <a:sym typeface="Consolas"/>
              </a:rPr>
              <a:t>def</a:t>
            </a:r>
            <a:r>
              <a:rPr b="0" i="0" lang="en" sz="1700">
                <a:solidFill>
                  <a:srgbClr val="4D4D4C"/>
                </a:solidFill>
                <a:latin typeface="Consolas"/>
                <a:ea typeface="Consolas"/>
                <a:cs typeface="Consolas"/>
                <a:sym typeface="Consolas"/>
              </a:rPr>
              <a:t> </a:t>
            </a:r>
            <a:r>
              <a:rPr b="1" i="0" lang="en" sz="1700">
                <a:solidFill>
                  <a:srgbClr val="4271AE"/>
                </a:solidFill>
                <a:latin typeface="Consolas"/>
                <a:ea typeface="Consolas"/>
                <a:cs typeface="Consolas"/>
                <a:sym typeface="Consolas"/>
              </a:rPr>
              <a:t>test_def_prefs_full</a:t>
            </a:r>
            <a:r>
              <a:rPr b="0" i="0" lang="en" sz="1700">
                <a:solidFill>
                  <a:srgbClr val="4D4D4C"/>
                </a:solidFill>
                <a:latin typeface="Consolas"/>
                <a:ea typeface="Consolas"/>
                <a:cs typeface="Consolas"/>
                <a:sym typeface="Consolas"/>
              </a:rPr>
              <a:t>():</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a:t>
            </a:r>
            <a:r>
              <a:rPr b="0" i="0" lang="en" sz="1700">
                <a:solidFill>
                  <a:srgbClr val="4D4D4C"/>
                </a:solidFill>
                <a:highlight>
                  <a:srgbClr val="FFFF00"/>
                </a:highlight>
                <a:latin typeface="Consolas"/>
                <a:ea typeface="Consolas"/>
                <a:cs typeface="Consolas"/>
                <a:sym typeface="Consolas"/>
              </a:rPr>
              <a:t>monkeypatch.setenv(</a:t>
            </a:r>
            <a:r>
              <a:rPr b="0" i="0" lang="en" sz="1700">
                <a:solidFill>
                  <a:srgbClr val="718C00"/>
                </a:solidFill>
                <a:highlight>
                  <a:srgbClr val="FFFF00"/>
                </a:highlight>
                <a:latin typeface="Consolas"/>
                <a:ea typeface="Consolas"/>
                <a:cs typeface="Consolas"/>
                <a:sym typeface="Consolas"/>
              </a:rPr>
              <a:t>'HOME'</a:t>
            </a:r>
            <a:r>
              <a:rPr b="0" i="0" lang="en" sz="1700">
                <a:solidFill>
                  <a:srgbClr val="4D4D4C"/>
                </a:solidFill>
                <a:highlight>
                  <a:srgbClr val="FFFF00"/>
                </a:highlight>
                <a:latin typeface="Consolas"/>
                <a:ea typeface="Consolas"/>
                <a:cs typeface="Consolas"/>
                <a:sym typeface="Consolas"/>
              </a:rPr>
              <a:t>, tmpdir.mkdir(</a:t>
            </a:r>
            <a:r>
              <a:rPr b="0" i="0" lang="en" sz="1700">
                <a:solidFill>
                  <a:srgbClr val="718C00"/>
                </a:solidFill>
                <a:highlight>
                  <a:srgbClr val="FFFF00"/>
                </a:highlight>
                <a:latin typeface="Consolas"/>
                <a:ea typeface="Consolas"/>
                <a:cs typeface="Consolas"/>
                <a:sym typeface="Consolas"/>
              </a:rPr>
              <a:t>'home'</a:t>
            </a:r>
            <a:r>
              <a:rPr b="0" i="0" lang="en" sz="1700">
                <a:solidFill>
                  <a:srgbClr val="4D4D4C"/>
                </a:solidFill>
                <a:highlight>
                  <a:srgbClr val="FFFF00"/>
                </a:highlight>
                <a:latin typeface="Consolas"/>
                <a:ea typeface="Consolas"/>
                <a:cs typeface="Consolas"/>
                <a:sym typeface="Consolas"/>
              </a:rPr>
              <a:t>))</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cheese.write_default_cheese_preferences()</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expected = cheese._default_prefs</a:t>
            </a:r>
            <a:br>
              <a:rPr lang="en" sz="1700">
                <a:solidFill>
                  <a:srgbClr val="4D4D4C"/>
                </a:solidFill>
                <a:latin typeface="Consolas"/>
                <a:ea typeface="Consolas"/>
                <a:cs typeface="Consolas"/>
                <a:sym typeface="Consolas"/>
              </a:rPr>
            </a:br>
            <a:r>
              <a:rPr lang="en" sz="1700">
                <a:solidFill>
                  <a:srgbClr val="4D4D4C"/>
                </a:solidFill>
                <a:latin typeface="Consolas"/>
                <a:ea typeface="Consolas"/>
                <a:cs typeface="Consolas"/>
                <a:sym typeface="Consolas"/>
              </a:rPr>
              <a:t>    </a:t>
            </a:r>
            <a:r>
              <a:rPr b="0" i="0" lang="en" sz="1700">
                <a:solidFill>
                  <a:srgbClr val="4D4D4C"/>
                </a:solidFill>
                <a:latin typeface="Consolas"/>
                <a:ea typeface="Consolas"/>
                <a:cs typeface="Consolas"/>
                <a:sym typeface="Consolas"/>
              </a:rPr>
              <a:t>actual = cheese.read_cheese_preferences()</a:t>
            </a:r>
            <a:br>
              <a:rPr b="0" i="0" lang="en" sz="1700">
                <a:solidFill>
                  <a:srgbClr val="4D4D4C"/>
                </a:solidFill>
                <a:latin typeface="Consolas"/>
                <a:ea typeface="Consolas"/>
                <a:cs typeface="Consolas"/>
                <a:sym typeface="Consolas"/>
              </a:rPr>
            </a:br>
            <a:r>
              <a:rPr b="0" i="0" lang="en" sz="1700">
                <a:solidFill>
                  <a:srgbClr val="4D4D4C"/>
                </a:solidFill>
                <a:latin typeface="Consolas"/>
                <a:ea typeface="Consolas"/>
                <a:cs typeface="Consolas"/>
                <a:sym typeface="Consolas"/>
              </a:rPr>
              <a:t>    </a:t>
            </a:r>
            <a:r>
              <a:rPr b="1" i="0" lang="en" sz="1700">
                <a:solidFill>
                  <a:srgbClr val="8959A8"/>
                </a:solidFill>
                <a:latin typeface="Consolas"/>
                <a:ea typeface="Consolas"/>
                <a:cs typeface="Consolas"/>
                <a:sym typeface="Consolas"/>
              </a:rPr>
              <a:t>assert</a:t>
            </a:r>
            <a:r>
              <a:rPr b="0" i="0" lang="en" sz="1700">
                <a:solidFill>
                  <a:srgbClr val="4D4D4C"/>
                </a:solidFill>
                <a:latin typeface="Consolas"/>
                <a:ea typeface="Consolas"/>
                <a:cs typeface="Consolas"/>
                <a:sym typeface="Consolas"/>
              </a:rPr>
              <a:t> expected == actual</a:t>
            </a:r>
            <a:endParaRPr b="0" i="0" sz="1700">
              <a:solidFill>
                <a:srgbClr val="4D4D4C"/>
              </a:solidFill>
              <a:latin typeface="Consolas"/>
              <a:ea typeface="Consolas"/>
              <a:cs typeface="Consolas"/>
              <a:sym typeface="Consola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92"/>
          <p:cNvSpPr txBox="1"/>
          <p:nvPr>
            <p:ph type="title"/>
          </p:nvPr>
        </p:nvSpPr>
        <p:spPr>
          <a:xfrm>
            <a:off x="838200" y="365126"/>
            <a:ext cx="10515600" cy="9723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moneypatch.setattr</a:t>
            </a:r>
            <a:endParaRPr/>
          </a:p>
        </p:txBody>
      </p:sp>
      <p:sp>
        <p:nvSpPr>
          <p:cNvPr id="766" name="Google Shape;766;p92"/>
          <p:cNvSpPr txBox="1"/>
          <p:nvPr>
            <p:ph idx="1" type="body"/>
          </p:nvPr>
        </p:nvSpPr>
        <p:spPr>
          <a:xfrm>
            <a:off x="838200" y="1337482"/>
            <a:ext cx="10515600" cy="3370996"/>
          </a:xfrm>
          <a:prstGeom prst="rect">
            <a:avLst/>
          </a:prstGeom>
          <a:solidFill>
            <a:srgbClr val="EDEDED"/>
          </a:solid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8959A8"/>
              </a:buClr>
              <a:buSzPts val="2000"/>
              <a:buNone/>
            </a:pPr>
            <a:r>
              <a:rPr b="1" i="0" lang="en" sz="2000">
                <a:solidFill>
                  <a:srgbClr val="8959A8"/>
                </a:solidFill>
                <a:latin typeface="Consolas"/>
                <a:ea typeface="Consolas"/>
                <a:cs typeface="Consolas"/>
                <a:sym typeface="Consolas"/>
              </a:rPr>
              <a:t>def</a:t>
            </a:r>
            <a:r>
              <a:rPr b="0" i="0" lang="en" sz="2000">
                <a:solidFill>
                  <a:srgbClr val="4D4D4C"/>
                </a:solidFill>
                <a:latin typeface="Consolas"/>
                <a:ea typeface="Consolas"/>
                <a:cs typeface="Consolas"/>
                <a:sym typeface="Consolas"/>
              </a:rPr>
              <a:t> </a:t>
            </a:r>
            <a:r>
              <a:rPr b="1" i="0" lang="en" sz="2000">
                <a:solidFill>
                  <a:srgbClr val="4271AE"/>
                </a:solidFill>
                <a:latin typeface="Consolas"/>
                <a:ea typeface="Consolas"/>
                <a:cs typeface="Consolas"/>
                <a:sym typeface="Consolas"/>
              </a:rPr>
              <a:t>test_def_prefs_change_expanduser</a:t>
            </a:r>
            <a:r>
              <a:rPr b="0" i="0" lang="en" sz="2000">
                <a:solidFill>
                  <a:srgbClr val="4D4D4C"/>
                </a:solidFill>
                <a:latin typeface="Consolas"/>
                <a:ea typeface="Consolas"/>
                <a:cs typeface="Consolas"/>
                <a:sym typeface="Consolas"/>
              </a:rPr>
              <a:t>(</a:t>
            </a:r>
            <a:r>
              <a:rPr b="0" i="0" lang="en" sz="2000">
                <a:solidFill>
                  <a:srgbClr val="F5871F"/>
                </a:solidFill>
                <a:latin typeface="Consolas"/>
                <a:ea typeface="Consolas"/>
                <a:cs typeface="Consolas"/>
                <a:sym typeface="Consolas"/>
              </a:rPr>
              <a:t>tmpdir, monkeypatch</a:t>
            </a:r>
            <a:r>
              <a:rPr b="0" i="0" lang="en" sz="2000">
                <a:solidFill>
                  <a:srgbClr val="4D4D4C"/>
                </a:solidFill>
                <a:latin typeface="Consolas"/>
                <a:ea typeface="Consolas"/>
                <a:cs typeface="Consolas"/>
                <a:sym typeface="Consolas"/>
              </a:rPr>
              <a:t>):</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fake_home_dir = tmpdir.mkdir(</a:t>
            </a:r>
            <a:r>
              <a:rPr b="0" i="0" lang="en" sz="2000">
                <a:solidFill>
                  <a:srgbClr val="718C00"/>
                </a:solidFill>
                <a:latin typeface="Consolas"/>
                <a:ea typeface="Consolas"/>
                <a:cs typeface="Consolas"/>
                <a:sym typeface="Consolas"/>
              </a:rPr>
              <a:t>'home'</a:t>
            </a:r>
            <a:r>
              <a:rPr b="0" i="0" lang="en" sz="2000">
                <a:solidFill>
                  <a:srgbClr val="4D4D4C"/>
                </a:solidFill>
                <a:latin typeface="Consolas"/>
                <a:ea typeface="Consolas"/>
                <a:cs typeface="Consolas"/>
                <a:sym typeface="Consolas"/>
              </a:rPr>
              <a:t>)</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monkeypatch.</a:t>
            </a:r>
            <a:r>
              <a:rPr b="0" i="0" lang="en" sz="2000">
                <a:solidFill>
                  <a:srgbClr val="F5871F"/>
                </a:solidFill>
                <a:latin typeface="Consolas"/>
                <a:ea typeface="Consolas"/>
                <a:cs typeface="Consolas"/>
                <a:sym typeface="Consolas"/>
              </a:rPr>
              <a:t>setattr</a:t>
            </a:r>
            <a:r>
              <a:rPr b="0" i="0" lang="en" sz="2000">
                <a:solidFill>
                  <a:srgbClr val="4D4D4C"/>
                </a:solidFill>
                <a:latin typeface="Consolas"/>
                <a:ea typeface="Consolas"/>
                <a:cs typeface="Consolas"/>
                <a:sym typeface="Consolas"/>
              </a:rPr>
              <a:t>(</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cheese.os.path, </a:t>
            </a:r>
            <a:r>
              <a:rPr b="0" i="0" lang="en" sz="2000">
                <a:solidFill>
                  <a:srgbClr val="718C00"/>
                </a:solidFill>
                <a:latin typeface="Consolas"/>
                <a:ea typeface="Consolas"/>
                <a:cs typeface="Consolas"/>
                <a:sym typeface="Consolas"/>
              </a:rPr>
              <a:t>'expanduser'</a:t>
            </a:r>
            <a:r>
              <a:rPr b="0" i="0" lang="en" sz="2000">
                <a:solidFill>
                  <a:srgbClr val="4D4D4C"/>
                </a:solidFill>
                <a:latin typeface="Consolas"/>
                <a:ea typeface="Consolas"/>
                <a:cs typeface="Consolas"/>
                <a:sym typeface="Consolas"/>
              </a:rPr>
              <a:t>,</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a:t>
            </a:r>
            <a:r>
              <a:rPr b="1" i="0" lang="en" sz="2000">
                <a:solidFill>
                  <a:srgbClr val="8959A8"/>
                </a:solidFill>
                <a:latin typeface="Consolas"/>
                <a:ea typeface="Consolas"/>
                <a:cs typeface="Consolas"/>
                <a:sym typeface="Consolas"/>
              </a:rPr>
              <a:t>lambda</a:t>
            </a:r>
            <a:r>
              <a:rPr b="0" i="0" lang="en" sz="2000">
                <a:solidFill>
                  <a:srgbClr val="4D4D4C"/>
                </a:solidFill>
                <a:latin typeface="Consolas"/>
                <a:ea typeface="Consolas"/>
                <a:cs typeface="Consolas"/>
                <a:sym typeface="Consolas"/>
              </a:rPr>
              <a:t> x: x.replace(</a:t>
            </a:r>
            <a:r>
              <a:rPr b="0" i="0" lang="en" sz="2000">
                <a:solidFill>
                  <a:srgbClr val="718C00"/>
                </a:solidFill>
                <a:latin typeface="Consolas"/>
                <a:ea typeface="Consolas"/>
                <a:cs typeface="Consolas"/>
                <a:sym typeface="Consolas"/>
              </a:rPr>
              <a:t>'~'</a:t>
            </a:r>
            <a:r>
              <a:rPr b="0" i="0" lang="en" sz="2000">
                <a:solidFill>
                  <a:srgbClr val="4D4D4C"/>
                </a:solidFill>
                <a:latin typeface="Consolas"/>
                <a:ea typeface="Consolas"/>
                <a:cs typeface="Consolas"/>
                <a:sym typeface="Consolas"/>
              </a:rPr>
              <a:t>, </a:t>
            </a:r>
            <a:r>
              <a:rPr b="0" i="0" lang="en" sz="2000">
                <a:solidFill>
                  <a:srgbClr val="F5871F"/>
                </a:solidFill>
                <a:latin typeface="Consolas"/>
                <a:ea typeface="Consolas"/>
                <a:cs typeface="Consolas"/>
                <a:sym typeface="Consolas"/>
              </a:rPr>
              <a:t>str</a:t>
            </a:r>
            <a:r>
              <a:rPr b="0" i="0" lang="en" sz="2000">
                <a:solidFill>
                  <a:srgbClr val="4D4D4C"/>
                </a:solidFill>
                <a:latin typeface="Consolas"/>
                <a:ea typeface="Consolas"/>
                <a:cs typeface="Consolas"/>
                <a:sym typeface="Consolas"/>
              </a:rPr>
              <a:t>(fake_home_dir)))</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cheese.write_default_cheese_preferences()</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expected = cheese._default_prefs</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actual = cheese.read_cheese_preferences()</a:t>
            </a:r>
            <a:br>
              <a:rPr b="0" i="0" lang="en" sz="2000">
                <a:solidFill>
                  <a:srgbClr val="4D4D4C"/>
                </a:solidFill>
                <a:latin typeface="Consolas"/>
                <a:ea typeface="Consolas"/>
                <a:cs typeface="Consolas"/>
                <a:sym typeface="Consolas"/>
              </a:rPr>
            </a:br>
            <a:r>
              <a:rPr b="0" i="0" lang="en" sz="2000">
                <a:solidFill>
                  <a:srgbClr val="4D4D4C"/>
                </a:solidFill>
                <a:latin typeface="Consolas"/>
                <a:ea typeface="Consolas"/>
                <a:cs typeface="Consolas"/>
                <a:sym typeface="Consolas"/>
              </a:rPr>
              <a:t>    </a:t>
            </a:r>
            <a:r>
              <a:rPr b="1" i="0" lang="en" sz="2000">
                <a:solidFill>
                  <a:srgbClr val="8959A8"/>
                </a:solidFill>
                <a:latin typeface="Consolas"/>
                <a:ea typeface="Consolas"/>
                <a:cs typeface="Consolas"/>
                <a:sym typeface="Consolas"/>
              </a:rPr>
              <a:t>assert</a:t>
            </a:r>
            <a:r>
              <a:rPr b="0" i="0" lang="en" sz="2000">
                <a:solidFill>
                  <a:srgbClr val="4D4D4C"/>
                </a:solidFill>
                <a:latin typeface="Consolas"/>
                <a:ea typeface="Consolas"/>
                <a:cs typeface="Consolas"/>
                <a:sym typeface="Consolas"/>
              </a:rPr>
              <a:t> expected == actual</a:t>
            </a:r>
            <a:endParaRPr sz="2000">
              <a:latin typeface="Consolas"/>
              <a:ea typeface="Consolas"/>
              <a:cs typeface="Consolas"/>
              <a:sym typeface="Consolas"/>
            </a:endParaRPr>
          </a:p>
        </p:txBody>
      </p:sp>
      <p:sp>
        <p:nvSpPr>
          <p:cNvPr id="767" name="Google Shape;767;p92"/>
          <p:cNvSpPr txBox="1"/>
          <p:nvPr/>
        </p:nvSpPr>
        <p:spPr>
          <a:xfrm>
            <a:off x="838200" y="4913194"/>
            <a:ext cx="105156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Во время теста все, что в модуле cheese вызывает </a:t>
            </a:r>
            <a:r>
              <a:rPr lang="en" sz="1800">
                <a:solidFill>
                  <a:schemeClr val="dk1"/>
                </a:solidFill>
                <a:latin typeface="Arial"/>
                <a:ea typeface="Arial"/>
                <a:cs typeface="Arial"/>
                <a:sym typeface="Arial"/>
              </a:rPr>
              <a:t>os.path.expanduser()</a:t>
            </a:r>
            <a:r>
              <a:rPr lang="en" sz="2000">
                <a:solidFill>
                  <a:schemeClr val="dk1"/>
                </a:solidFill>
                <a:latin typeface="Calibri"/>
                <a:ea typeface="Calibri"/>
                <a:cs typeface="Calibri"/>
                <a:sym typeface="Calibri"/>
              </a:rPr>
              <a:t> получает вместо этого наше лямбда-выражение. Эта небольшая функция использует функцию модуля регулярного выражения </a:t>
            </a:r>
            <a:r>
              <a:rPr lang="en" sz="1800">
                <a:solidFill>
                  <a:schemeClr val="dk1"/>
                </a:solidFill>
                <a:latin typeface="Arial"/>
                <a:ea typeface="Arial"/>
                <a:cs typeface="Arial"/>
                <a:sym typeface="Arial"/>
              </a:rPr>
              <a:t>re.sub</a:t>
            </a:r>
            <a:r>
              <a:rPr lang="en" sz="2000">
                <a:solidFill>
                  <a:schemeClr val="dk1"/>
                </a:solidFill>
                <a:latin typeface="Calibri"/>
                <a:ea typeface="Calibri"/>
                <a:cs typeface="Calibri"/>
                <a:sym typeface="Calibri"/>
              </a:rPr>
              <a:t> для замены «~» нашим новым временным каталогом.</a:t>
            </a:r>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2023-07-19T13:23:30Z</dcterms:created>
  <dc:creator>Валерий Студенников</dc:creator>
</cp:coreProperties>
</file>