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65" r:id="rId4"/>
    <p:sldId id="274" r:id="rId5"/>
    <p:sldId id="261" r:id="rId6"/>
    <p:sldId id="298" r:id="rId7"/>
    <p:sldId id="29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osis" pitchFamily="2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9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DD3CD-6F35-48A2-932A-AA131B5BE5FE}" v="208" dt="2022-11-22T21:54:57.557"/>
  </p1510:revLst>
</p1510:revInfo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625686637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625686637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egg.com/" TargetMode="External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s://pngtre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freepick.com/" TargetMode="External"/><Relationship Id="rId5" Type="http://schemas.openxmlformats.org/officeDocument/2006/relationships/hyperlink" Target="https://www.slidescarnival.com/" TargetMode="External"/><Relationship Id="rId10" Type="http://schemas.openxmlformats.org/officeDocument/2006/relationships/hyperlink" Target="https://www.researchgate.net/publication/256743509_Does_Gamification_Work_-_A_Literature_Review_of_Empirical_Studies_on_Gamification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statist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000"/>
          </a:schemeClr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148376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200" b="1" i="0" u="none" strike="noStrike" baseline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30"/>
              </a:rPr>
              <a:t>Benefits of Implementing </a:t>
            </a:r>
            <a:r>
              <a:rPr lang="en-US" sz="3200" b="1" i="0" u="none" strike="noStrike" baseline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30"/>
              </a:rPr>
              <a:t>Gamication</a:t>
            </a:r>
            <a:r>
              <a:rPr lang="en-US" sz="3200" b="1" i="0" u="none" strike="noStrike" baseline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30"/>
              </a:rPr>
              <a:t> in </a:t>
            </a:r>
            <a:br>
              <a:rPr lang="en-US" sz="3200" b="1" i="0" u="none" strike="noStrike" baseline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30"/>
              </a:rPr>
            </a:br>
            <a:r>
              <a:rPr lang="en-US" sz="3200" b="1" i="0" u="none" strike="noStrike" baseline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30"/>
              </a:rPr>
              <a:t>Health &amp; Well being and the Ethics behind It</a:t>
            </a:r>
            <a:endParaRPr sz="8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B5FC27-5608-6895-8FB5-B19CB5B204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58790" y="2595561"/>
            <a:ext cx="3088888" cy="15318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A8F36-AA80-4C72-4B55-9AE46D7D3F8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0969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30"/>
              </a:rPr>
              <a:t>Methods of engineering work, ac. year 2022/23</a:t>
            </a:r>
            <a:endParaRPr lang="en-GB" sz="2000" i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F3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AB882-4DD6-0E2C-A8FC-49AAD1BA27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833918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30"/>
              </a:defRPr>
            </a:lvl1pPr>
          </a:lstStyle>
          <a:p>
            <a:r>
              <a:rPr lang="en-GB" sz="2800" dirty="0">
                <a:solidFill>
                  <a:schemeClr val="tx2"/>
                </a:solidFill>
                <a:sym typeface="Dosis"/>
              </a:rPr>
              <a:t>David Truhlar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B39A1-0CB9-61F7-D86B-7DE4759675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4088" y="4462902"/>
            <a:ext cx="7055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30"/>
                <a:sym typeface="Dosis"/>
              </a:rPr>
              <a:t>Slovak University of Technology in Bratislava</a:t>
            </a:r>
          </a:p>
          <a:p>
            <a:pPr algn="ctr"/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30"/>
                <a:sym typeface="Dosis"/>
              </a:rPr>
              <a:t>Faculty of Informatics and Information Technologies</a:t>
            </a:r>
            <a:endParaRPr lang="en-GB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F30"/>
              <a:sym typeface="Dosi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C8552-CA83-33E5-9EAF-A633609370F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3687347"/>
            <a:ext cx="9143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30"/>
              </a:rPr>
              <a:t>xtruhlar@stuba.sk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24BA9A-FE97-59BA-6C02-87AA369B12D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3368354"/>
            <a:ext cx="9143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30"/>
              </a:rPr>
              <a:t>ID: 120897</a:t>
            </a:r>
          </a:p>
        </p:txBody>
      </p:sp>
      <p:sp>
        <p:nvSpPr>
          <p:cNvPr id="5" name="Google Shape;1066;p49">
            <a:extLst>
              <a:ext uri="{FF2B5EF4-FFF2-40B4-BE49-F238E27FC236}">
                <a16:creationId xmlns:a16="http://schemas.microsoft.com/office/drawing/2014/main" id="{36C2DB2D-CBBD-1A76-3AC3-A3BAB51EF2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37210" y="2924662"/>
            <a:ext cx="284547" cy="3000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sz="16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44423" y="5598"/>
            <a:ext cx="4805527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THIS PRESENTATION ABOUT?</a:t>
            </a:r>
            <a:endParaRPr dirty="0"/>
          </a:p>
        </p:txBody>
      </p:sp>
      <p:sp>
        <p:nvSpPr>
          <p:cNvPr id="83" name="Google Shape;83;p13"/>
          <p:cNvSpPr txBox="1">
            <a:spLocks noGrp="1" noRot="1" noMove="1" noResize="1" noEditPoints="1" noAdjustHandles="1" noChangeArrowheads="1" noChangeShapeType="1"/>
          </p:cNvSpPr>
          <p:nvPr>
            <p:ph type="body" idx="2"/>
          </p:nvPr>
        </p:nvSpPr>
        <p:spPr>
          <a:xfrm>
            <a:off x="982117" y="1225785"/>
            <a:ext cx="4251522" cy="3301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Gamification in General</a:t>
            </a:r>
          </a:p>
          <a:p>
            <a:pPr marL="742950" lvl="1" indent="-285750">
              <a:buSzPct val="100000"/>
              <a:buFont typeface="Wingdings" panose="05000000000000000000" pitchFamily="2" charset="2"/>
              <a:buChar char="Ø"/>
            </a:pPr>
            <a:r>
              <a:rPr lang="en-US" sz="1400" dirty="0"/>
              <a:t>In Health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Benefits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Risks</a:t>
            </a:r>
          </a:p>
          <a:p>
            <a:pPr marL="742950" lvl="1" indent="-285750">
              <a:buSzPct val="100000"/>
              <a:buFont typeface="Wingdings" panose="05000000000000000000" pitchFamily="2" charset="2"/>
              <a:buChar char="Ø"/>
            </a:pPr>
            <a:r>
              <a:rPr lang="en-US" sz="1400" dirty="0"/>
              <a:t>Solutions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Summary</a:t>
            </a: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85" name="Google Shape;85;p1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8D4E4D-B458-518D-28A7-E93763FEF4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6838" y="4828106"/>
            <a:ext cx="8487162" cy="321991"/>
            <a:chOff x="656838" y="4828106"/>
            <a:chExt cx="8487162" cy="3219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77B12A-4D44-7953-74D3-612079CD63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6838" y="4828106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David Truhlar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5C209E-221F-70C9-6B8C-7D21525DE80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35213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ID: 120897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4036E-80AB-208A-AFA7-942B138507D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42320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xtruhlar@stuba.sk</a:t>
              </a:r>
              <a:endParaRPr lang="en-GB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5F20FD-B347-5968-5EA7-EA465C7812C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995" y="1140000"/>
            <a:ext cx="3298473" cy="3399251"/>
            <a:chOff x="5136995" y="1140000"/>
            <a:chExt cx="3298473" cy="3399251"/>
          </a:xfrm>
        </p:grpSpPr>
        <p:pic>
          <p:nvPicPr>
            <p:cNvPr id="15" name="Picture 14" descr="A picture containing text, indoor, remote&#10;&#10;Description automatically generated">
              <a:extLst>
                <a:ext uri="{FF2B5EF4-FFF2-40B4-BE49-F238E27FC236}">
                  <a16:creationId xmlns:a16="http://schemas.microsoft.com/office/drawing/2014/main" id="{62AE275F-EAEE-6BF6-FC17-7B9D2945AB5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36995" y="1140000"/>
              <a:ext cx="3298473" cy="308078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44F1B-D889-BA4C-647D-86C68B0A8EE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78907" y="4262252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30"/>
                </a:rPr>
                <a:t>Picture 1. </a:t>
              </a:r>
              <a:endParaRPr lang="en-GB" sz="1200" dirty="0">
                <a:latin typeface="F30"/>
              </a:endParaRPr>
            </a:p>
          </p:txBody>
        </p:sp>
      </p:grpSp>
      <p:grpSp>
        <p:nvGrpSpPr>
          <p:cNvPr id="2" name="Google Shape;1081;p49">
            <a:extLst>
              <a:ext uri="{FF2B5EF4-FFF2-40B4-BE49-F238E27FC236}">
                <a16:creationId xmlns:a16="http://schemas.microsoft.com/office/drawing/2014/main" id="{EB489587-7481-0845-86EE-8E5601F985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2451" y="243630"/>
            <a:ext cx="344547" cy="326370"/>
            <a:chOff x="2583100" y="2973775"/>
            <a:chExt cx="461550" cy="437200"/>
          </a:xfrm>
          <a:solidFill>
            <a:schemeClr val="tx2"/>
          </a:solidFill>
        </p:grpSpPr>
        <p:sp>
          <p:nvSpPr>
            <p:cNvPr id="3" name="Google Shape;1082;p49">
              <a:extLst>
                <a:ext uri="{FF2B5EF4-FFF2-40B4-BE49-F238E27FC236}">
                  <a16:creationId xmlns:a16="http://schemas.microsoft.com/office/drawing/2014/main" id="{7C6AEFA3-8E02-8BC7-FC46-82869C3C5D3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" name="Google Shape;1083;p49">
              <a:extLst>
                <a:ext uri="{FF2B5EF4-FFF2-40B4-BE49-F238E27FC236}">
                  <a16:creationId xmlns:a16="http://schemas.microsoft.com/office/drawing/2014/main" id="{85A2B119-E3FE-0280-F40E-696B8BE9CA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</a:t>
            </a:r>
            <a:endParaRPr dirty="0"/>
          </a:p>
        </p:txBody>
      </p:sp>
      <p:sp>
        <p:nvSpPr>
          <p:cNvPr id="205" name="Google Shape;205;p21"/>
          <p:cNvSpPr txBox="1"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844425" y="1360445"/>
            <a:ext cx="3768000" cy="3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u="none" strike="noStrike" baseline="0" dirty="0">
                <a:latin typeface="F54"/>
              </a:rPr>
              <a:t>Healthier life-style</a:t>
            </a:r>
          </a:p>
          <a:p>
            <a:pPr marL="0" indent="0">
              <a:buNone/>
            </a:pPr>
            <a:endParaRPr lang="en-GB" sz="1800" b="0" i="0" u="none" strike="noStrike" baseline="0" dirty="0">
              <a:latin typeface="F5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u="none" strike="noStrike" baseline="0" dirty="0">
                <a:latin typeface="F54"/>
              </a:rPr>
              <a:t>Educated medical stuff</a:t>
            </a:r>
          </a:p>
          <a:p>
            <a:pPr marL="0" indent="0">
              <a:buNone/>
            </a:pPr>
            <a:endParaRPr lang="en-GB" sz="1800" dirty="0">
              <a:latin typeface="F5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u="none" strike="noStrike" baseline="0" dirty="0">
                <a:latin typeface="F54"/>
              </a:rPr>
              <a:t>Reduction of bureaucratic processes</a:t>
            </a:r>
            <a:endParaRPr dirty="0"/>
          </a:p>
        </p:txBody>
      </p:sp>
      <p:sp>
        <p:nvSpPr>
          <p:cNvPr id="206" name="Google Shape;206;p21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4B0169E5-DE84-E8BE-B639-C783A59E28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835" y="16221"/>
            <a:ext cx="553779" cy="55377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BDA383D-B636-E8AC-43E6-4EFA8340DC1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6838" y="4828106"/>
            <a:ext cx="8487162" cy="321991"/>
            <a:chOff x="656838" y="4828106"/>
            <a:chExt cx="8487162" cy="3219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4FCDE8-E47D-5677-2D0C-485461BEFEC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6838" y="4828106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David Truhlar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2F9843-03A6-DB67-1DDA-DEACE407367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35213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ID: 120897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7AD103-1CC8-30C4-7A8A-46C43435A97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42320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xtruhlar@stuba.sk</a:t>
              </a:r>
              <a:endParaRPr lang="en-GB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0D7B87-5D0A-5017-B652-DA804558A88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25688" y="570000"/>
            <a:ext cx="3660029" cy="3667136"/>
            <a:chOff x="4725688" y="570000"/>
            <a:chExt cx="3660029" cy="3667136"/>
          </a:xfrm>
        </p:grpSpPr>
        <p:pic>
          <p:nvPicPr>
            <p:cNvPr id="10" name="Picture 9" descr="A picture containing electronics&#10;&#10;Description automatically generated">
              <a:extLst>
                <a:ext uri="{FF2B5EF4-FFF2-40B4-BE49-F238E27FC236}">
                  <a16:creationId xmlns:a16="http://schemas.microsoft.com/office/drawing/2014/main" id="{89E4E3B2-D595-5F01-3EC1-C2DAB9C5C5B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5688" y="570000"/>
              <a:ext cx="3660029" cy="366002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50D971-2515-E59C-B24F-D120F13CBF6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86422" y="3929359"/>
              <a:ext cx="93856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F30"/>
                </a:rPr>
                <a:t>Picture 2. </a:t>
              </a:r>
              <a:endParaRPr lang="en-GB" sz="1400" dirty="0">
                <a:latin typeface="F3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-75" y="1284100"/>
            <a:ext cx="1948320" cy="217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latin typeface="F54"/>
              </a:rPr>
              <a:t>Most popular health and fitness apps in the United States - May 2018, by monthly active users</a:t>
            </a:r>
            <a:endParaRPr sz="1800" dirty="0">
              <a:latin typeface="F54"/>
            </a:endParaRPr>
          </a:p>
        </p:txBody>
      </p:sp>
      <p:sp>
        <p:nvSpPr>
          <p:cNvPr id="320" name="Google Shape;320;p3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-75" y="586032"/>
            <a:ext cx="18516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fld id="{00000000-1234-1234-1234-123412341234}" type="slidenum">
              <a:rPr lang="en">
                <a:sym typeface="Arial"/>
              </a:rPr>
              <a:pPr/>
              <a:t>4</a:t>
            </a:fld>
            <a:endParaRPr dirty="0"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740ABF-60AC-B7F8-3D05-290246E391A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51524" y="4828106"/>
            <a:ext cx="7292475" cy="321991"/>
            <a:chOff x="656838" y="4828106"/>
            <a:chExt cx="8487162" cy="3219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8C3E50-EB8F-775B-94EE-6B9289B6560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6838" y="4828106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David Truhlar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4A914F-A20F-0D38-1B36-DC63C4B76C8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35213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ID: 120897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A2667C-15C1-4E9B-E62D-FBD2D3938A3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42320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xtruhlar@stuba.sk</a:t>
              </a:r>
              <a:endParaRPr lang="en-GB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48C4CF9-2972-F16E-C45B-70584CA0BE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35111" y="384253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1.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Google Shape;1123;p49">
            <a:extLst>
              <a:ext uri="{FF2B5EF4-FFF2-40B4-BE49-F238E27FC236}">
                <a16:creationId xmlns:a16="http://schemas.microsoft.com/office/drawing/2014/main" id="{4AC9C7B4-162E-674E-2CBD-F04AA0A3C59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61625" y="322837"/>
            <a:ext cx="328199" cy="238189"/>
            <a:chOff x="3932350" y="3714775"/>
            <a:chExt cx="439650" cy="319075"/>
          </a:xfrm>
        </p:grpSpPr>
        <p:sp>
          <p:nvSpPr>
            <p:cNvPr id="10" name="Google Shape;1124;p49">
              <a:extLst>
                <a:ext uri="{FF2B5EF4-FFF2-40B4-BE49-F238E27FC236}">
                  <a16:creationId xmlns:a16="http://schemas.microsoft.com/office/drawing/2014/main" id="{98A6D921-198D-201F-94CD-690B0ABD846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Google Shape;1125;p49">
              <a:extLst>
                <a:ext uri="{FF2B5EF4-FFF2-40B4-BE49-F238E27FC236}">
                  <a16:creationId xmlns:a16="http://schemas.microsoft.com/office/drawing/2014/main" id="{66279ADB-633F-110F-0DFB-C07260599F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Google Shape;1126;p49">
              <a:extLst>
                <a:ext uri="{FF2B5EF4-FFF2-40B4-BE49-F238E27FC236}">
                  <a16:creationId xmlns:a16="http://schemas.microsoft.com/office/drawing/2014/main" id="{253E6DD8-3416-C92A-7BCB-D51080BBB93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Google Shape;1127;p49">
              <a:extLst>
                <a:ext uri="{FF2B5EF4-FFF2-40B4-BE49-F238E27FC236}">
                  <a16:creationId xmlns:a16="http://schemas.microsoft.com/office/drawing/2014/main" id="{861E011E-237D-F692-9E6B-BBC9223CFA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Google Shape;1128;p49">
              <a:extLst>
                <a:ext uri="{FF2B5EF4-FFF2-40B4-BE49-F238E27FC236}">
                  <a16:creationId xmlns:a16="http://schemas.microsoft.com/office/drawing/2014/main" id="{7ACE3720-3F4D-EDCE-97A0-2653275942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6C163E5-883E-703C-9423-9E124C7EC187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998644150"/>
              </p:ext>
            </p:extLst>
          </p:nvPr>
        </p:nvGraphicFramePr>
        <p:xfrm>
          <a:off x="2918762" y="706067"/>
          <a:ext cx="5168900" cy="3074235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2428760">
                  <a:extLst>
                    <a:ext uri="{9D8B030D-6E8A-4147-A177-3AD203B41FA5}">
                      <a16:colId xmlns:a16="http://schemas.microsoft.com/office/drawing/2014/main" val="2334290433"/>
                    </a:ext>
                  </a:extLst>
                </a:gridCol>
                <a:gridCol w="2740140">
                  <a:extLst>
                    <a:ext uri="{9D8B030D-6E8A-4147-A177-3AD203B41FA5}">
                      <a16:colId xmlns:a16="http://schemas.microsoft.com/office/drawing/2014/main" val="1500735630"/>
                    </a:ext>
                  </a:extLst>
                </a:gridCol>
              </a:tblGrid>
              <a:tr h="3661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App</a:t>
                      </a:r>
                      <a:endParaRPr lang="en-GB" sz="15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Monthly unique users in millions</a:t>
                      </a:r>
                      <a:endParaRPr lang="en-US" sz="15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85121"/>
                  </a:ext>
                </a:extLst>
              </a:tr>
              <a:tr h="24848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Sleep Cycle alarm clock</a:t>
                      </a:r>
                      <a:endParaRPr lang="en-GB" sz="12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1.4</a:t>
                      </a:r>
                      <a:endParaRPr lang="en-GB" sz="14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568288"/>
                  </a:ext>
                </a:extLst>
              </a:tr>
              <a:tr h="24848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Nike+ Running</a:t>
                      </a:r>
                      <a:endParaRPr lang="en-GB" sz="12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1.4</a:t>
                      </a:r>
                      <a:endParaRPr lang="en-GB" sz="14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609502"/>
                  </a:ext>
                </a:extLst>
              </a:tr>
              <a:tr h="248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Walk with Map My Walk GPS Walking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1.4</a:t>
                      </a:r>
                      <a:endParaRPr lang="en-GB" sz="14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47152"/>
                  </a:ext>
                </a:extLst>
              </a:tr>
              <a:tr h="24848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Garmin Connect Mobile</a:t>
                      </a:r>
                      <a:endParaRPr lang="en-GB" sz="12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1.7</a:t>
                      </a:r>
                      <a:endParaRPr lang="en-GB" sz="14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85862"/>
                  </a:ext>
                </a:extLst>
              </a:tr>
              <a:tr h="24848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My Calendar - Period Tracker</a:t>
                      </a:r>
                      <a:endParaRPr lang="en-GB" sz="12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1.9</a:t>
                      </a:r>
                      <a:endParaRPr lang="en-GB" sz="14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150241"/>
                  </a:ext>
                </a:extLst>
              </a:tr>
              <a:tr h="24848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Google Fit</a:t>
                      </a:r>
                      <a:endParaRPr lang="en-GB" sz="12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2.6</a:t>
                      </a:r>
                      <a:endParaRPr lang="en-GB" sz="14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934547"/>
                  </a:ext>
                </a:extLst>
              </a:tr>
              <a:tr h="24848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Weight Watchers</a:t>
                      </a:r>
                      <a:endParaRPr lang="en-GB" sz="12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3.7</a:t>
                      </a:r>
                      <a:endParaRPr lang="en-GB" sz="14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35656"/>
                  </a:ext>
                </a:extLst>
              </a:tr>
              <a:tr h="24848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 Health</a:t>
                      </a:r>
                      <a:endParaRPr lang="en-GB" sz="12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14.9</a:t>
                      </a:r>
                      <a:endParaRPr lang="en-GB" sz="14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456792"/>
                  </a:ext>
                </a:extLst>
              </a:tr>
              <a:tr h="24848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MyFitnessPal</a:t>
                      </a:r>
                      <a:endParaRPr lang="en-GB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19.1</a:t>
                      </a:r>
                      <a:endParaRPr lang="en-GB" sz="14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666185"/>
                  </a:ext>
                </a:extLst>
              </a:tr>
              <a:tr h="24848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Fitbit</a:t>
                      </a:r>
                      <a:endParaRPr lang="en-GB" sz="12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27.4</a:t>
                      </a:r>
                      <a:endParaRPr lang="en-GB" sz="14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8448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</a:t>
            </a:r>
            <a:r>
              <a:rPr lang="en-GB"/>
              <a:t>ND</a:t>
            </a:r>
            <a:r>
              <a:rPr lang="en"/>
              <a:t> SOLUTIONS</a:t>
            </a:r>
            <a:endParaRPr dirty="0"/>
          </a:p>
        </p:txBody>
      </p:sp>
      <p:sp>
        <p:nvSpPr>
          <p:cNvPr id="112" name="Google Shape;112;p17"/>
          <p:cNvSpPr txBox="1"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1800" dirty="0">
                <a:latin typeface="F54"/>
              </a:rPr>
              <a:t>Privacy</a:t>
            </a:r>
          </a:p>
          <a:p>
            <a:pPr lvl="1"/>
            <a:r>
              <a:rPr lang="en-GB" sz="1800" dirty="0">
                <a:latin typeface="F54"/>
              </a:rPr>
              <a:t>Privacy requirements	</a:t>
            </a:r>
          </a:p>
          <a:p>
            <a:pPr marL="533400" lvl="1" indent="0">
              <a:buNone/>
            </a:pPr>
            <a:r>
              <a:rPr lang="en-GB" sz="1800" dirty="0">
                <a:latin typeface="F54"/>
              </a:rPr>
              <a:t>	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1800" dirty="0">
                <a:latin typeface="F54"/>
              </a:rPr>
              <a:t>Misuse of medical records</a:t>
            </a:r>
          </a:p>
          <a:p>
            <a:pPr lvl="1"/>
            <a:r>
              <a:rPr lang="en-GB" sz="1800" dirty="0">
                <a:latin typeface="F54"/>
              </a:rPr>
              <a:t>Encrypting	</a:t>
            </a:r>
          </a:p>
          <a:p>
            <a:pPr marL="533400" lvl="1" indent="0">
              <a:buNone/>
            </a:pPr>
            <a:endParaRPr lang="en-GB" sz="1800" dirty="0">
              <a:latin typeface="F54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1800" dirty="0">
                <a:latin typeface="F54"/>
              </a:rPr>
              <a:t>Addiction</a:t>
            </a:r>
          </a:p>
          <a:p>
            <a:pPr lvl="1"/>
            <a:r>
              <a:rPr lang="en-US" sz="1800" dirty="0">
                <a:latin typeface="F54"/>
              </a:rPr>
              <a:t>Usage limits</a:t>
            </a:r>
          </a:p>
        </p:txBody>
      </p:sp>
      <p:sp>
        <p:nvSpPr>
          <p:cNvPr id="113" name="Google Shape;113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C4F431-8549-764C-58CB-742D35AFE24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6838" y="4828106"/>
            <a:ext cx="8487162" cy="321991"/>
            <a:chOff x="656838" y="4828106"/>
            <a:chExt cx="8487162" cy="3219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7DEA4F-FF9C-ED3F-AEE3-815F8BE5678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6838" y="4828106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David Truhlar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681051-47F3-6A48-24F7-63BF2FD6E79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35213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ID: 120897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78260F-820E-E12E-2364-E6B9F6AE50D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42320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xtruhlar@stuba.sk</a:t>
              </a:r>
              <a:endParaRPr lang="en-GB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6" name="Google Shape;1157;p49">
            <a:extLst>
              <a:ext uri="{FF2B5EF4-FFF2-40B4-BE49-F238E27FC236}">
                <a16:creationId xmlns:a16="http://schemas.microsoft.com/office/drawing/2014/main" id="{17A51BE3-287C-E97A-68C6-A536F5ADA0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3363" y="252581"/>
            <a:ext cx="302724" cy="264560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61B42C-64AC-8CDC-765B-8C4AF6E6926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911675" y="780584"/>
            <a:ext cx="3387900" cy="3636093"/>
            <a:chOff x="4911675" y="780584"/>
            <a:chExt cx="3387900" cy="3636093"/>
          </a:xfrm>
        </p:grpSpPr>
        <p:pic>
          <p:nvPicPr>
            <p:cNvPr id="8" name="Picture 7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4D23092B-B43F-A3B1-DE48-D4900F82A61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t="1968"/>
            <a:stretch/>
          </p:blipFill>
          <p:spPr>
            <a:xfrm>
              <a:off x="4911675" y="780584"/>
              <a:ext cx="3387900" cy="332120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0D3F69-23A8-DB45-8F4B-98B18A91734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51392" y="4108900"/>
              <a:ext cx="9051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F30"/>
                </a:rPr>
                <a:t>Picture 3. </a:t>
              </a:r>
              <a:endParaRPr lang="en-GB" sz="1400" dirty="0">
                <a:latin typeface="F3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0317-A8F0-F1C7-9E22-C04C024903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SUMMARY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DADA-6969-C523-D971-5AAB06BD8A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1428826" y="2877015"/>
            <a:ext cx="2804700" cy="1978839"/>
          </a:xfrm>
        </p:spPr>
        <p:txBody>
          <a:bodyPr/>
          <a:lstStyle/>
          <a:p>
            <a:r>
              <a:rPr lang="en-US" b="1" dirty="0"/>
              <a:t>Benefits</a:t>
            </a:r>
          </a:p>
          <a:p>
            <a:pPr lvl="1"/>
            <a:r>
              <a:rPr lang="en-GB" sz="1800" dirty="0"/>
              <a:t>Health condition</a:t>
            </a:r>
          </a:p>
          <a:p>
            <a:pPr lvl="1"/>
            <a:r>
              <a:rPr lang="en-GB" sz="1800" dirty="0"/>
              <a:t>Education</a:t>
            </a:r>
          </a:p>
          <a:p>
            <a:pPr lvl="1"/>
            <a:r>
              <a:rPr lang="en-GB" sz="1800" dirty="0"/>
              <a:t>Bureaucracy</a:t>
            </a:r>
          </a:p>
          <a:p>
            <a:pPr lvl="1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E5F6-5568-D12D-CD55-1F013586C7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2"/>
          </p:nvPr>
        </p:nvSpPr>
        <p:spPr>
          <a:xfrm>
            <a:off x="4910475" y="2877015"/>
            <a:ext cx="2804700" cy="1978840"/>
          </a:xfrm>
        </p:spPr>
        <p:txBody>
          <a:bodyPr/>
          <a:lstStyle/>
          <a:p>
            <a:r>
              <a:rPr lang="en-US" b="1" dirty="0"/>
              <a:t>Challenges</a:t>
            </a:r>
          </a:p>
          <a:p>
            <a:pPr lvl="1"/>
            <a:r>
              <a:rPr lang="en-US" sz="1800" dirty="0"/>
              <a:t>Privacy</a:t>
            </a:r>
          </a:p>
          <a:p>
            <a:pPr lvl="1"/>
            <a:r>
              <a:rPr lang="en-US" sz="1800" dirty="0"/>
              <a:t>Medical records</a:t>
            </a:r>
          </a:p>
          <a:p>
            <a:pPr lvl="1"/>
            <a:r>
              <a:rPr lang="en-US" sz="1800" dirty="0"/>
              <a:t>Addiction</a:t>
            </a:r>
            <a:endParaRPr lang="en-GB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2EF45-C886-1895-1BA6-24821DDB46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6" name="Google Shape;1033;p49">
            <a:extLst>
              <a:ext uri="{FF2B5EF4-FFF2-40B4-BE49-F238E27FC236}">
                <a16:creationId xmlns:a16="http://schemas.microsoft.com/office/drawing/2014/main" id="{FE48AA2A-66F4-D31D-69AB-93D75EAF98C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99720" y="280003"/>
            <a:ext cx="270009" cy="289997"/>
            <a:chOff x="616425" y="2329600"/>
            <a:chExt cx="361700" cy="388475"/>
          </a:xfrm>
        </p:grpSpPr>
        <p:sp>
          <p:nvSpPr>
            <p:cNvPr id="7" name="Google Shape;1034;p49">
              <a:extLst>
                <a:ext uri="{FF2B5EF4-FFF2-40B4-BE49-F238E27FC236}">
                  <a16:creationId xmlns:a16="http://schemas.microsoft.com/office/drawing/2014/main" id="{0A92B3CB-9E2D-D251-0E6B-DDD92DE3C2A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Google Shape;1035;p49">
              <a:extLst>
                <a:ext uri="{FF2B5EF4-FFF2-40B4-BE49-F238E27FC236}">
                  <a16:creationId xmlns:a16="http://schemas.microsoft.com/office/drawing/2014/main" id="{7F44D34A-6BA1-D554-C980-41821DACB6B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Google Shape;1036;p49">
              <a:extLst>
                <a:ext uri="{FF2B5EF4-FFF2-40B4-BE49-F238E27FC236}">
                  <a16:creationId xmlns:a16="http://schemas.microsoft.com/office/drawing/2014/main" id="{3C3692E1-D09C-6332-E986-F9E99B99E7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Google Shape;1037;p49">
              <a:extLst>
                <a:ext uri="{FF2B5EF4-FFF2-40B4-BE49-F238E27FC236}">
                  <a16:creationId xmlns:a16="http://schemas.microsoft.com/office/drawing/2014/main" id="{C9614855-BEF8-F5AE-10F0-90C85BC0B1B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Google Shape;1038;p49">
              <a:extLst>
                <a:ext uri="{FF2B5EF4-FFF2-40B4-BE49-F238E27FC236}">
                  <a16:creationId xmlns:a16="http://schemas.microsoft.com/office/drawing/2014/main" id="{7FF37008-13D7-5218-3AE7-B8851E88133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Google Shape;1039;p49">
              <a:extLst>
                <a:ext uri="{FF2B5EF4-FFF2-40B4-BE49-F238E27FC236}">
                  <a16:creationId xmlns:a16="http://schemas.microsoft.com/office/drawing/2014/main" id="{8BF20C0F-6562-C229-BE64-C2358A7F77F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Google Shape;1040;p49">
              <a:extLst>
                <a:ext uri="{FF2B5EF4-FFF2-40B4-BE49-F238E27FC236}">
                  <a16:creationId xmlns:a16="http://schemas.microsoft.com/office/drawing/2014/main" id="{E69A300E-4C2C-FC81-1770-D53D24DF15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Google Shape;1041;p49">
              <a:extLst>
                <a:ext uri="{FF2B5EF4-FFF2-40B4-BE49-F238E27FC236}">
                  <a16:creationId xmlns:a16="http://schemas.microsoft.com/office/drawing/2014/main" id="{4A92D1BF-6E2D-1E17-9C26-D2AE36E70D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7D1116-FD0F-175F-96C7-D49DC4A1414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428826" y="1140000"/>
            <a:ext cx="6286500" cy="1488887"/>
            <a:chOff x="1428826" y="1140000"/>
            <a:chExt cx="6286500" cy="1488887"/>
          </a:xfrm>
        </p:grpSpPr>
        <p:pic>
          <p:nvPicPr>
            <p:cNvPr id="16" name="Picture 15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1926692A-70B4-CB56-9E5B-049EB607BA8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826" y="1140000"/>
              <a:ext cx="6286500" cy="123825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B62E65-3BD9-872A-5D0D-16B8ED07755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09225" y="2321110"/>
              <a:ext cx="9255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F30"/>
                </a:rPr>
                <a:t>Picture 4. </a:t>
              </a:r>
              <a:endParaRPr lang="en-GB" sz="1400" dirty="0">
                <a:latin typeface="F3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AD2D2-3F72-DDD8-7F97-22B503E3A9A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6838" y="4828106"/>
            <a:ext cx="8487162" cy="321991"/>
            <a:chOff x="656838" y="4828106"/>
            <a:chExt cx="8487162" cy="3219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9D331F-48F3-BE54-94B1-2DBF0074152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6838" y="4828106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David Truhlar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668EF9-ECDE-714B-3960-7EB898C7A17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35213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ID: 120897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366398-273D-6E66-6FD4-B2464E4DDD2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42320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xtruhlar@stuba.sk</a:t>
              </a:r>
              <a:endParaRPr lang="en-GB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64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bg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79916E8-BD54-2FF5-7C8D-A8DFDB1E16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53253" y="89571"/>
            <a:ext cx="8125303" cy="4641507"/>
            <a:chOff x="2673623" y="89571"/>
            <a:chExt cx="6326620" cy="4641507"/>
          </a:xfrm>
        </p:grpSpPr>
        <p:pic>
          <p:nvPicPr>
            <p:cNvPr id="1833" name="Google Shape;1833;p52">
              <a:hlinkClick r:id="rId3"/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4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7460359" y="89571"/>
              <a:ext cx="1539884" cy="3693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418D68-C36E-25AD-5E23-7F56264F1D6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73623" y="1130092"/>
              <a:ext cx="5594195" cy="3600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Power Point template: </a:t>
              </a:r>
              <a:r>
                <a:rPr lang="en-GB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https://www.slidescarnival.com/</a:t>
              </a:r>
              <a:endParaRPr lang="en-GB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Picture 1.: Freepick: </a:t>
              </a:r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https://www.freepick.com </a:t>
              </a:r>
              <a:endPara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Picture 2.: PNGTree: </a:t>
              </a:r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https://pngtree.com/</a:t>
              </a:r>
              <a:endPara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Picture 3.: PNGEGG: </a:t>
              </a:r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https://www.pngegg.com/</a:t>
              </a:r>
              <a:endPara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Graph 1.: Statista: </a:t>
              </a:r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https://www.statista.com/</a:t>
              </a:r>
              <a:endPara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pPr>
                <a:lnSpc>
                  <a:spcPct val="150000"/>
                </a:lnSpc>
              </a:pPr>
              <a:endPara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pPr algn="just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Picture 4.: </a:t>
              </a:r>
              <a:r>
                <a:rPr lang="en-GB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Juho </a:t>
              </a:r>
              <a:r>
                <a:rPr lang="en-GB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Hamari</a:t>
              </a:r>
              <a:r>
                <a:rPr lang="en-GB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, Jonna Koivisto, and </a:t>
              </a:r>
              <a:r>
                <a:rPr lang="en-GB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Harri</a:t>
              </a:r>
              <a:r>
                <a:rPr lang="en-GB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 </a:t>
              </a:r>
              <a:r>
                <a:rPr lang="en-GB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Sarsa</a:t>
              </a:r>
              <a:r>
                <a:rPr lang="en-GB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. Does </a:t>
              </a:r>
              <a:r>
                <a:rPr lang="en-GB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gamication</a:t>
              </a:r>
              <a:r>
                <a:rPr lang="en-GB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 work? - 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a literature review of empirical studies on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gamication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. In 2014 47th Hawaii </a:t>
              </a:r>
              <a:r>
                <a:rPr lang="fr-F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International </a:t>
              </a:r>
              <a:r>
                <a:rPr lang="fr-FR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Conference</a:t>
              </a:r>
              <a:r>
                <a:rPr lang="fr-F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 on System Sciences, 2014.: </a:t>
              </a:r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https://www.researchgate.net/</a:t>
              </a:r>
              <a:endPara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endParaRPr lang="en-GB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endParaRPr lang="en-GB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7D1824-FF03-157B-0764-41E783BFD7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6838" y="4828106"/>
            <a:ext cx="8487162" cy="321991"/>
            <a:chOff x="656838" y="4828106"/>
            <a:chExt cx="8487162" cy="3219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064AE3-D4A7-B06F-35FB-1DE1F056B9F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6838" y="4828106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David Truhlar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A9D2B9-6E0A-6F3E-13B5-18632CCFC7D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35213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ID: 120897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EEA14A-3C81-8E41-128B-74101CC8C11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42320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xtruhlar@stuba.sk</a:t>
              </a:r>
              <a:endParaRPr lang="en-GB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AC6CFF-52AB-6058-6207-2ADC1D6267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06100" y="278363"/>
            <a:ext cx="6931800" cy="550600"/>
            <a:chOff x="1106100" y="278363"/>
            <a:chExt cx="6931800" cy="550600"/>
          </a:xfrm>
        </p:grpSpPr>
        <p:sp>
          <p:nvSpPr>
            <p:cNvPr id="1834" name="Google Shape;1834;p52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06100" y="278363"/>
              <a:ext cx="6931800" cy="5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>
                <a:buClr>
                  <a:schemeClr val="lt1"/>
                </a:buClr>
                <a:buSzPts val="6000"/>
              </a:pPr>
              <a:r>
                <a:rPr lang="en" sz="32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F30"/>
                  <a:sym typeface="Montserrat"/>
                </a:rPr>
                <a:t>References</a:t>
              </a:r>
              <a:endParaRPr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30"/>
                <a:sym typeface="Montserrat"/>
              </a:endParaRPr>
            </a:p>
          </p:txBody>
        </p:sp>
        <p:grpSp>
          <p:nvGrpSpPr>
            <p:cNvPr id="9" name="Google Shape;1001;p49">
              <a:extLst>
                <a:ext uri="{FF2B5EF4-FFF2-40B4-BE49-F238E27FC236}">
                  <a16:creationId xmlns:a16="http://schemas.microsoft.com/office/drawing/2014/main" id="{74A4ECC9-8CFF-CFA6-F711-85B2260E6F3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13900" y="340247"/>
              <a:ext cx="328180" cy="328180"/>
              <a:chOff x="2594050" y="1631825"/>
              <a:chExt cx="439625" cy="439625"/>
            </a:xfrm>
            <a:solidFill>
              <a:schemeClr val="bg1">
                <a:alpha val="99000"/>
              </a:schemeClr>
            </a:solidFill>
          </p:grpSpPr>
          <p:sp>
            <p:nvSpPr>
              <p:cNvPr id="10" name="Google Shape;1002;p49">
                <a:extLst>
                  <a:ext uri="{FF2B5EF4-FFF2-40B4-BE49-F238E27FC236}">
                    <a16:creationId xmlns:a16="http://schemas.microsoft.com/office/drawing/2014/main" id="{D3788102-094B-59B3-2EE4-CA7C794968A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grpFill/>
              <a:ln w="1587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111830 w 140473"/>
                          <a:gd name="connsiteY0" fmla="*/ 0 h 140454"/>
                          <a:gd name="connsiteX1" fmla="*/ 10015 w 140473"/>
                          <a:gd name="connsiteY1" fmla="*/ 120003 h 140454"/>
                          <a:gd name="connsiteX2" fmla="*/ 14 w 140473"/>
                          <a:gd name="connsiteY2" fmla="*/ 140454 h 140454"/>
                          <a:gd name="connsiteX3" fmla="*/ 20466 w 140473"/>
                          <a:gd name="connsiteY3" fmla="*/ 130453 h 140454"/>
                          <a:gd name="connsiteX4" fmla="*/ 140458 w 140473"/>
                          <a:gd name="connsiteY4" fmla="*/ 28624 h 140454"/>
                          <a:gd name="connsiteX5" fmla="*/ 111830 w 140473"/>
                          <a:gd name="connsiteY5" fmla="*/ 0 h 1404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40473" h="140454" fill="none" extrusionOk="0">
                            <a:moveTo>
                              <a:pt x="111830" y="0"/>
                            </a:moveTo>
                            <a:cubicBezTo>
                              <a:pt x="103348" y="17994"/>
                              <a:pt x="15744" y="101292"/>
                              <a:pt x="10015" y="120003"/>
                            </a:cubicBezTo>
                            <a:cubicBezTo>
                              <a:pt x="6226" y="130593"/>
                              <a:pt x="2231" y="138389"/>
                              <a:pt x="14" y="140454"/>
                            </a:cubicBezTo>
                            <a:cubicBezTo>
                              <a:pt x="8388" y="135094"/>
                              <a:pt x="16044" y="134034"/>
                              <a:pt x="20466" y="130453"/>
                            </a:cubicBezTo>
                            <a:cubicBezTo>
                              <a:pt x="58488" y="91852"/>
                              <a:pt x="96382" y="56888"/>
                              <a:pt x="140458" y="28624"/>
                            </a:cubicBezTo>
                            <a:cubicBezTo>
                              <a:pt x="127075" y="15965"/>
                              <a:pt x="119005" y="4692"/>
                              <a:pt x="111830" y="0"/>
                            </a:cubicBezTo>
                            <a:close/>
                          </a:path>
                          <a:path w="140473" h="140454" fill="none" stroke="0" extrusionOk="0">
                            <a:moveTo>
                              <a:pt x="111830" y="0"/>
                            </a:moveTo>
                            <a:cubicBezTo>
                              <a:pt x="93733" y="36825"/>
                              <a:pt x="42970" y="71791"/>
                              <a:pt x="10015" y="120003"/>
                            </a:cubicBezTo>
                            <a:cubicBezTo>
                              <a:pt x="5854" y="126870"/>
                              <a:pt x="1188" y="135654"/>
                              <a:pt x="14" y="140454"/>
                            </a:cubicBezTo>
                            <a:cubicBezTo>
                              <a:pt x="10023" y="135486"/>
                              <a:pt x="14872" y="133094"/>
                              <a:pt x="20466" y="130453"/>
                            </a:cubicBezTo>
                            <a:cubicBezTo>
                              <a:pt x="39703" y="109025"/>
                              <a:pt x="93678" y="79396"/>
                              <a:pt x="140458" y="28624"/>
                            </a:cubicBezTo>
                            <a:cubicBezTo>
                              <a:pt x="134699" y="26111"/>
                              <a:pt x="121169" y="4625"/>
                              <a:pt x="11183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003;p49">
                <a:extLst>
                  <a:ext uri="{FF2B5EF4-FFF2-40B4-BE49-F238E27FC236}">
                    <a16:creationId xmlns:a16="http://schemas.microsoft.com/office/drawing/2014/main" id="{1519540A-0779-D924-9155-14B68BF6A97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grpFill/>
              <a:ln w="1587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399823571">
                      <a:custGeom>
                        <a:avLst/>
                        <a:gdLst>
                          <a:gd name="connsiteX0" fmla="*/ 5005 w 131365"/>
                          <a:gd name="connsiteY0" fmla="*/ 50464 h 131384"/>
                          <a:gd name="connsiteX1" fmla="*/ 80920 w 131365"/>
                          <a:gd name="connsiteY1" fmla="*/ 126365 h 131384"/>
                          <a:gd name="connsiteX2" fmla="*/ 80920 w 131365"/>
                          <a:gd name="connsiteY2" fmla="*/ 126365 h 131384"/>
                          <a:gd name="connsiteX3" fmla="*/ 80920 w 131365"/>
                          <a:gd name="connsiteY3" fmla="*/ 126365 h 131384"/>
                          <a:gd name="connsiteX4" fmla="*/ 86819 w 131365"/>
                          <a:gd name="connsiteY4" fmla="*/ 129084 h 131384"/>
                          <a:gd name="connsiteX5" fmla="*/ 93177 w 131365"/>
                          <a:gd name="connsiteY5" fmla="*/ 130911 h 131384"/>
                          <a:gd name="connsiteX6" fmla="*/ 99101 w 131365"/>
                          <a:gd name="connsiteY6" fmla="*/ 131370 h 131384"/>
                          <a:gd name="connsiteX7" fmla="*/ 105459 w 131365"/>
                          <a:gd name="connsiteY7" fmla="*/ 131370 h 131384"/>
                          <a:gd name="connsiteX8" fmla="*/ 111831 w 131365"/>
                          <a:gd name="connsiteY8" fmla="*/ 130004 h 131384"/>
                          <a:gd name="connsiteX9" fmla="*/ 117729 w 131365"/>
                          <a:gd name="connsiteY9" fmla="*/ 127731 h 131384"/>
                          <a:gd name="connsiteX10" fmla="*/ 120448 w 131365"/>
                          <a:gd name="connsiteY10" fmla="*/ 125918 h 131384"/>
                          <a:gd name="connsiteX11" fmla="*/ 123194 w 131365"/>
                          <a:gd name="connsiteY11" fmla="*/ 124552 h 131384"/>
                          <a:gd name="connsiteX12" fmla="*/ 125913 w 131365"/>
                          <a:gd name="connsiteY12" fmla="*/ 122279 h 131384"/>
                          <a:gd name="connsiteX13" fmla="*/ 128645 w 131365"/>
                          <a:gd name="connsiteY13" fmla="*/ 120006 h 131384"/>
                          <a:gd name="connsiteX14" fmla="*/ 128645 w 131365"/>
                          <a:gd name="connsiteY14" fmla="*/ 120006 h 131384"/>
                          <a:gd name="connsiteX15" fmla="*/ 129552 w 131365"/>
                          <a:gd name="connsiteY15" fmla="*/ 118639 h 131384"/>
                          <a:gd name="connsiteX16" fmla="*/ 130918 w 131365"/>
                          <a:gd name="connsiteY16" fmla="*/ 116826 h 131384"/>
                          <a:gd name="connsiteX17" fmla="*/ 131365 w 131365"/>
                          <a:gd name="connsiteY17" fmla="*/ 114553 h 131384"/>
                          <a:gd name="connsiteX18" fmla="*/ 131365 w 131365"/>
                          <a:gd name="connsiteY18" fmla="*/ 112740 h 131384"/>
                          <a:gd name="connsiteX19" fmla="*/ 131365 w 131365"/>
                          <a:gd name="connsiteY19" fmla="*/ 112740 h 131384"/>
                          <a:gd name="connsiteX20" fmla="*/ 131365 w 131365"/>
                          <a:gd name="connsiteY20" fmla="*/ 110914 h 131384"/>
                          <a:gd name="connsiteX21" fmla="*/ 130918 w 131365"/>
                          <a:gd name="connsiteY21" fmla="*/ 109101 h 131384"/>
                          <a:gd name="connsiteX22" fmla="*/ 129552 w 131365"/>
                          <a:gd name="connsiteY22" fmla="*/ 107275 h 131384"/>
                          <a:gd name="connsiteX23" fmla="*/ 128645 w 131365"/>
                          <a:gd name="connsiteY23" fmla="*/ 105461 h 131384"/>
                          <a:gd name="connsiteX24" fmla="*/ 25918 w 131365"/>
                          <a:gd name="connsiteY24" fmla="*/ 2745 h 131384"/>
                          <a:gd name="connsiteX25" fmla="*/ 25918 w 131365"/>
                          <a:gd name="connsiteY25" fmla="*/ 2745 h 131384"/>
                          <a:gd name="connsiteX26" fmla="*/ 24092 w 131365"/>
                          <a:gd name="connsiteY26" fmla="*/ 1826 h 131384"/>
                          <a:gd name="connsiteX27" fmla="*/ 22279 w 131365"/>
                          <a:gd name="connsiteY27" fmla="*/ 472 h 131384"/>
                          <a:gd name="connsiteX28" fmla="*/ 20453 w 131365"/>
                          <a:gd name="connsiteY28" fmla="*/ 0 h 131384"/>
                          <a:gd name="connsiteX29" fmla="*/ 18640 w 131365"/>
                          <a:gd name="connsiteY29" fmla="*/ 0 h 131384"/>
                          <a:gd name="connsiteX30" fmla="*/ 18640 w 131365"/>
                          <a:gd name="connsiteY30" fmla="*/ 0 h 131384"/>
                          <a:gd name="connsiteX31" fmla="*/ 16827 w 131365"/>
                          <a:gd name="connsiteY31" fmla="*/ 0 h 131384"/>
                          <a:gd name="connsiteX32" fmla="*/ 14555 w 131365"/>
                          <a:gd name="connsiteY32" fmla="*/ 472 h 131384"/>
                          <a:gd name="connsiteX33" fmla="*/ 12729 w 131365"/>
                          <a:gd name="connsiteY33" fmla="*/ 1826 h 131384"/>
                          <a:gd name="connsiteX34" fmla="*/ 11363 w 131365"/>
                          <a:gd name="connsiteY34" fmla="*/ 2745 h 131384"/>
                          <a:gd name="connsiteX35" fmla="*/ 11363 w 131365"/>
                          <a:gd name="connsiteY35" fmla="*/ 2745 h 131384"/>
                          <a:gd name="connsiteX36" fmla="*/ 9090 w 131365"/>
                          <a:gd name="connsiteY36" fmla="*/ 5465 h 131384"/>
                          <a:gd name="connsiteX37" fmla="*/ 6830 w 131365"/>
                          <a:gd name="connsiteY37" fmla="*/ 8198 h 131384"/>
                          <a:gd name="connsiteX38" fmla="*/ 5464 w 131365"/>
                          <a:gd name="connsiteY38" fmla="*/ 10918 h 131384"/>
                          <a:gd name="connsiteX39" fmla="*/ 3638 w 131365"/>
                          <a:gd name="connsiteY39" fmla="*/ 13637 h 131384"/>
                          <a:gd name="connsiteX40" fmla="*/ 1366 w 131365"/>
                          <a:gd name="connsiteY40" fmla="*/ 19563 h 131384"/>
                          <a:gd name="connsiteX41" fmla="*/ 0 w 131365"/>
                          <a:gd name="connsiteY41" fmla="*/ 25922 h 131384"/>
                          <a:gd name="connsiteX42" fmla="*/ 0 w 131365"/>
                          <a:gd name="connsiteY42" fmla="*/ 32281 h 131384"/>
                          <a:gd name="connsiteX43" fmla="*/ 472 w 131365"/>
                          <a:gd name="connsiteY43" fmla="*/ 38180 h 131384"/>
                          <a:gd name="connsiteX44" fmla="*/ 2272 w 131365"/>
                          <a:gd name="connsiteY44" fmla="*/ 44552 h 131384"/>
                          <a:gd name="connsiteX45" fmla="*/ 5005 w 131365"/>
                          <a:gd name="connsiteY45" fmla="*/ 50464 h 131384"/>
                          <a:gd name="connsiteX46" fmla="*/ 5005 w 131365"/>
                          <a:gd name="connsiteY46" fmla="*/ 50464 h 1313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</a:cxnLst>
                        <a:rect l="l" t="t" r="r" b="b"/>
                        <a:pathLst>
                          <a:path w="131365" h="131384" fill="none" extrusionOk="0">
                            <a:moveTo>
                              <a:pt x="5005" y="50464"/>
                            </a:moveTo>
                            <a:cubicBezTo>
                              <a:pt x="25067" y="62643"/>
                              <a:pt x="58828" y="113805"/>
                              <a:pt x="80920" y="126365"/>
                            </a:cubicBezTo>
                            <a:lnTo>
                              <a:pt x="80920" y="126365"/>
                            </a:lnTo>
                            <a:lnTo>
                              <a:pt x="80920" y="126365"/>
                            </a:lnTo>
                            <a:cubicBezTo>
                              <a:pt x="82610" y="126722"/>
                              <a:pt x="85803" y="128576"/>
                              <a:pt x="86819" y="129084"/>
                            </a:cubicBezTo>
                            <a:cubicBezTo>
                              <a:pt x="88437" y="129877"/>
                              <a:pt x="90216" y="130500"/>
                              <a:pt x="93177" y="130911"/>
                            </a:cubicBezTo>
                            <a:cubicBezTo>
                              <a:pt x="94517" y="130499"/>
                              <a:pt x="98097" y="131650"/>
                              <a:pt x="99101" y="131370"/>
                            </a:cubicBezTo>
                            <a:cubicBezTo>
                              <a:pt x="100071" y="130969"/>
                              <a:pt x="104259" y="131211"/>
                              <a:pt x="105459" y="131370"/>
                            </a:cubicBezTo>
                            <a:cubicBezTo>
                              <a:pt x="107442" y="131079"/>
                              <a:pt x="111030" y="129965"/>
                              <a:pt x="111831" y="130004"/>
                            </a:cubicBezTo>
                            <a:cubicBezTo>
                              <a:pt x="113466" y="129196"/>
                              <a:pt x="115358" y="129252"/>
                              <a:pt x="117729" y="127731"/>
                            </a:cubicBezTo>
                            <a:cubicBezTo>
                              <a:pt x="118599" y="127155"/>
                              <a:pt x="119613" y="126642"/>
                              <a:pt x="120448" y="125918"/>
                            </a:cubicBezTo>
                            <a:cubicBezTo>
                              <a:pt x="120954" y="125917"/>
                              <a:pt x="122857" y="124966"/>
                              <a:pt x="123194" y="124552"/>
                            </a:cubicBezTo>
                            <a:cubicBezTo>
                              <a:pt x="123858" y="124333"/>
                              <a:pt x="125100" y="123213"/>
                              <a:pt x="125913" y="122279"/>
                            </a:cubicBezTo>
                            <a:cubicBezTo>
                              <a:pt x="126528" y="121792"/>
                              <a:pt x="127628" y="121089"/>
                              <a:pt x="128645" y="120006"/>
                            </a:cubicBezTo>
                            <a:lnTo>
                              <a:pt x="128645" y="120006"/>
                            </a:lnTo>
                            <a:cubicBezTo>
                              <a:pt x="128963" y="119544"/>
                              <a:pt x="129253" y="119086"/>
                              <a:pt x="129552" y="118639"/>
                            </a:cubicBezTo>
                            <a:cubicBezTo>
                              <a:pt x="130025" y="118153"/>
                              <a:pt x="130465" y="117536"/>
                              <a:pt x="130918" y="116826"/>
                            </a:cubicBezTo>
                            <a:cubicBezTo>
                              <a:pt x="131126" y="116016"/>
                              <a:pt x="131182" y="115250"/>
                              <a:pt x="131365" y="114553"/>
                            </a:cubicBezTo>
                            <a:cubicBezTo>
                              <a:pt x="131241" y="114294"/>
                              <a:pt x="131316" y="113443"/>
                              <a:pt x="131365" y="112740"/>
                            </a:cubicBezTo>
                            <a:lnTo>
                              <a:pt x="131365" y="112740"/>
                            </a:lnTo>
                            <a:cubicBezTo>
                              <a:pt x="131310" y="112295"/>
                              <a:pt x="131426" y="111207"/>
                              <a:pt x="131365" y="110914"/>
                            </a:cubicBezTo>
                            <a:cubicBezTo>
                              <a:pt x="131296" y="110405"/>
                              <a:pt x="131069" y="109739"/>
                              <a:pt x="130918" y="109101"/>
                            </a:cubicBezTo>
                            <a:cubicBezTo>
                              <a:pt x="130530" y="108450"/>
                              <a:pt x="129975" y="107777"/>
                              <a:pt x="129552" y="107275"/>
                            </a:cubicBezTo>
                            <a:cubicBezTo>
                              <a:pt x="129315" y="107158"/>
                              <a:pt x="128893" y="106146"/>
                              <a:pt x="128645" y="105461"/>
                            </a:cubicBezTo>
                            <a:cubicBezTo>
                              <a:pt x="86966" y="55729"/>
                              <a:pt x="47328" y="33895"/>
                              <a:pt x="25918" y="2745"/>
                            </a:cubicBezTo>
                            <a:lnTo>
                              <a:pt x="25918" y="2745"/>
                            </a:lnTo>
                            <a:cubicBezTo>
                              <a:pt x="25349" y="2537"/>
                              <a:pt x="24332" y="1995"/>
                              <a:pt x="24092" y="1826"/>
                            </a:cubicBezTo>
                            <a:cubicBezTo>
                              <a:pt x="23223" y="1323"/>
                              <a:pt x="22765" y="792"/>
                              <a:pt x="22279" y="472"/>
                            </a:cubicBezTo>
                            <a:cubicBezTo>
                              <a:pt x="21588" y="295"/>
                              <a:pt x="21199" y="95"/>
                              <a:pt x="20453" y="0"/>
                            </a:cubicBezTo>
                            <a:cubicBezTo>
                              <a:pt x="19748" y="117"/>
                              <a:pt x="19373" y="-156"/>
                              <a:pt x="18640" y="0"/>
                            </a:cubicBezTo>
                            <a:lnTo>
                              <a:pt x="18640" y="0"/>
                            </a:lnTo>
                            <a:cubicBezTo>
                              <a:pt x="17953" y="-147"/>
                              <a:pt x="17160" y="90"/>
                              <a:pt x="16827" y="0"/>
                            </a:cubicBezTo>
                            <a:cubicBezTo>
                              <a:pt x="16198" y="239"/>
                              <a:pt x="15240" y="350"/>
                              <a:pt x="14555" y="472"/>
                            </a:cubicBezTo>
                            <a:cubicBezTo>
                              <a:pt x="14295" y="537"/>
                              <a:pt x="13188" y="1377"/>
                              <a:pt x="12729" y="1826"/>
                            </a:cubicBezTo>
                            <a:cubicBezTo>
                              <a:pt x="12234" y="2208"/>
                              <a:pt x="11750" y="2425"/>
                              <a:pt x="11363" y="2745"/>
                            </a:cubicBezTo>
                            <a:lnTo>
                              <a:pt x="11363" y="2745"/>
                            </a:lnTo>
                            <a:cubicBezTo>
                              <a:pt x="10956" y="3712"/>
                              <a:pt x="10024" y="4314"/>
                              <a:pt x="9090" y="5465"/>
                            </a:cubicBezTo>
                            <a:cubicBezTo>
                              <a:pt x="8585" y="5636"/>
                              <a:pt x="7790" y="7239"/>
                              <a:pt x="6830" y="8198"/>
                            </a:cubicBezTo>
                            <a:cubicBezTo>
                              <a:pt x="6278" y="9212"/>
                              <a:pt x="5825" y="9952"/>
                              <a:pt x="5464" y="10918"/>
                            </a:cubicBezTo>
                            <a:cubicBezTo>
                              <a:pt x="4996" y="11775"/>
                              <a:pt x="4148" y="12662"/>
                              <a:pt x="3638" y="13637"/>
                            </a:cubicBezTo>
                            <a:cubicBezTo>
                              <a:pt x="2862" y="15567"/>
                              <a:pt x="2198" y="17394"/>
                              <a:pt x="1366" y="19563"/>
                            </a:cubicBezTo>
                            <a:cubicBezTo>
                              <a:pt x="1027" y="21499"/>
                              <a:pt x="468" y="23719"/>
                              <a:pt x="0" y="25922"/>
                            </a:cubicBezTo>
                            <a:cubicBezTo>
                              <a:pt x="-365" y="28807"/>
                              <a:pt x="-259" y="30434"/>
                              <a:pt x="0" y="32281"/>
                            </a:cubicBezTo>
                            <a:cubicBezTo>
                              <a:pt x="98" y="34291"/>
                              <a:pt x="649" y="36273"/>
                              <a:pt x="472" y="38180"/>
                            </a:cubicBezTo>
                            <a:cubicBezTo>
                              <a:pt x="1092" y="40207"/>
                              <a:pt x="1657" y="42320"/>
                              <a:pt x="2272" y="44552"/>
                            </a:cubicBezTo>
                            <a:cubicBezTo>
                              <a:pt x="3064" y="45504"/>
                              <a:pt x="3824" y="49119"/>
                              <a:pt x="5005" y="50464"/>
                            </a:cubicBezTo>
                            <a:lnTo>
                              <a:pt x="5005" y="50464"/>
                            </a:lnTo>
                            <a:close/>
                          </a:path>
                          <a:path w="131365" h="131384" fill="none" stroke="0" extrusionOk="0">
                            <a:moveTo>
                              <a:pt x="5005" y="50464"/>
                            </a:moveTo>
                            <a:cubicBezTo>
                              <a:pt x="39927" y="72505"/>
                              <a:pt x="54299" y="109298"/>
                              <a:pt x="80920" y="126365"/>
                            </a:cubicBezTo>
                            <a:lnTo>
                              <a:pt x="80920" y="126365"/>
                            </a:lnTo>
                            <a:lnTo>
                              <a:pt x="80920" y="126365"/>
                            </a:lnTo>
                            <a:cubicBezTo>
                              <a:pt x="82831" y="127026"/>
                              <a:pt x="83966" y="128362"/>
                              <a:pt x="86819" y="129084"/>
                            </a:cubicBezTo>
                            <a:cubicBezTo>
                              <a:pt x="89133" y="129551"/>
                              <a:pt x="92077" y="130742"/>
                              <a:pt x="93177" y="130911"/>
                            </a:cubicBezTo>
                            <a:cubicBezTo>
                              <a:pt x="94872" y="131166"/>
                              <a:pt x="98139" y="131106"/>
                              <a:pt x="99101" y="131370"/>
                            </a:cubicBezTo>
                            <a:cubicBezTo>
                              <a:pt x="100824" y="131539"/>
                              <a:pt x="104197" y="131281"/>
                              <a:pt x="105459" y="131370"/>
                            </a:cubicBezTo>
                            <a:cubicBezTo>
                              <a:pt x="107181" y="130859"/>
                              <a:pt x="110544" y="130085"/>
                              <a:pt x="111831" y="130004"/>
                            </a:cubicBezTo>
                            <a:cubicBezTo>
                              <a:pt x="114032" y="129300"/>
                              <a:pt x="116970" y="128613"/>
                              <a:pt x="117729" y="127731"/>
                            </a:cubicBezTo>
                            <a:cubicBezTo>
                              <a:pt x="119000" y="126726"/>
                              <a:pt x="119304" y="126989"/>
                              <a:pt x="120448" y="125918"/>
                            </a:cubicBezTo>
                            <a:cubicBezTo>
                              <a:pt x="121472" y="125426"/>
                              <a:pt x="121937" y="125218"/>
                              <a:pt x="123194" y="124552"/>
                            </a:cubicBezTo>
                            <a:cubicBezTo>
                              <a:pt x="123944" y="123732"/>
                              <a:pt x="124952" y="122719"/>
                              <a:pt x="125913" y="122279"/>
                            </a:cubicBezTo>
                            <a:cubicBezTo>
                              <a:pt x="127212" y="121348"/>
                              <a:pt x="127890" y="120221"/>
                              <a:pt x="128645" y="120006"/>
                            </a:cubicBezTo>
                            <a:lnTo>
                              <a:pt x="128645" y="120006"/>
                            </a:lnTo>
                            <a:cubicBezTo>
                              <a:pt x="129008" y="119560"/>
                              <a:pt x="129257" y="118999"/>
                              <a:pt x="129552" y="118639"/>
                            </a:cubicBezTo>
                            <a:cubicBezTo>
                              <a:pt x="130008" y="117968"/>
                              <a:pt x="130389" y="117408"/>
                              <a:pt x="130918" y="116826"/>
                            </a:cubicBezTo>
                            <a:cubicBezTo>
                              <a:pt x="131107" y="116013"/>
                              <a:pt x="131247" y="115213"/>
                              <a:pt x="131365" y="114553"/>
                            </a:cubicBezTo>
                            <a:cubicBezTo>
                              <a:pt x="131316" y="114100"/>
                              <a:pt x="131329" y="113341"/>
                              <a:pt x="131365" y="112740"/>
                            </a:cubicBezTo>
                            <a:lnTo>
                              <a:pt x="131365" y="112740"/>
                            </a:lnTo>
                            <a:cubicBezTo>
                              <a:pt x="131421" y="112190"/>
                              <a:pt x="131272" y="111393"/>
                              <a:pt x="131365" y="110914"/>
                            </a:cubicBezTo>
                            <a:cubicBezTo>
                              <a:pt x="131190" y="110332"/>
                              <a:pt x="131076" y="109761"/>
                              <a:pt x="130918" y="109101"/>
                            </a:cubicBezTo>
                            <a:cubicBezTo>
                              <a:pt x="130486" y="108465"/>
                              <a:pt x="129980" y="107849"/>
                              <a:pt x="129552" y="107275"/>
                            </a:cubicBezTo>
                            <a:cubicBezTo>
                              <a:pt x="129505" y="106879"/>
                              <a:pt x="128899" y="106120"/>
                              <a:pt x="128645" y="105461"/>
                            </a:cubicBezTo>
                            <a:cubicBezTo>
                              <a:pt x="114586" y="73996"/>
                              <a:pt x="62439" y="27805"/>
                              <a:pt x="25918" y="2745"/>
                            </a:cubicBezTo>
                            <a:lnTo>
                              <a:pt x="25918" y="2745"/>
                            </a:lnTo>
                            <a:cubicBezTo>
                              <a:pt x="25415" y="2631"/>
                              <a:pt x="24272" y="2052"/>
                              <a:pt x="24092" y="1826"/>
                            </a:cubicBezTo>
                            <a:cubicBezTo>
                              <a:pt x="23352" y="1025"/>
                              <a:pt x="22704" y="675"/>
                              <a:pt x="22279" y="472"/>
                            </a:cubicBezTo>
                            <a:cubicBezTo>
                              <a:pt x="21938" y="458"/>
                              <a:pt x="20892" y="0"/>
                              <a:pt x="20453" y="0"/>
                            </a:cubicBezTo>
                            <a:cubicBezTo>
                              <a:pt x="19593" y="40"/>
                              <a:pt x="19101" y="-36"/>
                              <a:pt x="18640" y="0"/>
                            </a:cubicBezTo>
                            <a:lnTo>
                              <a:pt x="18640" y="0"/>
                            </a:lnTo>
                            <a:cubicBezTo>
                              <a:pt x="18090" y="-14"/>
                              <a:pt x="17072" y="-93"/>
                              <a:pt x="16827" y="0"/>
                            </a:cubicBezTo>
                            <a:cubicBezTo>
                              <a:pt x="15856" y="19"/>
                              <a:pt x="14914" y="234"/>
                              <a:pt x="14555" y="472"/>
                            </a:cubicBezTo>
                            <a:cubicBezTo>
                              <a:pt x="14020" y="893"/>
                              <a:pt x="13236" y="1682"/>
                              <a:pt x="12729" y="1826"/>
                            </a:cubicBezTo>
                            <a:cubicBezTo>
                              <a:pt x="12222" y="2091"/>
                              <a:pt x="11780" y="2467"/>
                              <a:pt x="11363" y="2745"/>
                            </a:cubicBezTo>
                            <a:lnTo>
                              <a:pt x="11363" y="2745"/>
                            </a:lnTo>
                            <a:cubicBezTo>
                              <a:pt x="10592" y="3817"/>
                              <a:pt x="10028" y="4288"/>
                              <a:pt x="9090" y="5465"/>
                            </a:cubicBezTo>
                            <a:cubicBezTo>
                              <a:pt x="8158" y="6328"/>
                              <a:pt x="7512" y="7382"/>
                              <a:pt x="6830" y="8198"/>
                            </a:cubicBezTo>
                            <a:cubicBezTo>
                              <a:pt x="6436" y="8991"/>
                              <a:pt x="5915" y="9846"/>
                              <a:pt x="5464" y="10918"/>
                            </a:cubicBezTo>
                            <a:cubicBezTo>
                              <a:pt x="4785" y="11875"/>
                              <a:pt x="4287" y="12587"/>
                              <a:pt x="3638" y="13637"/>
                            </a:cubicBezTo>
                            <a:cubicBezTo>
                              <a:pt x="2691" y="15772"/>
                              <a:pt x="2381" y="17396"/>
                              <a:pt x="1366" y="19563"/>
                            </a:cubicBezTo>
                            <a:cubicBezTo>
                              <a:pt x="933" y="21650"/>
                              <a:pt x="666" y="23671"/>
                              <a:pt x="0" y="25922"/>
                            </a:cubicBezTo>
                            <a:cubicBezTo>
                              <a:pt x="-193" y="28984"/>
                              <a:pt x="542" y="29925"/>
                              <a:pt x="0" y="32281"/>
                            </a:cubicBezTo>
                            <a:cubicBezTo>
                              <a:pt x="468" y="34328"/>
                              <a:pt x="474" y="36272"/>
                              <a:pt x="472" y="38180"/>
                            </a:cubicBezTo>
                            <a:cubicBezTo>
                              <a:pt x="1146" y="40178"/>
                              <a:pt x="1355" y="42543"/>
                              <a:pt x="2272" y="44552"/>
                            </a:cubicBezTo>
                            <a:cubicBezTo>
                              <a:pt x="3881" y="47046"/>
                              <a:pt x="4482" y="49263"/>
                              <a:pt x="5005" y="50464"/>
                            </a:cubicBezTo>
                            <a:lnTo>
                              <a:pt x="5005" y="50464"/>
                            </a:ln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04;p49">
                <a:extLst>
                  <a:ext uri="{FF2B5EF4-FFF2-40B4-BE49-F238E27FC236}">
                    <a16:creationId xmlns:a16="http://schemas.microsoft.com/office/drawing/2014/main" id="{A7776932-1F9D-52F1-F34D-2B96443B6E7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grpFill/>
              <a:ln w="1587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3694180290">
                      <a:custGeom>
                        <a:avLst/>
                        <a:gdLst>
                          <a:gd name="connsiteX0" fmla="*/ 150009 w 226376"/>
                          <a:gd name="connsiteY0" fmla="*/ 18 h 226376"/>
                          <a:gd name="connsiteX1" fmla="*/ 90923 w 226376"/>
                          <a:gd name="connsiteY1" fmla="*/ 59552 h 226376"/>
                          <a:gd name="connsiteX2" fmla="*/ 90923 w 226376"/>
                          <a:gd name="connsiteY2" fmla="*/ 59552 h 226376"/>
                          <a:gd name="connsiteX3" fmla="*/ 86370 w 226376"/>
                          <a:gd name="connsiteY3" fmla="*/ 57741 h 226376"/>
                          <a:gd name="connsiteX4" fmla="*/ 81835 w 226376"/>
                          <a:gd name="connsiteY4" fmla="*/ 55931 h 226376"/>
                          <a:gd name="connsiteX5" fmla="*/ 76366 w 226376"/>
                          <a:gd name="connsiteY5" fmla="*/ 54102 h 226376"/>
                          <a:gd name="connsiteX6" fmla="*/ 70917 w 226376"/>
                          <a:gd name="connsiteY6" fmla="*/ 53188 h 226376"/>
                          <a:gd name="connsiteX7" fmla="*/ 65020 w 226376"/>
                          <a:gd name="connsiteY7" fmla="*/ 51825 h 226376"/>
                          <a:gd name="connsiteX8" fmla="*/ 59104 w 226376"/>
                          <a:gd name="connsiteY8" fmla="*/ 50929 h 226376"/>
                          <a:gd name="connsiteX9" fmla="*/ 53188 w 226376"/>
                          <a:gd name="connsiteY9" fmla="*/ 50463 h 226376"/>
                          <a:gd name="connsiteX10" fmla="*/ 47290 w 226376"/>
                          <a:gd name="connsiteY10" fmla="*/ 50463 h 226376"/>
                          <a:gd name="connsiteX11" fmla="*/ 47290 w 226376"/>
                          <a:gd name="connsiteY11" fmla="*/ 50463 h 226376"/>
                          <a:gd name="connsiteX12" fmla="*/ 41822 w 226376"/>
                          <a:gd name="connsiteY12" fmla="*/ 50463 h 226376"/>
                          <a:gd name="connsiteX13" fmla="*/ 36373 w 226376"/>
                          <a:gd name="connsiteY13" fmla="*/ 50929 h 226376"/>
                          <a:gd name="connsiteX14" fmla="*/ 30475 w 226376"/>
                          <a:gd name="connsiteY14" fmla="*/ 51825 h 226376"/>
                          <a:gd name="connsiteX15" fmla="*/ 24559 w 226376"/>
                          <a:gd name="connsiteY15" fmla="*/ 53188 h 226376"/>
                          <a:gd name="connsiteX16" fmla="*/ 18643 w 226376"/>
                          <a:gd name="connsiteY16" fmla="*/ 55464 h 226376"/>
                          <a:gd name="connsiteX17" fmla="*/ 13194 w 226376"/>
                          <a:gd name="connsiteY17" fmla="*/ 57741 h 226376"/>
                          <a:gd name="connsiteX18" fmla="*/ 7744 w 226376"/>
                          <a:gd name="connsiteY18" fmla="*/ 61380 h 226376"/>
                          <a:gd name="connsiteX19" fmla="*/ 2743 w 226376"/>
                          <a:gd name="connsiteY19" fmla="*/ 65468 h 226376"/>
                          <a:gd name="connsiteX20" fmla="*/ 2743 w 226376"/>
                          <a:gd name="connsiteY20" fmla="*/ 65468 h 226376"/>
                          <a:gd name="connsiteX21" fmla="*/ 1381 w 226376"/>
                          <a:gd name="connsiteY21" fmla="*/ 66830 h 226376"/>
                          <a:gd name="connsiteX22" fmla="*/ 466 w 226376"/>
                          <a:gd name="connsiteY22" fmla="*/ 68640 h 226376"/>
                          <a:gd name="connsiteX23" fmla="*/ 18 w 226376"/>
                          <a:gd name="connsiteY23" fmla="*/ 70469 h 226376"/>
                          <a:gd name="connsiteX24" fmla="*/ 18 w 226376"/>
                          <a:gd name="connsiteY24" fmla="*/ 72746 h 226376"/>
                          <a:gd name="connsiteX25" fmla="*/ 18 w 226376"/>
                          <a:gd name="connsiteY25" fmla="*/ 72746 h 226376"/>
                          <a:gd name="connsiteX26" fmla="*/ 18 w 226376"/>
                          <a:gd name="connsiteY26" fmla="*/ 74556 h 226376"/>
                          <a:gd name="connsiteX27" fmla="*/ 466 w 226376"/>
                          <a:gd name="connsiteY27" fmla="*/ 76385 h 226376"/>
                          <a:gd name="connsiteX28" fmla="*/ 1381 w 226376"/>
                          <a:gd name="connsiteY28" fmla="*/ 78195 h 226376"/>
                          <a:gd name="connsiteX29" fmla="*/ 2743 w 226376"/>
                          <a:gd name="connsiteY29" fmla="*/ 80006 h 226376"/>
                          <a:gd name="connsiteX30" fmla="*/ 146369 w 226376"/>
                          <a:gd name="connsiteY30" fmla="*/ 223651 h 226376"/>
                          <a:gd name="connsiteX31" fmla="*/ 146369 w 226376"/>
                          <a:gd name="connsiteY31" fmla="*/ 223651 h 226376"/>
                          <a:gd name="connsiteX32" fmla="*/ 148198 w 226376"/>
                          <a:gd name="connsiteY32" fmla="*/ 225013 h 226376"/>
                          <a:gd name="connsiteX33" fmla="*/ 150009 w 226376"/>
                          <a:gd name="connsiteY33" fmla="*/ 225909 h 226376"/>
                          <a:gd name="connsiteX34" fmla="*/ 151819 w 226376"/>
                          <a:gd name="connsiteY34" fmla="*/ 226376 h 226376"/>
                          <a:gd name="connsiteX35" fmla="*/ 153648 w 226376"/>
                          <a:gd name="connsiteY35" fmla="*/ 226376 h 226376"/>
                          <a:gd name="connsiteX36" fmla="*/ 153648 w 226376"/>
                          <a:gd name="connsiteY36" fmla="*/ 226376 h 226376"/>
                          <a:gd name="connsiteX37" fmla="*/ 155925 w 226376"/>
                          <a:gd name="connsiteY37" fmla="*/ 226376 h 226376"/>
                          <a:gd name="connsiteX38" fmla="*/ 157735 w 226376"/>
                          <a:gd name="connsiteY38" fmla="*/ 225909 h 226376"/>
                          <a:gd name="connsiteX39" fmla="*/ 159545 w 226376"/>
                          <a:gd name="connsiteY39" fmla="*/ 225013 h 226376"/>
                          <a:gd name="connsiteX40" fmla="*/ 160907 w 226376"/>
                          <a:gd name="connsiteY40" fmla="*/ 223651 h 226376"/>
                          <a:gd name="connsiteX41" fmla="*/ 160907 w 226376"/>
                          <a:gd name="connsiteY41" fmla="*/ 223651 h 226376"/>
                          <a:gd name="connsiteX42" fmla="*/ 165013 w 226376"/>
                          <a:gd name="connsiteY42" fmla="*/ 218649 h 226376"/>
                          <a:gd name="connsiteX43" fmla="*/ 168634 w 226376"/>
                          <a:gd name="connsiteY43" fmla="*/ 213181 h 226376"/>
                          <a:gd name="connsiteX44" fmla="*/ 170911 w 226376"/>
                          <a:gd name="connsiteY44" fmla="*/ 207732 h 226376"/>
                          <a:gd name="connsiteX45" fmla="*/ 173187 w 226376"/>
                          <a:gd name="connsiteY45" fmla="*/ 201816 h 226376"/>
                          <a:gd name="connsiteX46" fmla="*/ 174550 w 226376"/>
                          <a:gd name="connsiteY46" fmla="*/ 195918 h 226376"/>
                          <a:gd name="connsiteX47" fmla="*/ 175464 w 226376"/>
                          <a:gd name="connsiteY47" fmla="*/ 190002 h 226376"/>
                          <a:gd name="connsiteX48" fmla="*/ 175912 w 226376"/>
                          <a:gd name="connsiteY48" fmla="*/ 184553 h 226376"/>
                          <a:gd name="connsiteX49" fmla="*/ 175912 w 226376"/>
                          <a:gd name="connsiteY49" fmla="*/ 179103 h 226376"/>
                          <a:gd name="connsiteX50" fmla="*/ 175912 w 226376"/>
                          <a:gd name="connsiteY50" fmla="*/ 179103 h 226376"/>
                          <a:gd name="connsiteX51" fmla="*/ 175912 w 226376"/>
                          <a:gd name="connsiteY51" fmla="*/ 173187 h 226376"/>
                          <a:gd name="connsiteX52" fmla="*/ 175464 w 226376"/>
                          <a:gd name="connsiteY52" fmla="*/ 167290 h 226376"/>
                          <a:gd name="connsiteX53" fmla="*/ 174550 w 226376"/>
                          <a:gd name="connsiteY53" fmla="*/ 161374 h 226376"/>
                          <a:gd name="connsiteX54" fmla="*/ 173187 w 226376"/>
                          <a:gd name="connsiteY54" fmla="*/ 155458 h 226376"/>
                          <a:gd name="connsiteX55" fmla="*/ 172273 w 226376"/>
                          <a:gd name="connsiteY55" fmla="*/ 150009 h 226376"/>
                          <a:gd name="connsiteX56" fmla="*/ 170463 w 226376"/>
                          <a:gd name="connsiteY56" fmla="*/ 144559 h 226376"/>
                          <a:gd name="connsiteX57" fmla="*/ 168634 w 226376"/>
                          <a:gd name="connsiteY57" fmla="*/ 140005 h 226376"/>
                          <a:gd name="connsiteX58" fmla="*/ 166823 w 226376"/>
                          <a:gd name="connsiteY58" fmla="*/ 135471 h 226376"/>
                          <a:gd name="connsiteX59" fmla="*/ 226376 w 226376"/>
                          <a:gd name="connsiteY59" fmla="*/ 76385 h 2263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</a:cxnLst>
                        <a:rect l="l" t="t" r="r" b="b"/>
                        <a:pathLst>
                          <a:path w="226376" h="226376" fill="none" extrusionOk="0">
                            <a:moveTo>
                              <a:pt x="150009" y="18"/>
                            </a:moveTo>
                            <a:cubicBezTo>
                              <a:pt x="140931" y="9409"/>
                              <a:pt x="107254" y="52751"/>
                              <a:pt x="90923" y="59552"/>
                            </a:cubicBezTo>
                            <a:lnTo>
                              <a:pt x="90923" y="59552"/>
                            </a:lnTo>
                            <a:cubicBezTo>
                              <a:pt x="88918" y="58942"/>
                              <a:pt x="88127" y="58662"/>
                              <a:pt x="86370" y="57741"/>
                            </a:cubicBezTo>
                            <a:cubicBezTo>
                              <a:pt x="85134" y="57541"/>
                              <a:pt x="83334" y="56536"/>
                              <a:pt x="81835" y="55931"/>
                            </a:cubicBezTo>
                            <a:cubicBezTo>
                              <a:pt x="80785" y="55706"/>
                              <a:pt x="78276" y="54285"/>
                              <a:pt x="76366" y="54102"/>
                            </a:cubicBezTo>
                            <a:cubicBezTo>
                              <a:pt x="75391" y="54033"/>
                              <a:pt x="72919" y="53934"/>
                              <a:pt x="70917" y="53188"/>
                            </a:cubicBezTo>
                            <a:cubicBezTo>
                              <a:pt x="70053" y="52759"/>
                              <a:pt x="67897" y="52311"/>
                              <a:pt x="65020" y="51825"/>
                            </a:cubicBezTo>
                            <a:cubicBezTo>
                              <a:pt x="64165" y="51244"/>
                              <a:pt x="61114" y="51096"/>
                              <a:pt x="59104" y="50929"/>
                            </a:cubicBezTo>
                            <a:cubicBezTo>
                              <a:pt x="56988" y="51171"/>
                              <a:pt x="55626" y="50339"/>
                              <a:pt x="53188" y="50463"/>
                            </a:cubicBezTo>
                            <a:cubicBezTo>
                              <a:pt x="52598" y="50853"/>
                              <a:pt x="48670" y="50390"/>
                              <a:pt x="47290" y="50463"/>
                            </a:cubicBezTo>
                            <a:lnTo>
                              <a:pt x="47290" y="50463"/>
                            </a:lnTo>
                            <a:cubicBezTo>
                              <a:pt x="46006" y="50326"/>
                              <a:pt x="42790" y="50289"/>
                              <a:pt x="41822" y="50463"/>
                            </a:cubicBezTo>
                            <a:cubicBezTo>
                              <a:pt x="41240" y="50101"/>
                              <a:pt x="37706" y="51083"/>
                              <a:pt x="36373" y="50929"/>
                            </a:cubicBezTo>
                            <a:cubicBezTo>
                              <a:pt x="34837" y="51489"/>
                              <a:pt x="32330" y="51237"/>
                              <a:pt x="30475" y="51825"/>
                            </a:cubicBezTo>
                            <a:cubicBezTo>
                              <a:pt x="29550" y="51710"/>
                              <a:pt x="27357" y="52619"/>
                              <a:pt x="24559" y="53188"/>
                            </a:cubicBezTo>
                            <a:cubicBezTo>
                              <a:pt x="22422" y="54076"/>
                              <a:pt x="20451" y="54786"/>
                              <a:pt x="18643" y="55464"/>
                            </a:cubicBezTo>
                            <a:cubicBezTo>
                              <a:pt x="17619" y="55574"/>
                              <a:pt x="14230" y="56847"/>
                              <a:pt x="13194" y="57741"/>
                            </a:cubicBezTo>
                            <a:cubicBezTo>
                              <a:pt x="12006" y="59222"/>
                              <a:pt x="8379" y="60561"/>
                              <a:pt x="7744" y="61380"/>
                            </a:cubicBezTo>
                            <a:cubicBezTo>
                              <a:pt x="6215" y="62644"/>
                              <a:pt x="4358" y="64163"/>
                              <a:pt x="2743" y="65468"/>
                            </a:cubicBezTo>
                            <a:lnTo>
                              <a:pt x="2743" y="65468"/>
                            </a:lnTo>
                            <a:cubicBezTo>
                              <a:pt x="2131" y="66158"/>
                              <a:pt x="1776" y="66338"/>
                              <a:pt x="1381" y="66830"/>
                            </a:cubicBezTo>
                            <a:cubicBezTo>
                              <a:pt x="1119" y="67349"/>
                              <a:pt x="867" y="68170"/>
                              <a:pt x="466" y="68640"/>
                            </a:cubicBezTo>
                            <a:cubicBezTo>
                              <a:pt x="236" y="69136"/>
                              <a:pt x="194" y="70268"/>
                              <a:pt x="18" y="70469"/>
                            </a:cubicBezTo>
                            <a:cubicBezTo>
                              <a:pt x="-70" y="71182"/>
                              <a:pt x="104" y="71941"/>
                              <a:pt x="18" y="72746"/>
                            </a:cubicBezTo>
                            <a:lnTo>
                              <a:pt x="18" y="72746"/>
                            </a:lnTo>
                            <a:cubicBezTo>
                              <a:pt x="39" y="73160"/>
                              <a:pt x="-125" y="74024"/>
                              <a:pt x="18" y="74556"/>
                            </a:cubicBezTo>
                            <a:cubicBezTo>
                              <a:pt x="249" y="75041"/>
                              <a:pt x="245" y="75663"/>
                              <a:pt x="466" y="76385"/>
                            </a:cubicBezTo>
                            <a:cubicBezTo>
                              <a:pt x="887" y="77118"/>
                              <a:pt x="1179" y="77849"/>
                              <a:pt x="1381" y="78195"/>
                            </a:cubicBezTo>
                            <a:cubicBezTo>
                              <a:pt x="1897" y="78937"/>
                              <a:pt x="2575" y="79842"/>
                              <a:pt x="2743" y="80006"/>
                            </a:cubicBezTo>
                            <a:cubicBezTo>
                              <a:pt x="28282" y="116210"/>
                              <a:pt x="84269" y="159997"/>
                              <a:pt x="146369" y="223651"/>
                            </a:cubicBezTo>
                            <a:lnTo>
                              <a:pt x="146369" y="223651"/>
                            </a:lnTo>
                            <a:cubicBezTo>
                              <a:pt x="147101" y="224283"/>
                              <a:pt x="147905" y="224691"/>
                              <a:pt x="148198" y="225013"/>
                            </a:cubicBezTo>
                            <a:cubicBezTo>
                              <a:pt x="148931" y="225373"/>
                              <a:pt x="149448" y="225669"/>
                              <a:pt x="150009" y="225909"/>
                            </a:cubicBezTo>
                            <a:cubicBezTo>
                              <a:pt x="150776" y="226007"/>
                              <a:pt x="151034" y="226281"/>
                              <a:pt x="151819" y="226376"/>
                            </a:cubicBezTo>
                            <a:cubicBezTo>
                              <a:pt x="152720" y="226223"/>
                              <a:pt x="153025" y="226422"/>
                              <a:pt x="153648" y="226376"/>
                            </a:cubicBezTo>
                            <a:lnTo>
                              <a:pt x="153648" y="226376"/>
                            </a:lnTo>
                            <a:cubicBezTo>
                              <a:pt x="154102" y="226480"/>
                              <a:pt x="155369" y="226445"/>
                              <a:pt x="155925" y="226376"/>
                            </a:cubicBezTo>
                            <a:cubicBezTo>
                              <a:pt x="156398" y="226417"/>
                              <a:pt x="156874" y="226094"/>
                              <a:pt x="157735" y="225909"/>
                            </a:cubicBezTo>
                            <a:cubicBezTo>
                              <a:pt x="158413" y="225445"/>
                              <a:pt x="159016" y="225293"/>
                              <a:pt x="159545" y="225013"/>
                            </a:cubicBezTo>
                            <a:cubicBezTo>
                              <a:pt x="159874" y="224920"/>
                              <a:pt x="160552" y="223782"/>
                              <a:pt x="160907" y="223651"/>
                            </a:cubicBezTo>
                            <a:lnTo>
                              <a:pt x="160907" y="223651"/>
                            </a:lnTo>
                            <a:cubicBezTo>
                              <a:pt x="161972" y="221565"/>
                              <a:pt x="163726" y="219678"/>
                              <a:pt x="165013" y="218649"/>
                            </a:cubicBezTo>
                            <a:cubicBezTo>
                              <a:pt x="166130" y="217869"/>
                              <a:pt x="166955" y="215423"/>
                              <a:pt x="168634" y="213181"/>
                            </a:cubicBezTo>
                            <a:cubicBezTo>
                              <a:pt x="169903" y="211501"/>
                              <a:pt x="170867" y="208540"/>
                              <a:pt x="170911" y="207732"/>
                            </a:cubicBezTo>
                            <a:cubicBezTo>
                              <a:pt x="172172" y="205531"/>
                              <a:pt x="172505" y="204944"/>
                              <a:pt x="173187" y="201816"/>
                            </a:cubicBezTo>
                            <a:cubicBezTo>
                              <a:pt x="173119" y="200733"/>
                              <a:pt x="174080" y="198355"/>
                              <a:pt x="174550" y="195918"/>
                            </a:cubicBezTo>
                            <a:cubicBezTo>
                              <a:pt x="174262" y="194785"/>
                              <a:pt x="174767" y="192734"/>
                              <a:pt x="175464" y="190002"/>
                            </a:cubicBezTo>
                            <a:cubicBezTo>
                              <a:pt x="175387" y="187914"/>
                              <a:pt x="175986" y="187173"/>
                              <a:pt x="175912" y="184553"/>
                            </a:cubicBezTo>
                            <a:cubicBezTo>
                              <a:pt x="176335" y="183734"/>
                              <a:pt x="175553" y="181751"/>
                              <a:pt x="175912" y="179103"/>
                            </a:cubicBezTo>
                            <a:lnTo>
                              <a:pt x="175912" y="179103"/>
                            </a:lnTo>
                            <a:cubicBezTo>
                              <a:pt x="175911" y="178043"/>
                              <a:pt x="175720" y="174678"/>
                              <a:pt x="175912" y="173187"/>
                            </a:cubicBezTo>
                            <a:cubicBezTo>
                              <a:pt x="175302" y="171253"/>
                              <a:pt x="175055" y="168765"/>
                              <a:pt x="175464" y="167290"/>
                            </a:cubicBezTo>
                            <a:cubicBezTo>
                              <a:pt x="175010" y="165124"/>
                              <a:pt x="174957" y="162356"/>
                              <a:pt x="174550" y="161374"/>
                            </a:cubicBezTo>
                            <a:cubicBezTo>
                              <a:pt x="173665" y="158856"/>
                              <a:pt x="173345" y="157751"/>
                              <a:pt x="173187" y="155458"/>
                            </a:cubicBezTo>
                            <a:cubicBezTo>
                              <a:pt x="172844" y="153258"/>
                              <a:pt x="172862" y="150750"/>
                              <a:pt x="172273" y="150009"/>
                            </a:cubicBezTo>
                            <a:cubicBezTo>
                              <a:pt x="172338" y="149068"/>
                              <a:pt x="171037" y="146250"/>
                              <a:pt x="170463" y="144559"/>
                            </a:cubicBezTo>
                            <a:cubicBezTo>
                              <a:pt x="169324" y="142829"/>
                              <a:pt x="168784" y="140542"/>
                              <a:pt x="168634" y="140005"/>
                            </a:cubicBezTo>
                            <a:cubicBezTo>
                              <a:pt x="167834" y="138593"/>
                              <a:pt x="167733" y="136586"/>
                              <a:pt x="166823" y="135471"/>
                            </a:cubicBezTo>
                            <a:cubicBezTo>
                              <a:pt x="179584" y="125171"/>
                              <a:pt x="207214" y="96292"/>
                              <a:pt x="226376" y="76385"/>
                            </a:cubicBezTo>
                          </a:path>
                          <a:path w="226376" h="226376" fill="none" stroke="0" extrusionOk="0">
                            <a:moveTo>
                              <a:pt x="150009" y="18"/>
                            </a:moveTo>
                            <a:cubicBezTo>
                              <a:pt x="125125" y="23242"/>
                              <a:pt x="92975" y="49226"/>
                              <a:pt x="90923" y="59552"/>
                            </a:cubicBezTo>
                            <a:lnTo>
                              <a:pt x="90923" y="59552"/>
                            </a:lnTo>
                            <a:cubicBezTo>
                              <a:pt x="89503" y="58844"/>
                              <a:pt x="87771" y="58677"/>
                              <a:pt x="86370" y="57741"/>
                            </a:cubicBezTo>
                            <a:cubicBezTo>
                              <a:pt x="85789" y="57873"/>
                              <a:pt x="83331" y="56877"/>
                              <a:pt x="81835" y="55931"/>
                            </a:cubicBezTo>
                            <a:cubicBezTo>
                              <a:pt x="80735" y="55724"/>
                              <a:pt x="76985" y="54272"/>
                              <a:pt x="76366" y="54102"/>
                            </a:cubicBezTo>
                            <a:cubicBezTo>
                              <a:pt x="74440" y="53486"/>
                              <a:pt x="71630" y="52870"/>
                              <a:pt x="70917" y="53188"/>
                            </a:cubicBezTo>
                            <a:cubicBezTo>
                              <a:pt x="69719" y="53020"/>
                              <a:pt x="66114" y="52629"/>
                              <a:pt x="65020" y="51825"/>
                            </a:cubicBezTo>
                            <a:cubicBezTo>
                              <a:pt x="64255" y="51343"/>
                              <a:pt x="60439" y="51014"/>
                              <a:pt x="59104" y="50929"/>
                            </a:cubicBezTo>
                            <a:cubicBezTo>
                              <a:pt x="57301" y="50781"/>
                              <a:pt x="55039" y="50492"/>
                              <a:pt x="53188" y="50463"/>
                            </a:cubicBezTo>
                            <a:cubicBezTo>
                              <a:pt x="50657" y="50078"/>
                              <a:pt x="47993" y="50926"/>
                              <a:pt x="47290" y="50463"/>
                            </a:cubicBezTo>
                            <a:lnTo>
                              <a:pt x="47290" y="50463"/>
                            </a:lnTo>
                            <a:cubicBezTo>
                              <a:pt x="45316" y="50870"/>
                              <a:pt x="44420" y="50292"/>
                              <a:pt x="41822" y="50463"/>
                            </a:cubicBezTo>
                            <a:cubicBezTo>
                              <a:pt x="39675" y="50966"/>
                              <a:pt x="37784" y="51174"/>
                              <a:pt x="36373" y="50929"/>
                            </a:cubicBezTo>
                            <a:cubicBezTo>
                              <a:pt x="35713" y="50730"/>
                              <a:pt x="32104" y="51420"/>
                              <a:pt x="30475" y="51825"/>
                            </a:cubicBezTo>
                            <a:cubicBezTo>
                              <a:pt x="28949" y="52458"/>
                              <a:pt x="25232" y="52566"/>
                              <a:pt x="24559" y="53188"/>
                            </a:cubicBezTo>
                            <a:cubicBezTo>
                              <a:pt x="23720" y="54094"/>
                              <a:pt x="19888" y="55245"/>
                              <a:pt x="18643" y="55464"/>
                            </a:cubicBezTo>
                            <a:cubicBezTo>
                              <a:pt x="17429" y="55599"/>
                              <a:pt x="14624" y="56863"/>
                              <a:pt x="13194" y="57741"/>
                            </a:cubicBezTo>
                            <a:cubicBezTo>
                              <a:pt x="11667" y="58474"/>
                              <a:pt x="9046" y="61163"/>
                              <a:pt x="7744" y="61380"/>
                            </a:cubicBezTo>
                            <a:cubicBezTo>
                              <a:pt x="5884" y="63592"/>
                              <a:pt x="3875" y="64266"/>
                              <a:pt x="2743" y="65468"/>
                            </a:cubicBezTo>
                            <a:lnTo>
                              <a:pt x="2743" y="65468"/>
                            </a:lnTo>
                            <a:cubicBezTo>
                              <a:pt x="2168" y="65873"/>
                              <a:pt x="2148" y="66267"/>
                              <a:pt x="1381" y="66830"/>
                            </a:cubicBezTo>
                            <a:cubicBezTo>
                              <a:pt x="1389" y="67177"/>
                              <a:pt x="721" y="68352"/>
                              <a:pt x="466" y="68640"/>
                            </a:cubicBezTo>
                            <a:cubicBezTo>
                              <a:pt x="236" y="68886"/>
                              <a:pt x="146" y="69820"/>
                              <a:pt x="18" y="70469"/>
                            </a:cubicBezTo>
                            <a:cubicBezTo>
                              <a:pt x="-18" y="70860"/>
                              <a:pt x="-41" y="72390"/>
                              <a:pt x="18" y="72746"/>
                            </a:cubicBezTo>
                            <a:lnTo>
                              <a:pt x="18" y="72746"/>
                            </a:lnTo>
                            <a:cubicBezTo>
                              <a:pt x="-32" y="73258"/>
                              <a:pt x="111" y="74353"/>
                              <a:pt x="18" y="74556"/>
                            </a:cubicBezTo>
                            <a:cubicBezTo>
                              <a:pt x="218" y="75342"/>
                              <a:pt x="350" y="75841"/>
                              <a:pt x="466" y="76385"/>
                            </a:cubicBezTo>
                            <a:cubicBezTo>
                              <a:pt x="654" y="76889"/>
                              <a:pt x="1284" y="77766"/>
                              <a:pt x="1381" y="78195"/>
                            </a:cubicBezTo>
                            <a:cubicBezTo>
                              <a:pt x="1811" y="78742"/>
                              <a:pt x="2340" y="79765"/>
                              <a:pt x="2743" y="80006"/>
                            </a:cubicBezTo>
                            <a:cubicBezTo>
                              <a:pt x="45716" y="142193"/>
                              <a:pt x="98528" y="184815"/>
                              <a:pt x="146369" y="223651"/>
                            </a:cubicBezTo>
                            <a:lnTo>
                              <a:pt x="146369" y="223651"/>
                            </a:lnTo>
                            <a:cubicBezTo>
                              <a:pt x="146996" y="224312"/>
                              <a:pt x="147530" y="224741"/>
                              <a:pt x="148198" y="225013"/>
                            </a:cubicBezTo>
                            <a:cubicBezTo>
                              <a:pt x="148713" y="225431"/>
                              <a:pt x="149364" y="225444"/>
                              <a:pt x="150009" y="225909"/>
                            </a:cubicBezTo>
                            <a:cubicBezTo>
                              <a:pt x="150547" y="225951"/>
                              <a:pt x="151179" y="226104"/>
                              <a:pt x="151819" y="226376"/>
                            </a:cubicBezTo>
                            <a:cubicBezTo>
                              <a:pt x="152116" y="226520"/>
                              <a:pt x="152911" y="226225"/>
                              <a:pt x="153648" y="226376"/>
                            </a:cubicBezTo>
                            <a:lnTo>
                              <a:pt x="153648" y="226376"/>
                            </a:lnTo>
                            <a:cubicBezTo>
                              <a:pt x="154769" y="226453"/>
                              <a:pt x="155546" y="226333"/>
                              <a:pt x="155925" y="226376"/>
                            </a:cubicBezTo>
                            <a:cubicBezTo>
                              <a:pt x="156447" y="226338"/>
                              <a:pt x="157318" y="226113"/>
                              <a:pt x="157735" y="225909"/>
                            </a:cubicBezTo>
                            <a:cubicBezTo>
                              <a:pt x="158011" y="225771"/>
                              <a:pt x="159243" y="225252"/>
                              <a:pt x="159545" y="225013"/>
                            </a:cubicBezTo>
                            <a:cubicBezTo>
                              <a:pt x="159951" y="224770"/>
                              <a:pt x="160567" y="223830"/>
                              <a:pt x="160907" y="223651"/>
                            </a:cubicBezTo>
                            <a:lnTo>
                              <a:pt x="160907" y="223651"/>
                            </a:lnTo>
                            <a:cubicBezTo>
                              <a:pt x="163175" y="221574"/>
                              <a:pt x="163333" y="220032"/>
                              <a:pt x="165013" y="218649"/>
                            </a:cubicBezTo>
                            <a:cubicBezTo>
                              <a:pt x="164964" y="217810"/>
                              <a:pt x="166561" y="215695"/>
                              <a:pt x="168634" y="213181"/>
                            </a:cubicBezTo>
                            <a:cubicBezTo>
                              <a:pt x="169239" y="211265"/>
                              <a:pt x="170458" y="209550"/>
                              <a:pt x="170911" y="207732"/>
                            </a:cubicBezTo>
                            <a:cubicBezTo>
                              <a:pt x="171472" y="206554"/>
                              <a:pt x="172812" y="203541"/>
                              <a:pt x="173187" y="201816"/>
                            </a:cubicBezTo>
                            <a:cubicBezTo>
                              <a:pt x="173286" y="199367"/>
                              <a:pt x="173825" y="196809"/>
                              <a:pt x="174550" y="195918"/>
                            </a:cubicBezTo>
                            <a:cubicBezTo>
                              <a:pt x="174433" y="193974"/>
                              <a:pt x="175404" y="191808"/>
                              <a:pt x="175464" y="190002"/>
                            </a:cubicBezTo>
                            <a:cubicBezTo>
                              <a:pt x="175619" y="187503"/>
                              <a:pt x="176125" y="186829"/>
                              <a:pt x="175912" y="184553"/>
                            </a:cubicBezTo>
                            <a:cubicBezTo>
                              <a:pt x="176003" y="183344"/>
                              <a:pt x="175529" y="179785"/>
                              <a:pt x="175912" y="179103"/>
                            </a:cubicBezTo>
                            <a:lnTo>
                              <a:pt x="175912" y="179103"/>
                            </a:lnTo>
                            <a:cubicBezTo>
                              <a:pt x="176186" y="176546"/>
                              <a:pt x="175388" y="175548"/>
                              <a:pt x="175912" y="173187"/>
                            </a:cubicBezTo>
                            <a:cubicBezTo>
                              <a:pt x="175903" y="170791"/>
                              <a:pt x="175289" y="168035"/>
                              <a:pt x="175464" y="167290"/>
                            </a:cubicBezTo>
                            <a:cubicBezTo>
                              <a:pt x="175530" y="164259"/>
                              <a:pt x="175059" y="161924"/>
                              <a:pt x="174550" y="161374"/>
                            </a:cubicBezTo>
                            <a:cubicBezTo>
                              <a:pt x="174445" y="158697"/>
                              <a:pt x="173889" y="156697"/>
                              <a:pt x="173187" y="155458"/>
                            </a:cubicBezTo>
                            <a:cubicBezTo>
                              <a:pt x="173065" y="153459"/>
                              <a:pt x="172354" y="152558"/>
                              <a:pt x="172273" y="150009"/>
                            </a:cubicBezTo>
                            <a:cubicBezTo>
                              <a:pt x="171750" y="147768"/>
                              <a:pt x="170367" y="145236"/>
                              <a:pt x="170463" y="144559"/>
                            </a:cubicBezTo>
                            <a:cubicBezTo>
                              <a:pt x="169728" y="143299"/>
                              <a:pt x="169537" y="142196"/>
                              <a:pt x="168634" y="140005"/>
                            </a:cubicBezTo>
                            <a:cubicBezTo>
                              <a:pt x="167576" y="138378"/>
                              <a:pt x="167402" y="137299"/>
                              <a:pt x="166823" y="135471"/>
                            </a:cubicBezTo>
                            <a:cubicBezTo>
                              <a:pt x="189131" y="115139"/>
                              <a:pt x="224716" y="86627"/>
                              <a:pt x="226376" y="76385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05;p49">
                <a:extLst>
                  <a:ext uri="{FF2B5EF4-FFF2-40B4-BE49-F238E27FC236}">
                    <a16:creationId xmlns:a16="http://schemas.microsoft.com/office/drawing/2014/main" id="{FD32CD30-904B-A08A-F3BE-A969F6F2EAA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grpFill/>
              <a:ln w="1587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2062715363">
                      <a:custGeom>
                        <a:avLst/>
                        <a:gdLst>
                          <a:gd name="connsiteX0" fmla="*/ 18 w 37288"/>
                          <a:gd name="connsiteY0" fmla="*/ 37269 h 37288"/>
                          <a:gd name="connsiteX1" fmla="*/ 37288 w 37288"/>
                          <a:gd name="connsiteY1" fmla="*/ 0 h 372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7288" h="37288" fill="none" extrusionOk="0">
                            <a:moveTo>
                              <a:pt x="18" y="37269"/>
                            </a:moveTo>
                            <a:cubicBezTo>
                              <a:pt x="8167" y="33992"/>
                              <a:pt x="33716" y="6689"/>
                              <a:pt x="37288" y="0"/>
                            </a:cubicBezTo>
                          </a:path>
                          <a:path w="37288" h="37288" fill="none" stroke="0" extrusionOk="0">
                            <a:moveTo>
                              <a:pt x="18" y="37269"/>
                            </a:moveTo>
                            <a:cubicBezTo>
                              <a:pt x="9929" y="25749"/>
                              <a:pt x="31495" y="4902"/>
                              <a:pt x="37288" y="0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E3FA06-0761-13C9-89C5-A90A34F270D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9819" y="668427"/>
            <a:ext cx="332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/>
            <a:fld id="{00000000-1234-1234-1234-123412341234}" type="slidenum">
              <a:rPr lang="en" sz="2400" smtClean="0">
                <a:solidFill>
                  <a:schemeClr val="lt1"/>
                </a:solidFill>
                <a:latin typeface="Dosis"/>
                <a:sym typeface="Dosis"/>
              </a:rPr>
              <a:pPr marL="0" lvl="0" indent="0" algn="ctr"/>
              <a:t>7</a:t>
            </a:fld>
            <a:endParaRPr lang="en" sz="2400" dirty="0">
              <a:solidFill>
                <a:schemeClr val="lt1"/>
              </a:solidFill>
              <a:latin typeface="Dosis"/>
              <a:sym typeface="Dosis"/>
            </a:endParaRPr>
          </a:p>
        </p:txBody>
      </p:sp>
      <p:grpSp>
        <p:nvGrpSpPr>
          <p:cNvPr id="18" name="Google Shape;967;p49">
            <a:extLst>
              <a:ext uri="{FF2B5EF4-FFF2-40B4-BE49-F238E27FC236}">
                <a16:creationId xmlns:a16="http://schemas.microsoft.com/office/drawing/2014/main" id="{8941436F-D5D7-4F19-37A8-74834AA9693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1147" y="288887"/>
            <a:ext cx="310021" cy="265455"/>
            <a:chOff x="1934025" y="1001650"/>
            <a:chExt cx="415300" cy="355600"/>
          </a:xfrm>
        </p:grpSpPr>
        <p:sp>
          <p:nvSpPr>
            <p:cNvPr id="19" name="Google Shape;968;p49">
              <a:extLst>
                <a:ext uri="{FF2B5EF4-FFF2-40B4-BE49-F238E27FC236}">
                  <a16:creationId xmlns:a16="http://schemas.microsoft.com/office/drawing/2014/main" id="{CB791683-E673-B176-5C4A-7B48DC8648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Google Shape;969;p49">
              <a:extLst>
                <a:ext uri="{FF2B5EF4-FFF2-40B4-BE49-F238E27FC236}">
                  <a16:creationId xmlns:a16="http://schemas.microsoft.com/office/drawing/2014/main" id="{2452CA8B-C42F-9F32-BEB0-79A0B536D4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Google Shape;970;p49">
              <a:extLst>
                <a:ext uri="{FF2B5EF4-FFF2-40B4-BE49-F238E27FC236}">
                  <a16:creationId xmlns:a16="http://schemas.microsoft.com/office/drawing/2014/main" id="{97B29C6F-65EA-8325-2C0F-2715F7D5D36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Google Shape;971;p49">
              <a:extLst>
                <a:ext uri="{FF2B5EF4-FFF2-40B4-BE49-F238E27FC236}">
                  <a16:creationId xmlns:a16="http://schemas.microsoft.com/office/drawing/2014/main" id="{CFF7A55C-5B7C-4854-7016-91AF02B893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354</Words>
  <Application>Microsoft Office PowerPoint</Application>
  <PresentationFormat>On-screen Show (16:9)</PresentationFormat>
  <Paragraphs>101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Wingdings</vt:lpstr>
      <vt:lpstr>F54</vt:lpstr>
      <vt:lpstr>Source Sans Pro</vt:lpstr>
      <vt:lpstr>F30</vt:lpstr>
      <vt:lpstr>Arial</vt:lpstr>
      <vt:lpstr>Dosis</vt:lpstr>
      <vt:lpstr>Cerimon template</vt:lpstr>
      <vt:lpstr>Benefits of Implementing Gamication in  Health &amp; Well being and the Ethics behind It</vt:lpstr>
      <vt:lpstr>WHAT IS THIS PRESENTATION ABOUT?</vt:lpstr>
      <vt:lpstr>BENEFITS</vt:lpstr>
      <vt:lpstr>PowerPoint Presentation</vt:lpstr>
      <vt:lpstr>RISKS AND SOLUTIONS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Implementing Gamication in  Health &amp; Well being and the Ethics behind It</dc:title>
  <dc:creator>David Truhlar</dc:creator>
  <cp:lastModifiedBy>David Truhlar</cp:lastModifiedBy>
  <cp:revision>5</cp:revision>
  <dcterms:modified xsi:type="dcterms:W3CDTF">2022-11-25T11:02:58Z</dcterms:modified>
</cp:coreProperties>
</file>