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4"/>
  </p:sldMasterIdLst>
  <p:notesMasterIdLst>
    <p:notesMasterId r:id="rId33"/>
  </p:notesMasterIdLst>
  <p:sldIdLst>
    <p:sldId id="312" r:id="rId5"/>
    <p:sldId id="391" r:id="rId6"/>
    <p:sldId id="341" r:id="rId7"/>
    <p:sldId id="381" r:id="rId8"/>
    <p:sldId id="424" r:id="rId9"/>
    <p:sldId id="425" r:id="rId10"/>
    <p:sldId id="399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02" r:id="rId20"/>
    <p:sldId id="40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2" r:id="rId29"/>
    <p:sldId id="441" r:id="rId30"/>
    <p:sldId id="398" r:id="rId31"/>
    <p:sldId id="390" r:id="rId32"/>
  </p:sldIdLst>
  <p:sldSz cx="9144000" cy="5143500" type="screen16x9"/>
  <p:notesSz cx="6858000" cy="9144000"/>
  <p:embeddedFontLst>
    <p:embeddedFont>
      <p:font typeface="Albert Sans" panose="020B0604020202020204" charset="0"/>
      <p:regular r:id="rId34"/>
      <p:bold r:id="rId35"/>
      <p:italic r:id="rId36"/>
      <p:boldItalic r:id="rId37"/>
    </p:embeddedFont>
    <p:embeddedFont>
      <p:font typeface="Cambria" panose="02040503050406030204" pitchFamily="18" charset="0"/>
      <p:regular r:id="rId38"/>
      <p:bold r:id="rId39"/>
      <p:italic r:id="rId40"/>
      <p:boldItalic r:id="rId41"/>
    </p:embeddedFont>
    <p:embeddedFont>
      <p:font typeface="DM Sans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A0A50E-D806-47F9-8622-6DD71D228117}">
  <a:tblStyle styleId="{5EA0A50E-D806-47F9-8622-6DD71D2281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5872E5-C1AD-4070-BBC1-F28DE486AA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79248" autoAdjust="0"/>
  </p:normalViewPr>
  <p:slideViewPr>
    <p:cSldViewPr snapToGrid="0">
      <p:cViewPr varScale="1">
        <p:scale>
          <a:sx n="117" d="100"/>
          <a:sy n="117" d="100"/>
        </p:scale>
        <p:origin x="466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C2D75284-4872-09BD-0C34-9CBAC7EE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959FAC60-474F-BCB9-56D2-7FBA3993D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8614FD04-5E25-15E3-2E21-74BDEE1BF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703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BBA632BD-5CC2-50BC-6A7E-1CABE70F1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E9D6609B-2D55-9225-2E0A-63B848974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44B30D04-CCBD-64A7-4AF6-25C082BCB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053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A83D2324-AB5E-2B27-C060-13AAD0B11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38189655-180C-857B-206A-756A73756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EDA8FEC9-E5BD-AD81-76F0-E97DA1F58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381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6BEE1085-43AD-15AE-3347-29544BCA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308BB050-8CCE-CA74-E741-AEBC43F1F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900711D7-F7D7-A4AB-6DB2-B80273929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10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44311E31-2794-8E6D-B870-7CD71D9D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719345EE-B259-598F-716D-517A75543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8CFFFFB1-084C-8F96-71E5-5DFE526FB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21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2D10CCC7-50FB-D519-3E6D-A868574D4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9F7F9CC5-CFB7-4464-D75A-364429E01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E308CB92-9D80-291C-D9A8-491402534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092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E810150C-8120-19B5-FE50-F38E952F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7319D79C-B723-1CD0-78F4-FFE6C6423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EB5AA02F-61F6-2B02-BC05-8344608D2C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91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6E8983A3-87FA-F9B4-666E-932A8BBFD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EB00BCE8-B38C-276E-4BC0-DACB50530B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172B04C5-3653-CF87-BF89-28D8AE4B5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540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904984E3-CA80-0D1D-32F8-2219D226C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54A20086-9016-8E08-013C-F41715DB0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9A433CF8-1CE9-DE68-E82F-4495EAA79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0488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49CCD817-8AEF-CF6B-F8FB-20E8E050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67ABFC4E-856B-CF85-6232-07F3D0BE5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9C2DE953-7BC2-06E6-D9ED-E0DCAA5F2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898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395EC316-B987-EE08-C515-A2EFE83D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27643A83-693C-1AA2-E2AF-4D97A28A14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8A477BE7-4D94-7FBC-7D4F-B24432FD9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76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4FF7C4AF-77C2-E4FC-0324-802C2C1F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00CD7D73-E346-51E6-7C4D-A660B7A05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568CC264-EA0E-2CE1-D0D6-528261A261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5161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719369F7-172A-F60C-CAE2-0C06088BF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41D662A8-72FD-7166-BF05-B59620695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6AA26073-E3AD-B5AC-065E-51C3AD1384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931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FD2D78C6-501D-CF6D-3501-2238F132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F6019D7B-7B7B-1CB2-7155-937C8311F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31B7CB73-87BC-D400-C8BB-DF2422E00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731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7B5928CE-0B47-16D4-27B5-1CDD8369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76BD7B56-BEAB-AF2F-CE23-665C6C9D7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0FB6A0DB-46BD-86FC-7C2C-3F54CAB71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285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0E317247-60C8-B674-857B-938BD114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45401EE2-2600-D3FE-CBBC-B2AE44CD9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360FBC70-CCB4-569F-9C6A-4BCCF4FCD6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613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0375D9DB-C444-D17E-B348-71A76852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4C7FBA52-D261-D8DD-FF70-CE8B2BC57F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63282EC9-D2FC-C0BF-0393-6D4409132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75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2BC2DC39-998B-DF1D-057C-7CD0AE9B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2E665059-076A-0025-8AE8-428EB40B0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B8E26CD7-A645-0C7F-6D57-7D34C5965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75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B56C1240-1DFC-9A4A-3308-EEB14ADB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E3C7F60A-24F0-B641-CE0C-382B86011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21AD89C9-9C37-4AD4-494A-ADAEEF9E4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67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081DB1D7-BFB9-1E9A-4F75-0720C1167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464F605C-7405-6DF8-0483-2378AD835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3BAF433A-194C-04BE-4860-6A0F001B5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8304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5F931383-D12A-F021-1728-32465847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BCEB857A-B09C-9CFB-3C75-2A8F879F9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F61073A7-8447-C970-809F-31D9DB410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43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01923616-AA71-F027-ADB3-3FE94157F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C06F5AF0-2FFD-80B4-FC2E-B1A8583DB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F55C41F2-F92E-87E6-2545-2DD32720F0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40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25A85EC1-92BE-7CFD-6AF0-51A34C0AF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CAF1F378-5500-78F3-CFD2-32F4CABDA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7ECACEDA-7DF3-E4BC-E7A3-3224AFF31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170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06FB5963-1BF8-B43B-3445-48B77791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220E5973-7CE1-F5A1-E95F-E6C8C966C2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DB922951-3787-3AC8-C712-A97F9606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298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F2B396CA-383B-5A78-FAC6-C51D0B3F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169506CA-63D6-E323-E4B4-712543A9E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A8FF631C-8CF2-2D62-8DAE-749332F7A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72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97F8F8D4-9CFA-5FAE-BA67-B3AB7BA3B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1811CCF9-1872-EA2A-9C20-07698636A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1C41BE8F-A706-2CEB-69FE-E7E061C0A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08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7F6A120F-5233-A461-DF0F-E856A699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8E385804-F02A-74F0-A0AE-0872AB9A1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8AC0D464-2E1F-4168-1655-B90C62F3A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B9396CD3-375C-494E-60B4-D504A06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>
            <a:extLst>
              <a:ext uri="{FF2B5EF4-FFF2-40B4-BE49-F238E27FC236}">
                <a16:creationId xmlns:a16="http://schemas.microsoft.com/office/drawing/2014/main" id="{C28E56F0-0E71-CD0B-138A-0C485B734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>
            <a:extLst>
              <a:ext uri="{FF2B5EF4-FFF2-40B4-BE49-F238E27FC236}">
                <a16:creationId xmlns:a16="http://schemas.microsoft.com/office/drawing/2014/main" id="{92F56CFC-0AED-FBC1-BFF7-CC1D12028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19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>
            <a:alpha val="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9" r:id="rId2"/>
    <p:sldLayoutId id="2147483677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ImAmmarYasser/understanding-json-serialization-and-deserialization-in-flutter-eb72d5c54ddb" TargetMode="External"/><Relationship Id="rId4" Type="http://schemas.openxmlformats.org/officeDocument/2006/relationships/hyperlink" Target="https://docs.flutter.dev/data-and-backend/serialization/js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F1DD1CF1-43C9-F5F5-CBA8-8FEC3593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F762E-ECD9-D0C7-3028-2575F52ABF68}"/>
              </a:ext>
            </a:extLst>
          </p:cNvPr>
          <p:cNvSpPr txBox="1"/>
          <p:nvPr/>
        </p:nvSpPr>
        <p:spPr>
          <a:xfrm>
            <a:off x="2292474" y="3577200"/>
            <a:ext cx="47500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+mj-lt"/>
              </a:rPr>
              <a:t>GVHD:	TS. Nguyễn Duy Nhật </a:t>
            </a:r>
            <a:r>
              <a:rPr lang="en-US" sz="1300" b="1" dirty="0" err="1">
                <a:latin typeface="+mj-lt"/>
              </a:rPr>
              <a:t>Viễn</a:t>
            </a:r>
            <a:endParaRPr lang="en-US" sz="1300" b="1" dirty="0">
              <a:latin typeface="+mj-lt"/>
            </a:endParaRPr>
          </a:p>
          <a:p>
            <a:endParaRPr lang="en-US" sz="1300" b="1" dirty="0">
              <a:latin typeface="+mj-lt"/>
            </a:endParaRPr>
          </a:p>
          <a:p>
            <a:r>
              <a:rPr lang="en-US" sz="1300" b="1" dirty="0">
                <a:latin typeface="+mj-lt"/>
              </a:rPr>
              <a:t>SVTH:	Trần Đại Tín – 22KTMT2 – 106220272</a:t>
            </a:r>
          </a:p>
          <a:p>
            <a:r>
              <a:rPr lang="en-US" sz="1300" b="1" dirty="0">
                <a:latin typeface="+mj-lt"/>
              </a:rPr>
              <a:t>	Nguyễn Xuân Trường – 22KTMT2 - 106220275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D26FC4-9D00-F995-6DDC-AFCCDB3AB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924311" cy="86594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B3D812-303A-5830-1A92-D25C989B557D}"/>
              </a:ext>
            </a:extLst>
          </p:cNvPr>
          <p:cNvSpPr txBox="1">
            <a:spLocks/>
          </p:cNvSpPr>
          <p:nvPr/>
        </p:nvSpPr>
        <p:spPr>
          <a:xfrm>
            <a:off x="497885" y="986166"/>
            <a:ext cx="7975100" cy="729253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Báo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cáo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Tuần</a:t>
            </a:r>
            <a:endParaRPr lang="en-US" sz="18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Môn: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đa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tảng</a:t>
            </a:r>
            <a:endParaRPr lang="vi-VN" sz="18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5869ED-74B9-F172-0824-979E695F56BF}"/>
              </a:ext>
            </a:extLst>
          </p:cNvPr>
          <p:cNvSpPr txBox="1">
            <a:spLocks/>
          </p:cNvSpPr>
          <p:nvPr/>
        </p:nvSpPr>
        <p:spPr>
          <a:xfrm>
            <a:off x="209984" y="2138780"/>
            <a:ext cx="8914998" cy="865940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4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Đề</a:t>
            </a:r>
            <a:r>
              <a:rPr lang="en-US" sz="34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tài</a:t>
            </a:r>
            <a:r>
              <a:rPr lang="en-US" sz="34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: JSON Serialization </a:t>
            </a:r>
            <a:r>
              <a:rPr lang="en-US" sz="34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34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Model Classes</a:t>
            </a:r>
            <a:endParaRPr lang="vi-VN" sz="34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B40A9-8515-59B8-F99C-5C0740CD38F4}"/>
              </a:ext>
            </a:extLst>
          </p:cNvPr>
          <p:cNvSpPr txBox="1"/>
          <p:nvPr/>
        </p:nvSpPr>
        <p:spPr>
          <a:xfrm>
            <a:off x="3191759" y="247502"/>
            <a:ext cx="29514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TRƯỜNG ĐẠI HỌC BÁCH KHOA</a:t>
            </a:r>
          </a:p>
          <a:p>
            <a:pPr algn="ctr"/>
            <a:r>
              <a:rPr lang="en-US" b="1" dirty="0"/>
              <a:t>KHOA ĐIỆN TỬ - VIỄN THÔNG</a:t>
            </a:r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DA343-5C9C-CBF9-357E-C9336CE7C6BC}"/>
              </a:ext>
            </a:extLst>
          </p:cNvPr>
          <p:cNvSpPr txBox="1"/>
          <p:nvPr/>
        </p:nvSpPr>
        <p:spPr>
          <a:xfrm>
            <a:off x="3877737" y="4866501"/>
            <a:ext cx="1215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Đà</a:t>
            </a:r>
            <a:r>
              <a:rPr lang="en-US" sz="1200" dirty="0"/>
              <a:t> </a:t>
            </a:r>
            <a:r>
              <a:rPr lang="en-US" sz="1200" dirty="0" err="1"/>
              <a:t>Nẵng</a:t>
            </a:r>
            <a:r>
              <a:rPr lang="en-US" sz="1200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77450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F9AAE4D1-190E-125B-9DA1-92C976B5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323B7B-9767-0B20-49C6-D59D9AD72DAF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Serialization JSON inside model classes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E7525E4-C42F-7985-3029-D10C8FAD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5BEA1A-F6F7-B60B-3FF1-54446D8AC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41" y="740442"/>
            <a:ext cx="3310943" cy="4154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E6E02-5559-85E1-83DF-6A6FDDD2E6DC}"/>
              </a:ext>
            </a:extLst>
          </p:cNvPr>
          <p:cNvSpPr txBox="1"/>
          <p:nvPr/>
        </p:nvSpPr>
        <p:spPr>
          <a:xfrm>
            <a:off x="4395651" y="1525109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Tạo</a:t>
            </a:r>
            <a:r>
              <a:rPr lang="en-US" sz="1800" dirty="0"/>
              <a:t> 1 model class - Class Book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toJson</a:t>
            </a:r>
            <a:r>
              <a:rPr lang="en-US" sz="1800" dirty="0"/>
              <a:t>(): </a:t>
            </a:r>
            <a:r>
              <a:rPr lang="en-US" sz="1800" dirty="0" err="1"/>
              <a:t>Chuyển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đối</a:t>
            </a:r>
            <a:r>
              <a:rPr lang="en-US" sz="1800" dirty="0"/>
              <a:t> </a:t>
            </a:r>
            <a:r>
              <a:rPr lang="en-US" sz="1800" dirty="0" err="1"/>
              <a:t>tượng</a:t>
            </a:r>
            <a:r>
              <a:rPr lang="en-US" sz="1800" dirty="0"/>
              <a:t> Book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Map (Serialization).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/>
              <a:t>fromJson</a:t>
            </a:r>
            <a:r>
              <a:rPr lang="en-GB" sz="1800" dirty="0"/>
              <a:t>(): </a:t>
            </a:r>
            <a:r>
              <a:rPr lang="en-GB" sz="1800" dirty="0" err="1"/>
              <a:t>Sử</a:t>
            </a:r>
            <a:r>
              <a:rPr lang="en-GB" sz="1800" dirty="0"/>
              <a:t> </a:t>
            </a:r>
            <a:r>
              <a:rPr lang="en-GB" sz="1800" dirty="0" err="1"/>
              <a:t>dụng</a:t>
            </a:r>
            <a:r>
              <a:rPr lang="en-GB" sz="1800" dirty="0"/>
              <a:t> factory constructor </a:t>
            </a:r>
            <a:r>
              <a:rPr lang="en-GB" sz="1800" dirty="0" err="1"/>
              <a:t>để</a:t>
            </a:r>
            <a:r>
              <a:rPr lang="en-GB" sz="1800" dirty="0"/>
              <a:t> </a:t>
            </a:r>
            <a:r>
              <a:rPr lang="en-GB" sz="1800" dirty="0" err="1"/>
              <a:t>tạo</a:t>
            </a:r>
            <a:r>
              <a:rPr lang="en-GB" sz="1800" dirty="0"/>
              <a:t> </a:t>
            </a:r>
            <a:r>
              <a:rPr lang="en-GB" sz="1800" dirty="0" err="1"/>
              <a:t>một</a:t>
            </a:r>
            <a:r>
              <a:rPr lang="en-GB" sz="1800" dirty="0"/>
              <a:t> </a:t>
            </a:r>
            <a:r>
              <a:rPr lang="en-GB" sz="1800" dirty="0" err="1"/>
              <a:t>đối</a:t>
            </a:r>
            <a:r>
              <a:rPr lang="en-GB" sz="1800" dirty="0"/>
              <a:t> </a:t>
            </a:r>
            <a:r>
              <a:rPr lang="en-GB" sz="1800" dirty="0" err="1"/>
              <a:t>tượng</a:t>
            </a:r>
            <a:r>
              <a:rPr lang="en-GB" sz="1800" dirty="0"/>
              <a:t> Book </a:t>
            </a:r>
            <a:r>
              <a:rPr lang="en-GB" sz="1800" dirty="0" err="1"/>
              <a:t>từ</a:t>
            </a:r>
            <a:r>
              <a:rPr lang="en-GB" sz="1800" dirty="0"/>
              <a:t> </a:t>
            </a:r>
            <a:r>
              <a:rPr lang="en-GB" sz="1800" dirty="0" err="1"/>
              <a:t>dữ</a:t>
            </a:r>
            <a:r>
              <a:rPr lang="en-GB" sz="1800" dirty="0"/>
              <a:t> </a:t>
            </a:r>
            <a:r>
              <a:rPr lang="en-GB" sz="1800" dirty="0" err="1"/>
              <a:t>liệu</a:t>
            </a:r>
            <a:r>
              <a:rPr lang="en-GB" sz="1800" dirty="0"/>
              <a:t> JSON (Deserialization).</a:t>
            </a: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53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BDB23DA9-C0E0-F101-A68A-48DDF7C4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9BC3F0-92BA-7BC6-D01B-6AF7D525825C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Serialization JSON inside model classes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A082274-5029-C646-0E46-90BD37A9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30A905-3328-4D67-EF5E-E4D32252444A}"/>
              </a:ext>
            </a:extLst>
          </p:cNvPr>
          <p:cNvSpPr txBox="1"/>
          <p:nvPr/>
        </p:nvSpPr>
        <p:spPr>
          <a:xfrm>
            <a:off x="4972395" y="1243642"/>
            <a:ext cx="3866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Dart Object </a:t>
            </a:r>
            <a:r>
              <a:rPr lang="en-GB" sz="1600" dirty="0">
                <a:sym typeface="Wingdings" panose="05000000000000000000" pitchFamily="2" charset="2"/>
              </a:rPr>
              <a:t></a:t>
            </a:r>
            <a:r>
              <a:rPr lang="en-GB" sz="1600" dirty="0"/>
              <a:t> </a:t>
            </a:r>
            <a:r>
              <a:rPr lang="en-US" sz="1600" dirty="0"/>
              <a:t>JSON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JSON </a:t>
            </a:r>
            <a:r>
              <a:rPr lang="en-US" sz="1600" dirty="0" err="1"/>
              <a:t>giả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</a:t>
            </a:r>
            <a:r>
              <a:rPr lang="en-US" sz="1600" dirty="0" err="1"/>
              <a:t>jsonData</a:t>
            </a:r>
            <a:r>
              <a:rPr lang="en-US" sz="16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Thao </a:t>
            </a:r>
            <a:r>
              <a:rPr lang="en-US" sz="1600" dirty="0" err="1"/>
              <a:t>tác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fromJson</a:t>
            </a:r>
            <a:r>
              <a:rPr lang="en-US" sz="1600" dirty="0"/>
              <a:t>()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toJson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Chỉnh</a:t>
            </a:r>
            <a:r>
              <a:rPr lang="en-US" sz="1600" dirty="0"/>
              <a:t> </a:t>
            </a:r>
            <a:r>
              <a:rPr lang="en-US" sz="1600" dirty="0" err="1"/>
              <a:t>sửa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</a:t>
            </a:r>
            <a:r>
              <a:rPr lang="en-US" sz="1600" dirty="0" err="1"/>
              <a:t>biến</a:t>
            </a:r>
            <a:r>
              <a:rPr lang="en-US" sz="1600" dirty="0"/>
              <a:t> rating </a:t>
            </a:r>
            <a:r>
              <a:rPr lang="en-US" sz="1600" dirty="0" err="1"/>
              <a:t>và</a:t>
            </a:r>
            <a:r>
              <a:rPr lang="en-US" sz="1600" dirty="0"/>
              <a:t> in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sách</a:t>
            </a:r>
            <a:r>
              <a:rPr lang="en-US" sz="1600" dirty="0"/>
              <a:t> </a:t>
            </a:r>
            <a:r>
              <a:rPr lang="en-US" sz="1600" dirty="0" err="1"/>
              <a:t>ra.</a:t>
            </a:r>
            <a:endParaRPr lang="en-US" sz="1600" dirty="0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5E38D05-7077-FBA1-DDB7-4E9E0F496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7" y="771072"/>
            <a:ext cx="4424795" cy="3222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BF449C-D2F2-74C6-BF41-E243762CB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17" y="4238527"/>
            <a:ext cx="7715095" cy="397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417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02E6ACE4-9F1C-D310-534A-3A7C2AC0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726034-4725-2104-E45E-40547847DC75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Xử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lý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với</a:t>
            </a:r>
            <a:r>
              <a:rPr lang="en-US" sz="2400" b="1" dirty="0">
                <a:solidFill>
                  <a:schemeClr val="tx1"/>
                </a:solidFill>
              </a:rPr>
              <a:t> Array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F977692-5ADE-941E-B899-22A04555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98085DB-3076-D369-CF09-62BBEA89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87" y="649002"/>
            <a:ext cx="2514095" cy="3878057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F29BDF-2848-032A-50B4-69F265AE1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35" y="382314"/>
            <a:ext cx="3093135" cy="4378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A676EB-ADD4-80B3-9443-86A7CC9DA0A4}"/>
              </a:ext>
            </a:extLst>
          </p:cNvPr>
          <p:cNvSpPr txBox="1"/>
          <p:nvPr/>
        </p:nvSpPr>
        <p:spPr>
          <a:xfrm>
            <a:off x="1807568" y="4616283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ProductData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3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9549B92B-0B0A-3887-ED64-88FFE2FB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44066-B250-1B36-8B5C-82A7FDEF1E21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Xử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lý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với</a:t>
            </a:r>
            <a:r>
              <a:rPr lang="en-US" sz="2400" b="1" dirty="0">
                <a:solidFill>
                  <a:schemeClr val="tx1"/>
                </a:solidFill>
              </a:rPr>
              <a:t> Array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CDDC6E2-49DD-09BE-5EF3-BFC13F17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DF6B3A-18E6-FE56-7C9D-4BAFE9ADD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38" y="737456"/>
            <a:ext cx="5081045" cy="4393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6DEC0-1D9D-0F77-2030-16A5459EA88E}"/>
              </a:ext>
            </a:extLst>
          </p:cNvPr>
          <p:cNvSpPr txBox="1"/>
          <p:nvPr/>
        </p:nvSpPr>
        <p:spPr>
          <a:xfrm>
            <a:off x="5629489" y="1210091"/>
            <a:ext cx="33322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/>
              <a:t>Deserialize: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jsonDecode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JSON string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fromJson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item JSON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Product.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Serialize: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toJson</a:t>
            </a:r>
            <a:r>
              <a:rPr lang="en-US" dirty="0"/>
              <a:t>():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Product object </a:t>
            </a:r>
            <a:r>
              <a:rPr lang="en-US" dirty="0" err="1"/>
              <a:t>thành</a:t>
            </a:r>
            <a:r>
              <a:rPr lang="en-US" dirty="0"/>
              <a:t> Map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JsonEncoder.withIndent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string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đẹp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0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2AD435A1-9650-DF51-78CD-F31984A8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83B63E-3297-E4E0-1936-520B8B923F70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Xử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lý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với</a:t>
            </a:r>
            <a:r>
              <a:rPr lang="en-US" sz="2400" b="1" dirty="0">
                <a:solidFill>
                  <a:schemeClr val="tx1"/>
                </a:solidFill>
              </a:rPr>
              <a:t> Nested Object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2809ECF-246C-31E9-0316-55947C0D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DF18F4E-F7F9-8EB7-1B66-1C46C72C6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77" y="635065"/>
            <a:ext cx="2386029" cy="4479293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910FAB9-709F-82EB-D455-A9448637B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484" y="635065"/>
            <a:ext cx="2921372" cy="2306512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98E6387-5671-4C5B-1BAA-896E579EF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3562" y="649002"/>
            <a:ext cx="3204003" cy="3730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096ABD-D5A8-237A-0E69-BF44C122DC2F}"/>
              </a:ext>
            </a:extLst>
          </p:cNvPr>
          <p:cNvSpPr txBox="1"/>
          <p:nvPr/>
        </p:nvSpPr>
        <p:spPr>
          <a:xfrm>
            <a:off x="6191421" y="3138310"/>
            <a:ext cx="28154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class Student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address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Address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Trong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Student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Address.</a:t>
            </a:r>
          </a:p>
        </p:txBody>
      </p:sp>
    </p:spTree>
    <p:extLst>
      <p:ext uri="{BB962C8B-B14F-4D97-AF65-F5344CB8AC3E}">
        <p14:creationId xmlns:p14="http://schemas.microsoft.com/office/powerpoint/2010/main" val="329053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ADC79174-DF6C-8F5B-76EB-5AD8024FF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373A70-99E8-9F35-ACC3-CE78C9522775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</a:rPr>
              <a:t>Xử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lý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với</a:t>
            </a:r>
            <a:r>
              <a:rPr lang="en-US" sz="2400" b="1" dirty="0">
                <a:solidFill>
                  <a:schemeClr val="tx1"/>
                </a:solidFill>
              </a:rPr>
              <a:t> Nested Object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5B17E899-A634-EA06-02CD-EC124149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F50CB4E-F4D3-1BFF-536A-F90BF756A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47" y="635065"/>
            <a:ext cx="3983355" cy="4439855"/>
          </a:xfrm>
          <a:prstGeom prst="rect">
            <a:avLst/>
          </a:prstGeom>
        </p:spPr>
      </p:pic>
      <p:pic>
        <p:nvPicPr>
          <p:cNvPr id="6" name="Picture 5" descr="A close up of text&#10;&#10;AI-generated content may be incorrect.">
            <a:extLst>
              <a:ext uri="{FF2B5EF4-FFF2-40B4-BE49-F238E27FC236}">
                <a16:creationId xmlns:a16="http://schemas.microsoft.com/office/drawing/2014/main" id="{D715E202-9856-DF8D-647A-471785068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96" y="799556"/>
            <a:ext cx="2246812" cy="7489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A close up of text&#10;&#10;AI-generated content may be incorrect.">
            <a:extLst>
              <a:ext uri="{FF2B5EF4-FFF2-40B4-BE49-F238E27FC236}">
                <a16:creationId xmlns:a16="http://schemas.microsoft.com/office/drawing/2014/main" id="{40189302-AC47-3D20-5458-3832DADE2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96" y="1705578"/>
            <a:ext cx="2246812" cy="748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7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2FD94D18-034E-1679-CE77-58D870A1F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0496" y="2675923"/>
            <a:ext cx="2246812" cy="20920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97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A0D61DD5-ACFC-1111-ED9B-D63020B33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012362-EEDF-8B69-362D-8E4A84504C3C}"/>
              </a:ext>
            </a:extLst>
          </p:cNvPr>
          <p:cNvSpPr/>
          <p:nvPr/>
        </p:nvSpPr>
        <p:spPr>
          <a:xfrm>
            <a:off x="609836" y="-1155"/>
            <a:ext cx="739116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Automated Serialization (using code generation)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2F5FE83-0E6A-6BC2-FAA0-C6EB13769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8F2598-FBCA-741B-1C06-B807DB5EB54F}"/>
              </a:ext>
            </a:extLst>
          </p:cNvPr>
          <p:cNvSpPr txBox="1"/>
          <p:nvPr/>
        </p:nvSpPr>
        <p:spPr>
          <a:xfrm>
            <a:off x="1482238" y="1384931"/>
            <a:ext cx="61795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Khi </a:t>
            </a:r>
            <a:r>
              <a:rPr lang="en-US" sz="1800" dirty="0" err="1"/>
              <a:t>dự</a:t>
            </a:r>
            <a:r>
              <a:rPr lang="en-US" sz="1800" dirty="0"/>
              <a:t> </a:t>
            </a:r>
            <a:r>
              <a:rPr lang="en-US" sz="1800" dirty="0" err="1"/>
              <a:t>án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lớn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model class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r>
              <a:rPr lang="en-US" sz="1800" dirty="0"/>
              <a:t>,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 </a:t>
            </a:r>
            <a:r>
              <a:rPr lang="en-US" sz="1800" dirty="0" err="1"/>
              <a:t>toJson</a:t>
            </a:r>
            <a:r>
              <a:rPr lang="en-US" sz="1800" dirty="0"/>
              <a:t>() </a:t>
            </a:r>
            <a:r>
              <a:rPr lang="en-US" sz="1800" dirty="0" err="1"/>
              <a:t>và</a:t>
            </a:r>
            <a:r>
              <a:rPr lang="en-US" sz="1800" dirty="0"/>
              <a:t> </a:t>
            </a:r>
            <a:r>
              <a:rPr lang="en-US" sz="1800" dirty="0" err="1"/>
              <a:t>fromJson</a:t>
            </a:r>
            <a:r>
              <a:rPr lang="en-US" sz="1800" dirty="0"/>
              <a:t>() </a:t>
            </a:r>
            <a:r>
              <a:rPr lang="en-US" sz="1800" dirty="0" err="1"/>
              <a:t>trở</a:t>
            </a:r>
            <a:r>
              <a:rPr lang="en-US" sz="1800" dirty="0"/>
              <a:t> </a:t>
            </a:r>
            <a:r>
              <a:rPr lang="en-US" sz="1800" dirty="0" err="1"/>
              <a:t>nên</a:t>
            </a:r>
            <a:r>
              <a:rPr lang="en-US" sz="1800" dirty="0"/>
              <a:t>:</a:t>
            </a:r>
          </a:p>
          <a:p>
            <a:pPr algn="just"/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Tốn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: </a:t>
            </a:r>
            <a:r>
              <a:rPr lang="en-US" sz="1800" dirty="0" err="1"/>
              <a:t>viết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code </a:t>
            </a:r>
            <a:r>
              <a:rPr lang="en-US" sz="1800" dirty="0" err="1"/>
              <a:t>lặp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sót</a:t>
            </a:r>
            <a:r>
              <a:rPr lang="en-US" sz="1800" dirty="0"/>
              <a:t>: </a:t>
            </a:r>
            <a:r>
              <a:rPr lang="en-US" sz="1800" dirty="0" err="1"/>
              <a:t>Quên</a:t>
            </a:r>
            <a:r>
              <a:rPr lang="en-US" sz="1800" dirty="0"/>
              <a:t> field,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 key,…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Khó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trì</a:t>
            </a:r>
            <a:r>
              <a:rPr lang="en-US" sz="1800" dirty="0"/>
              <a:t>: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thay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model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sửa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chỗ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542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0897F607-39C7-18C5-8200-2779E2E9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37A6AD93-048D-302E-88CC-C9248CAD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69F885-E12D-48BD-0C3C-430D45BB81D9}"/>
              </a:ext>
            </a:extLst>
          </p:cNvPr>
          <p:cNvSpPr txBox="1"/>
          <p:nvPr/>
        </p:nvSpPr>
        <p:spPr>
          <a:xfrm>
            <a:off x="1205048" y="1002089"/>
            <a:ext cx="67339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Flutter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cụ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</a:t>
            </a:r>
            <a:r>
              <a:rPr lang="en-GB" sz="1800" dirty="0" err="1"/>
              <a:t>tự</a:t>
            </a:r>
            <a:r>
              <a:rPr lang="en-GB" sz="1800" dirty="0"/>
              <a:t> </a:t>
            </a:r>
            <a:r>
              <a:rPr lang="en-GB" sz="1800" dirty="0" err="1"/>
              <a:t>động</a:t>
            </a:r>
            <a:r>
              <a:rPr lang="en-GB" sz="1800" dirty="0"/>
              <a:t> </a:t>
            </a:r>
            <a:r>
              <a:rPr lang="en-GB" sz="1800" dirty="0" err="1"/>
              <a:t>sinh</a:t>
            </a:r>
            <a:r>
              <a:rPr lang="en-GB" sz="1800" dirty="0"/>
              <a:t> </a:t>
            </a:r>
            <a:r>
              <a:rPr lang="en-GB" sz="1800" dirty="0" err="1"/>
              <a:t>mã</a:t>
            </a:r>
            <a:r>
              <a:rPr lang="en-GB" sz="1800" dirty="0"/>
              <a:t> (code generation) </a:t>
            </a:r>
            <a:r>
              <a:rPr lang="en-GB" sz="1800" dirty="0" err="1"/>
              <a:t>cho</a:t>
            </a:r>
            <a:r>
              <a:rPr lang="en-GB" sz="1800" dirty="0"/>
              <a:t> </a:t>
            </a:r>
            <a:r>
              <a:rPr lang="en-GB" sz="1800" dirty="0" err="1"/>
              <a:t>quá</a:t>
            </a:r>
            <a:r>
              <a:rPr lang="en-GB" sz="1800" dirty="0"/>
              <a:t> </a:t>
            </a:r>
            <a:r>
              <a:rPr lang="en-GB" sz="1800" dirty="0" err="1"/>
              <a:t>trình</a:t>
            </a:r>
            <a:r>
              <a:rPr lang="en-GB" sz="1800" dirty="0"/>
              <a:t> serialization.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800" dirty="0"/>
          </a:p>
          <a:p>
            <a:pPr algn="just"/>
            <a:r>
              <a:rPr lang="en-GB" sz="1800" dirty="0" err="1"/>
              <a:t>Cơ</a:t>
            </a:r>
            <a:r>
              <a:rPr lang="en-GB" sz="1800" dirty="0"/>
              <a:t> </a:t>
            </a:r>
            <a:r>
              <a:rPr lang="en-GB" sz="1800" dirty="0" err="1"/>
              <a:t>chế</a:t>
            </a:r>
            <a:r>
              <a:rPr lang="en-GB" sz="1800" dirty="0"/>
              <a:t> </a:t>
            </a:r>
            <a:r>
              <a:rPr lang="en-GB" sz="1800" dirty="0" err="1"/>
              <a:t>hoạt</a:t>
            </a:r>
            <a:r>
              <a:rPr lang="en-GB" sz="1800" dirty="0"/>
              <a:t> </a:t>
            </a:r>
            <a:r>
              <a:rPr lang="en-GB" sz="1800" dirty="0" err="1"/>
              <a:t>động</a:t>
            </a:r>
            <a:r>
              <a:rPr lang="en-GB" sz="1800" dirty="0"/>
              <a:t>:</a:t>
            </a:r>
          </a:p>
          <a:p>
            <a:pPr algn="just"/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b="1" dirty="0" err="1"/>
              <a:t>json_annotation</a:t>
            </a:r>
            <a:r>
              <a:rPr lang="en-GB" sz="1800" b="1" dirty="0"/>
              <a:t>: </a:t>
            </a:r>
            <a:r>
              <a:rPr lang="en-GB" sz="1800" dirty="0"/>
              <a:t>Cung </a:t>
            </a:r>
            <a:r>
              <a:rPr lang="en-GB" sz="1800" dirty="0" err="1"/>
              <a:t>cấp</a:t>
            </a:r>
            <a:r>
              <a:rPr lang="en-GB" sz="1800" dirty="0"/>
              <a:t> annotations (</a:t>
            </a:r>
            <a:r>
              <a:rPr lang="en-GB" sz="1800" dirty="0" err="1"/>
              <a:t>chú</a:t>
            </a:r>
            <a:r>
              <a:rPr lang="en-GB" sz="1800" dirty="0"/>
              <a:t> </a:t>
            </a:r>
            <a:r>
              <a:rPr lang="en-GB" sz="1800" dirty="0" err="1"/>
              <a:t>thích</a:t>
            </a:r>
            <a:r>
              <a:rPr lang="en-GB" sz="1800" dirty="0"/>
              <a:t>) </a:t>
            </a:r>
            <a:r>
              <a:rPr lang="en-GB" sz="1800" dirty="0" err="1"/>
              <a:t>để</a:t>
            </a:r>
            <a:r>
              <a:rPr lang="en-GB" sz="1800" dirty="0"/>
              <a:t> </a:t>
            </a:r>
            <a:r>
              <a:rPr lang="en-GB" sz="1800" dirty="0" err="1"/>
              <a:t>đánh</a:t>
            </a:r>
            <a:r>
              <a:rPr lang="en-GB" sz="1800" dirty="0"/>
              <a:t> </a:t>
            </a:r>
            <a:r>
              <a:rPr lang="en-GB" sz="1800" dirty="0" err="1"/>
              <a:t>dấu</a:t>
            </a:r>
            <a:r>
              <a:rPr lang="en-GB" sz="1800" dirty="0"/>
              <a:t> class </a:t>
            </a:r>
            <a:r>
              <a:rPr lang="en-GB" sz="1800" dirty="0" err="1"/>
              <a:t>cần</a:t>
            </a:r>
            <a:r>
              <a:rPr lang="en-GB" sz="1800" dirty="0"/>
              <a:t> generate code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b="1" dirty="0" err="1"/>
              <a:t>build_runner</a:t>
            </a:r>
            <a:r>
              <a:rPr lang="en-GB" sz="1800" b="1" dirty="0"/>
              <a:t>: </a:t>
            </a:r>
            <a:r>
              <a:rPr lang="en-GB" sz="1800" dirty="0"/>
              <a:t>Công </a:t>
            </a:r>
            <a:r>
              <a:rPr lang="en-GB" sz="1800" dirty="0" err="1"/>
              <a:t>cụ</a:t>
            </a:r>
            <a:r>
              <a:rPr lang="en-GB" sz="1800" dirty="0"/>
              <a:t> </a:t>
            </a:r>
            <a:r>
              <a:rPr lang="en-GB" sz="1800" dirty="0" err="1"/>
              <a:t>thực</a:t>
            </a:r>
            <a:r>
              <a:rPr lang="en-GB" sz="1800" dirty="0"/>
              <a:t> </a:t>
            </a:r>
            <a:r>
              <a:rPr lang="en-GB" sz="1800" dirty="0" err="1"/>
              <a:t>thi</a:t>
            </a:r>
            <a:r>
              <a:rPr lang="en-GB" sz="1800" dirty="0"/>
              <a:t> </a:t>
            </a:r>
            <a:r>
              <a:rPr lang="en-GB" sz="1800" dirty="0" err="1"/>
              <a:t>quá</a:t>
            </a:r>
            <a:r>
              <a:rPr lang="en-GB" sz="1800" dirty="0"/>
              <a:t> </a:t>
            </a:r>
            <a:r>
              <a:rPr lang="en-GB" sz="1800" dirty="0" err="1"/>
              <a:t>trình</a:t>
            </a:r>
            <a:r>
              <a:rPr lang="en-GB" sz="1800" dirty="0"/>
              <a:t> code generation, </a:t>
            </a:r>
            <a:r>
              <a:rPr lang="en-GB" sz="1800" dirty="0" err="1"/>
              <a:t>tự</a:t>
            </a:r>
            <a:r>
              <a:rPr lang="en-GB" sz="1800" dirty="0"/>
              <a:t> </a:t>
            </a:r>
            <a:r>
              <a:rPr lang="en-GB" sz="1800" dirty="0" err="1"/>
              <a:t>động</a:t>
            </a:r>
            <a:r>
              <a:rPr lang="en-GB" sz="1800" dirty="0"/>
              <a:t> </a:t>
            </a:r>
            <a:r>
              <a:rPr lang="en-GB" sz="1800" dirty="0" err="1"/>
              <a:t>tạo</a:t>
            </a:r>
            <a:r>
              <a:rPr lang="en-GB" sz="1800" dirty="0"/>
              <a:t> </a:t>
            </a:r>
            <a:r>
              <a:rPr lang="en-GB" sz="1800" dirty="0" err="1"/>
              <a:t>ra</a:t>
            </a:r>
            <a:r>
              <a:rPr lang="en-GB" sz="1800" dirty="0"/>
              <a:t> </a:t>
            </a:r>
            <a:r>
              <a:rPr lang="en-GB" sz="1800" dirty="0" err="1"/>
              <a:t>phần</a:t>
            </a:r>
            <a:r>
              <a:rPr lang="en-GB" sz="1800" dirty="0"/>
              <a:t> </a:t>
            </a:r>
            <a:r>
              <a:rPr lang="en-GB" sz="1800" dirty="0" err="1"/>
              <a:t>mã</a:t>
            </a:r>
            <a:r>
              <a:rPr lang="en-GB" sz="1800" dirty="0"/>
              <a:t> </a:t>
            </a:r>
            <a:r>
              <a:rPr lang="en-GB" sz="1800" dirty="0" err="1"/>
              <a:t>toJson</a:t>
            </a:r>
            <a:r>
              <a:rPr lang="en-GB" sz="1800" dirty="0"/>
              <a:t>() </a:t>
            </a:r>
            <a:r>
              <a:rPr lang="en-GB" sz="1800" dirty="0" err="1"/>
              <a:t>và</a:t>
            </a:r>
            <a:r>
              <a:rPr lang="en-GB" sz="1800" dirty="0"/>
              <a:t> </a:t>
            </a:r>
            <a:r>
              <a:rPr lang="en-GB" sz="1800" dirty="0" err="1"/>
              <a:t>fromJson</a:t>
            </a:r>
            <a:r>
              <a:rPr lang="en-GB" sz="1800" dirty="0"/>
              <a:t>() </a:t>
            </a:r>
            <a:r>
              <a:rPr lang="en-GB" sz="1800" dirty="0" err="1"/>
              <a:t>dựa</a:t>
            </a:r>
            <a:r>
              <a:rPr lang="en-GB" sz="1800" dirty="0"/>
              <a:t> </a:t>
            </a:r>
            <a:r>
              <a:rPr lang="en-GB" sz="1800" dirty="0" err="1"/>
              <a:t>trên</a:t>
            </a:r>
            <a:r>
              <a:rPr lang="en-GB" sz="1800" dirty="0"/>
              <a:t> </a:t>
            </a:r>
            <a:r>
              <a:rPr lang="en-GB" sz="1800" dirty="0" err="1"/>
              <a:t>các</a:t>
            </a:r>
            <a:r>
              <a:rPr lang="en-GB" sz="1800" dirty="0"/>
              <a:t> annotation </a:t>
            </a:r>
            <a:r>
              <a:rPr lang="en-GB" sz="1800" dirty="0" err="1"/>
              <a:t>đã</a:t>
            </a:r>
            <a:r>
              <a:rPr lang="en-GB" sz="1800" dirty="0"/>
              <a:t> </a:t>
            </a:r>
            <a:r>
              <a:rPr lang="en-GB" sz="1800" dirty="0" err="1"/>
              <a:t>khai</a:t>
            </a:r>
            <a:r>
              <a:rPr lang="en-GB" sz="1800" dirty="0"/>
              <a:t> </a:t>
            </a:r>
            <a:r>
              <a:rPr lang="en-GB" sz="1800" dirty="0" err="1"/>
              <a:t>báo</a:t>
            </a:r>
            <a:r>
              <a:rPr lang="en-GB" sz="1800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04D8A5-60C9-EA82-77C9-7D4D6ADC0D5B}"/>
              </a:ext>
            </a:extLst>
          </p:cNvPr>
          <p:cNvSpPr/>
          <p:nvPr/>
        </p:nvSpPr>
        <p:spPr>
          <a:xfrm>
            <a:off x="609836" y="-1155"/>
            <a:ext cx="739116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Automated Serialization (using code generation)</a:t>
            </a:r>
          </a:p>
        </p:txBody>
      </p:sp>
    </p:spTree>
    <p:extLst>
      <p:ext uri="{BB962C8B-B14F-4D97-AF65-F5344CB8AC3E}">
        <p14:creationId xmlns:p14="http://schemas.microsoft.com/office/powerpoint/2010/main" val="88051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7CEFAFCE-26B7-AD35-E2F6-45A78B15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CC807224-8AD4-ECD0-1E1A-471640F68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121125-6FFF-7134-58C3-64C408708634}"/>
              </a:ext>
            </a:extLst>
          </p:cNvPr>
          <p:cNvSpPr/>
          <p:nvPr/>
        </p:nvSpPr>
        <p:spPr>
          <a:xfrm>
            <a:off x="609836" y="-1155"/>
            <a:ext cx="739116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Automated Serialization (using code generation)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77F7B-702E-347A-A929-469A79EA3AE5}"/>
              </a:ext>
            </a:extLst>
          </p:cNvPr>
          <p:cNvSpPr txBox="1"/>
          <p:nvPr/>
        </p:nvSpPr>
        <p:spPr>
          <a:xfrm>
            <a:off x="683814" y="818819"/>
            <a:ext cx="7391163" cy="3970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GB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1: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Chạy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terminal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Flutter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cài</a:t>
            </a:r>
            <a:r>
              <a:rPr lang="en-GB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gói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flutter pub add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json_annotation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dev:build_runner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dev:json_serializable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US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2: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gói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thủ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+mj-lt"/>
              </a:rPr>
              <a:t>bằng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cách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vào</a:t>
            </a:r>
            <a:r>
              <a:rPr lang="en-GB" dirty="0">
                <a:latin typeface="+mj-lt"/>
              </a:rPr>
              <a:t> file </a:t>
            </a:r>
            <a:r>
              <a:rPr lang="en-GB" dirty="0" err="1">
                <a:latin typeface="+mj-lt"/>
              </a:rPr>
              <a:t>pubspec.yaml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và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thêm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dòng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sau</a:t>
            </a:r>
            <a:endParaRPr lang="en-GB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GB" kern="100" dirty="0"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dirty="0">
                <a:latin typeface="+mj-lt"/>
              </a:rPr>
              <a:t>Sau </a:t>
            </a:r>
            <a:r>
              <a:rPr lang="en-GB" dirty="0" err="1">
                <a:latin typeface="+mj-lt"/>
              </a:rPr>
              <a:t>đó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chạy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lệnh</a:t>
            </a:r>
            <a:r>
              <a:rPr lang="en-GB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flutter pub get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để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tải</a:t>
            </a:r>
            <a:r>
              <a:rPr lang="en-GB" dirty="0">
                <a:latin typeface="+mj-lt"/>
              </a:rPr>
              <a:t> package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39B6C9C-0CD7-CB9C-EEFE-90A069CC7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560" y="2198673"/>
            <a:ext cx="2799715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02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8767EC97-0E49-BA92-86FB-6994E67CF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8B5CAF09-39D4-77AA-C536-F51D3802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5BA93-084F-9A96-A176-613B84DD701C}"/>
              </a:ext>
            </a:extLst>
          </p:cNvPr>
          <p:cNvSpPr/>
          <p:nvPr/>
        </p:nvSpPr>
        <p:spPr>
          <a:xfrm>
            <a:off x="609836" y="-1155"/>
            <a:ext cx="739116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Automated Serialization (using code generation)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FEC87-C8E5-B5B3-3420-4B67AB18A428}"/>
              </a:ext>
            </a:extLst>
          </p:cNvPr>
          <p:cNvSpPr txBox="1"/>
          <p:nvPr/>
        </p:nvSpPr>
        <p:spPr>
          <a:xfrm>
            <a:off x="5029275" y="1308676"/>
            <a:ext cx="380980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Tạo</a:t>
            </a:r>
            <a:r>
              <a:rPr lang="en-US" sz="1600" dirty="0"/>
              <a:t> model classes </a:t>
            </a:r>
            <a:r>
              <a:rPr lang="en-US" sz="1600" dirty="0" err="1"/>
              <a:t>với</a:t>
            </a:r>
            <a:r>
              <a:rPr lang="en-US" sz="1600" dirty="0"/>
              <a:t> annotation</a:t>
            </a:r>
          </a:p>
          <a:p>
            <a:endParaRPr lang="en-US" sz="1600" dirty="0"/>
          </a:p>
          <a:p>
            <a:r>
              <a:rPr lang="en-US" sz="1600" dirty="0" err="1"/>
              <a:t>Tạo</a:t>
            </a:r>
            <a:r>
              <a:rPr lang="en-US" sz="1600" dirty="0"/>
              <a:t> class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b="1" dirty="0"/>
              <a:t>@JsonSerializable()</a:t>
            </a:r>
            <a:r>
              <a:rPr lang="en-US" sz="1600" dirty="0"/>
              <a:t> annotation:</a:t>
            </a:r>
          </a:p>
          <a:p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part '</a:t>
            </a:r>
            <a:r>
              <a:rPr lang="en-US" sz="1600" dirty="0" err="1"/>
              <a:t>filename.g.dart</a:t>
            </a:r>
            <a:r>
              <a:rPr lang="en-US" sz="1600" dirty="0"/>
              <a:t>': Khai </a:t>
            </a:r>
            <a:r>
              <a:rPr lang="en-US" sz="1600" dirty="0" err="1"/>
              <a:t>báo</a:t>
            </a:r>
            <a:r>
              <a:rPr lang="en-US" sz="1600" dirty="0"/>
              <a:t> file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generate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@JsonSerializable(): </a:t>
            </a:r>
            <a:r>
              <a:rPr lang="en-US" sz="1600" dirty="0" err="1"/>
              <a:t>Đánh</a:t>
            </a:r>
            <a:r>
              <a:rPr lang="en-US" sz="1600" dirty="0"/>
              <a:t> </a:t>
            </a:r>
            <a:r>
              <a:rPr lang="en-US" sz="1600" dirty="0" err="1"/>
              <a:t>dấu</a:t>
            </a:r>
            <a:r>
              <a:rPr lang="en-US" sz="1600" dirty="0"/>
              <a:t> class </a:t>
            </a:r>
            <a:r>
              <a:rPr lang="en-US" sz="1600" dirty="0" err="1"/>
              <a:t>cần</a:t>
            </a:r>
            <a:r>
              <a:rPr lang="en-US" sz="1600" dirty="0"/>
              <a:t> generate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Các method _$</a:t>
            </a:r>
            <a:r>
              <a:rPr lang="en-US" sz="1600" dirty="0" err="1"/>
              <a:t>ClassFromJson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_$</a:t>
            </a:r>
            <a:r>
              <a:rPr lang="en-US" sz="1600" dirty="0" err="1"/>
              <a:t>ClassToJson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endParaRPr lang="en-US" sz="1600" dirty="0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3EAA5D4-F964-39F2-ABCE-FD23D39E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78" y="881744"/>
            <a:ext cx="4711604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2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669F50C2-E992-8B78-46FA-6FCD6D8C0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C54C9-C3AA-C4EC-536C-1CC8478780BC}"/>
              </a:ext>
            </a:extLst>
          </p:cNvPr>
          <p:cNvSpPr/>
          <p:nvPr/>
        </p:nvSpPr>
        <p:spPr>
          <a:xfrm>
            <a:off x="609836" y="-1155"/>
            <a:ext cx="500307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Phân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công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công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việc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76886CA0-332E-0342-4DB0-B5426125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E642668-66A7-EEDC-19C0-0EB497C1C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663275"/>
              </p:ext>
            </p:extLst>
          </p:nvPr>
        </p:nvGraphicFramePr>
        <p:xfrm>
          <a:off x="840376" y="1367790"/>
          <a:ext cx="7463248" cy="1767840"/>
        </p:xfrm>
        <a:graphic>
          <a:graphicData uri="http://schemas.openxmlformats.org/drawingml/2006/table">
            <a:tbl>
              <a:tblPr firstRow="1" bandRow="1">
                <a:tableStyleId>{5EA0A50E-D806-47F9-8622-6DD71D228117}</a:tableStyleId>
              </a:tblPr>
              <a:tblGrid>
                <a:gridCol w="886099">
                  <a:extLst>
                    <a:ext uri="{9D8B030D-6E8A-4147-A177-3AD203B41FA5}">
                      <a16:colId xmlns:a16="http://schemas.microsoft.com/office/drawing/2014/main" val="1707618354"/>
                    </a:ext>
                  </a:extLst>
                </a:gridCol>
                <a:gridCol w="2266406">
                  <a:extLst>
                    <a:ext uri="{9D8B030D-6E8A-4147-A177-3AD203B41FA5}">
                      <a16:colId xmlns:a16="http://schemas.microsoft.com/office/drawing/2014/main" val="820199955"/>
                    </a:ext>
                  </a:extLst>
                </a:gridCol>
                <a:gridCol w="3344091">
                  <a:extLst>
                    <a:ext uri="{9D8B030D-6E8A-4147-A177-3AD203B41FA5}">
                      <a16:colId xmlns:a16="http://schemas.microsoft.com/office/drawing/2014/main" val="457859812"/>
                    </a:ext>
                  </a:extLst>
                </a:gridCol>
                <a:gridCol w="966652">
                  <a:extLst>
                    <a:ext uri="{9D8B030D-6E8A-4147-A177-3AD203B41FA5}">
                      <a16:colId xmlns:a16="http://schemas.microsoft.com/office/drawing/2014/main" val="4242739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STT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HỌ VÀ TÊN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NỘI DUNG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TỶ LỆ ĐÓNG GÓP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18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Trần Đại Tín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Tìm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hiểu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JSON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serialization,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slide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kiểm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nội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dung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642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Nguyễn Xuân Trường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Tìm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hiểu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JSON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serialization,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báo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cáo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kiểm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nội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dung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4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635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159F3B25-6880-2B40-F979-A072D13B7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1455C8DB-1C28-555B-DE07-6906E64E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760673-F5D3-DBEF-6045-13B2EE7D78D0}"/>
              </a:ext>
            </a:extLst>
          </p:cNvPr>
          <p:cNvSpPr/>
          <p:nvPr/>
        </p:nvSpPr>
        <p:spPr>
          <a:xfrm>
            <a:off x="609836" y="-1155"/>
            <a:ext cx="739116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Automated Serialization (using code generation)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C8088-FF27-68BD-F252-5137A64AEA40}"/>
              </a:ext>
            </a:extLst>
          </p:cNvPr>
          <p:cNvSpPr txBox="1"/>
          <p:nvPr/>
        </p:nvSpPr>
        <p:spPr>
          <a:xfrm>
            <a:off x="4970493" y="1679761"/>
            <a:ext cx="427801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Sau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model class, </a:t>
            </a:r>
            <a:r>
              <a:rPr lang="en-US" sz="1600" dirty="0" err="1"/>
              <a:t>chạy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: </a:t>
            </a:r>
          </a:p>
          <a:p>
            <a:r>
              <a:rPr lang="en-US" sz="1600" dirty="0"/>
              <a:t>flutter pub run </a:t>
            </a:r>
            <a:r>
              <a:rPr lang="en-US" sz="1600" dirty="0" err="1"/>
              <a:t>build_runner</a:t>
            </a:r>
            <a:r>
              <a:rPr lang="en-US" sz="1600" dirty="0"/>
              <a:t> build</a:t>
            </a:r>
          </a:p>
          <a:p>
            <a:endParaRPr lang="en-US" sz="1600" b="1" dirty="0"/>
          </a:p>
          <a:p>
            <a:r>
              <a:rPr lang="en-US" sz="1600" b="1" dirty="0"/>
              <a:t>Build runner </a:t>
            </a:r>
            <a:r>
              <a:rPr lang="en-US" sz="1600" dirty="0" err="1"/>
              <a:t>sẽ</a:t>
            </a:r>
            <a:r>
              <a:rPr lang="en-US" sz="1600" b="1" dirty="0"/>
              <a:t>: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Quét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class </a:t>
            </a:r>
            <a:r>
              <a:rPr lang="en-US" sz="1600" dirty="0" err="1"/>
              <a:t>có</a:t>
            </a:r>
            <a:r>
              <a:rPr lang="en-US" sz="1600" dirty="0"/>
              <a:t> @JsonSerializable()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generate file *.</a:t>
            </a:r>
            <a:r>
              <a:rPr lang="en-US" sz="1600" dirty="0" err="1"/>
              <a:t>g.dart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đầy</a:t>
            </a:r>
            <a:r>
              <a:rPr lang="en-US" sz="1600" dirty="0"/>
              <a:t> </a:t>
            </a:r>
            <a:r>
              <a:rPr lang="en-US" sz="1600" dirty="0" err="1"/>
              <a:t>đủ</a:t>
            </a:r>
            <a:r>
              <a:rPr lang="en-US" sz="1600" dirty="0"/>
              <a:t> serialization code</a:t>
            </a:r>
          </a:p>
          <a:p>
            <a:endParaRPr lang="en-US" sz="1600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55B2AE8-7637-DA86-7EB4-A343538C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20" y="908411"/>
            <a:ext cx="4390135" cy="37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3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33EE8245-471C-60E8-AA08-B9EB84398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FFBBBE8F-9DAF-09BC-253F-463FB4DF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46565E-3049-717D-0393-FB60BEEACB11}"/>
              </a:ext>
            </a:extLst>
          </p:cNvPr>
          <p:cNvSpPr/>
          <p:nvPr/>
        </p:nvSpPr>
        <p:spPr>
          <a:xfrm>
            <a:off x="609836" y="-1155"/>
            <a:ext cx="739116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Automated Serialization (using code generation)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30CDF-9F0E-DD3B-CC85-3F5CE01084E0}"/>
              </a:ext>
            </a:extLst>
          </p:cNvPr>
          <p:cNvSpPr txBox="1"/>
          <p:nvPr/>
        </p:nvSpPr>
        <p:spPr>
          <a:xfrm>
            <a:off x="4452004" y="2827784"/>
            <a:ext cx="4228265" cy="1978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MANUAL SERIALIZATION</a:t>
            </a:r>
            <a:endParaRPr lang="en-US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hiểu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setup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phức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tạp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Nhược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project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lớn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 SERIALIZATION</a:t>
            </a:r>
            <a:endParaRPr lang="en-US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Hiệu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ít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lỗi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rộng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Nhược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setup ban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phụ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tool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643DB3B-2D9E-7F91-A588-E011EDA6E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02" y="945913"/>
            <a:ext cx="3185377" cy="3598282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3D63359-430E-B467-680A-F8EA99BFD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004" y="662940"/>
            <a:ext cx="3293853" cy="20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B24BB4A6-9AE5-FFE6-9072-002688CE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FEAF108A-A0DB-2DBC-3CEE-63B757952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D4BB40-1076-ED06-B4CC-DF2ABCE7CAAB}"/>
              </a:ext>
            </a:extLst>
          </p:cNvPr>
          <p:cNvSpPr/>
          <p:nvPr/>
        </p:nvSpPr>
        <p:spPr>
          <a:xfrm>
            <a:off x="609835" y="-1155"/>
            <a:ext cx="8312095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</a:rPr>
              <a:t>3. Best practices </a:t>
            </a:r>
            <a:r>
              <a:rPr lang="en-US" sz="2600" b="1" dirty="0" err="1">
                <a:solidFill>
                  <a:schemeClr val="tx1"/>
                </a:solidFill>
              </a:rPr>
              <a:t>cho</a:t>
            </a:r>
            <a:r>
              <a:rPr lang="en-US" sz="2600" b="1" dirty="0">
                <a:solidFill>
                  <a:schemeClr val="tx1"/>
                </a:solidFill>
              </a:rPr>
              <a:t> complex data structures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63A6E-F53B-3392-3AD9-C3CE1EC6E3D8}"/>
              </a:ext>
            </a:extLst>
          </p:cNvPr>
          <p:cNvSpPr txBox="1"/>
          <p:nvPr/>
        </p:nvSpPr>
        <p:spPr>
          <a:xfrm>
            <a:off x="1536732" y="1245892"/>
            <a:ext cx="607053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Tạo</a:t>
            </a:r>
            <a:r>
              <a:rPr lang="en-US" sz="1800" dirty="0"/>
              <a:t> model class </a:t>
            </a:r>
            <a:r>
              <a:rPr lang="en-US" sz="1800" dirty="0" err="1"/>
              <a:t>riêng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Dùng</a:t>
            </a:r>
            <a:r>
              <a:rPr lang="en-US" sz="1800" dirty="0"/>
              <a:t> </a:t>
            </a:r>
            <a:r>
              <a:rPr lang="en-US" sz="1800" dirty="0" err="1"/>
              <a:t>thư</a:t>
            </a:r>
            <a:r>
              <a:rPr lang="en-US" sz="1800" dirty="0"/>
              <a:t> </a:t>
            </a:r>
            <a:r>
              <a:rPr lang="en-US" sz="1800" dirty="0" err="1"/>
              <a:t>viện</a:t>
            </a:r>
            <a:r>
              <a:rPr lang="en-US" sz="1800" dirty="0"/>
              <a:t> </a:t>
            </a:r>
            <a:r>
              <a:rPr lang="en-US" sz="1800" dirty="0" err="1"/>
              <a:t>json_serialization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code </a:t>
            </a:r>
            <a:r>
              <a:rPr lang="en-US" sz="1800" dirty="0" err="1"/>
              <a:t>giúp</a:t>
            </a:r>
            <a:r>
              <a:rPr lang="en-US" sz="1800" dirty="0"/>
              <a:t> code </a:t>
            </a:r>
            <a:r>
              <a:rPr lang="en-US" sz="1800" dirty="0" err="1"/>
              <a:t>gọn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tránh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null, </a:t>
            </a:r>
            <a:r>
              <a:rPr lang="en-US" sz="1800" dirty="0" err="1"/>
              <a:t>chỉ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ràng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Khi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JSON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phức</a:t>
            </a:r>
            <a:r>
              <a:rPr lang="en-US" sz="1800" dirty="0"/>
              <a:t> </a:t>
            </a:r>
            <a:r>
              <a:rPr lang="en-US" sz="1800" dirty="0" err="1"/>
              <a:t>tạp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lồng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kiểu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serialize/deserialize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không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thuận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4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B6BCD6CC-97EA-5301-726B-3A0F2CFF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8372253B-EAD2-4255-3AB8-A6287950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9D0A2B-B9E5-D2F7-A856-5F195797466B}"/>
              </a:ext>
            </a:extLst>
          </p:cNvPr>
          <p:cNvSpPr/>
          <p:nvPr/>
        </p:nvSpPr>
        <p:spPr>
          <a:xfrm>
            <a:off x="609835" y="-1155"/>
            <a:ext cx="8312095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</a:rPr>
              <a:t>3. Best practices </a:t>
            </a:r>
            <a:r>
              <a:rPr lang="en-US" sz="2600" b="1" dirty="0" err="1">
                <a:solidFill>
                  <a:schemeClr val="tx1"/>
                </a:solidFill>
              </a:rPr>
              <a:t>cho</a:t>
            </a:r>
            <a:r>
              <a:rPr lang="en-US" sz="2600" b="1" dirty="0">
                <a:solidFill>
                  <a:schemeClr val="tx1"/>
                </a:solidFill>
              </a:rPr>
              <a:t> complex data structures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F4D10-2169-97C0-CDEA-1D7052E59E7D}"/>
              </a:ext>
            </a:extLst>
          </p:cNvPr>
          <p:cNvSpPr txBox="1"/>
          <p:nvPr/>
        </p:nvSpPr>
        <p:spPr>
          <a:xfrm>
            <a:off x="553689" y="1868515"/>
            <a:ext cx="3164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Flutter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b="1" dirty="0"/>
              <a:t>@JsonKey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(field) </a:t>
            </a:r>
            <a:r>
              <a:rPr lang="en-US" dirty="0" err="1"/>
              <a:t>trong</a:t>
            </a:r>
            <a:r>
              <a:rPr lang="en-US" dirty="0"/>
              <a:t> model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@JsonKey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(field) </a:t>
            </a:r>
            <a:r>
              <a:rPr lang="en-US" dirty="0" err="1"/>
              <a:t>trong</a:t>
            </a:r>
            <a:r>
              <a:rPr lang="en-US" dirty="0"/>
              <a:t> class model </a:t>
            </a:r>
            <a:r>
              <a:rPr lang="en-US" dirty="0" err="1"/>
              <a:t>có</a:t>
            </a:r>
            <a:r>
              <a:rPr lang="en-US" dirty="0"/>
              <a:t> @JsonSerializable().</a:t>
            </a:r>
          </a:p>
          <a:p>
            <a:pPr algn="just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A329CF-8567-2D8E-9457-FBF4AE9C5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84368"/>
              </p:ext>
            </p:extLst>
          </p:nvPr>
        </p:nvGraphicFramePr>
        <p:xfrm>
          <a:off x="4467496" y="706592"/>
          <a:ext cx="4173583" cy="4139728"/>
        </p:xfrm>
        <a:graphic>
          <a:graphicData uri="http://schemas.openxmlformats.org/drawingml/2006/table">
            <a:tbl>
              <a:tblPr firstRow="1" firstCol="1" bandRow="1">
                <a:tableStyleId>{8F5872E5-C1AD-4070-BBC1-F28DE486AAC2}</a:tableStyleId>
              </a:tblPr>
              <a:tblGrid>
                <a:gridCol w="1991213">
                  <a:extLst>
                    <a:ext uri="{9D8B030D-6E8A-4147-A177-3AD203B41FA5}">
                      <a16:colId xmlns:a16="http://schemas.microsoft.com/office/drawing/2014/main" val="762491367"/>
                    </a:ext>
                  </a:extLst>
                </a:gridCol>
                <a:gridCol w="2182370">
                  <a:extLst>
                    <a:ext uri="{9D8B030D-6E8A-4147-A177-3AD203B41FA5}">
                      <a16:colId xmlns:a16="http://schemas.microsoft.com/office/drawing/2014/main" val="2029110235"/>
                    </a:ext>
                  </a:extLst>
                </a:gridCol>
              </a:tblGrid>
              <a:tr h="237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 dirty="0">
                          <a:effectLst/>
                        </a:rPr>
                        <a:t>THUỘC TÍNH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 dirty="0">
                          <a:effectLst/>
                        </a:rPr>
                        <a:t>CHỨC NĂNG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53007"/>
                  </a:ext>
                </a:extLst>
              </a:tr>
              <a:tr h="48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Đổi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tên</a:t>
                      </a:r>
                      <a:r>
                        <a:rPr lang="en-US" sz="1300" kern="100" dirty="0">
                          <a:effectLst/>
                        </a:rPr>
                        <a:t> key </a:t>
                      </a:r>
                      <a:r>
                        <a:rPr lang="en-US" sz="1300" kern="100" dirty="0" err="1">
                          <a:effectLst/>
                        </a:rPr>
                        <a:t>trong</a:t>
                      </a:r>
                      <a:r>
                        <a:rPr lang="en-US" sz="1300" kern="100" dirty="0">
                          <a:effectLst/>
                        </a:rPr>
                        <a:t> JSON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043458"/>
                  </a:ext>
                </a:extLst>
              </a:tr>
              <a:tr h="48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defaultValue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Dùng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giá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trị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mặc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định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nếu</a:t>
                      </a:r>
                      <a:r>
                        <a:rPr lang="en-US" sz="1300" kern="100" dirty="0">
                          <a:effectLst/>
                        </a:rPr>
                        <a:t> JSON </a:t>
                      </a:r>
                      <a:r>
                        <a:rPr lang="en-US" sz="1300" kern="100" dirty="0" err="1">
                          <a:effectLst/>
                        </a:rPr>
                        <a:t>thiếu</a:t>
                      </a:r>
                      <a:r>
                        <a:rPr lang="en-US" sz="1300" kern="100" dirty="0">
                          <a:effectLst/>
                        </a:rPr>
                        <a:t> field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78054"/>
                  </a:ext>
                </a:extLst>
              </a:tr>
              <a:tr h="48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required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Báo </a:t>
                      </a:r>
                      <a:r>
                        <a:rPr lang="en-US" sz="1300" kern="100" dirty="0" err="1">
                          <a:effectLst/>
                        </a:rPr>
                        <a:t>lỗi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nếu</a:t>
                      </a:r>
                      <a:r>
                        <a:rPr lang="en-US" sz="1300" kern="100" dirty="0">
                          <a:effectLst/>
                        </a:rPr>
                        <a:t> JSON </a:t>
                      </a:r>
                      <a:r>
                        <a:rPr lang="en-US" sz="1300" kern="100" dirty="0" err="1">
                          <a:effectLst/>
                        </a:rPr>
                        <a:t>không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có</a:t>
                      </a:r>
                      <a:r>
                        <a:rPr lang="en-US" sz="1300" kern="100" dirty="0">
                          <a:effectLst/>
                        </a:rPr>
                        <a:t> field </a:t>
                      </a:r>
                      <a:r>
                        <a:rPr lang="en-US" sz="1300" kern="100" dirty="0" err="1">
                          <a:effectLst/>
                        </a:rPr>
                        <a:t>này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543868"/>
                  </a:ext>
                </a:extLst>
              </a:tr>
              <a:tr h="48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nullable 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Cho </a:t>
                      </a:r>
                      <a:r>
                        <a:rPr lang="en-US" sz="1300" kern="100" dirty="0" err="1">
                          <a:effectLst/>
                        </a:rPr>
                        <a:t>phép</a:t>
                      </a:r>
                      <a:r>
                        <a:rPr lang="en-US" sz="1300" kern="100" dirty="0">
                          <a:effectLst/>
                        </a:rPr>
                        <a:t> field </a:t>
                      </a:r>
                      <a:r>
                        <a:rPr lang="en-US" sz="1300" kern="100" dirty="0" err="1">
                          <a:effectLst/>
                        </a:rPr>
                        <a:t>được</a:t>
                      </a:r>
                      <a:r>
                        <a:rPr lang="en-US" sz="1300" kern="100" dirty="0">
                          <a:effectLst/>
                        </a:rPr>
                        <a:t> null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2589"/>
                  </a:ext>
                </a:extLst>
              </a:tr>
              <a:tr h="4864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ignore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Không</a:t>
                      </a:r>
                      <a:r>
                        <a:rPr lang="en-US" sz="1300" kern="100" dirty="0">
                          <a:effectLst/>
                        </a:rPr>
                        <a:t> serialize field </a:t>
                      </a:r>
                      <a:r>
                        <a:rPr lang="en-US" sz="1300" kern="100" dirty="0" err="1">
                          <a:effectLst/>
                        </a:rPr>
                        <a:t>này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294225"/>
                  </a:ext>
                </a:extLst>
              </a:tr>
              <a:tr h="73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includeIfNull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Kiểm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soát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có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nên</a:t>
                      </a:r>
                      <a:r>
                        <a:rPr lang="en-US" sz="1300" kern="100" dirty="0">
                          <a:effectLst/>
                        </a:rPr>
                        <a:t> include field null </a:t>
                      </a:r>
                      <a:r>
                        <a:rPr lang="en-US" sz="1300" kern="100" dirty="0" err="1">
                          <a:effectLst/>
                        </a:rPr>
                        <a:t>không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54596"/>
                  </a:ext>
                </a:extLst>
              </a:tr>
              <a:tr h="73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fromJson / toJson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Chỉ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định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hàm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chuyển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đổi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cho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các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giá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trị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phức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tạp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52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6D39D5AC-0E08-227E-8582-C44A1553A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F2BEC696-25AC-4756-9A57-07A4970B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1A002E-53B6-ECCC-7A2E-46B5BEEE83E6}"/>
              </a:ext>
            </a:extLst>
          </p:cNvPr>
          <p:cNvSpPr/>
          <p:nvPr/>
        </p:nvSpPr>
        <p:spPr>
          <a:xfrm>
            <a:off x="609835" y="-1155"/>
            <a:ext cx="8312095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</a:rPr>
              <a:t>3. Best practices </a:t>
            </a:r>
            <a:r>
              <a:rPr lang="en-US" sz="2600" b="1" dirty="0" err="1">
                <a:solidFill>
                  <a:schemeClr val="tx1"/>
                </a:solidFill>
              </a:rPr>
              <a:t>cho</a:t>
            </a:r>
            <a:r>
              <a:rPr lang="en-US" sz="2600" b="1" dirty="0">
                <a:solidFill>
                  <a:schemeClr val="tx1"/>
                </a:solidFill>
              </a:rPr>
              <a:t> complex data structures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50D2B42-54B4-C78F-ADD6-73D5EA2D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47" y="725533"/>
            <a:ext cx="4473382" cy="2082770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DA51A69-10F7-667A-4A14-A136EE402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47" y="2884834"/>
            <a:ext cx="4473382" cy="2162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80B6C-8BF6-7E96-9B15-15DA42A61BEF}"/>
              </a:ext>
            </a:extLst>
          </p:cNvPr>
          <p:cNvSpPr txBox="1"/>
          <p:nvPr/>
        </p:nvSpPr>
        <p:spPr>
          <a:xfrm>
            <a:off x="5297118" y="1289864"/>
            <a:ext cx="3624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@Jsonkey:</a:t>
            </a: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(map)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key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JSON.</a:t>
            </a:r>
          </a:p>
          <a:p>
            <a:pPr algn="just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3032A-52C2-4E11-6F0F-8059DD22D2A0}"/>
              </a:ext>
            </a:extLst>
          </p:cNvPr>
          <p:cNvSpPr txBox="1"/>
          <p:nvPr/>
        </p:nvSpPr>
        <p:spPr>
          <a:xfrm>
            <a:off x="5297118" y="3381115"/>
            <a:ext cx="36248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@Jsonkey:</a:t>
            </a:r>
            <a:r>
              <a:rPr lang="en-US" b="1" dirty="0"/>
              <a:t>defaultValue </a:t>
            </a:r>
            <a:r>
              <a:rPr lang="en-GB" b="1" dirty="0" err="1"/>
              <a:t>c</a:t>
            </a:r>
            <a:r>
              <a:rPr lang="en-GB" dirty="0" err="1"/>
              <a:t>ung</a:t>
            </a:r>
            <a:r>
              <a:rPr lang="en-GB" dirty="0"/>
              <a:t> </a:t>
            </a:r>
            <a:r>
              <a:rPr lang="en-GB" dirty="0" err="1"/>
              <a:t>cấp</a:t>
            </a:r>
            <a:r>
              <a:rPr lang="en-GB" dirty="0"/>
              <a:t> </a:t>
            </a:r>
            <a:r>
              <a:rPr lang="en-GB" dirty="0" err="1"/>
              <a:t>giá</a:t>
            </a:r>
            <a:r>
              <a:rPr lang="en-GB" dirty="0"/>
              <a:t> </a:t>
            </a:r>
            <a:r>
              <a:rPr lang="en-GB" dirty="0" err="1"/>
              <a:t>trị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nếu</a:t>
            </a:r>
            <a:r>
              <a:rPr lang="en-GB" dirty="0"/>
              <a:t> key </a:t>
            </a:r>
            <a:r>
              <a:rPr lang="en-GB" dirty="0" err="1"/>
              <a:t>bị</a:t>
            </a:r>
            <a:r>
              <a:rPr lang="en-GB" dirty="0"/>
              <a:t> </a:t>
            </a:r>
            <a:r>
              <a:rPr lang="en-GB" dirty="0" err="1"/>
              <a:t>thiếu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endParaRPr lang="en-US" dirty="0"/>
          </a:p>
          <a:p>
            <a:pPr algn="just"/>
            <a:r>
              <a:rPr lang="en-GB" dirty="0" err="1"/>
              <a:t>Nếu</a:t>
            </a:r>
            <a:r>
              <a:rPr lang="en-GB" dirty="0"/>
              <a:t> Json data </a:t>
            </a:r>
            <a:r>
              <a:rPr lang="en-GB" dirty="0" err="1"/>
              <a:t>không</a:t>
            </a:r>
            <a:r>
              <a:rPr lang="en-GB" dirty="0"/>
              <a:t> bao </a:t>
            </a:r>
            <a:r>
              <a:rPr lang="en-GB" dirty="0" err="1"/>
              <a:t>gồm</a:t>
            </a:r>
            <a:r>
              <a:rPr lang="en-GB" dirty="0"/>
              <a:t> </a:t>
            </a:r>
            <a:r>
              <a:rPr lang="en-GB" dirty="0" err="1"/>
              <a:t>tuổi</a:t>
            </a:r>
            <a:r>
              <a:rPr lang="en-GB" dirty="0"/>
              <a:t> (age) </a:t>
            </a:r>
            <a:r>
              <a:rPr lang="en-GB" dirty="0" err="1"/>
              <a:t>thì</a:t>
            </a:r>
            <a:r>
              <a:rPr lang="en-GB" dirty="0"/>
              <a:t> </a:t>
            </a:r>
            <a:r>
              <a:rPr lang="en-GB" dirty="0" err="1"/>
              <a:t>mặc</a:t>
            </a:r>
            <a:r>
              <a:rPr lang="en-GB" dirty="0"/>
              <a:t> </a:t>
            </a:r>
            <a:r>
              <a:rPr lang="en-GB" dirty="0" err="1"/>
              <a:t>định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18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7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15B7AC6D-1462-55D9-2508-C6665349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791882BC-41A7-A91C-F231-E31AA7FEE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3EC362-1957-58D5-936A-E2E587351373}"/>
              </a:ext>
            </a:extLst>
          </p:cNvPr>
          <p:cNvSpPr/>
          <p:nvPr/>
        </p:nvSpPr>
        <p:spPr>
          <a:xfrm>
            <a:off x="609835" y="-1155"/>
            <a:ext cx="8312095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</a:rPr>
              <a:t>3. Best practices </a:t>
            </a:r>
            <a:r>
              <a:rPr lang="en-US" sz="2600" b="1" dirty="0" err="1">
                <a:solidFill>
                  <a:schemeClr val="tx1"/>
                </a:solidFill>
              </a:rPr>
              <a:t>cho</a:t>
            </a:r>
            <a:r>
              <a:rPr lang="en-US" sz="2600" b="1" dirty="0">
                <a:solidFill>
                  <a:schemeClr val="tx1"/>
                </a:solidFill>
              </a:rPr>
              <a:t> complex data structures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56373-B7FF-2DE1-85B9-EB162BC0979D}"/>
              </a:ext>
            </a:extLst>
          </p:cNvPr>
          <p:cNvSpPr txBox="1"/>
          <p:nvPr/>
        </p:nvSpPr>
        <p:spPr>
          <a:xfrm>
            <a:off x="526986" y="1110611"/>
            <a:ext cx="3509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/>
              <a:t>Đôi</a:t>
            </a:r>
            <a:r>
              <a:rPr lang="en-GB" sz="1800" dirty="0"/>
              <a:t> </a:t>
            </a:r>
            <a:r>
              <a:rPr lang="en-GB" sz="1800" dirty="0" err="1"/>
              <a:t>khi</a:t>
            </a:r>
            <a:r>
              <a:rPr lang="en-GB" sz="1800" dirty="0"/>
              <a:t> </a:t>
            </a:r>
            <a:r>
              <a:rPr lang="en-GB" sz="1800" dirty="0" err="1"/>
              <a:t>chúng</a:t>
            </a:r>
            <a:r>
              <a:rPr lang="en-GB" sz="1800" dirty="0"/>
              <a:t> ta </a:t>
            </a:r>
            <a:r>
              <a:rPr lang="en-GB" sz="1800" dirty="0" err="1"/>
              <a:t>cần</a:t>
            </a:r>
            <a:r>
              <a:rPr lang="en-GB" sz="1800" dirty="0"/>
              <a:t> </a:t>
            </a:r>
            <a:r>
              <a:rPr lang="en-GB" sz="1800" dirty="0" err="1"/>
              <a:t>xử</a:t>
            </a:r>
            <a:r>
              <a:rPr lang="en-GB" sz="1800" dirty="0"/>
              <a:t> </a:t>
            </a:r>
            <a:r>
              <a:rPr lang="en-GB" sz="1800" dirty="0" err="1"/>
              <a:t>lý</a:t>
            </a:r>
            <a:r>
              <a:rPr lang="en-GB" sz="1800" dirty="0"/>
              <a:t> </a:t>
            </a:r>
            <a:r>
              <a:rPr lang="en-GB" sz="1800" dirty="0" err="1"/>
              <a:t>kiểu</a:t>
            </a:r>
            <a:r>
              <a:rPr lang="en-GB" sz="1800" dirty="0"/>
              <a:t> </a:t>
            </a:r>
            <a:r>
              <a:rPr lang="en-GB" sz="1800" dirty="0" err="1"/>
              <a:t>dữ</a:t>
            </a:r>
            <a:r>
              <a:rPr lang="en-GB" sz="1800" dirty="0"/>
              <a:t> </a:t>
            </a:r>
            <a:r>
              <a:rPr lang="en-GB" sz="1800" dirty="0" err="1"/>
              <a:t>liệu</a:t>
            </a:r>
            <a:r>
              <a:rPr lang="en-GB" sz="1800" dirty="0"/>
              <a:t> </a:t>
            </a:r>
            <a:r>
              <a:rPr lang="en-GB" sz="1800" dirty="0" err="1"/>
              <a:t>đặc</a:t>
            </a:r>
            <a:r>
              <a:rPr lang="en-GB" sz="1800" dirty="0"/>
              <a:t> </a:t>
            </a:r>
            <a:r>
              <a:rPr lang="en-GB" sz="1800" dirty="0" err="1"/>
              <a:t>biệt</a:t>
            </a:r>
            <a:r>
              <a:rPr lang="en-GB" sz="1800" dirty="0"/>
              <a:t> </a:t>
            </a:r>
            <a:r>
              <a:rPr lang="en-GB" sz="1800" dirty="0" err="1"/>
              <a:t>mà</a:t>
            </a:r>
            <a:r>
              <a:rPr lang="en-GB" sz="1800" dirty="0"/>
              <a:t> </a:t>
            </a:r>
            <a:r>
              <a:rPr lang="en-GB" sz="1800" dirty="0" err="1"/>
              <a:t>thư</a:t>
            </a:r>
            <a:r>
              <a:rPr lang="en-GB" sz="1800" dirty="0"/>
              <a:t> </a:t>
            </a:r>
            <a:r>
              <a:rPr lang="en-GB" sz="1800" dirty="0" err="1"/>
              <a:t>viện</a:t>
            </a:r>
            <a:r>
              <a:rPr lang="en-GB" sz="1800" dirty="0"/>
              <a:t> </a:t>
            </a:r>
            <a:r>
              <a:rPr lang="en-GB" sz="1800" dirty="0" err="1"/>
              <a:t>json_serializable</a:t>
            </a:r>
            <a:r>
              <a:rPr lang="en-GB" sz="1800" dirty="0"/>
              <a:t> </a:t>
            </a:r>
            <a:r>
              <a:rPr lang="en-GB" sz="1800" dirty="0" err="1"/>
              <a:t>không</a:t>
            </a:r>
            <a:r>
              <a:rPr lang="en-GB" sz="1800" dirty="0"/>
              <a:t> </a:t>
            </a:r>
            <a:r>
              <a:rPr lang="en-GB" sz="1800" dirty="0" err="1"/>
              <a:t>thể</a:t>
            </a:r>
            <a:r>
              <a:rPr lang="en-GB" sz="1800" dirty="0"/>
              <a:t> </a:t>
            </a:r>
            <a:r>
              <a:rPr lang="en-GB" sz="1800" dirty="0" err="1"/>
              <a:t>tự</a:t>
            </a:r>
            <a:r>
              <a:rPr lang="en-GB" sz="1800" dirty="0"/>
              <a:t> </a:t>
            </a:r>
            <a:r>
              <a:rPr lang="en-GB" sz="1800" dirty="0" err="1"/>
              <a:t>động</a:t>
            </a:r>
            <a:r>
              <a:rPr lang="en-GB" sz="1800" dirty="0"/>
              <a:t> </a:t>
            </a:r>
            <a:r>
              <a:rPr lang="en-GB" sz="1800" dirty="0" err="1"/>
              <a:t>hiểu</a:t>
            </a:r>
            <a:r>
              <a:rPr lang="en-GB" sz="1800" dirty="0"/>
              <a:t> </a:t>
            </a:r>
            <a:r>
              <a:rPr lang="en-GB" sz="1800" dirty="0" err="1"/>
              <a:t>được</a:t>
            </a:r>
            <a:r>
              <a:rPr lang="en-GB" sz="18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800" dirty="0" err="1"/>
              <a:t>Thuộc</a:t>
            </a:r>
            <a:r>
              <a:rPr lang="en-GB" sz="1800" dirty="0"/>
              <a:t> </a:t>
            </a:r>
            <a:r>
              <a:rPr lang="en-GB" sz="1800" dirty="0" err="1"/>
              <a:t>tính</a:t>
            </a:r>
            <a:r>
              <a:rPr lang="en-GB" sz="1800" dirty="0"/>
              <a:t> </a:t>
            </a:r>
            <a:r>
              <a:rPr lang="en-GB" sz="1800" b="1" dirty="0" err="1"/>
              <a:t>fromJson</a:t>
            </a:r>
            <a:r>
              <a:rPr lang="en-GB" sz="1800" dirty="0"/>
              <a:t> </a:t>
            </a:r>
            <a:r>
              <a:rPr lang="en-GB" sz="1800" dirty="0" err="1"/>
              <a:t>và</a:t>
            </a:r>
            <a:r>
              <a:rPr lang="en-GB" sz="1800" dirty="0"/>
              <a:t> </a:t>
            </a:r>
            <a:r>
              <a:rPr lang="en-GB" sz="1800" b="1" dirty="0" err="1"/>
              <a:t>toJson</a:t>
            </a:r>
            <a:r>
              <a:rPr lang="en-GB" sz="1800" dirty="0"/>
              <a:t> </a:t>
            </a:r>
            <a:r>
              <a:rPr lang="en-GB" sz="1800" dirty="0" err="1"/>
              <a:t>được</a:t>
            </a:r>
            <a:r>
              <a:rPr lang="en-GB" sz="1800" dirty="0"/>
              <a:t> </a:t>
            </a:r>
            <a:r>
              <a:rPr lang="en-GB" sz="1800" dirty="0" err="1"/>
              <a:t>dùng</a:t>
            </a:r>
            <a:r>
              <a:rPr lang="en-GB" sz="1800" dirty="0"/>
              <a:t> </a:t>
            </a:r>
            <a:r>
              <a:rPr lang="en-GB" sz="1800" dirty="0" err="1"/>
              <a:t>để</a:t>
            </a:r>
            <a:r>
              <a:rPr lang="en-GB" sz="1800" dirty="0"/>
              <a:t> </a:t>
            </a:r>
            <a:r>
              <a:rPr lang="en-GB" sz="1800" dirty="0" err="1"/>
              <a:t>tùy</a:t>
            </a:r>
            <a:r>
              <a:rPr lang="en-GB" sz="1800" dirty="0"/>
              <a:t> </a:t>
            </a:r>
            <a:r>
              <a:rPr lang="en-GB" sz="1800" dirty="0" err="1"/>
              <a:t>chỉnh</a:t>
            </a:r>
            <a:r>
              <a:rPr lang="en-GB" sz="1800" dirty="0"/>
              <a:t> </a:t>
            </a:r>
            <a:r>
              <a:rPr lang="en-GB" sz="1800" dirty="0" err="1"/>
              <a:t>cách</a:t>
            </a:r>
            <a:r>
              <a:rPr lang="en-GB" sz="1800" dirty="0"/>
              <a:t> </a:t>
            </a:r>
            <a:r>
              <a:rPr lang="en-GB" sz="1800" dirty="0" err="1"/>
              <a:t>một</a:t>
            </a:r>
            <a:r>
              <a:rPr lang="en-GB" sz="1800" dirty="0"/>
              <a:t> </a:t>
            </a:r>
            <a:r>
              <a:rPr lang="en-GB" sz="1800" dirty="0" err="1"/>
              <a:t>trường</a:t>
            </a:r>
            <a:r>
              <a:rPr lang="en-GB" sz="1800" dirty="0"/>
              <a:t> </a:t>
            </a:r>
            <a:r>
              <a:rPr lang="en-GB" sz="1800" dirty="0" err="1"/>
              <a:t>được</a:t>
            </a:r>
            <a:r>
              <a:rPr lang="en-GB" sz="1800" dirty="0"/>
              <a:t> </a:t>
            </a:r>
            <a:r>
              <a:rPr lang="en-GB" sz="1800" dirty="0" err="1"/>
              <a:t>chuyển</a:t>
            </a:r>
            <a:r>
              <a:rPr lang="en-GB" sz="1800" dirty="0"/>
              <a:t> </a:t>
            </a:r>
            <a:r>
              <a:rPr lang="en-GB" sz="1800" dirty="0" err="1"/>
              <a:t>đổi</a:t>
            </a:r>
            <a:r>
              <a:rPr lang="en-GB" sz="1800" dirty="0"/>
              <a:t> </a:t>
            </a:r>
            <a:r>
              <a:rPr lang="en-GB" sz="1800" dirty="0" err="1"/>
              <a:t>trong</a:t>
            </a:r>
            <a:r>
              <a:rPr lang="en-GB" sz="1800" dirty="0"/>
              <a:t> </a:t>
            </a:r>
            <a:r>
              <a:rPr lang="en-GB" sz="1800" dirty="0" err="1"/>
              <a:t>quá</a:t>
            </a:r>
            <a:r>
              <a:rPr lang="en-GB" sz="1800" dirty="0"/>
              <a:t> </a:t>
            </a:r>
            <a:r>
              <a:rPr lang="en-GB" sz="1800" dirty="0" err="1"/>
              <a:t>trình</a:t>
            </a:r>
            <a:r>
              <a:rPr lang="en-GB" sz="1800" dirty="0"/>
              <a:t> deserialize/serialize, </a:t>
            </a:r>
            <a:r>
              <a:rPr lang="en-GB" sz="1800" dirty="0" err="1"/>
              <a:t>hữu</a:t>
            </a:r>
            <a:r>
              <a:rPr lang="en-GB" sz="1800" dirty="0"/>
              <a:t> </a:t>
            </a:r>
            <a:r>
              <a:rPr lang="en-GB" sz="1800" dirty="0" err="1"/>
              <a:t>ích</a:t>
            </a:r>
            <a:r>
              <a:rPr lang="en-GB" sz="1800" dirty="0"/>
              <a:t> </a:t>
            </a:r>
            <a:r>
              <a:rPr lang="en-GB" sz="1800" dirty="0" err="1"/>
              <a:t>khi</a:t>
            </a:r>
            <a:r>
              <a:rPr lang="en-GB" sz="1800" dirty="0"/>
              <a:t> </a:t>
            </a:r>
            <a:r>
              <a:rPr lang="en-GB" sz="1800" dirty="0" err="1"/>
              <a:t>làm</a:t>
            </a:r>
            <a:r>
              <a:rPr lang="en-GB" sz="1800" dirty="0"/>
              <a:t> </a:t>
            </a:r>
            <a:r>
              <a:rPr lang="en-GB" sz="1800" dirty="0" err="1"/>
              <a:t>việc</a:t>
            </a:r>
            <a:r>
              <a:rPr lang="en-GB" sz="1800" dirty="0"/>
              <a:t> </a:t>
            </a:r>
            <a:r>
              <a:rPr lang="en-GB" sz="1800" dirty="0" err="1"/>
              <a:t>với</a:t>
            </a:r>
            <a:r>
              <a:rPr lang="en-GB" sz="1800" dirty="0"/>
              <a:t> </a:t>
            </a:r>
            <a:r>
              <a:rPr lang="en-GB" sz="1800" dirty="0" err="1"/>
              <a:t>kiểu</a:t>
            </a:r>
            <a:r>
              <a:rPr lang="en-GB" sz="1800" dirty="0"/>
              <a:t> </a:t>
            </a:r>
            <a:r>
              <a:rPr lang="en-GB" sz="1800" dirty="0" err="1"/>
              <a:t>dữ</a:t>
            </a:r>
            <a:r>
              <a:rPr lang="en-GB" sz="1800" dirty="0"/>
              <a:t> </a:t>
            </a:r>
            <a:r>
              <a:rPr lang="en-GB" sz="1800" dirty="0" err="1"/>
              <a:t>liệu</a:t>
            </a:r>
            <a:r>
              <a:rPr lang="en-GB" sz="1800" dirty="0"/>
              <a:t> </a:t>
            </a:r>
            <a:r>
              <a:rPr lang="en-GB" sz="1800" dirty="0" err="1"/>
              <a:t>phức</a:t>
            </a:r>
            <a:r>
              <a:rPr lang="en-GB" sz="1800" dirty="0"/>
              <a:t> </a:t>
            </a:r>
            <a:r>
              <a:rPr lang="en-GB" sz="1800" dirty="0" err="1"/>
              <a:t>tạp</a:t>
            </a:r>
            <a:r>
              <a:rPr lang="en-GB" sz="1800" dirty="0"/>
              <a:t> </a:t>
            </a:r>
            <a:endParaRPr lang="en-US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F1C476-4D0F-9930-5554-405093AF9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79994"/>
              </p:ext>
            </p:extLst>
          </p:nvPr>
        </p:nvGraphicFramePr>
        <p:xfrm>
          <a:off x="4572000" y="1934500"/>
          <a:ext cx="4173583" cy="972810"/>
        </p:xfrm>
        <a:graphic>
          <a:graphicData uri="http://schemas.openxmlformats.org/drawingml/2006/table">
            <a:tbl>
              <a:tblPr firstRow="1" firstCol="1" bandRow="1">
                <a:tableStyleId>{8F5872E5-C1AD-4070-BBC1-F28DE486AAC2}</a:tableStyleId>
              </a:tblPr>
              <a:tblGrid>
                <a:gridCol w="1991213">
                  <a:extLst>
                    <a:ext uri="{9D8B030D-6E8A-4147-A177-3AD203B41FA5}">
                      <a16:colId xmlns:a16="http://schemas.microsoft.com/office/drawing/2014/main" val="762491367"/>
                    </a:ext>
                  </a:extLst>
                </a:gridCol>
                <a:gridCol w="2182370">
                  <a:extLst>
                    <a:ext uri="{9D8B030D-6E8A-4147-A177-3AD203B41FA5}">
                      <a16:colId xmlns:a16="http://schemas.microsoft.com/office/drawing/2014/main" val="2029110235"/>
                    </a:ext>
                  </a:extLst>
                </a:gridCol>
              </a:tblGrid>
              <a:tr h="2379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 dirty="0">
                          <a:effectLst/>
                        </a:rPr>
                        <a:t>THUỘC TÍNH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 dirty="0">
                          <a:effectLst/>
                        </a:rPr>
                        <a:t>CHỨC NĂNG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53007"/>
                  </a:ext>
                </a:extLst>
              </a:tr>
              <a:tr h="7348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fromJson</a:t>
                      </a:r>
                      <a:r>
                        <a:rPr lang="en-US" sz="1300" kern="100" dirty="0">
                          <a:effectLst/>
                        </a:rPr>
                        <a:t> / </a:t>
                      </a:r>
                      <a:r>
                        <a:rPr lang="en-US" sz="1300" kern="100" dirty="0" err="1">
                          <a:effectLst/>
                        </a:rPr>
                        <a:t>toJson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 err="1">
                          <a:effectLst/>
                        </a:rPr>
                        <a:t>Chỉ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định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hàm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chuyển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đổi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cho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các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giá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trị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phức</a:t>
                      </a:r>
                      <a:r>
                        <a:rPr lang="en-US" sz="1300" kern="100" dirty="0">
                          <a:effectLst/>
                        </a:rPr>
                        <a:t> </a:t>
                      </a:r>
                      <a:r>
                        <a:rPr lang="en-US" sz="1300" kern="100" dirty="0" err="1">
                          <a:effectLst/>
                        </a:rPr>
                        <a:t>tạp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02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2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3E31D83F-4B21-164E-BC55-CCC7621D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8188F81F-5746-9165-11A8-73C462AE8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80C0F9-D0B9-8BB4-0410-96D44B8ADF7E}"/>
              </a:ext>
            </a:extLst>
          </p:cNvPr>
          <p:cNvSpPr/>
          <p:nvPr/>
        </p:nvSpPr>
        <p:spPr>
          <a:xfrm>
            <a:off x="609835" y="-1155"/>
            <a:ext cx="8312095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</a:rPr>
              <a:t>3. Best practices </a:t>
            </a:r>
            <a:r>
              <a:rPr lang="en-US" sz="2600" b="1" dirty="0" err="1">
                <a:solidFill>
                  <a:schemeClr val="tx1"/>
                </a:solidFill>
              </a:rPr>
              <a:t>cho</a:t>
            </a:r>
            <a:r>
              <a:rPr lang="en-US" sz="2600" b="1" dirty="0">
                <a:solidFill>
                  <a:schemeClr val="tx1"/>
                </a:solidFill>
              </a:rPr>
              <a:t> complex data structures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2B0A0-2B6A-C187-7183-0266A3EE11D9}"/>
              </a:ext>
            </a:extLst>
          </p:cNvPr>
          <p:cNvSpPr txBox="1"/>
          <p:nvPr/>
        </p:nvSpPr>
        <p:spPr>
          <a:xfrm>
            <a:off x="5124823" y="1395319"/>
            <a:ext cx="3877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Thuộc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 </a:t>
            </a:r>
            <a:r>
              <a:rPr lang="en-GB" dirty="0" err="1"/>
              <a:t>birthDate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Dart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kiểu</a:t>
            </a:r>
            <a:r>
              <a:rPr lang="en-GB" dirty="0"/>
              <a:t> </a:t>
            </a:r>
            <a:r>
              <a:rPr lang="en-GB" dirty="0" err="1"/>
              <a:t>DateTime</a:t>
            </a:r>
            <a:r>
              <a:rPr lang="en-GB" dirty="0"/>
              <a:t>, </a:t>
            </a:r>
            <a:r>
              <a:rPr lang="en-GB" dirty="0" err="1"/>
              <a:t>nhưng</a:t>
            </a:r>
            <a:r>
              <a:rPr lang="en-GB" dirty="0"/>
              <a:t> </a:t>
            </a:r>
            <a:r>
              <a:rPr lang="en-GB" dirty="0" err="1"/>
              <a:t>trong</a:t>
            </a:r>
            <a:r>
              <a:rPr lang="en-GB" dirty="0"/>
              <a:t> JSON </a:t>
            </a:r>
            <a:r>
              <a:rPr lang="en-GB" dirty="0" err="1"/>
              <a:t>nó</a:t>
            </a:r>
            <a:r>
              <a:rPr lang="en-GB" dirty="0"/>
              <a:t> </a:t>
            </a:r>
            <a:r>
              <a:rPr lang="en-GB" dirty="0" err="1"/>
              <a:t>chỉ</a:t>
            </a:r>
            <a:r>
              <a:rPr lang="en-GB" dirty="0"/>
              <a:t> </a:t>
            </a:r>
            <a:r>
              <a:rPr lang="en-GB" dirty="0" err="1"/>
              <a:t>là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(String).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Hàm</a:t>
            </a:r>
            <a:r>
              <a:rPr lang="en-GB" dirty="0"/>
              <a:t> _</a:t>
            </a:r>
            <a:r>
              <a:rPr lang="en-GB" dirty="0" err="1"/>
              <a:t>dateTimeFromJson</a:t>
            </a:r>
            <a:r>
              <a:rPr lang="en-GB" dirty="0"/>
              <a:t>() </a:t>
            </a:r>
            <a:r>
              <a:rPr lang="en-GB" dirty="0" err="1"/>
              <a:t>giúp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đó</a:t>
            </a:r>
            <a:r>
              <a:rPr lang="en-GB" dirty="0"/>
              <a:t> </a:t>
            </a:r>
            <a:r>
              <a:rPr lang="en-GB" dirty="0" err="1"/>
              <a:t>thành</a:t>
            </a:r>
            <a:r>
              <a:rPr lang="en-GB" dirty="0"/>
              <a:t> </a:t>
            </a:r>
            <a:r>
              <a:rPr lang="en-GB" dirty="0" err="1"/>
              <a:t>DateTime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đọc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từ</a:t>
            </a:r>
            <a:r>
              <a:rPr lang="en-GB" dirty="0"/>
              <a:t> JSON.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dirty="0" err="1"/>
              <a:t>Hàm</a:t>
            </a:r>
            <a:r>
              <a:rPr lang="en-GB" dirty="0"/>
              <a:t> _</a:t>
            </a:r>
            <a:r>
              <a:rPr lang="en-GB" dirty="0" err="1"/>
              <a:t>dateTimeToJson</a:t>
            </a:r>
            <a:r>
              <a:rPr lang="en-GB" dirty="0"/>
              <a:t>() </a:t>
            </a:r>
            <a:r>
              <a:rPr lang="en-GB" dirty="0" err="1"/>
              <a:t>giúp</a:t>
            </a:r>
            <a:r>
              <a:rPr lang="en-GB" dirty="0"/>
              <a:t> </a:t>
            </a:r>
            <a:r>
              <a:rPr lang="en-GB" dirty="0" err="1"/>
              <a:t>chuyển</a:t>
            </a:r>
            <a:r>
              <a:rPr lang="en-GB" dirty="0"/>
              <a:t> </a:t>
            </a:r>
            <a:r>
              <a:rPr lang="en-GB" dirty="0" err="1"/>
              <a:t>DateTime</a:t>
            </a:r>
            <a:r>
              <a:rPr lang="en-GB" dirty="0"/>
              <a:t> </a:t>
            </a:r>
            <a:r>
              <a:rPr lang="en-GB" dirty="0" err="1"/>
              <a:t>trở</a:t>
            </a:r>
            <a:r>
              <a:rPr lang="en-GB" dirty="0"/>
              <a:t> </a:t>
            </a:r>
            <a:r>
              <a:rPr lang="en-GB" dirty="0" err="1"/>
              <a:t>lại</a:t>
            </a:r>
            <a:r>
              <a:rPr lang="en-GB" dirty="0"/>
              <a:t> </a:t>
            </a:r>
            <a:r>
              <a:rPr lang="en-GB" dirty="0" err="1"/>
              <a:t>chuỗi</a:t>
            </a:r>
            <a:r>
              <a:rPr lang="en-GB" dirty="0"/>
              <a:t> </a:t>
            </a:r>
            <a:r>
              <a:rPr lang="en-GB" dirty="0" err="1"/>
              <a:t>khi</a:t>
            </a:r>
            <a:r>
              <a:rPr lang="en-GB" dirty="0"/>
              <a:t> </a:t>
            </a:r>
            <a:r>
              <a:rPr lang="en-GB" dirty="0" err="1"/>
              <a:t>ghi</a:t>
            </a:r>
            <a:r>
              <a:rPr lang="en-GB" dirty="0"/>
              <a:t> </a:t>
            </a:r>
            <a:r>
              <a:rPr lang="en-GB" dirty="0" err="1"/>
              <a:t>dữ</a:t>
            </a:r>
            <a:r>
              <a:rPr lang="en-GB" dirty="0"/>
              <a:t> </a:t>
            </a:r>
            <a:r>
              <a:rPr lang="en-GB" dirty="0" err="1"/>
              <a:t>liệu</a:t>
            </a:r>
            <a:r>
              <a:rPr lang="en-GB" dirty="0"/>
              <a:t> </a:t>
            </a:r>
            <a:r>
              <a:rPr lang="en-GB" dirty="0" err="1"/>
              <a:t>ra</a:t>
            </a:r>
            <a:r>
              <a:rPr lang="en-GB" dirty="0"/>
              <a:t> JSON.</a:t>
            </a:r>
            <a:endParaRPr lang="en-US"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26A6309-7C4B-7A10-2875-A86BD3C86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16" y="1327581"/>
            <a:ext cx="4924407" cy="27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30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C3556F24-08A6-A83C-1912-5693319F5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486CC9-DB8A-71FC-C187-B73B077558EF}"/>
              </a:ext>
            </a:extLst>
          </p:cNvPr>
          <p:cNvSpPr/>
          <p:nvPr/>
        </p:nvSpPr>
        <p:spPr>
          <a:xfrm>
            <a:off x="609836" y="-1155"/>
            <a:ext cx="500307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Tài </a:t>
            </a:r>
            <a:r>
              <a:rPr lang="en-US" sz="2800" b="1" dirty="0" err="1">
                <a:solidFill>
                  <a:schemeClr val="tx1"/>
                </a:solidFill>
              </a:rPr>
              <a:t>liệu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tham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khảo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047D32F-1C0B-2657-F47A-E3CFCE4A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FAE62-74A0-A040-859D-DDD710983BC1}"/>
              </a:ext>
            </a:extLst>
          </p:cNvPr>
          <p:cNvSpPr txBox="1"/>
          <p:nvPr/>
        </p:nvSpPr>
        <p:spPr>
          <a:xfrm>
            <a:off x="609836" y="1448365"/>
            <a:ext cx="81006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[1]. </a:t>
            </a:r>
            <a:r>
              <a:rPr lang="en-US" dirty="0"/>
              <a:t>TS. Nguyễn Duy Nhật </a:t>
            </a:r>
            <a:r>
              <a:rPr lang="en-US" dirty="0" err="1"/>
              <a:t>Viễn</a:t>
            </a:r>
            <a:r>
              <a:rPr lang="en-US" dirty="0"/>
              <a:t>, Slide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, Khoa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- </a:t>
            </a:r>
            <a:r>
              <a:rPr lang="en-US" dirty="0" err="1"/>
              <a:t>Viễn</a:t>
            </a:r>
            <a:r>
              <a:rPr lang="en-US" dirty="0"/>
              <a:t> Thông, Trường Đại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Bách</a:t>
            </a:r>
            <a:r>
              <a:rPr lang="en-US" dirty="0"/>
              <a:t> Khoa, Đại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[2]. </a:t>
            </a:r>
            <a:r>
              <a:rPr lang="en-US" dirty="0"/>
              <a:t>Flutter </a:t>
            </a:r>
            <a:r>
              <a:rPr lang="en-GB" dirty="0"/>
              <a:t>Official</a:t>
            </a:r>
            <a:r>
              <a:rPr lang="en-US" dirty="0"/>
              <a:t> Documentations, “JSON serialization and deserialization”. </a:t>
            </a:r>
          </a:p>
          <a:p>
            <a:r>
              <a:rPr lang="en-US" dirty="0"/>
              <a:t>Link: </a:t>
            </a:r>
            <a:r>
              <a:rPr lang="en-US" u="sng" dirty="0" err="1">
                <a:hlinkClick r:id="rId4"/>
              </a:rPr>
              <a:t>docs.flutter.dev</a:t>
            </a:r>
            <a:r>
              <a:rPr lang="en-US" u="sng" dirty="0">
                <a:hlinkClick r:id="rId4"/>
              </a:rPr>
              <a:t>/data-and-backend/serialization/</a:t>
            </a:r>
            <a:r>
              <a:rPr lang="en-US" u="sng" dirty="0" err="1">
                <a:hlinkClick r:id="rId4"/>
              </a:rPr>
              <a:t>json</a:t>
            </a:r>
            <a:endParaRPr lang="en-US" u="sng" dirty="0"/>
          </a:p>
          <a:p>
            <a:endParaRPr lang="en-US" dirty="0"/>
          </a:p>
          <a:p>
            <a:r>
              <a:rPr lang="en-US" b="1" dirty="0"/>
              <a:t>[3]. </a:t>
            </a:r>
            <a:r>
              <a:rPr lang="en-US" dirty="0"/>
              <a:t>Ammar Yasser, “Understanding JSON Serialization and Deserialization in Flutter,” Medium Blog</a:t>
            </a:r>
          </a:p>
          <a:p>
            <a:r>
              <a:rPr lang="en-US" dirty="0"/>
              <a:t>Link: </a:t>
            </a:r>
            <a:r>
              <a:rPr lang="en-US" u="sng" dirty="0">
                <a:hlinkClick r:id="rId5"/>
              </a:rPr>
              <a:t>understanding-</a:t>
            </a:r>
            <a:r>
              <a:rPr lang="en-US" u="sng" dirty="0" err="1">
                <a:hlinkClick r:id="rId5"/>
              </a:rPr>
              <a:t>json</a:t>
            </a:r>
            <a:r>
              <a:rPr lang="en-US" u="sng" dirty="0">
                <a:hlinkClick r:id="rId5"/>
              </a:rPr>
              <a:t>-serialization-and-deserialization-in-flutter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9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65CE7C65-06F6-B823-E891-34E2E6C9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4FCC6982-90FF-6ADB-AE37-095E18B2B50D}"/>
              </a:ext>
            </a:extLst>
          </p:cNvPr>
          <p:cNvSpPr txBox="1"/>
          <p:nvPr/>
        </p:nvSpPr>
        <p:spPr>
          <a:xfrm>
            <a:off x="1217051" y="1634569"/>
            <a:ext cx="6709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Xin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ơn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Thầy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chú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ý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lắng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0" endPos="455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nghe</a:t>
            </a:r>
            <a:endParaRPr lang="vi-VN" sz="4000" b="1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0" endPos="455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FEE9D6-4B70-BF0A-1EAC-870DA58C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grpSp>
        <p:nvGrpSpPr>
          <p:cNvPr id="3" name="Google Shape;9222;p75">
            <a:extLst>
              <a:ext uri="{FF2B5EF4-FFF2-40B4-BE49-F238E27FC236}">
                <a16:creationId xmlns:a16="http://schemas.microsoft.com/office/drawing/2014/main" id="{50B7C044-C41A-B827-6BC4-73FFD843ADC6}"/>
              </a:ext>
            </a:extLst>
          </p:cNvPr>
          <p:cNvGrpSpPr/>
          <p:nvPr/>
        </p:nvGrpSpPr>
        <p:grpSpPr>
          <a:xfrm>
            <a:off x="8258622" y="11014"/>
            <a:ext cx="821640" cy="762631"/>
            <a:chOff x="6824010" y="3488164"/>
            <a:chExt cx="1899552" cy="1588766"/>
          </a:xfrm>
        </p:grpSpPr>
        <p:grpSp>
          <p:nvGrpSpPr>
            <p:cNvPr id="4" name="Google Shape;9223;p75">
              <a:extLst>
                <a:ext uri="{FF2B5EF4-FFF2-40B4-BE49-F238E27FC236}">
                  <a16:creationId xmlns:a16="http://schemas.microsoft.com/office/drawing/2014/main" id="{F3E25585-2BB1-A39C-DC3B-04416DE9AEDD}"/>
                </a:ext>
              </a:extLst>
            </p:cNvPr>
            <p:cNvGrpSpPr/>
            <p:nvPr/>
          </p:nvGrpSpPr>
          <p:grpSpPr>
            <a:xfrm>
              <a:off x="7549470" y="3488164"/>
              <a:ext cx="1174093" cy="1588766"/>
              <a:chOff x="2505443" y="8861307"/>
              <a:chExt cx="695264" cy="940766"/>
            </a:xfrm>
          </p:grpSpPr>
          <p:sp>
            <p:nvSpPr>
              <p:cNvPr id="9" name="Google Shape;9224;p75">
                <a:extLst>
                  <a:ext uri="{FF2B5EF4-FFF2-40B4-BE49-F238E27FC236}">
                    <a16:creationId xmlns:a16="http://schemas.microsoft.com/office/drawing/2014/main" id="{3F3623ED-19EA-22A3-A652-FF25BDB60486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25;p75">
                <a:extLst>
                  <a:ext uri="{FF2B5EF4-FFF2-40B4-BE49-F238E27FC236}">
                    <a16:creationId xmlns:a16="http://schemas.microsoft.com/office/drawing/2014/main" id="{B0D1E382-6ED1-68C8-B333-5561F40F22A9}"/>
                  </a:ext>
                </a:extLst>
              </p:cNvPr>
              <p:cNvSpPr/>
              <p:nvPr/>
            </p:nvSpPr>
            <p:spPr>
              <a:xfrm>
                <a:off x="2626994" y="8969492"/>
                <a:ext cx="378436" cy="761989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297" extrusionOk="0">
                    <a:moveTo>
                      <a:pt x="0" y="1"/>
                    </a:moveTo>
                    <a:lnTo>
                      <a:pt x="0" y="575"/>
                    </a:lnTo>
                    <a:lnTo>
                      <a:pt x="59" y="611"/>
                    </a:lnTo>
                    <a:lnTo>
                      <a:pt x="138" y="654"/>
                    </a:lnTo>
                    <a:lnTo>
                      <a:pt x="1165" y="1251"/>
                    </a:lnTo>
                    <a:lnTo>
                      <a:pt x="1224" y="1281"/>
                    </a:lnTo>
                    <a:lnTo>
                      <a:pt x="1303" y="1324"/>
                    </a:lnTo>
                    <a:lnTo>
                      <a:pt x="1891" y="1669"/>
                    </a:lnTo>
                    <a:lnTo>
                      <a:pt x="3164" y="2402"/>
                    </a:lnTo>
                    <a:lnTo>
                      <a:pt x="3164" y="4974"/>
                    </a:lnTo>
                    <a:lnTo>
                      <a:pt x="3164" y="5687"/>
                    </a:lnTo>
                    <a:lnTo>
                      <a:pt x="3164" y="7030"/>
                    </a:lnTo>
                    <a:lnTo>
                      <a:pt x="3623" y="7296"/>
                    </a:lnTo>
                    <a:lnTo>
                      <a:pt x="3623" y="5242"/>
                    </a:lnTo>
                    <a:lnTo>
                      <a:pt x="3623" y="3135"/>
                    </a:lnTo>
                    <a:lnTo>
                      <a:pt x="3623" y="2136"/>
                    </a:lnTo>
                    <a:lnTo>
                      <a:pt x="1898" y="1144"/>
                    </a:lnTo>
                    <a:lnTo>
                      <a:pt x="1303" y="799"/>
                    </a:lnTo>
                    <a:lnTo>
                      <a:pt x="1224" y="756"/>
                    </a:lnTo>
                    <a:lnTo>
                      <a:pt x="1165" y="720"/>
                    </a:lnTo>
                    <a:lnTo>
                      <a:pt x="239" y="187"/>
                    </a:lnTo>
                    <a:lnTo>
                      <a:pt x="189" y="159"/>
                    </a:lnTo>
                    <a:lnTo>
                      <a:pt x="138" y="123"/>
                    </a:lnTo>
                    <a:lnTo>
                      <a:pt x="59" y="80"/>
                    </a:lnTo>
                    <a:cubicBezTo>
                      <a:pt x="23" y="58"/>
                      <a:pt x="0" y="3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26;p75">
                <a:extLst>
                  <a:ext uri="{FF2B5EF4-FFF2-40B4-BE49-F238E27FC236}">
                    <a16:creationId xmlns:a16="http://schemas.microsoft.com/office/drawing/2014/main" id="{9A67456F-13C0-5173-9A6C-312FD66E5EA2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27;p75">
                <a:extLst>
                  <a:ext uri="{FF2B5EF4-FFF2-40B4-BE49-F238E27FC236}">
                    <a16:creationId xmlns:a16="http://schemas.microsoft.com/office/drawing/2014/main" id="{3069FDE5-BB76-0B01-1FA7-EBFADCF60199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28;p75">
                <a:extLst>
                  <a:ext uri="{FF2B5EF4-FFF2-40B4-BE49-F238E27FC236}">
                    <a16:creationId xmlns:a16="http://schemas.microsoft.com/office/drawing/2014/main" id="{2F7699BA-F411-96D6-6120-AD31FFBAB82B}"/>
                  </a:ext>
                </a:extLst>
              </p:cNvPr>
              <p:cNvSpPr/>
              <p:nvPr/>
            </p:nvSpPr>
            <p:spPr>
              <a:xfrm>
                <a:off x="2762956" y="8869348"/>
                <a:ext cx="428038" cy="754679"/>
              </a:xfrm>
              <a:custGeom>
                <a:avLst/>
                <a:gdLst/>
                <a:ahLst/>
                <a:cxnLst/>
                <a:rect l="l" t="t" r="r" b="b"/>
                <a:pathLst>
                  <a:path w="4099" h="7227" extrusionOk="0">
                    <a:moveTo>
                      <a:pt x="489" y="1"/>
                    </a:moveTo>
                    <a:cubicBezTo>
                      <a:pt x="472" y="1"/>
                      <a:pt x="456" y="4"/>
                      <a:pt x="446" y="11"/>
                    </a:cubicBezTo>
                    <a:lnTo>
                      <a:pt x="15" y="263"/>
                    </a:lnTo>
                    <a:cubicBezTo>
                      <a:pt x="15" y="263"/>
                      <a:pt x="8" y="263"/>
                      <a:pt x="8" y="270"/>
                    </a:cubicBezTo>
                    <a:cubicBezTo>
                      <a:pt x="1" y="277"/>
                      <a:pt x="1" y="277"/>
                      <a:pt x="1" y="283"/>
                    </a:cubicBezTo>
                    <a:cubicBezTo>
                      <a:pt x="1" y="299"/>
                      <a:pt x="8" y="306"/>
                      <a:pt x="15" y="313"/>
                    </a:cubicBezTo>
                    <a:lnTo>
                      <a:pt x="144" y="385"/>
                    </a:lnTo>
                    <a:lnTo>
                      <a:pt x="532" y="163"/>
                    </a:lnTo>
                    <a:lnTo>
                      <a:pt x="3969" y="2147"/>
                    </a:lnTo>
                    <a:lnTo>
                      <a:pt x="3969" y="7084"/>
                    </a:lnTo>
                    <a:lnTo>
                      <a:pt x="3910" y="7120"/>
                    </a:lnTo>
                    <a:lnTo>
                      <a:pt x="4098" y="7227"/>
                    </a:lnTo>
                    <a:lnTo>
                      <a:pt x="4098" y="2067"/>
                    </a:lnTo>
                    <a:lnTo>
                      <a:pt x="532" y="11"/>
                    </a:lnTo>
                    <a:cubicBezTo>
                      <a:pt x="521" y="4"/>
                      <a:pt x="505" y="1"/>
                      <a:pt x="4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229;p75">
                <a:extLst>
                  <a:ext uri="{FF2B5EF4-FFF2-40B4-BE49-F238E27FC236}">
                    <a16:creationId xmlns:a16="http://schemas.microsoft.com/office/drawing/2014/main" id="{9BF3DFAB-0F93-BFB7-DB1E-96CABE659E17}"/>
                  </a:ext>
                </a:extLst>
              </p:cNvPr>
              <p:cNvSpPr/>
              <p:nvPr/>
            </p:nvSpPr>
            <p:spPr>
              <a:xfrm>
                <a:off x="2748545" y="8898900"/>
                <a:ext cx="104" cy="60253"/>
              </a:xfrm>
              <a:custGeom>
                <a:avLst/>
                <a:gdLst/>
                <a:ahLst/>
                <a:cxnLst/>
                <a:rect l="l" t="t" r="r" b="b"/>
                <a:pathLst>
                  <a:path w="1" h="577" extrusionOk="0">
                    <a:moveTo>
                      <a:pt x="1" y="0"/>
                    </a:moveTo>
                    <a:lnTo>
                      <a:pt x="1" y="577"/>
                    </a:lnTo>
                    <a:lnTo>
                      <a:pt x="1" y="57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230;p75">
                <a:extLst>
                  <a:ext uri="{FF2B5EF4-FFF2-40B4-BE49-F238E27FC236}">
                    <a16:creationId xmlns:a16="http://schemas.microsoft.com/office/drawing/2014/main" id="{7B360586-979B-CBAE-9FF2-C96D36C4DC2C}"/>
                  </a:ext>
                </a:extLst>
              </p:cNvPr>
              <p:cNvSpPr/>
              <p:nvPr/>
            </p:nvSpPr>
            <p:spPr>
              <a:xfrm>
                <a:off x="3190891" y="9079974"/>
                <a:ext cx="9816" cy="544054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10" extrusionOk="0">
                    <a:moveTo>
                      <a:pt x="93" y="0"/>
                    </a:moveTo>
                    <a:lnTo>
                      <a:pt x="0" y="50"/>
                    </a:lnTo>
                    <a:lnTo>
                      <a:pt x="0" y="5210"/>
                    </a:lnTo>
                    <a:lnTo>
                      <a:pt x="93" y="5153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231;p75">
                <a:extLst>
                  <a:ext uri="{FF2B5EF4-FFF2-40B4-BE49-F238E27FC236}">
                    <a16:creationId xmlns:a16="http://schemas.microsoft.com/office/drawing/2014/main" id="{AE54DC45-76AE-16FA-E2D6-5C4CD11B5C10}"/>
                  </a:ext>
                </a:extLst>
              </p:cNvPr>
              <p:cNvSpPr/>
              <p:nvPr/>
            </p:nvSpPr>
            <p:spPr>
              <a:xfrm>
                <a:off x="2777993" y="8886265"/>
                <a:ext cx="399426" cy="230570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208" extrusionOk="0">
                    <a:moveTo>
                      <a:pt x="388" y="1"/>
                    </a:moveTo>
                    <a:lnTo>
                      <a:pt x="0" y="223"/>
                    </a:lnTo>
                    <a:lnTo>
                      <a:pt x="3437" y="2207"/>
                    </a:lnTo>
                    <a:lnTo>
                      <a:pt x="3825" y="1985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232;p75">
                <a:extLst>
                  <a:ext uri="{FF2B5EF4-FFF2-40B4-BE49-F238E27FC236}">
                    <a16:creationId xmlns:a16="http://schemas.microsoft.com/office/drawing/2014/main" id="{E4CDD67A-4F46-969B-7FC2-21236855D3FE}"/>
                  </a:ext>
                </a:extLst>
              </p:cNvPr>
              <p:cNvSpPr/>
              <p:nvPr/>
            </p:nvSpPr>
            <p:spPr>
              <a:xfrm>
                <a:off x="3136799" y="9093445"/>
                <a:ext cx="40621" cy="539668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8" extrusionOk="0">
                    <a:moveTo>
                      <a:pt x="389" y="1"/>
                    </a:moveTo>
                    <a:lnTo>
                      <a:pt x="1" y="223"/>
                    </a:lnTo>
                    <a:lnTo>
                      <a:pt x="1" y="4779"/>
                    </a:lnTo>
                    <a:lnTo>
                      <a:pt x="1" y="5167"/>
                    </a:lnTo>
                    <a:lnTo>
                      <a:pt x="330" y="4974"/>
                    </a:lnTo>
                    <a:lnTo>
                      <a:pt x="389" y="4938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33;p75">
                <a:extLst>
                  <a:ext uri="{FF2B5EF4-FFF2-40B4-BE49-F238E27FC236}">
                    <a16:creationId xmlns:a16="http://schemas.microsoft.com/office/drawing/2014/main" id="{AEA53ABD-9DA4-910D-2470-2882F141047D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234;p75">
                <a:extLst>
                  <a:ext uri="{FF2B5EF4-FFF2-40B4-BE49-F238E27FC236}">
                    <a16:creationId xmlns:a16="http://schemas.microsoft.com/office/drawing/2014/main" id="{5E78AD70-1043-BACB-C536-E05355A7C18F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235;p75">
                <a:extLst>
                  <a:ext uri="{FF2B5EF4-FFF2-40B4-BE49-F238E27FC236}">
                    <a16:creationId xmlns:a16="http://schemas.microsoft.com/office/drawing/2014/main" id="{E8896F64-82D8-8530-B06C-02B38347308D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236;p75">
                <a:extLst>
                  <a:ext uri="{FF2B5EF4-FFF2-40B4-BE49-F238E27FC236}">
                    <a16:creationId xmlns:a16="http://schemas.microsoft.com/office/drawing/2014/main" id="{B88A19DB-93C0-8BA1-8B6F-E2B4796A0644}"/>
                  </a:ext>
                </a:extLst>
              </p:cNvPr>
              <p:cNvSpPr/>
              <p:nvPr/>
            </p:nvSpPr>
            <p:spPr>
              <a:xfrm>
                <a:off x="2748545" y="8898900"/>
                <a:ext cx="378436" cy="762094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7298" extrusionOk="0">
                    <a:moveTo>
                      <a:pt x="1" y="0"/>
                    </a:moveTo>
                    <a:lnTo>
                      <a:pt x="1" y="577"/>
                    </a:lnTo>
                    <a:lnTo>
                      <a:pt x="60" y="613"/>
                    </a:lnTo>
                    <a:lnTo>
                      <a:pt x="139" y="656"/>
                    </a:lnTo>
                    <a:lnTo>
                      <a:pt x="3165" y="2402"/>
                    </a:lnTo>
                    <a:lnTo>
                      <a:pt x="3165" y="6326"/>
                    </a:lnTo>
                    <a:lnTo>
                      <a:pt x="3165" y="7030"/>
                    </a:lnTo>
                    <a:lnTo>
                      <a:pt x="3624" y="7298"/>
                    </a:lnTo>
                    <a:lnTo>
                      <a:pt x="3624" y="6592"/>
                    </a:lnTo>
                    <a:lnTo>
                      <a:pt x="3624" y="2143"/>
                    </a:lnTo>
                    <a:lnTo>
                      <a:pt x="189" y="159"/>
                    </a:lnTo>
                    <a:lnTo>
                      <a:pt x="139" y="130"/>
                    </a:lnTo>
                    <a:lnTo>
                      <a:pt x="60" y="87"/>
                    </a:lnTo>
                    <a:cubicBezTo>
                      <a:pt x="53" y="80"/>
                      <a:pt x="53" y="80"/>
                      <a:pt x="44" y="73"/>
                    </a:cubicBezTo>
                    <a:cubicBezTo>
                      <a:pt x="37" y="73"/>
                      <a:pt x="30" y="66"/>
                      <a:pt x="23" y="59"/>
                    </a:cubicBezTo>
                    <a:cubicBezTo>
                      <a:pt x="10" y="37"/>
                      <a:pt x="1" y="2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237;p75">
                <a:extLst>
                  <a:ext uri="{FF2B5EF4-FFF2-40B4-BE49-F238E27FC236}">
                    <a16:creationId xmlns:a16="http://schemas.microsoft.com/office/drawing/2014/main" id="{BF5C1714-7CCC-5EB3-2D08-91A4072609DC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238;p75">
                <a:extLst>
                  <a:ext uri="{FF2B5EF4-FFF2-40B4-BE49-F238E27FC236}">
                    <a16:creationId xmlns:a16="http://schemas.microsoft.com/office/drawing/2014/main" id="{6B89834E-C90E-63CE-E4FD-1CE128870703}"/>
                  </a:ext>
                </a:extLst>
              </p:cNvPr>
              <p:cNvSpPr/>
              <p:nvPr/>
            </p:nvSpPr>
            <p:spPr>
              <a:xfrm>
                <a:off x="2748545" y="8861307"/>
                <a:ext cx="452160" cy="261480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2504" extrusionOk="0">
                    <a:moveTo>
                      <a:pt x="627" y="0"/>
                    </a:moveTo>
                    <a:cubicBezTo>
                      <a:pt x="576" y="0"/>
                      <a:pt x="526" y="13"/>
                      <a:pt x="491" y="38"/>
                    </a:cubicBezTo>
                    <a:lnTo>
                      <a:pt x="60" y="283"/>
                    </a:lnTo>
                    <a:cubicBezTo>
                      <a:pt x="23" y="304"/>
                      <a:pt x="1" y="333"/>
                      <a:pt x="1" y="360"/>
                    </a:cubicBezTo>
                    <a:cubicBezTo>
                      <a:pt x="1" y="383"/>
                      <a:pt x="10" y="397"/>
                      <a:pt x="23" y="419"/>
                    </a:cubicBezTo>
                    <a:cubicBezTo>
                      <a:pt x="30" y="426"/>
                      <a:pt x="37" y="433"/>
                      <a:pt x="44" y="433"/>
                    </a:cubicBezTo>
                    <a:cubicBezTo>
                      <a:pt x="53" y="440"/>
                      <a:pt x="53" y="440"/>
                      <a:pt x="60" y="447"/>
                    </a:cubicBezTo>
                    <a:lnTo>
                      <a:pt x="139" y="490"/>
                    </a:lnTo>
                    <a:lnTo>
                      <a:pt x="189" y="519"/>
                    </a:lnTo>
                    <a:lnTo>
                      <a:pt x="3624" y="2503"/>
                    </a:lnTo>
                    <a:lnTo>
                      <a:pt x="3719" y="2446"/>
                    </a:lnTo>
                    <a:lnTo>
                      <a:pt x="282" y="462"/>
                    </a:lnTo>
                    <a:lnTo>
                      <a:pt x="153" y="390"/>
                    </a:lnTo>
                    <a:cubicBezTo>
                      <a:pt x="146" y="383"/>
                      <a:pt x="139" y="376"/>
                      <a:pt x="139" y="360"/>
                    </a:cubicBezTo>
                    <a:cubicBezTo>
                      <a:pt x="139" y="354"/>
                      <a:pt x="139" y="354"/>
                      <a:pt x="146" y="347"/>
                    </a:cubicBezTo>
                    <a:cubicBezTo>
                      <a:pt x="146" y="340"/>
                      <a:pt x="153" y="340"/>
                      <a:pt x="153" y="340"/>
                    </a:cubicBezTo>
                    <a:lnTo>
                      <a:pt x="584" y="88"/>
                    </a:lnTo>
                    <a:cubicBezTo>
                      <a:pt x="594" y="81"/>
                      <a:pt x="610" y="78"/>
                      <a:pt x="627" y="78"/>
                    </a:cubicBezTo>
                    <a:cubicBezTo>
                      <a:pt x="643" y="78"/>
                      <a:pt x="659" y="81"/>
                      <a:pt x="670" y="88"/>
                    </a:cubicBezTo>
                    <a:lnTo>
                      <a:pt x="4236" y="2144"/>
                    </a:lnTo>
                    <a:lnTo>
                      <a:pt x="4329" y="2094"/>
                    </a:lnTo>
                    <a:lnTo>
                      <a:pt x="763" y="38"/>
                    </a:lnTo>
                    <a:cubicBezTo>
                      <a:pt x="727" y="13"/>
                      <a:pt x="677" y="0"/>
                      <a:pt x="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239;p75">
                <a:extLst>
                  <a:ext uri="{FF2B5EF4-FFF2-40B4-BE49-F238E27FC236}">
                    <a16:creationId xmlns:a16="http://schemas.microsoft.com/office/drawing/2014/main" id="{DE88222D-1DE9-2EA2-2D43-B6B4302614B8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240;p75">
                <a:extLst>
                  <a:ext uri="{FF2B5EF4-FFF2-40B4-BE49-F238E27FC236}">
                    <a16:creationId xmlns:a16="http://schemas.microsoft.com/office/drawing/2014/main" id="{B112BC88-4869-B618-1461-E8FA0380A3FB}"/>
                  </a:ext>
                </a:extLst>
              </p:cNvPr>
              <p:cNvSpPr/>
              <p:nvPr/>
            </p:nvSpPr>
            <p:spPr>
              <a:xfrm>
                <a:off x="3126878" y="9116731"/>
                <a:ext cx="10025" cy="54426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2" extrusionOk="0">
                    <a:moveTo>
                      <a:pt x="96" y="0"/>
                    </a:moveTo>
                    <a:lnTo>
                      <a:pt x="1" y="57"/>
                    </a:lnTo>
                    <a:lnTo>
                      <a:pt x="1" y="4506"/>
                    </a:lnTo>
                    <a:lnTo>
                      <a:pt x="1" y="5212"/>
                    </a:lnTo>
                    <a:lnTo>
                      <a:pt x="96" y="5160"/>
                    </a:lnTo>
                    <a:lnTo>
                      <a:pt x="96" y="455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241;p75">
                <a:extLst>
                  <a:ext uri="{FF2B5EF4-FFF2-40B4-BE49-F238E27FC236}">
                    <a16:creationId xmlns:a16="http://schemas.microsoft.com/office/drawing/2014/main" id="{1E61F861-5A5B-2DF3-6538-0BE541EA3C88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242;p75">
                <a:extLst>
                  <a:ext uri="{FF2B5EF4-FFF2-40B4-BE49-F238E27FC236}">
                    <a16:creationId xmlns:a16="http://schemas.microsoft.com/office/drawing/2014/main" id="{7D05971D-A700-EF8E-2EA7-1BCA97A3FC6E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243;p75">
                <a:extLst>
                  <a:ext uri="{FF2B5EF4-FFF2-40B4-BE49-F238E27FC236}">
                    <a16:creationId xmlns:a16="http://schemas.microsoft.com/office/drawing/2014/main" id="{47AB2778-973A-505D-E2AE-9502AEDCCB5F}"/>
                  </a:ext>
                </a:extLst>
              </p:cNvPr>
              <p:cNvSpPr/>
              <p:nvPr/>
            </p:nvSpPr>
            <p:spPr>
              <a:xfrm>
                <a:off x="2641405" y="8939835"/>
                <a:ext cx="427934" cy="754888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7229" extrusionOk="0">
                    <a:moveTo>
                      <a:pt x="488" y="0"/>
                    </a:moveTo>
                    <a:cubicBezTo>
                      <a:pt x="472" y="0"/>
                      <a:pt x="456" y="4"/>
                      <a:pt x="446" y="12"/>
                    </a:cubicBezTo>
                    <a:lnTo>
                      <a:pt x="14" y="264"/>
                    </a:lnTo>
                    <a:cubicBezTo>
                      <a:pt x="7" y="264"/>
                      <a:pt x="7" y="271"/>
                      <a:pt x="0" y="271"/>
                    </a:cubicBezTo>
                    <a:lnTo>
                      <a:pt x="0" y="278"/>
                    </a:lnTo>
                    <a:lnTo>
                      <a:pt x="0" y="285"/>
                    </a:lnTo>
                    <a:cubicBezTo>
                      <a:pt x="0" y="292"/>
                      <a:pt x="0" y="307"/>
                      <a:pt x="14" y="314"/>
                    </a:cubicBezTo>
                    <a:lnTo>
                      <a:pt x="144" y="385"/>
                    </a:lnTo>
                    <a:lnTo>
                      <a:pt x="532" y="162"/>
                    </a:lnTo>
                    <a:lnTo>
                      <a:pt x="1027" y="450"/>
                    </a:lnTo>
                    <a:lnTo>
                      <a:pt x="1086" y="480"/>
                    </a:lnTo>
                    <a:lnTo>
                      <a:pt x="1165" y="523"/>
                    </a:lnTo>
                    <a:lnTo>
                      <a:pt x="3968" y="2146"/>
                    </a:lnTo>
                    <a:lnTo>
                      <a:pt x="3968" y="7085"/>
                    </a:lnTo>
                    <a:lnTo>
                      <a:pt x="3910" y="7121"/>
                    </a:lnTo>
                    <a:lnTo>
                      <a:pt x="4098" y="7228"/>
                    </a:lnTo>
                    <a:lnTo>
                      <a:pt x="4098" y="5877"/>
                    </a:lnTo>
                    <a:lnTo>
                      <a:pt x="4098" y="2067"/>
                    </a:lnTo>
                    <a:lnTo>
                      <a:pt x="1165" y="371"/>
                    </a:lnTo>
                    <a:lnTo>
                      <a:pt x="1086" y="328"/>
                    </a:lnTo>
                    <a:lnTo>
                      <a:pt x="1027" y="298"/>
                    </a:lnTo>
                    <a:lnTo>
                      <a:pt x="532" y="12"/>
                    </a:lnTo>
                    <a:cubicBezTo>
                      <a:pt x="521" y="4"/>
                      <a:pt x="504" y="0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244;p75">
                <a:extLst>
                  <a:ext uri="{FF2B5EF4-FFF2-40B4-BE49-F238E27FC236}">
                    <a16:creationId xmlns:a16="http://schemas.microsoft.com/office/drawing/2014/main" id="{75CCBD08-08F9-637E-6995-990BBC7D58BB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245;p75">
                <a:extLst>
                  <a:ext uri="{FF2B5EF4-FFF2-40B4-BE49-F238E27FC236}">
                    <a16:creationId xmlns:a16="http://schemas.microsoft.com/office/drawing/2014/main" id="{CEF2C177-6940-E97C-6931-4FA96D4063AA}"/>
                  </a:ext>
                </a:extLst>
              </p:cNvPr>
              <p:cNvSpPr/>
              <p:nvPr/>
            </p:nvSpPr>
            <p:spPr>
              <a:xfrm>
                <a:off x="2626994" y="8969492"/>
                <a:ext cx="104" cy="60149"/>
              </a:xfrm>
              <a:custGeom>
                <a:avLst/>
                <a:gdLst/>
                <a:ahLst/>
                <a:cxnLst/>
                <a:rect l="l" t="t" r="r" b="b"/>
                <a:pathLst>
                  <a:path w="1" h="576" extrusionOk="0">
                    <a:moveTo>
                      <a:pt x="0" y="1"/>
                    </a:moveTo>
                    <a:lnTo>
                      <a:pt x="0" y="575"/>
                    </a:lnTo>
                    <a:lnTo>
                      <a:pt x="0" y="57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246;p75">
                <a:extLst>
                  <a:ext uri="{FF2B5EF4-FFF2-40B4-BE49-F238E27FC236}">
                    <a16:creationId xmlns:a16="http://schemas.microsoft.com/office/drawing/2014/main" id="{7D5C5171-AE36-9E99-8463-2F7D88B81BE9}"/>
                  </a:ext>
                </a:extLst>
              </p:cNvPr>
              <p:cNvSpPr/>
              <p:nvPr/>
            </p:nvSpPr>
            <p:spPr>
              <a:xfrm>
                <a:off x="3069235" y="9149625"/>
                <a:ext cx="9816" cy="545099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20" extrusionOk="0">
                    <a:moveTo>
                      <a:pt x="94" y="1"/>
                    </a:moveTo>
                    <a:lnTo>
                      <a:pt x="1" y="58"/>
                    </a:lnTo>
                    <a:lnTo>
                      <a:pt x="1" y="3868"/>
                    </a:lnTo>
                    <a:lnTo>
                      <a:pt x="1" y="5219"/>
                    </a:lnTo>
                    <a:lnTo>
                      <a:pt x="94" y="5162"/>
                    </a:lnTo>
                    <a:lnTo>
                      <a:pt x="94" y="3925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247;p75">
                <a:extLst>
                  <a:ext uri="{FF2B5EF4-FFF2-40B4-BE49-F238E27FC236}">
                    <a16:creationId xmlns:a16="http://schemas.microsoft.com/office/drawing/2014/main" id="{A351B008-893C-5C82-A997-8A5F70775D3C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248;p75">
                <a:extLst>
                  <a:ext uri="{FF2B5EF4-FFF2-40B4-BE49-F238E27FC236}">
                    <a16:creationId xmlns:a16="http://schemas.microsoft.com/office/drawing/2014/main" id="{0A548714-B2CC-BC78-9917-0468A19CA9A4}"/>
                  </a:ext>
                </a:extLst>
              </p:cNvPr>
              <p:cNvSpPr/>
              <p:nvPr/>
            </p:nvSpPr>
            <p:spPr>
              <a:xfrm>
                <a:off x="2656337" y="8956752"/>
                <a:ext cx="399530" cy="230466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2207" extrusionOk="0">
                    <a:moveTo>
                      <a:pt x="389" y="0"/>
                    </a:moveTo>
                    <a:lnTo>
                      <a:pt x="1" y="223"/>
                    </a:lnTo>
                    <a:lnTo>
                      <a:pt x="884" y="733"/>
                    </a:lnTo>
                    <a:lnTo>
                      <a:pt x="943" y="763"/>
                    </a:lnTo>
                    <a:lnTo>
                      <a:pt x="1022" y="813"/>
                    </a:lnTo>
                    <a:lnTo>
                      <a:pt x="1617" y="1151"/>
                    </a:lnTo>
                    <a:lnTo>
                      <a:pt x="3437" y="2207"/>
                    </a:lnTo>
                    <a:lnTo>
                      <a:pt x="3601" y="2107"/>
                    </a:lnTo>
                    <a:lnTo>
                      <a:pt x="3825" y="1984"/>
                    </a:lnTo>
                    <a:lnTo>
                      <a:pt x="1022" y="361"/>
                    </a:lnTo>
                    <a:lnTo>
                      <a:pt x="943" y="318"/>
                    </a:lnTo>
                    <a:lnTo>
                      <a:pt x="884" y="288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249;p75">
                <a:extLst>
                  <a:ext uri="{FF2B5EF4-FFF2-40B4-BE49-F238E27FC236}">
                    <a16:creationId xmlns:a16="http://schemas.microsoft.com/office/drawing/2014/main" id="{96F5F521-04F5-4E64-5AEC-80D2B595CA49}"/>
                  </a:ext>
                </a:extLst>
              </p:cNvPr>
              <p:cNvSpPr/>
              <p:nvPr/>
            </p:nvSpPr>
            <p:spPr>
              <a:xfrm>
                <a:off x="3015248" y="9163932"/>
                <a:ext cx="40621" cy="53904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2" extrusionOk="0">
                    <a:moveTo>
                      <a:pt x="388" y="0"/>
                    </a:moveTo>
                    <a:lnTo>
                      <a:pt x="164" y="123"/>
                    </a:lnTo>
                    <a:lnTo>
                      <a:pt x="0" y="223"/>
                    </a:lnTo>
                    <a:lnTo>
                      <a:pt x="0" y="1330"/>
                    </a:lnTo>
                    <a:lnTo>
                      <a:pt x="0" y="3436"/>
                    </a:lnTo>
                    <a:lnTo>
                      <a:pt x="0" y="5162"/>
                    </a:lnTo>
                    <a:lnTo>
                      <a:pt x="330" y="4975"/>
                    </a:lnTo>
                    <a:lnTo>
                      <a:pt x="388" y="4939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250;p75">
                <a:extLst>
                  <a:ext uri="{FF2B5EF4-FFF2-40B4-BE49-F238E27FC236}">
                    <a16:creationId xmlns:a16="http://schemas.microsoft.com/office/drawing/2014/main" id="{E8F967A2-6E2C-8486-9BE4-230E20610AF7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9251;p75">
                <a:extLst>
                  <a:ext uri="{FF2B5EF4-FFF2-40B4-BE49-F238E27FC236}">
                    <a16:creationId xmlns:a16="http://schemas.microsoft.com/office/drawing/2014/main" id="{74195B9D-85BA-BA41-0ABC-C0A049422768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9252;p75">
                <a:extLst>
                  <a:ext uri="{FF2B5EF4-FFF2-40B4-BE49-F238E27FC236}">
                    <a16:creationId xmlns:a16="http://schemas.microsoft.com/office/drawing/2014/main" id="{F98D2D1C-895F-2555-256C-2B2B9A6390B4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9253;p75">
                <a:extLst>
                  <a:ext uri="{FF2B5EF4-FFF2-40B4-BE49-F238E27FC236}">
                    <a16:creationId xmlns:a16="http://schemas.microsoft.com/office/drawing/2014/main" id="{52E2A40D-4333-F86D-BB61-4E906980095D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9254;p75">
                <a:extLst>
                  <a:ext uri="{FF2B5EF4-FFF2-40B4-BE49-F238E27FC236}">
                    <a16:creationId xmlns:a16="http://schemas.microsoft.com/office/drawing/2014/main" id="{3E48B3B4-F99C-6883-30E5-EAD2E11A9996}"/>
                  </a:ext>
                </a:extLst>
              </p:cNvPr>
              <p:cNvSpPr/>
              <p:nvPr/>
            </p:nvSpPr>
            <p:spPr>
              <a:xfrm>
                <a:off x="2626994" y="8931585"/>
                <a:ext cx="452056" cy="261063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2500" extrusionOk="0">
                    <a:moveTo>
                      <a:pt x="626" y="0"/>
                    </a:moveTo>
                    <a:cubicBezTo>
                      <a:pt x="576" y="0"/>
                      <a:pt x="526" y="11"/>
                      <a:pt x="490" y="32"/>
                    </a:cubicBezTo>
                    <a:lnTo>
                      <a:pt x="59" y="284"/>
                    </a:lnTo>
                    <a:cubicBezTo>
                      <a:pt x="23" y="307"/>
                      <a:pt x="0" y="334"/>
                      <a:pt x="0" y="364"/>
                    </a:cubicBezTo>
                    <a:cubicBezTo>
                      <a:pt x="0" y="393"/>
                      <a:pt x="23" y="421"/>
                      <a:pt x="59" y="443"/>
                    </a:cubicBezTo>
                    <a:lnTo>
                      <a:pt x="138" y="486"/>
                    </a:lnTo>
                    <a:lnTo>
                      <a:pt x="189" y="522"/>
                    </a:lnTo>
                    <a:lnTo>
                      <a:pt x="239" y="550"/>
                    </a:lnTo>
                    <a:lnTo>
                      <a:pt x="1165" y="1083"/>
                    </a:lnTo>
                    <a:lnTo>
                      <a:pt x="1224" y="1119"/>
                    </a:lnTo>
                    <a:lnTo>
                      <a:pt x="1303" y="1162"/>
                    </a:lnTo>
                    <a:lnTo>
                      <a:pt x="1898" y="1507"/>
                    </a:lnTo>
                    <a:lnTo>
                      <a:pt x="3623" y="2499"/>
                    </a:lnTo>
                    <a:lnTo>
                      <a:pt x="3718" y="2448"/>
                    </a:lnTo>
                    <a:lnTo>
                      <a:pt x="1898" y="1392"/>
                    </a:lnTo>
                    <a:lnTo>
                      <a:pt x="1303" y="1054"/>
                    </a:lnTo>
                    <a:lnTo>
                      <a:pt x="1224" y="1004"/>
                    </a:lnTo>
                    <a:lnTo>
                      <a:pt x="1165" y="974"/>
                    </a:lnTo>
                    <a:lnTo>
                      <a:pt x="282" y="464"/>
                    </a:lnTo>
                    <a:lnTo>
                      <a:pt x="152" y="393"/>
                    </a:lnTo>
                    <a:cubicBezTo>
                      <a:pt x="138" y="386"/>
                      <a:pt x="138" y="371"/>
                      <a:pt x="138" y="364"/>
                    </a:cubicBezTo>
                    <a:lnTo>
                      <a:pt x="138" y="357"/>
                    </a:lnTo>
                    <a:lnTo>
                      <a:pt x="138" y="350"/>
                    </a:lnTo>
                    <a:cubicBezTo>
                      <a:pt x="145" y="350"/>
                      <a:pt x="145" y="343"/>
                      <a:pt x="152" y="343"/>
                    </a:cubicBezTo>
                    <a:lnTo>
                      <a:pt x="584" y="91"/>
                    </a:lnTo>
                    <a:cubicBezTo>
                      <a:pt x="594" y="83"/>
                      <a:pt x="610" y="79"/>
                      <a:pt x="626" y="79"/>
                    </a:cubicBezTo>
                    <a:cubicBezTo>
                      <a:pt x="642" y="79"/>
                      <a:pt x="659" y="83"/>
                      <a:pt x="670" y="91"/>
                    </a:cubicBezTo>
                    <a:lnTo>
                      <a:pt x="1165" y="377"/>
                    </a:lnTo>
                    <a:lnTo>
                      <a:pt x="1224" y="407"/>
                    </a:lnTo>
                    <a:lnTo>
                      <a:pt x="1303" y="450"/>
                    </a:lnTo>
                    <a:lnTo>
                      <a:pt x="4236" y="2146"/>
                    </a:lnTo>
                    <a:lnTo>
                      <a:pt x="4329" y="2089"/>
                    </a:lnTo>
                    <a:lnTo>
                      <a:pt x="1303" y="343"/>
                    </a:lnTo>
                    <a:lnTo>
                      <a:pt x="1224" y="300"/>
                    </a:lnTo>
                    <a:lnTo>
                      <a:pt x="1165" y="264"/>
                    </a:lnTo>
                    <a:lnTo>
                      <a:pt x="763" y="32"/>
                    </a:lnTo>
                    <a:cubicBezTo>
                      <a:pt x="727" y="11"/>
                      <a:pt x="676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9255;p75">
                <a:extLst>
                  <a:ext uri="{FF2B5EF4-FFF2-40B4-BE49-F238E27FC236}">
                    <a16:creationId xmlns:a16="http://schemas.microsoft.com/office/drawing/2014/main" id="{1C23891E-483E-DA90-9F16-658FFF293FFE}"/>
                  </a:ext>
                </a:extLst>
              </p:cNvPr>
              <p:cNvSpPr/>
              <p:nvPr/>
            </p:nvSpPr>
            <p:spPr>
              <a:xfrm>
                <a:off x="2651847" y="8988915"/>
                <a:ext cx="96802" cy="55867"/>
              </a:xfrm>
              <a:custGeom>
                <a:avLst/>
                <a:gdLst/>
                <a:ahLst/>
                <a:cxnLst/>
                <a:rect l="l" t="t" r="r" b="b"/>
                <a:pathLst>
                  <a:path w="927" h="535" extrusionOk="0">
                    <a:moveTo>
                      <a:pt x="927" y="534"/>
                    </a:moveTo>
                    <a:lnTo>
                      <a:pt x="927" y="5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9256;p75">
                <a:extLst>
                  <a:ext uri="{FF2B5EF4-FFF2-40B4-BE49-F238E27FC236}">
                    <a16:creationId xmlns:a16="http://schemas.microsoft.com/office/drawing/2014/main" id="{6C717C84-33E5-8A09-4BDD-8716694F2C33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535"/>
              </a:xfrm>
              <a:custGeom>
                <a:avLst/>
                <a:gdLst/>
                <a:ahLst/>
                <a:cxnLst/>
                <a:rect l="l" t="t" r="r" b="b"/>
                <a:pathLst>
                  <a:path w="96" h="5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9257;p75">
                <a:extLst>
                  <a:ext uri="{FF2B5EF4-FFF2-40B4-BE49-F238E27FC236}">
                    <a16:creationId xmlns:a16="http://schemas.microsoft.com/office/drawing/2014/main" id="{006300C7-704B-2757-B018-FEAC2540096C}"/>
                  </a:ext>
                </a:extLst>
              </p:cNvPr>
              <p:cNvSpPr/>
              <p:nvPr/>
            </p:nvSpPr>
            <p:spPr>
              <a:xfrm>
                <a:off x="3005327" y="9187114"/>
                <a:ext cx="10025" cy="544368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3" extrusionOk="0">
                    <a:moveTo>
                      <a:pt x="95" y="1"/>
                    </a:moveTo>
                    <a:lnTo>
                      <a:pt x="0" y="52"/>
                    </a:lnTo>
                    <a:lnTo>
                      <a:pt x="0" y="1051"/>
                    </a:lnTo>
                    <a:lnTo>
                      <a:pt x="0" y="3158"/>
                    </a:lnTo>
                    <a:lnTo>
                      <a:pt x="0" y="5212"/>
                    </a:lnTo>
                    <a:lnTo>
                      <a:pt x="95" y="5155"/>
                    </a:lnTo>
                    <a:lnTo>
                      <a:pt x="95" y="3214"/>
                    </a:lnTo>
                    <a:lnTo>
                      <a:pt x="95" y="1108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9258;p75">
                <a:extLst>
                  <a:ext uri="{FF2B5EF4-FFF2-40B4-BE49-F238E27FC236}">
                    <a16:creationId xmlns:a16="http://schemas.microsoft.com/office/drawing/2014/main" id="{6893A054-3585-B94F-3815-15EF849E668E}"/>
                  </a:ext>
                </a:extLst>
              </p:cNvPr>
              <p:cNvSpPr/>
              <p:nvPr/>
            </p:nvSpPr>
            <p:spPr>
              <a:xfrm>
                <a:off x="2519854" y="9010426"/>
                <a:ext cx="427934" cy="754157"/>
              </a:xfrm>
              <a:custGeom>
                <a:avLst/>
                <a:gdLst/>
                <a:ahLst/>
                <a:cxnLst/>
                <a:rect l="l" t="t" r="r" b="b"/>
                <a:pathLst>
                  <a:path w="4098" h="7222" extrusionOk="0">
                    <a:moveTo>
                      <a:pt x="488" y="0"/>
                    </a:moveTo>
                    <a:cubicBezTo>
                      <a:pt x="471" y="0"/>
                      <a:pt x="455" y="4"/>
                      <a:pt x="445" y="11"/>
                    </a:cubicBezTo>
                    <a:lnTo>
                      <a:pt x="14" y="256"/>
                    </a:lnTo>
                    <a:cubicBezTo>
                      <a:pt x="7" y="262"/>
                      <a:pt x="0" y="269"/>
                      <a:pt x="0" y="285"/>
                    </a:cubicBezTo>
                    <a:cubicBezTo>
                      <a:pt x="0" y="292"/>
                      <a:pt x="7" y="299"/>
                      <a:pt x="14" y="306"/>
                    </a:cubicBezTo>
                    <a:lnTo>
                      <a:pt x="143" y="385"/>
                    </a:lnTo>
                    <a:lnTo>
                      <a:pt x="531" y="156"/>
                    </a:lnTo>
                    <a:lnTo>
                      <a:pt x="1026" y="442"/>
                    </a:lnTo>
                    <a:lnTo>
                      <a:pt x="1085" y="478"/>
                    </a:lnTo>
                    <a:lnTo>
                      <a:pt x="1164" y="521"/>
                    </a:lnTo>
                    <a:lnTo>
                      <a:pt x="2191" y="1118"/>
                    </a:lnTo>
                    <a:lnTo>
                      <a:pt x="2250" y="1147"/>
                    </a:lnTo>
                    <a:lnTo>
                      <a:pt x="2329" y="1191"/>
                    </a:lnTo>
                    <a:lnTo>
                      <a:pt x="2917" y="1536"/>
                    </a:lnTo>
                    <a:lnTo>
                      <a:pt x="3968" y="2139"/>
                    </a:lnTo>
                    <a:lnTo>
                      <a:pt x="3968" y="7084"/>
                    </a:lnTo>
                    <a:lnTo>
                      <a:pt x="3909" y="7113"/>
                    </a:lnTo>
                    <a:lnTo>
                      <a:pt x="4097" y="7222"/>
                    </a:lnTo>
                    <a:lnTo>
                      <a:pt x="4097" y="2067"/>
                    </a:lnTo>
                    <a:lnTo>
                      <a:pt x="2917" y="1384"/>
                    </a:lnTo>
                    <a:lnTo>
                      <a:pt x="2329" y="1039"/>
                    </a:lnTo>
                    <a:lnTo>
                      <a:pt x="2250" y="996"/>
                    </a:lnTo>
                    <a:lnTo>
                      <a:pt x="2191" y="968"/>
                    </a:lnTo>
                    <a:lnTo>
                      <a:pt x="1164" y="371"/>
                    </a:lnTo>
                    <a:lnTo>
                      <a:pt x="1085" y="328"/>
                    </a:lnTo>
                    <a:lnTo>
                      <a:pt x="1026" y="292"/>
                    </a:lnTo>
                    <a:lnTo>
                      <a:pt x="531" y="11"/>
                    </a:lnTo>
                    <a:cubicBezTo>
                      <a:pt x="520" y="4"/>
                      <a:pt x="504" y="0"/>
                      <a:pt x="4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9259;p75">
                <a:extLst>
                  <a:ext uri="{FF2B5EF4-FFF2-40B4-BE49-F238E27FC236}">
                    <a16:creationId xmlns:a16="http://schemas.microsoft.com/office/drawing/2014/main" id="{B3BB5BD2-78DF-89E6-21CC-4727A2FC3CAF}"/>
                  </a:ext>
                </a:extLst>
              </p:cNvPr>
              <p:cNvSpPr/>
              <p:nvPr/>
            </p:nvSpPr>
            <p:spPr>
              <a:xfrm>
                <a:off x="2534786" y="9026612"/>
                <a:ext cx="399426" cy="230466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207" extrusionOk="0">
                    <a:moveTo>
                      <a:pt x="388" y="1"/>
                    </a:moveTo>
                    <a:lnTo>
                      <a:pt x="0" y="230"/>
                    </a:lnTo>
                    <a:lnTo>
                      <a:pt x="883" y="741"/>
                    </a:lnTo>
                    <a:lnTo>
                      <a:pt x="942" y="770"/>
                    </a:lnTo>
                    <a:lnTo>
                      <a:pt x="1021" y="813"/>
                    </a:lnTo>
                    <a:lnTo>
                      <a:pt x="1617" y="1158"/>
                    </a:lnTo>
                    <a:lnTo>
                      <a:pt x="2048" y="1408"/>
                    </a:lnTo>
                    <a:lnTo>
                      <a:pt x="2107" y="1444"/>
                    </a:lnTo>
                    <a:lnTo>
                      <a:pt x="2186" y="1488"/>
                    </a:lnTo>
                    <a:lnTo>
                      <a:pt x="3437" y="2207"/>
                    </a:lnTo>
                    <a:lnTo>
                      <a:pt x="3601" y="2114"/>
                    </a:lnTo>
                    <a:lnTo>
                      <a:pt x="3644" y="2091"/>
                    </a:lnTo>
                    <a:lnTo>
                      <a:pt x="3825" y="1984"/>
                    </a:lnTo>
                    <a:lnTo>
                      <a:pt x="2774" y="1381"/>
                    </a:lnTo>
                    <a:lnTo>
                      <a:pt x="2186" y="1036"/>
                    </a:lnTo>
                    <a:lnTo>
                      <a:pt x="2107" y="992"/>
                    </a:lnTo>
                    <a:lnTo>
                      <a:pt x="2048" y="963"/>
                    </a:lnTo>
                    <a:lnTo>
                      <a:pt x="1021" y="366"/>
                    </a:lnTo>
                    <a:lnTo>
                      <a:pt x="942" y="323"/>
                    </a:lnTo>
                    <a:lnTo>
                      <a:pt x="883" y="287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9260;p75">
                <a:extLst>
                  <a:ext uri="{FF2B5EF4-FFF2-40B4-BE49-F238E27FC236}">
                    <a16:creationId xmlns:a16="http://schemas.microsoft.com/office/drawing/2014/main" id="{C5EBD6CC-19B0-6BA0-490A-2FAE5C77D319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9261;p75">
                <a:extLst>
                  <a:ext uri="{FF2B5EF4-FFF2-40B4-BE49-F238E27FC236}">
                    <a16:creationId xmlns:a16="http://schemas.microsoft.com/office/drawing/2014/main" id="{0C14B67E-8987-F29A-230B-B99EA97E5FBE}"/>
                  </a:ext>
                </a:extLst>
              </p:cNvPr>
              <p:cNvSpPr/>
              <p:nvPr/>
            </p:nvSpPr>
            <p:spPr>
              <a:xfrm>
                <a:off x="2947684" y="9220321"/>
                <a:ext cx="9816" cy="5442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5212" extrusionOk="0">
                    <a:moveTo>
                      <a:pt x="93" y="0"/>
                    </a:moveTo>
                    <a:lnTo>
                      <a:pt x="0" y="57"/>
                    </a:lnTo>
                    <a:lnTo>
                      <a:pt x="0" y="5212"/>
                    </a:lnTo>
                    <a:lnTo>
                      <a:pt x="93" y="5160"/>
                    </a:lnTo>
                    <a:lnTo>
                      <a:pt x="93" y="3285"/>
                    </a:lnTo>
                    <a:lnTo>
                      <a:pt x="93" y="2572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9262;p75">
                <a:extLst>
                  <a:ext uri="{FF2B5EF4-FFF2-40B4-BE49-F238E27FC236}">
                    <a16:creationId xmlns:a16="http://schemas.microsoft.com/office/drawing/2014/main" id="{AD552FE9-060F-E56F-DADD-139D51E20AA2}"/>
                  </a:ext>
                </a:extLst>
              </p:cNvPr>
              <p:cNvSpPr/>
              <p:nvPr/>
            </p:nvSpPr>
            <p:spPr>
              <a:xfrm>
                <a:off x="2893592" y="9233792"/>
                <a:ext cx="40621" cy="53977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5169" extrusionOk="0">
                    <a:moveTo>
                      <a:pt x="389" y="0"/>
                    </a:moveTo>
                    <a:lnTo>
                      <a:pt x="208" y="107"/>
                    </a:lnTo>
                    <a:lnTo>
                      <a:pt x="165" y="130"/>
                    </a:lnTo>
                    <a:lnTo>
                      <a:pt x="1" y="223"/>
                    </a:lnTo>
                    <a:lnTo>
                      <a:pt x="1" y="230"/>
                    </a:lnTo>
                    <a:lnTo>
                      <a:pt x="1" y="2804"/>
                    </a:lnTo>
                    <a:lnTo>
                      <a:pt x="1" y="3444"/>
                    </a:lnTo>
                    <a:lnTo>
                      <a:pt x="1" y="5169"/>
                    </a:lnTo>
                    <a:lnTo>
                      <a:pt x="330" y="4974"/>
                    </a:lnTo>
                    <a:lnTo>
                      <a:pt x="389" y="4945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9263;p75">
                <a:extLst>
                  <a:ext uri="{FF2B5EF4-FFF2-40B4-BE49-F238E27FC236}">
                    <a16:creationId xmlns:a16="http://schemas.microsoft.com/office/drawing/2014/main" id="{57700A3E-F44F-0C79-F020-436F747C5597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9264;p75">
                <a:extLst>
                  <a:ext uri="{FF2B5EF4-FFF2-40B4-BE49-F238E27FC236}">
                    <a16:creationId xmlns:a16="http://schemas.microsoft.com/office/drawing/2014/main" id="{3C90C18E-553C-60F6-15B0-E8A6B9040B86}"/>
                  </a:ext>
                </a:extLst>
              </p:cNvPr>
              <p:cNvSpPr/>
              <p:nvPr/>
            </p:nvSpPr>
            <p:spPr>
              <a:xfrm>
                <a:off x="2505443" y="9040083"/>
                <a:ext cx="378332" cy="761989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7297" extrusionOk="0">
                    <a:moveTo>
                      <a:pt x="771" y="1313"/>
                    </a:moveTo>
                    <a:cubicBezTo>
                      <a:pt x="781" y="1313"/>
                      <a:pt x="793" y="1316"/>
                      <a:pt x="806" y="1322"/>
                    </a:cubicBezTo>
                    <a:lnTo>
                      <a:pt x="1164" y="1531"/>
                    </a:lnTo>
                    <a:lnTo>
                      <a:pt x="1223" y="1560"/>
                    </a:lnTo>
                    <a:lnTo>
                      <a:pt x="1302" y="1610"/>
                    </a:lnTo>
                    <a:lnTo>
                      <a:pt x="1891" y="1949"/>
                    </a:lnTo>
                    <a:lnTo>
                      <a:pt x="2329" y="2200"/>
                    </a:lnTo>
                    <a:lnTo>
                      <a:pt x="2388" y="2237"/>
                    </a:lnTo>
                    <a:lnTo>
                      <a:pt x="2467" y="2280"/>
                    </a:lnTo>
                    <a:lnTo>
                      <a:pt x="2646" y="2387"/>
                    </a:lnTo>
                    <a:cubicBezTo>
                      <a:pt x="2689" y="2409"/>
                      <a:pt x="2717" y="2466"/>
                      <a:pt x="2717" y="2509"/>
                    </a:cubicBezTo>
                    <a:lnTo>
                      <a:pt x="2717" y="2609"/>
                    </a:lnTo>
                    <a:lnTo>
                      <a:pt x="2717" y="3644"/>
                    </a:lnTo>
                    <a:lnTo>
                      <a:pt x="2717" y="3876"/>
                    </a:lnTo>
                    <a:cubicBezTo>
                      <a:pt x="2717" y="3905"/>
                      <a:pt x="2701" y="3921"/>
                      <a:pt x="2679" y="3921"/>
                    </a:cubicBezTo>
                    <a:cubicBezTo>
                      <a:pt x="2669" y="3921"/>
                      <a:pt x="2658" y="3917"/>
                      <a:pt x="2646" y="3910"/>
                    </a:cubicBezTo>
                    <a:lnTo>
                      <a:pt x="2467" y="3810"/>
                    </a:lnTo>
                    <a:lnTo>
                      <a:pt x="2388" y="3767"/>
                    </a:lnTo>
                    <a:lnTo>
                      <a:pt x="2329" y="3731"/>
                    </a:lnTo>
                    <a:lnTo>
                      <a:pt x="1302" y="3134"/>
                    </a:lnTo>
                    <a:lnTo>
                      <a:pt x="1223" y="3091"/>
                    </a:lnTo>
                    <a:lnTo>
                      <a:pt x="1164" y="3063"/>
                    </a:lnTo>
                    <a:lnTo>
                      <a:pt x="799" y="2847"/>
                    </a:lnTo>
                    <a:cubicBezTo>
                      <a:pt x="763" y="2825"/>
                      <a:pt x="726" y="2768"/>
                      <a:pt x="726" y="2725"/>
                    </a:cubicBezTo>
                    <a:lnTo>
                      <a:pt x="733" y="1365"/>
                    </a:lnTo>
                    <a:cubicBezTo>
                      <a:pt x="733" y="1330"/>
                      <a:pt x="748" y="1313"/>
                      <a:pt x="771" y="1313"/>
                    </a:cubicBezTo>
                    <a:close/>
                    <a:moveTo>
                      <a:pt x="0" y="1"/>
                    </a:moveTo>
                    <a:lnTo>
                      <a:pt x="0" y="3229"/>
                    </a:lnTo>
                    <a:lnTo>
                      <a:pt x="0" y="3551"/>
                    </a:lnTo>
                    <a:lnTo>
                      <a:pt x="0" y="5154"/>
                    </a:lnTo>
                    <a:cubicBezTo>
                      <a:pt x="0" y="5183"/>
                      <a:pt x="22" y="5212"/>
                      <a:pt x="59" y="5233"/>
                    </a:cubicBezTo>
                    <a:lnTo>
                      <a:pt x="3623" y="7296"/>
                    </a:lnTo>
                    <a:lnTo>
                      <a:pt x="3623" y="5240"/>
                    </a:lnTo>
                    <a:lnTo>
                      <a:pt x="3623" y="4600"/>
                    </a:lnTo>
                    <a:lnTo>
                      <a:pt x="3623" y="2135"/>
                    </a:lnTo>
                    <a:lnTo>
                      <a:pt x="2467" y="1467"/>
                    </a:lnTo>
                    <a:lnTo>
                      <a:pt x="2388" y="1424"/>
                    </a:lnTo>
                    <a:lnTo>
                      <a:pt x="2329" y="1388"/>
                    </a:lnTo>
                    <a:lnTo>
                      <a:pt x="1898" y="1136"/>
                    </a:lnTo>
                    <a:lnTo>
                      <a:pt x="1302" y="791"/>
                    </a:lnTo>
                    <a:lnTo>
                      <a:pt x="1223" y="748"/>
                    </a:lnTo>
                    <a:lnTo>
                      <a:pt x="1164" y="719"/>
                    </a:lnTo>
                    <a:lnTo>
                      <a:pt x="188" y="151"/>
                    </a:lnTo>
                    <a:lnTo>
                      <a:pt x="138" y="123"/>
                    </a:lnTo>
                    <a:lnTo>
                      <a:pt x="59" y="80"/>
                    </a:lnTo>
                    <a:cubicBezTo>
                      <a:pt x="52" y="72"/>
                      <a:pt x="43" y="72"/>
                      <a:pt x="36" y="65"/>
                    </a:cubicBezTo>
                    <a:cubicBezTo>
                      <a:pt x="36" y="58"/>
                      <a:pt x="29" y="51"/>
                      <a:pt x="22" y="51"/>
                    </a:cubicBezTo>
                    <a:cubicBezTo>
                      <a:pt x="22" y="44"/>
                      <a:pt x="16" y="44"/>
                      <a:pt x="16" y="44"/>
                    </a:cubicBezTo>
                    <a:cubicBezTo>
                      <a:pt x="16" y="37"/>
                      <a:pt x="16" y="37"/>
                      <a:pt x="9" y="29"/>
                    </a:cubicBezTo>
                    <a:lnTo>
                      <a:pt x="9" y="22"/>
                    </a:lnTo>
                    <a:cubicBezTo>
                      <a:pt x="0" y="15"/>
                      <a:pt x="0" y="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9265;p75">
                <a:extLst>
                  <a:ext uri="{FF2B5EF4-FFF2-40B4-BE49-F238E27FC236}">
                    <a16:creationId xmlns:a16="http://schemas.microsoft.com/office/drawing/2014/main" id="{25DD4AF1-1D87-9C8B-199D-685C7951ADED}"/>
                  </a:ext>
                </a:extLst>
              </p:cNvPr>
              <p:cNvSpPr/>
              <p:nvPr/>
            </p:nvSpPr>
            <p:spPr>
              <a:xfrm>
                <a:off x="2581256" y="9177194"/>
                <a:ext cx="208015" cy="272340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2608" extrusionOk="0">
                    <a:moveTo>
                      <a:pt x="45" y="0"/>
                    </a:moveTo>
                    <a:cubicBezTo>
                      <a:pt x="22" y="0"/>
                      <a:pt x="7" y="17"/>
                      <a:pt x="7" y="52"/>
                    </a:cubicBezTo>
                    <a:lnTo>
                      <a:pt x="0" y="1412"/>
                    </a:lnTo>
                    <a:cubicBezTo>
                      <a:pt x="0" y="1455"/>
                      <a:pt x="37" y="1512"/>
                      <a:pt x="73" y="1534"/>
                    </a:cubicBezTo>
                    <a:lnTo>
                      <a:pt x="438" y="1750"/>
                    </a:lnTo>
                    <a:lnTo>
                      <a:pt x="497" y="1778"/>
                    </a:lnTo>
                    <a:lnTo>
                      <a:pt x="576" y="1821"/>
                    </a:lnTo>
                    <a:lnTo>
                      <a:pt x="1603" y="2418"/>
                    </a:lnTo>
                    <a:lnTo>
                      <a:pt x="1662" y="2454"/>
                    </a:lnTo>
                    <a:lnTo>
                      <a:pt x="1741" y="2497"/>
                    </a:lnTo>
                    <a:lnTo>
                      <a:pt x="1920" y="2597"/>
                    </a:lnTo>
                    <a:cubicBezTo>
                      <a:pt x="1932" y="2604"/>
                      <a:pt x="1943" y="2608"/>
                      <a:pt x="1953" y="2608"/>
                    </a:cubicBezTo>
                    <a:cubicBezTo>
                      <a:pt x="1975" y="2608"/>
                      <a:pt x="1991" y="2592"/>
                      <a:pt x="1991" y="2563"/>
                    </a:cubicBezTo>
                    <a:lnTo>
                      <a:pt x="1991" y="2331"/>
                    </a:lnTo>
                    <a:lnTo>
                      <a:pt x="1991" y="1296"/>
                    </a:lnTo>
                    <a:lnTo>
                      <a:pt x="1991" y="1196"/>
                    </a:lnTo>
                    <a:cubicBezTo>
                      <a:pt x="1991" y="1153"/>
                      <a:pt x="1963" y="1096"/>
                      <a:pt x="1920" y="1074"/>
                    </a:cubicBezTo>
                    <a:lnTo>
                      <a:pt x="1741" y="967"/>
                    </a:lnTo>
                    <a:lnTo>
                      <a:pt x="1662" y="924"/>
                    </a:lnTo>
                    <a:lnTo>
                      <a:pt x="1603" y="887"/>
                    </a:lnTo>
                    <a:lnTo>
                      <a:pt x="1165" y="636"/>
                    </a:lnTo>
                    <a:lnTo>
                      <a:pt x="576" y="297"/>
                    </a:lnTo>
                    <a:lnTo>
                      <a:pt x="497" y="247"/>
                    </a:lnTo>
                    <a:lnTo>
                      <a:pt x="438" y="218"/>
                    </a:lnTo>
                    <a:lnTo>
                      <a:pt x="80" y="9"/>
                    </a:lnTo>
                    <a:cubicBezTo>
                      <a:pt x="67" y="3"/>
                      <a:pt x="55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9266;p75">
                <a:extLst>
                  <a:ext uri="{FF2B5EF4-FFF2-40B4-BE49-F238E27FC236}">
                    <a16:creationId xmlns:a16="http://schemas.microsoft.com/office/drawing/2014/main" id="{A809D99B-E863-EFB2-2DDD-B1A20D1DB773}"/>
                  </a:ext>
                </a:extLst>
              </p:cNvPr>
              <p:cNvSpPr/>
              <p:nvPr/>
            </p:nvSpPr>
            <p:spPr>
              <a:xfrm>
                <a:off x="2883672" y="9256975"/>
                <a:ext cx="10025" cy="6057"/>
              </a:xfrm>
              <a:custGeom>
                <a:avLst/>
                <a:gdLst/>
                <a:ahLst/>
                <a:cxnLst/>
                <a:rect l="l" t="t" r="r" b="b"/>
                <a:pathLst>
                  <a:path w="96" h="58" extrusionOk="0">
                    <a:moveTo>
                      <a:pt x="96" y="1"/>
                    </a:moveTo>
                    <a:lnTo>
                      <a:pt x="1" y="58"/>
                    </a:lnTo>
                    <a:lnTo>
                      <a:pt x="96" y="8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9267;p75">
                <a:extLst>
                  <a:ext uri="{FF2B5EF4-FFF2-40B4-BE49-F238E27FC236}">
                    <a16:creationId xmlns:a16="http://schemas.microsoft.com/office/drawing/2014/main" id="{804B018B-856F-FF83-F0B9-E40DBBA8EB23}"/>
                  </a:ext>
                </a:extLst>
              </p:cNvPr>
              <p:cNvSpPr/>
              <p:nvPr/>
            </p:nvSpPr>
            <p:spPr>
              <a:xfrm>
                <a:off x="2505443" y="9002177"/>
                <a:ext cx="452056" cy="260854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2498" extrusionOk="0">
                    <a:moveTo>
                      <a:pt x="626" y="0"/>
                    </a:moveTo>
                    <a:cubicBezTo>
                      <a:pt x="575" y="0"/>
                      <a:pt x="525" y="11"/>
                      <a:pt x="490" y="33"/>
                    </a:cubicBezTo>
                    <a:lnTo>
                      <a:pt x="59" y="285"/>
                    </a:lnTo>
                    <a:cubicBezTo>
                      <a:pt x="22" y="305"/>
                      <a:pt x="0" y="335"/>
                      <a:pt x="0" y="364"/>
                    </a:cubicBezTo>
                    <a:cubicBezTo>
                      <a:pt x="0" y="371"/>
                      <a:pt x="0" y="378"/>
                      <a:pt x="9" y="385"/>
                    </a:cubicBezTo>
                    <a:lnTo>
                      <a:pt x="9" y="392"/>
                    </a:lnTo>
                    <a:cubicBezTo>
                      <a:pt x="16" y="400"/>
                      <a:pt x="16" y="400"/>
                      <a:pt x="16" y="407"/>
                    </a:cubicBezTo>
                    <a:cubicBezTo>
                      <a:pt x="16" y="407"/>
                      <a:pt x="22" y="407"/>
                      <a:pt x="22" y="414"/>
                    </a:cubicBezTo>
                    <a:cubicBezTo>
                      <a:pt x="29" y="414"/>
                      <a:pt x="36" y="421"/>
                      <a:pt x="36" y="428"/>
                    </a:cubicBezTo>
                    <a:cubicBezTo>
                      <a:pt x="43" y="435"/>
                      <a:pt x="52" y="435"/>
                      <a:pt x="59" y="443"/>
                    </a:cubicBezTo>
                    <a:lnTo>
                      <a:pt x="138" y="486"/>
                    </a:lnTo>
                    <a:lnTo>
                      <a:pt x="188" y="514"/>
                    </a:lnTo>
                    <a:lnTo>
                      <a:pt x="1164" y="1082"/>
                    </a:lnTo>
                    <a:lnTo>
                      <a:pt x="1223" y="1111"/>
                    </a:lnTo>
                    <a:lnTo>
                      <a:pt x="1302" y="1154"/>
                    </a:lnTo>
                    <a:lnTo>
                      <a:pt x="1898" y="1499"/>
                    </a:lnTo>
                    <a:lnTo>
                      <a:pt x="2329" y="1751"/>
                    </a:lnTo>
                    <a:lnTo>
                      <a:pt x="2388" y="1787"/>
                    </a:lnTo>
                    <a:lnTo>
                      <a:pt x="2467" y="1830"/>
                    </a:lnTo>
                    <a:lnTo>
                      <a:pt x="3623" y="2498"/>
                    </a:lnTo>
                    <a:lnTo>
                      <a:pt x="3718" y="2441"/>
                    </a:lnTo>
                    <a:lnTo>
                      <a:pt x="2467" y="1722"/>
                    </a:lnTo>
                    <a:lnTo>
                      <a:pt x="2388" y="1678"/>
                    </a:lnTo>
                    <a:lnTo>
                      <a:pt x="2329" y="1642"/>
                    </a:lnTo>
                    <a:lnTo>
                      <a:pt x="1898" y="1392"/>
                    </a:lnTo>
                    <a:lnTo>
                      <a:pt x="1302" y="1047"/>
                    </a:lnTo>
                    <a:lnTo>
                      <a:pt x="1223" y="1004"/>
                    </a:lnTo>
                    <a:lnTo>
                      <a:pt x="1164" y="975"/>
                    </a:lnTo>
                    <a:lnTo>
                      <a:pt x="281" y="464"/>
                    </a:lnTo>
                    <a:lnTo>
                      <a:pt x="152" y="385"/>
                    </a:lnTo>
                    <a:cubicBezTo>
                      <a:pt x="145" y="378"/>
                      <a:pt x="138" y="371"/>
                      <a:pt x="138" y="364"/>
                    </a:cubicBezTo>
                    <a:cubicBezTo>
                      <a:pt x="138" y="348"/>
                      <a:pt x="145" y="341"/>
                      <a:pt x="152" y="335"/>
                    </a:cubicBezTo>
                    <a:lnTo>
                      <a:pt x="583" y="90"/>
                    </a:lnTo>
                    <a:cubicBezTo>
                      <a:pt x="593" y="83"/>
                      <a:pt x="609" y="79"/>
                      <a:pt x="626" y="79"/>
                    </a:cubicBezTo>
                    <a:cubicBezTo>
                      <a:pt x="642" y="79"/>
                      <a:pt x="658" y="83"/>
                      <a:pt x="669" y="90"/>
                    </a:cubicBezTo>
                    <a:lnTo>
                      <a:pt x="1164" y="371"/>
                    </a:lnTo>
                    <a:lnTo>
                      <a:pt x="1223" y="407"/>
                    </a:lnTo>
                    <a:lnTo>
                      <a:pt x="1302" y="450"/>
                    </a:lnTo>
                    <a:lnTo>
                      <a:pt x="2329" y="1047"/>
                    </a:lnTo>
                    <a:lnTo>
                      <a:pt x="2388" y="1075"/>
                    </a:lnTo>
                    <a:lnTo>
                      <a:pt x="2467" y="1118"/>
                    </a:lnTo>
                    <a:lnTo>
                      <a:pt x="3055" y="1463"/>
                    </a:lnTo>
                    <a:lnTo>
                      <a:pt x="4235" y="2146"/>
                    </a:lnTo>
                    <a:lnTo>
                      <a:pt x="4328" y="2089"/>
                    </a:lnTo>
                    <a:lnTo>
                      <a:pt x="3055" y="1356"/>
                    </a:lnTo>
                    <a:lnTo>
                      <a:pt x="2467" y="1011"/>
                    </a:lnTo>
                    <a:lnTo>
                      <a:pt x="2388" y="968"/>
                    </a:lnTo>
                    <a:lnTo>
                      <a:pt x="2329" y="938"/>
                    </a:lnTo>
                    <a:lnTo>
                      <a:pt x="1302" y="341"/>
                    </a:lnTo>
                    <a:lnTo>
                      <a:pt x="1223" y="298"/>
                    </a:lnTo>
                    <a:lnTo>
                      <a:pt x="1164" y="262"/>
                    </a:lnTo>
                    <a:lnTo>
                      <a:pt x="763" y="33"/>
                    </a:lnTo>
                    <a:cubicBezTo>
                      <a:pt x="726" y="11"/>
                      <a:pt x="676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9268;p75">
                <a:extLst>
                  <a:ext uri="{FF2B5EF4-FFF2-40B4-BE49-F238E27FC236}">
                    <a16:creationId xmlns:a16="http://schemas.microsoft.com/office/drawing/2014/main" id="{79AB46EB-6BF0-A7C2-36B0-F8DA9ABA7680}"/>
                  </a:ext>
                </a:extLst>
              </p:cNvPr>
              <p:cNvSpPr/>
              <p:nvPr/>
            </p:nvSpPr>
            <p:spPr>
              <a:xfrm>
                <a:off x="2883672" y="9257706"/>
                <a:ext cx="10025" cy="544368"/>
              </a:xfrm>
              <a:custGeom>
                <a:avLst/>
                <a:gdLst/>
                <a:ahLst/>
                <a:cxnLst/>
                <a:rect l="l" t="t" r="r" b="b"/>
                <a:pathLst>
                  <a:path w="96" h="5213" extrusionOk="0">
                    <a:moveTo>
                      <a:pt x="96" y="1"/>
                    </a:moveTo>
                    <a:lnTo>
                      <a:pt x="1" y="51"/>
                    </a:lnTo>
                    <a:lnTo>
                      <a:pt x="1" y="2516"/>
                    </a:lnTo>
                    <a:lnTo>
                      <a:pt x="1" y="3156"/>
                    </a:lnTo>
                    <a:lnTo>
                      <a:pt x="1" y="5212"/>
                    </a:lnTo>
                    <a:lnTo>
                      <a:pt x="96" y="5155"/>
                    </a:lnTo>
                    <a:lnTo>
                      <a:pt x="96" y="3215"/>
                    </a:lnTo>
                    <a:lnTo>
                      <a:pt x="96" y="2575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9269;p75">
              <a:extLst>
                <a:ext uri="{FF2B5EF4-FFF2-40B4-BE49-F238E27FC236}">
                  <a16:creationId xmlns:a16="http://schemas.microsoft.com/office/drawing/2014/main" id="{D410A9FA-33AD-F896-A049-1B6A3F3325C4}"/>
                </a:ext>
              </a:extLst>
            </p:cNvPr>
            <p:cNvSpPr/>
            <p:nvPr/>
          </p:nvSpPr>
          <p:spPr>
            <a:xfrm>
              <a:off x="6824010" y="4322800"/>
              <a:ext cx="156790" cy="128322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9270;p75">
              <a:extLst>
                <a:ext uri="{FF2B5EF4-FFF2-40B4-BE49-F238E27FC236}">
                  <a16:creationId xmlns:a16="http://schemas.microsoft.com/office/drawing/2014/main" id="{757DE877-2A42-621E-6DF7-2CC76C2B6E3A}"/>
                </a:ext>
              </a:extLst>
            </p:cNvPr>
            <p:cNvGrpSpPr/>
            <p:nvPr/>
          </p:nvGrpSpPr>
          <p:grpSpPr>
            <a:xfrm>
              <a:off x="7197885" y="3880415"/>
              <a:ext cx="136552" cy="136552"/>
              <a:chOff x="12436354" y="4743612"/>
              <a:chExt cx="62846" cy="62846"/>
            </a:xfrm>
          </p:grpSpPr>
          <p:sp>
            <p:nvSpPr>
              <p:cNvPr id="7" name="Google Shape;9271;p75">
                <a:extLst>
                  <a:ext uri="{FF2B5EF4-FFF2-40B4-BE49-F238E27FC236}">
                    <a16:creationId xmlns:a16="http://schemas.microsoft.com/office/drawing/2014/main" id="{10E55A41-F4B0-3F49-26E0-5ED792A08EB1}"/>
                  </a:ext>
                </a:extLst>
              </p:cNvPr>
              <p:cNvSpPr/>
              <p:nvPr/>
            </p:nvSpPr>
            <p:spPr>
              <a:xfrm>
                <a:off x="12436354" y="4743612"/>
                <a:ext cx="62846" cy="628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fill="none" extrusionOk="0">
                    <a:moveTo>
                      <a:pt x="1" y="0"/>
                    </a:moveTo>
                    <a:lnTo>
                      <a:pt x="396" y="39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272;p75">
                <a:extLst>
                  <a:ext uri="{FF2B5EF4-FFF2-40B4-BE49-F238E27FC236}">
                    <a16:creationId xmlns:a16="http://schemas.microsoft.com/office/drawing/2014/main" id="{B955C0B5-7AF1-084B-CBED-9F7F4A4AFEE3}"/>
                  </a:ext>
                </a:extLst>
              </p:cNvPr>
              <p:cNvSpPr/>
              <p:nvPr/>
            </p:nvSpPr>
            <p:spPr>
              <a:xfrm>
                <a:off x="12436354" y="4743612"/>
                <a:ext cx="62846" cy="628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fill="none" extrusionOk="0">
                    <a:moveTo>
                      <a:pt x="396" y="0"/>
                    </a:moveTo>
                    <a:lnTo>
                      <a:pt x="1" y="39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436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1BA7BF79-2DD7-E1BC-964B-D07EDD00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BD57E4-89B4-07A7-2031-FD6FEC3FD4BD}"/>
              </a:ext>
            </a:extLst>
          </p:cNvPr>
          <p:cNvSpPr/>
          <p:nvPr/>
        </p:nvSpPr>
        <p:spPr>
          <a:xfrm>
            <a:off x="609836" y="5376"/>
            <a:ext cx="5003074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</a:rPr>
              <a:t>Nội</a:t>
            </a:r>
            <a:r>
              <a:rPr lang="en-US" sz="2800" b="1" dirty="0">
                <a:solidFill>
                  <a:schemeClr val="tx1"/>
                </a:solidFill>
              </a:rPr>
              <a:t> dung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75AEB05-3252-F347-843D-C3492858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7460CC-9670-8C7A-68F4-EDD06D147AAC}"/>
              </a:ext>
            </a:extLst>
          </p:cNvPr>
          <p:cNvSpPr/>
          <p:nvPr/>
        </p:nvSpPr>
        <p:spPr>
          <a:xfrm>
            <a:off x="337576" y="1963522"/>
            <a:ext cx="2299063" cy="11195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1.Tổng </a:t>
            </a:r>
            <a:r>
              <a:rPr lang="en-US" b="1" dirty="0" err="1">
                <a:solidFill>
                  <a:sysClr val="windowText" lastClr="000000"/>
                </a:solidFill>
              </a:rPr>
              <a:t>quan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về</a:t>
            </a:r>
            <a:r>
              <a:rPr lang="en-US" b="1" dirty="0">
                <a:solidFill>
                  <a:sysClr val="windowText" lastClr="000000"/>
                </a:solidFill>
              </a:rPr>
              <a:t> JSON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32CE6-9A96-FDDC-CEF1-F915A0E94D09}"/>
              </a:ext>
            </a:extLst>
          </p:cNvPr>
          <p:cNvSpPr/>
          <p:nvPr/>
        </p:nvSpPr>
        <p:spPr>
          <a:xfrm>
            <a:off x="3424882" y="1963522"/>
            <a:ext cx="2299063" cy="11195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b="1" dirty="0" err="1">
                <a:solidFill>
                  <a:schemeClr val="tx1"/>
                </a:solidFill>
              </a:rPr>
              <a:t>Làm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việc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với</a:t>
            </a:r>
            <a:r>
              <a:rPr lang="en-US" b="1" dirty="0">
                <a:solidFill>
                  <a:schemeClr val="tx1"/>
                </a:solidFill>
              </a:rPr>
              <a:t> JSON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83F69B-5874-7C22-FBBD-C69DFA1A5BA7}"/>
              </a:ext>
            </a:extLst>
          </p:cNvPr>
          <p:cNvSpPr/>
          <p:nvPr/>
        </p:nvSpPr>
        <p:spPr>
          <a:xfrm>
            <a:off x="6512188" y="1963830"/>
            <a:ext cx="2299063" cy="111952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Best practices </a:t>
            </a:r>
            <a:r>
              <a:rPr lang="en-US" b="1" dirty="0" err="1">
                <a:solidFill>
                  <a:schemeClr val="tx1"/>
                </a:solidFill>
              </a:rPr>
              <a:t>cho</a:t>
            </a:r>
            <a:r>
              <a:rPr lang="en-US" b="1" dirty="0">
                <a:solidFill>
                  <a:schemeClr val="tx1"/>
                </a:solidFill>
              </a:rPr>
              <a:t> complex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59369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52533620-CB82-7961-C77D-1E250C5A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85133-68A5-A44D-5295-F2A17EDAC06C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1. </a:t>
            </a:r>
            <a:r>
              <a:rPr lang="en-US" sz="2400" b="1" dirty="0" err="1">
                <a:solidFill>
                  <a:schemeClr val="tx1"/>
                </a:solidFill>
              </a:rPr>
              <a:t>Tổng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quan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về</a:t>
            </a:r>
            <a:r>
              <a:rPr lang="en-US" sz="2400" b="1" dirty="0">
                <a:solidFill>
                  <a:schemeClr val="tx1"/>
                </a:solidFill>
              </a:rPr>
              <a:t> JSON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D8A756F-14B9-F3A0-F076-B547A101B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F9E5C-12E4-4D35-9C5F-59CAE23EA710}"/>
              </a:ext>
            </a:extLst>
          </p:cNvPr>
          <p:cNvSpPr txBox="1"/>
          <p:nvPr/>
        </p:nvSpPr>
        <p:spPr>
          <a:xfrm>
            <a:off x="732492" y="1573159"/>
            <a:ext cx="7412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JSON (JavaScript Object Notation)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 err="1"/>
              <a:t>trao</a:t>
            </a:r>
            <a:r>
              <a:rPr lang="en-US" sz="1800" dirty="0"/>
              <a:t>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client </a:t>
            </a:r>
            <a:r>
              <a:rPr lang="en-US" sz="1800" dirty="0" err="1"/>
              <a:t>và</a:t>
            </a:r>
            <a:r>
              <a:rPr lang="en-US" sz="1800" dirty="0"/>
              <a:t>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nhẹ</a:t>
            </a:r>
            <a:r>
              <a:rPr lang="en-US" sz="1800" dirty="0"/>
              <a:t>,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đọc</a:t>
            </a:r>
            <a:r>
              <a:rPr lang="en-US" sz="1800" dirty="0"/>
              <a:t>,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thích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hầu</a:t>
            </a:r>
            <a:r>
              <a:rPr lang="en-US" sz="1800" dirty="0"/>
              <a:t> </a:t>
            </a:r>
            <a:r>
              <a:rPr lang="en-US" sz="1800" dirty="0" err="1"/>
              <a:t>hết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key–value, </a:t>
            </a:r>
            <a:r>
              <a:rPr lang="en-US" sz="1800" dirty="0" err="1"/>
              <a:t>Mỗi</a:t>
            </a:r>
            <a:r>
              <a:rPr lang="en-US" sz="1800" dirty="0"/>
              <a:t> key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nháy</a:t>
            </a:r>
            <a:r>
              <a:rPr lang="en-US" sz="1800" dirty="0"/>
              <a:t> </a:t>
            </a:r>
            <a:r>
              <a:rPr lang="en-US" sz="1800" dirty="0" err="1"/>
              <a:t>kép</a:t>
            </a:r>
            <a:r>
              <a:rPr lang="en-US" sz="1800" dirty="0"/>
              <a:t> ("") </a:t>
            </a:r>
            <a:r>
              <a:rPr lang="en-US" sz="1800" dirty="0" err="1"/>
              <a:t>và</a:t>
            </a:r>
            <a:r>
              <a:rPr lang="en-US" sz="1800" dirty="0"/>
              <a:t> value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string, number, </a:t>
            </a:r>
            <a:r>
              <a:rPr lang="en-US" sz="1800" dirty="0" err="1"/>
              <a:t>boolean</a:t>
            </a:r>
            <a:r>
              <a:rPr lang="en-US" sz="1800" dirty="0"/>
              <a:t>, object,..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971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DBEA9A6F-2911-E78F-641D-B57ECDD79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FCB6F8-41D6-9F0F-164D-9FCCB65928B6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1. </a:t>
            </a:r>
            <a:r>
              <a:rPr lang="en-US" sz="2800" b="1" dirty="0" err="1">
                <a:solidFill>
                  <a:schemeClr val="tx1"/>
                </a:solidFill>
              </a:rPr>
              <a:t>Tổng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quan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về</a:t>
            </a:r>
            <a:r>
              <a:rPr lang="en-US" sz="2800" b="1" dirty="0">
                <a:solidFill>
                  <a:schemeClr val="tx1"/>
                </a:solidFill>
              </a:rPr>
              <a:t> JSON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31C7E5E-F900-E152-1A70-30AC7234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41115-F93E-4767-29CE-29B731BD3933}"/>
              </a:ext>
            </a:extLst>
          </p:cNvPr>
          <p:cNvSpPr txBox="1"/>
          <p:nvPr/>
        </p:nvSpPr>
        <p:spPr>
          <a:xfrm>
            <a:off x="4572000" y="1615600"/>
            <a:ext cx="41474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JSON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: </a:t>
            </a:r>
          </a:p>
          <a:p>
            <a:pPr algn="just"/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Object: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diễn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</a:t>
            </a:r>
            <a:r>
              <a:rPr lang="en-US" sz="1800" dirty="0" err="1"/>
              <a:t>nhọn</a:t>
            </a:r>
            <a:r>
              <a:rPr lang="en-US" sz="1800" dirty="0"/>
              <a:t> {}.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Các </a:t>
            </a:r>
            <a:r>
              <a:rPr lang="en-US" sz="1800" dirty="0" err="1"/>
              <a:t>cặp</a:t>
            </a:r>
            <a:r>
              <a:rPr lang="en-US" sz="1800" dirty="0"/>
              <a:t> key-value </a:t>
            </a:r>
            <a:r>
              <a:rPr lang="en-US" sz="1800" dirty="0" err="1"/>
              <a:t>nằm</a:t>
            </a:r>
            <a:r>
              <a:rPr lang="en-US" sz="1800" dirty="0"/>
              <a:t> </a:t>
            </a:r>
            <a:r>
              <a:rPr lang="en-US" sz="1800" dirty="0" err="1"/>
              <a:t>bên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ngoặc</a:t>
            </a:r>
            <a:r>
              <a:rPr lang="en-US" sz="1800" dirty="0"/>
              <a:t> </a:t>
            </a:r>
            <a:r>
              <a:rPr lang="en-US" sz="1800" dirty="0" err="1"/>
              <a:t>nhọn</a:t>
            </a:r>
            <a:r>
              <a:rPr lang="en-US" sz="1800" dirty="0"/>
              <a:t>.</a:t>
            </a:r>
          </a:p>
          <a:p>
            <a:pPr algn="just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02C9-F810-D202-D98D-BA4509C59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53" y="1335677"/>
            <a:ext cx="3012651" cy="24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7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9484618C-34F9-FF32-6853-E735D57E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21E10-04C9-0C22-E22A-C6B9205D11D8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1. </a:t>
            </a:r>
            <a:r>
              <a:rPr lang="en-US" sz="2400" b="1" dirty="0" err="1">
                <a:solidFill>
                  <a:schemeClr val="tx1"/>
                </a:solidFill>
              </a:rPr>
              <a:t>Tổng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quan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về</a:t>
            </a:r>
            <a:r>
              <a:rPr lang="en-US" sz="2400" b="1" dirty="0">
                <a:solidFill>
                  <a:schemeClr val="tx1"/>
                </a:solidFill>
              </a:rPr>
              <a:t> JSON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E10C531-AB85-33FC-E165-9A8F4695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A3849-EAE8-EF83-8164-66616C71C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271" y="581720"/>
            <a:ext cx="2417356" cy="3898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D0E74-EEEA-0CDF-777C-BFDFC37BF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169" y="581719"/>
            <a:ext cx="2417356" cy="3898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ED690-D2DC-6CAB-311E-FB4226E94C0D}"/>
              </a:ext>
            </a:extLst>
          </p:cNvPr>
          <p:cNvSpPr txBox="1"/>
          <p:nvPr/>
        </p:nvSpPr>
        <p:spPr>
          <a:xfrm>
            <a:off x="2260668" y="448055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731B3-884D-2E50-F821-6E923E5DC8AA}"/>
              </a:ext>
            </a:extLst>
          </p:cNvPr>
          <p:cNvSpPr txBox="1"/>
          <p:nvPr/>
        </p:nvSpPr>
        <p:spPr>
          <a:xfrm>
            <a:off x="5538819" y="4480559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Nested Object</a:t>
            </a:r>
          </a:p>
        </p:txBody>
      </p:sp>
    </p:spTree>
    <p:extLst>
      <p:ext uri="{BB962C8B-B14F-4D97-AF65-F5344CB8AC3E}">
        <p14:creationId xmlns:p14="http://schemas.microsoft.com/office/powerpoint/2010/main" val="344357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96506C91-071B-D130-896F-609A8703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4EC5D5-44ED-3515-51E5-AB4B5E5286DC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2. </a:t>
            </a:r>
            <a:r>
              <a:rPr lang="en-US" sz="2400" b="1" dirty="0" err="1">
                <a:solidFill>
                  <a:schemeClr val="tx1"/>
                </a:solidFill>
              </a:rPr>
              <a:t>Làm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việc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với</a:t>
            </a:r>
            <a:r>
              <a:rPr lang="en-US" sz="2400" b="1" dirty="0">
                <a:solidFill>
                  <a:schemeClr val="tx1"/>
                </a:solidFill>
              </a:rPr>
              <a:t> JSON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6B8D594-004A-A5C8-EB73-45F93091F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C7E35-DEE5-FFA2-8CF6-05D126D8351B}"/>
              </a:ext>
            </a:extLst>
          </p:cNvPr>
          <p:cNvSpPr txBox="1"/>
          <p:nvPr/>
        </p:nvSpPr>
        <p:spPr>
          <a:xfrm>
            <a:off x="1278945" y="1299642"/>
            <a:ext cx="64598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Trong Flutter,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JSON </a:t>
            </a:r>
            <a:r>
              <a:rPr lang="en-US" sz="1800" dirty="0" err="1"/>
              <a:t>rất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web.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GB" sz="1800" dirty="0"/>
              <a:t>Flutter </a:t>
            </a:r>
            <a:r>
              <a:rPr lang="en-GB" sz="1800" dirty="0" err="1"/>
              <a:t>cần</a:t>
            </a:r>
            <a:r>
              <a:rPr lang="en-GB" sz="1800" dirty="0"/>
              <a:t> </a:t>
            </a:r>
            <a:r>
              <a:rPr lang="en-GB" sz="1800" dirty="0" err="1"/>
              <a:t>chuyển</a:t>
            </a:r>
            <a:r>
              <a:rPr lang="en-GB" sz="1800" dirty="0"/>
              <a:t> </a:t>
            </a:r>
            <a:r>
              <a:rPr lang="en-GB" sz="1800" dirty="0" err="1"/>
              <a:t>đổi</a:t>
            </a:r>
            <a:r>
              <a:rPr lang="en-GB" sz="1800" dirty="0"/>
              <a:t> JSON ↔ Dart Objects </a:t>
            </a:r>
            <a:r>
              <a:rPr lang="en-GB" sz="1800" dirty="0" err="1"/>
              <a:t>đảm</a:t>
            </a:r>
            <a:r>
              <a:rPr lang="en-GB" sz="1800" dirty="0"/>
              <a:t> </a:t>
            </a:r>
            <a:r>
              <a:rPr lang="en-GB" sz="1800" dirty="0" err="1"/>
              <a:t>bảo</a:t>
            </a:r>
            <a:r>
              <a:rPr lang="en-GB" sz="1800" dirty="0"/>
              <a:t> code an </a:t>
            </a:r>
            <a:r>
              <a:rPr lang="en-GB" sz="1800" dirty="0" err="1"/>
              <a:t>toàn</a:t>
            </a:r>
            <a:r>
              <a:rPr lang="en-GB" sz="1800" dirty="0"/>
              <a:t>, </a:t>
            </a:r>
            <a:r>
              <a:rPr lang="en-GB" sz="1800" dirty="0" err="1"/>
              <a:t>dễ</a:t>
            </a:r>
            <a:r>
              <a:rPr lang="en-GB" sz="1800" dirty="0"/>
              <a:t> </a:t>
            </a:r>
            <a:r>
              <a:rPr lang="en-GB" sz="1800" dirty="0" err="1"/>
              <a:t>bảo</a:t>
            </a:r>
            <a:r>
              <a:rPr lang="en-GB" sz="1800" dirty="0"/>
              <a:t> </a:t>
            </a:r>
            <a:r>
              <a:rPr lang="en-GB" sz="1800" dirty="0" err="1"/>
              <a:t>trì</a:t>
            </a:r>
            <a:r>
              <a:rPr lang="en-GB" sz="1800" dirty="0"/>
              <a:t> </a:t>
            </a:r>
            <a:r>
              <a:rPr lang="en-GB" sz="1800" dirty="0" err="1"/>
              <a:t>và</a:t>
            </a:r>
            <a:r>
              <a:rPr lang="en-GB" sz="1800" dirty="0"/>
              <a:t> </a:t>
            </a:r>
            <a:r>
              <a:rPr lang="en-GB" sz="1800" dirty="0" err="1"/>
              <a:t>mở</a:t>
            </a:r>
            <a:r>
              <a:rPr lang="en-GB" sz="1800" dirty="0"/>
              <a:t> </a:t>
            </a:r>
            <a:r>
              <a:rPr lang="en-GB" sz="1800" dirty="0" err="1"/>
              <a:t>rộng</a:t>
            </a:r>
            <a:r>
              <a:rPr lang="en-GB" sz="1800" dirty="0"/>
              <a:t>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Serialization: </a:t>
            </a:r>
            <a:r>
              <a:rPr lang="en-GB" sz="1800" dirty="0" err="1"/>
              <a:t>Chuyển</a:t>
            </a:r>
            <a:r>
              <a:rPr lang="en-GB" sz="1800" dirty="0"/>
              <a:t> </a:t>
            </a:r>
            <a:r>
              <a:rPr lang="en-GB" sz="1800" dirty="0" err="1"/>
              <a:t>đối</a:t>
            </a:r>
            <a:r>
              <a:rPr lang="en-GB" sz="1800" dirty="0"/>
              <a:t> </a:t>
            </a:r>
            <a:r>
              <a:rPr lang="en-GB" sz="1800" dirty="0" err="1"/>
              <a:t>tượng</a:t>
            </a:r>
            <a:r>
              <a:rPr lang="en-GB" sz="1800" dirty="0"/>
              <a:t> Dart </a:t>
            </a:r>
            <a:r>
              <a:rPr lang="en-GB" sz="1800" dirty="0" err="1"/>
              <a:t>thành</a:t>
            </a:r>
            <a:r>
              <a:rPr lang="en-GB" sz="1800" dirty="0"/>
              <a:t> JSON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GB" sz="1800" dirty="0" err="1"/>
              <a:t>eserialization</a:t>
            </a:r>
            <a:r>
              <a:rPr lang="en-GB" sz="1800" dirty="0"/>
              <a:t>: </a:t>
            </a:r>
            <a:r>
              <a:rPr lang="en-GB" sz="1800" dirty="0" err="1"/>
              <a:t>Chuyển</a:t>
            </a:r>
            <a:r>
              <a:rPr lang="en-GB" sz="1800" dirty="0"/>
              <a:t> JSON </a:t>
            </a:r>
            <a:r>
              <a:rPr lang="en-GB" sz="1800" dirty="0" err="1"/>
              <a:t>thành</a:t>
            </a:r>
            <a:r>
              <a:rPr lang="en-GB" sz="1800" dirty="0"/>
              <a:t> </a:t>
            </a:r>
            <a:r>
              <a:rPr lang="en-GB" sz="1800" dirty="0" err="1"/>
              <a:t>đối</a:t>
            </a:r>
            <a:r>
              <a:rPr lang="en-GB" sz="1800" dirty="0"/>
              <a:t> </a:t>
            </a:r>
            <a:r>
              <a:rPr lang="en-GB" sz="1800" dirty="0" err="1"/>
              <a:t>tượng</a:t>
            </a:r>
            <a:r>
              <a:rPr lang="en-GB" sz="1800" dirty="0"/>
              <a:t> Dart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7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75E93F40-8FA2-383C-EE26-B6D504F13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EE87CA-7033-A76E-76E7-3E02D7834C96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JSON Serialization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923256F-7E41-C8D5-84D7-6EB4DB3E5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58568-4C16-C236-70A2-D4059CD141D6}"/>
              </a:ext>
            </a:extLst>
          </p:cNvPr>
          <p:cNvSpPr txBox="1"/>
          <p:nvPr/>
        </p:nvSpPr>
        <p:spPr>
          <a:xfrm>
            <a:off x="1558695" y="1568422"/>
            <a:ext cx="60266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/>
              <a:t>Flutter </a:t>
            </a:r>
            <a:r>
              <a:rPr lang="en-GB" sz="2000" dirty="0" err="1"/>
              <a:t>có</a:t>
            </a:r>
            <a:r>
              <a:rPr lang="en-GB" sz="2000" dirty="0"/>
              <a:t> 2 </a:t>
            </a:r>
            <a:r>
              <a:rPr lang="en-GB" sz="2000" dirty="0" err="1"/>
              <a:t>cách</a:t>
            </a:r>
            <a:r>
              <a:rPr lang="en-GB" sz="2000" dirty="0"/>
              <a:t> </a:t>
            </a:r>
            <a:r>
              <a:rPr lang="en-GB" sz="2000" dirty="0" err="1"/>
              <a:t>chính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xử</a:t>
            </a:r>
            <a:r>
              <a:rPr lang="en-GB" sz="2000" dirty="0"/>
              <a:t> </a:t>
            </a:r>
            <a:r>
              <a:rPr lang="en-GB" sz="2000" dirty="0" err="1"/>
              <a:t>lý</a:t>
            </a:r>
            <a:r>
              <a:rPr lang="en-GB" sz="2000" dirty="0"/>
              <a:t> JSON serialization</a:t>
            </a:r>
          </a:p>
          <a:p>
            <a:pPr algn="just"/>
            <a:endParaRPr lang="en-GB" sz="2000" dirty="0"/>
          </a:p>
          <a:p>
            <a:pPr marL="342900" indent="-342900" algn="just">
              <a:buAutoNum type="arabicPeriod"/>
            </a:pPr>
            <a:r>
              <a:rPr lang="en-GB" sz="2000" dirty="0"/>
              <a:t>Manual Serialization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Serialization JSON inline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Serialization JSON inside model classes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pPr algn="just"/>
            <a:r>
              <a:rPr lang="en-US" sz="2000" dirty="0"/>
              <a:t>2. Automated Serialization (using code generation)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561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02DD5B47-C6D1-E1ED-723B-AFDE284E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C857CC-5D6A-73E6-F7AF-6BEB6294AE0A}"/>
              </a:ext>
            </a:extLst>
          </p:cNvPr>
          <p:cNvSpPr/>
          <p:nvPr/>
        </p:nvSpPr>
        <p:spPr>
          <a:xfrm>
            <a:off x="609836" y="-1155"/>
            <a:ext cx="6685770" cy="650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Serialization JSON inline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63109215-8FC4-6664-1A92-71ADBD82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3"/>
            <a:ext cx="609836" cy="622282"/>
          </a:xfrm>
          <a:prstGeom prst="rect">
            <a:avLst/>
          </a:prstGeom>
        </p:spPr>
      </p:pic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D055A76-26B6-8A96-91A9-48E02D0B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8" y="869769"/>
            <a:ext cx="4430368" cy="2999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450604-FC73-E22D-1530-F19198221EEE}"/>
              </a:ext>
            </a:extLst>
          </p:cNvPr>
          <p:cNvSpPr txBox="1"/>
          <p:nvPr/>
        </p:nvSpPr>
        <p:spPr>
          <a:xfrm>
            <a:off x="4879502" y="1218395"/>
            <a:ext cx="384091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jsonDecode</a:t>
            </a:r>
            <a:r>
              <a:rPr lang="en-US" sz="1600" dirty="0"/>
              <a:t>()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giải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 JSON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Dart Object.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Hàm</a:t>
            </a:r>
            <a:r>
              <a:rPr lang="en-US" sz="1600" dirty="0"/>
              <a:t> </a:t>
            </a:r>
            <a:r>
              <a:rPr lang="en-US" sz="1600" dirty="0" err="1"/>
              <a:t>jsonEncode</a:t>
            </a:r>
            <a:r>
              <a:rPr lang="en-US" sz="1600" dirty="0"/>
              <a:t>()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</a:t>
            </a:r>
            <a:r>
              <a:rPr lang="en-US" sz="1600" dirty="0" err="1"/>
              <a:t>hóa</a:t>
            </a:r>
            <a:r>
              <a:rPr lang="en-US" sz="1600" dirty="0"/>
              <a:t> Map </a:t>
            </a:r>
            <a:r>
              <a:rPr lang="en-US" sz="1600" dirty="0" err="1"/>
              <a:t>vừa</a:t>
            </a:r>
            <a:r>
              <a:rPr lang="en-US" sz="1600" dirty="0"/>
              <a:t> </a:t>
            </a:r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chuỗi</a:t>
            </a:r>
            <a:r>
              <a:rPr lang="en-US" sz="1600" dirty="0"/>
              <a:t> JSON </a:t>
            </a:r>
            <a:r>
              <a:rPr lang="en-US" sz="1600" dirty="0" err="1"/>
              <a:t>mới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Phù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bài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,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thích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dự</a:t>
            </a:r>
            <a:r>
              <a:rPr lang="en-US" sz="1600" dirty="0"/>
              <a:t> </a:t>
            </a:r>
            <a:r>
              <a:rPr lang="en-US" sz="1600" dirty="0" err="1"/>
              <a:t>án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dữ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phức</a:t>
            </a:r>
            <a:r>
              <a:rPr lang="en-US" sz="1600" dirty="0"/>
              <a:t> </a:t>
            </a:r>
            <a:r>
              <a:rPr lang="en-US" sz="1600" dirty="0" err="1"/>
              <a:t>tạp</a:t>
            </a:r>
            <a:r>
              <a:rPr lang="en-US" sz="1600" dirty="0"/>
              <a:t>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0C1BD-5742-DA25-E9AE-AA37DA9D5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52" y="4103487"/>
            <a:ext cx="3543300" cy="4476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463638"/>
      </p:ext>
    </p:extLst>
  </p:cSld>
  <p:clrMapOvr>
    <a:masterClrMapping/>
  </p:clrMapOvr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7ded781-2f94-4d69-8848-7c5557f2fdc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BC42CFF30DAD49AD9447EB755AC427" ma:contentTypeVersion="9" ma:contentTypeDescription="Create a new document." ma:contentTypeScope="" ma:versionID="00fc81c611e2d985d29b8c67f95f5336">
  <xsd:schema xmlns:xsd="http://www.w3.org/2001/XMLSchema" xmlns:xs="http://www.w3.org/2001/XMLSchema" xmlns:p="http://schemas.microsoft.com/office/2006/metadata/properties" xmlns:ns3="87ded781-2f94-4d69-8848-7c5557f2fdca" targetNamespace="http://schemas.microsoft.com/office/2006/metadata/properties" ma:root="true" ma:fieldsID="8c32b20bd09e9b12c15c9e36a944054d" ns3:_="">
    <xsd:import namespace="87ded781-2f94-4d69-8848-7c5557f2fd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ed781-2f94-4d69-8848-7c5557f2f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7751D-C2AE-47AE-B730-2461DCDA2DB3}">
  <ds:schemaRefs>
    <ds:schemaRef ds:uri="http://purl.org/dc/elements/1.1/"/>
    <ds:schemaRef ds:uri="http://schemas.microsoft.com/office/2006/metadata/properties"/>
    <ds:schemaRef ds:uri="87ded781-2f94-4d69-8848-7c5557f2fdca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6CE2DE-889C-460E-A7A1-527106FD5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8934A-EA2E-4B90-9DA9-E37FDA28B5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ed781-2f94-4d69-8848-7c5557f2f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1450</Words>
  <Application>Microsoft Office PowerPoint</Application>
  <PresentationFormat>On-screen Show (16:9)</PresentationFormat>
  <Paragraphs>200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Times New Roman</vt:lpstr>
      <vt:lpstr>Cambria</vt:lpstr>
      <vt:lpstr>Aptos</vt:lpstr>
      <vt:lpstr>DM Sans</vt:lpstr>
      <vt:lpstr>Albert Sans</vt:lpstr>
      <vt:lpstr>Wingdings</vt:lpstr>
      <vt:lpstr>Arial</vt:lpstr>
      <vt:lpstr>Symbol</vt:lpstr>
      <vt:lpstr>Digitization in the Classroom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Tín Trần Đại</dc:creator>
  <cp:lastModifiedBy>Trần Đại Tín</cp:lastModifiedBy>
  <cp:revision>88</cp:revision>
  <dcterms:modified xsi:type="dcterms:W3CDTF">2025-10-27T09:02:21Z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0x01010043BC42CFF30DAD49AD9447EB755AC427</vt:lpwstr>
  </property>
</Properties>
</file>