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319" r:id="rId8"/>
    <p:sldId id="259" r:id="rId9"/>
    <p:sldId id="274" r:id="rId10"/>
    <p:sldId id="263" r:id="rId11"/>
    <p:sldId id="323" r:id="rId12"/>
    <p:sldId id="326" r:id="rId13"/>
    <p:sldId id="324" r:id="rId14"/>
    <p:sldId id="260" r:id="rId15"/>
    <p:sldId id="321" r:id="rId16"/>
    <p:sldId id="329" r:id="rId17"/>
    <p:sldId id="327" r:id="rId18"/>
    <p:sldId id="266" r:id="rId19"/>
    <p:sldId id="261" r:id="rId20"/>
    <p:sldId id="337" r:id="rId21"/>
    <p:sldId id="338" r:id="rId22"/>
    <p:sldId id="331" r:id="rId23"/>
    <p:sldId id="339" r:id="rId24"/>
    <p:sldId id="340" r:id="rId25"/>
    <p:sldId id="29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4660"/>
  </p:normalViewPr>
  <p:slideViewPr>
    <p:cSldViewPr snapToGrid="0">
      <p:cViewPr>
        <p:scale>
          <a:sx n="50" d="100"/>
          <a:sy n="50" d="100"/>
        </p:scale>
        <p:origin x="-72" y="-1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3312160" y="3509010"/>
            <a:ext cx="561022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3061629" y="1787114"/>
            <a:ext cx="6339545" cy="80581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Egg.js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/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addUser(params)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ctx.model.User.create(params);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mongoose = app.mongoose;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UserSchema = new mongoose.Schema({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age: { type: Number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info: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create_time: { type: Date, default: Date.now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mongoose.model('User', UserSchema, 'user');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29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Egg内置了强大的企业级日志支持，由 egg-logger 模块提供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5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${appInfo.name}-web.log</a:t>
              </a:r>
              <a:endParaRPr lang="zh-CN" altLang="en-US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应用相关日志，供应用开发者使用的日志。我们在绝大数情况下都在使用它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egg-web.log</a:t>
              </a:r>
              <a:endParaRPr lang="zh-CN" altLang="en-US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框架内核、插件日志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5855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21968" y="2011680"/>
              <a:ext cx="168846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coreLogger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common-error.log</a:t>
              </a:r>
              <a:endParaRPr lang="zh-CN" altLang="en-US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任何 logger 的 .error() 调用输出的日志都会重定向到这里，重点通过查看此日志定位异常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egg-agent.log</a:t>
              </a:r>
              <a:endParaRPr lang="zh-CN" altLang="en-US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agent 进程日志，框架和使用到 agent 进程执行任务的插件会打印一些日志到这里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529205" cy="1239838"/>
            <a:chOff x="2871415" y="1543050"/>
            <a:chExt cx="252920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77673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errorLogger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559685" cy="1239838"/>
            <a:chOff x="5968223" y="1543050"/>
            <a:chExt cx="2559685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627988" y="2011680"/>
              <a:ext cx="18999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agentLogger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928076" y="3640230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54456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440732" y="3419625"/>
            <a:ext cx="3350313" cy="955426"/>
            <a:chOff x="12729" y="0"/>
            <a:chExt cx="3351873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12729" y="477904"/>
              <a:ext cx="2395700" cy="63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18738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如果我们在处理请求时需要打印日志，这时候使用 Context Logger，用于记录 Web 行为相关的日志。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6833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在开发框架和插件时有时会需要在 Agent 进程运行代码，这时使用 agent.coreLogger。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851353" y="3308528"/>
            <a:ext cx="147383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54527" y="3675146"/>
            <a:ext cx="3555074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如果我们想做一些应用级别的日志记录，如记录启动阶段的一些数据信息，可以通过 App Logger 来完成。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NONE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WARN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ERROR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INFO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6636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17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9714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警告日志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625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2790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 bldLvl="0" animBg="1"/>
      <p:bldP spid="21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3"/>
          <p:cNvGrpSpPr/>
          <p:nvPr/>
        </p:nvGrpSpPr>
        <p:grpSpPr>
          <a:xfrm>
            <a:off x="3291581" y="2558671"/>
            <a:ext cx="2100981" cy="2162106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5979262" y="3485693"/>
            <a:ext cx="1445032" cy="1486090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5129073" y="1931148"/>
            <a:ext cx="1755671" cy="1745659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128"/>
          <p:cNvGrpSpPr/>
          <p:nvPr/>
        </p:nvGrpSpPr>
        <p:grpSpPr>
          <a:xfrm>
            <a:off x="6899880" y="1529056"/>
            <a:ext cx="3127636" cy="922072"/>
            <a:chOff x="384265" y="2982432"/>
            <a:chExt cx="2346338" cy="691734"/>
          </a:xfrm>
        </p:grpSpPr>
        <p:sp>
          <p:nvSpPr>
            <p:cNvPr id="130" name="文本框 11"/>
            <p:cNvSpPr txBox="1"/>
            <p:nvPr/>
          </p:nvSpPr>
          <p:spPr>
            <a:xfrm>
              <a:off x="398742" y="2982432"/>
              <a:ext cx="1509153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按照文件大小切割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 filesRotateBySize 的日志文件不再按天进行切割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10067" y="2985296"/>
            <a:ext cx="2781514" cy="1763448"/>
            <a:chOff x="336640" y="2982432"/>
            <a:chExt cx="2086679" cy="1322930"/>
          </a:xfrm>
        </p:grpSpPr>
        <p:sp>
          <p:nvSpPr>
            <p:cNvPr id="133" name="文本框 11"/>
            <p:cNvSpPr txBox="1"/>
            <p:nvPr/>
          </p:nvSpPr>
          <p:spPr>
            <a:xfrm>
              <a:off x="1161435" y="2982432"/>
              <a:ext cx="82317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按天切割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9"/>
            <p:cNvSpPr/>
            <p:nvPr/>
          </p:nvSpPr>
          <p:spPr>
            <a:xfrm>
              <a:off x="336640" y="3290209"/>
              <a:ext cx="2086679" cy="10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 appLog 为例，当前写入的日志为 example-app-web.log，当凌晨 00:00 时，会对日志进行切割，把过去一天的日志按 example-app-web.log.YYYY-MM-DD 的形式切割为单独的文件。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5860476" y="4971784"/>
            <a:ext cx="3127636" cy="922072"/>
            <a:chOff x="384265" y="2982432"/>
            <a:chExt cx="2346338" cy="691734"/>
          </a:xfrm>
        </p:grpSpPr>
        <p:sp>
          <p:nvSpPr>
            <p:cNvPr id="139" name="文本框 11"/>
            <p:cNvSpPr txBox="1"/>
            <p:nvPr/>
          </p:nvSpPr>
          <p:spPr>
            <a:xfrm>
              <a:off x="398742" y="2982432"/>
              <a:ext cx="116616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按照小时切割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可以选择按照小时进行切割，这和默认的按天切割非常类似，只是时间缩短到每小时。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967740"/>
            <a:ext cx="1112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企业级日志一个最常见的需求之一是对日志进行自动切割，以方便管理。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框架对日志切割的支持由 egg-logrotator 插件提供。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代码质量持续有保障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自动化运行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62"/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4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椭圆 5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椭圆 6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4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71"/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4" name="任意多边形 72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椭圆 73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74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75"/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8" name="任意多边形 7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7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椭圆 7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组合 80"/>
          <p:cNvGrpSpPr/>
          <p:nvPr/>
        </p:nvGrpSpPr>
        <p:grpSpPr>
          <a:xfrm>
            <a:off x="8299475" y="1853717"/>
            <a:ext cx="2684216" cy="742296"/>
            <a:chOff x="5947699" y="908862"/>
            <a:chExt cx="2684915" cy="742489"/>
          </a:xfrm>
        </p:grpSpPr>
        <p:grpSp>
          <p:nvGrpSpPr>
            <p:cNvPr id="102" name="组合 81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05" name="椭圆 84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任意多边形 85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3" name="文本框 82"/>
            <p:cNvSpPr txBox="1"/>
            <p:nvPr/>
          </p:nvSpPr>
          <p:spPr>
            <a:xfrm>
              <a:off x="6852147" y="908862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增强自信心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86"/>
          <p:cNvGrpSpPr/>
          <p:nvPr/>
        </p:nvGrpSpPr>
        <p:grpSpPr>
          <a:xfrm flipV="1">
            <a:off x="7047748" y="4752923"/>
            <a:ext cx="2684216" cy="368300"/>
            <a:chOff x="5947699" y="1302790"/>
            <a:chExt cx="2684915" cy="368396"/>
          </a:xfrm>
        </p:grpSpPr>
        <p:grpSp>
          <p:nvGrpSpPr>
            <p:cNvPr id="108" name="组合 8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17" name="椭圆 9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任意多边形 9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文本框 88"/>
            <p:cNvSpPr txBox="1"/>
            <p:nvPr/>
          </p:nvSpPr>
          <p:spPr>
            <a:xfrm flipV="1">
              <a:off x="6852147" y="1302790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自动化运行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92"/>
          <p:cNvGrpSpPr/>
          <p:nvPr/>
        </p:nvGrpSpPr>
        <p:grpSpPr>
          <a:xfrm flipH="1">
            <a:off x="713740" y="1855470"/>
            <a:ext cx="4340225" cy="742315"/>
            <a:chOff x="5947699" y="908862"/>
            <a:chExt cx="3021535" cy="742489"/>
          </a:xfrm>
        </p:grpSpPr>
        <p:grpSp>
          <p:nvGrpSpPr>
            <p:cNvPr id="138" name="组合 9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9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9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文本框 94"/>
            <p:cNvSpPr txBox="1"/>
            <p:nvPr/>
          </p:nvSpPr>
          <p:spPr>
            <a:xfrm>
              <a:off x="6852146" y="908862"/>
              <a:ext cx="2117088" cy="39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代码质量持续有保障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04"/>
          <p:cNvGrpSpPr/>
          <p:nvPr/>
        </p:nvGrpSpPr>
        <p:grpSpPr>
          <a:xfrm flipH="1" flipV="1">
            <a:off x="714154" y="4737052"/>
            <a:ext cx="3126740" cy="368300"/>
            <a:chOff x="5947699" y="1302789"/>
            <a:chExt cx="3127555" cy="368396"/>
          </a:xfrm>
        </p:grpSpPr>
        <p:grpSp>
          <p:nvGrpSpPr>
            <p:cNvPr id="162" name="组合 10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65" name="椭圆 10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任意多边形 10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3" name="文本框 106"/>
            <p:cNvSpPr txBox="1"/>
            <p:nvPr/>
          </p:nvSpPr>
          <p:spPr>
            <a:xfrm flipV="1">
              <a:off x="6852175" y="1302789"/>
              <a:ext cx="222307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重构正确性保障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Group 36"/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168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2" name="Freeform 53"/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3" name="Group 46"/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174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7" name="Freeform 57"/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文本框 122"/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文本框 125"/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文本框 128"/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8" name="文本框 131"/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ldLvl="0" animBg="1"/>
      <p:bldP spid="177" grpId="0" bldLvl="0" animBg="1"/>
      <p:bldP spid="179" grpId="0"/>
      <p:bldP spid="182" grpId="0"/>
      <p:bldP spid="185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03445" y="1203656"/>
            <a:ext cx="3552395" cy="260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3445" y="3996368"/>
            <a:ext cx="3552395" cy="26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655840" y="3996368"/>
            <a:ext cx="6336704" cy="2600985"/>
            <a:chOff x="3347864" y="1152444"/>
            <a:chExt cx="4752528" cy="91431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测试运行工具约定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统一使用 egg-bin 来运行测试脚本， 自动将内置的 Mocha、co-mocha、power-assert，nyc 等模块组合引入到测试脚本中， 让我们聚焦精力在编写测试代码上，而不是纠结选择那些测试周边工具和模块。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58996" y="1212058"/>
            <a:ext cx="6336704" cy="2600985"/>
            <a:chOff x="3347864" y="1152444"/>
            <a:chExt cx="4752528" cy="914310"/>
          </a:xfrm>
        </p:grpSpPr>
        <p:sp>
          <p:nvSpPr>
            <p:cNvPr id="24" name="矩形 23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5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测试目录结构约定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我们约定 test 目录为存放所有测试脚本的目录，测试所使用到的 fixtures 和相关辅助脚本都应该放在此目录下。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测试脚本文件统一按 ${filename}.test.js 命名，必须以 .test.js 作为文件后缀</a:t>
              </a:r>
              <a:r>
                <a:rPr 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648450" y="1790065"/>
            <a:ext cx="3710940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内置对象</a:t>
            </a: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648450" y="284416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应用服务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48450" y="3863975"/>
            <a:ext cx="3710940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应用日志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648450" y="498030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单元测试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66053" y="2788225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77121" y="264650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911631" y="2273488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8199422" y="2126886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220474" y="3229661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508265" y="3083058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96718" y="3758370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抽取了一个测试 mock 辅助模块：egg-mock， 有了它我们就可以非常快速地编写一个 app 的单元测试，并且还能快速创建一个 ctx 来测试它的属性、方法和 Service 等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80370" y="332299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在测试运行之前，我们首先要创建应用的一个 app 实例， 通过它来访问需要被测试的 Controller、Middleware、Service 等应用层代码。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25947" y="278822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ctx方便我们进行 Extend、Service、Helper 等测试。结合 egg-mock 提供的 app.mockContext(options) 方法来快速创建一个 ctx 实例。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test/app/controller/home.test.js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describe('test/app/controller/home.test.js',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assert',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pkg = require('../../../package.json');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assert(app.config.keys.startsWith(pkg.name));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GET /',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app.httpRequest()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.get('/')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.expect(200)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.expect('Hello, egg');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it('should mock xiaotao exists',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ctx = app.mockContext();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app.mockService('user', 'getUser',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name: 'xiaotao',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user = yield ctx.service.user.getUser({ name: 'xiaotao'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assert(user.name === 'xiaotao');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"/>
          <p:cNvSpPr>
            <a:spLocks noChangeArrowheads="1"/>
          </p:cNvSpPr>
          <p:nvPr/>
        </p:nvSpPr>
        <p:spPr bwMode="auto">
          <a:xfrm>
            <a:off x="4048760" y="3204210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https://github.com/xtsong/egg-project</a:t>
            </a:r>
            <a:endParaRPr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044517" y="1977614"/>
            <a:ext cx="4373770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16262" y="4638782"/>
            <a:ext cx="232408" cy="232405"/>
            <a:chOff x="801291" y="3535885"/>
            <a:chExt cx="219347" cy="219347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6429318" y="4638782"/>
            <a:ext cx="232408" cy="232405"/>
            <a:chOff x="4248" y="3024"/>
            <a:chExt cx="600" cy="599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548218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700220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4051935" y="3883660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https://github.com/xtsong/egg-project</a:t>
            </a:r>
            <a:endParaRPr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 bldLvl="0" animBg="1"/>
      <p:bldP spid="31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</a:t>
            </a:r>
            <a:r>
              <a:rPr lang="zh-CN" altLang="en-US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gray">
          <a:xfrm>
            <a:off x="3618865" y="4796790"/>
            <a:ext cx="6935470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框架继承Koa的内置对象（Application, Context, Request, Response) 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框架扩展的内置对象（Controller, Service, Helper, Config, Logger）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8218" y="3648905"/>
              <a:ext cx="255397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继承Koa的内置对象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604845" y="2319215"/>
              <a:ext cx="13849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Application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804670" cy="1357312"/>
            <a:chOff x="6197851" y="2522098"/>
            <a:chExt cx="1804670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513446" y="3023748"/>
              <a:ext cx="14890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Context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664335" cy="1357313"/>
            <a:chOff x="6197851" y="3911160"/>
            <a:chExt cx="1664335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15351" y="4404555"/>
              <a:ext cx="13468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Request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74062" y="5122740"/>
              <a:ext cx="131572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Response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8686" name="组合 24"/>
          <p:cNvGrpSpPr/>
          <p:nvPr/>
        </p:nvGrpSpPr>
        <p:grpSpPr bwMode="auto">
          <a:xfrm>
            <a:off x="591267" y="1218757"/>
            <a:ext cx="4253946" cy="1123311"/>
            <a:chOff x="533628" y="1510707"/>
            <a:chExt cx="4254545" cy="1122583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823555"/>
              <a:ext cx="4254545" cy="809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是全局应用对象，继承自 Koa.Application，可以挂载全局的方法和对象。在插件或者应用中扩展 Application 对象。</a:t>
              </a:r>
              <a:endParaRPr lang="en-US" altLang="zh-CN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470867" cy="33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 </a:t>
              </a:r>
              <a:endParaRPr lang="zh-CN" altLang="en-US"/>
            </a:p>
          </p:txBody>
        </p:sp>
      </p:grpSp>
      <p:grpSp>
        <p:nvGrpSpPr>
          <p:cNvPr id="28687" name="组合 27"/>
          <p:cNvGrpSpPr/>
          <p:nvPr/>
        </p:nvGrpSpPr>
        <p:grpSpPr bwMode="auto">
          <a:xfrm>
            <a:off x="591267" y="3458723"/>
            <a:ext cx="4253946" cy="1132133"/>
            <a:chOff x="533628" y="1510707"/>
            <a:chExt cx="4254545" cy="11333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832914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是一个请求级别的对象，继承自 Koa.Request。封装了 Node.js 原生的 HTTP Request 对象，提供了一系列辅助方法获取 HTTP 请求常用参数。</a:t>
              </a:r>
              <a:endParaRPr lang="en-US" altLang="zh-CN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</a:t>
              </a:r>
              <a:endParaRPr lang="zh-CN" altLang="en-US"/>
            </a:p>
          </p:txBody>
        </p:sp>
      </p:grpSp>
      <p:grpSp>
        <p:nvGrpSpPr>
          <p:cNvPr id="28688" name="组合 30"/>
          <p:cNvGrpSpPr/>
          <p:nvPr/>
        </p:nvGrpSpPr>
        <p:grpSpPr bwMode="auto">
          <a:xfrm>
            <a:off x="600710" y="2353945"/>
            <a:ext cx="4244340" cy="1138771"/>
            <a:chOff x="533628" y="1510707"/>
            <a:chExt cx="4254545" cy="1203240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857816"/>
              <a:ext cx="4254545" cy="85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是一个请求级别的对象，继承自 Koa.Context，封装了这次用户请求的信息，并提供了许多便捷的方法来获取请求参数或者设置响应信息。</a:t>
              </a:r>
              <a:endParaRPr lang="en-US" altLang="zh-CN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4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 </a:t>
              </a:r>
              <a:endParaRPr lang="zh-CN" altLang="en-US"/>
            </a:p>
          </p:txBody>
        </p:sp>
      </p:grpSp>
      <p:grpSp>
        <p:nvGrpSpPr>
          <p:cNvPr id="28689" name="组合 33"/>
          <p:cNvGrpSpPr/>
          <p:nvPr/>
        </p:nvGrpSpPr>
        <p:grpSpPr bwMode="auto">
          <a:xfrm>
            <a:off x="591267" y="4577910"/>
            <a:ext cx="4253946" cy="1122608"/>
            <a:chOff x="533628" y="1510707"/>
            <a:chExt cx="4254545" cy="1123775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823379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是一个请求级别的对象，继承自Koa.Response。封装了 Node.js 原生的 HTTP Response 对象，提供了一系列辅助方法设置 HTTP 响应。</a:t>
              </a:r>
              <a:endParaRPr lang="en-US" altLang="zh-CN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976132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794726" y="3078255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6" name="椭圆 43"/>
          <p:cNvSpPr>
            <a:spLocks noChangeArrowheads="1"/>
          </p:cNvSpPr>
          <p:nvPr/>
        </p:nvSpPr>
        <p:spPr bwMode="auto">
          <a:xfrm>
            <a:off x="3805835" y="4346338"/>
            <a:ext cx="512629" cy="51262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48741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205782" y="2857650"/>
            <a:ext cx="3451913" cy="955426"/>
            <a:chOff x="-88918" y="0"/>
            <a:chExt cx="3453520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-88918" y="477269"/>
              <a:ext cx="2497392" cy="79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65"/>
          <p:cNvGrpSpPr/>
          <p:nvPr/>
        </p:nvGrpSpPr>
        <p:grpSpPr bwMode="auto">
          <a:xfrm>
            <a:off x="4307356" y="4124144"/>
            <a:ext cx="3350339" cy="955426"/>
            <a:chOff x="0" y="0"/>
            <a:chExt cx="3351721" cy="956128"/>
          </a:xfrm>
        </p:grpSpPr>
        <p:sp>
          <p:nvSpPr>
            <p:cNvPr id="35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椭圆 67"/>
            <p:cNvSpPr>
              <a:spLocks noChangeArrowheads="1"/>
            </p:cNvSpPr>
            <p:nvPr/>
          </p:nvSpPr>
          <p:spPr bwMode="auto">
            <a:xfrm>
              <a:off x="2395593" y="0"/>
              <a:ext cx="956128" cy="95612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252730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Controller  &amp;  Service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Controller 基类，推荐所有的 Controller 都继承于该基类实现。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基类，推荐所有的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都继承于该基类实现。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05092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Logger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内置了功能强大的日志功能，可以非常方便的打印各种级别的日志到对应的日志文件中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718003" y="2746553"/>
            <a:ext cx="10109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Helper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721177" y="3113171"/>
            <a:ext cx="3555074" cy="93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Helper 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77"/>
          <p:cNvSpPr>
            <a:spLocks noChangeArrowheads="1"/>
          </p:cNvSpPr>
          <p:nvPr/>
        </p:nvSpPr>
        <p:spPr bwMode="auto">
          <a:xfrm>
            <a:off x="7718003" y="4051138"/>
            <a:ext cx="9855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Config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721176" y="4417757"/>
            <a:ext cx="3656648" cy="1141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126809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sz="3725" dirty="0"/>
          </a:p>
          <a:p>
            <a:pPr eaLnBrk="1" hangingPunct="1"/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446741" y="4701756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 Koa 开发，性能优异</a:t>
            </a:r>
            <a:endParaRPr lang="zh-CN" altLang="en-US" sz="1460" dirty="0"/>
          </a:p>
          <a:p>
            <a:pPr lvl="0">
              <a:lnSpc>
                <a:spcPct val="120000"/>
              </a:lnSpc>
              <a:defRPr/>
            </a:pP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528819" y="1557774"/>
            <a:ext cx="7765125" cy="133812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3" name="任意多边形 2"/>
          <p:cNvSpPr/>
          <p:nvPr/>
        </p:nvSpPr>
        <p:spPr bwMode="auto">
          <a:xfrm>
            <a:off x="2213439" y="3119220"/>
            <a:ext cx="7765125" cy="133995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4" name="任意多边形 3"/>
          <p:cNvSpPr/>
          <p:nvPr/>
        </p:nvSpPr>
        <p:spPr bwMode="auto">
          <a:xfrm>
            <a:off x="2898059" y="4682495"/>
            <a:ext cx="7765125" cy="1338119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5" name="任意多边形 4"/>
          <p:cNvSpPr/>
          <p:nvPr/>
        </p:nvSpPr>
        <p:spPr bwMode="auto">
          <a:xfrm>
            <a:off x="8158778" y="2541381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6" name="任意多边形 5"/>
          <p:cNvSpPr/>
          <p:nvPr/>
        </p:nvSpPr>
        <p:spPr bwMode="auto">
          <a:xfrm>
            <a:off x="8843397" y="4093674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1776646" y="1773495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主要用来描述请求 URL 和具体承担执行动作的 Controller 的对应关系， 约定了 app/router.js 文件用于统一所有路由规则。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560" y="3309266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 层主要对用户的请求参数进行处理（校验、转换），然后调用对应的 service 方法处理业务，得到业务结果后封装并返回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460" y="4879668"/>
            <a:ext cx="6360453" cy="9709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就是在复杂业务场景下用于做业务逻辑封装的一个抽象层，保持 Controller 中的逻辑更加简洁，保持业务逻辑的独立性，抽象出来的 Service 可以被多个 Controller 重复调用。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app/router.js代码如下：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{ router, controller } =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router.get('/', controller.home.index);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router.get('/name', controller.home.name);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router.post('/addUser', controller.user.addUser);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router.get('/getUser', controller.user.getUser);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app/controller/UserController.js代码如下：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ctx, service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ctx.helper.pre('addUser');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params = ctx.request.body || {};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service.user.addUser(params);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ctx.body =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ctx.helper.end('addUser');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4657</Words>
  <Application>WPS 演示</Application>
  <PresentationFormat>自定义</PresentationFormat>
  <Paragraphs>344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黑体</vt:lpstr>
      <vt:lpstr>Lato Light</vt:lpstr>
      <vt:lpstr>Segoe Print</vt:lpstr>
      <vt:lpstr>Impact</vt:lpstr>
      <vt:lpstr>方正兰亭细黑_GBK_M</vt:lpstr>
      <vt:lpstr>Arial Unicode MS</vt:lpstr>
      <vt:lpstr>Arial Black</vt:lpstr>
      <vt:lpstr>方正兰亭黑_GBK</vt:lpstr>
      <vt:lpstr>华文黑体</vt:lpstr>
      <vt:lpstr>Segoe UI</vt:lpstr>
      <vt:lpstr>Bodoni MT</vt:lpstr>
      <vt:lpstr>Fedra Sans Std Medium</vt:lpstr>
      <vt:lpstr>第一PPT，www.1ppt.com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单击此处添加标题</vt:lpstr>
      <vt:lpstr>单击此处添加标题</vt:lpstr>
      <vt:lpstr>Egg.js应用服务</vt:lpstr>
      <vt:lpstr>Egg.js应用服务</vt:lpstr>
      <vt:lpstr>Egg.js应用服务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Egg.js应用日志</vt:lpstr>
      <vt:lpstr>单击此处添加标题</vt:lpstr>
      <vt:lpstr>Egg.js内置对象</vt:lpstr>
      <vt:lpstr>Egg.js应用服务</vt:lpstr>
      <vt:lpstr>Egg.js单元测试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xiaotao.song</cp:lastModifiedBy>
  <cp:revision>239</cp:revision>
  <dcterms:created xsi:type="dcterms:W3CDTF">2015-05-05T08:02:00Z</dcterms:created>
  <dcterms:modified xsi:type="dcterms:W3CDTF">2020-01-15T08:30:55Z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