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4C9EED-7A96-41DB-B529-8890FE543061}">
  <a:tblStyle styleId="{E74C9EED-7A96-41DB-B529-8890FE543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151a3e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151a3e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151a3e6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151a3e6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3b576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3b576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151a3e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151a3e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a9bf7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3a9bf7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151a3e6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151a3e6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51a3e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151a3e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51a3e6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51a3e6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15f8b3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15f8b3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151a3e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151a3e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3b5764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3b5764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a9bf7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3a9bf7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06a811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06a811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⍴-stepping Algorithm for SSSP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Tian Xia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Question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RQ1: Can p-stepping work on general graphs?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Tested on several graph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RQ2: Is p-stepping outperform than other algorithm?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Comparing with other algorithm()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1423350" y="1527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933650"/>
                <a:gridCol w="1933650"/>
                <a:gridCol w="1933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Edges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Wiki-Vote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7115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103689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0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com-amazon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334,863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925,872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4039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88234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web-stanford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281,903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2,312,497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com-orkut</a:t>
                      </a:r>
                      <a:endParaRPr sz="120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3,072,441</a:t>
                      </a:r>
                      <a:endParaRPr sz="120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117,185,083</a:t>
                      </a:r>
                      <a:endParaRPr sz="120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Testing on stepping algorithms, and Bellman-Ford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each Vertex as source node to find sssp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Run 10 round for each source node, and get avg running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Verified with running time of dijkstra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Metrics: Running time of algorithms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952500" y="17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com-orkut*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Wiki-Vote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Δ-Stepping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r>
                        <a:rPr lang="zh-CN"/>
                        <a:t>.051291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0.001132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⍴-stepping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1.021904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0.001150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Bellman-Ford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r>
                        <a:rPr lang="zh-CN"/>
                        <a:t>.269143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</a:t>
                      </a:r>
                      <a:r>
                        <a:rPr lang="zh-CN"/>
                        <a:t>0.001372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Dijkstra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5.220662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0.001486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5"/>
          <p:cNvSpPr txBox="1"/>
          <p:nvPr/>
        </p:nvSpPr>
        <p:spPr>
          <a:xfrm>
            <a:off x="710550" y="4100000"/>
            <a:ext cx="56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Since there are more than 3M nodes in </a:t>
            </a:r>
            <a:r>
              <a:rPr lang="zh-CN"/>
              <a:t>com-orkut, I chosen 10000 nodes randomly to run the testing.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zh-CN"/>
              <a:t>What is </a:t>
            </a:r>
            <a:r>
              <a:rPr b="1" lang="zh-CN">
                <a:solidFill>
                  <a:srgbClr val="292929"/>
                </a:solidFill>
                <a:highlight>
                  <a:schemeClr val="lt1"/>
                </a:highlight>
              </a:rPr>
              <a:t>Edge Relaxation in SSSP algorithms?</a:t>
            </a:r>
            <a:endParaRPr b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b="1" lang="zh-CN" sz="1400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zh-CN"/>
              <a:t>Δ-stepping algorithm will degenerates into what algorithm if ∆&lt;= </a:t>
            </a:r>
            <a:r>
              <a:rPr b="1" i="1" lang="zh-CN"/>
              <a:t>min</a:t>
            </a:r>
            <a:r>
              <a:rPr b="1" lang="zh-CN"/>
              <a:t> w(e)?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b="1" lang="zh-CN"/>
              <a:t>What is main difference between Δ-stepping algorithm and 𝜌-stepping algorithm?</a:t>
            </a:r>
            <a:endParaRPr b="1" sz="1400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Motivation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What is SSSP?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SSSP is short for Single Source Shortest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Why SSSP is important?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02122"/>
                </a:solidFill>
                <a:highlight>
                  <a:srgbClr val="FFFFFF"/>
                </a:highlight>
              </a:rPr>
              <a:t>find directions between physical locations, extract information from </a:t>
            </a:r>
            <a:r>
              <a:rPr lang="zh-CN">
                <a:solidFill>
                  <a:srgbClr val="273239"/>
                </a:solidFill>
                <a:highlight>
                  <a:srgbClr val="FFFFFF"/>
                </a:highlight>
              </a:rPr>
              <a:t>Social Networking Application data, Robotic </a:t>
            </a:r>
            <a:r>
              <a:rPr lang="zh-CN"/>
              <a:t>path…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Why we need to </a:t>
            </a:r>
            <a:r>
              <a:rPr b="1" lang="zh-CN"/>
              <a:t>parallelize SSSP algorithm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Most applications of SSSP require real-time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Seqential Algorithms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Doing edge relaxation in specific order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Dijkstra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82829"/>
                </a:solidFill>
                <a:highlight>
                  <a:srgbClr val="FFFFFF"/>
                </a:highlight>
              </a:rPr>
              <a:t>Start from source node, then doing Edge Relaxation on unvisited nearest node to visited part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Bellman-Ford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82829"/>
                </a:solidFill>
                <a:highlight>
                  <a:srgbClr val="FFFFFF"/>
                </a:highlight>
              </a:rPr>
              <a:t>Bellman-Ford relaxes all the edges out of all the vertices |V|-1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But, we want to paralle them!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417325" y="1428350"/>
            <a:ext cx="330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92929"/>
                </a:solidFill>
                <a:highlight>
                  <a:srgbClr val="FFFFFF"/>
                </a:highlight>
              </a:rPr>
              <a:t>Edge Relaxation</a:t>
            </a:r>
            <a:endParaRPr b="1"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 the edge from the vertex 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to the vertex 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)&lt;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]+w(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0" y="1267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algorithm: a game changing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Djikstra + Bellman-Ford: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656675" y="2174725"/>
            <a:ext cx="2237100" cy="2237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805775" y="2323825"/>
            <a:ext cx="1938900" cy="1938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941075" y="2459125"/>
            <a:ext cx="1668300" cy="16683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Processed nodes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603250" y="3104300"/>
            <a:ext cx="32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Frontier: Neighbours of processed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>
            <a:stCxn id="109" idx="1"/>
            <a:endCxn id="107" idx="6"/>
          </p:cNvCxnSpPr>
          <p:nvPr/>
        </p:nvCxnSpPr>
        <p:spPr>
          <a:xfrm rot="10800000">
            <a:off x="3744650" y="3293300"/>
            <a:ext cx="8586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3245900" y="2479050"/>
            <a:ext cx="185400" cy="1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066300" y="1784925"/>
            <a:ext cx="332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Djikstra: Pick up nearest node in the frontier (Pick only 1 edge)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6"/>
          <p:cNvCxnSpPr>
            <a:stCxn id="111" idx="0"/>
            <a:endCxn id="112" idx="1"/>
          </p:cNvCxnSpPr>
          <p:nvPr/>
        </p:nvCxnSpPr>
        <p:spPr>
          <a:xfrm rot="-5400000">
            <a:off x="3509300" y="1921950"/>
            <a:ext cx="386400" cy="72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4193625" y="3738475"/>
            <a:ext cx="3324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Δ-stepping: All nodes in range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(iΔ, (1+i)Δ)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6"/>
          <p:cNvCxnSpPr>
            <a:stCxn id="106" idx="4"/>
            <a:endCxn id="114" idx="1"/>
          </p:cNvCxnSpPr>
          <p:nvPr/>
        </p:nvCxnSpPr>
        <p:spPr>
          <a:xfrm rot="-5400000">
            <a:off x="3348225" y="3566425"/>
            <a:ext cx="272400" cy="1418400"/>
          </a:xfrm>
          <a:prstGeom prst="bentConnector4">
            <a:avLst>
              <a:gd fmla="val -87417" name="adj1"/>
              <a:gd fmla="val 89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6186425" y="4262725"/>
            <a:ext cx="28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Bellman-ford: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Pick all edges and run V-1 times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Pseuduocode of Δ-stepping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98" y="475375"/>
            <a:ext cx="2993974" cy="41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of </a:t>
            </a:r>
            <a:r>
              <a:rPr lang="zh-CN"/>
              <a:t>Δ-stepping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</a:t>
            </a:r>
            <a:r>
              <a:rPr lang="zh-CN"/>
              <a:t>: a game changing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∆&lt;= </a:t>
            </a:r>
            <a:r>
              <a:rPr i="1" lang="zh-CN"/>
              <a:t>min</a:t>
            </a:r>
            <a:r>
              <a:rPr lang="zh-CN"/>
              <a:t> w(e)	: Degenerates into Dijkstra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∆=&gt; </a:t>
            </a:r>
            <a:r>
              <a:rPr i="1" lang="zh-CN"/>
              <a:t>max</a:t>
            </a:r>
            <a:r>
              <a:rPr lang="zh-CN"/>
              <a:t> w(e): Degenerates into Bellman-Ford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∆-stepping wants to find easily computable fixed ∆ that yields a good compromise between these two extremes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Stepping Algortihm Framework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/>
              <a:t>This framework requires two user-defined functions, ExtDist and FinishCheck. Many SSSP algorithms can be instantiated by plugging in different ExtDist and FinishCheck functions</a:t>
            </a:r>
            <a:endParaRPr b="1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5"/>
            <a:ext cx="4373449" cy="2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SSSP Algorithms in the stepping algorithm framework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" y="1228237"/>
            <a:ext cx="9075849" cy="2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⍴-stepping Algorithm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3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new stepping Algorithm: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𝜌-Stepping extracts the 𝜌 nearest vertices in the frontier, and relaxes their neighbors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/>
              <a:t>EXTDIST</a:t>
            </a:r>
            <a:r>
              <a:rPr lang="zh-CN"/>
              <a:t> of </a:t>
            </a:r>
            <a:r>
              <a:rPr lang="zh-CN" sz="3000"/>
              <a:t>⍴-stepping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← 𝜌-th smallest 𝛿 [𝑣] in Q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