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85f244a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85f244a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85f244aa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85f244aa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85f244aad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85f244aa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85f244aa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85f244aa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85f244aad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85f244aad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85f244aa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85f244aa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5f244aa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5f244aa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5f244aa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85f244aa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5f244aa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85f244aa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85f244aad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85f244aad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85f244aa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85f244aa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5f244a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5f244a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85f244aad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85f244aad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85f244aa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85f244aa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85f244aa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85f244aa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85f244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85f244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85f244aa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85f244aa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85f244aad_2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85f244aad_2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85f244aad_2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85f244aad_2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85f244aa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85f244aa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85f244aa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85f244aa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85f244aa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85f244aa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11.jpg"/><Relationship Id="rId5" Type="http://schemas.openxmlformats.org/officeDocument/2006/relationships/image" Target="../media/image1.jpg"/><Relationship Id="rId6" Type="http://schemas.openxmlformats.org/officeDocument/2006/relationships/image" Target="../media/image18.jpg"/><Relationship Id="rId7" Type="http://schemas.openxmlformats.org/officeDocument/2006/relationships/image" Target="../media/image25.jpg"/><Relationship Id="rId8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</a:t>
            </a:r>
            <a:r>
              <a:rPr b="1" lang="es" sz="5777" u="sng">
                <a:solidFill>
                  <a:srgbClr val="76A5AF"/>
                </a:solidFill>
                <a:highlight>
                  <a:srgbClr val="741B47"/>
                </a:highlight>
                <a:latin typeface="Amatic SC"/>
                <a:ea typeface="Amatic SC"/>
                <a:cs typeface="Amatic SC"/>
                <a:sym typeface="Amatic SC"/>
              </a:rPr>
              <a:t>1983 - 2023 “ 40 años de democracia”</a:t>
            </a:r>
            <a:r>
              <a:rPr lang="es" u="sng">
                <a:highlight>
                  <a:srgbClr val="FFFF00"/>
                </a:highlight>
              </a:rPr>
              <a:t>  </a:t>
            </a:r>
            <a:endParaRPr u="sng"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2925"/>
            <a:ext cx="2401325" cy="21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100" y="-514349"/>
            <a:ext cx="2954175" cy="269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1325" y="-302937"/>
            <a:ext cx="4053600" cy="28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838975"/>
            <a:ext cx="2401325" cy="346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7100" y="2185100"/>
            <a:ext cx="2954173" cy="32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1325" y="2560075"/>
            <a:ext cx="1988574" cy="274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89900" y="2560075"/>
            <a:ext cx="2017199" cy="27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842875" y="115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EN DICIEMBRE DE 2001 EL PUEBLO </a:t>
            </a: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SALIÓ</a:t>
            </a: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 A LAS CALLES A PROTESTAR </a:t>
            </a:r>
            <a:endParaRPr b="1" sz="2800">
              <a:solidFill>
                <a:srgbClr val="19191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HACIENDO QUE EL PRESIDENTE </a:t>
            </a: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RENUNCIARA</a:t>
            </a: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 A SU </a:t>
            </a: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CARGO</a:t>
            </a: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2800">
              <a:solidFill>
                <a:srgbClr val="19191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ESTAS DOS INSTANCIAS “PROTESTA” Y “RENUNCIA” </a:t>
            </a:r>
            <a:r>
              <a:rPr b="1" lang="es" sz="2800">
                <a:solidFill>
                  <a:srgbClr val="191919"/>
                </a:solidFill>
                <a:latin typeface="Amatic SC"/>
                <a:ea typeface="Amatic SC"/>
                <a:cs typeface="Amatic SC"/>
                <a:sym typeface="Amatic SC"/>
              </a:rPr>
              <a:t>SON PARTES DE LA VIDA DEMOCRÁTICA</a:t>
            </a:r>
            <a:endParaRPr b="1" sz="2800">
              <a:solidFill>
                <a:srgbClr val="19191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9425" y="0"/>
            <a:ext cx="8601600" cy="5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  “El mural surge EN 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PRINCIPIOS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 DEL SIGLO xx, como método de </a:t>
            </a:r>
            <a:r>
              <a:rPr b="1" lang="es" sz="3800">
                <a:solidFill>
                  <a:srgbClr val="FF00FF"/>
                </a:solidFill>
                <a:highlight>
                  <a:srgbClr val="00FF00"/>
                </a:highlight>
                <a:latin typeface="Amatic SC"/>
                <a:ea typeface="Amatic SC"/>
                <a:cs typeface="Amatic SC"/>
                <a:sym typeface="Amatic SC"/>
              </a:rPr>
              <a:t>protesta del pueblo</a:t>
            </a:r>
            <a:r>
              <a:rPr b="1" lang="es" sz="3800">
                <a:solidFill>
                  <a:srgbClr val="FF00FF"/>
                </a:solidFill>
                <a:latin typeface="Amatic SC"/>
                <a:ea typeface="Amatic SC"/>
                <a:cs typeface="Amatic SC"/>
                <a:sym typeface="Amatic SC"/>
              </a:rPr>
              <a:t>,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 representa manifestaciones de la        sociedad, 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REVOLUCIÓN, LA VIDA INDIGENA Y 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LUCHA DE CLASES”      1921 José Vasconcelo</a:t>
            </a:r>
            <a:r>
              <a:rPr b="1" lang="es">
                <a:solidFill>
                  <a:srgbClr val="FF00FF"/>
                </a:solidFill>
                <a:latin typeface="Amatic SC"/>
                <a:ea typeface="Amatic SC"/>
                <a:cs typeface="Amatic SC"/>
                <a:sym typeface="Amatic SC"/>
              </a:rPr>
              <a:t>”secretario de educación </a:t>
            </a:r>
            <a:r>
              <a:rPr b="1" lang="es">
                <a:solidFill>
                  <a:srgbClr val="FF00FF"/>
                </a:solidFill>
                <a:latin typeface="Amatic SC"/>
                <a:ea typeface="Amatic SC"/>
                <a:cs typeface="Amatic SC"/>
                <a:sym typeface="Amatic SC"/>
              </a:rPr>
              <a:t>pública</a:t>
            </a:r>
            <a:r>
              <a:rPr b="1" lang="es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”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 reunió artistas para representar murales en </a:t>
            </a:r>
            <a:r>
              <a:rPr b="1" lang="es" sz="5400">
                <a:solidFill>
                  <a:srgbClr val="FF00FF"/>
                </a:solidFill>
                <a:highlight>
                  <a:srgbClr val="00FF00"/>
                </a:highlight>
                <a:latin typeface="Amatic SC"/>
                <a:ea typeface="Amatic SC"/>
                <a:cs typeface="Amatic SC"/>
                <a:sym typeface="Amatic SC"/>
              </a:rPr>
              <a:t>edificios públicos</a:t>
            </a:r>
            <a:r>
              <a:rPr b="1" lang="es" sz="3800">
                <a:solidFill>
                  <a:srgbClr val="FF00FF"/>
                </a:solidFill>
                <a:latin typeface="Amatic SC"/>
                <a:ea typeface="Amatic SC"/>
                <a:cs typeface="Amatic SC"/>
                <a:sym typeface="Amatic SC"/>
              </a:rPr>
              <a:t>,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 con el objetivo que </a:t>
            </a:r>
            <a:r>
              <a:rPr b="1" lang="es" sz="3800">
                <a:solidFill>
                  <a:srgbClr val="FF00FF"/>
                </a:solidFill>
                <a:highlight>
                  <a:srgbClr val="00FF00"/>
                </a:highlight>
                <a:latin typeface="Amatic SC"/>
                <a:ea typeface="Amatic SC"/>
                <a:cs typeface="Amatic SC"/>
                <a:sym typeface="Amatic SC"/>
              </a:rPr>
              <a:t>puedan ser apreciadas por todo el pueblo.</a:t>
            </a:r>
            <a:r>
              <a:rPr b="1" lang="es" sz="38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”</a:t>
            </a:r>
            <a:endParaRPr b="1" sz="3800">
              <a:solidFill>
                <a:srgbClr val="FF99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000625" y="2353650"/>
            <a:ext cx="36465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IMÁGENES</a:t>
            </a: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 DE LA VIDA EN DICTADURA</a:t>
            </a:r>
            <a:endParaRPr b="1" sz="282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LOS CIUDADANOS NO </a:t>
            </a: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TENÍAN</a:t>
            </a: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 DERECHO</a:t>
            </a:r>
            <a:endParaRPr b="1" sz="282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A ELEGIR A SUS REPRESENTA</a:t>
            </a: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N</a:t>
            </a:r>
            <a:r>
              <a:rPr b="1" lang="es" sz="282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TES NI DE EXPRESAR SUS IDEAS </a:t>
            </a:r>
            <a:endParaRPr b="1" sz="282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70125" y="1445400"/>
            <a:ext cx="5355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455525" y="68725"/>
            <a:ext cx="4082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highlight>
                  <a:srgbClr val="C9DAF8"/>
                </a:highlight>
                <a:latin typeface="Amatic SC"/>
                <a:ea typeface="Amatic SC"/>
                <a:cs typeface="Amatic SC"/>
                <a:sym typeface="Amatic SC"/>
              </a:rPr>
              <a:t>QUE PASO EN LA </a:t>
            </a:r>
            <a:r>
              <a:rPr b="1" lang="es" sz="2000">
                <a:highlight>
                  <a:srgbClr val="C9DAF8"/>
                </a:highlight>
                <a:latin typeface="Amatic SC"/>
                <a:ea typeface="Amatic SC"/>
                <a:cs typeface="Amatic SC"/>
                <a:sym typeface="Amatic SC"/>
              </a:rPr>
              <a:t>DICTADURA</a:t>
            </a:r>
            <a:r>
              <a:rPr b="1" lang="es" sz="2000">
                <a:highlight>
                  <a:srgbClr val="C9DAF8"/>
                </a:highlight>
                <a:latin typeface="Amatic SC"/>
                <a:ea typeface="Amatic SC"/>
                <a:cs typeface="Amatic SC"/>
                <a:sym typeface="Amatic SC"/>
              </a:rPr>
              <a:t> MILITAR DE 1974 A 1983</a:t>
            </a:r>
            <a:endParaRPr b="1" sz="2000">
              <a:highlight>
                <a:srgbClr val="C9DAF8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matic SC"/>
                <a:ea typeface="Amatic SC"/>
                <a:cs typeface="Amatic SC"/>
                <a:sym typeface="Amatic SC"/>
              </a:rPr>
              <a:t>                                                  </a:t>
            </a:r>
            <a:r>
              <a:rPr lang="es"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" sz="4022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SE SUPRIMIERON DERECHOS</a:t>
            </a:r>
            <a:endParaRPr b="1" sz="4022">
              <a:solidFill>
                <a:srgbClr val="FF0000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22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                                   </a:t>
            </a:r>
            <a:endParaRPr b="1" sz="4022">
              <a:solidFill>
                <a:srgbClr val="FF0000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339850"/>
            <a:ext cx="1969500" cy="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44775" y="212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7650" y="2326550"/>
            <a:ext cx="85206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F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UE UNA 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DICTADURA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CÍVICO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MILITAR UN SECTOR DE </a:t>
            </a:r>
            <a:endParaRPr b="1" sz="3800">
              <a:solidFill>
                <a:srgbClr val="FF0000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   LA 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SOCIEDAD</a:t>
            </a:r>
            <a:endParaRPr b="1" sz="3800">
              <a:solidFill>
                <a:srgbClr val="FF0000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Y MEDIOS DE 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COMUNICACIÓN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FUERON </a:t>
            </a:r>
            <a:r>
              <a:rPr b="1" lang="es" sz="3800">
                <a:solidFill>
                  <a:srgbClr val="FF00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CÓMPLICES</a:t>
            </a:r>
            <a:r>
              <a:rPr b="1" lang="es" sz="3800">
                <a:solidFill>
                  <a:srgbClr val="FFFF00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3800">
              <a:solidFill>
                <a:srgbClr val="FFFF00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54325" y="43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622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PRIMEROS PASOS HACIA LA DEMOCRACIA</a:t>
            </a:r>
            <a:endParaRPr b="1" sz="6220">
              <a:solidFill>
                <a:srgbClr val="FF99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27525" y="1649650"/>
            <a:ext cx="84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120">
                <a:solidFill>
                  <a:schemeClr val="accent4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UN GRUPO DE MUJERES “MADRES Y ABUELAS” </a:t>
            </a:r>
            <a:r>
              <a:rPr b="1" lang="es" sz="3120">
                <a:solidFill>
                  <a:schemeClr val="accent4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DESAFÍO</a:t>
            </a:r>
            <a:r>
              <a:rPr b="1" lang="es" sz="3120">
                <a:solidFill>
                  <a:schemeClr val="accent4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AL GOBIERNO </a:t>
            </a:r>
            <a:endParaRPr b="1" sz="3120">
              <a:solidFill>
                <a:schemeClr val="accent4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120">
                <a:solidFill>
                  <a:schemeClr val="accent4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MILITAR PIDIENDO QUE APAREZCAN  CON VIDA DE SUS HIJOS Y NIETOS QUE NACIERON EN CAUTIBERIO </a:t>
            </a:r>
            <a:endParaRPr b="1" sz="3120">
              <a:solidFill>
                <a:schemeClr val="accent4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 flipH="1" rot="10800000">
            <a:off x="311700" y="108475"/>
            <a:ext cx="85206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078500" y="55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DESDE 1983 HASTA EL DIA DE HOY </a:t>
            </a:r>
            <a:endParaRPr b="1" sz="2820">
              <a:solidFill>
                <a:srgbClr val="3C78D8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TENEMOS LA OPORTUNIDAD DE VIVIR </a:t>
            </a:r>
            <a:endParaRPr b="1" sz="2820">
              <a:solidFill>
                <a:srgbClr val="3C78D8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EN DEMOCRACIA, PODER ELEGIR A QUIENES </a:t>
            </a:r>
            <a:endParaRPr b="1" sz="2820">
              <a:solidFill>
                <a:srgbClr val="3C78D8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NOS </a:t>
            </a: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REPRESENTAN</a:t>
            </a: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Y HACER VALER </a:t>
            </a:r>
            <a:endParaRPr b="1" sz="2820">
              <a:solidFill>
                <a:srgbClr val="3C78D8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NUESTROS</a:t>
            </a:r>
            <a:r>
              <a:rPr b="1" lang="es" sz="2820">
                <a:solidFill>
                  <a:srgbClr val="3C78D8"/>
                </a:solidFill>
                <a:highlight>
                  <a:srgbClr val="F3F3F3"/>
                </a:highlight>
                <a:latin typeface="Amatic SC"/>
                <a:ea typeface="Amatic SC"/>
                <a:cs typeface="Amatic SC"/>
                <a:sym typeface="Amatic SC"/>
              </a:rPr>
              <a:t> DERECHOS</a:t>
            </a:r>
            <a:endParaRPr b="1" sz="2820">
              <a:solidFill>
                <a:srgbClr val="3C78D8"/>
              </a:solidFill>
              <a:highlight>
                <a:srgbClr val="F3F3F3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 flipH="1" rot="10800000">
            <a:off x="464675" y="4223700"/>
            <a:ext cx="85206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