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lieri" initials="sm" lastIdx="1" clrIdx="0">
    <p:extLst>
      <p:ext uri="{19B8F6BF-5375-455C-9EA6-DF929625EA0E}">
        <p15:presenceInfo xmlns:p15="http://schemas.microsoft.com/office/powerpoint/2012/main" userId="9565b0f2a8612b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5802A-0DD1-4C0B-9100-1CE7C3AA8E7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0E66645-EB02-4556-A5B1-7EE75841E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4B4511C-D314-4D25-8666-CAEF132B6A0A}"/>
              </a:ext>
            </a:extLst>
          </p:cNvPr>
          <p:cNvSpPr>
            <a:spLocks noGrp="1"/>
          </p:cNvSpPr>
          <p:nvPr>
            <p:ph type="dt" sz="half" idx="10"/>
          </p:nvPr>
        </p:nvSpPr>
        <p:spPr/>
        <p:txBody>
          <a:bodyPr/>
          <a:lstStyle/>
          <a:p>
            <a:fld id="{D3D06236-E457-4CFB-A1E3-3ACC3DD741CD}" type="datetimeFigureOut">
              <a:rPr lang="es-ES" smtClean="0"/>
              <a:t>21/04/2022</a:t>
            </a:fld>
            <a:endParaRPr lang="es-ES"/>
          </a:p>
        </p:txBody>
      </p:sp>
      <p:sp>
        <p:nvSpPr>
          <p:cNvPr id="5" name="Marcador de pie de página 4">
            <a:extLst>
              <a:ext uri="{FF2B5EF4-FFF2-40B4-BE49-F238E27FC236}">
                <a16:creationId xmlns:a16="http://schemas.microsoft.com/office/drawing/2014/main" id="{73C231BE-7BBA-41D3-95CC-C5A6BDAE1C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B357305-DFFA-4667-B685-A18B9D77151C}"/>
              </a:ext>
            </a:extLst>
          </p:cNvPr>
          <p:cNvSpPr>
            <a:spLocks noGrp="1"/>
          </p:cNvSpPr>
          <p:nvPr>
            <p:ph type="sldNum" sz="quarter" idx="12"/>
          </p:nvPr>
        </p:nvSpPr>
        <p:spPr/>
        <p:txBody>
          <a:bodyPr/>
          <a:lstStyle/>
          <a:p>
            <a:fld id="{07B4959C-DC37-42DD-9813-2A581C7ABDA6}" type="slidenum">
              <a:rPr lang="es-ES" smtClean="0"/>
              <a:t>‹Nº›</a:t>
            </a:fld>
            <a:endParaRPr lang="es-ES"/>
          </a:p>
        </p:txBody>
      </p:sp>
    </p:spTree>
    <p:extLst>
      <p:ext uri="{BB962C8B-B14F-4D97-AF65-F5344CB8AC3E}">
        <p14:creationId xmlns:p14="http://schemas.microsoft.com/office/powerpoint/2010/main" val="16789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69E87-20D1-4858-99C0-3E435EF5572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3C3164B-0B67-459F-B587-CD0302AB988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33AEEA7-EB4B-4287-BB68-2D4E6D2D33A7}"/>
              </a:ext>
            </a:extLst>
          </p:cNvPr>
          <p:cNvSpPr>
            <a:spLocks noGrp="1"/>
          </p:cNvSpPr>
          <p:nvPr>
            <p:ph type="dt" sz="half" idx="10"/>
          </p:nvPr>
        </p:nvSpPr>
        <p:spPr/>
        <p:txBody>
          <a:bodyPr/>
          <a:lstStyle/>
          <a:p>
            <a:fld id="{D3D06236-E457-4CFB-A1E3-3ACC3DD741CD}" type="datetimeFigureOut">
              <a:rPr lang="es-ES" smtClean="0"/>
              <a:t>21/04/2022</a:t>
            </a:fld>
            <a:endParaRPr lang="es-ES"/>
          </a:p>
        </p:txBody>
      </p:sp>
      <p:sp>
        <p:nvSpPr>
          <p:cNvPr id="5" name="Marcador de pie de página 4">
            <a:extLst>
              <a:ext uri="{FF2B5EF4-FFF2-40B4-BE49-F238E27FC236}">
                <a16:creationId xmlns:a16="http://schemas.microsoft.com/office/drawing/2014/main" id="{6409278B-8F2E-4612-B95A-99AE8FC2861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9374DB-1D28-46A3-9524-1A4CD211985E}"/>
              </a:ext>
            </a:extLst>
          </p:cNvPr>
          <p:cNvSpPr>
            <a:spLocks noGrp="1"/>
          </p:cNvSpPr>
          <p:nvPr>
            <p:ph type="sldNum" sz="quarter" idx="12"/>
          </p:nvPr>
        </p:nvSpPr>
        <p:spPr/>
        <p:txBody>
          <a:bodyPr/>
          <a:lstStyle/>
          <a:p>
            <a:fld id="{07B4959C-DC37-42DD-9813-2A581C7ABDA6}" type="slidenum">
              <a:rPr lang="es-ES" smtClean="0"/>
              <a:t>‹Nº›</a:t>
            </a:fld>
            <a:endParaRPr lang="es-ES"/>
          </a:p>
        </p:txBody>
      </p:sp>
    </p:spTree>
    <p:extLst>
      <p:ext uri="{BB962C8B-B14F-4D97-AF65-F5344CB8AC3E}">
        <p14:creationId xmlns:p14="http://schemas.microsoft.com/office/powerpoint/2010/main" val="213506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EEBCD08-0241-4C38-A2F3-0C24CD847C7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0C3CCC3-BAB6-4BE5-BCD2-E7D84C0F359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7D31645-9866-4D61-90E0-F5BEEC04F0AE}"/>
              </a:ext>
            </a:extLst>
          </p:cNvPr>
          <p:cNvSpPr>
            <a:spLocks noGrp="1"/>
          </p:cNvSpPr>
          <p:nvPr>
            <p:ph type="dt" sz="half" idx="10"/>
          </p:nvPr>
        </p:nvSpPr>
        <p:spPr/>
        <p:txBody>
          <a:bodyPr/>
          <a:lstStyle/>
          <a:p>
            <a:fld id="{D3D06236-E457-4CFB-A1E3-3ACC3DD741CD}" type="datetimeFigureOut">
              <a:rPr lang="es-ES" smtClean="0"/>
              <a:t>21/04/2022</a:t>
            </a:fld>
            <a:endParaRPr lang="es-ES"/>
          </a:p>
        </p:txBody>
      </p:sp>
      <p:sp>
        <p:nvSpPr>
          <p:cNvPr id="5" name="Marcador de pie de página 4">
            <a:extLst>
              <a:ext uri="{FF2B5EF4-FFF2-40B4-BE49-F238E27FC236}">
                <a16:creationId xmlns:a16="http://schemas.microsoft.com/office/drawing/2014/main" id="{8ECC94C1-4D0F-4F42-A319-054050ECBAB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D683B96-2F04-45DB-B851-D4E99070620C}"/>
              </a:ext>
            </a:extLst>
          </p:cNvPr>
          <p:cNvSpPr>
            <a:spLocks noGrp="1"/>
          </p:cNvSpPr>
          <p:nvPr>
            <p:ph type="sldNum" sz="quarter" idx="12"/>
          </p:nvPr>
        </p:nvSpPr>
        <p:spPr/>
        <p:txBody>
          <a:bodyPr/>
          <a:lstStyle/>
          <a:p>
            <a:fld id="{07B4959C-DC37-42DD-9813-2A581C7ABDA6}" type="slidenum">
              <a:rPr lang="es-ES" smtClean="0"/>
              <a:t>‹Nº›</a:t>
            </a:fld>
            <a:endParaRPr lang="es-ES"/>
          </a:p>
        </p:txBody>
      </p:sp>
    </p:spTree>
    <p:extLst>
      <p:ext uri="{BB962C8B-B14F-4D97-AF65-F5344CB8AC3E}">
        <p14:creationId xmlns:p14="http://schemas.microsoft.com/office/powerpoint/2010/main" val="145317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AFF5F-4A46-4008-AD1B-4C5FDDC92EE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9148EBE-9BCF-4F3D-A8DF-3A2E2C4C0F3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B6605EB-153E-4D6B-B854-3B95C80152A0}"/>
              </a:ext>
            </a:extLst>
          </p:cNvPr>
          <p:cNvSpPr>
            <a:spLocks noGrp="1"/>
          </p:cNvSpPr>
          <p:nvPr>
            <p:ph type="dt" sz="half" idx="10"/>
          </p:nvPr>
        </p:nvSpPr>
        <p:spPr/>
        <p:txBody>
          <a:bodyPr/>
          <a:lstStyle/>
          <a:p>
            <a:fld id="{D3D06236-E457-4CFB-A1E3-3ACC3DD741CD}" type="datetimeFigureOut">
              <a:rPr lang="es-ES" smtClean="0"/>
              <a:t>21/04/2022</a:t>
            </a:fld>
            <a:endParaRPr lang="es-ES"/>
          </a:p>
        </p:txBody>
      </p:sp>
      <p:sp>
        <p:nvSpPr>
          <p:cNvPr id="5" name="Marcador de pie de página 4">
            <a:extLst>
              <a:ext uri="{FF2B5EF4-FFF2-40B4-BE49-F238E27FC236}">
                <a16:creationId xmlns:a16="http://schemas.microsoft.com/office/drawing/2014/main" id="{5B427D63-6016-4D39-AA99-07BB37B1429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50CFEB3-9370-4C99-B0E6-AE4FF8360BE2}"/>
              </a:ext>
            </a:extLst>
          </p:cNvPr>
          <p:cNvSpPr>
            <a:spLocks noGrp="1"/>
          </p:cNvSpPr>
          <p:nvPr>
            <p:ph type="sldNum" sz="quarter" idx="12"/>
          </p:nvPr>
        </p:nvSpPr>
        <p:spPr/>
        <p:txBody>
          <a:bodyPr/>
          <a:lstStyle/>
          <a:p>
            <a:fld id="{07B4959C-DC37-42DD-9813-2A581C7ABDA6}" type="slidenum">
              <a:rPr lang="es-ES" smtClean="0"/>
              <a:t>‹Nº›</a:t>
            </a:fld>
            <a:endParaRPr lang="es-ES"/>
          </a:p>
        </p:txBody>
      </p:sp>
    </p:spTree>
    <p:extLst>
      <p:ext uri="{BB962C8B-B14F-4D97-AF65-F5344CB8AC3E}">
        <p14:creationId xmlns:p14="http://schemas.microsoft.com/office/powerpoint/2010/main" val="34139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6D060-C367-4902-BA02-9D52850A01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7466F8C-3D1E-484D-9BF1-65D686CD8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CA248A6-95AB-4D40-AB2D-300FB52187CA}"/>
              </a:ext>
            </a:extLst>
          </p:cNvPr>
          <p:cNvSpPr>
            <a:spLocks noGrp="1"/>
          </p:cNvSpPr>
          <p:nvPr>
            <p:ph type="dt" sz="half" idx="10"/>
          </p:nvPr>
        </p:nvSpPr>
        <p:spPr/>
        <p:txBody>
          <a:bodyPr/>
          <a:lstStyle/>
          <a:p>
            <a:fld id="{D3D06236-E457-4CFB-A1E3-3ACC3DD741CD}" type="datetimeFigureOut">
              <a:rPr lang="es-ES" smtClean="0"/>
              <a:t>21/04/2022</a:t>
            </a:fld>
            <a:endParaRPr lang="es-ES"/>
          </a:p>
        </p:txBody>
      </p:sp>
      <p:sp>
        <p:nvSpPr>
          <p:cNvPr id="5" name="Marcador de pie de página 4">
            <a:extLst>
              <a:ext uri="{FF2B5EF4-FFF2-40B4-BE49-F238E27FC236}">
                <a16:creationId xmlns:a16="http://schemas.microsoft.com/office/drawing/2014/main" id="{C3130B60-4EC1-4649-9B70-8B12E058852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C532479-A410-4548-A233-0DFE5965190E}"/>
              </a:ext>
            </a:extLst>
          </p:cNvPr>
          <p:cNvSpPr>
            <a:spLocks noGrp="1"/>
          </p:cNvSpPr>
          <p:nvPr>
            <p:ph type="sldNum" sz="quarter" idx="12"/>
          </p:nvPr>
        </p:nvSpPr>
        <p:spPr/>
        <p:txBody>
          <a:bodyPr/>
          <a:lstStyle/>
          <a:p>
            <a:fld id="{07B4959C-DC37-42DD-9813-2A581C7ABDA6}" type="slidenum">
              <a:rPr lang="es-ES" smtClean="0"/>
              <a:t>‹Nº›</a:t>
            </a:fld>
            <a:endParaRPr lang="es-ES"/>
          </a:p>
        </p:txBody>
      </p:sp>
    </p:spTree>
    <p:extLst>
      <p:ext uri="{BB962C8B-B14F-4D97-AF65-F5344CB8AC3E}">
        <p14:creationId xmlns:p14="http://schemas.microsoft.com/office/powerpoint/2010/main" val="27704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EDC92-930C-4D82-ACAB-67C0BDE23EA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9553528-9247-444A-A796-6CB7F4334D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DB86010-29EE-4C8C-8255-B9EFA5203F0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D339F0A-D9D1-414C-B24F-ADB231E74A4B}"/>
              </a:ext>
            </a:extLst>
          </p:cNvPr>
          <p:cNvSpPr>
            <a:spLocks noGrp="1"/>
          </p:cNvSpPr>
          <p:nvPr>
            <p:ph type="dt" sz="half" idx="10"/>
          </p:nvPr>
        </p:nvSpPr>
        <p:spPr/>
        <p:txBody>
          <a:bodyPr/>
          <a:lstStyle/>
          <a:p>
            <a:fld id="{D3D06236-E457-4CFB-A1E3-3ACC3DD741CD}" type="datetimeFigureOut">
              <a:rPr lang="es-ES" smtClean="0"/>
              <a:t>21/04/2022</a:t>
            </a:fld>
            <a:endParaRPr lang="es-ES"/>
          </a:p>
        </p:txBody>
      </p:sp>
      <p:sp>
        <p:nvSpPr>
          <p:cNvPr id="6" name="Marcador de pie de página 5">
            <a:extLst>
              <a:ext uri="{FF2B5EF4-FFF2-40B4-BE49-F238E27FC236}">
                <a16:creationId xmlns:a16="http://schemas.microsoft.com/office/drawing/2014/main" id="{F7AD4F4C-443A-42F1-B7D5-F0A39142CC7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386B24A-AED1-4BB3-9657-4382BAF03A3A}"/>
              </a:ext>
            </a:extLst>
          </p:cNvPr>
          <p:cNvSpPr>
            <a:spLocks noGrp="1"/>
          </p:cNvSpPr>
          <p:nvPr>
            <p:ph type="sldNum" sz="quarter" idx="12"/>
          </p:nvPr>
        </p:nvSpPr>
        <p:spPr/>
        <p:txBody>
          <a:bodyPr/>
          <a:lstStyle/>
          <a:p>
            <a:fld id="{07B4959C-DC37-42DD-9813-2A581C7ABDA6}" type="slidenum">
              <a:rPr lang="es-ES" smtClean="0"/>
              <a:t>‹Nº›</a:t>
            </a:fld>
            <a:endParaRPr lang="es-ES"/>
          </a:p>
        </p:txBody>
      </p:sp>
    </p:spTree>
    <p:extLst>
      <p:ext uri="{BB962C8B-B14F-4D97-AF65-F5344CB8AC3E}">
        <p14:creationId xmlns:p14="http://schemas.microsoft.com/office/powerpoint/2010/main" val="389599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38A35-8270-4F1E-8B32-B08A18FA38F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23A9E08-6784-46E9-A3E3-EFB7581CE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1B193E3-E7CD-4568-B0C9-9BE5455B99B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0E4E3ED-FE7A-476B-9BE0-582AA6819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F9D8EC8-403A-4F66-91A2-6A206B81B10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2241AA1-7EBC-41DE-B69A-02504B8F49A5}"/>
              </a:ext>
            </a:extLst>
          </p:cNvPr>
          <p:cNvSpPr>
            <a:spLocks noGrp="1"/>
          </p:cNvSpPr>
          <p:nvPr>
            <p:ph type="dt" sz="half" idx="10"/>
          </p:nvPr>
        </p:nvSpPr>
        <p:spPr/>
        <p:txBody>
          <a:bodyPr/>
          <a:lstStyle/>
          <a:p>
            <a:fld id="{D3D06236-E457-4CFB-A1E3-3ACC3DD741CD}" type="datetimeFigureOut">
              <a:rPr lang="es-ES" smtClean="0"/>
              <a:t>21/04/2022</a:t>
            </a:fld>
            <a:endParaRPr lang="es-ES"/>
          </a:p>
        </p:txBody>
      </p:sp>
      <p:sp>
        <p:nvSpPr>
          <p:cNvPr id="8" name="Marcador de pie de página 7">
            <a:extLst>
              <a:ext uri="{FF2B5EF4-FFF2-40B4-BE49-F238E27FC236}">
                <a16:creationId xmlns:a16="http://schemas.microsoft.com/office/drawing/2014/main" id="{8C814E15-2299-4261-B196-BAA3FD077BB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362A30F5-BE15-43C8-BAD8-B4F8AAA2AE43}"/>
              </a:ext>
            </a:extLst>
          </p:cNvPr>
          <p:cNvSpPr>
            <a:spLocks noGrp="1"/>
          </p:cNvSpPr>
          <p:nvPr>
            <p:ph type="sldNum" sz="quarter" idx="12"/>
          </p:nvPr>
        </p:nvSpPr>
        <p:spPr/>
        <p:txBody>
          <a:bodyPr/>
          <a:lstStyle/>
          <a:p>
            <a:fld id="{07B4959C-DC37-42DD-9813-2A581C7ABDA6}" type="slidenum">
              <a:rPr lang="es-ES" smtClean="0"/>
              <a:t>‹Nº›</a:t>
            </a:fld>
            <a:endParaRPr lang="es-ES"/>
          </a:p>
        </p:txBody>
      </p:sp>
    </p:spTree>
    <p:extLst>
      <p:ext uri="{BB962C8B-B14F-4D97-AF65-F5344CB8AC3E}">
        <p14:creationId xmlns:p14="http://schemas.microsoft.com/office/powerpoint/2010/main" val="299460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C43DF7-AD5B-40A5-B32A-2CD7C11B8B2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6375457-00A8-4B50-8264-2A5A43FE19B5}"/>
              </a:ext>
            </a:extLst>
          </p:cNvPr>
          <p:cNvSpPr>
            <a:spLocks noGrp="1"/>
          </p:cNvSpPr>
          <p:nvPr>
            <p:ph type="dt" sz="half" idx="10"/>
          </p:nvPr>
        </p:nvSpPr>
        <p:spPr/>
        <p:txBody>
          <a:bodyPr/>
          <a:lstStyle/>
          <a:p>
            <a:fld id="{D3D06236-E457-4CFB-A1E3-3ACC3DD741CD}" type="datetimeFigureOut">
              <a:rPr lang="es-ES" smtClean="0"/>
              <a:t>21/04/2022</a:t>
            </a:fld>
            <a:endParaRPr lang="es-ES"/>
          </a:p>
        </p:txBody>
      </p:sp>
      <p:sp>
        <p:nvSpPr>
          <p:cNvPr id="4" name="Marcador de pie de página 3">
            <a:extLst>
              <a:ext uri="{FF2B5EF4-FFF2-40B4-BE49-F238E27FC236}">
                <a16:creationId xmlns:a16="http://schemas.microsoft.com/office/drawing/2014/main" id="{F8763BD2-BCD0-42E6-A557-0877572AC57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8D802E0-CE6D-49C4-A0E7-82F18702D919}"/>
              </a:ext>
            </a:extLst>
          </p:cNvPr>
          <p:cNvSpPr>
            <a:spLocks noGrp="1"/>
          </p:cNvSpPr>
          <p:nvPr>
            <p:ph type="sldNum" sz="quarter" idx="12"/>
          </p:nvPr>
        </p:nvSpPr>
        <p:spPr/>
        <p:txBody>
          <a:bodyPr/>
          <a:lstStyle/>
          <a:p>
            <a:fld id="{07B4959C-DC37-42DD-9813-2A581C7ABDA6}" type="slidenum">
              <a:rPr lang="es-ES" smtClean="0"/>
              <a:t>‹Nº›</a:t>
            </a:fld>
            <a:endParaRPr lang="es-ES"/>
          </a:p>
        </p:txBody>
      </p:sp>
    </p:spTree>
    <p:extLst>
      <p:ext uri="{BB962C8B-B14F-4D97-AF65-F5344CB8AC3E}">
        <p14:creationId xmlns:p14="http://schemas.microsoft.com/office/powerpoint/2010/main" val="238542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21CD45-61DE-4E7D-941C-9AB6D99E190E}"/>
              </a:ext>
            </a:extLst>
          </p:cNvPr>
          <p:cNvSpPr>
            <a:spLocks noGrp="1"/>
          </p:cNvSpPr>
          <p:nvPr>
            <p:ph type="dt" sz="half" idx="10"/>
          </p:nvPr>
        </p:nvSpPr>
        <p:spPr/>
        <p:txBody>
          <a:bodyPr/>
          <a:lstStyle/>
          <a:p>
            <a:fld id="{D3D06236-E457-4CFB-A1E3-3ACC3DD741CD}" type="datetimeFigureOut">
              <a:rPr lang="es-ES" smtClean="0"/>
              <a:t>21/04/2022</a:t>
            </a:fld>
            <a:endParaRPr lang="es-ES"/>
          </a:p>
        </p:txBody>
      </p:sp>
      <p:sp>
        <p:nvSpPr>
          <p:cNvPr id="3" name="Marcador de pie de página 2">
            <a:extLst>
              <a:ext uri="{FF2B5EF4-FFF2-40B4-BE49-F238E27FC236}">
                <a16:creationId xmlns:a16="http://schemas.microsoft.com/office/drawing/2014/main" id="{783EB50A-2BD5-41DE-8ADD-88F08AE32F9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D506A9D-E259-4C83-B6E9-1E84CEBD0FE0}"/>
              </a:ext>
            </a:extLst>
          </p:cNvPr>
          <p:cNvSpPr>
            <a:spLocks noGrp="1"/>
          </p:cNvSpPr>
          <p:nvPr>
            <p:ph type="sldNum" sz="quarter" idx="12"/>
          </p:nvPr>
        </p:nvSpPr>
        <p:spPr/>
        <p:txBody>
          <a:bodyPr/>
          <a:lstStyle/>
          <a:p>
            <a:fld id="{07B4959C-DC37-42DD-9813-2A581C7ABDA6}" type="slidenum">
              <a:rPr lang="es-ES" smtClean="0"/>
              <a:t>‹Nº›</a:t>
            </a:fld>
            <a:endParaRPr lang="es-ES"/>
          </a:p>
        </p:txBody>
      </p:sp>
    </p:spTree>
    <p:extLst>
      <p:ext uri="{BB962C8B-B14F-4D97-AF65-F5344CB8AC3E}">
        <p14:creationId xmlns:p14="http://schemas.microsoft.com/office/powerpoint/2010/main" val="100213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FE1B8-2DD0-4275-9784-84DAC767FA1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A1743BE-F2B7-4BC5-B1E7-5C93FC25C5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11D8F17-B6EE-4CFC-98E6-AC8DD9662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C4DC12-07FC-4F94-AF62-6E7C01A24974}"/>
              </a:ext>
            </a:extLst>
          </p:cNvPr>
          <p:cNvSpPr>
            <a:spLocks noGrp="1"/>
          </p:cNvSpPr>
          <p:nvPr>
            <p:ph type="dt" sz="half" idx="10"/>
          </p:nvPr>
        </p:nvSpPr>
        <p:spPr/>
        <p:txBody>
          <a:bodyPr/>
          <a:lstStyle/>
          <a:p>
            <a:fld id="{D3D06236-E457-4CFB-A1E3-3ACC3DD741CD}" type="datetimeFigureOut">
              <a:rPr lang="es-ES" smtClean="0"/>
              <a:t>21/04/2022</a:t>
            </a:fld>
            <a:endParaRPr lang="es-ES"/>
          </a:p>
        </p:txBody>
      </p:sp>
      <p:sp>
        <p:nvSpPr>
          <p:cNvPr id="6" name="Marcador de pie de página 5">
            <a:extLst>
              <a:ext uri="{FF2B5EF4-FFF2-40B4-BE49-F238E27FC236}">
                <a16:creationId xmlns:a16="http://schemas.microsoft.com/office/drawing/2014/main" id="{41884A44-1748-4DA2-BB9E-84B30E05E8D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D41998B-1768-4240-925A-4622E57380FC}"/>
              </a:ext>
            </a:extLst>
          </p:cNvPr>
          <p:cNvSpPr>
            <a:spLocks noGrp="1"/>
          </p:cNvSpPr>
          <p:nvPr>
            <p:ph type="sldNum" sz="quarter" idx="12"/>
          </p:nvPr>
        </p:nvSpPr>
        <p:spPr/>
        <p:txBody>
          <a:bodyPr/>
          <a:lstStyle/>
          <a:p>
            <a:fld id="{07B4959C-DC37-42DD-9813-2A581C7ABDA6}" type="slidenum">
              <a:rPr lang="es-ES" smtClean="0"/>
              <a:t>‹Nº›</a:t>
            </a:fld>
            <a:endParaRPr lang="es-ES"/>
          </a:p>
        </p:txBody>
      </p:sp>
    </p:spTree>
    <p:extLst>
      <p:ext uri="{BB962C8B-B14F-4D97-AF65-F5344CB8AC3E}">
        <p14:creationId xmlns:p14="http://schemas.microsoft.com/office/powerpoint/2010/main" val="184922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A7FF2-A996-4779-BE46-432FDB5D427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76D9D71-9DAF-4450-84C3-626CA2EC5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05D9348-1177-4BF0-B538-D7D928EC9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6670119-5311-47BE-AB8F-A79F8DAF8857}"/>
              </a:ext>
            </a:extLst>
          </p:cNvPr>
          <p:cNvSpPr>
            <a:spLocks noGrp="1"/>
          </p:cNvSpPr>
          <p:nvPr>
            <p:ph type="dt" sz="half" idx="10"/>
          </p:nvPr>
        </p:nvSpPr>
        <p:spPr/>
        <p:txBody>
          <a:bodyPr/>
          <a:lstStyle/>
          <a:p>
            <a:fld id="{D3D06236-E457-4CFB-A1E3-3ACC3DD741CD}" type="datetimeFigureOut">
              <a:rPr lang="es-ES" smtClean="0"/>
              <a:t>21/04/2022</a:t>
            </a:fld>
            <a:endParaRPr lang="es-ES"/>
          </a:p>
        </p:txBody>
      </p:sp>
      <p:sp>
        <p:nvSpPr>
          <p:cNvPr id="6" name="Marcador de pie de página 5">
            <a:extLst>
              <a:ext uri="{FF2B5EF4-FFF2-40B4-BE49-F238E27FC236}">
                <a16:creationId xmlns:a16="http://schemas.microsoft.com/office/drawing/2014/main" id="{4D3CCC32-CE17-40AF-9BFC-E623956756B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905BE8E-E3FE-4320-AE9B-50C4FAF98D19}"/>
              </a:ext>
            </a:extLst>
          </p:cNvPr>
          <p:cNvSpPr>
            <a:spLocks noGrp="1"/>
          </p:cNvSpPr>
          <p:nvPr>
            <p:ph type="sldNum" sz="quarter" idx="12"/>
          </p:nvPr>
        </p:nvSpPr>
        <p:spPr/>
        <p:txBody>
          <a:bodyPr/>
          <a:lstStyle/>
          <a:p>
            <a:fld id="{07B4959C-DC37-42DD-9813-2A581C7ABDA6}" type="slidenum">
              <a:rPr lang="es-ES" smtClean="0"/>
              <a:t>‹Nº›</a:t>
            </a:fld>
            <a:endParaRPr lang="es-ES"/>
          </a:p>
        </p:txBody>
      </p:sp>
    </p:spTree>
    <p:extLst>
      <p:ext uri="{BB962C8B-B14F-4D97-AF65-F5344CB8AC3E}">
        <p14:creationId xmlns:p14="http://schemas.microsoft.com/office/powerpoint/2010/main" val="278939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AEA3B64-032D-40D3-8B3B-486AA4555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0083C8-22BC-4CA6-ABDF-829CF4A984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ABB7BB-30B8-4F07-BB35-01F766C08F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D06236-E457-4CFB-A1E3-3ACC3DD741CD}" type="datetimeFigureOut">
              <a:rPr lang="es-ES" smtClean="0"/>
              <a:t>21/04/2022</a:t>
            </a:fld>
            <a:endParaRPr lang="es-ES"/>
          </a:p>
        </p:txBody>
      </p:sp>
      <p:sp>
        <p:nvSpPr>
          <p:cNvPr id="5" name="Marcador de pie de página 4">
            <a:extLst>
              <a:ext uri="{FF2B5EF4-FFF2-40B4-BE49-F238E27FC236}">
                <a16:creationId xmlns:a16="http://schemas.microsoft.com/office/drawing/2014/main" id="{6913C9EC-54A1-447C-9A25-0E9F140C4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DB9BCB6-6F96-4BF8-B1F1-AD4BFF1EC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4959C-DC37-42DD-9813-2A581C7ABDA6}" type="slidenum">
              <a:rPr lang="es-ES" smtClean="0"/>
              <a:t>‹Nº›</a:t>
            </a:fld>
            <a:endParaRPr lang="es-ES"/>
          </a:p>
        </p:txBody>
      </p:sp>
    </p:spTree>
    <p:extLst>
      <p:ext uri="{BB962C8B-B14F-4D97-AF65-F5344CB8AC3E}">
        <p14:creationId xmlns:p14="http://schemas.microsoft.com/office/powerpoint/2010/main" val="529071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6F4FE-A8C4-4C30-B406-018AB68C657C}"/>
              </a:ext>
            </a:extLst>
          </p:cNvPr>
          <p:cNvSpPr>
            <a:spLocks noGrp="1"/>
          </p:cNvSpPr>
          <p:nvPr>
            <p:ph type="ctrTitle"/>
          </p:nvPr>
        </p:nvSpPr>
        <p:spPr>
          <a:xfrm>
            <a:off x="1524000" y="1122363"/>
            <a:ext cx="9144000" cy="1289533"/>
          </a:xfrm>
        </p:spPr>
        <p:txBody>
          <a:bodyPr anchor="ctr"/>
          <a:lstStyle/>
          <a:p>
            <a:r>
              <a:rPr lang="es-AR" dirty="0"/>
              <a:t>Teoría de la estructuración </a:t>
            </a:r>
            <a:endParaRPr lang="es-ES" dirty="0"/>
          </a:p>
        </p:txBody>
      </p:sp>
      <p:sp>
        <p:nvSpPr>
          <p:cNvPr id="3" name="Subtítulo 2">
            <a:extLst>
              <a:ext uri="{FF2B5EF4-FFF2-40B4-BE49-F238E27FC236}">
                <a16:creationId xmlns:a16="http://schemas.microsoft.com/office/drawing/2014/main" id="{BAB831A9-F2DD-4FFB-BDF6-DDE4457B4E37}"/>
              </a:ext>
            </a:extLst>
          </p:cNvPr>
          <p:cNvSpPr>
            <a:spLocks noGrp="1"/>
          </p:cNvSpPr>
          <p:nvPr>
            <p:ph type="subTitle" idx="1"/>
          </p:nvPr>
        </p:nvSpPr>
        <p:spPr>
          <a:xfrm>
            <a:off x="1524000" y="2292626"/>
            <a:ext cx="9144000" cy="3869635"/>
          </a:xfrm>
        </p:spPr>
        <p:txBody>
          <a:bodyPr/>
          <a:lstStyle/>
          <a:p>
            <a:r>
              <a:rPr lang="es-AR" dirty="0"/>
              <a:t>T de la E como una herramienta para pensar la Práctica de la enseñanza. </a:t>
            </a:r>
          </a:p>
          <a:p>
            <a:r>
              <a:rPr lang="es-AR" dirty="0"/>
              <a:t>Anthony Giddens intenta conciliar e integrar la acción y la estructura, planteando la necesidad de partir de las practicas sociales recurrentes, ordenadas a través del tiempo y el espacio. </a:t>
            </a:r>
          </a:p>
          <a:p>
            <a:endParaRPr lang="es-AR" dirty="0"/>
          </a:p>
          <a:p>
            <a:endParaRPr lang="es-AR" dirty="0"/>
          </a:p>
          <a:p>
            <a:r>
              <a:rPr lang="es-AR" u="sng" dirty="0"/>
              <a:t>Acción y estructura se implican mutuamente</a:t>
            </a:r>
            <a:r>
              <a:rPr lang="es-AR" dirty="0"/>
              <a:t>: se </a:t>
            </a:r>
            <a:r>
              <a:rPr lang="es-AR" dirty="0" err="1"/>
              <a:t>co-producen</a:t>
            </a:r>
            <a:endParaRPr lang="es-AR" dirty="0"/>
          </a:p>
        </p:txBody>
      </p:sp>
      <p:sp>
        <p:nvSpPr>
          <p:cNvPr id="4" name="Flecha: hacia abajo 3">
            <a:extLst>
              <a:ext uri="{FF2B5EF4-FFF2-40B4-BE49-F238E27FC236}">
                <a16:creationId xmlns:a16="http://schemas.microsoft.com/office/drawing/2014/main" id="{AE304289-57BA-4798-914C-D4B804D4F898}"/>
              </a:ext>
            </a:extLst>
          </p:cNvPr>
          <p:cNvSpPr/>
          <p:nvPr/>
        </p:nvSpPr>
        <p:spPr>
          <a:xfrm flipH="1">
            <a:off x="5857461" y="4287079"/>
            <a:ext cx="477078" cy="416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6200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FC2E6B-99DF-4E2D-A6EA-B7DC519109E4}"/>
              </a:ext>
            </a:extLst>
          </p:cNvPr>
          <p:cNvSpPr>
            <a:spLocks noGrp="1"/>
          </p:cNvSpPr>
          <p:nvPr>
            <p:ph idx="1"/>
          </p:nvPr>
        </p:nvSpPr>
        <p:spPr>
          <a:xfrm>
            <a:off x="838200" y="698327"/>
            <a:ext cx="10515600" cy="5461346"/>
          </a:xfrm>
        </p:spPr>
        <p:txBody>
          <a:bodyPr/>
          <a:lstStyle/>
          <a:p>
            <a:r>
              <a:rPr lang="es-AR" dirty="0"/>
              <a:t>Es como un circulo:    </a:t>
            </a:r>
          </a:p>
          <a:p>
            <a:pPr marL="0" indent="0">
              <a:buNone/>
            </a:pPr>
            <a:r>
              <a:rPr lang="es-AR" dirty="0"/>
              <a:t>                                       ACCIÓN</a:t>
            </a:r>
          </a:p>
          <a:p>
            <a:pPr marL="0" indent="0">
              <a:buNone/>
            </a:pPr>
            <a:endParaRPr lang="es-AR" dirty="0"/>
          </a:p>
          <a:p>
            <a:pPr marL="0" indent="0">
              <a:buNone/>
            </a:pPr>
            <a:endParaRPr lang="es-AR" dirty="0"/>
          </a:p>
          <a:p>
            <a:pPr marL="0" indent="0">
              <a:buNone/>
            </a:pPr>
            <a:endParaRPr lang="es-AR" dirty="0"/>
          </a:p>
          <a:p>
            <a:pPr marL="0" indent="0">
              <a:buNone/>
            </a:pPr>
            <a:r>
              <a:rPr lang="es-AR" dirty="0"/>
              <a:t>                                                           ESTRUCTURA</a:t>
            </a:r>
          </a:p>
          <a:p>
            <a:pPr marL="0" indent="0" algn="just">
              <a:buNone/>
            </a:pPr>
            <a:r>
              <a:rPr lang="es-AR" dirty="0"/>
              <a:t>Podemos pensar entonces que la vida social es como un circulo en donde las dimensiones estructurantes (históricas y preexistentes) son anteriores a la acción del sujeto, como condiciones, y son también posteriores, es decir son productos de la acción del sujeto. </a:t>
            </a:r>
            <a:endParaRPr lang="es-ES" dirty="0"/>
          </a:p>
        </p:txBody>
      </p:sp>
      <p:sp>
        <p:nvSpPr>
          <p:cNvPr id="4" name="Flecha: curvada hacia la derecha 3">
            <a:extLst>
              <a:ext uri="{FF2B5EF4-FFF2-40B4-BE49-F238E27FC236}">
                <a16:creationId xmlns:a16="http://schemas.microsoft.com/office/drawing/2014/main" id="{18666FC5-7A75-4403-AA6F-7635000B0BBB}"/>
              </a:ext>
            </a:extLst>
          </p:cNvPr>
          <p:cNvSpPr/>
          <p:nvPr/>
        </p:nvSpPr>
        <p:spPr>
          <a:xfrm>
            <a:off x="4452730" y="1802296"/>
            <a:ext cx="731520" cy="125895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 name="Imagen 4">
            <a:extLst>
              <a:ext uri="{FF2B5EF4-FFF2-40B4-BE49-F238E27FC236}">
                <a16:creationId xmlns:a16="http://schemas.microsoft.com/office/drawing/2014/main" id="{638CD8EA-8ED2-4015-B615-A278D948E897}"/>
              </a:ext>
            </a:extLst>
          </p:cNvPr>
          <p:cNvPicPr>
            <a:picLocks noChangeAspect="1"/>
          </p:cNvPicPr>
          <p:nvPr/>
        </p:nvPicPr>
        <p:blipFill>
          <a:blip r:embed="rId2"/>
          <a:stretch>
            <a:fillRect/>
          </a:stretch>
        </p:blipFill>
        <p:spPr>
          <a:xfrm rot="10800000">
            <a:off x="5522280" y="1799271"/>
            <a:ext cx="749873" cy="1261981"/>
          </a:xfrm>
          <a:prstGeom prst="rect">
            <a:avLst/>
          </a:prstGeom>
        </p:spPr>
      </p:pic>
    </p:spTree>
    <p:extLst>
      <p:ext uri="{BB962C8B-B14F-4D97-AF65-F5344CB8AC3E}">
        <p14:creationId xmlns:p14="http://schemas.microsoft.com/office/powerpoint/2010/main" val="121508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7A8657-6C34-4D77-8E7E-673E2B118D21}"/>
              </a:ext>
            </a:extLst>
          </p:cNvPr>
          <p:cNvSpPr>
            <a:spLocks noGrp="1"/>
          </p:cNvSpPr>
          <p:nvPr>
            <p:ph idx="1"/>
          </p:nvPr>
        </p:nvSpPr>
        <p:spPr>
          <a:xfrm>
            <a:off x="838200" y="685075"/>
            <a:ext cx="10515600" cy="5487850"/>
          </a:xfrm>
        </p:spPr>
        <p:txBody>
          <a:bodyPr/>
          <a:lstStyle/>
          <a:p>
            <a:pPr algn="just"/>
            <a:r>
              <a:rPr lang="es-AR" dirty="0"/>
              <a:t>Cuando un docente actúa (acción) en el aula, dentro de la dinámica y estructura de la misma, lo esta haciendo bajo circunstancias que no elige y que no puede manipular por propia voluntad (estructura). </a:t>
            </a:r>
          </a:p>
          <a:p>
            <a:pPr algn="just"/>
            <a:endParaRPr lang="es-AR" dirty="0"/>
          </a:p>
          <a:p>
            <a:pPr marL="0" indent="0" algn="just">
              <a:buNone/>
            </a:pPr>
            <a:endParaRPr lang="es-AR" dirty="0"/>
          </a:p>
          <a:p>
            <a:pPr marL="0" indent="0" algn="ctr">
              <a:buNone/>
            </a:pPr>
            <a:r>
              <a:rPr lang="es-AR" dirty="0"/>
              <a:t>El aula en tanto estructura social actúa como restricción para la acción didáctica pero a su vez es el recurso que la acción didáctica tiene para actuar o intervenir, es decir para enseñar. </a:t>
            </a:r>
          </a:p>
          <a:p>
            <a:pPr marL="0" indent="0" algn="ctr">
              <a:buNone/>
            </a:pPr>
            <a:endParaRPr lang="es-AR" dirty="0"/>
          </a:p>
          <a:p>
            <a:pPr marL="0" indent="0" algn="ctr">
              <a:buNone/>
            </a:pPr>
            <a:r>
              <a:rPr lang="es-AR" sz="3200" i="1" u="sng" dirty="0"/>
              <a:t>Estructura es condición y recurso al mismo tiempo</a:t>
            </a:r>
            <a:endParaRPr lang="es-ES" sz="3200" i="1" u="sng" dirty="0"/>
          </a:p>
        </p:txBody>
      </p:sp>
      <p:sp>
        <p:nvSpPr>
          <p:cNvPr id="4" name="Flecha: hacia abajo 3">
            <a:extLst>
              <a:ext uri="{FF2B5EF4-FFF2-40B4-BE49-F238E27FC236}">
                <a16:creationId xmlns:a16="http://schemas.microsoft.com/office/drawing/2014/main" id="{A21AADB7-FE2B-4CEC-8A71-966FDEAEE9A7}"/>
              </a:ext>
            </a:extLst>
          </p:cNvPr>
          <p:cNvSpPr/>
          <p:nvPr/>
        </p:nvSpPr>
        <p:spPr>
          <a:xfrm>
            <a:off x="5526157" y="2239616"/>
            <a:ext cx="1054475" cy="6758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4186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8DD033-C679-46AC-A9BF-78A23F938C52}"/>
              </a:ext>
            </a:extLst>
          </p:cNvPr>
          <p:cNvSpPr>
            <a:spLocks noGrp="1"/>
          </p:cNvSpPr>
          <p:nvPr>
            <p:ph idx="1"/>
          </p:nvPr>
        </p:nvSpPr>
        <p:spPr>
          <a:xfrm>
            <a:off x="838200" y="689113"/>
            <a:ext cx="10515600" cy="5487850"/>
          </a:xfrm>
        </p:spPr>
        <p:txBody>
          <a:bodyPr>
            <a:normAutofit fontScale="92500"/>
          </a:bodyPr>
          <a:lstStyle/>
          <a:p>
            <a:r>
              <a:rPr lang="es-AR" u="sng" dirty="0"/>
              <a:t>El sujeto o actor (en nuestro caso el/la docente) tiene conciencia y </a:t>
            </a:r>
            <a:r>
              <a:rPr lang="es-AR" i="1" u="sng" dirty="0"/>
              <a:t>reflexividad</a:t>
            </a:r>
            <a:r>
              <a:rPr lang="es-AR" u="sng" dirty="0"/>
              <a:t>. </a:t>
            </a:r>
          </a:p>
          <a:p>
            <a:pPr marL="0" indent="0">
              <a:buNone/>
            </a:pPr>
            <a:endParaRPr lang="es-AR" dirty="0"/>
          </a:p>
          <a:p>
            <a:pPr marL="0" indent="0" algn="ctr">
              <a:buNone/>
            </a:pPr>
            <a:r>
              <a:rPr lang="es-AR" dirty="0"/>
              <a:t>El sujeto es autoconciente e implicado en las estructuras sociohistóricas. </a:t>
            </a:r>
          </a:p>
          <a:p>
            <a:pPr marL="0" indent="0" algn="ctr">
              <a:buNone/>
            </a:pPr>
            <a:r>
              <a:rPr lang="es-AR" dirty="0"/>
              <a:t>Dos tipos de conciencias:</a:t>
            </a:r>
          </a:p>
          <a:p>
            <a:pPr marL="514350" indent="-514350" algn="ctr">
              <a:buFont typeface="+mj-lt"/>
              <a:buAutoNum type="arabicPeriod"/>
            </a:pPr>
            <a:r>
              <a:rPr lang="es-AR" dirty="0"/>
              <a:t>Discursiva: todo aquello que el actor puede expresar, verbalizar o explicar sobre lo que hace. El/la docente tiene una teoría propia sobre lo que hace dentro del aula que se vincula con lo que aprendió en el profesorado. </a:t>
            </a:r>
          </a:p>
          <a:p>
            <a:pPr marL="514350" indent="-514350" algn="ctr">
              <a:buFont typeface="+mj-lt"/>
              <a:buAutoNum type="arabicPeriod"/>
            </a:pPr>
            <a:r>
              <a:rPr lang="es-AR" dirty="0"/>
              <a:t>Práctica:  todo lo que se conoce tácitamente, lo que saben hacer sin que puedan expresarlo o explicarlo con rigor. Es aquello que un docente hace rutinariamente en sus clases “que le sale” sin esfuerzo pero que no es consciente de porque le “sale bien”.      </a:t>
            </a:r>
          </a:p>
          <a:p>
            <a:pPr marL="0" indent="0" algn="ctr">
              <a:buNone/>
            </a:pPr>
            <a:endParaRPr lang="es-AR" dirty="0"/>
          </a:p>
          <a:p>
            <a:pPr marL="0" indent="0" algn="ctr">
              <a:buNone/>
            </a:pPr>
            <a:endParaRPr lang="es-AR" dirty="0"/>
          </a:p>
          <a:p>
            <a:pPr marL="0" indent="0" algn="ctr">
              <a:buNone/>
            </a:pPr>
            <a:endParaRPr lang="es-AR" dirty="0"/>
          </a:p>
          <a:p>
            <a:pPr marL="0" indent="0" algn="ctr">
              <a:buNone/>
            </a:pPr>
            <a:endParaRPr lang="es-AR" dirty="0"/>
          </a:p>
        </p:txBody>
      </p:sp>
      <p:sp>
        <p:nvSpPr>
          <p:cNvPr id="4" name="Flecha: hacia abajo 3">
            <a:extLst>
              <a:ext uri="{FF2B5EF4-FFF2-40B4-BE49-F238E27FC236}">
                <a16:creationId xmlns:a16="http://schemas.microsoft.com/office/drawing/2014/main" id="{E678929D-284E-4396-8DF4-5896688B2DC5}"/>
              </a:ext>
            </a:extLst>
          </p:cNvPr>
          <p:cNvSpPr/>
          <p:nvPr/>
        </p:nvSpPr>
        <p:spPr>
          <a:xfrm>
            <a:off x="5853684" y="1537254"/>
            <a:ext cx="484632" cy="530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8871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7F56E8-B9BD-4156-BC12-F307FBB51811}"/>
              </a:ext>
            </a:extLst>
          </p:cNvPr>
          <p:cNvSpPr>
            <a:spLocks noGrp="1"/>
          </p:cNvSpPr>
          <p:nvPr>
            <p:ph idx="1"/>
          </p:nvPr>
        </p:nvSpPr>
        <p:spPr>
          <a:xfrm>
            <a:off x="838200" y="636104"/>
            <a:ext cx="10515600" cy="5540859"/>
          </a:xfrm>
        </p:spPr>
        <p:txBody>
          <a:bodyPr>
            <a:normAutofit fontScale="92500" lnSpcReduction="10000"/>
          </a:bodyPr>
          <a:lstStyle/>
          <a:p>
            <a:pPr algn="just"/>
            <a:r>
              <a:rPr lang="es-AR" dirty="0"/>
              <a:t>Además la acción implica la conciencia de otro, de los otros. El/la docente piensa sus clases, las planifica pensando en sus otros destinatarios de su acción educativa. </a:t>
            </a:r>
          </a:p>
          <a:p>
            <a:pPr algn="just"/>
            <a:r>
              <a:rPr lang="es-AR" dirty="0"/>
              <a:t>Las prácticas educativas al ser recurrentes, al ir configurándose por medio la experiencia, de “tener experiencia docente” van creando tanto seguridad como autoestima. Las practicas van creando las condiciones y esas condiciones van actualizando las practicas. Por eso, tenemos menos ansiedad y reducimos la incertidumbre en la medida que conocemos el grupo social, la institución donde trabajamos.  </a:t>
            </a:r>
          </a:p>
          <a:p>
            <a:pPr algn="just"/>
            <a:r>
              <a:rPr lang="es-AR" dirty="0"/>
              <a:t>Por eso decimos, desde la antropología, que el actor se vuelve “competente”. Obviamente hay grados de competencia y también hay probabilidades de que acontezcan hechos disruptivos, dado que lo que sucede dentro del aula no responde exclusivamente a la voluntad del/la docente y tampoco responde a leyes universales de causa-efecto. </a:t>
            </a:r>
          </a:p>
          <a:p>
            <a:pPr algn="just"/>
            <a:r>
              <a:rPr lang="es-AR" dirty="0"/>
              <a:t>Dentro del aula hay procesos aleatorios. </a:t>
            </a:r>
            <a:endParaRPr lang="es-ES" dirty="0"/>
          </a:p>
        </p:txBody>
      </p:sp>
    </p:spTree>
    <p:extLst>
      <p:ext uri="{BB962C8B-B14F-4D97-AF65-F5344CB8AC3E}">
        <p14:creationId xmlns:p14="http://schemas.microsoft.com/office/powerpoint/2010/main" val="251098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34F3496-5C27-411F-8E96-BF1702244CFB}"/>
              </a:ext>
            </a:extLst>
          </p:cNvPr>
          <p:cNvSpPr>
            <a:spLocks noGrp="1"/>
          </p:cNvSpPr>
          <p:nvPr>
            <p:ph idx="1"/>
          </p:nvPr>
        </p:nvSpPr>
        <p:spPr>
          <a:xfrm>
            <a:off x="970721" y="649358"/>
            <a:ext cx="10515600" cy="5738190"/>
          </a:xfrm>
        </p:spPr>
        <p:txBody>
          <a:bodyPr>
            <a:normAutofit fontScale="92500" lnSpcReduction="10000"/>
          </a:bodyPr>
          <a:lstStyle/>
          <a:p>
            <a:pPr algn="just"/>
            <a:r>
              <a:rPr lang="es-AR" dirty="0"/>
              <a:t>La acción supone voluntad, conciencia(s), pero también implica consecuencias imprevistas o no intencionales: los “errores”. Estas mismas generan nuevos marcos o condiciones para la acción educativa y por ello el/la docente debe improvisar respuestas. Estas respuestas, al ser hijas de la condición, van a ser contextuales, únicas en su tipo. </a:t>
            </a:r>
          </a:p>
          <a:p>
            <a:pPr algn="just"/>
            <a:endParaRPr lang="es-AR" dirty="0"/>
          </a:p>
          <a:p>
            <a:pPr algn="just"/>
            <a:endParaRPr lang="es-AR" dirty="0"/>
          </a:p>
          <a:p>
            <a:pPr marL="514350" indent="-514350" algn="ctr">
              <a:buFont typeface="+mj-lt"/>
              <a:buAutoNum type="arabicPeriod"/>
            </a:pPr>
            <a:r>
              <a:rPr lang="es-AR" dirty="0"/>
              <a:t>Las prácticas se dan en un espacio y tiempo especifico</a:t>
            </a:r>
          </a:p>
          <a:p>
            <a:pPr marL="514350" indent="-514350" algn="ctr">
              <a:buFont typeface="+mj-lt"/>
              <a:buAutoNum type="arabicPeriod"/>
            </a:pPr>
            <a:r>
              <a:rPr lang="es-AR" dirty="0"/>
              <a:t>Cuando una actividad educativa “falla” puede ser por varios motivos, entre los cuales esta la mala “lectura” del docente de aquello que puede pedirle al grupo.  Pero por lo general, las practicas docentes “con el tiempo” tienden a ajustarse-integrarse al contexto de enseñanza.</a:t>
            </a:r>
          </a:p>
          <a:p>
            <a:pPr marL="514350" indent="-514350" algn="ctr">
              <a:buFont typeface="+mj-lt"/>
              <a:buAutoNum type="arabicPeriod"/>
            </a:pPr>
            <a:r>
              <a:rPr lang="es-AR" dirty="0"/>
              <a:t>En ocasiones los factores estructurales son muy fuertes y por eso condicionan fuertemente la acción didáctica. Siendo la práctica otro de los factores que reproducen esa estructura. </a:t>
            </a:r>
          </a:p>
          <a:p>
            <a:pPr algn="just"/>
            <a:endParaRPr lang="es-ES" dirty="0"/>
          </a:p>
        </p:txBody>
      </p:sp>
      <p:sp>
        <p:nvSpPr>
          <p:cNvPr id="4" name="Flecha: hacia abajo 3">
            <a:extLst>
              <a:ext uri="{FF2B5EF4-FFF2-40B4-BE49-F238E27FC236}">
                <a16:creationId xmlns:a16="http://schemas.microsoft.com/office/drawing/2014/main" id="{16029E32-3B69-45D5-855D-7603CA8F8501}"/>
              </a:ext>
            </a:extLst>
          </p:cNvPr>
          <p:cNvSpPr/>
          <p:nvPr/>
        </p:nvSpPr>
        <p:spPr>
          <a:xfrm>
            <a:off x="5701284" y="2330195"/>
            <a:ext cx="789432" cy="8635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8536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0BB76F-4AE0-49CB-BDD6-5DA40392E667}"/>
              </a:ext>
            </a:extLst>
          </p:cNvPr>
          <p:cNvSpPr>
            <a:spLocks noGrp="1"/>
          </p:cNvSpPr>
          <p:nvPr>
            <p:ph idx="1"/>
          </p:nvPr>
        </p:nvSpPr>
        <p:spPr>
          <a:xfrm>
            <a:off x="838200" y="702365"/>
            <a:ext cx="10515600" cy="5474598"/>
          </a:xfrm>
        </p:spPr>
        <p:txBody>
          <a:bodyPr>
            <a:normAutofit lnSpcReduction="10000"/>
          </a:bodyPr>
          <a:lstStyle/>
          <a:p>
            <a:pPr algn="just"/>
            <a:r>
              <a:rPr lang="es-AR" dirty="0"/>
              <a:t>Al tener definido un objetivo de enseñanza y de aprendizaje para la clase, el/la docente puede improvisar respuestas contextuales y puede también corregir el curso de su acción de su estrategia didáctica para poder ser “entendido/a”, justamente, porque tiene un norte, tiene una finalidad que se ha pautado previamente: el objetivo de la consigna. </a:t>
            </a:r>
          </a:p>
          <a:p>
            <a:pPr algn="just"/>
            <a:r>
              <a:rPr lang="es-AR" dirty="0"/>
              <a:t>Pero este objetivo tiene que estar sustentando en ese contexto de enseñanza, para ese grupo singular. Ese objetivo tendrá un significado particular. </a:t>
            </a:r>
          </a:p>
          <a:p>
            <a:pPr algn="just"/>
            <a:r>
              <a:rPr lang="es-AR" dirty="0"/>
              <a:t>Para integrar las expectativas de enseñanza al contexto el/la docente debería poder interpretar, conocer y analizar el grupo social al cual se dirige. En otras palabras, el/la docente debería internalizar la estructura o las condiciones fácticas de su practica de enseñanza. A veces nos cuesta mas otras menos generar un “código” en común. </a:t>
            </a:r>
            <a:endParaRPr lang="es-ES" dirty="0"/>
          </a:p>
        </p:txBody>
      </p:sp>
    </p:spTree>
    <p:extLst>
      <p:ext uri="{BB962C8B-B14F-4D97-AF65-F5344CB8AC3E}">
        <p14:creationId xmlns:p14="http://schemas.microsoft.com/office/powerpoint/2010/main" val="89247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D88F60-E39D-4D52-9E10-66C3B7DB87F2}"/>
              </a:ext>
            </a:extLst>
          </p:cNvPr>
          <p:cNvSpPr>
            <a:spLocks noGrp="1"/>
          </p:cNvSpPr>
          <p:nvPr>
            <p:ph idx="1"/>
          </p:nvPr>
        </p:nvSpPr>
        <p:spPr>
          <a:xfrm>
            <a:off x="838200" y="516835"/>
            <a:ext cx="10515600" cy="5660128"/>
          </a:xfrm>
        </p:spPr>
        <p:txBody>
          <a:bodyPr/>
          <a:lstStyle/>
          <a:p>
            <a:pPr marL="0" indent="0" algn="just">
              <a:buNone/>
            </a:pPr>
            <a:r>
              <a:rPr lang="es-AR" dirty="0"/>
              <a:t>Resumiendo: la teoría de la estructuración es una propuesta que nos sirve para pensar la practica docente, ya que la misma nos ayuda a esclarecer que cuando actuamos dentro de una clase, ejecutamos un conjunto de acciones o reglas de comportamiento. Pero este comportamiento no responde a un manual o decálogo que el docente aprende previamente rindiendo un examen. Mas bien, esas reglas se van aprendiendo por medio de un proceso de institucionalización, es decir aprendemos las reglas de comportamiento del deber ser docente en la medida que vamos a las escuelas, la universidad o el profesorado. Estas reglas, marcan u orientan las disposiciones que debemos tener frente a un curso, frente a la institución escolar. Estas reglas, no se actualizan hasta que no las ponemos en acto, pasan desadvertidas la mayoría de las veces pero si nos preguntan de qué se tratan seguramente podamos explicarlas. </a:t>
            </a:r>
            <a:endParaRPr lang="es-ES" dirty="0"/>
          </a:p>
        </p:txBody>
      </p:sp>
    </p:spTree>
    <p:extLst>
      <p:ext uri="{BB962C8B-B14F-4D97-AF65-F5344CB8AC3E}">
        <p14:creationId xmlns:p14="http://schemas.microsoft.com/office/powerpoint/2010/main" val="315745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2FD10A-480E-4540-97EE-ED6FBCA87755}"/>
              </a:ext>
            </a:extLst>
          </p:cNvPr>
          <p:cNvSpPr>
            <a:spLocks noGrp="1"/>
          </p:cNvSpPr>
          <p:nvPr>
            <p:ph idx="1"/>
          </p:nvPr>
        </p:nvSpPr>
        <p:spPr>
          <a:xfrm>
            <a:off x="838200" y="583096"/>
            <a:ext cx="10515600" cy="5593867"/>
          </a:xfrm>
        </p:spPr>
        <p:txBody>
          <a:bodyPr/>
          <a:lstStyle/>
          <a:p>
            <a:pPr algn="just"/>
            <a:r>
              <a:rPr lang="es-AR" dirty="0"/>
              <a:t>A su vez, una práctica docente, si bien es racional o deliberada, cuando se esta desarrollando de forma espontanea implica la coordinación, sin demasiado calculo previo, con las acciones de los alumnos, por ejemplo como lo hace un jugador de futbol dentro del partido. Es una armonización o adaptación de la propia práctica docente con la práctica de los alumnos. Otro ejemplo puede ser la adaptación de la explicación del Barroco dentro de una clase de 3° año de secundaria: puedo tener en claro qué es el Barroco, pero para realizar una transposición didáctica debo adaptar el conocimiento teórico a ese contexto singular, improvisando comparaciones y ejemplos específicos en función de lo que voy interpretando del comportamiento de los otros. </a:t>
            </a:r>
            <a:endParaRPr lang="es-ES" dirty="0"/>
          </a:p>
        </p:txBody>
      </p:sp>
    </p:spTree>
    <p:extLst>
      <p:ext uri="{BB962C8B-B14F-4D97-AF65-F5344CB8AC3E}">
        <p14:creationId xmlns:p14="http://schemas.microsoft.com/office/powerpoint/2010/main" val="14284042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1096</Words>
  <Application>Microsoft Office PowerPoint</Application>
  <PresentationFormat>Panorámica</PresentationFormat>
  <Paragraphs>42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Teoría de la estructuración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 de la estructuración </dc:title>
  <dc:creator>sebastian mulieri</dc:creator>
  <cp:lastModifiedBy>sebastian mulieri</cp:lastModifiedBy>
  <cp:revision>35</cp:revision>
  <dcterms:created xsi:type="dcterms:W3CDTF">2022-04-19T22:01:51Z</dcterms:created>
  <dcterms:modified xsi:type="dcterms:W3CDTF">2022-04-21T22:36:13Z</dcterms:modified>
</cp:coreProperties>
</file>