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66" y="-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5F8F4-5DC4-4913-BD59-87679A4B4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269ECF-26D3-46E5-8666-ED7DC71F8C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0DE4AF-7DC8-437B-8EAE-FF70B8D81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EE84-D941-47B1-AF1A-D9E72F372CE8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B74740-59F7-44F5-852F-DA14796BC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0425D7-74A7-4198-BE64-78EC3A1B6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0037B-3857-4508-B9FB-FAB95C268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440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3CC43-C1BC-4A88-AFC5-3E1141789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1FB75C-6267-42E6-9722-D7ED16131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73BCA6-AF24-41B6-8AF2-C5CB8A911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EE84-D941-47B1-AF1A-D9E72F372CE8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5C4445-AD62-4762-9C27-77D07466C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AE05CE-7885-49DE-99D3-028048CC4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0037B-3857-4508-B9FB-FAB95C268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756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1C5F81E-854C-4471-ACF8-0607360242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82F289-CD9B-41E9-92DA-AFE9C1005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FFE192-8E78-4F3A-9CA9-06A154891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EE84-D941-47B1-AF1A-D9E72F372CE8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02F9D2-8655-4C08-814C-B1ABBED01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165E0B-6233-4661-8F59-DC390C604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0037B-3857-4508-B9FB-FAB95C268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819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4DF44-2C98-4D69-819C-CD0907944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C3E8CC-5BBB-4ADE-BBBC-9D2324804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680AA1-0217-4FBE-9E1F-CFF492322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EE84-D941-47B1-AF1A-D9E72F372CE8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3C014C-82A4-453F-A488-C5179CBF9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31D68D-70BE-458F-8E22-62B394118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0037B-3857-4508-B9FB-FAB95C268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75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5DD7D3-F73B-43F4-93C7-16FD68D6B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D5650E-AD72-4F01-ACB5-632B978E7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177F59-35AA-4540-B857-65FA5655B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EE84-D941-47B1-AF1A-D9E72F372CE8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8D6566-39B4-457C-87F4-DC79E924C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C5D89B-1F87-4251-99B6-9252CA158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0037B-3857-4508-B9FB-FAB95C268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764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8C4834-B6A7-40E6-BE47-F53A9A152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9F05A6-9225-4526-8052-62E5C0749E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186E3A-19E1-44A1-93C8-B305FC578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44E4B4-DA46-446B-8BA6-0CE17EFD2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EE84-D941-47B1-AF1A-D9E72F372CE8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278832-E998-4141-9543-52B0D2ED8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030BD8-6CAD-4CA1-A31A-CE6A8636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0037B-3857-4508-B9FB-FAB95C268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911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3AA8A2-41E6-4935-8348-A02868CA0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A370FE-E13C-451D-AA1E-EF412DB05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870A49-9031-4C78-80AD-449300B8B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2F53DC-8A4C-48F6-B20C-6AB6BF89F4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4504A2-3DEE-4D81-B803-FA4DA43002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42ADD9-5705-4F87-A6AB-A85C921EB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EE84-D941-47B1-AF1A-D9E72F372CE8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56487F8-5F06-4F57-821B-671CF1569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14BB62-296E-4713-ACCB-979928827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0037B-3857-4508-B9FB-FAB95C268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288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F2117-7C15-420D-B1A1-F707DE2D1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8E723F-2C2A-47A3-815F-6BD3CA170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EE84-D941-47B1-AF1A-D9E72F372CE8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3C972B-060A-4A07-921D-248B19D60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6263EB-3027-4D6E-A23D-9FE479FCB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0037B-3857-4508-B9FB-FAB95C268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844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9D4C2D-1ED6-494F-B81B-F06135E3E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EE84-D941-47B1-AF1A-D9E72F372CE8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6B6288-6675-48D4-9E3F-E38101DC9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CFF2A3-FDDE-4A5B-BF0F-389710C4D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0037B-3857-4508-B9FB-FAB95C268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89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FF996E-0121-4417-A3D5-CF722FEAB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83E23E-84B0-4D6A-AEC7-265961DCD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3B3C82-F225-4428-9157-0B1CF9086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A1D242-35AF-47B5-A54A-0BB98F5CC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EE84-D941-47B1-AF1A-D9E72F372CE8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C34D1D-3B06-4614-87D9-11292C71A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7EDCE6-6829-4BDD-AA47-F982B9B98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0037B-3857-4508-B9FB-FAB95C268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4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E8C5D0-B3BB-4E4F-A6A8-1579A950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6697B59-1B07-4E62-A74C-B9BF54F52D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943452-D54E-450C-B7EE-EE867F52E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88ED59-744B-478E-8B38-E86CD42D4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EE84-D941-47B1-AF1A-D9E72F372CE8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3F3857-658C-47C1-8639-3A20BA6AC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230C56-CFEA-4DA4-B0F3-4A3DFF876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0037B-3857-4508-B9FB-FAB95C268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980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28E3BAB-73C0-4BB5-8F24-44A2329D2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75E995-AD3D-4D5C-B4D4-767BE7EB7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D84BF6-BB5C-4CD8-BD97-4E4969C227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8EE84-D941-47B1-AF1A-D9E72F372CE8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F68EF2-604F-4E31-9869-FB38D3C5CD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F0D4B9-BDF4-47BC-8DDC-353A8530C7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0037B-3857-4508-B9FB-FAB95C268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788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m4a"/><Relationship Id="rId2" Type="http://schemas.microsoft.com/office/2007/relationships/media" Target="../media/media1.m4a"/><Relationship Id="rId1" Type="http://schemas.openxmlformats.org/officeDocument/2006/relationships/tags" Target="../tags/tag1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675CAFF-9FDF-4E52-961C-6876F4F9F33C}"/>
              </a:ext>
            </a:extLst>
          </p:cNvPr>
          <p:cNvSpPr/>
          <p:nvPr/>
        </p:nvSpPr>
        <p:spPr>
          <a:xfrm>
            <a:off x="492812" y="611486"/>
            <a:ext cx="24118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Node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80"/>
                </a:solidFill>
                <a:latin typeface="Consolas" panose="020B0609020204030204" pitchFamily="49" charset="0"/>
              </a:rPr>
              <a:t>item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Node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* </a:t>
            </a:r>
            <a:r>
              <a:rPr lang="en-US" altLang="zh-CN" dirty="0">
                <a:solidFill>
                  <a:srgbClr val="000080"/>
                </a:solidFill>
                <a:latin typeface="Consolas" panose="020B0609020204030204" pitchFamily="49" charset="0"/>
              </a:rPr>
              <a:t>next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C703C4E-D429-4D3B-9CD7-FF64720B03BD}"/>
              </a:ext>
            </a:extLst>
          </p:cNvPr>
          <p:cNvSpPr/>
          <p:nvPr/>
        </p:nvSpPr>
        <p:spPr>
          <a:xfrm>
            <a:off x="3910079" y="1347989"/>
            <a:ext cx="1113181" cy="46382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item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6BE5C28-6428-416D-A526-8C6F92FCD252}"/>
              </a:ext>
            </a:extLst>
          </p:cNvPr>
          <p:cNvSpPr/>
          <p:nvPr/>
        </p:nvSpPr>
        <p:spPr>
          <a:xfrm>
            <a:off x="3906178" y="1785981"/>
            <a:ext cx="1113179" cy="4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8BD07E-E9DD-46FF-8A7D-5623F832E835}"/>
              </a:ext>
            </a:extLst>
          </p:cNvPr>
          <p:cNvSpPr/>
          <p:nvPr/>
        </p:nvSpPr>
        <p:spPr>
          <a:xfrm>
            <a:off x="3737392" y="801908"/>
            <a:ext cx="1614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Node</a:t>
            </a:r>
            <a:r>
              <a:rPr lang="zh-CN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类型变量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0A5EFDF-93C4-43CB-8091-790813ECF9DB}"/>
              </a:ext>
            </a:extLst>
          </p:cNvPr>
          <p:cNvCxnSpPr>
            <a:stCxn id="5" idx="3"/>
          </p:cNvCxnSpPr>
          <p:nvPr/>
        </p:nvCxnSpPr>
        <p:spPr>
          <a:xfrm>
            <a:off x="5019357" y="2024520"/>
            <a:ext cx="7546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1C3D8B3C-63A9-43A9-A565-D8921A7F4A56}"/>
              </a:ext>
            </a:extLst>
          </p:cNvPr>
          <p:cNvSpPr/>
          <p:nvPr/>
        </p:nvSpPr>
        <p:spPr>
          <a:xfrm>
            <a:off x="365622" y="1985512"/>
            <a:ext cx="26371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SingleLink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SingleLink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~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SingleLink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 append(int);</a:t>
            </a:r>
            <a:endParaRPr lang="en-US" altLang="zh-CN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Node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* </a:t>
            </a:r>
            <a:r>
              <a:rPr lang="en-US" altLang="zh-CN" dirty="0">
                <a:solidFill>
                  <a:srgbClr val="000080"/>
                </a:solidFill>
                <a:latin typeface="Consolas" panose="020B0609020204030204" pitchFamily="49" charset="0"/>
              </a:rPr>
              <a:t>head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24AD20B-B7B0-4ABE-AD9B-944BF2ED182D}"/>
              </a:ext>
            </a:extLst>
          </p:cNvPr>
          <p:cNvSpPr/>
          <p:nvPr/>
        </p:nvSpPr>
        <p:spPr>
          <a:xfrm>
            <a:off x="3659396" y="132385"/>
            <a:ext cx="45977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链表尾插法</a:t>
            </a:r>
            <a:r>
              <a:rPr lang="en-US" altLang="zh-CN" sz="2800" dirty="0"/>
              <a:t>append</a:t>
            </a:r>
            <a:r>
              <a:rPr lang="zh-CN" altLang="en-US" sz="2800" dirty="0"/>
              <a:t>实现原理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6DD1DE0-7197-4B88-9F07-477BFE3B361F}"/>
              </a:ext>
            </a:extLst>
          </p:cNvPr>
          <p:cNvSpPr txBox="1"/>
          <p:nvPr/>
        </p:nvSpPr>
        <p:spPr>
          <a:xfrm>
            <a:off x="221431" y="5709334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指针的等于就是指向的意思</a:t>
            </a:r>
            <a:endParaRPr lang="en-US" altLang="zh-CN" dirty="0"/>
          </a:p>
          <a:p>
            <a:r>
              <a:rPr lang="zh-CN" altLang="en-US" dirty="0"/>
              <a:t>变量的等于就是赋值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18E2181-D428-4633-A8D8-F302E28F2743}"/>
              </a:ext>
            </a:extLst>
          </p:cNvPr>
          <p:cNvSpPr/>
          <p:nvPr/>
        </p:nvSpPr>
        <p:spPr>
          <a:xfrm>
            <a:off x="212592" y="4106225"/>
            <a:ext cx="369748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SingleLink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SingleLink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dirty="0">
                <a:solidFill>
                  <a:srgbClr val="000080"/>
                </a:solidFill>
                <a:latin typeface="Consolas" panose="020B0609020204030204" pitchFamily="49" charset="0"/>
              </a:rPr>
              <a:t>head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Node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rgbClr val="000080"/>
                </a:solidFill>
                <a:latin typeface="Consolas" panose="020B0609020204030204" pitchFamily="49" charset="0"/>
              </a:rPr>
              <a:t>head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dirty="0">
                <a:solidFill>
                  <a:srgbClr val="000080"/>
                </a:solidFill>
                <a:latin typeface="Consolas" panose="020B0609020204030204" pitchFamily="49" charset="0"/>
              </a:rPr>
              <a:t>item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altLang="zh-CN" dirty="0">
                <a:solidFill>
                  <a:srgbClr val="000080"/>
                </a:solidFill>
                <a:latin typeface="Consolas" panose="020B0609020204030204" pitchFamily="49" charset="0"/>
              </a:rPr>
              <a:t>head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dirty="0">
                <a:solidFill>
                  <a:srgbClr val="000080"/>
                </a:solidFill>
                <a:latin typeface="Consolas" panose="020B0609020204030204" pitchFamily="49" charset="0"/>
              </a:rPr>
              <a:t>next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>
                <a:solidFill>
                  <a:srgbClr val="A000A0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131E59A-FE74-4294-9F1E-9FE2859FD941}"/>
              </a:ext>
            </a:extLst>
          </p:cNvPr>
          <p:cNvSpPr/>
          <p:nvPr/>
        </p:nvSpPr>
        <p:spPr>
          <a:xfrm>
            <a:off x="5491520" y="2686460"/>
            <a:ext cx="1113181" cy="46382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949B61E-9B93-4D05-AF9C-41EFF4499F6A}"/>
              </a:ext>
            </a:extLst>
          </p:cNvPr>
          <p:cNvSpPr/>
          <p:nvPr/>
        </p:nvSpPr>
        <p:spPr>
          <a:xfrm>
            <a:off x="5491521" y="3123782"/>
            <a:ext cx="1113179" cy="4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C910E26-360E-4650-A3FB-C2FE29977B80}"/>
              </a:ext>
            </a:extLst>
          </p:cNvPr>
          <p:cNvCxnSpPr>
            <a:cxnSpLocks/>
          </p:cNvCxnSpPr>
          <p:nvPr/>
        </p:nvCxnSpPr>
        <p:spPr>
          <a:xfrm>
            <a:off x="6604700" y="3239714"/>
            <a:ext cx="657491" cy="715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5ACF3113-7DF6-4A61-A63B-7226B5095A12}"/>
              </a:ext>
            </a:extLst>
          </p:cNvPr>
          <p:cNvSpPr txBox="1"/>
          <p:nvPr/>
        </p:nvSpPr>
        <p:spPr>
          <a:xfrm>
            <a:off x="7282218" y="3921559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ABD1EC2-A686-439F-9C47-A9277214EAFE}"/>
              </a:ext>
            </a:extLst>
          </p:cNvPr>
          <p:cNvSpPr txBox="1"/>
          <p:nvPr/>
        </p:nvSpPr>
        <p:spPr>
          <a:xfrm>
            <a:off x="5582982" y="373689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头结点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9634025-91D9-45EE-B76A-BFBA393DD9E1}"/>
              </a:ext>
            </a:extLst>
          </p:cNvPr>
          <p:cNvSpPr txBox="1"/>
          <p:nvPr/>
        </p:nvSpPr>
        <p:spPr>
          <a:xfrm>
            <a:off x="4265622" y="441734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头结点不计入链表中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86741B0D-626A-4500-A2DA-1AFF4E5E9437}"/>
              </a:ext>
            </a:extLst>
          </p:cNvPr>
          <p:cNvSpPr/>
          <p:nvPr/>
        </p:nvSpPr>
        <p:spPr>
          <a:xfrm>
            <a:off x="6750659" y="1347989"/>
            <a:ext cx="1113181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head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0A082C5-FB0E-43DC-B9EB-CE5BC63BD4D0}"/>
              </a:ext>
            </a:extLst>
          </p:cNvPr>
          <p:cNvSpPr/>
          <p:nvPr/>
        </p:nvSpPr>
        <p:spPr>
          <a:xfrm>
            <a:off x="5704863" y="717332"/>
            <a:ext cx="3736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Node</a:t>
            </a:r>
            <a:r>
              <a:rPr lang="zh-CN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类型指针，指向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Node</a:t>
            </a:r>
            <a:r>
              <a:rPr lang="zh-CN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类型数据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E4D462D-5183-4A71-B210-F63833B54DA6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7863840" y="1609599"/>
            <a:ext cx="15333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888D6D80-A9E4-49BF-ADC8-EDCC329B3321}"/>
              </a:ext>
            </a:extLst>
          </p:cNvPr>
          <p:cNvSpPr/>
          <p:nvPr/>
        </p:nvSpPr>
        <p:spPr>
          <a:xfrm>
            <a:off x="6750659" y="2132819"/>
            <a:ext cx="1113181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9F7FA57-6561-4D72-B94D-6390C3A6713E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7863840" y="2394429"/>
            <a:ext cx="15333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F383713-53D8-49F8-B4D3-26EC08434688}"/>
              </a:ext>
            </a:extLst>
          </p:cNvPr>
          <p:cNvCxnSpPr>
            <a:cxnSpLocks/>
            <a:stCxn id="2" idx="2"/>
            <a:endCxn id="22" idx="0"/>
          </p:cNvCxnSpPr>
          <p:nvPr/>
        </p:nvCxnSpPr>
        <p:spPr>
          <a:xfrm flipH="1">
            <a:off x="6048111" y="1609599"/>
            <a:ext cx="702548" cy="1076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音频 32">
            <a:hlinkClick r:id="" action="ppaction://media"/>
            <a:extLst>
              <a:ext uri="{FF2B5EF4-FFF2-40B4-BE49-F238E27FC236}">
                <a16:creationId xmlns:a16="http://schemas.microsoft.com/office/drawing/2014/main" id="{4718EB77-2F89-4C5B-92E5-E3B746EFEC34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968754" y="192308"/>
            <a:ext cx="609600" cy="609600"/>
          </a:xfrm>
          <a:prstGeom prst="rect">
            <a:avLst/>
          </a:prstGeom>
        </p:spPr>
      </p:pic>
      <p:sp>
        <p:nvSpPr>
          <p:cNvPr id="34" name="矩形 33">
            <a:extLst>
              <a:ext uri="{FF2B5EF4-FFF2-40B4-BE49-F238E27FC236}">
                <a16:creationId xmlns:a16="http://schemas.microsoft.com/office/drawing/2014/main" id="{218A32B3-88F3-43EA-BE0F-011597A6991C}"/>
              </a:ext>
            </a:extLst>
          </p:cNvPr>
          <p:cNvSpPr/>
          <p:nvPr/>
        </p:nvSpPr>
        <p:spPr>
          <a:xfrm>
            <a:off x="7744784" y="1157497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Node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* head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F6EC59D-3BEB-4E1B-91EE-2D88E865C43B}"/>
              </a:ext>
            </a:extLst>
          </p:cNvPr>
          <p:cNvSpPr/>
          <p:nvPr/>
        </p:nvSpPr>
        <p:spPr>
          <a:xfrm>
            <a:off x="7768516" y="1902149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Node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* next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9F3BE56-EDE7-47FE-8C7D-A828A080444A}"/>
              </a:ext>
            </a:extLst>
          </p:cNvPr>
          <p:cNvSpPr/>
          <p:nvPr/>
        </p:nvSpPr>
        <p:spPr>
          <a:xfrm>
            <a:off x="3902421" y="4956996"/>
            <a:ext cx="1113181" cy="46382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item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BA9EFF4-887C-4209-B6EE-5F8D8AB6CFFA}"/>
              </a:ext>
            </a:extLst>
          </p:cNvPr>
          <p:cNvSpPr/>
          <p:nvPr/>
        </p:nvSpPr>
        <p:spPr>
          <a:xfrm>
            <a:off x="3898520" y="5394988"/>
            <a:ext cx="1113179" cy="4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7821891-89B4-4B86-8A4C-A74E0A74B2C2}"/>
              </a:ext>
            </a:extLst>
          </p:cNvPr>
          <p:cNvCxnSpPr>
            <a:stCxn id="38" idx="3"/>
          </p:cNvCxnSpPr>
          <p:nvPr/>
        </p:nvCxnSpPr>
        <p:spPr>
          <a:xfrm>
            <a:off x="5011699" y="5633527"/>
            <a:ext cx="7546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14DE8A9C-7D04-411B-BA57-9BE6E496EDB7}"/>
              </a:ext>
            </a:extLst>
          </p:cNvPr>
          <p:cNvSpPr/>
          <p:nvPr/>
        </p:nvSpPr>
        <p:spPr>
          <a:xfrm>
            <a:off x="5766386" y="4938122"/>
            <a:ext cx="1113181" cy="46382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item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D77A312-D126-445E-9B92-CA927CC8B808}"/>
              </a:ext>
            </a:extLst>
          </p:cNvPr>
          <p:cNvSpPr/>
          <p:nvPr/>
        </p:nvSpPr>
        <p:spPr>
          <a:xfrm>
            <a:off x="5762485" y="5376114"/>
            <a:ext cx="1113179" cy="4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0C029A1C-3355-47CD-88E4-DAE592E99691}"/>
              </a:ext>
            </a:extLst>
          </p:cNvPr>
          <p:cNvCxnSpPr>
            <a:stCxn id="41" idx="3"/>
          </p:cNvCxnSpPr>
          <p:nvPr/>
        </p:nvCxnSpPr>
        <p:spPr>
          <a:xfrm>
            <a:off x="6875664" y="5614653"/>
            <a:ext cx="7546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B1980B59-147F-4562-8C4E-5A1A50E7E530}"/>
              </a:ext>
            </a:extLst>
          </p:cNvPr>
          <p:cNvSpPr/>
          <p:nvPr/>
        </p:nvSpPr>
        <p:spPr>
          <a:xfrm>
            <a:off x="9142045" y="4938122"/>
            <a:ext cx="1113181" cy="46382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item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314D228-C321-4039-9590-A17124C08813}"/>
              </a:ext>
            </a:extLst>
          </p:cNvPr>
          <p:cNvSpPr/>
          <p:nvPr/>
        </p:nvSpPr>
        <p:spPr>
          <a:xfrm>
            <a:off x="9138144" y="5376114"/>
            <a:ext cx="1113179" cy="4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D712F61E-42FA-47B0-A416-29728C112BBE}"/>
              </a:ext>
            </a:extLst>
          </p:cNvPr>
          <p:cNvCxnSpPr>
            <a:stCxn id="44" idx="3"/>
          </p:cNvCxnSpPr>
          <p:nvPr/>
        </p:nvCxnSpPr>
        <p:spPr>
          <a:xfrm>
            <a:off x="10251323" y="5614653"/>
            <a:ext cx="7546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74726C1-5083-4EBD-A5A0-24031F02D4B9}"/>
              </a:ext>
            </a:extLst>
          </p:cNvPr>
          <p:cNvCxnSpPr/>
          <p:nvPr/>
        </p:nvCxnSpPr>
        <p:spPr>
          <a:xfrm>
            <a:off x="8383455" y="5528926"/>
            <a:ext cx="7546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CC9EC2C8-8001-454B-97BB-BA8C9DCE4B81}"/>
              </a:ext>
            </a:extLst>
          </p:cNvPr>
          <p:cNvSpPr txBox="1"/>
          <p:nvPr/>
        </p:nvSpPr>
        <p:spPr>
          <a:xfrm>
            <a:off x="7750172" y="544886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F59AB02-87F2-4521-8A04-0B4365256F88}"/>
              </a:ext>
            </a:extLst>
          </p:cNvPr>
          <p:cNvSpPr txBox="1"/>
          <p:nvPr/>
        </p:nvSpPr>
        <p:spPr>
          <a:xfrm>
            <a:off x="10936322" y="5416893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027E79C-E9D9-4110-85B8-44C78519352B}"/>
              </a:ext>
            </a:extLst>
          </p:cNvPr>
          <p:cNvSpPr/>
          <p:nvPr/>
        </p:nvSpPr>
        <p:spPr>
          <a:xfrm>
            <a:off x="4024185" y="599253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头结点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93C1C729-09F5-4061-8CF6-818DAA5BD32F}"/>
              </a:ext>
            </a:extLst>
          </p:cNvPr>
          <p:cNvSpPr/>
          <p:nvPr/>
        </p:nvSpPr>
        <p:spPr>
          <a:xfrm>
            <a:off x="5774046" y="6017433"/>
            <a:ext cx="1460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链表</a:t>
            </a:r>
            <a:r>
              <a:rPr lang="en-US" altLang="zh-CN" dirty="0"/>
              <a:t>0</a:t>
            </a:r>
            <a:r>
              <a:rPr lang="zh-CN" altLang="en-US" dirty="0"/>
              <a:t>号位置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075219A-80EE-4693-82CD-7FAE9358FA1A}"/>
              </a:ext>
            </a:extLst>
          </p:cNvPr>
          <p:cNvSpPr/>
          <p:nvPr/>
        </p:nvSpPr>
        <p:spPr>
          <a:xfrm>
            <a:off x="9077678" y="6050952"/>
            <a:ext cx="1465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链表</a:t>
            </a:r>
            <a:r>
              <a:rPr lang="en-US" altLang="zh-CN" dirty="0"/>
              <a:t>n</a:t>
            </a:r>
            <a:r>
              <a:rPr lang="zh-CN" altLang="en-US" dirty="0"/>
              <a:t>号位置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E6DBA83-2E52-4B49-B88F-57BE12332E7D}"/>
              </a:ext>
            </a:extLst>
          </p:cNvPr>
          <p:cNvSpPr/>
          <p:nvPr/>
        </p:nvSpPr>
        <p:spPr>
          <a:xfrm>
            <a:off x="2741695" y="2607108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SingleLink</a:t>
            </a:r>
            <a:endParaRPr lang="en-US" altLang="zh-CN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链表类型变量</a:t>
            </a:r>
            <a:endParaRPr lang="zh-CN" altLang="en-US" dirty="0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BB34FB98-2931-4D53-8475-7712964DFACB}"/>
              </a:ext>
            </a:extLst>
          </p:cNvPr>
          <p:cNvCxnSpPr>
            <a:cxnSpLocks/>
          </p:cNvCxnSpPr>
          <p:nvPr/>
        </p:nvCxnSpPr>
        <p:spPr>
          <a:xfrm>
            <a:off x="3520440" y="3426598"/>
            <a:ext cx="216952" cy="130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右大括号 54">
            <a:extLst>
              <a:ext uri="{FF2B5EF4-FFF2-40B4-BE49-F238E27FC236}">
                <a16:creationId xmlns:a16="http://schemas.microsoft.com/office/drawing/2014/main" id="{84F3E713-E12A-4249-8939-1C823F5AEFDB}"/>
              </a:ext>
            </a:extLst>
          </p:cNvPr>
          <p:cNvSpPr/>
          <p:nvPr/>
        </p:nvSpPr>
        <p:spPr>
          <a:xfrm>
            <a:off x="11500630" y="4959693"/>
            <a:ext cx="155448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左大括号 56">
            <a:extLst>
              <a:ext uri="{FF2B5EF4-FFF2-40B4-BE49-F238E27FC236}">
                <a16:creationId xmlns:a16="http://schemas.microsoft.com/office/drawing/2014/main" id="{6C85225C-1036-4A9D-8D02-35070CB328AF}"/>
              </a:ext>
            </a:extLst>
          </p:cNvPr>
          <p:cNvSpPr/>
          <p:nvPr/>
        </p:nvSpPr>
        <p:spPr>
          <a:xfrm>
            <a:off x="3372278" y="4959693"/>
            <a:ext cx="155448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474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78"/>
    </mc:Choice>
    <mc:Fallback xmlns="">
      <p:transition spd="slow" advTm="16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4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3"/>
                </p:tgtEl>
              </p:cMediaNode>
            </p:audio>
          </p:childTnLst>
        </p:cTn>
      </p:par>
    </p:tnLst>
    <p:bldLst>
      <p:bldP spid="18" grpId="0"/>
      <p:bldP spid="19" grpId="0"/>
      <p:bldP spid="22" grpId="0" animBg="1"/>
      <p:bldP spid="23" grpId="0" animBg="1"/>
      <p:bldP spid="25" grpId="0"/>
      <p:bldP spid="28" grpId="0"/>
      <p:bldP spid="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675CAFF-9FDF-4E52-961C-6876F4F9F33C}"/>
              </a:ext>
            </a:extLst>
          </p:cNvPr>
          <p:cNvSpPr/>
          <p:nvPr/>
        </p:nvSpPr>
        <p:spPr>
          <a:xfrm>
            <a:off x="142129" y="243077"/>
            <a:ext cx="24118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class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Node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int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item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Node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*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next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};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C3D8B3C-63A9-43A9-A565-D8921A7F4A56}"/>
              </a:ext>
            </a:extLst>
          </p:cNvPr>
          <p:cNvSpPr/>
          <p:nvPr/>
        </p:nvSpPr>
        <p:spPr>
          <a:xfrm>
            <a:off x="85592" y="1566259"/>
            <a:ext cx="26371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class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SingleLink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public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SingleLink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~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SingleLink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void append(int);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Node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*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head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}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8B972E8-D4F8-4427-8179-C6151A1FD7D5}"/>
              </a:ext>
            </a:extLst>
          </p:cNvPr>
          <p:cNvSpPr/>
          <p:nvPr/>
        </p:nvSpPr>
        <p:spPr>
          <a:xfrm>
            <a:off x="3278217" y="2395668"/>
            <a:ext cx="1113182" cy="4770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h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ead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8A85723-E83C-4804-A222-CDF9AD4BDAC0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4391399" y="2634207"/>
            <a:ext cx="4357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524AD20B-B7B0-4ABE-AD9B-944BF2ED182D}"/>
              </a:ext>
            </a:extLst>
          </p:cNvPr>
          <p:cNvSpPr/>
          <p:nvPr/>
        </p:nvSpPr>
        <p:spPr>
          <a:xfrm>
            <a:off x="3659396" y="132385"/>
            <a:ext cx="45977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链表尾插法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append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实现原理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18E2181-D428-4633-A8D8-F302E28F2743}"/>
              </a:ext>
            </a:extLst>
          </p:cNvPr>
          <p:cNvSpPr/>
          <p:nvPr/>
        </p:nvSpPr>
        <p:spPr>
          <a:xfrm>
            <a:off x="26738" y="3552227"/>
            <a:ext cx="369748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SingleLink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::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SingleLink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(){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head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=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new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Node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head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-&gt;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item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=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head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-&gt;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next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=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000A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NULL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}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131E59A-FE74-4294-9F1E-9FE2859FD941}"/>
              </a:ext>
            </a:extLst>
          </p:cNvPr>
          <p:cNvSpPr/>
          <p:nvPr/>
        </p:nvSpPr>
        <p:spPr>
          <a:xfrm>
            <a:off x="4796546" y="2187260"/>
            <a:ext cx="1113181" cy="46382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949B61E-9B93-4D05-AF9C-41EFF4499F6A}"/>
              </a:ext>
            </a:extLst>
          </p:cNvPr>
          <p:cNvSpPr/>
          <p:nvPr/>
        </p:nvSpPr>
        <p:spPr>
          <a:xfrm>
            <a:off x="4796547" y="2624582"/>
            <a:ext cx="1113179" cy="4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next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C910E26-360E-4650-A3FB-C2FE29977B80}"/>
              </a:ext>
            </a:extLst>
          </p:cNvPr>
          <p:cNvCxnSpPr>
            <a:cxnSpLocks/>
          </p:cNvCxnSpPr>
          <p:nvPr/>
        </p:nvCxnSpPr>
        <p:spPr>
          <a:xfrm>
            <a:off x="5933972" y="3009021"/>
            <a:ext cx="657491" cy="715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5ACF3113-7DF6-4A61-A63B-7226B5095A12}"/>
              </a:ext>
            </a:extLst>
          </p:cNvPr>
          <p:cNvSpPr txBox="1"/>
          <p:nvPr/>
        </p:nvSpPr>
        <p:spPr>
          <a:xfrm>
            <a:off x="6324603" y="372476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Null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ABD1EC2-A686-439F-9C47-A9277214EAFE}"/>
              </a:ext>
            </a:extLst>
          </p:cNvPr>
          <p:cNvSpPr txBox="1"/>
          <p:nvPr/>
        </p:nvSpPr>
        <p:spPr>
          <a:xfrm>
            <a:off x="4932521" y="31597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头结点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3953B81E-1526-476A-B610-6217F0462346}"/>
              </a:ext>
            </a:extLst>
          </p:cNvPr>
          <p:cNvSpPr/>
          <p:nvPr/>
        </p:nvSpPr>
        <p:spPr>
          <a:xfrm>
            <a:off x="7444088" y="734575"/>
            <a:ext cx="1113181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temp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EB8B23B-0173-40B0-B0CA-8A4782E5D9A7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8557269" y="996185"/>
            <a:ext cx="999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888D6D80-A9E4-49BF-ADC8-EDCC329B3321}"/>
              </a:ext>
            </a:extLst>
          </p:cNvPr>
          <p:cNvSpPr/>
          <p:nvPr/>
        </p:nvSpPr>
        <p:spPr>
          <a:xfrm>
            <a:off x="3834808" y="775434"/>
            <a:ext cx="1113181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n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9F7FA57-6561-4D72-B94D-6390C3A6713E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4947989" y="1037044"/>
            <a:ext cx="748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31D61F3D-A363-4B9D-947F-511DEC41DF8F}"/>
              </a:ext>
            </a:extLst>
          </p:cNvPr>
          <p:cNvSpPr/>
          <p:nvPr/>
        </p:nvSpPr>
        <p:spPr>
          <a:xfrm>
            <a:off x="2678986" y="4725170"/>
            <a:ext cx="24188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n =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Node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dirty="0">
                <a:solidFill>
                  <a:srgbClr val="000080"/>
                </a:solidFill>
                <a:latin typeface="Consolas" panose="020B0609020204030204" pitchFamily="49" charset="0"/>
              </a:rPr>
              <a:t>item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 = 11;</a:t>
            </a:r>
          </a:p>
          <a:p>
            <a:r>
              <a:rPr lang="en-US" altLang="zh-CN" dirty="0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dirty="0">
                <a:solidFill>
                  <a:srgbClr val="000080"/>
                </a:solidFill>
                <a:latin typeface="Consolas" panose="020B0609020204030204" pitchFamily="49" charset="0"/>
              </a:rPr>
              <a:t>next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>
                <a:solidFill>
                  <a:srgbClr val="A000A0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A6E5660-DE93-4ABB-8DD9-E7989436CE3E}"/>
              </a:ext>
            </a:extLst>
          </p:cNvPr>
          <p:cNvSpPr/>
          <p:nvPr/>
        </p:nvSpPr>
        <p:spPr>
          <a:xfrm>
            <a:off x="2650848" y="5632455"/>
            <a:ext cx="24914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80"/>
                </a:solidFill>
                <a:latin typeface="Consolas" panose="020B0609020204030204" pitchFamily="49" charset="0"/>
              </a:rPr>
              <a:t>head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dirty="0">
                <a:solidFill>
                  <a:srgbClr val="000080"/>
                </a:solidFill>
                <a:latin typeface="Consolas" panose="020B0609020204030204" pitchFamily="49" charset="0"/>
              </a:rPr>
              <a:t>next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069A3C8-9450-4523-9CDC-E884137F7D61}"/>
              </a:ext>
            </a:extLst>
          </p:cNvPr>
          <p:cNvSpPr txBox="1"/>
          <p:nvPr/>
        </p:nvSpPr>
        <p:spPr>
          <a:xfrm>
            <a:off x="2724219" y="43949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插第一个</a:t>
            </a:r>
          </a:p>
        </p:txBody>
      </p:sp>
      <p:pic>
        <p:nvPicPr>
          <p:cNvPr id="12" name="音频 11">
            <a:hlinkClick r:id="" action="ppaction://media"/>
            <a:extLst>
              <a:ext uri="{FF2B5EF4-FFF2-40B4-BE49-F238E27FC236}">
                <a16:creationId xmlns:a16="http://schemas.microsoft.com/office/drawing/2014/main" id="{EEBE5027-FCA5-49A6-A8D4-D68FD2C2CE3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  <p:sp>
        <p:nvSpPr>
          <p:cNvPr id="37" name="矩形 36">
            <a:extLst>
              <a:ext uri="{FF2B5EF4-FFF2-40B4-BE49-F238E27FC236}">
                <a16:creationId xmlns:a16="http://schemas.microsoft.com/office/drawing/2014/main" id="{CD0AB958-59E6-4423-A8D2-F2BFC84A16C2}"/>
              </a:ext>
            </a:extLst>
          </p:cNvPr>
          <p:cNvSpPr/>
          <p:nvPr/>
        </p:nvSpPr>
        <p:spPr>
          <a:xfrm>
            <a:off x="7143949" y="2187260"/>
            <a:ext cx="1113181" cy="46382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22E82E5-130B-49E9-B1AF-6D49861D06AC}"/>
              </a:ext>
            </a:extLst>
          </p:cNvPr>
          <p:cNvSpPr/>
          <p:nvPr/>
        </p:nvSpPr>
        <p:spPr>
          <a:xfrm>
            <a:off x="7143950" y="2624582"/>
            <a:ext cx="1113179" cy="4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next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BA39CE0-626D-4111-8619-33DDB3775816}"/>
              </a:ext>
            </a:extLst>
          </p:cNvPr>
          <p:cNvCxnSpPr>
            <a:cxnSpLocks/>
          </p:cNvCxnSpPr>
          <p:nvPr/>
        </p:nvCxnSpPr>
        <p:spPr>
          <a:xfrm>
            <a:off x="8281375" y="3009021"/>
            <a:ext cx="657491" cy="715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2A7DEB77-6A7A-46A6-9204-ED1E2A775572}"/>
              </a:ext>
            </a:extLst>
          </p:cNvPr>
          <p:cNvSpPr txBox="1"/>
          <p:nvPr/>
        </p:nvSpPr>
        <p:spPr>
          <a:xfrm>
            <a:off x="8672006" y="372476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Null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26FABF90-8624-475B-9CA2-4CBAD17F65F8}"/>
              </a:ext>
            </a:extLst>
          </p:cNvPr>
          <p:cNvCxnSpPr/>
          <p:nvPr/>
        </p:nvCxnSpPr>
        <p:spPr>
          <a:xfrm>
            <a:off x="4932521" y="1150374"/>
            <a:ext cx="2347403" cy="1036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409AA573-0739-442B-887E-63BA663026B3}"/>
              </a:ext>
            </a:extLst>
          </p:cNvPr>
          <p:cNvCxnSpPr>
            <a:stCxn id="23" idx="3"/>
          </p:cNvCxnSpPr>
          <p:nvPr/>
        </p:nvCxnSpPr>
        <p:spPr>
          <a:xfrm flipV="1">
            <a:off x="5909726" y="2624582"/>
            <a:ext cx="1234223" cy="238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6DC553B9-D722-491D-85A1-BBB2657B4BAE}"/>
              </a:ext>
            </a:extLst>
          </p:cNvPr>
          <p:cNvSpPr txBox="1"/>
          <p:nvPr/>
        </p:nvSpPr>
        <p:spPr>
          <a:xfrm>
            <a:off x="26738" y="6101736"/>
            <a:ext cx="4971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指针</a:t>
            </a:r>
            <a:r>
              <a:rPr lang="en-US" altLang="zh-CN" dirty="0"/>
              <a:t>next</a:t>
            </a:r>
            <a:r>
              <a:rPr lang="zh-CN" altLang="en-US" dirty="0"/>
              <a:t>等于指针</a:t>
            </a:r>
            <a:r>
              <a:rPr lang="en-US" altLang="zh-CN" dirty="0"/>
              <a:t>n</a:t>
            </a:r>
            <a:r>
              <a:rPr lang="zh-CN" altLang="en-US" dirty="0"/>
              <a:t>是指</a:t>
            </a:r>
            <a:r>
              <a:rPr lang="en-US" altLang="zh-CN" dirty="0"/>
              <a:t>next</a:t>
            </a:r>
            <a:r>
              <a:rPr lang="zh-CN" altLang="en-US" dirty="0"/>
              <a:t>的指向等于</a:t>
            </a:r>
            <a:r>
              <a:rPr lang="en-US" altLang="zh-CN" dirty="0"/>
              <a:t>n</a:t>
            </a:r>
            <a:r>
              <a:rPr lang="zh-CN" altLang="en-US" dirty="0"/>
              <a:t>的指向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AC8DFCA8-91A5-4A85-B48F-683CE772F3F7}"/>
              </a:ext>
            </a:extLst>
          </p:cNvPr>
          <p:cNvSpPr txBox="1"/>
          <p:nvPr/>
        </p:nvSpPr>
        <p:spPr>
          <a:xfrm>
            <a:off x="5197756" y="42950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插第二个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C3DC0A8-5346-4BC0-8EA8-5CB011148782}"/>
              </a:ext>
            </a:extLst>
          </p:cNvPr>
          <p:cNvSpPr/>
          <p:nvPr/>
        </p:nvSpPr>
        <p:spPr>
          <a:xfrm>
            <a:off x="6304174" y="4315328"/>
            <a:ext cx="24188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n =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Node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dirty="0">
                <a:solidFill>
                  <a:srgbClr val="000080"/>
                </a:solidFill>
                <a:latin typeface="Consolas" panose="020B0609020204030204" pitchFamily="49" charset="0"/>
              </a:rPr>
              <a:t>item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 = 22;</a:t>
            </a:r>
          </a:p>
          <a:p>
            <a:r>
              <a:rPr lang="en-US" altLang="zh-CN" dirty="0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dirty="0">
                <a:solidFill>
                  <a:srgbClr val="000080"/>
                </a:solidFill>
                <a:latin typeface="Consolas" panose="020B0609020204030204" pitchFamily="49" charset="0"/>
              </a:rPr>
              <a:t>next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>
                <a:solidFill>
                  <a:srgbClr val="A000A0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806260B-849B-444C-8981-32499E9EE1E4}"/>
              </a:ext>
            </a:extLst>
          </p:cNvPr>
          <p:cNvSpPr/>
          <p:nvPr/>
        </p:nvSpPr>
        <p:spPr>
          <a:xfrm>
            <a:off x="9515597" y="2160756"/>
            <a:ext cx="1113181" cy="46382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3AD1031F-0D1C-4766-AEC7-B7D7E66D8B5F}"/>
              </a:ext>
            </a:extLst>
          </p:cNvPr>
          <p:cNvSpPr/>
          <p:nvPr/>
        </p:nvSpPr>
        <p:spPr>
          <a:xfrm>
            <a:off x="9515598" y="2598078"/>
            <a:ext cx="1113179" cy="4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next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E1B2D17-A2DB-424D-B509-8271014DB5BE}"/>
              </a:ext>
            </a:extLst>
          </p:cNvPr>
          <p:cNvCxnSpPr>
            <a:cxnSpLocks/>
          </p:cNvCxnSpPr>
          <p:nvPr/>
        </p:nvCxnSpPr>
        <p:spPr>
          <a:xfrm>
            <a:off x="10653023" y="2982517"/>
            <a:ext cx="657491" cy="715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1F6F7B2F-9988-46B0-A281-B421EDF32A81}"/>
              </a:ext>
            </a:extLst>
          </p:cNvPr>
          <p:cNvCxnSpPr>
            <a:stCxn id="30" idx="6"/>
          </p:cNvCxnSpPr>
          <p:nvPr/>
        </p:nvCxnSpPr>
        <p:spPr>
          <a:xfrm>
            <a:off x="4947989" y="1037044"/>
            <a:ext cx="4567608" cy="1123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5BF93A57-E953-430B-AEE7-E53059F62C6E}"/>
              </a:ext>
            </a:extLst>
          </p:cNvPr>
          <p:cNvSpPr/>
          <p:nvPr/>
        </p:nvSpPr>
        <p:spPr>
          <a:xfrm>
            <a:off x="6232257" y="5132901"/>
            <a:ext cx="38277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80"/>
                </a:solidFill>
                <a:latin typeface="Consolas" panose="020B0609020204030204" pitchFamily="49" charset="0"/>
              </a:rPr>
              <a:t>temp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>
                <a:solidFill>
                  <a:srgbClr val="000080"/>
                </a:solidFill>
                <a:latin typeface="Consolas" panose="020B0609020204030204" pitchFamily="49" charset="0"/>
              </a:rPr>
              <a:t>head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80"/>
                </a:solidFill>
                <a:latin typeface="Consolas" panose="020B0609020204030204" pitchFamily="49" charset="0"/>
              </a:rPr>
              <a:t>temp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dirty="0">
                <a:solidFill>
                  <a:srgbClr val="000080"/>
                </a:solidFill>
                <a:latin typeface="Consolas" panose="020B0609020204030204" pitchFamily="49" charset="0"/>
              </a:rPr>
              <a:t>next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!=</a:t>
            </a:r>
            <a:r>
              <a:rPr lang="en-US" altLang="zh-CN" dirty="0">
                <a:solidFill>
                  <a:srgbClr val="A000A0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CN" dirty="0">
                <a:solidFill>
                  <a:srgbClr val="000080"/>
                </a:solidFill>
                <a:latin typeface="Consolas" panose="020B0609020204030204" pitchFamily="49" charset="0"/>
              </a:rPr>
              <a:t>temp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 =</a:t>
            </a:r>
            <a:r>
              <a:rPr lang="en-US" altLang="zh-CN" dirty="0">
                <a:solidFill>
                  <a:srgbClr val="000080"/>
                </a:solidFill>
                <a:latin typeface="Consolas" panose="020B0609020204030204" pitchFamily="49" charset="0"/>
              </a:rPr>
              <a:t>temp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dirty="0">
                <a:solidFill>
                  <a:srgbClr val="000080"/>
                </a:solidFill>
                <a:latin typeface="Consolas" panose="020B0609020204030204" pitchFamily="49" charset="0"/>
              </a:rPr>
              <a:t>next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80"/>
                </a:solidFill>
                <a:latin typeface="Consolas" panose="020B0609020204030204" pitchFamily="49" charset="0"/>
              </a:rPr>
              <a:t>temp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dirty="0">
                <a:solidFill>
                  <a:srgbClr val="000080"/>
                </a:solidFill>
                <a:latin typeface="Consolas" panose="020B0609020204030204" pitchFamily="49" charset="0"/>
              </a:rPr>
              <a:t>next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5B3C67A-20E8-4CF7-B9B7-3ED108961728}"/>
              </a:ext>
            </a:extLst>
          </p:cNvPr>
          <p:cNvSpPr txBox="1"/>
          <p:nvPr/>
        </p:nvSpPr>
        <p:spPr>
          <a:xfrm>
            <a:off x="9981343" y="4834168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插第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36C1E54A-39C5-4B1B-8940-1D413AFA0E94}"/>
              </a:ext>
            </a:extLst>
          </p:cNvPr>
          <p:cNvSpPr txBox="1"/>
          <p:nvPr/>
        </p:nvSpPr>
        <p:spPr>
          <a:xfrm>
            <a:off x="9735296" y="5204978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temp</a:t>
            </a:r>
            <a:r>
              <a:rPr lang="zh-CN" altLang="en-US" dirty="0"/>
              <a:t>指针要指</a:t>
            </a:r>
            <a:r>
              <a:rPr lang="en-US" altLang="zh-CN" dirty="0"/>
              <a:t>n</a:t>
            </a:r>
            <a:r>
              <a:rPr lang="zh-CN" altLang="en-US" dirty="0"/>
              <a:t>下</a:t>
            </a:r>
            <a:endParaRPr lang="en-US" altLang="zh-CN" dirty="0"/>
          </a:p>
          <a:p>
            <a:r>
              <a:rPr lang="zh-CN" altLang="en-US" dirty="0"/>
              <a:t>所以链表中时间复杂</a:t>
            </a:r>
            <a:endParaRPr lang="en-US" altLang="zh-CN" dirty="0"/>
          </a:p>
          <a:p>
            <a:r>
              <a:rPr lang="zh-CN" altLang="en-US" dirty="0"/>
              <a:t>度为</a:t>
            </a:r>
            <a:r>
              <a:rPr lang="en-US" altLang="zh-CN" dirty="0"/>
              <a:t>O(n)</a:t>
            </a:r>
            <a:endParaRPr lang="zh-CN" altLang="en-US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71147C3C-5D6E-4072-B1D0-A31BD77C7E92}"/>
              </a:ext>
            </a:extLst>
          </p:cNvPr>
          <p:cNvCxnSpPr>
            <a:stCxn id="26" idx="3"/>
            <a:endCxn id="22" idx="0"/>
          </p:cNvCxnSpPr>
          <p:nvPr/>
        </p:nvCxnSpPr>
        <p:spPr>
          <a:xfrm flipH="1">
            <a:off x="5353137" y="1181171"/>
            <a:ext cx="2253973" cy="1006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277F6358-D821-4502-95F0-9FCF554968A4}"/>
              </a:ext>
            </a:extLst>
          </p:cNvPr>
          <p:cNvCxnSpPr>
            <a:stCxn id="26" idx="4"/>
            <a:endCxn id="37" idx="0"/>
          </p:cNvCxnSpPr>
          <p:nvPr/>
        </p:nvCxnSpPr>
        <p:spPr>
          <a:xfrm flipH="1">
            <a:off x="7700540" y="1257795"/>
            <a:ext cx="300139" cy="929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C63F580C-399C-4FF5-A93E-8F181414F2DB}"/>
              </a:ext>
            </a:extLst>
          </p:cNvPr>
          <p:cNvCxnSpPr>
            <a:stCxn id="38" idx="3"/>
          </p:cNvCxnSpPr>
          <p:nvPr/>
        </p:nvCxnSpPr>
        <p:spPr>
          <a:xfrm flipV="1">
            <a:off x="8257129" y="2651086"/>
            <a:ext cx="1258468" cy="212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9033797D-DD9E-491F-B0A9-8039D7680879}"/>
              </a:ext>
            </a:extLst>
          </p:cNvPr>
          <p:cNvSpPr txBox="1"/>
          <p:nvPr/>
        </p:nvSpPr>
        <p:spPr>
          <a:xfrm>
            <a:off x="7015925" y="3200536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链表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号位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5D7BC564-627F-4BAF-83B2-9FAC46C22507}"/>
              </a:ext>
            </a:extLst>
          </p:cNvPr>
          <p:cNvSpPr/>
          <p:nvPr/>
        </p:nvSpPr>
        <p:spPr>
          <a:xfrm>
            <a:off x="9457275" y="3168785"/>
            <a:ext cx="1229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dirty="0">
                <a:solidFill>
                  <a:prstClr val="black"/>
                </a:solidFill>
              </a:rPr>
              <a:t>链表</a:t>
            </a:r>
            <a:r>
              <a:rPr lang="en-US" altLang="zh-CN" dirty="0">
                <a:solidFill>
                  <a:prstClr val="black"/>
                </a:solidFill>
              </a:rPr>
              <a:t>1</a:t>
            </a:r>
            <a:r>
              <a:rPr lang="zh-CN" altLang="en-US" dirty="0">
                <a:solidFill>
                  <a:prstClr val="black"/>
                </a:solidFill>
              </a:rPr>
              <a:t>号位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FDD00B9-E68C-4270-85E8-0D9665CFC22D}"/>
              </a:ext>
            </a:extLst>
          </p:cNvPr>
          <p:cNvSpPr txBox="1"/>
          <p:nvPr/>
        </p:nvSpPr>
        <p:spPr>
          <a:xfrm>
            <a:off x="11075394" y="369478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Null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3662F0A9-9BE6-4109-827E-EB5F6FF79A88}"/>
              </a:ext>
            </a:extLst>
          </p:cNvPr>
          <p:cNvSpPr/>
          <p:nvPr/>
        </p:nvSpPr>
        <p:spPr>
          <a:xfrm>
            <a:off x="2824513" y="626013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Node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* </a:t>
            </a:r>
            <a:r>
              <a:rPr lang="en-US" altLang="zh-CN" dirty="0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endParaRPr lang="zh-CN" alt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D2B16C0-C469-4561-9533-90628DAA5EEC}"/>
              </a:ext>
            </a:extLst>
          </p:cNvPr>
          <p:cNvSpPr/>
          <p:nvPr/>
        </p:nvSpPr>
        <p:spPr>
          <a:xfrm>
            <a:off x="8142755" y="439094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Node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* </a:t>
            </a:r>
            <a:r>
              <a:rPr lang="en-US" altLang="zh-CN" dirty="0">
                <a:solidFill>
                  <a:srgbClr val="000080"/>
                </a:solidFill>
                <a:latin typeface="Consolas" panose="020B0609020204030204" pitchFamily="49" charset="0"/>
              </a:rPr>
              <a:t>temp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073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8"/>
    </mc:Choice>
    <mc:Fallback xmlns="">
      <p:transition spd="slow" advTm="10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7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  <p:bldLst>
      <p:bldP spid="25" grpId="0"/>
      <p:bldP spid="34" grpId="0"/>
      <p:bldP spid="35" grpId="0"/>
      <p:bldP spid="36" grpId="0"/>
      <p:bldP spid="37" grpId="0" animBg="1"/>
      <p:bldP spid="38" grpId="0" animBg="1"/>
      <p:bldP spid="40" grpId="0"/>
      <p:bldP spid="40" grpId="1"/>
      <p:bldP spid="46" grpId="0"/>
      <p:bldP spid="47" grpId="0"/>
      <p:bldP spid="48" grpId="0" animBg="1"/>
      <p:bldP spid="49" grpId="0" animBg="1"/>
      <p:bldP spid="53" grpId="0"/>
      <p:bldP spid="62" grpId="0"/>
      <p:bldP spid="63" grpId="0"/>
      <p:bldP spid="6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675CAFF-9FDF-4E52-961C-6876F4F9F33C}"/>
              </a:ext>
            </a:extLst>
          </p:cNvPr>
          <p:cNvSpPr/>
          <p:nvPr/>
        </p:nvSpPr>
        <p:spPr>
          <a:xfrm>
            <a:off x="1810652" y="966094"/>
            <a:ext cx="24118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class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Node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int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item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Node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*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next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};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C3D8B3C-63A9-43A9-A565-D8921A7F4A56}"/>
              </a:ext>
            </a:extLst>
          </p:cNvPr>
          <p:cNvSpPr/>
          <p:nvPr/>
        </p:nvSpPr>
        <p:spPr>
          <a:xfrm>
            <a:off x="1810652" y="2411667"/>
            <a:ext cx="26371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class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SingleLink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public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SingleLink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~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SingleLink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void append(int);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Node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*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head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}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24AD20B-B7B0-4ABE-AD9B-944BF2ED182D}"/>
              </a:ext>
            </a:extLst>
          </p:cNvPr>
          <p:cNvSpPr/>
          <p:nvPr/>
        </p:nvSpPr>
        <p:spPr>
          <a:xfrm>
            <a:off x="3659396" y="132385"/>
            <a:ext cx="45977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链表尾插法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append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实现原理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18E2181-D428-4633-A8D8-F302E28F2743}"/>
              </a:ext>
            </a:extLst>
          </p:cNvPr>
          <p:cNvSpPr/>
          <p:nvPr/>
        </p:nvSpPr>
        <p:spPr>
          <a:xfrm>
            <a:off x="1810652" y="4446333"/>
            <a:ext cx="369748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SingleLink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::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SingleLink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(){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head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=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new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Node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head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-&gt;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item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=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head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-&gt;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next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=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000A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NULL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56223DC-6B9C-47BC-96EA-53FF4405F31B}"/>
              </a:ext>
            </a:extLst>
          </p:cNvPr>
          <p:cNvSpPr/>
          <p:nvPr/>
        </p:nvSpPr>
        <p:spPr>
          <a:xfrm>
            <a:off x="5684520" y="1165171"/>
            <a:ext cx="4876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SingleLink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altLang="zh-CN" dirty="0">
                <a:solidFill>
                  <a:srgbClr val="880000"/>
                </a:solidFill>
                <a:latin typeface="Consolas" panose="020B0609020204030204" pitchFamily="49" charset="0"/>
              </a:rPr>
              <a:t>append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80"/>
                </a:solidFill>
                <a:latin typeface="Consolas" panose="020B0609020204030204" pitchFamily="49" charset="0"/>
              </a:rPr>
              <a:t>item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Node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* </a:t>
            </a:r>
            <a:r>
              <a:rPr lang="en-US" altLang="zh-CN" dirty="0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Node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Node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* </a:t>
            </a:r>
            <a:r>
              <a:rPr lang="en-US" altLang="zh-CN" dirty="0">
                <a:solidFill>
                  <a:srgbClr val="000080"/>
                </a:solidFill>
                <a:latin typeface="Consolas" panose="020B0609020204030204" pitchFamily="49" charset="0"/>
              </a:rPr>
              <a:t>temp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dirty="0">
                <a:solidFill>
                  <a:srgbClr val="000080"/>
                </a:solidFill>
                <a:latin typeface="Consolas" panose="020B0609020204030204" pitchFamily="49" charset="0"/>
              </a:rPr>
              <a:t>item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>
                <a:solidFill>
                  <a:srgbClr val="000080"/>
                </a:solidFill>
                <a:latin typeface="Consolas" panose="020B0609020204030204" pitchFamily="49" charset="0"/>
              </a:rPr>
              <a:t>item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dirty="0">
                <a:solidFill>
                  <a:srgbClr val="000080"/>
                </a:solidFill>
                <a:latin typeface="Consolas" panose="020B0609020204030204" pitchFamily="49" charset="0"/>
              </a:rPr>
              <a:t>next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>
                <a:solidFill>
                  <a:srgbClr val="A000A0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>
                <a:solidFill>
                  <a:srgbClr val="000080"/>
                </a:solidFill>
                <a:latin typeface="Consolas" panose="020B0609020204030204" pitchFamily="49" charset="0"/>
              </a:rPr>
              <a:t>head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dirty="0">
                <a:solidFill>
                  <a:srgbClr val="000080"/>
                </a:solidFill>
                <a:latin typeface="Consolas" panose="020B0609020204030204" pitchFamily="49" charset="0"/>
              </a:rPr>
              <a:t>next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 == </a:t>
            </a:r>
            <a:r>
              <a:rPr lang="en-US" altLang="zh-CN" dirty="0">
                <a:solidFill>
                  <a:srgbClr val="A000A0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80"/>
                </a:solidFill>
                <a:latin typeface="Consolas" panose="020B0609020204030204" pitchFamily="49" charset="0"/>
              </a:rPr>
              <a:t>head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dirty="0">
                <a:solidFill>
                  <a:srgbClr val="000080"/>
                </a:solidFill>
                <a:latin typeface="Consolas" panose="020B0609020204030204" pitchFamily="49" charset="0"/>
              </a:rPr>
              <a:t>next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80"/>
                </a:solidFill>
                <a:latin typeface="Consolas" panose="020B0609020204030204" pitchFamily="49" charset="0"/>
              </a:rPr>
              <a:t>temp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>
                <a:solidFill>
                  <a:srgbClr val="000080"/>
                </a:solidFill>
                <a:latin typeface="Consolas" panose="020B0609020204030204" pitchFamily="49" charset="0"/>
              </a:rPr>
              <a:t>head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80"/>
                </a:solidFill>
                <a:latin typeface="Consolas" panose="020B0609020204030204" pitchFamily="49" charset="0"/>
              </a:rPr>
              <a:t>temp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dirty="0">
                <a:solidFill>
                  <a:srgbClr val="000080"/>
                </a:solidFill>
                <a:latin typeface="Consolas" panose="020B0609020204030204" pitchFamily="49" charset="0"/>
              </a:rPr>
              <a:t>next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!=</a:t>
            </a:r>
            <a:r>
              <a:rPr lang="en-US" altLang="zh-CN" dirty="0">
                <a:solidFill>
                  <a:srgbClr val="A000A0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CN" dirty="0">
                <a:solidFill>
                  <a:srgbClr val="000080"/>
                </a:solidFill>
                <a:latin typeface="Consolas" panose="020B0609020204030204" pitchFamily="49" charset="0"/>
              </a:rPr>
              <a:t>temp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 =</a:t>
            </a:r>
            <a:r>
              <a:rPr lang="en-US" altLang="zh-CN" dirty="0">
                <a:solidFill>
                  <a:srgbClr val="000080"/>
                </a:solidFill>
                <a:latin typeface="Consolas" panose="020B0609020204030204" pitchFamily="49" charset="0"/>
              </a:rPr>
              <a:t>temp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dirty="0">
                <a:solidFill>
                  <a:srgbClr val="000080"/>
                </a:solidFill>
                <a:latin typeface="Consolas" panose="020B0609020204030204" pitchFamily="49" charset="0"/>
              </a:rPr>
              <a:t>next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80"/>
                </a:solidFill>
                <a:latin typeface="Consolas" panose="020B0609020204030204" pitchFamily="49" charset="0"/>
              </a:rPr>
              <a:t>temp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dirty="0">
                <a:solidFill>
                  <a:srgbClr val="000080"/>
                </a:solidFill>
                <a:latin typeface="Consolas" panose="020B0609020204030204" pitchFamily="49" charset="0"/>
              </a:rPr>
              <a:t>next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384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8"/>
    </mc:Choice>
    <mc:Fallback xmlns="">
      <p:transition spd="slow" advTm="1028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455</Words>
  <Application>Microsoft Office PowerPoint</Application>
  <PresentationFormat>宽屏</PresentationFormat>
  <Paragraphs>131</Paragraphs>
  <Slides>3</Slides>
  <Notes>0</Notes>
  <HiddenSlides>0</HiddenSlides>
  <MMClips>2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zlc</dc:creator>
  <cp:lastModifiedBy>zlc</cp:lastModifiedBy>
  <cp:revision>23</cp:revision>
  <dcterms:created xsi:type="dcterms:W3CDTF">2020-03-07T01:10:11Z</dcterms:created>
  <dcterms:modified xsi:type="dcterms:W3CDTF">2020-03-07T12:07:48Z</dcterms:modified>
</cp:coreProperties>
</file>