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2"/>
  </p:sldMasterIdLst>
  <p:notesMasterIdLst>
    <p:notesMasterId r:id="rId12"/>
  </p:notesMasterIdLst>
  <p:handoutMasterIdLst>
    <p:handoutMasterId r:id="rId13"/>
  </p:handoutMasterIdLst>
  <p:sldIdLst>
    <p:sldId id="257" r:id="rId3"/>
    <p:sldId id="258" r:id="rId4"/>
    <p:sldId id="271" r:id="rId5"/>
    <p:sldId id="277" r:id="rId6"/>
    <p:sldId id="273" r:id="rId7"/>
    <p:sldId id="276" r:id="rId8"/>
    <p:sldId id="275" r:id="rId9"/>
    <p:sldId id="274" r:id="rId10"/>
    <p:sldId id="270"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84" userDrawn="1">
          <p15:clr>
            <a:srgbClr val="A4A3A4"/>
          </p15:clr>
        </p15:guide>
        <p15:guide id="4" orient="horz" pos="2341" userDrawn="1">
          <p15:clr>
            <a:srgbClr val="A4A3A4"/>
          </p15:clr>
        </p15:guide>
        <p15:guide id="5" orient="horz" pos="19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5405" autoAdjust="0"/>
  </p:normalViewPr>
  <p:slideViewPr>
    <p:cSldViewPr snapToGrid="0" showGuides="1">
      <p:cViewPr>
        <p:scale>
          <a:sx n="87" d="100"/>
          <a:sy n="87" d="100"/>
        </p:scale>
        <p:origin x="57" y="438"/>
      </p:cViewPr>
      <p:guideLst>
        <p:guide orient="horz" pos="528"/>
        <p:guide pos="3864"/>
        <p:guide orient="horz" pos="1284"/>
        <p:guide orient="horz" pos="2341"/>
        <p:guide orient="horz" pos="1944"/>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2"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7/21/2024</a:t>
            </a:fld>
            <a:endParaRPr lang="en-US" dirty="0"/>
          </a:p>
        </p:txBody>
      </p:sp>
      <p:sp>
        <p:nvSpPr>
          <p:cNvPr id="1048733"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4"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7/21/2024</a:t>
            </a:fld>
            <a:endParaRPr lang="en-US" noProof="0" dirty="0"/>
          </a:p>
        </p:txBody>
      </p:sp>
      <p:sp>
        <p:nvSpPr>
          <p:cNvPr id="104872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3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endParaRPr lang="en-US" dirty="0"/>
          </a:p>
        </p:txBody>
      </p:sp>
      <p:sp>
        <p:nvSpPr>
          <p:cNvPr id="1048589"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US" dirty="0"/>
          </a:p>
        </p:txBody>
      </p:sp>
      <p:sp>
        <p:nvSpPr>
          <p:cNvPr id="1048599"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73716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44718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03588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lstStyle/>
          <a:p>
            <a:endParaRPr lang="en-US" dirty="0"/>
          </a:p>
        </p:txBody>
      </p:sp>
      <p:sp>
        <p:nvSpPr>
          <p:cNvPr id="1048701"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dirty="0"/>
          </a:p>
        </p:txBody>
      </p:sp>
      <p:sp>
        <p:nvSpPr>
          <p:cNvPr id="1048721"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48581"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2"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3"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4"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5"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9"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80"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81"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3145729"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82"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9"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0"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1"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92"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702"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3"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4"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705" name="Table Placeholder 4"/>
          <p:cNvSpPr>
            <a:spLocks noGrp="1"/>
          </p:cNvSpPr>
          <p:nvPr>
            <p:ph type="tbl" sz="quarter" idx="14" hasCustomPrompt="1"/>
          </p:nvPr>
        </p:nvSpPr>
        <p:spPr>
          <a:xfrm>
            <a:off x="914400" y="2039111"/>
            <a:ext cx="10360025" cy="3374136"/>
          </a:xfrm>
        </p:spPr>
        <p:txBody>
          <a:bodyPr/>
          <a:lstStyle/>
          <a:p>
            <a:r>
              <a:rPr lang="en-US"/>
              <a:t>Click icon to add table</a:t>
            </a:r>
          </a:p>
        </p:txBody>
      </p:sp>
      <p:sp>
        <p:nvSpPr>
          <p:cNvPr id="1048706"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1048712"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3"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4"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5"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1048716"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22"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3"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724"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1048590"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1"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3"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4"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1048595"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60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2097152"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048601"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2"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07"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9"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0"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1048611"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2"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48" name="Group 7"/>
          <p:cNvGrpSpPr/>
          <p:nvPr userDrawn="1"/>
        </p:nvGrpSpPr>
        <p:grpSpPr>
          <a:xfrm flipH="1">
            <a:off x="8970744" y="5209684"/>
            <a:ext cx="3221255" cy="1682471"/>
            <a:chOff x="-1483620" y="3988558"/>
            <a:chExt cx="4239452" cy="2903598"/>
          </a:xfrm>
        </p:grpSpPr>
        <p:sp>
          <p:nvSpPr>
            <p:cNvPr id="1048618"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9"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20"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048621"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2"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4"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4863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3"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2097155" name="Graphic 5"/>
          <p:cNvPicPr>
            <a:picLocks noChangeAspect="1"/>
          </p:cNvPicPr>
          <p:nvPr userDrawn="1"/>
        </p:nvPicPr>
        <p:blipFill>
          <a:blip r:embed="rId2"/>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4"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35"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1048636"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2"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43"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46"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1" name="Group 1"/>
          <p:cNvGrpSpPr/>
          <p:nvPr userDrawn="1"/>
        </p:nvGrpSpPr>
        <p:grpSpPr>
          <a:xfrm>
            <a:off x="1" y="1"/>
            <a:ext cx="12192000" cy="6800411"/>
            <a:chOff x="1" y="1"/>
            <a:chExt cx="12192000" cy="6800411"/>
          </a:xfrm>
        </p:grpSpPr>
        <p:sp>
          <p:nvSpPr>
            <p:cNvPr id="1048655"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56"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57"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48658"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8659"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8"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69"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70"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71"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3145728" name="Straight Connector 7"/>
          <p:cNvCxnSpPr>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2"/>
          <p:cNvSpPr>
            <a:spLocks noGrp="1"/>
          </p:cNvSpPr>
          <p:nvPr>
            <p:ph type="ctrTitle"/>
          </p:nvPr>
        </p:nvSpPr>
        <p:spPr>
          <a:xfrm>
            <a:off x="915924" y="914400"/>
            <a:ext cx="10360152" cy="5029200"/>
          </a:xfrm>
        </p:spPr>
        <p:txBody>
          <a:bodyPr anchor="ctr"/>
          <a:lstStyle/>
          <a:p>
            <a:r>
              <a:rPr lang="en-US" dirty="0">
                <a:latin typeface="Arial" panose="020B0604020202020204" pitchFamily="34" charset="0"/>
                <a:cs typeface="Arial" panose="020B0604020202020204" pitchFamily="34" charset="0"/>
              </a:rPr>
              <a:t>Image processing: “Cluster Finding”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001467" y="914400"/>
            <a:ext cx="5641848" cy="5029200"/>
          </a:xfrm>
        </p:spPr>
        <p:txBody>
          <a:bodyPr/>
          <a:lstStyle/>
          <a:p>
            <a:r>
              <a:rPr lang="en-US" dirty="0">
                <a:latin typeface="Arial" panose="020B0604020202020204" pitchFamily="34" charset="0"/>
                <a:cs typeface="Arial" panose="020B0604020202020204" pitchFamily="34" charset="0"/>
              </a:rPr>
              <a:t>Contents</a:t>
            </a:r>
          </a:p>
        </p:txBody>
      </p:sp>
      <p:graphicFrame>
        <p:nvGraphicFramePr>
          <p:cNvPr id="4194304" name="Table 4"/>
          <p:cNvGraphicFramePr>
            <a:graphicFrameLocks noGrp="1"/>
          </p:cNvGraphicFramePr>
          <p:nvPr>
            <p:ph idx="1"/>
            <p:extLst>
              <p:ext uri="{D42A27DB-BD31-4B8C-83A1-F6EECF244321}">
                <p14:modId xmlns:p14="http://schemas.microsoft.com/office/powerpoint/2010/main" val="902104105"/>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20000"/>
                    </a:ext>
                  </a:extLst>
                </a:gridCol>
              </a:tblGrid>
              <a:tr h="822960">
                <a:tc>
                  <a:txBody>
                    <a:bodyPr/>
                    <a:lstStyle/>
                    <a:p>
                      <a:pPr algn="r"/>
                      <a:r>
                        <a:rPr lang="en-US" sz="2400" b="0" dirty="0">
                          <a:latin typeface="Arial" panose="020B0604020202020204" pitchFamily="34" charset="0"/>
                          <a:cs typeface="Arial" panose="020B0604020202020204" pitchFamily="34" charset="0"/>
                        </a:rPr>
                        <a:t>Background</a:t>
                      </a:r>
                    </a:p>
                    <a:p>
                      <a:pPr algn="r"/>
                      <a:r>
                        <a:rPr lang="en-US" sz="2400" b="0" dirty="0">
                          <a:latin typeface="Arial" panose="020B0604020202020204" pitchFamily="34" charset="0"/>
                          <a:cs typeface="Arial" panose="020B0604020202020204" pitchFamily="34" charset="0"/>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0"/>
                  </a:ext>
                </a:extLst>
              </a:tr>
              <a:tr h="979008">
                <a:tc>
                  <a:txBody>
                    <a:bodyPr/>
                    <a:lstStyle/>
                    <a:p>
                      <a:pPr algn="r">
                        <a:buClrTx/>
                        <a:buSzTx/>
                        <a:buFontTx/>
                      </a:pPr>
                      <a:r>
                        <a:rPr lang="en-US" sz="2400" dirty="0">
                          <a:latin typeface="Arial" panose="020B0604020202020204" pitchFamily="34" charset="0"/>
                          <a:cs typeface="Arial" panose="020B0604020202020204" pitchFamily="34" charset="0"/>
                        </a:rPr>
                        <a:t>The Algorithm</a:t>
                      </a:r>
                    </a:p>
                    <a:p>
                      <a:pPr marL="0" algn="r" defTabSz="914400" rtl="0" eaLnBrk="1" latinLnBrk="0" hangingPunct="1"/>
                      <a:r>
                        <a:rPr lang="en-US" sz="2400" b="0" kern="1200" dirty="0">
                          <a:solidFill>
                            <a:schemeClr val="tx1"/>
                          </a:solidFill>
                          <a:latin typeface="Arial" panose="020B0604020202020204" pitchFamily="34" charset="0"/>
                          <a:ea typeface="+mn-ea"/>
                          <a:cs typeface="Arial" panose="020B0604020202020204" pitchFamily="34" charset="0"/>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1"/>
                  </a:ext>
                </a:extLst>
              </a:tr>
              <a:tr h="998987">
                <a:tc>
                  <a:txBody>
                    <a:bodyPr/>
                    <a:lstStyle/>
                    <a:p>
                      <a:pPr algn="r"/>
                      <a:r>
                        <a:rPr lang="en-US" altLang="zh-CN" sz="2400" dirty="0">
                          <a:latin typeface="Arial" panose="020B0604020202020204" pitchFamily="34" charset="0"/>
                          <a:cs typeface="Arial" panose="020B0604020202020204" pitchFamily="34" charset="0"/>
                          <a:sym typeface="+mn-ea"/>
                        </a:rPr>
                        <a:t>Major Challenges</a:t>
                      </a:r>
                      <a:endParaRPr lang="en-US" sz="2400" b="0" dirty="0">
                        <a:latin typeface="Arial" panose="020B0604020202020204" pitchFamily="34" charset="0"/>
                        <a:cs typeface="Arial" panose="020B0604020202020204" pitchFamily="34" charset="0"/>
                      </a:endParaRPr>
                    </a:p>
                    <a:p>
                      <a:pPr marL="0" algn="r" defTabSz="914400" rtl="0" eaLnBrk="1" latinLnBrk="0" hangingPunct="1"/>
                      <a:r>
                        <a:rPr lang="en-US" sz="2400" b="0" kern="1200" dirty="0">
                          <a:solidFill>
                            <a:schemeClr val="tx1"/>
                          </a:solidFill>
                          <a:latin typeface="Arial" panose="020B0604020202020204" pitchFamily="34" charset="0"/>
                          <a:ea typeface="+mn-ea"/>
                          <a:cs typeface="Arial" panose="020B0604020202020204" pitchFamily="34" charset="0"/>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2"/>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pPr>
                      <a:r>
                        <a:rPr lang="en-US" altLang="zh-CN" sz="2400" b="0" kern="1200" dirty="0">
                          <a:solidFill>
                            <a:schemeClr val="tx1"/>
                          </a:solidFill>
                          <a:latin typeface="Arial" panose="020B0604020202020204" pitchFamily="34" charset="0"/>
                          <a:ea typeface="+mn-ea"/>
                          <a:cs typeface="Arial" panose="020B0604020202020204" pitchFamily="34" charset="0"/>
                        </a:rPr>
                        <a:t>Further Improvement</a:t>
                      </a:r>
                    </a:p>
                    <a:p>
                      <a:pPr marL="0" marR="0" lvl="0" indent="0" algn="r" defTabSz="914400" rtl="0" eaLnBrk="1" fontAlgn="auto" latinLnBrk="0" hangingPunct="1">
                        <a:lnSpc>
                          <a:spcPct val="100000"/>
                        </a:lnSpc>
                        <a:spcBef>
                          <a:spcPts val="0"/>
                        </a:spcBef>
                        <a:spcAft>
                          <a:spcPts val="0"/>
                        </a:spcAft>
                        <a:buClrTx/>
                        <a:buSzTx/>
                        <a:buFontTx/>
                        <a:buNone/>
                      </a:pPr>
                      <a:r>
                        <a:rPr lang="en-US" sz="2400" b="0" kern="1200" dirty="0">
                          <a:solidFill>
                            <a:schemeClr val="tx1"/>
                          </a:solidFill>
                          <a:latin typeface="Arial" panose="020B0604020202020204" pitchFamily="34" charset="0"/>
                          <a:ea typeface="+mn-ea"/>
                          <a:cs typeface="Arial" panose="020B0604020202020204" pitchFamily="34" charset="0"/>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3"/>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pPr>
                      <a:endParaRPr lang="en-US" sz="2400" b="0" kern="1200" dirty="0">
                        <a:solidFill>
                          <a:schemeClr val="tx1"/>
                        </a:solidFill>
                        <a:latin typeface="Arial" panose="020B0604020202020204" pitchFamily="34" charset="0"/>
                        <a:ea typeface="+mn-ea"/>
                        <a:cs typeface="Arial" panose="020B0604020202020204" pitchFamily="34"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Background</a:t>
            </a:r>
            <a:endParaRPr lang="en-US" dirty="0">
              <a:latin typeface="Arial" panose="020B0604020202020204" pitchFamily="34" charset="0"/>
              <a:cs typeface="Arial" panose="020B0604020202020204" pitchFamily="34" charset="0"/>
            </a:endParaRPr>
          </a:p>
        </p:txBody>
      </p:sp>
      <p:sp>
        <p:nvSpPr>
          <p:cNvPr id="1048627" name="Content Placeholder 7"/>
          <p:cNvSpPr>
            <a:spLocks noGrp="1"/>
          </p:cNvSpPr>
          <p:nvPr>
            <p:ph sz="quarter" idx="10"/>
          </p:nvPr>
        </p:nvSpPr>
        <p:spPr>
          <a:xfrm>
            <a:off x="914400" y="2038985"/>
            <a:ext cx="6133465" cy="3356610"/>
          </a:xfrm>
        </p:spPr>
        <p:txBody>
          <a:bodyPr>
            <a:noAutofit/>
          </a:bodyPr>
          <a:lstStyle/>
          <a:p>
            <a:r>
              <a:rPr lang="en-US" altLang="zh-CN" sz="2400" dirty="0">
                <a:latin typeface="Arial" panose="020B0604020202020204" pitchFamily="34" charset="0"/>
                <a:cs typeface="Arial" panose="020B0604020202020204" pitchFamily="34" charset="0"/>
              </a:rPr>
              <a:t>Project 1 focuses on the issue of "cluster finding" in image processing. The main goal of this project is to develop algorithms to identify "clusters" or groups in 2D images. These images can come from various scientific experiments or applications, such as collision data in particle physics, star clusters in astronomical images, etc. </a:t>
            </a: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3</a:t>
            </a:fld>
            <a:endParaRPr lang="en-US" dirty="0"/>
          </a:p>
        </p:txBody>
      </p:sp>
      <p:pic>
        <p:nvPicPr>
          <p:cNvPr id="2" name="图片 1"/>
          <p:cNvPicPr>
            <a:picLocks noChangeAspect="1"/>
          </p:cNvPicPr>
          <p:nvPr/>
        </p:nvPicPr>
        <p:blipFill>
          <a:blip r:embed="rId3"/>
          <a:stretch>
            <a:fillRect/>
          </a:stretch>
        </p:blipFill>
        <p:spPr>
          <a:xfrm>
            <a:off x="6960870" y="1744345"/>
            <a:ext cx="4495800" cy="3836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914399" y="914400"/>
            <a:ext cx="10584043" cy="914400"/>
          </a:xfrm>
        </p:spPr>
        <p:txBody>
          <a:bodyPr/>
          <a:lstStyle/>
          <a:p>
            <a:r>
              <a:rPr lang="en-US" dirty="0">
                <a:latin typeface="Arial" panose="020B0604020202020204" pitchFamily="34" charset="0"/>
                <a:cs typeface="Arial" panose="020B0604020202020204" pitchFamily="34" charset="0"/>
              </a:rPr>
              <a:t>Local Maximum Finding Algorithm: A Simple Approach</a:t>
            </a:r>
          </a:p>
        </p:txBody>
      </p:sp>
      <p:pic>
        <p:nvPicPr>
          <p:cNvPr id="3" name="Content Placeholder 2">
            <a:extLst>
              <a:ext uri="{FF2B5EF4-FFF2-40B4-BE49-F238E27FC236}">
                <a16:creationId xmlns:a16="http://schemas.microsoft.com/office/drawing/2014/main" id="{FA207F79-A99B-A0E1-69F8-70E640E00468}"/>
              </a:ext>
            </a:extLst>
          </p:cNvPr>
          <p:cNvPicPr>
            <a:picLocks noGrp="1" noChangeAspect="1"/>
          </p:cNvPicPr>
          <p:nvPr>
            <p:ph sz="quarter" idx="10"/>
          </p:nvPr>
        </p:nvPicPr>
        <p:blipFill>
          <a:blip r:embed="rId3"/>
          <a:stretch>
            <a:fillRect/>
          </a:stretch>
        </p:blipFill>
        <p:spPr>
          <a:xfrm>
            <a:off x="1512788" y="1978120"/>
            <a:ext cx="8879614" cy="4243053"/>
          </a:xfrm>
        </p:spPr>
      </p:pic>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40726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Major Challenges</a:t>
            </a:r>
          </a:p>
        </p:txBody>
      </p:sp>
      <p:sp>
        <p:nvSpPr>
          <p:cNvPr id="1048627" name="Content Placeholder 7"/>
          <p:cNvSpPr>
            <a:spLocks noGrp="1"/>
          </p:cNvSpPr>
          <p:nvPr>
            <p:ph sz="quarter" idx="10"/>
          </p:nvPr>
        </p:nvSpPr>
        <p:spPr>
          <a:xfrm>
            <a:off x="914400" y="2038985"/>
            <a:ext cx="10099040" cy="3356610"/>
          </a:xfrm>
        </p:spPr>
        <p:txBody>
          <a:bodyPr>
            <a:normAutofit/>
          </a:bodyPr>
          <a:lstStyle/>
          <a:p>
            <a:r>
              <a:rPr lang="en-US" altLang="zh-CN" sz="2800" dirty="0">
                <a:latin typeface="Arial" panose="020B0604020202020204" pitchFamily="34" charset="0"/>
                <a:cs typeface="Arial" panose="020B0604020202020204" pitchFamily="34" charset="0"/>
              </a:rPr>
              <a:t>Handling High-Density Clusters</a:t>
            </a:r>
          </a:p>
          <a:p>
            <a:r>
              <a:rPr lang="en-US" altLang="zh-CN" sz="2800" dirty="0">
                <a:latin typeface="Arial" panose="020B0604020202020204" pitchFamily="34" charset="0"/>
                <a:cs typeface="Arial" panose="020B0604020202020204" pitchFamily="34" charset="0"/>
              </a:rPr>
              <a:t>Image Preprocessing and Feature Extraction  </a:t>
            </a:r>
          </a:p>
          <a:p>
            <a:r>
              <a:rPr lang="en-US" altLang="zh-CN" sz="2800" dirty="0">
                <a:latin typeface="Arial" panose="020B0604020202020204" pitchFamily="34" charset="0"/>
                <a:cs typeface="Arial" panose="020B0604020202020204" pitchFamily="34" charset="0"/>
              </a:rPr>
              <a:t>Training and Validation of Machine Learning Models</a:t>
            </a:r>
          </a:p>
          <a:p>
            <a:r>
              <a:rPr lang="en-US" altLang="zh-CN" sz="2800" dirty="0">
                <a:latin typeface="Arial" panose="020B0604020202020204" pitchFamily="34" charset="0"/>
                <a:cs typeface="Arial" panose="020B0604020202020204" pitchFamily="34" charset="0"/>
                <a:sym typeface="+mn-ea"/>
              </a:rPr>
              <a:t>Algorithm Complexity and Performance Optimization</a:t>
            </a:r>
            <a:endParaRPr lang="en-US" altLang="zh-CN" sz="2800" dirty="0">
              <a:latin typeface="Arial" panose="020B0604020202020204" pitchFamily="34" charset="0"/>
              <a:cs typeface="Arial" panose="020B0604020202020204" pitchFamily="34" charset="0"/>
            </a:endParaRP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Challenge: Noise</a:t>
            </a: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6</a:t>
            </a:fld>
            <a:endParaRPr lang="en-US" dirty="0"/>
          </a:p>
        </p:txBody>
      </p:sp>
      <p:sp>
        <p:nvSpPr>
          <p:cNvPr id="4" name="Content Placeholder 7">
            <a:extLst>
              <a:ext uri="{FF2B5EF4-FFF2-40B4-BE49-F238E27FC236}">
                <a16:creationId xmlns:a16="http://schemas.microsoft.com/office/drawing/2014/main" id="{F377E388-67AE-9634-13F2-F6FC435DDBE4}"/>
              </a:ext>
            </a:extLst>
          </p:cNvPr>
          <p:cNvSpPr txBox="1">
            <a:spLocks/>
          </p:cNvSpPr>
          <p:nvPr/>
        </p:nvSpPr>
        <p:spPr>
          <a:xfrm>
            <a:off x="914400" y="2038985"/>
            <a:ext cx="6133465" cy="33566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BBD4870F-C592-C7EF-7A9A-67982E3EA93B}"/>
              </a:ext>
            </a:extLst>
          </p:cNvPr>
          <p:cNvSpPr>
            <a:spLocks noGrp="1"/>
          </p:cNvSpPr>
          <p:nvPr>
            <p:ph sz="quarter" idx="10"/>
          </p:nvPr>
        </p:nvSpPr>
        <p:spPr>
          <a:xfrm>
            <a:off x="5041392" y="2767595"/>
            <a:ext cx="7150608" cy="3356576"/>
          </a:xfrm>
        </p:spPr>
        <p:txBody>
          <a:bodyPr/>
          <a:lstStyle/>
          <a:p>
            <a:pPr marL="0" indent="0">
              <a:buNone/>
            </a:pPr>
            <a:r>
              <a:rPr lang="en-US" dirty="0">
                <a:latin typeface="Arial" panose="020B0604020202020204" pitchFamily="34" charset="0"/>
                <a:cs typeface="Arial" panose="020B0604020202020204" pitchFamily="34" charset="0"/>
              </a:rPr>
              <a:t>Solutions:</a:t>
            </a:r>
          </a:p>
          <a:p>
            <a:pPr marL="0" indent="0">
              <a:buNone/>
            </a:pPr>
            <a:r>
              <a:rPr lang="en-US" dirty="0">
                <a:latin typeface="Arial" panose="020B0604020202020204" pitchFamily="34" charset="0"/>
                <a:cs typeface="Arial" panose="020B0604020202020204" pitchFamily="34" charset="0"/>
              </a:rPr>
              <a:t>1 Set all the points whose surroundings are zeros to zeros</a:t>
            </a:r>
          </a:p>
          <a:p>
            <a:pPr marL="0" indent="0">
              <a:buNone/>
            </a:pPr>
            <a:r>
              <a:rPr lang="en-US" dirty="0">
                <a:latin typeface="Arial" panose="020B0604020202020204" pitchFamily="34" charset="0"/>
                <a:cs typeface="Arial" panose="020B0604020202020204" pitchFamily="34" charset="0"/>
              </a:rPr>
              <a:t>2 Erosion</a:t>
            </a:r>
          </a:p>
          <a:p>
            <a:pPr marL="0" indent="0">
              <a:buNone/>
            </a:pPr>
            <a:r>
              <a:rPr lang="en-US" dirty="0">
                <a:latin typeface="Arial" panose="020B0604020202020204" pitchFamily="34" charset="0"/>
                <a:cs typeface="Arial" panose="020B0604020202020204" pitchFamily="34" charset="0"/>
              </a:rPr>
              <a:t>3 Thresholding</a:t>
            </a:r>
          </a:p>
        </p:txBody>
      </p:sp>
      <p:pic>
        <p:nvPicPr>
          <p:cNvPr id="7" name="Picture 6">
            <a:extLst>
              <a:ext uri="{FF2B5EF4-FFF2-40B4-BE49-F238E27FC236}">
                <a16:creationId xmlns:a16="http://schemas.microsoft.com/office/drawing/2014/main" id="{4D37C23E-865E-A333-3736-5E3D3278C7E7}"/>
              </a:ext>
            </a:extLst>
          </p:cNvPr>
          <p:cNvPicPr>
            <a:picLocks noChangeAspect="1"/>
          </p:cNvPicPr>
          <p:nvPr/>
        </p:nvPicPr>
        <p:blipFill>
          <a:blip r:embed="rId3"/>
          <a:stretch>
            <a:fillRect/>
          </a:stretch>
        </p:blipFill>
        <p:spPr>
          <a:xfrm>
            <a:off x="1240771" y="1916405"/>
            <a:ext cx="3338379" cy="4477051"/>
          </a:xfrm>
          <a:prstGeom prst="rect">
            <a:avLst/>
          </a:prstGeom>
        </p:spPr>
      </p:pic>
    </p:spTree>
    <p:extLst>
      <p:ext uri="{BB962C8B-B14F-4D97-AF65-F5344CB8AC3E}">
        <p14:creationId xmlns:p14="http://schemas.microsoft.com/office/powerpoint/2010/main" val="652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Challenge: </a:t>
            </a:r>
            <a:r>
              <a:rPr lang="en-US" altLang="zh-CN" sz="3200" dirty="0">
                <a:latin typeface="Arial" panose="020B0604020202020204" pitchFamily="34" charset="0"/>
                <a:cs typeface="Arial" panose="020B0604020202020204" pitchFamily="34" charset="0"/>
              </a:rPr>
              <a:t>High-Density Clusters</a:t>
            </a:r>
            <a:endParaRPr lang="en-US" altLang="zh-CN" dirty="0">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923C6703-A17B-8E66-2F78-7C7D3D332528}"/>
              </a:ext>
            </a:extLst>
          </p:cNvPr>
          <p:cNvPicPr>
            <a:picLocks noGrp="1" noChangeAspect="1"/>
          </p:cNvPicPr>
          <p:nvPr>
            <p:ph sz="quarter" idx="10"/>
          </p:nvPr>
        </p:nvPicPr>
        <p:blipFill>
          <a:blip r:embed="rId3"/>
          <a:stretch>
            <a:fillRect/>
          </a:stretch>
        </p:blipFill>
        <p:spPr>
          <a:xfrm>
            <a:off x="794194" y="2038985"/>
            <a:ext cx="4703057" cy="3357563"/>
          </a:xfrm>
        </p:spPr>
      </p:pic>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7</a:t>
            </a:fld>
            <a:endParaRPr lang="en-US" dirty="0"/>
          </a:p>
        </p:txBody>
      </p:sp>
      <p:sp>
        <p:nvSpPr>
          <p:cNvPr id="4" name="Content Placeholder 7">
            <a:extLst>
              <a:ext uri="{FF2B5EF4-FFF2-40B4-BE49-F238E27FC236}">
                <a16:creationId xmlns:a16="http://schemas.microsoft.com/office/drawing/2014/main" id="{F377E388-67AE-9634-13F2-F6FC435DDBE4}"/>
              </a:ext>
            </a:extLst>
          </p:cNvPr>
          <p:cNvSpPr txBox="1">
            <a:spLocks/>
          </p:cNvSpPr>
          <p:nvPr/>
        </p:nvSpPr>
        <p:spPr>
          <a:xfrm>
            <a:off x="914400" y="2038985"/>
            <a:ext cx="6133465" cy="33566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3C87E16-1C3B-C6AE-3874-4AAC3648B839}"/>
              </a:ext>
            </a:extLst>
          </p:cNvPr>
          <p:cNvPicPr>
            <a:picLocks noChangeAspect="1"/>
          </p:cNvPicPr>
          <p:nvPr/>
        </p:nvPicPr>
        <p:blipFill>
          <a:blip r:embed="rId4"/>
          <a:stretch>
            <a:fillRect/>
          </a:stretch>
        </p:blipFill>
        <p:spPr>
          <a:xfrm>
            <a:off x="6855431" y="1878079"/>
            <a:ext cx="3394760" cy="4717099"/>
          </a:xfrm>
          <a:prstGeom prst="rect">
            <a:avLst/>
          </a:prstGeom>
        </p:spPr>
      </p:pic>
    </p:spTree>
    <p:extLst>
      <p:ext uri="{BB962C8B-B14F-4D97-AF65-F5344CB8AC3E}">
        <p14:creationId xmlns:p14="http://schemas.microsoft.com/office/powerpoint/2010/main" val="346439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8"/>
          <p:cNvSpPr>
            <a:spLocks noGrp="1"/>
          </p:cNvSpPr>
          <p:nvPr>
            <p:ph type="title"/>
          </p:nvPr>
        </p:nvSpPr>
        <p:spPr/>
        <p:txBody>
          <a:bodyPr/>
          <a:lstStyle/>
          <a:p>
            <a:r>
              <a:rPr lang="en-US" dirty="0">
                <a:latin typeface="Arial" panose="020B0604020202020204" pitchFamily="34" charset="0"/>
                <a:cs typeface="Arial" panose="020B0604020202020204" pitchFamily="34" charset="0"/>
              </a:rPr>
              <a:t>Further Improvement</a:t>
            </a:r>
          </a:p>
        </p:txBody>
      </p:sp>
      <p:sp>
        <p:nvSpPr>
          <p:cNvPr id="1048696" name="Content Placeholder 2"/>
          <p:cNvSpPr>
            <a:spLocks noGrp="1"/>
          </p:cNvSpPr>
          <p:nvPr>
            <p:ph sz="quarter" idx="13"/>
          </p:nvPr>
        </p:nvSpPr>
        <p:spPr>
          <a:xfrm>
            <a:off x="914399" y="2039111"/>
            <a:ext cx="9948892" cy="3840480"/>
          </a:xfrm>
        </p:spPr>
        <p:txBody>
          <a:bodyPr>
            <a:normAutofit/>
          </a:bodyPr>
          <a:lstStyle/>
          <a:p>
            <a:r>
              <a:rPr lang="en-US" dirty="0">
                <a:latin typeface="Arial" panose="020B0604020202020204" pitchFamily="34" charset="0"/>
                <a:cs typeface="Arial" panose="020B0604020202020204" pitchFamily="34" charset="0"/>
              </a:rPr>
              <a:t>Classify into good/bad clusters</a:t>
            </a:r>
            <a:endParaRPr lang="zh-CN" alt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Clusters are classified into good or bad clusters based on the characteristics of the local maximum points of each cluster (such as coordinates, values, the sum of values of the surrounding 3*3 matrix, and the sum of values of the surrounding 5*5 matrix)</a:t>
            </a:r>
            <a:endParaRPr lang="zh-CN" alt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Deconvolute bad clusters</a:t>
            </a:r>
            <a:endParaRPr lang="zh-CN" alt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For bad clusters (such as two points that are too close to distinguish), deconvolution is used to restore the low-resolution feature map to high resolution for easy differentiation</a:t>
            </a:r>
            <a:endParaRPr lang="zh-CN" altLang="en-US" dirty="0">
              <a:latin typeface="Arial" panose="020B0604020202020204" pitchFamily="34" charset="0"/>
              <a:cs typeface="Arial" panose="020B0604020202020204" pitchFamily="34" charset="0"/>
            </a:endParaRPr>
          </a:p>
        </p:txBody>
      </p:sp>
      <p:sp>
        <p:nvSpPr>
          <p:cNvPr id="1048698"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17" name="Title 5"/>
          <p:cNvSpPr>
            <a:spLocks noGrp="1"/>
          </p:cNvSpPr>
          <p:nvPr>
            <p:ph type="ctrTitle"/>
          </p:nvPr>
        </p:nvSpPr>
        <p:spPr>
          <a:xfrm>
            <a:off x="914400" y="914400"/>
            <a:ext cx="10392410" cy="5029200"/>
          </a:xfrm>
        </p:spPr>
        <p:txBody>
          <a:bodyPr/>
          <a:lstStyle/>
          <a:p>
            <a:pPr algn="ctr"/>
            <a:r>
              <a:rPr lang="en-US" dirty="0">
                <a:latin typeface="Arial" panose="020B0604020202020204" pitchFamily="34" charset="0"/>
                <a:cs typeface="Arial" panose="020B0604020202020204" pitchFamily="34" charset="0"/>
              </a:rPr>
              <a:t>Thank You for Your Attention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MzOTRiYTdlZWMxOTU1ODAwNzE5N2I3ZjY0ZTM0YzkifQ=="/>
</p:tagLst>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buNone/>
          <a:defRPr sz="24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583D6C-324F-453D-99BC-C041ECFF6DD3}">
  <ds:schemaRefs/>
</ds:datastoreItem>
</file>

<file path=docProps/app.xml><?xml version="1.0" encoding="utf-8"?>
<Properties xmlns="http://schemas.openxmlformats.org/officeDocument/2006/extended-properties" xmlns:vt="http://schemas.openxmlformats.org/officeDocument/2006/docPropsVTypes">
  <TotalTime>34</TotalTime>
  <Words>246</Words>
  <Application>Microsoft Office PowerPoint</Application>
  <PresentationFormat>Widescreen</PresentationFormat>
  <Paragraphs>45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Gill Sans Nova Light</vt:lpstr>
      <vt:lpstr>Sagona Book</vt:lpstr>
      <vt:lpstr>Custom</vt:lpstr>
      <vt:lpstr>Image processing: “Cluster Finding”</vt:lpstr>
      <vt:lpstr>Contents</vt:lpstr>
      <vt:lpstr>Background</vt:lpstr>
      <vt:lpstr>Local Maximum Finding Algorithm: A Simple Approach</vt:lpstr>
      <vt:lpstr>Major Challenges</vt:lpstr>
      <vt:lpstr>Challenge: Noise</vt:lpstr>
      <vt:lpstr>Challenge: High-Density Clusters</vt:lpstr>
      <vt:lpstr>Further Improvement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Taixi Xia</dc:creator>
  <cp:lastModifiedBy>Taixi Xia</cp:lastModifiedBy>
  <cp:revision>5</cp:revision>
  <dcterms:created xsi:type="dcterms:W3CDTF">2024-07-20T12:53:00Z</dcterms:created>
  <dcterms:modified xsi:type="dcterms:W3CDTF">2024-07-21T15:58:12Z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45a5235519e6422cba807f6b1d5de24e_23</vt:lpwstr>
  </property>
  <property fmtid="{D5CDD505-2E9C-101B-9397-08002B2CF9AE}" pid="5" name="KSOProductBuildVer">
    <vt:lpwstr>2052-12.1.0.16929</vt:lpwstr>
  </property>
</Properties>
</file>