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notesMasterIdLst>
    <p:notesMasterId r:id="rId30"/>
  </p:notesMasterIdLst>
  <p:sldIdLst>
    <p:sldId id="256" r:id="rId2"/>
    <p:sldId id="257" r:id="rId3"/>
    <p:sldId id="258" r:id="rId4"/>
    <p:sldId id="259" r:id="rId5"/>
    <p:sldId id="260" r:id="rId6"/>
    <p:sldId id="262" r:id="rId7"/>
    <p:sldId id="261" r:id="rId8"/>
    <p:sldId id="265" r:id="rId9"/>
    <p:sldId id="270" r:id="rId10"/>
    <p:sldId id="266" r:id="rId11"/>
    <p:sldId id="267" r:id="rId12"/>
    <p:sldId id="268" r:id="rId13"/>
    <p:sldId id="269" r:id="rId14"/>
    <p:sldId id="271" r:id="rId15"/>
    <p:sldId id="272" r:id="rId16"/>
    <p:sldId id="273" r:id="rId17"/>
    <p:sldId id="274" r:id="rId18"/>
    <p:sldId id="275" r:id="rId19"/>
    <p:sldId id="263" r:id="rId20"/>
    <p:sldId id="264" r:id="rId21"/>
    <p:sldId id="276" r:id="rId22"/>
    <p:sldId id="278" r:id="rId23"/>
    <p:sldId id="277" r:id="rId24"/>
    <p:sldId id="282" r:id="rId25"/>
    <p:sldId id="283"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9CE1A-2E85-4D8B-A3E6-5E612B6EDE3D}"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DFC0C-8789-4BEF-A63F-820806F92857}" type="slidenum">
              <a:rPr lang="zh-CN" altLang="en-US" smtClean="0"/>
              <a:t>‹#›</a:t>
            </a:fld>
            <a:endParaRPr lang="zh-CN" altLang="en-US"/>
          </a:p>
        </p:txBody>
      </p:sp>
    </p:spTree>
    <p:extLst>
      <p:ext uri="{BB962C8B-B14F-4D97-AF65-F5344CB8AC3E}">
        <p14:creationId xmlns:p14="http://schemas.microsoft.com/office/powerpoint/2010/main" val="235023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130603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39633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408871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84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62225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37424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125065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66252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3430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80946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08629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76893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7462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100009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68230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41988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B0A96D-4791-4820-8583-74169A811A21}" type="datetimeFigureOut">
              <a:rPr lang="zh-CN" altLang="en-US" smtClean="0"/>
              <a:t>2019/11/21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0160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4B0A96D-4791-4820-8583-74169A811A21}" type="datetimeFigureOut">
              <a:rPr lang="zh-CN" altLang="en-US" smtClean="0"/>
              <a:t>2019/11/21</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0834CB3-1AEE-42ED-96DC-84D2662651E3}" type="slidenum">
              <a:rPr lang="zh-CN" altLang="en-US" smtClean="0"/>
              <a:t>‹#›</a:t>
            </a:fld>
            <a:endParaRPr lang="zh-CN" altLang="en-US"/>
          </a:p>
        </p:txBody>
      </p:sp>
    </p:spTree>
    <p:extLst>
      <p:ext uri="{BB962C8B-B14F-4D97-AF65-F5344CB8AC3E}">
        <p14:creationId xmlns:p14="http://schemas.microsoft.com/office/powerpoint/2010/main" val="2057139149"/>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 id="214748410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log.csdn.net/Hearthougan/article/details/72910223" TargetMode="External"/><Relationship Id="rId2" Type="http://schemas.openxmlformats.org/officeDocument/2006/relationships/hyperlink" Target="https://zhuanlan.zhihu.com/p/37740860" TargetMode="External"/><Relationship Id="rId1" Type="http://schemas.openxmlformats.org/officeDocument/2006/relationships/slideLayout" Target="../slideLayouts/slideLayout2.xml"/><Relationship Id="rId4" Type="http://schemas.openxmlformats.org/officeDocument/2006/relationships/hyperlink" Target="https://www.deeplearning.ai/"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2B345-0D6B-4224-B65F-6BA5B624730B}"/>
              </a:ext>
            </a:extLst>
          </p:cNvPr>
          <p:cNvSpPr>
            <a:spLocks noGrp="1"/>
          </p:cNvSpPr>
          <p:nvPr>
            <p:ph type="ctrTitle"/>
          </p:nvPr>
        </p:nvSpPr>
        <p:spPr/>
        <p:txBody>
          <a:bodyPr/>
          <a:lstStyle/>
          <a:p>
            <a:r>
              <a:rPr lang="zh-CN" altLang="en-US" dirty="0"/>
              <a:t>卷积神经网络的复现</a:t>
            </a:r>
          </a:p>
        </p:txBody>
      </p:sp>
      <p:sp>
        <p:nvSpPr>
          <p:cNvPr id="3" name="副标题 2">
            <a:extLst>
              <a:ext uri="{FF2B5EF4-FFF2-40B4-BE49-F238E27FC236}">
                <a16:creationId xmlns:a16="http://schemas.microsoft.com/office/drawing/2014/main" id="{F7DC9F0E-91FA-4402-BA92-B544D9C86046}"/>
              </a:ext>
            </a:extLst>
          </p:cNvPr>
          <p:cNvSpPr>
            <a:spLocks noGrp="1"/>
          </p:cNvSpPr>
          <p:nvPr>
            <p:ph type="subTitle" idx="1"/>
          </p:nvPr>
        </p:nvSpPr>
        <p:spPr/>
        <p:txBody>
          <a:bodyPr/>
          <a:lstStyle/>
          <a:p>
            <a:r>
              <a:rPr lang="zh-CN" altLang="en-US" dirty="0"/>
              <a:t>作者：王基桥</a:t>
            </a:r>
          </a:p>
        </p:txBody>
      </p:sp>
    </p:spTree>
    <p:extLst>
      <p:ext uri="{BB962C8B-B14F-4D97-AF65-F5344CB8AC3E}">
        <p14:creationId xmlns:p14="http://schemas.microsoft.com/office/powerpoint/2010/main" val="418659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7CE87837-93C5-40F3-9EB9-534836856761}"/>
                  </a:ext>
                </a:extLst>
              </p:cNvPr>
              <p:cNvSpPr>
                <a:spLocks noGrp="1"/>
              </p:cNvSpPr>
              <p:nvPr>
                <p:ph type="body" sz="half" idx="2"/>
              </p:nvPr>
            </p:nvSpPr>
            <p:spPr>
              <a:xfrm>
                <a:off x="6690803" y="1902038"/>
                <a:ext cx="4634144" cy="3249229"/>
              </a:xfrm>
            </p:spPr>
            <p:txBody>
              <a:bodyPr/>
              <a:lstStyle/>
              <a:p>
                <a:r>
                  <a:rPr lang="zh-CN" altLang="zh-CN" dirty="0"/>
                  <a:t>举一个例子：假设前向传播时，有：</a:t>
                </a:r>
              </a:p>
              <a:p>
                <a:pPr/>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e>
                            </m:mr>
                          </m:m>
                        </m:e>
                      </m:d>
                    </m:oMath>
                  </m:oMathPara>
                </a14:m>
                <a:endParaRPr lang="zh-CN" altLang="zh-CN" dirty="0"/>
              </a:p>
              <a:p>
                <a:r>
                  <a:rPr lang="zh-CN" altLang="zh-CN" dirty="0"/>
                  <a:t>即：</a:t>
                </a:r>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11</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12</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21</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a:latin typeface="Cambria Math" panose="02040503050406030204" pitchFamily="18" charset="0"/>
                            </a:rPr>
                            <m:t>11</m:t>
                          </m:r>
                        </m:sub>
                        <m:sup>
                          <m:r>
                            <a:rPr lang="en-US" altLang="zh-CN" i="1">
                              <a:latin typeface="Cambria Math" panose="02040503050406030204" pitchFamily="18" charset="0"/>
                            </a:rPr>
                            <m:t>𝑙</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7CE87837-93C5-40F3-9EB9-534836856761}"/>
                  </a:ext>
                </a:extLst>
              </p:cNvPr>
              <p:cNvSpPr>
                <a:spLocks noGrp="1" noRot="1" noChangeAspect="1" noMove="1" noResize="1" noEditPoints="1" noAdjustHandles="1" noChangeArrowheads="1" noChangeShapeType="1" noTextEdit="1"/>
              </p:cNvSpPr>
              <p:nvPr>
                <p:ph type="body" sz="half" idx="2"/>
              </p:nvPr>
            </p:nvSpPr>
            <p:spPr>
              <a:xfrm>
                <a:off x="6690803" y="1902038"/>
                <a:ext cx="4634144" cy="3249229"/>
              </a:xfrm>
              <a:blipFill>
                <a:blip r:embed="rId2"/>
                <a:stretch>
                  <a:fillRect t="-188"/>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95215446-DA9F-46F9-8A20-A538E34CDDE1}"/>
              </a:ext>
            </a:extLst>
          </p:cNvPr>
          <p:cNvSpPr>
            <a:spLocks noGrp="1"/>
          </p:cNvSpPr>
          <p:nvPr>
            <p:ph type="title"/>
          </p:nvPr>
        </p:nvSpPr>
        <p:spPr>
          <a:xfrm>
            <a:off x="4017321" y="1018402"/>
            <a:ext cx="4157357" cy="582110"/>
          </a:xfrm>
        </p:spPr>
        <p:txBody>
          <a:bodyPr>
            <a:normAutofit/>
          </a:bodyPr>
          <a:lstStyle/>
          <a:p>
            <a:r>
              <a:rPr lang="zh-CN" altLang="en-US" dirty="0"/>
              <a:t>卷积层的反向传播</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A75702D-3DE0-49EB-BF19-C62A1F3FDF03}"/>
                  </a:ext>
                </a:extLst>
              </p:cNvPr>
              <p:cNvSpPr txBox="1"/>
              <p:nvPr/>
            </p:nvSpPr>
            <p:spPr>
              <a:xfrm>
                <a:off x="550239" y="2556452"/>
                <a:ext cx="4768965" cy="1940403"/>
              </a:xfrm>
              <a:prstGeom prst="rect">
                <a:avLst/>
              </a:prstGeom>
              <a:noFill/>
            </p:spPr>
            <p:txBody>
              <a:bodyPr wrap="square" rtlCol="0">
                <a:spAutoFit/>
              </a:bodyPr>
              <a:lstStyle/>
              <a:p>
                <a:pPr algn="ctr"/>
                <a:r>
                  <a:rPr lang="zh-CN" altLang="zh-CN" dirty="0"/>
                  <a:t>设</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oMath>
                </a14:m>
                <a:r>
                  <a:rPr lang="zh-CN" altLang="zh-CN" dirty="0"/>
                  <a:t>的梯度为δ，则在反向传播时，</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zh-CN" altLang="en-US" i="1">
                            <a:latin typeface="Cambria Math" panose="02040503050406030204" pitchFamily="18" charset="0"/>
                          </a:rPr>
                          <m:t>−</m:t>
                        </m:r>
                        <m:r>
                          <a:rPr lang="en-US" altLang="zh-CN" i="1">
                            <a:latin typeface="Cambria Math" panose="02040503050406030204" pitchFamily="18" charset="0"/>
                          </a:rPr>
                          <m:t>1</m:t>
                        </m:r>
                      </m:sup>
                    </m:sSup>
                  </m:oMath>
                </a14:m>
                <a:r>
                  <a:rPr lang="zh-CN" altLang="zh-CN" dirty="0"/>
                  <a:t>的梯度为：</a:t>
                </a:r>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oMath>
                  </m:oMathPara>
                </a14:m>
                <a:endParaRPr lang="zh-CN" altLang="zh-CN" dirty="0"/>
              </a:p>
              <a:p>
                <a:pPr algn="ctr"/>
                <a:r>
                  <a:rPr lang="zh-CN" altLang="zh-CN" dirty="0"/>
                  <a:t>关键在于</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oMath>
                </a14:m>
                <a:r>
                  <a:rPr lang="zh-CN" altLang="zh-CN" dirty="0"/>
                  <a:t>的求法。</a:t>
                </a:r>
              </a:p>
              <a:p>
                <a:endParaRPr lang="zh-CN" altLang="en-US" dirty="0"/>
              </a:p>
            </p:txBody>
          </p:sp>
        </mc:Choice>
        <mc:Fallback xmlns="">
          <p:sp>
            <p:nvSpPr>
              <p:cNvPr id="5" name="文本框 4">
                <a:extLst>
                  <a:ext uri="{FF2B5EF4-FFF2-40B4-BE49-F238E27FC236}">
                    <a16:creationId xmlns:a16="http://schemas.microsoft.com/office/drawing/2014/main" id="{6A75702D-3DE0-49EB-BF19-C62A1F3FDF03}"/>
                  </a:ext>
                </a:extLst>
              </p:cNvPr>
              <p:cNvSpPr txBox="1">
                <a:spLocks noRot="1" noChangeAspect="1" noMove="1" noResize="1" noEditPoints="1" noAdjustHandles="1" noChangeArrowheads="1" noChangeShapeType="1" noTextEdit="1"/>
              </p:cNvSpPr>
              <p:nvPr/>
            </p:nvSpPr>
            <p:spPr>
              <a:xfrm>
                <a:off x="550239" y="2556452"/>
                <a:ext cx="4768965" cy="1940403"/>
              </a:xfrm>
              <a:prstGeom prst="rect">
                <a:avLst/>
              </a:prstGeom>
              <a:blipFill>
                <a:blip r:embed="rId3"/>
                <a:stretch>
                  <a:fillRect t="-2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408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3BDA29C-DD54-4FF1-9334-C41A18C35DC6}"/>
                  </a:ext>
                </a:extLst>
              </p:cNvPr>
              <p:cNvSpPr txBox="1"/>
              <p:nvPr/>
            </p:nvSpPr>
            <p:spPr>
              <a:xfrm>
                <a:off x="266330" y="705482"/>
                <a:ext cx="5619565" cy="6152518"/>
              </a:xfrm>
              <a:prstGeom prst="rect">
                <a:avLst/>
              </a:prstGeom>
              <a:noFill/>
            </p:spPr>
            <p:txBody>
              <a:bodyPr wrap="square" rtlCol="0">
                <a:spAutoFit/>
              </a:bodyPr>
              <a:lstStyle/>
              <a:p>
                <a:pPr algn="ctr"/>
                <a:r>
                  <a:rPr lang="zh-CN" altLang="zh-CN" dirty="0"/>
                  <a:t>我们对</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a14:m>
                <a:r>
                  <a:rPr lang="zh-CN" altLang="zh-CN" dirty="0"/>
                  <a:t>求导可得：</a:t>
                </a:r>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oMath>
                  </m:oMathPara>
                </a14:m>
                <a:endParaRPr lang="zh-CN" altLang="zh-CN" dirty="0"/>
              </a:p>
              <a:p>
                <a:pPr algn="ct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oMath>
                  </m:oMathPara>
                </a14:m>
                <a:endParaRPr lang="zh-CN" altLang="zh-CN" dirty="0"/>
              </a:p>
              <a:p>
                <a:endParaRPr lang="zh-CN" altLang="en-US" dirty="0"/>
              </a:p>
            </p:txBody>
          </p:sp>
        </mc:Choice>
        <mc:Fallback xmlns="">
          <p:sp>
            <p:nvSpPr>
              <p:cNvPr id="2" name="文本框 1">
                <a:extLst>
                  <a:ext uri="{FF2B5EF4-FFF2-40B4-BE49-F238E27FC236}">
                    <a16:creationId xmlns:a16="http://schemas.microsoft.com/office/drawing/2014/main" id="{B3BDA29C-DD54-4FF1-9334-C41A18C35DC6}"/>
                  </a:ext>
                </a:extLst>
              </p:cNvPr>
              <p:cNvSpPr txBox="1">
                <a:spLocks noRot="1" noChangeAspect="1" noMove="1" noResize="1" noEditPoints="1" noAdjustHandles="1" noChangeArrowheads="1" noChangeShapeType="1" noTextEdit="1"/>
              </p:cNvSpPr>
              <p:nvPr/>
            </p:nvSpPr>
            <p:spPr>
              <a:xfrm>
                <a:off x="266330" y="705482"/>
                <a:ext cx="5619565" cy="6152518"/>
              </a:xfrm>
              <a:prstGeom prst="rect">
                <a:avLst/>
              </a:prstGeom>
              <a:blipFill>
                <a:blip r:embed="rId2"/>
                <a:stretch>
                  <a:fillRect t="-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D932C91-4BFC-4AEA-8437-6EC8B1815DE2}"/>
                  </a:ext>
                </a:extLst>
              </p:cNvPr>
              <p:cNvSpPr txBox="1"/>
              <p:nvPr/>
            </p:nvSpPr>
            <p:spPr>
              <a:xfrm>
                <a:off x="6306107" y="543819"/>
                <a:ext cx="4924144" cy="5770362"/>
              </a:xfrm>
              <a:prstGeom prst="rect">
                <a:avLst/>
              </a:prstGeom>
              <a:noFill/>
            </p:spPr>
            <p:txBody>
              <a:bodyPr wrap="square" rtlCol="0">
                <a:spAutoFit/>
              </a:bodyPr>
              <a:lstStyle/>
              <a:p>
                <a:r>
                  <a:rPr lang="zh-CN" altLang="zh-CN" dirty="0"/>
                  <a:t>由此可知：</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a14:m>
                <a:r>
                  <a:rPr lang="zh-CN" altLang="zh-CN" dirty="0"/>
                  <a:t>的导数为</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oMath>
                </a14:m>
                <a:r>
                  <a:rPr lang="zh-CN" altLang="zh-CN" dirty="0"/>
                  <a:t>进行</a:t>
                </a:r>
                <a:r>
                  <a:rPr lang="en-US" altLang="zh-CN" dirty="0"/>
                  <a:t>zero padding</a:t>
                </a:r>
                <a:r>
                  <a:rPr lang="zh-CN" altLang="zh-CN" dirty="0"/>
                  <a:t>之后和翻转</a:t>
                </a:r>
                <a:r>
                  <a:rPr lang="en-US" altLang="zh-CN" dirty="0"/>
                  <a:t>180</a:t>
                </a:r>
                <a:r>
                  <a:rPr lang="zh-CN" altLang="zh-CN" dirty="0"/>
                  <a:t>°的卷积核进行卷积的结果，即：</a:t>
                </a:r>
              </a:p>
              <a:p>
                <a:pPr/>
                <a14:m>
                  <m:oMathPara xmlns:m="http://schemas.openxmlformats.org/officeDocument/2006/math">
                    <m:oMathParaPr>
                      <m:jc m:val="centerGroup"/>
                    </m:oMathParaPr>
                    <m:oMath xmlns:m="http://schemas.openxmlformats.org/officeDocument/2006/math">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e>
                                  </m:mr>
                                </m:m>
                              </m:e>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r>
                                        <a:rPr lang="en-US" altLang="zh-CN" i="1">
                                          <a:latin typeface="Cambria Math" panose="02040503050406030204" pitchFamily="18" charset="0"/>
                                        </a:rPr>
                                        <m:t>0</m:t>
                                      </m:r>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e>
                                    <m:e>
                                      <m:r>
                                        <a:rPr lang="en-US" altLang="zh-CN" i="1">
                                          <a:latin typeface="Cambria Math" panose="02040503050406030204" pitchFamily="18" charset="0"/>
                                        </a:rPr>
                                        <m:t>0</m:t>
                                      </m:r>
                                    </m:e>
                                  </m:mr>
                                </m:m>
                              </m:e>
                            </m:mr>
                            <m:mr>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e>
                                  </m:mr>
                                  <m:mr>
                                    <m:e>
                                      <m:r>
                                        <a:rPr lang="en-US" altLang="zh-CN" i="1">
                                          <a:latin typeface="Cambria Math" panose="02040503050406030204" pitchFamily="18" charset="0"/>
                                        </a:rPr>
                                        <m:t>0</m:t>
                                      </m:r>
                                    </m:e>
                                    <m:e>
                                      <m:r>
                                        <a:rPr lang="en-US" altLang="zh-CN" i="1">
                                          <a:latin typeface="Cambria Math" panose="02040503050406030204" pitchFamily="18" charset="0"/>
                                        </a:rPr>
                                        <m:t>0</m:t>
                                      </m:r>
                                    </m:e>
                                  </m:mr>
                                </m:m>
                              </m:e>
                              <m:e>
                                <m:m>
                                  <m:mPr>
                                    <m:mcs>
                                      <m:mc>
                                        <m:mcPr>
                                          <m:count m:val="2"/>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0</m:t>
                                      </m:r>
                                    </m:e>
                                  </m:mr>
                                </m:m>
                              </m:e>
                            </m:mr>
                          </m:m>
                        </m:e>
                      </m:d>
                      <m:r>
                        <a:rPr lang="en-US" altLang="zh-CN" i="1">
                          <a:latin typeface="Cambria Math" panose="02040503050406030204" pitchFamily="18" charset="0"/>
                        </a:rPr>
                        <m:t>∗</m:t>
                      </m:r>
                      <m:r>
                        <a:rPr lang="en-US" altLang="zh-CN" i="1">
                          <a:latin typeface="Cambria Math" panose="02040503050406030204" pitchFamily="18" charset="0"/>
                        </a:rPr>
                        <m:t>𝑟𝑜𝑡</m:t>
                      </m:r>
                      <m:r>
                        <a:rPr lang="en-US" altLang="zh-CN" i="1">
                          <a:latin typeface="Cambria Math" panose="02040503050406030204" pitchFamily="18" charset="0"/>
                        </a:rPr>
                        <m:t>180</m:t>
                      </m:r>
                      <m:r>
                        <a:rPr lang="zh-CN" altLang="zh-CN">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den>
                                </m:f>
                              </m:e>
                            </m:mr>
                          </m:m>
                        </m:e>
                      </m:d>
                    </m:oMath>
                  </m:oMathPara>
                </a14:m>
                <a:endParaRPr lang="zh-CN" altLang="zh-CN" dirty="0"/>
              </a:p>
              <a:p>
                <a:r>
                  <a:rPr lang="zh-CN" altLang="zh-CN" dirty="0"/>
                  <a:t>推广到</a:t>
                </a:r>
                <a:r>
                  <a:rPr lang="en-US" altLang="zh-CN" dirty="0"/>
                  <a:t>N</a:t>
                </a:r>
                <a:r>
                  <a:rPr lang="zh-CN" altLang="zh-CN" dirty="0"/>
                  <a:t>维矩阵的形式，即：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a:rPr lang="en-US" altLang="zh-CN" i="1">
                          <a:latin typeface="Cambria Math" panose="02040503050406030204" pitchFamily="18" charset="0"/>
                        </a:rPr>
                        <m:t>𝑟𝑜𝑡</m:t>
                      </m:r>
                      <m:r>
                        <a:rPr lang="en-US" altLang="zh-CN" i="1">
                          <a:latin typeface="Cambria Math" panose="02040503050406030204" pitchFamily="18" charset="0"/>
                        </a:rPr>
                        <m:t>180(</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a:p>
                <a:endParaRPr lang="zh-CN" altLang="en-US" dirty="0"/>
              </a:p>
            </p:txBody>
          </p:sp>
        </mc:Choice>
        <mc:Fallback xmlns="">
          <p:sp>
            <p:nvSpPr>
              <p:cNvPr id="3" name="文本框 2">
                <a:extLst>
                  <a:ext uri="{FF2B5EF4-FFF2-40B4-BE49-F238E27FC236}">
                    <a16:creationId xmlns:a16="http://schemas.microsoft.com/office/drawing/2014/main" id="{BD932C91-4BFC-4AEA-8437-6EC8B1815DE2}"/>
                  </a:ext>
                </a:extLst>
              </p:cNvPr>
              <p:cNvSpPr txBox="1">
                <a:spLocks noRot="1" noChangeAspect="1" noMove="1" noResize="1" noEditPoints="1" noAdjustHandles="1" noChangeArrowheads="1" noChangeShapeType="1" noTextEdit="1"/>
              </p:cNvSpPr>
              <p:nvPr/>
            </p:nvSpPr>
            <p:spPr>
              <a:xfrm>
                <a:off x="6306107" y="543819"/>
                <a:ext cx="4924144" cy="5770362"/>
              </a:xfrm>
              <a:prstGeom prst="rect">
                <a:avLst/>
              </a:prstGeom>
              <a:blipFill>
                <a:blip r:embed="rId3"/>
                <a:stretch>
                  <a:fillRect l="-990"/>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51822528-2E0C-4D02-A4D9-CEB27AF0CA6F}"/>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91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B62CFF3-ED22-4759-AC44-41AA2632E3C5}"/>
                  </a:ext>
                </a:extLst>
              </p:cNvPr>
              <p:cNvSpPr txBox="1"/>
              <p:nvPr/>
            </p:nvSpPr>
            <p:spPr>
              <a:xfrm>
                <a:off x="2802384" y="426127"/>
                <a:ext cx="6587231" cy="3096232"/>
              </a:xfrm>
              <a:prstGeom prst="rect">
                <a:avLst/>
              </a:prstGeom>
              <a:noFill/>
            </p:spPr>
            <p:txBody>
              <a:bodyPr wrap="square" rtlCol="0">
                <a:spAutoFit/>
              </a:bodyPr>
              <a:lstStyle/>
              <a:p>
                <a:r>
                  <a:rPr lang="zh-CN" altLang="zh-CN" dirty="0"/>
                  <a:t>我们对</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a14:m>
                <a:r>
                  <a:rPr lang="zh-CN" altLang="zh-CN" dirty="0"/>
                  <a:t>求导可得：</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oMath>
                  </m:oMathPara>
                </a14:m>
                <a:endParaRPr lang="zh-CN" altLang="zh-CN" dirty="0"/>
              </a:p>
              <a:p>
                <a:endParaRPr lang="zh-CN" altLang="en-US" dirty="0"/>
              </a:p>
            </p:txBody>
          </p:sp>
        </mc:Choice>
        <mc:Fallback xmlns="">
          <p:sp>
            <p:nvSpPr>
              <p:cNvPr id="2" name="文本框 1">
                <a:extLst>
                  <a:ext uri="{FF2B5EF4-FFF2-40B4-BE49-F238E27FC236}">
                    <a16:creationId xmlns:a16="http://schemas.microsoft.com/office/drawing/2014/main" id="{9B62CFF3-ED22-4759-AC44-41AA2632E3C5}"/>
                  </a:ext>
                </a:extLst>
              </p:cNvPr>
              <p:cNvSpPr txBox="1">
                <a:spLocks noRot="1" noChangeAspect="1" noMove="1" noResize="1" noEditPoints="1" noAdjustHandles="1" noChangeArrowheads="1" noChangeShapeType="1" noTextEdit="1"/>
              </p:cNvSpPr>
              <p:nvPr/>
            </p:nvSpPr>
            <p:spPr>
              <a:xfrm>
                <a:off x="2802384" y="426127"/>
                <a:ext cx="6587231" cy="3096232"/>
              </a:xfrm>
              <a:prstGeom prst="rect">
                <a:avLst/>
              </a:prstGeom>
              <a:blipFill>
                <a:blip r:embed="rId2"/>
                <a:stretch>
                  <a:fillRect l="-833" t="-15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D85B622-DD05-43AF-9A3C-8047F6D57745}"/>
                  </a:ext>
                </a:extLst>
              </p:cNvPr>
              <p:cNvSpPr txBox="1"/>
              <p:nvPr/>
            </p:nvSpPr>
            <p:spPr>
              <a:xfrm>
                <a:off x="1701552" y="3666477"/>
                <a:ext cx="8788894" cy="2896177"/>
              </a:xfrm>
              <a:prstGeom prst="rect">
                <a:avLst/>
              </a:prstGeom>
              <a:noFill/>
            </p:spPr>
            <p:txBody>
              <a:bodyPr wrap="square" rtlCol="0">
                <a:spAutoFit/>
              </a:bodyPr>
              <a:lstStyle/>
              <a:p>
                <a:r>
                  <a:rPr lang="zh-CN" altLang="zh-CN" dirty="0"/>
                  <a:t>由此可知，</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a14:m>
                <a:r>
                  <a:rPr lang="zh-CN" altLang="zh-CN" dirty="0"/>
                  <a:t>的导数为</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oMath>
                </a14:m>
                <a:r>
                  <a:rPr lang="zh-CN" altLang="zh-CN" dirty="0"/>
                  <a:t>和翻转</a:t>
                </a:r>
                <a:r>
                  <a:rPr lang="en-US" altLang="zh-CN" dirty="0"/>
                  <a:t>180</a:t>
                </a:r>
                <a:r>
                  <a:rPr lang="zh-CN" altLang="zh-CN" dirty="0"/>
                  <a:t>°的原输入矩阵</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oMath>
                </a14:m>
                <a:r>
                  <a:rPr lang="zh-CN" altLang="zh-CN" dirty="0"/>
                  <a:t>进行卷积的结果，即：</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𝑟𝑜𝑡</m:t>
                      </m:r>
                      <m:r>
                        <a:rPr lang="en-US" altLang="zh-CN" i="1">
                          <a:latin typeface="Cambria Math" panose="02040503050406030204" pitchFamily="18" charset="0"/>
                        </a:rPr>
                        <m:t>180</m:t>
                      </m:r>
                      <m:r>
                        <a:rPr lang="zh-CN" altLang="zh-CN">
                          <a:latin typeface="Cambria Math" panose="02040503050406030204" pitchFamily="18" charset="0"/>
                        </a:rPr>
                        <m:t>°</m:t>
                      </m:r>
                      <m:d>
                        <m:dPr>
                          <m:ctrlPr>
                            <a:rPr lang="zh-CN" altLang="zh-CN" i="1">
                              <a:latin typeface="Cambria Math" panose="02040503050406030204" pitchFamily="18" charset="0"/>
                            </a:rPr>
                          </m:ctrlPr>
                        </m:dPr>
                        <m:e>
                          <m:m>
                            <m:mPr>
                              <m:mcs>
                                <m:mc>
                                  <m:mcPr>
                                    <m:count m:val="3"/>
                                    <m:mcJc m:val="center"/>
                                  </m:mcPr>
                                </m:mc>
                              </m:mcs>
                              <m:ctrlPr>
                                <a:rPr lang="zh-CN" altLang="zh-CN" i="1">
                                  <a:latin typeface="Cambria Math" panose="02040503050406030204" pitchFamily="18" charset="0"/>
                                </a:rPr>
                              </m:ctrlPr>
                            </m:mP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31</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32</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33</m:t>
                                    </m:r>
                                  </m:sub>
                                  <m:sup>
                                    <m:r>
                                      <a:rPr lang="en-US" altLang="zh-CN" i="1">
                                        <a:latin typeface="Cambria Math" panose="02040503050406030204" pitchFamily="18" charset="0"/>
                                      </a:rPr>
                                      <m:t>𝑙</m:t>
                                    </m:r>
                                    <m:r>
                                      <a:rPr lang="en-US" altLang="zh-CN" i="1">
                                        <a:latin typeface="Cambria Math" panose="02040503050406030204" pitchFamily="18" charset="0"/>
                                      </a:rPr>
                                      <m:t>−1</m:t>
                                    </m:r>
                                  </m:sup>
                                </m:sSubSup>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e>
                            </m:mr>
                          </m:m>
                        </m:e>
                      </m:d>
                      <m:r>
                        <a:rPr lang="en-US" altLang="zh-CN" i="1">
                          <a:latin typeface="Cambria Math" panose="02040503050406030204" pitchFamily="18" charset="0"/>
                        </a:rPr>
                        <m:t>=</m:t>
                      </m:r>
                      <m:d>
                        <m:dPr>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𝑙</m:t>
                                        </m:r>
                                      </m:sup>
                                    </m:sSubSup>
                                  </m:den>
                                </m:f>
                              </m:e>
                            </m:mr>
                            <m:mr>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𝑙</m:t>
                                        </m:r>
                                      </m:sup>
                                    </m:sSubSup>
                                  </m:den>
                                </m:f>
                              </m:e>
                              <m:e>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𝑙</m:t>
                                        </m:r>
                                      </m:sup>
                                    </m:sSubSup>
                                  </m:den>
                                </m:f>
                              </m:e>
                            </m:mr>
                          </m:m>
                        </m:e>
                      </m:d>
                    </m:oMath>
                  </m:oMathPara>
                </a14:m>
                <a:endParaRPr lang="zh-CN" altLang="zh-CN" dirty="0"/>
              </a:p>
              <a:p>
                <a:r>
                  <a:rPr lang="zh-CN" altLang="zh-CN" dirty="0"/>
                  <a:t>推广到</a:t>
                </a:r>
                <a:r>
                  <a:rPr lang="en-US" altLang="zh-CN" dirty="0"/>
                  <a:t>N</a:t>
                </a:r>
                <a:r>
                  <a:rPr lang="zh-CN" altLang="zh-CN" dirty="0"/>
                  <a:t>维矩阵的形式，即：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a:rPr lang="en-US" altLang="zh-CN" i="1">
                          <a:latin typeface="Cambria Math" panose="02040503050406030204" pitchFamily="18" charset="0"/>
                        </a:rPr>
                        <m:t>𝑟𝑜𝑡</m:t>
                      </m:r>
                      <m:r>
                        <a:rPr lang="en-US" altLang="zh-CN" i="1">
                          <a:latin typeface="Cambria Math" panose="02040503050406030204" pitchFamily="18" charset="0"/>
                        </a:rPr>
                        <m:t>180</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oMath>
                  </m:oMathPara>
                </a14:m>
                <a:endParaRPr lang="zh-CN" altLang="zh-CN" dirty="0"/>
              </a:p>
              <a:p>
                <a:endParaRPr lang="zh-CN" altLang="en-US" dirty="0"/>
              </a:p>
            </p:txBody>
          </p:sp>
        </mc:Choice>
        <mc:Fallback xmlns="">
          <p:sp>
            <p:nvSpPr>
              <p:cNvPr id="3" name="文本框 2">
                <a:extLst>
                  <a:ext uri="{FF2B5EF4-FFF2-40B4-BE49-F238E27FC236}">
                    <a16:creationId xmlns:a16="http://schemas.microsoft.com/office/drawing/2014/main" id="{1D85B622-DD05-43AF-9A3C-8047F6D57745}"/>
                  </a:ext>
                </a:extLst>
              </p:cNvPr>
              <p:cNvSpPr txBox="1">
                <a:spLocks noRot="1" noChangeAspect="1" noMove="1" noResize="1" noEditPoints="1" noAdjustHandles="1" noChangeArrowheads="1" noChangeShapeType="1" noTextEdit="1"/>
              </p:cNvSpPr>
              <p:nvPr/>
            </p:nvSpPr>
            <p:spPr>
              <a:xfrm>
                <a:off x="1701552" y="3666477"/>
                <a:ext cx="8788894" cy="2896177"/>
              </a:xfrm>
              <a:prstGeom prst="rect">
                <a:avLst/>
              </a:prstGeom>
              <a:blipFill>
                <a:blip r:embed="rId3"/>
                <a:stretch>
                  <a:fillRect l="-555" r="-3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036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A4912-CF47-4CA0-87C3-99E0330852ED}"/>
              </a:ext>
            </a:extLst>
          </p:cNvPr>
          <p:cNvSpPr>
            <a:spLocks noGrp="1"/>
          </p:cNvSpPr>
          <p:nvPr>
            <p:ph type="title"/>
          </p:nvPr>
        </p:nvSpPr>
        <p:spPr>
          <a:xfrm>
            <a:off x="5300319" y="991621"/>
            <a:ext cx="1591358" cy="582110"/>
          </a:xfrm>
        </p:spPr>
        <p:txBody>
          <a:bodyPr>
            <a:normAutofit/>
          </a:bodyPr>
          <a:lstStyle/>
          <a:p>
            <a:r>
              <a:rPr lang="zh-CN" altLang="en-US" dirty="0"/>
              <a:t>池化层</a:t>
            </a:r>
          </a:p>
        </p:txBody>
      </p:sp>
      <p:sp>
        <p:nvSpPr>
          <p:cNvPr id="4" name="文本占位符 3">
            <a:extLst>
              <a:ext uri="{FF2B5EF4-FFF2-40B4-BE49-F238E27FC236}">
                <a16:creationId xmlns:a16="http://schemas.microsoft.com/office/drawing/2014/main" id="{96B59EB0-C968-4A4A-8D8A-08BDE8108938}"/>
              </a:ext>
            </a:extLst>
          </p:cNvPr>
          <p:cNvSpPr>
            <a:spLocks noGrp="1"/>
          </p:cNvSpPr>
          <p:nvPr>
            <p:ph type="body" sz="half" idx="2"/>
          </p:nvPr>
        </p:nvSpPr>
        <p:spPr>
          <a:xfrm>
            <a:off x="2935548" y="1821167"/>
            <a:ext cx="6320901" cy="431328"/>
          </a:xfrm>
        </p:spPr>
        <p:txBody>
          <a:bodyPr>
            <a:noAutofit/>
          </a:bodyPr>
          <a:lstStyle/>
          <a:p>
            <a:r>
              <a:rPr lang="zh-CN" altLang="en-US" sz="1800" dirty="0"/>
              <a:t>池化层有最大值池化和均值池化</a:t>
            </a:r>
            <a:endParaRPr lang="zh-CN" altLang="zh-CN" sz="1800" dirty="0"/>
          </a:p>
        </p:txBody>
      </p:sp>
      <p:sp>
        <p:nvSpPr>
          <p:cNvPr id="5" name="矩形 4">
            <a:extLst>
              <a:ext uri="{FF2B5EF4-FFF2-40B4-BE49-F238E27FC236}">
                <a16:creationId xmlns:a16="http://schemas.microsoft.com/office/drawing/2014/main" id="{2EB1A3E3-1B3A-4EA1-9776-A353E646690F}"/>
              </a:ext>
            </a:extLst>
          </p:cNvPr>
          <p:cNvSpPr/>
          <p:nvPr/>
        </p:nvSpPr>
        <p:spPr>
          <a:xfrm>
            <a:off x="8145785" y="2541298"/>
            <a:ext cx="1080655" cy="1080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5EB35DD3-95A1-4F6A-9EF4-0928BA6D793C}"/>
              </a:ext>
            </a:extLst>
          </p:cNvPr>
          <p:cNvCxnSpPr>
            <a:stCxn id="5" idx="1"/>
            <a:endCxn id="5" idx="3"/>
          </p:cNvCxnSpPr>
          <p:nvPr/>
        </p:nvCxnSpPr>
        <p:spPr>
          <a:xfrm>
            <a:off x="8145785" y="3081626"/>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4DF3790-C456-49F4-B84D-E89AB88C294C}"/>
              </a:ext>
            </a:extLst>
          </p:cNvPr>
          <p:cNvCxnSpPr>
            <a:stCxn id="5" idx="0"/>
            <a:endCxn id="5" idx="2"/>
          </p:cNvCxnSpPr>
          <p:nvPr/>
        </p:nvCxnSpPr>
        <p:spPr>
          <a:xfrm>
            <a:off x="8686113" y="2541298"/>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F3047DD-9A9A-49A0-A79B-BA6325B4E3F0}"/>
              </a:ext>
            </a:extLst>
          </p:cNvPr>
          <p:cNvCxnSpPr/>
          <p:nvPr/>
        </p:nvCxnSpPr>
        <p:spPr>
          <a:xfrm>
            <a:off x="8145785" y="2803998"/>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70BD306-DEB6-4464-AA04-0D7D4E047185}"/>
              </a:ext>
            </a:extLst>
          </p:cNvPr>
          <p:cNvCxnSpPr/>
          <p:nvPr/>
        </p:nvCxnSpPr>
        <p:spPr>
          <a:xfrm>
            <a:off x="8145785" y="3358180"/>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01C3501-D774-4C07-8C6C-3D671098CD3E}"/>
              </a:ext>
            </a:extLst>
          </p:cNvPr>
          <p:cNvCxnSpPr/>
          <p:nvPr/>
        </p:nvCxnSpPr>
        <p:spPr>
          <a:xfrm>
            <a:off x="8422876" y="2541298"/>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FAF7613-F47E-43D6-AB22-8960586A4FC4}"/>
              </a:ext>
            </a:extLst>
          </p:cNvPr>
          <p:cNvCxnSpPr/>
          <p:nvPr/>
        </p:nvCxnSpPr>
        <p:spPr>
          <a:xfrm>
            <a:off x="8977058" y="2541298"/>
            <a:ext cx="0" cy="1080655"/>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17C50BD-8818-4C0C-8C1D-D96B4D669606}"/>
              </a:ext>
            </a:extLst>
          </p:cNvPr>
          <p:cNvSpPr txBox="1"/>
          <p:nvPr/>
        </p:nvSpPr>
        <p:spPr>
          <a:xfrm>
            <a:off x="8125005" y="2496632"/>
            <a:ext cx="286327" cy="369330"/>
          </a:xfrm>
          <a:prstGeom prst="rect">
            <a:avLst/>
          </a:prstGeom>
          <a:noFill/>
        </p:spPr>
        <p:txBody>
          <a:bodyPr wrap="square" rtlCol="0">
            <a:spAutoFit/>
          </a:bodyPr>
          <a:lstStyle/>
          <a:p>
            <a:r>
              <a:rPr lang="en-US" altLang="zh-CN" dirty="0"/>
              <a:t>0</a:t>
            </a:r>
            <a:endParaRPr lang="zh-CN" altLang="en-US" dirty="0"/>
          </a:p>
        </p:txBody>
      </p:sp>
      <p:sp>
        <p:nvSpPr>
          <p:cNvPr id="19" name="文本框 18">
            <a:extLst>
              <a:ext uri="{FF2B5EF4-FFF2-40B4-BE49-F238E27FC236}">
                <a16:creationId xmlns:a16="http://schemas.microsoft.com/office/drawing/2014/main" id="{08DF94DB-9CD9-43FB-86C7-4DDFFB3120D7}"/>
              </a:ext>
            </a:extLst>
          </p:cNvPr>
          <p:cNvSpPr txBox="1"/>
          <p:nvPr/>
        </p:nvSpPr>
        <p:spPr>
          <a:xfrm>
            <a:off x="8395169" y="2496632"/>
            <a:ext cx="240146" cy="369327"/>
          </a:xfrm>
          <a:prstGeom prst="rect">
            <a:avLst/>
          </a:prstGeom>
          <a:noFill/>
        </p:spPr>
        <p:txBody>
          <a:bodyPr wrap="square" rtlCol="0">
            <a:spAutoFit/>
          </a:bodyPr>
          <a:lstStyle/>
          <a:p>
            <a:r>
              <a:rPr lang="en-US" altLang="zh-CN" dirty="0"/>
              <a:t>0</a:t>
            </a:r>
            <a:endParaRPr lang="zh-CN" altLang="en-US" dirty="0"/>
          </a:p>
        </p:txBody>
      </p:sp>
      <p:sp>
        <p:nvSpPr>
          <p:cNvPr id="20" name="文本框 19">
            <a:extLst>
              <a:ext uri="{FF2B5EF4-FFF2-40B4-BE49-F238E27FC236}">
                <a16:creationId xmlns:a16="http://schemas.microsoft.com/office/drawing/2014/main" id="{CB1C97AB-1FAF-4B2F-9BA2-0AAEB9BD1159}"/>
              </a:ext>
            </a:extLst>
          </p:cNvPr>
          <p:cNvSpPr txBox="1"/>
          <p:nvPr/>
        </p:nvSpPr>
        <p:spPr>
          <a:xfrm>
            <a:off x="8674568" y="2505295"/>
            <a:ext cx="302488" cy="369332"/>
          </a:xfrm>
          <a:prstGeom prst="rect">
            <a:avLst/>
          </a:prstGeom>
          <a:noFill/>
        </p:spPr>
        <p:txBody>
          <a:bodyPr wrap="square" rtlCol="0">
            <a:spAutoFit/>
          </a:bodyPr>
          <a:lstStyle/>
          <a:p>
            <a:r>
              <a:rPr lang="en-US" altLang="zh-CN" dirty="0"/>
              <a:t>7</a:t>
            </a:r>
            <a:endParaRPr lang="zh-CN" altLang="en-US" dirty="0"/>
          </a:p>
        </p:txBody>
      </p:sp>
      <p:sp>
        <p:nvSpPr>
          <p:cNvPr id="21" name="文本框 20">
            <a:extLst>
              <a:ext uri="{FF2B5EF4-FFF2-40B4-BE49-F238E27FC236}">
                <a16:creationId xmlns:a16="http://schemas.microsoft.com/office/drawing/2014/main" id="{42EC039E-4AA9-42D2-AC44-D644CA109E3B}"/>
              </a:ext>
            </a:extLst>
          </p:cNvPr>
          <p:cNvSpPr txBox="1"/>
          <p:nvPr/>
        </p:nvSpPr>
        <p:spPr>
          <a:xfrm>
            <a:off x="8953961" y="2506774"/>
            <a:ext cx="302488" cy="369332"/>
          </a:xfrm>
          <a:prstGeom prst="rect">
            <a:avLst/>
          </a:prstGeom>
          <a:noFill/>
        </p:spPr>
        <p:txBody>
          <a:bodyPr wrap="square" rtlCol="0">
            <a:spAutoFit/>
          </a:bodyPr>
          <a:lstStyle/>
          <a:p>
            <a:r>
              <a:rPr lang="en-US" altLang="zh-CN" dirty="0"/>
              <a:t>0</a:t>
            </a:r>
            <a:endParaRPr lang="zh-CN" altLang="en-US" dirty="0"/>
          </a:p>
        </p:txBody>
      </p:sp>
      <p:sp>
        <p:nvSpPr>
          <p:cNvPr id="22" name="文本框 21">
            <a:extLst>
              <a:ext uri="{FF2B5EF4-FFF2-40B4-BE49-F238E27FC236}">
                <a16:creationId xmlns:a16="http://schemas.microsoft.com/office/drawing/2014/main" id="{7057E6B2-6300-4C3B-999F-36AE16E20673}"/>
              </a:ext>
            </a:extLst>
          </p:cNvPr>
          <p:cNvSpPr txBox="1"/>
          <p:nvPr/>
        </p:nvSpPr>
        <p:spPr>
          <a:xfrm>
            <a:off x="8120406" y="2767679"/>
            <a:ext cx="302488" cy="369332"/>
          </a:xfrm>
          <a:prstGeom prst="rect">
            <a:avLst/>
          </a:prstGeom>
          <a:noFill/>
        </p:spPr>
        <p:txBody>
          <a:bodyPr wrap="square" rtlCol="0">
            <a:spAutoFit/>
          </a:bodyPr>
          <a:lstStyle/>
          <a:p>
            <a:r>
              <a:rPr lang="en-US" altLang="zh-CN" dirty="0"/>
              <a:t>0</a:t>
            </a:r>
            <a:endParaRPr lang="zh-CN" altLang="en-US" dirty="0"/>
          </a:p>
        </p:txBody>
      </p:sp>
      <p:sp>
        <p:nvSpPr>
          <p:cNvPr id="23" name="文本框 22">
            <a:extLst>
              <a:ext uri="{FF2B5EF4-FFF2-40B4-BE49-F238E27FC236}">
                <a16:creationId xmlns:a16="http://schemas.microsoft.com/office/drawing/2014/main" id="{5E2F46BC-3AD7-4E36-B3C9-6BE35B818D20}"/>
              </a:ext>
            </a:extLst>
          </p:cNvPr>
          <p:cNvSpPr txBox="1"/>
          <p:nvPr/>
        </p:nvSpPr>
        <p:spPr>
          <a:xfrm>
            <a:off x="8391706" y="2773180"/>
            <a:ext cx="302488" cy="369332"/>
          </a:xfrm>
          <a:prstGeom prst="rect">
            <a:avLst/>
          </a:prstGeom>
          <a:noFill/>
        </p:spPr>
        <p:txBody>
          <a:bodyPr wrap="square" rtlCol="0">
            <a:spAutoFit/>
          </a:bodyPr>
          <a:lstStyle/>
          <a:p>
            <a:r>
              <a:rPr lang="en-US" altLang="zh-CN" dirty="0"/>
              <a:t>8</a:t>
            </a:r>
            <a:endParaRPr lang="zh-CN" altLang="en-US" dirty="0"/>
          </a:p>
        </p:txBody>
      </p:sp>
      <p:sp>
        <p:nvSpPr>
          <p:cNvPr id="24" name="文本框 23">
            <a:extLst>
              <a:ext uri="{FF2B5EF4-FFF2-40B4-BE49-F238E27FC236}">
                <a16:creationId xmlns:a16="http://schemas.microsoft.com/office/drawing/2014/main" id="{8AA51072-42F8-47A6-98E0-E01BD6933745}"/>
              </a:ext>
            </a:extLst>
          </p:cNvPr>
          <p:cNvSpPr txBox="1"/>
          <p:nvPr/>
        </p:nvSpPr>
        <p:spPr>
          <a:xfrm>
            <a:off x="8679179" y="2777071"/>
            <a:ext cx="302488" cy="369332"/>
          </a:xfrm>
          <a:prstGeom prst="rect">
            <a:avLst/>
          </a:prstGeom>
          <a:noFill/>
        </p:spPr>
        <p:txBody>
          <a:bodyPr wrap="square" rtlCol="0">
            <a:spAutoFit/>
          </a:bodyPr>
          <a:lstStyle/>
          <a:p>
            <a:r>
              <a:rPr lang="en-US" altLang="zh-CN" dirty="0"/>
              <a:t>0</a:t>
            </a:r>
            <a:endParaRPr lang="zh-CN" altLang="en-US" dirty="0"/>
          </a:p>
        </p:txBody>
      </p:sp>
      <p:sp>
        <p:nvSpPr>
          <p:cNvPr id="25" name="文本框 24">
            <a:extLst>
              <a:ext uri="{FF2B5EF4-FFF2-40B4-BE49-F238E27FC236}">
                <a16:creationId xmlns:a16="http://schemas.microsoft.com/office/drawing/2014/main" id="{E79ADE9B-CDD7-4A2C-9639-7460BF80764E}"/>
              </a:ext>
            </a:extLst>
          </p:cNvPr>
          <p:cNvSpPr txBox="1"/>
          <p:nvPr/>
        </p:nvSpPr>
        <p:spPr>
          <a:xfrm>
            <a:off x="8949350" y="2780962"/>
            <a:ext cx="302488" cy="369332"/>
          </a:xfrm>
          <a:prstGeom prst="rect">
            <a:avLst/>
          </a:prstGeom>
          <a:noFill/>
        </p:spPr>
        <p:txBody>
          <a:bodyPr wrap="square" rtlCol="0">
            <a:spAutoFit/>
          </a:bodyPr>
          <a:lstStyle/>
          <a:p>
            <a:r>
              <a:rPr lang="en-US" altLang="zh-CN" dirty="0"/>
              <a:t>0</a:t>
            </a:r>
            <a:endParaRPr lang="zh-CN" altLang="en-US" dirty="0"/>
          </a:p>
        </p:txBody>
      </p:sp>
      <p:sp>
        <p:nvSpPr>
          <p:cNvPr id="26" name="文本框 25">
            <a:extLst>
              <a:ext uri="{FF2B5EF4-FFF2-40B4-BE49-F238E27FC236}">
                <a16:creationId xmlns:a16="http://schemas.microsoft.com/office/drawing/2014/main" id="{E63FDAF7-2F6C-46AD-8B14-CA0F97ACF4C1}"/>
              </a:ext>
            </a:extLst>
          </p:cNvPr>
          <p:cNvSpPr txBox="1"/>
          <p:nvPr/>
        </p:nvSpPr>
        <p:spPr>
          <a:xfrm>
            <a:off x="8135402" y="3039078"/>
            <a:ext cx="302488" cy="369332"/>
          </a:xfrm>
          <a:prstGeom prst="rect">
            <a:avLst/>
          </a:prstGeom>
          <a:noFill/>
        </p:spPr>
        <p:txBody>
          <a:bodyPr wrap="square" rtlCol="0">
            <a:spAutoFit/>
          </a:bodyPr>
          <a:lstStyle/>
          <a:p>
            <a:r>
              <a:rPr lang="en-US" altLang="zh-CN" dirty="0"/>
              <a:t>0</a:t>
            </a:r>
            <a:endParaRPr lang="zh-CN" altLang="en-US" dirty="0"/>
          </a:p>
        </p:txBody>
      </p:sp>
      <p:sp>
        <p:nvSpPr>
          <p:cNvPr id="27" name="文本框 26">
            <a:extLst>
              <a:ext uri="{FF2B5EF4-FFF2-40B4-BE49-F238E27FC236}">
                <a16:creationId xmlns:a16="http://schemas.microsoft.com/office/drawing/2014/main" id="{A20A7AE3-EB86-477A-848B-D8686F60155C}"/>
              </a:ext>
            </a:extLst>
          </p:cNvPr>
          <p:cNvSpPr txBox="1"/>
          <p:nvPr/>
        </p:nvSpPr>
        <p:spPr>
          <a:xfrm>
            <a:off x="8395169" y="3039075"/>
            <a:ext cx="302488" cy="369332"/>
          </a:xfrm>
          <a:prstGeom prst="rect">
            <a:avLst/>
          </a:prstGeom>
          <a:noFill/>
        </p:spPr>
        <p:txBody>
          <a:bodyPr wrap="square" rtlCol="0">
            <a:spAutoFit/>
          </a:bodyPr>
          <a:lstStyle/>
          <a:p>
            <a:r>
              <a:rPr lang="en-US" altLang="zh-CN" dirty="0"/>
              <a:t>9</a:t>
            </a:r>
            <a:endParaRPr lang="zh-CN" altLang="en-US" dirty="0"/>
          </a:p>
        </p:txBody>
      </p:sp>
      <p:sp>
        <p:nvSpPr>
          <p:cNvPr id="28" name="文本框 27">
            <a:extLst>
              <a:ext uri="{FF2B5EF4-FFF2-40B4-BE49-F238E27FC236}">
                <a16:creationId xmlns:a16="http://schemas.microsoft.com/office/drawing/2014/main" id="{C6471354-CA58-4509-810C-BFD404A22D37}"/>
              </a:ext>
            </a:extLst>
          </p:cNvPr>
          <p:cNvSpPr txBox="1"/>
          <p:nvPr/>
        </p:nvSpPr>
        <p:spPr>
          <a:xfrm>
            <a:off x="8115768" y="3318823"/>
            <a:ext cx="302488" cy="369332"/>
          </a:xfrm>
          <a:prstGeom prst="rect">
            <a:avLst/>
          </a:prstGeom>
          <a:noFill/>
        </p:spPr>
        <p:txBody>
          <a:bodyPr wrap="square" rtlCol="0">
            <a:spAutoFit/>
          </a:bodyPr>
          <a:lstStyle/>
          <a:p>
            <a:r>
              <a:rPr lang="en-US" altLang="zh-CN" dirty="0"/>
              <a:t>0</a:t>
            </a:r>
            <a:endParaRPr lang="zh-CN" altLang="en-US" dirty="0"/>
          </a:p>
        </p:txBody>
      </p:sp>
      <p:sp>
        <p:nvSpPr>
          <p:cNvPr id="29" name="文本框 28">
            <a:extLst>
              <a:ext uri="{FF2B5EF4-FFF2-40B4-BE49-F238E27FC236}">
                <a16:creationId xmlns:a16="http://schemas.microsoft.com/office/drawing/2014/main" id="{9F9FF6CC-C512-459D-A64E-3FBDFAE6C00C}"/>
              </a:ext>
            </a:extLst>
          </p:cNvPr>
          <p:cNvSpPr txBox="1"/>
          <p:nvPr/>
        </p:nvSpPr>
        <p:spPr>
          <a:xfrm>
            <a:off x="8387657" y="3324317"/>
            <a:ext cx="302488" cy="369332"/>
          </a:xfrm>
          <a:prstGeom prst="rect">
            <a:avLst/>
          </a:prstGeom>
          <a:noFill/>
        </p:spPr>
        <p:txBody>
          <a:bodyPr wrap="square" rtlCol="0">
            <a:spAutoFit/>
          </a:bodyPr>
          <a:lstStyle/>
          <a:p>
            <a:r>
              <a:rPr lang="en-US" altLang="zh-CN" dirty="0"/>
              <a:t>0</a:t>
            </a:r>
            <a:endParaRPr lang="zh-CN" altLang="en-US" dirty="0"/>
          </a:p>
        </p:txBody>
      </p:sp>
      <p:sp>
        <p:nvSpPr>
          <p:cNvPr id="30" name="文本框 29">
            <a:extLst>
              <a:ext uri="{FF2B5EF4-FFF2-40B4-BE49-F238E27FC236}">
                <a16:creationId xmlns:a16="http://schemas.microsoft.com/office/drawing/2014/main" id="{8122FEA9-BC77-4EF8-A260-DD38A7CEC770}"/>
              </a:ext>
            </a:extLst>
          </p:cNvPr>
          <p:cNvSpPr txBox="1"/>
          <p:nvPr/>
        </p:nvSpPr>
        <p:spPr>
          <a:xfrm>
            <a:off x="8672832" y="3047705"/>
            <a:ext cx="302488" cy="369332"/>
          </a:xfrm>
          <a:prstGeom prst="rect">
            <a:avLst/>
          </a:prstGeom>
          <a:noFill/>
        </p:spPr>
        <p:txBody>
          <a:bodyPr wrap="square" rtlCol="0">
            <a:spAutoFit/>
          </a:bodyPr>
          <a:lstStyle/>
          <a:p>
            <a:r>
              <a:rPr lang="en-US" altLang="zh-CN" dirty="0"/>
              <a:t>0</a:t>
            </a:r>
            <a:endParaRPr lang="zh-CN" altLang="en-US" dirty="0"/>
          </a:p>
        </p:txBody>
      </p:sp>
      <p:sp>
        <p:nvSpPr>
          <p:cNvPr id="31" name="文本框 30">
            <a:extLst>
              <a:ext uri="{FF2B5EF4-FFF2-40B4-BE49-F238E27FC236}">
                <a16:creationId xmlns:a16="http://schemas.microsoft.com/office/drawing/2014/main" id="{0A410FA1-2FF8-4CBB-8AE1-9E6C978A59AC}"/>
              </a:ext>
            </a:extLst>
          </p:cNvPr>
          <p:cNvSpPr txBox="1"/>
          <p:nvPr/>
        </p:nvSpPr>
        <p:spPr>
          <a:xfrm>
            <a:off x="8949350" y="3063051"/>
            <a:ext cx="302488" cy="369332"/>
          </a:xfrm>
          <a:prstGeom prst="rect">
            <a:avLst/>
          </a:prstGeom>
          <a:noFill/>
        </p:spPr>
        <p:txBody>
          <a:bodyPr wrap="square" rtlCol="0">
            <a:spAutoFit/>
          </a:bodyPr>
          <a:lstStyle/>
          <a:p>
            <a:r>
              <a:rPr lang="en-US" altLang="zh-CN" dirty="0"/>
              <a:t>7</a:t>
            </a:r>
            <a:endParaRPr lang="zh-CN" altLang="en-US" dirty="0"/>
          </a:p>
        </p:txBody>
      </p:sp>
      <p:sp>
        <p:nvSpPr>
          <p:cNvPr id="32" name="文本框 31">
            <a:extLst>
              <a:ext uri="{FF2B5EF4-FFF2-40B4-BE49-F238E27FC236}">
                <a16:creationId xmlns:a16="http://schemas.microsoft.com/office/drawing/2014/main" id="{34747DD2-BE22-40AF-8579-58E4C1BF00CB}"/>
              </a:ext>
            </a:extLst>
          </p:cNvPr>
          <p:cNvSpPr txBox="1"/>
          <p:nvPr/>
        </p:nvSpPr>
        <p:spPr>
          <a:xfrm>
            <a:off x="8672843" y="3314111"/>
            <a:ext cx="302488" cy="369332"/>
          </a:xfrm>
          <a:prstGeom prst="rect">
            <a:avLst/>
          </a:prstGeom>
          <a:noFill/>
        </p:spPr>
        <p:txBody>
          <a:bodyPr wrap="square" rtlCol="0">
            <a:spAutoFit/>
          </a:bodyPr>
          <a:lstStyle/>
          <a:p>
            <a:r>
              <a:rPr lang="en-US" altLang="zh-CN" dirty="0"/>
              <a:t>0</a:t>
            </a:r>
            <a:endParaRPr lang="zh-CN" altLang="en-US" dirty="0"/>
          </a:p>
        </p:txBody>
      </p:sp>
      <p:sp>
        <p:nvSpPr>
          <p:cNvPr id="33" name="文本框 32">
            <a:extLst>
              <a:ext uri="{FF2B5EF4-FFF2-40B4-BE49-F238E27FC236}">
                <a16:creationId xmlns:a16="http://schemas.microsoft.com/office/drawing/2014/main" id="{5BC26A41-D9DF-460D-BE63-9B14AA75C953}"/>
              </a:ext>
            </a:extLst>
          </p:cNvPr>
          <p:cNvSpPr txBox="1"/>
          <p:nvPr/>
        </p:nvSpPr>
        <p:spPr>
          <a:xfrm>
            <a:off x="8939529" y="3303905"/>
            <a:ext cx="302488" cy="369332"/>
          </a:xfrm>
          <a:prstGeom prst="rect">
            <a:avLst/>
          </a:prstGeom>
          <a:noFill/>
        </p:spPr>
        <p:txBody>
          <a:bodyPr wrap="square" rtlCol="0">
            <a:spAutoFit/>
          </a:bodyPr>
          <a:lstStyle/>
          <a:p>
            <a:r>
              <a:rPr lang="en-US" altLang="zh-CN" dirty="0"/>
              <a:t>0</a:t>
            </a:r>
            <a:endParaRPr lang="zh-CN" altLang="en-US" dirty="0"/>
          </a:p>
        </p:txBody>
      </p:sp>
      <p:sp>
        <p:nvSpPr>
          <p:cNvPr id="34" name="矩形 33">
            <a:extLst>
              <a:ext uri="{FF2B5EF4-FFF2-40B4-BE49-F238E27FC236}">
                <a16:creationId xmlns:a16="http://schemas.microsoft.com/office/drawing/2014/main" id="{31CAF00F-1B4A-499C-BE68-4BD1F02CB30A}"/>
              </a:ext>
            </a:extLst>
          </p:cNvPr>
          <p:cNvSpPr/>
          <p:nvPr/>
        </p:nvSpPr>
        <p:spPr>
          <a:xfrm>
            <a:off x="5823527" y="3156527"/>
            <a:ext cx="544945" cy="544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85ABD2-F712-43B2-AF95-E3F05E0F82A7}"/>
              </a:ext>
            </a:extLst>
          </p:cNvPr>
          <p:cNvSpPr/>
          <p:nvPr/>
        </p:nvSpPr>
        <p:spPr>
          <a:xfrm>
            <a:off x="5823527" y="4237182"/>
            <a:ext cx="544945" cy="544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8AA4D08A-C15A-4286-A0BD-43A68D30C712}"/>
              </a:ext>
            </a:extLst>
          </p:cNvPr>
          <p:cNvCxnSpPr>
            <a:stCxn id="34" idx="1"/>
            <a:endCxn id="34" idx="3"/>
          </p:cNvCxnSpPr>
          <p:nvPr/>
        </p:nvCxnSpPr>
        <p:spPr>
          <a:xfrm>
            <a:off x="5823527" y="3429000"/>
            <a:ext cx="5449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8F86105-226E-443E-8312-97DB9DC3C20B}"/>
              </a:ext>
            </a:extLst>
          </p:cNvPr>
          <p:cNvCxnSpPr>
            <a:stCxn id="34" idx="0"/>
            <a:endCxn id="34" idx="2"/>
          </p:cNvCxnSpPr>
          <p:nvPr/>
        </p:nvCxnSpPr>
        <p:spPr>
          <a:xfrm>
            <a:off x="6096000" y="3156527"/>
            <a:ext cx="0" cy="544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AD5FA64-7CC2-465D-A8D8-2E479904FE86}"/>
              </a:ext>
            </a:extLst>
          </p:cNvPr>
          <p:cNvCxnSpPr>
            <a:stCxn id="35" idx="1"/>
            <a:endCxn id="35" idx="3"/>
          </p:cNvCxnSpPr>
          <p:nvPr/>
        </p:nvCxnSpPr>
        <p:spPr>
          <a:xfrm>
            <a:off x="5823527" y="4509655"/>
            <a:ext cx="5449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94FD7678-C5DD-4A20-90F2-594B5AAA258F}"/>
              </a:ext>
            </a:extLst>
          </p:cNvPr>
          <p:cNvCxnSpPr>
            <a:stCxn id="35" idx="0"/>
            <a:endCxn id="35" idx="2"/>
          </p:cNvCxnSpPr>
          <p:nvPr/>
        </p:nvCxnSpPr>
        <p:spPr>
          <a:xfrm>
            <a:off x="6096000" y="4237182"/>
            <a:ext cx="0" cy="544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AC4FB758-A8E2-4087-9AE4-CEA4F479719B}"/>
              </a:ext>
            </a:extLst>
          </p:cNvPr>
          <p:cNvCxnSpPr>
            <a:endCxn id="34" idx="1"/>
          </p:cNvCxnSpPr>
          <p:nvPr/>
        </p:nvCxnSpPr>
        <p:spPr>
          <a:xfrm flipV="1">
            <a:off x="4592089" y="3429000"/>
            <a:ext cx="1231438" cy="54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A420462-FB97-43E7-89BD-E21BAF8B6B5E}"/>
              </a:ext>
            </a:extLst>
          </p:cNvPr>
          <p:cNvCxnSpPr>
            <a:endCxn id="35" idx="1"/>
          </p:cNvCxnSpPr>
          <p:nvPr/>
        </p:nvCxnSpPr>
        <p:spPr>
          <a:xfrm>
            <a:off x="4583994" y="3973220"/>
            <a:ext cx="1239533" cy="53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7AF58C4D-D69A-4C87-A21B-59EB9D677541}"/>
              </a:ext>
            </a:extLst>
          </p:cNvPr>
          <p:cNvSpPr/>
          <p:nvPr/>
        </p:nvSpPr>
        <p:spPr>
          <a:xfrm rot="20158265">
            <a:off x="4620953" y="3306873"/>
            <a:ext cx="1069189" cy="338554"/>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ax pool</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
        <p:nvSpPr>
          <p:cNvPr id="51" name="矩形 50">
            <a:extLst>
              <a:ext uri="{FF2B5EF4-FFF2-40B4-BE49-F238E27FC236}">
                <a16:creationId xmlns:a16="http://schemas.microsoft.com/office/drawing/2014/main" id="{F2B6C09E-A4C5-40B2-B7F3-8DAD45533A70}"/>
              </a:ext>
            </a:extLst>
          </p:cNvPr>
          <p:cNvSpPr/>
          <p:nvPr/>
        </p:nvSpPr>
        <p:spPr>
          <a:xfrm rot="1491881">
            <a:off x="4570786" y="4174601"/>
            <a:ext cx="1212357" cy="338554"/>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mean</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 pool</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
        <p:nvSpPr>
          <p:cNvPr id="52" name="文本框 51">
            <a:extLst>
              <a:ext uri="{FF2B5EF4-FFF2-40B4-BE49-F238E27FC236}">
                <a16:creationId xmlns:a16="http://schemas.microsoft.com/office/drawing/2014/main" id="{8691D361-832D-40D2-9A40-9FCD157615A1}"/>
              </a:ext>
            </a:extLst>
          </p:cNvPr>
          <p:cNvSpPr txBox="1"/>
          <p:nvPr/>
        </p:nvSpPr>
        <p:spPr>
          <a:xfrm>
            <a:off x="5815327" y="3392997"/>
            <a:ext cx="302488" cy="369332"/>
          </a:xfrm>
          <a:prstGeom prst="rect">
            <a:avLst/>
          </a:prstGeom>
          <a:noFill/>
        </p:spPr>
        <p:txBody>
          <a:bodyPr wrap="square" rtlCol="0">
            <a:spAutoFit/>
          </a:bodyPr>
          <a:lstStyle/>
          <a:p>
            <a:r>
              <a:rPr lang="en-US" altLang="zh-CN" dirty="0"/>
              <a:t>9</a:t>
            </a:r>
            <a:endParaRPr lang="zh-CN" altLang="en-US" dirty="0"/>
          </a:p>
        </p:txBody>
      </p:sp>
      <p:sp>
        <p:nvSpPr>
          <p:cNvPr id="53" name="文本框 52">
            <a:extLst>
              <a:ext uri="{FF2B5EF4-FFF2-40B4-BE49-F238E27FC236}">
                <a16:creationId xmlns:a16="http://schemas.microsoft.com/office/drawing/2014/main" id="{9A111124-65A3-485F-979F-AFEA3F900B3F}"/>
              </a:ext>
            </a:extLst>
          </p:cNvPr>
          <p:cNvSpPr txBox="1"/>
          <p:nvPr/>
        </p:nvSpPr>
        <p:spPr>
          <a:xfrm>
            <a:off x="6097520" y="3129178"/>
            <a:ext cx="302488" cy="369332"/>
          </a:xfrm>
          <a:prstGeom prst="rect">
            <a:avLst/>
          </a:prstGeom>
          <a:noFill/>
        </p:spPr>
        <p:txBody>
          <a:bodyPr wrap="square" rtlCol="0">
            <a:spAutoFit/>
          </a:bodyPr>
          <a:lstStyle/>
          <a:p>
            <a:r>
              <a:rPr lang="en-US" altLang="zh-CN" dirty="0"/>
              <a:t>7</a:t>
            </a:r>
            <a:endParaRPr lang="zh-CN" altLang="en-US" dirty="0"/>
          </a:p>
        </p:txBody>
      </p:sp>
      <p:sp>
        <p:nvSpPr>
          <p:cNvPr id="54" name="文本框 53">
            <a:extLst>
              <a:ext uri="{FF2B5EF4-FFF2-40B4-BE49-F238E27FC236}">
                <a16:creationId xmlns:a16="http://schemas.microsoft.com/office/drawing/2014/main" id="{33C3F3B0-C61F-4E36-AD29-E215A14DE280}"/>
              </a:ext>
            </a:extLst>
          </p:cNvPr>
          <p:cNvSpPr txBox="1"/>
          <p:nvPr/>
        </p:nvSpPr>
        <p:spPr>
          <a:xfrm>
            <a:off x="6104264" y="3392997"/>
            <a:ext cx="302488" cy="369332"/>
          </a:xfrm>
          <a:prstGeom prst="rect">
            <a:avLst/>
          </a:prstGeom>
          <a:noFill/>
        </p:spPr>
        <p:txBody>
          <a:bodyPr wrap="square" rtlCol="0">
            <a:spAutoFit/>
          </a:bodyPr>
          <a:lstStyle/>
          <a:p>
            <a:r>
              <a:rPr lang="en-US" altLang="zh-CN" dirty="0"/>
              <a:t>7</a:t>
            </a:r>
            <a:endParaRPr lang="zh-CN" altLang="en-US" dirty="0"/>
          </a:p>
        </p:txBody>
      </p:sp>
      <p:sp>
        <p:nvSpPr>
          <p:cNvPr id="55" name="文本框 54">
            <a:extLst>
              <a:ext uri="{FF2B5EF4-FFF2-40B4-BE49-F238E27FC236}">
                <a16:creationId xmlns:a16="http://schemas.microsoft.com/office/drawing/2014/main" id="{31E5E3D6-3E16-4A31-A4E2-ACC259A5A520}"/>
              </a:ext>
            </a:extLst>
          </p:cNvPr>
          <p:cNvSpPr txBox="1"/>
          <p:nvPr/>
        </p:nvSpPr>
        <p:spPr>
          <a:xfrm>
            <a:off x="5808520" y="3129178"/>
            <a:ext cx="302488" cy="369332"/>
          </a:xfrm>
          <a:prstGeom prst="rect">
            <a:avLst/>
          </a:prstGeom>
          <a:noFill/>
        </p:spPr>
        <p:txBody>
          <a:bodyPr wrap="square" rtlCol="0">
            <a:spAutoFit/>
          </a:bodyPr>
          <a:lstStyle/>
          <a:p>
            <a:r>
              <a:rPr lang="en-US" altLang="zh-CN" dirty="0"/>
              <a:t>8</a:t>
            </a:r>
            <a:endParaRPr lang="zh-CN" altLang="en-US" dirty="0"/>
          </a:p>
        </p:txBody>
      </p:sp>
      <p:sp>
        <p:nvSpPr>
          <p:cNvPr id="56" name="文本框 55">
            <a:extLst>
              <a:ext uri="{FF2B5EF4-FFF2-40B4-BE49-F238E27FC236}">
                <a16:creationId xmlns:a16="http://schemas.microsoft.com/office/drawing/2014/main" id="{E1F63C03-C5E6-4BB8-8258-BF54914F8E88}"/>
              </a:ext>
            </a:extLst>
          </p:cNvPr>
          <p:cNvSpPr txBox="1"/>
          <p:nvPr/>
        </p:nvSpPr>
        <p:spPr>
          <a:xfrm>
            <a:off x="5815327" y="4466535"/>
            <a:ext cx="302488" cy="369332"/>
          </a:xfrm>
          <a:prstGeom prst="rect">
            <a:avLst/>
          </a:prstGeom>
          <a:noFill/>
        </p:spPr>
        <p:txBody>
          <a:bodyPr wrap="square" rtlCol="0">
            <a:spAutoFit/>
          </a:bodyPr>
          <a:lstStyle/>
          <a:p>
            <a:r>
              <a:rPr lang="en-US" altLang="zh-CN" dirty="0"/>
              <a:t>4</a:t>
            </a:r>
            <a:endParaRPr lang="zh-CN" altLang="en-US" dirty="0"/>
          </a:p>
        </p:txBody>
      </p:sp>
      <p:sp>
        <p:nvSpPr>
          <p:cNvPr id="57" name="文本框 56">
            <a:extLst>
              <a:ext uri="{FF2B5EF4-FFF2-40B4-BE49-F238E27FC236}">
                <a16:creationId xmlns:a16="http://schemas.microsoft.com/office/drawing/2014/main" id="{528160DD-9654-40F8-85DC-D07E2C61ECAD}"/>
              </a:ext>
            </a:extLst>
          </p:cNvPr>
          <p:cNvSpPr txBox="1"/>
          <p:nvPr/>
        </p:nvSpPr>
        <p:spPr>
          <a:xfrm>
            <a:off x="6070800" y="4467251"/>
            <a:ext cx="302488" cy="369332"/>
          </a:xfrm>
          <a:prstGeom prst="rect">
            <a:avLst/>
          </a:prstGeom>
          <a:noFill/>
        </p:spPr>
        <p:txBody>
          <a:bodyPr wrap="square" rtlCol="0">
            <a:spAutoFit/>
          </a:bodyPr>
          <a:lstStyle/>
          <a:p>
            <a:r>
              <a:rPr lang="en-US" altLang="zh-CN" dirty="0"/>
              <a:t>4</a:t>
            </a:r>
            <a:endParaRPr lang="zh-CN" altLang="en-US" dirty="0"/>
          </a:p>
        </p:txBody>
      </p:sp>
      <p:sp>
        <p:nvSpPr>
          <p:cNvPr id="58" name="文本框 57">
            <a:extLst>
              <a:ext uri="{FF2B5EF4-FFF2-40B4-BE49-F238E27FC236}">
                <a16:creationId xmlns:a16="http://schemas.microsoft.com/office/drawing/2014/main" id="{7EF10B38-17C0-4368-86CD-747E1D12DBF4}"/>
              </a:ext>
            </a:extLst>
          </p:cNvPr>
          <p:cNvSpPr txBox="1"/>
          <p:nvPr/>
        </p:nvSpPr>
        <p:spPr>
          <a:xfrm>
            <a:off x="6075615" y="4202043"/>
            <a:ext cx="302488" cy="369332"/>
          </a:xfrm>
          <a:prstGeom prst="rect">
            <a:avLst/>
          </a:prstGeom>
          <a:noFill/>
        </p:spPr>
        <p:txBody>
          <a:bodyPr wrap="square" rtlCol="0">
            <a:spAutoFit/>
          </a:bodyPr>
          <a:lstStyle/>
          <a:p>
            <a:r>
              <a:rPr lang="en-US" altLang="zh-CN" dirty="0"/>
              <a:t>4</a:t>
            </a:r>
            <a:endParaRPr lang="zh-CN" altLang="en-US" dirty="0"/>
          </a:p>
        </p:txBody>
      </p:sp>
      <p:sp>
        <p:nvSpPr>
          <p:cNvPr id="59" name="文本框 58">
            <a:extLst>
              <a:ext uri="{FF2B5EF4-FFF2-40B4-BE49-F238E27FC236}">
                <a16:creationId xmlns:a16="http://schemas.microsoft.com/office/drawing/2014/main" id="{6DBEE864-8224-458B-A02E-DC4F9A3DE194}"/>
              </a:ext>
            </a:extLst>
          </p:cNvPr>
          <p:cNvSpPr txBox="1"/>
          <p:nvPr/>
        </p:nvSpPr>
        <p:spPr>
          <a:xfrm>
            <a:off x="5809734" y="4212019"/>
            <a:ext cx="302488" cy="369332"/>
          </a:xfrm>
          <a:prstGeom prst="rect">
            <a:avLst/>
          </a:prstGeom>
          <a:noFill/>
        </p:spPr>
        <p:txBody>
          <a:bodyPr wrap="square" rtlCol="0">
            <a:spAutoFit/>
          </a:bodyPr>
          <a:lstStyle/>
          <a:p>
            <a:r>
              <a:rPr lang="en-US" altLang="zh-CN" dirty="0"/>
              <a:t>5</a:t>
            </a:r>
            <a:endParaRPr lang="zh-CN" altLang="en-US" dirty="0"/>
          </a:p>
        </p:txBody>
      </p:sp>
      <p:sp>
        <p:nvSpPr>
          <p:cNvPr id="60" name="文本框 59">
            <a:extLst>
              <a:ext uri="{FF2B5EF4-FFF2-40B4-BE49-F238E27FC236}">
                <a16:creationId xmlns:a16="http://schemas.microsoft.com/office/drawing/2014/main" id="{26D80664-18E0-4712-8CFC-5F1F3C08D75A}"/>
              </a:ext>
            </a:extLst>
          </p:cNvPr>
          <p:cNvSpPr txBox="1"/>
          <p:nvPr/>
        </p:nvSpPr>
        <p:spPr>
          <a:xfrm>
            <a:off x="4612589" y="2797217"/>
            <a:ext cx="1128750" cy="369332"/>
          </a:xfrm>
          <a:prstGeom prst="rect">
            <a:avLst/>
          </a:prstGeom>
          <a:noFill/>
        </p:spPr>
        <p:txBody>
          <a:bodyPr wrap="square" rtlCol="0">
            <a:spAutoFit/>
          </a:bodyPr>
          <a:lstStyle/>
          <a:p>
            <a:r>
              <a:rPr lang="zh-CN" altLang="en-US" dirty="0">
                <a:latin typeface="Gabriola" panose="04040605051002020D02" pitchFamily="82" charset="0"/>
                <a:ea typeface="YouYuan" panose="02010509060101010101" pitchFamily="49" charset="-122"/>
              </a:rPr>
              <a:t>前向传播</a:t>
            </a:r>
            <a:endParaRPr lang="en-US" altLang="zh-CN" dirty="0">
              <a:latin typeface="Gabriola" panose="04040605051002020D02" pitchFamily="82" charset="0"/>
              <a:ea typeface="YouYuan" panose="02010509060101010101" pitchFamily="49" charset="-122"/>
            </a:endParaRPr>
          </a:p>
        </p:txBody>
      </p:sp>
      <p:sp>
        <p:nvSpPr>
          <p:cNvPr id="61" name="矩形 60">
            <a:extLst>
              <a:ext uri="{FF2B5EF4-FFF2-40B4-BE49-F238E27FC236}">
                <a16:creationId xmlns:a16="http://schemas.microsoft.com/office/drawing/2014/main" id="{0B2330E3-5196-4625-8539-69F8D07FA8EC}"/>
              </a:ext>
            </a:extLst>
          </p:cNvPr>
          <p:cNvSpPr/>
          <p:nvPr/>
        </p:nvSpPr>
        <p:spPr>
          <a:xfrm>
            <a:off x="8158353" y="4282374"/>
            <a:ext cx="1080655" cy="1080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6BCB8E7-5533-41ED-9185-8C207B07B404}"/>
              </a:ext>
            </a:extLst>
          </p:cNvPr>
          <p:cNvCxnSpPr>
            <a:stCxn id="61" idx="1"/>
            <a:endCxn id="61" idx="3"/>
          </p:cNvCxnSpPr>
          <p:nvPr/>
        </p:nvCxnSpPr>
        <p:spPr>
          <a:xfrm>
            <a:off x="8158353" y="4822702"/>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A894772F-5151-47B1-9A88-98EAEF6B50C8}"/>
              </a:ext>
            </a:extLst>
          </p:cNvPr>
          <p:cNvCxnSpPr>
            <a:stCxn id="61" idx="0"/>
            <a:endCxn id="61" idx="2"/>
          </p:cNvCxnSpPr>
          <p:nvPr/>
        </p:nvCxnSpPr>
        <p:spPr>
          <a:xfrm>
            <a:off x="8698681" y="4282374"/>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FF5EED7-6906-4F19-B616-4D406996AAC8}"/>
              </a:ext>
            </a:extLst>
          </p:cNvPr>
          <p:cNvCxnSpPr/>
          <p:nvPr/>
        </p:nvCxnSpPr>
        <p:spPr>
          <a:xfrm>
            <a:off x="8158353" y="4545074"/>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9E2B29F-C2CB-4A58-816B-648D6699FBC4}"/>
              </a:ext>
            </a:extLst>
          </p:cNvPr>
          <p:cNvCxnSpPr/>
          <p:nvPr/>
        </p:nvCxnSpPr>
        <p:spPr>
          <a:xfrm>
            <a:off x="8158353" y="5099256"/>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98D7E622-D376-4EEF-880D-6099B8C77E0C}"/>
              </a:ext>
            </a:extLst>
          </p:cNvPr>
          <p:cNvCxnSpPr/>
          <p:nvPr/>
        </p:nvCxnSpPr>
        <p:spPr>
          <a:xfrm>
            <a:off x="8435444" y="4282374"/>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1777731-CFF8-4453-B521-90CED3604B3B}"/>
              </a:ext>
            </a:extLst>
          </p:cNvPr>
          <p:cNvCxnSpPr/>
          <p:nvPr/>
        </p:nvCxnSpPr>
        <p:spPr>
          <a:xfrm>
            <a:off x="8989626" y="4282374"/>
            <a:ext cx="0" cy="108065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CBFC0D8-B07E-45C8-847F-4725EA5999B7}"/>
              </a:ext>
            </a:extLst>
          </p:cNvPr>
          <p:cNvSpPr txBox="1"/>
          <p:nvPr/>
        </p:nvSpPr>
        <p:spPr>
          <a:xfrm>
            <a:off x="8137573" y="4237708"/>
            <a:ext cx="286327" cy="369330"/>
          </a:xfrm>
          <a:prstGeom prst="rect">
            <a:avLst/>
          </a:prstGeom>
          <a:noFill/>
        </p:spPr>
        <p:txBody>
          <a:bodyPr wrap="squar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id="{84145BEC-99F9-4109-B523-903F5960C98C}"/>
              </a:ext>
            </a:extLst>
          </p:cNvPr>
          <p:cNvSpPr txBox="1"/>
          <p:nvPr/>
        </p:nvSpPr>
        <p:spPr>
          <a:xfrm>
            <a:off x="8407737" y="4237708"/>
            <a:ext cx="240146" cy="369327"/>
          </a:xfrm>
          <a:prstGeom prst="rect">
            <a:avLst/>
          </a:prstGeom>
          <a:noFill/>
        </p:spPr>
        <p:txBody>
          <a:bodyPr wrap="square" rtlCol="0">
            <a:spAutoFit/>
          </a:bodyPr>
          <a:lstStyle/>
          <a:p>
            <a:r>
              <a:rPr lang="en-US" altLang="zh-CN" dirty="0"/>
              <a:t>5</a:t>
            </a:r>
            <a:endParaRPr lang="zh-CN" altLang="en-US" dirty="0"/>
          </a:p>
        </p:txBody>
      </p:sp>
      <p:sp>
        <p:nvSpPr>
          <p:cNvPr id="70" name="文本框 69">
            <a:extLst>
              <a:ext uri="{FF2B5EF4-FFF2-40B4-BE49-F238E27FC236}">
                <a16:creationId xmlns:a16="http://schemas.microsoft.com/office/drawing/2014/main" id="{5DD91A16-C43F-4B99-B71C-46429722B0E9}"/>
              </a:ext>
            </a:extLst>
          </p:cNvPr>
          <p:cNvSpPr txBox="1"/>
          <p:nvPr/>
        </p:nvSpPr>
        <p:spPr>
          <a:xfrm>
            <a:off x="8687136" y="4246371"/>
            <a:ext cx="302488" cy="369332"/>
          </a:xfrm>
          <a:prstGeom prst="rect">
            <a:avLst/>
          </a:prstGeom>
          <a:noFill/>
        </p:spPr>
        <p:txBody>
          <a:bodyPr wrap="square" rtlCol="0">
            <a:spAutoFit/>
          </a:bodyPr>
          <a:lstStyle/>
          <a:p>
            <a:r>
              <a:rPr lang="en-US" altLang="zh-CN" dirty="0"/>
              <a:t>4</a:t>
            </a:r>
            <a:endParaRPr lang="zh-CN" altLang="en-US" dirty="0"/>
          </a:p>
        </p:txBody>
      </p:sp>
      <p:sp>
        <p:nvSpPr>
          <p:cNvPr id="71" name="文本框 70">
            <a:extLst>
              <a:ext uri="{FF2B5EF4-FFF2-40B4-BE49-F238E27FC236}">
                <a16:creationId xmlns:a16="http://schemas.microsoft.com/office/drawing/2014/main" id="{7E70AC83-0A8D-4FDD-B4CA-B6D7AD717A0B}"/>
              </a:ext>
            </a:extLst>
          </p:cNvPr>
          <p:cNvSpPr txBox="1"/>
          <p:nvPr/>
        </p:nvSpPr>
        <p:spPr>
          <a:xfrm>
            <a:off x="8966529" y="4247850"/>
            <a:ext cx="302488" cy="369332"/>
          </a:xfrm>
          <a:prstGeom prst="rect">
            <a:avLst/>
          </a:prstGeom>
          <a:noFill/>
        </p:spPr>
        <p:txBody>
          <a:bodyPr wrap="square" rtlCol="0">
            <a:spAutoFit/>
          </a:bodyPr>
          <a:lstStyle/>
          <a:p>
            <a:r>
              <a:rPr lang="en-US" altLang="zh-CN" dirty="0"/>
              <a:t>4</a:t>
            </a:r>
            <a:endParaRPr lang="zh-CN" altLang="en-US" dirty="0"/>
          </a:p>
        </p:txBody>
      </p:sp>
      <p:sp>
        <p:nvSpPr>
          <p:cNvPr id="72" name="文本框 71">
            <a:extLst>
              <a:ext uri="{FF2B5EF4-FFF2-40B4-BE49-F238E27FC236}">
                <a16:creationId xmlns:a16="http://schemas.microsoft.com/office/drawing/2014/main" id="{BE214F4C-7F89-4056-8E09-C99C61E521AB}"/>
              </a:ext>
            </a:extLst>
          </p:cNvPr>
          <p:cNvSpPr txBox="1"/>
          <p:nvPr/>
        </p:nvSpPr>
        <p:spPr>
          <a:xfrm>
            <a:off x="8132974" y="4508755"/>
            <a:ext cx="302488" cy="369332"/>
          </a:xfrm>
          <a:prstGeom prst="rect">
            <a:avLst/>
          </a:prstGeom>
          <a:noFill/>
        </p:spPr>
        <p:txBody>
          <a:bodyPr wrap="square" rtlCol="0">
            <a:spAutoFit/>
          </a:bodyPr>
          <a:lstStyle/>
          <a:p>
            <a:r>
              <a:rPr lang="en-US" altLang="zh-CN" dirty="0"/>
              <a:t>5</a:t>
            </a:r>
            <a:endParaRPr lang="zh-CN" altLang="en-US" dirty="0"/>
          </a:p>
        </p:txBody>
      </p:sp>
      <p:sp>
        <p:nvSpPr>
          <p:cNvPr id="73" name="文本框 72">
            <a:extLst>
              <a:ext uri="{FF2B5EF4-FFF2-40B4-BE49-F238E27FC236}">
                <a16:creationId xmlns:a16="http://schemas.microsoft.com/office/drawing/2014/main" id="{AC810B62-D20C-4C71-9A7C-D79F2921EE19}"/>
              </a:ext>
            </a:extLst>
          </p:cNvPr>
          <p:cNvSpPr txBox="1"/>
          <p:nvPr/>
        </p:nvSpPr>
        <p:spPr>
          <a:xfrm>
            <a:off x="8404274" y="4514256"/>
            <a:ext cx="302488" cy="369332"/>
          </a:xfrm>
          <a:prstGeom prst="rect">
            <a:avLst/>
          </a:prstGeom>
          <a:noFill/>
        </p:spPr>
        <p:txBody>
          <a:bodyPr wrap="square" rtlCol="0">
            <a:spAutoFit/>
          </a:bodyPr>
          <a:lstStyle/>
          <a:p>
            <a:r>
              <a:rPr lang="en-US" altLang="zh-CN" dirty="0"/>
              <a:t>5</a:t>
            </a:r>
            <a:endParaRPr lang="zh-CN" altLang="en-US" dirty="0"/>
          </a:p>
        </p:txBody>
      </p:sp>
      <p:sp>
        <p:nvSpPr>
          <p:cNvPr id="74" name="文本框 73">
            <a:extLst>
              <a:ext uri="{FF2B5EF4-FFF2-40B4-BE49-F238E27FC236}">
                <a16:creationId xmlns:a16="http://schemas.microsoft.com/office/drawing/2014/main" id="{ADDC6199-DB0A-4EB0-A65C-8C72294CBF5F}"/>
              </a:ext>
            </a:extLst>
          </p:cNvPr>
          <p:cNvSpPr txBox="1"/>
          <p:nvPr/>
        </p:nvSpPr>
        <p:spPr>
          <a:xfrm>
            <a:off x="8691747" y="4518147"/>
            <a:ext cx="302488" cy="369332"/>
          </a:xfrm>
          <a:prstGeom prst="rect">
            <a:avLst/>
          </a:prstGeom>
          <a:noFill/>
        </p:spPr>
        <p:txBody>
          <a:bodyPr wrap="square" rtlCol="0">
            <a:spAutoFit/>
          </a:bodyPr>
          <a:lstStyle/>
          <a:p>
            <a:r>
              <a:rPr lang="en-US" altLang="zh-CN" dirty="0"/>
              <a:t>4</a:t>
            </a:r>
            <a:endParaRPr lang="zh-CN" altLang="en-US" dirty="0"/>
          </a:p>
        </p:txBody>
      </p:sp>
      <p:sp>
        <p:nvSpPr>
          <p:cNvPr id="75" name="文本框 74">
            <a:extLst>
              <a:ext uri="{FF2B5EF4-FFF2-40B4-BE49-F238E27FC236}">
                <a16:creationId xmlns:a16="http://schemas.microsoft.com/office/drawing/2014/main" id="{40275A39-E08B-44F6-B887-C17A2EF4B460}"/>
              </a:ext>
            </a:extLst>
          </p:cNvPr>
          <p:cNvSpPr txBox="1"/>
          <p:nvPr/>
        </p:nvSpPr>
        <p:spPr>
          <a:xfrm>
            <a:off x="8961918" y="4522038"/>
            <a:ext cx="302488" cy="369332"/>
          </a:xfrm>
          <a:prstGeom prst="rect">
            <a:avLst/>
          </a:prstGeom>
          <a:noFill/>
        </p:spPr>
        <p:txBody>
          <a:bodyPr wrap="square" rtlCol="0">
            <a:spAutoFit/>
          </a:bodyPr>
          <a:lstStyle/>
          <a:p>
            <a:r>
              <a:rPr lang="en-US" altLang="zh-CN" dirty="0"/>
              <a:t>4</a:t>
            </a:r>
            <a:endParaRPr lang="zh-CN" altLang="en-US" dirty="0"/>
          </a:p>
        </p:txBody>
      </p:sp>
      <p:sp>
        <p:nvSpPr>
          <p:cNvPr id="76" name="文本框 75">
            <a:extLst>
              <a:ext uri="{FF2B5EF4-FFF2-40B4-BE49-F238E27FC236}">
                <a16:creationId xmlns:a16="http://schemas.microsoft.com/office/drawing/2014/main" id="{3CA99F05-0634-4D07-93BA-75FD76B8F5F7}"/>
              </a:ext>
            </a:extLst>
          </p:cNvPr>
          <p:cNvSpPr txBox="1"/>
          <p:nvPr/>
        </p:nvSpPr>
        <p:spPr>
          <a:xfrm>
            <a:off x="8147970" y="4780154"/>
            <a:ext cx="302488" cy="369332"/>
          </a:xfrm>
          <a:prstGeom prst="rect">
            <a:avLst/>
          </a:prstGeom>
          <a:noFill/>
        </p:spPr>
        <p:txBody>
          <a:bodyPr wrap="square" rtlCol="0">
            <a:spAutoFit/>
          </a:bodyPr>
          <a:lstStyle/>
          <a:p>
            <a:r>
              <a:rPr lang="en-US" altLang="zh-CN" dirty="0"/>
              <a:t>4</a:t>
            </a:r>
            <a:endParaRPr lang="zh-CN" altLang="en-US" dirty="0"/>
          </a:p>
        </p:txBody>
      </p:sp>
      <p:sp>
        <p:nvSpPr>
          <p:cNvPr id="77" name="文本框 76">
            <a:extLst>
              <a:ext uri="{FF2B5EF4-FFF2-40B4-BE49-F238E27FC236}">
                <a16:creationId xmlns:a16="http://schemas.microsoft.com/office/drawing/2014/main" id="{944CCB68-1F56-4A30-A245-6B4AD87AF37C}"/>
              </a:ext>
            </a:extLst>
          </p:cNvPr>
          <p:cNvSpPr txBox="1"/>
          <p:nvPr/>
        </p:nvSpPr>
        <p:spPr>
          <a:xfrm>
            <a:off x="8407737" y="4780151"/>
            <a:ext cx="302488" cy="369332"/>
          </a:xfrm>
          <a:prstGeom prst="rect">
            <a:avLst/>
          </a:prstGeom>
          <a:noFill/>
        </p:spPr>
        <p:txBody>
          <a:bodyPr wrap="square" rtlCol="0">
            <a:spAutoFit/>
          </a:bodyPr>
          <a:lstStyle/>
          <a:p>
            <a:r>
              <a:rPr lang="en-US" altLang="zh-CN" dirty="0"/>
              <a:t>4</a:t>
            </a:r>
            <a:endParaRPr lang="zh-CN" altLang="en-US" dirty="0"/>
          </a:p>
        </p:txBody>
      </p:sp>
      <p:sp>
        <p:nvSpPr>
          <p:cNvPr id="78" name="文本框 77">
            <a:extLst>
              <a:ext uri="{FF2B5EF4-FFF2-40B4-BE49-F238E27FC236}">
                <a16:creationId xmlns:a16="http://schemas.microsoft.com/office/drawing/2014/main" id="{0E5F65CF-16F5-483D-A73C-1755F35A7EB4}"/>
              </a:ext>
            </a:extLst>
          </p:cNvPr>
          <p:cNvSpPr txBox="1"/>
          <p:nvPr/>
        </p:nvSpPr>
        <p:spPr>
          <a:xfrm>
            <a:off x="8128336" y="5059899"/>
            <a:ext cx="302488" cy="369332"/>
          </a:xfrm>
          <a:prstGeom prst="rect">
            <a:avLst/>
          </a:prstGeom>
          <a:noFill/>
        </p:spPr>
        <p:txBody>
          <a:bodyPr wrap="square" rtlCol="0">
            <a:spAutoFit/>
          </a:bodyPr>
          <a:lstStyle/>
          <a:p>
            <a:r>
              <a:rPr lang="en-US" altLang="zh-CN" dirty="0"/>
              <a:t>4</a:t>
            </a:r>
            <a:endParaRPr lang="zh-CN" altLang="en-US" dirty="0"/>
          </a:p>
        </p:txBody>
      </p:sp>
      <p:sp>
        <p:nvSpPr>
          <p:cNvPr id="79" name="文本框 78">
            <a:extLst>
              <a:ext uri="{FF2B5EF4-FFF2-40B4-BE49-F238E27FC236}">
                <a16:creationId xmlns:a16="http://schemas.microsoft.com/office/drawing/2014/main" id="{E5ECE926-3648-461D-927B-3AC846A2C9A3}"/>
              </a:ext>
            </a:extLst>
          </p:cNvPr>
          <p:cNvSpPr txBox="1"/>
          <p:nvPr/>
        </p:nvSpPr>
        <p:spPr>
          <a:xfrm>
            <a:off x="8400225" y="5065393"/>
            <a:ext cx="302488" cy="369332"/>
          </a:xfrm>
          <a:prstGeom prst="rect">
            <a:avLst/>
          </a:prstGeom>
          <a:noFill/>
        </p:spPr>
        <p:txBody>
          <a:bodyPr wrap="square" rtlCol="0">
            <a:spAutoFit/>
          </a:bodyPr>
          <a:lstStyle/>
          <a:p>
            <a:r>
              <a:rPr lang="en-US" altLang="zh-CN" dirty="0"/>
              <a:t>4</a:t>
            </a:r>
            <a:endParaRPr lang="zh-CN" altLang="en-US" dirty="0"/>
          </a:p>
        </p:txBody>
      </p:sp>
      <p:sp>
        <p:nvSpPr>
          <p:cNvPr id="80" name="文本框 79">
            <a:extLst>
              <a:ext uri="{FF2B5EF4-FFF2-40B4-BE49-F238E27FC236}">
                <a16:creationId xmlns:a16="http://schemas.microsoft.com/office/drawing/2014/main" id="{77923060-A738-43D8-9B16-5A704143E8FC}"/>
              </a:ext>
            </a:extLst>
          </p:cNvPr>
          <p:cNvSpPr txBox="1"/>
          <p:nvPr/>
        </p:nvSpPr>
        <p:spPr>
          <a:xfrm>
            <a:off x="8685400" y="4788781"/>
            <a:ext cx="302488" cy="369332"/>
          </a:xfrm>
          <a:prstGeom prst="rect">
            <a:avLst/>
          </a:prstGeom>
          <a:noFill/>
        </p:spPr>
        <p:txBody>
          <a:bodyPr wrap="square" rtlCol="0">
            <a:spAutoFit/>
          </a:bodyPr>
          <a:lstStyle/>
          <a:p>
            <a:r>
              <a:rPr lang="en-US" altLang="zh-CN" dirty="0"/>
              <a:t>4</a:t>
            </a:r>
            <a:endParaRPr lang="zh-CN" altLang="en-US" dirty="0"/>
          </a:p>
        </p:txBody>
      </p:sp>
      <p:sp>
        <p:nvSpPr>
          <p:cNvPr id="81" name="文本框 80">
            <a:extLst>
              <a:ext uri="{FF2B5EF4-FFF2-40B4-BE49-F238E27FC236}">
                <a16:creationId xmlns:a16="http://schemas.microsoft.com/office/drawing/2014/main" id="{63315E5C-6252-4CBD-B1E2-962C60D09BDD}"/>
              </a:ext>
            </a:extLst>
          </p:cNvPr>
          <p:cNvSpPr txBox="1"/>
          <p:nvPr/>
        </p:nvSpPr>
        <p:spPr>
          <a:xfrm>
            <a:off x="8961918" y="4804127"/>
            <a:ext cx="302488" cy="369332"/>
          </a:xfrm>
          <a:prstGeom prst="rect">
            <a:avLst/>
          </a:prstGeom>
          <a:noFill/>
        </p:spPr>
        <p:txBody>
          <a:bodyPr wrap="square" rtlCol="0">
            <a:spAutoFit/>
          </a:bodyPr>
          <a:lstStyle/>
          <a:p>
            <a:r>
              <a:rPr lang="en-US" altLang="zh-CN" dirty="0"/>
              <a:t>4</a:t>
            </a:r>
            <a:endParaRPr lang="zh-CN" altLang="en-US" dirty="0"/>
          </a:p>
        </p:txBody>
      </p:sp>
      <p:sp>
        <p:nvSpPr>
          <p:cNvPr id="82" name="文本框 81">
            <a:extLst>
              <a:ext uri="{FF2B5EF4-FFF2-40B4-BE49-F238E27FC236}">
                <a16:creationId xmlns:a16="http://schemas.microsoft.com/office/drawing/2014/main" id="{D5C94CC4-BCEC-4394-95A0-E3E20881BAEC}"/>
              </a:ext>
            </a:extLst>
          </p:cNvPr>
          <p:cNvSpPr txBox="1"/>
          <p:nvPr/>
        </p:nvSpPr>
        <p:spPr>
          <a:xfrm>
            <a:off x="8685411" y="5055187"/>
            <a:ext cx="302488" cy="369332"/>
          </a:xfrm>
          <a:prstGeom prst="rect">
            <a:avLst/>
          </a:prstGeom>
          <a:noFill/>
        </p:spPr>
        <p:txBody>
          <a:bodyPr wrap="square" rtlCol="0">
            <a:spAutoFit/>
          </a:bodyPr>
          <a:lstStyle/>
          <a:p>
            <a:r>
              <a:rPr lang="en-US" altLang="zh-CN" dirty="0"/>
              <a:t>4</a:t>
            </a:r>
            <a:endParaRPr lang="zh-CN" altLang="en-US" dirty="0"/>
          </a:p>
        </p:txBody>
      </p:sp>
      <p:sp>
        <p:nvSpPr>
          <p:cNvPr id="83" name="文本框 82">
            <a:extLst>
              <a:ext uri="{FF2B5EF4-FFF2-40B4-BE49-F238E27FC236}">
                <a16:creationId xmlns:a16="http://schemas.microsoft.com/office/drawing/2014/main" id="{DA0DA7B6-021C-434B-AB50-672D0A4AAF04}"/>
              </a:ext>
            </a:extLst>
          </p:cNvPr>
          <p:cNvSpPr txBox="1"/>
          <p:nvPr/>
        </p:nvSpPr>
        <p:spPr>
          <a:xfrm>
            <a:off x="8952097" y="5044981"/>
            <a:ext cx="302488" cy="369332"/>
          </a:xfrm>
          <a:prstGeom prst="rect">
            <a:avLst/>
          </a:prstGeom>
          <a:noFill/>
        </p:spPr>
        <p:txBody>
          <a:bodyPr wrap="square" rtlCol="0">
            <a:spAutoFit/>
          </a:bodyPr>
          <a:lstStyle/>
          <a:p>
            <a:r>
              <a:rPr lang="en-US" altLang="zh-CN" dirty="0"/>
              <a:t>4</a:t>
            </a:r>
            <a:endParaRPr lang="zh-CN" altLang="en-US" dirty="0"/>
          </a:p>
        </p:txBody>
      </p:sp>
      <p:sp>
        <p:nvSpPr>
          <p:cNvPr id="84" name="矩形 83">
            <a:extLst>
              <a:ext uri="{FF2B5EF4-FFF2-40B4-BE49-F238E27FC236}">
                <a16:creationId xmlns:a16="http://schemas.microsoft.com/office/drawing/2014/main" id="{02CCB7A8-D1FF-4C15-8B4F-A9CF4036109D}"/>
              </a:ext>
            </a:extLst>
          </p:cNvPr>
          <p:cNvSpPr/>
          <p:nvPr/>
        </p:nvSpPr>
        <p:spPr>
          <a:xfrm>
            <a:off x="3511434" y="3429000"/>
            <a:ext cx="1080655" cy="1080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3357610B-3634-4711-B0D7-6885F43CED7A}"/>
              </a:ext>
            </a:extLst>
          </p:cNvPr>
          <p:cNvCxnSpPr>
            <a:stCxn id="84" idx="1"/>
            <a:endCxn id="84" idx="3"/>
          </p:cNvCxnSpPr>
          <p:nvPr/>
        </p:nvCxnSpPr>
        <p:spPr>
          <a:xfrm>
            <a:off x="3511434" y="3969328"/>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214CF217-6D3E-4710-91A2-1494057D5B68}"/>
              </a:ext>
            </a:extLst>
          </p:cNvPr>
          <p:cNvCxnSpPr>
            <a:stCxn id="84" idx="0"/>
            <a:endCxn id="84" idx="2"/>
          </p:cNvCxnSpPr>
          <p:nvPr/>
        </p:nvCxnSpPr>
        <p:spPr>
          <a:xfrm>
            <a:off x="4051762" y="3429000"/>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7B909D1-3449-4ECD-BDA2-CA4D9ACF37F9}"/>
              </a:ext>
            </a:extLst>
          </p:cNvPr>
          <p:cNvCxnSpPr/>
          <p:nvPr/>
        </p:nvCxnSpPr>
        <p:spPr>
          <a:xfrm>
            <a:off x="3511434" y="3691700"/>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6929B30-B731-4F14-9DCE-72242A2266B8}"/>
              </a:ext>
            </a:extLst>
          </p:cNvPr>
          <p:cNvCxnSpPr/>
          <p:nvPr/>
        </p:nvCxnSpPr>
        <p:spPr>
          <a:xfrm>
            <a:off x="3511434" y="4245882"/>
            <a:ext cx="108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0BF088E7-8468-415A-988F-B2AB841685F2}"/>
              </a:ext>
            </a:extLst>
          </p:cNvPr>
          <p:cNvCxnSpPr/>
          <p:nvPr/>
        </p:nvCxnSpPr>
        <p:spPr>
          <a:xfrm>
            <a:off x="3788525" y="3429000"/>
            <a:ext cx="0" cy="1080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13414701-799C-4AF8-B1FE-286EDA57EDEB}"/>
              </a:ext>
            </a:extLst>
          </p:cNvPr>
          <p:cNvCxnSpPr/>
          <p:nvPr/>
        </p:nvCxnSpPr>
        <p:spPr>
          <a:xfrm>
            <a:off x="4342707" y="3429000"/>
            <a:ext cx="0" cy="1080655"/>
          </a:xfrm>
          <a:prstGeom prst="line">
            <a:avLst/>
          </a:prstGeom>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3F80DF4B-EEC8-46FF-A249-C0D3CD419C62}"/>
              </a:ext>
            </a:extLst>
          </p:cNvPr>
          <p:cNvSpPr txBox="1"/>
          <p:nvPr/>
        </p:nvSpPr>
        <p:spPr>
          <a:xfrm>
            <a:off x="3490654" y="3384334"/>
            <a:ext cx="286327" cy="369330"/>
          </a:xfrm>
          <a:prstGeom prst="rect">
            <a:avLst/>
          </a:prstGeom>
          <a:noFill/>
        </p:spPr>
        <p:txBody>
          <a:bodyPr wrap="square" rtlCol="0">
            <a:spAutoFit/>
          </a:bodyPr>
          <a:lstStyle/>
          <a:p>
            <a:r>
              <a:rPr lang="en-US" altLang="zh-CN" dirty="0"/>
              <a:t>4</a:t>
            </a:r>
            <a:endParaRPr lang="zh-CN" altLang="en-US" dirty="0"/>
          </a:p>
        </p:txBody>
      </p:sp>
      <p:sp>
        <p:nvSpPr>
          <p:cNvPr id="92" name="文本框 91">
            <a:extLst>
              <a:ext uri="{FF2B5EF4-FFF2-40B4-BE49-F238E27FC236}">
                <a16:creationId xmlns:a16="http://schemas.microsoft.com/office/drawing/2014/main" id="{21E7F11E-290C-4D99-9110-B8575B837B48}"/>
              </a:ext>
            </a:extLst>
          </p:cNvPr>
          <p:cNvSpPr txBox="1"/>
          <p:nvPr/>
        </p:nvSpPr>
        <p:spPr>
          <a:xfrm>
            <a:off x="3760818" y="3384334"/>
            <a:ext cx="240146" cy="369327"/>
          </a:xfrm>
          <a:prstGeom prst="rect">
            <a:avLst/>
          </a:prstGeom>
          <a:noFill/>
        </p:spPr>
        <p:txBody>
          <a:bodyPr wrap="square" rtlCol="0">
            <a:spAutoFit/>
          </a:bodyPr>
          <a:lstStyle/>
          <a:p>
            <a:r>
              <a:rPr lang="en-US" altLang="zh-CN" dirty="0"/>
              <a:t>6</a:t>
            </a:r>
            <a:endParaRPr lang="zh-CN" altLang="en-US" dirty="0"/>
          </a:p>
        </p:txBody>
      </p:sp>
      <p:sp>
        <p:nvSpPr>
          <p:cNvPr id="93" name="文本框 92">
            <a:extLst>
              <a:ext uri="{FF2B5EF4-FFF2-40B4-BE49-F238E27FC236}">
                <a16:creationId xmlns:a16="http://schemas.microsoft.com/office/drawing/2014/main" id="{63572CCB-606B-466A-A916-6FAE2245B3B0}"/>
              </a:ext>
            </a:extLst>
          </p:cNvPr>
          <p:cNvSpPr txBox="1"/>
          <p:nvPr/>
        </p:nvSpPr>
        <p:spPr>
          <a:xfrm>
            <a:off x="4040217" y="3392997"/>
            <a:ext cx="302488" cy="369332"/>
          </a:xfrm>
          <a:prstGeom prst="rect">
            <a:avLst/>
          </a:prstGeom>
          <a:noFill/>
        </p:spPr>
        <p:txBody>
          <a:bodyPr wrap="square" rtlCol="0">
            <a:spAutoFit/>
          </a:bodyPr>
          <a:lstStyle/>
          <a:p>
            <a:r>
              <a:rPr lang="en-US" altLang="zh-CN" dirty="0"/>
              <a:t>7</a:t>
            </a:r>
            <a:endParaRPr lang="zh-CN" altLang="en-US" dirty="0"/>
          </a:p>
        </p:txBody>
      </p:sp>
      <p:sp>
        <p:nvSpPr>
          <p:cNvPr id="94" name="文本框 93">
            <a:extLst>
              <a:ext uri="{FF2B5EF4-FFF2-40B4-BE49-F238E27FC236}">
                <a16:creationId xmlns:a16="http://schemas.microsoft.com/office/drawing/2014/main" id="{6ECE216F-FB10-4364-8683-9895EB2C1AE4}"/>
              </a:ext>
            </a:extLst>
          </p:cNvPr>
          <p:cNvSpPr txBox="1"/>
          <p:nvPr/>
        </p:nvSpPr>
        <p:spPr>
          <a:xfrm>
            <a:off x="4319610" y="3394476"/>
            <a:ext cx="302488" cy="369332"/>
          </a:xfrm>
          <a:prstGeom prst="rect">
            <a:avLst/>
          </a:prstGeom>
          <a:noFill/>
        </p:spPr>
        <p:txBody>
          <a:bodyPr wrap="square" rtlCol="0">
            <a:spAutoFit/>
          </a:bodyPr>
          <a:lstStyle/>
          <a:p>
            <a:r>
              <a:rPr lang="en-US" altLang="zh-CN" dirty="0"/>
              <a:t>3</a:t>
            </a:r>
            <a:endParaRPr lang="zh-CN" altLang="en-US" dirty="0"/>
          </a:p>
        </p:txBody>
      </p:sp>
      <p:sp>
        <p:nvSpPr>
          <p:cNvPr id="95" name="文本框 94">
            <a:extLst>
              <a:ext uri="{FF2B5EF4-FFF2-40B4-BE49-F238E27FC236}">
                <a16:creationId xmlns:a16="http://schemas.microsoft.com/office/drawing/2014/main" id="{A2AA5D17-A3C6-46B2-AEAE-013E2735F34E}"/>
              </a:ext>
            </a:extLst>
          </p:cNvPr>
          <p:cNvSpPr txBox="1"/>
          <p:nvPr/>
        </p:nvSpPr>
        <p:spPr>
          <a:xfrm>
            <a:off x="3486055" y="3655381"/>
            <a:ext cx="302488" cy="369332"/>
          </a:xfrm>
          <a:prstGeom prst="rect">
            <a:avLst/>
          </a:prstGeom>
          <a:noFill/>
        </p:spPr>
        <p:txBody>
          <a:bodyPr wrap="square" rtlCol="0">
            <a:spAutoFit/>
          </a:bodyPr>
          <a:lstStyle/>
          <a:p>
            <a:r>
              <a:rPr lang="en-US" altLang="zh-CN" dirty="0"/>
              <a:t>2</a:t>
            </a:r>
            <a:endParaRPr lang="zh-CN" altLang="en-US" dirty="0"/>
          </a:p>
        </p:txBody>
      </p:sp>
      <p:sp>
        <p:nvSpPr>
          <p:cNvPr id="96" name="文本框 95">
            <a:extLst>
              <a:ext uri="{FF2B5EF4-FFF2-40B4-BE49-F238E27FC236}">
                <a16:creationId xmlns:a16="http://schemas.microsoft.com/office/drawing/2014/main" id="{4365CA43-35FE-401D-94F7-304150E353F5}"/>
              </a:ext>
            </a:extLst>
          </p:cNvPr>
          <p:cNvSpPr txBox="1"/>
          <p:nvPr/>
        </p:nvSpPr>
        <p:spPr>
          <a:xfrm>
            <a:off x="3757355" y="3660882"/>
            <a:ext cx="302488" cy="369332"/>
          </a:xfrm>
          <a:prstGeom prst="rect">
            <a:avLst/>
          </a:prstGeom>
          <a:noFill/>
        </p:spPr>
        <p:txBody>
          <a:bodyPr wrap="square" rtlCol="0">
            <a:spAutoFit/>
          </a:bodyPr>
          <a:lstStyle/>
          <a:p>
            <a:r>
              <a:rPr lang="en-US" altLang="zh-CN" dirty="0"/>
              <a:t>8</a:t>
            </a:r>
            <a:endParaRPr lang="zh-CN" altLang="en-US" dirty="0"/>
          </a:p>
        </p:txBody>
      </p:sp>
      <p:sp>
        <p:nvSpPr>
          <p:cNvPr id="97" name="文本框 96">
            <a:extLst>
              <a:ext uri="{FF2B5EF4-FFF2-40B4-BE49-F238E27FC236}">
                <a16:creationId xmlns:a16="http://schemas.microsoft.com/office/drawing/2014/main" id="{76AF63B9-D9A2-4E16-AB97-F75A6228A4C9}"/>
              </a:ext>
            </a:extLst>
          </p:cNvPr>
          <p:cNvSpPr txBox="1"/>
          <p:nvPr/>
        </p:nvSpPr>
        <p:spPr>
          <a:xfrm>
            <a:off x="4044828" y="3664773"/>
            <a:ext cx="302488" cy="369332"/>
          </a:xfrm>
          <a:prstGeom prst="rect">
            <a:avLst/>
          </a:prstGeom>
          <a:noFill/>
        </p:spPr>
        <p:txBody>
          <a:bodyPr wrap="square" rtlCol="0">
            <a:spAutoFit/>
          </a:bodyPr>
          <a:lstStyle/>
          <a:p>
            <a:r>
              <a:rPr lang="en-US" altLang="zh-CN" dirty="0"/>
              <a:t>5</a:t>
            </a:r>
            <a:endParaRPr lang="zh-CN" altLang="en-US" dirty="0"/>
          </a:p>
        </p:txBody>
      </p:sp>
      <p:sp>
        <p:nvSpPr>
          <p:cNvPr id="98" name="文本框 97">
            <a:extLst>
              <a:ext uri="{FF2B5EF4-FFF2-40B4-BE49-F238E27FC236}">
                <a16:creationId xmlns:a16="http://schemas.microsoft.com/office/drawing/2014/main" id="{4B7FEE78-8C41-4360-937C-2BDDB2981D0C}"/>
              </a:ext>
            </a:extLst>
          </p:cNvPr>
          <p:cNvSpPr txBox="1"/>
          <p:nvPr/>
        </p:nvSpPr>
        <p:spPr>
          <a:xfrm>
            <a:off x="4314999" y="3668664"/>
            <a:ext cx="302488" cy="369332"/>
          </a:xfrm>
          <a:prstGeom prst="rect">
            <a:avLst/>
          </a:prstGeom>
          <a:noFill/>
        </p:spPr>
        <p:txBody>
          <a:bodyPr wrap="square" rtlCol="0">
            <a:spAutoFit/>
          </a:bodyPr>
          <a:lstStyle/>
          <a:p>
            <a:r>
              <a:rPr lang="en-US" altLang="zh-CN" dirty="0"/>
              <a:t>1</a:t>
            </a:r>
            <a:endParaRPr lang="zh-CN" altLang="en-US" dirty="0"/>
          </a:p>
        </p:txBody>
      </p:sp>
      <p:sp>
        <p:nvSpPr>
          <p:cNvPr id="99" name="文本框 98">
            <a:extLst>
              <a:ext uri="{FF2B5EF4-FFF2-40B4-BE49-F238E27FC236}">
                <a16:creationId xmlns:a16="http://schemas.microsoft.com/office/drawing/2014/main" id="{BE33129A-E64A-4C72-9EBC-69422940B0A5}"/>
              </a:ext>
            </a:extLst>
          </p:cNvPr>
          <p:cNvSpPr txBox="1"/>
          <p:nvPr/>
        </p:nvSpPr>
        <p:spPr>
          <a:xfrm>
            <a:off x="3501051" y="3926780"/>
            <a:ext cx="302488" cy="369332"/>
          </a:xfrm>
          <a:prstGeom prst="rect">
            <a:avLst/>
          </a:prstGeom>
          <a:noFill/>
        </p:spPr>
        <p:txBody>
          <a:bodyPr wrap="square" rtlCol="0">
            <a:spAutoFit/>
          </a:bodyPr>
          <a:lstStyle/>
          <a:p>
            <a:r>
              <a:rPr lang="en-US" altLang="zh-CN" dirty="0"/>
              <a:t>1</a:t>
            </a:r>
            <a:endParaRPr lang="zh-CN" altLang="en-US" dirty="0"/>
          </a:p>
        </p:txBody>
      </p:sp>
      <p:sp>
        <p:nvSpPr>
          <p:cNvPr id="100" name="文本框 99">
            <a:extLst>
              <a:ext uri="{FF2B5EF4-FFF2-40B4-BE49-F238E27FC236}">
                <a16:creationId xmlns:a16="http://schemas.microsoft.com/office/drawing/2014/main" id="{D590A893-F0ED-471D-9D9C-5286A6BD09C2}"/>
              </a:ext>
            </a:extLst>
          </p:cNvPr>
          <p:cNvSpPr txBox="1"/>
          <p:nvPr/>
        </p:nvSpPr>
        <p:spPr>
          <a:xfrm>
            <a:off x="3760818" y="3926777"/>
            <a:ext cx="302488" cy="369332"/>
          </a:xfrm>
          <a:prstGeom prst="rect">
            <a:avLst/>
          </a:prstGeom>
          <a:noFill/>
        </p:spPr>
        <p:txBody>
          <a:bodyPr wrap="square" rtlCol="0">
            <a:spAutoFit/>
          </a:bodyPr>
          <a:lstStyle/>
          <a:p>
            <a:r>
              <a:rPr lang="en-US" altLang="zh-CN" dirty="0"/>
              <a:t>9</a:t>
            </a:r>
            <a:endParaRPr lang="zh-CN" altLang="en-US" dirty="0"/>
          </a:p>
        </p:txBody>
      </p:sp>
      <p:sp>
        <p:nvSpPr>
          <p:cNvPr id="101" name="文本框 100">
            <a:extLst>
              <a:ext uri="{FF2B5EF4-FFF2-40B4-BE49-F238E27FC236}">
                <a16:creationId xmlns:a16="http://schemas.microsoft.com/office/drawing/2014/main" id="{4EF3DEF4-D9F7-47FB-9627-4860CFE219C7}"/>
              </a:ext>
            </a:extLst>
          </p:cNvPr>
          <p:cNvSpPr txBox="1"/>
          <p:nvPr/>
        </p:nvSpPr>
        <p:spPr>
          <a:xfrm>
            <a:off x="3481417" y="4206525"/>
            <a:ext cx="302488" cy="369332"/>
          </a:xfrm>
          <a:prstGeom prst="rect">
            <a:avLst/>
          </a:prstGeom>
          <a:noFill/>
        </p:spPr>
        <p:txBody>
          <a:bodyPr wrap="square" rtlCol="0">
            <a:spAutoFit/>
          </a:bodyPr>
          <a:lstStyle/>
          <a:p>
            <a:r>
              <a:rPr lang="en-US" altLang="zh-CN" dirty="0"/>
              <a:t>2</a:t>
            </a:r>
            <a:endParaRPr lang="zh-CN" altLang="en-US" dirty="0"/>
          </a:p>
        </p:txBody>
      </p:sp>
      <p:sp>
        <p:nvSpPr>
          <p:cNvPr id="102" name="文本框 101">
            <a:extLst>
              <a:ext uri="{FF2B5EF4-FFF2-40B4-BE49-F238E27FC236}">
                <a16:creationId xmlns:a16="http://schemas.microsoft.com/office/drawing/2014/main" id="{FE950C68-561B-4E48-8E8C-BA3AC7AC27D9}"/>
              </a:ext>
            </a:extLst>
          </p:cNvPr>
          <p:cNvSpPr txBox="1"/>
          <p:nvPr/>
        </p:nvSpPr>
        <p:spPr>
          <a:xfrm>
            <a:off x="3753306" y="4212019"/>
            <a:ext cx="302488" cy="369332"/>
          </a:xfrm>
          <a:prstGeom prst="rect">
            <a:avLst/>
          </a:prstGeom>
          <a:noFill/>
        </p:spPr>
        <p:txBody>
          <a:bodyPr wrap="square" rtlCol="0">
            <a:spAutoFit/>
          </a:bodyPr>
          <a:lstStyle/>
          <a:p>
            <a:r>
              <a:rPr lang="en-US" altLang="zh-CN" dirty="0"/>
              <a:t>4</a:t>
            </a:r>
            <a:endParaRPr lang="zh-CN" altLang="en-US" dirty="0"/>
          </a:p>
        </p:txBody>
      </p:sp>
      <p:sp>
        <p:nvSpPr>
          <p:cNvPr id="103" name="文本框 102">
            <a:extLst>
              <a:ext uri="{FF2B5EF4-FFF2-40B4-BE49-F238E27FC236}">
                <a16:creationId xmlns:a16="http://schemas.microsoft.com/office/drawing/2014/main" id="{E61D5C0E-24C0-4EF6-9294-D21030DE4384}"/>
              </a:ext>
            </a:extLst>
          </p:cNvPr>
          <p:cNvSpPr txBox="1"/>
          <p:nvPr/>
        </p:nvSpPr>
        <p:spPr>
          <a:xfrm>
            <a:off x="4038481" y="3935407"/>
            <a:ext cx="302488" cy="369332"/>
          </a:xfrm>
          <a:prstGeom prst="rect">
            <a:avLst/>
          </a:prstGeom>
          <a:noFill/>
        </p:spPr>
        <p:txBody>
          <a:bodyPr wrap="square" rtlCol="0">
            <a:spAutoFit/>
          </a:bodyPr>
          <a:lstStyle/>
          <a:p>
            <a:r>
              <a:rPr lang="en-US" altLang="zh-CN" dirty="0"/>
              <a:t>3</a:t>
            </a:r>
            <a:endParaRPr lang="zh-CN" altLang="en-US" dirty="0"/>
          </a:p>
        </p:txBody>
      </p:sp>
      <p:sp>
        <p:nvSpPr>
          <p:cNvPr id="104" name="文本框 103">
            <a:extLst>
              <a:ext uri="{FF2B5EF4-FFF2-40B4-BE49-F238E27FC236}">
                <a16:creationId xmlns:a16="http://schemas.microsoft.com/office/drawing/2014/main" id="{8884DE0D-C16F-4A90-B680-23B6B2C1CA68}"/>
              </a:ext>
            </a:extLst>
          </p:cNvPr>
          <p:cNvSpPr txBox="1"/>
          <p:nvPr/>
        </p:nvSpPr>
        <p:spPr>
          <a:xfrm>
            <a:off x="4314999" y="3950753"/>
            <a:ext cx="302488" cy="369332"/>
          </a:xfrm>
          <a:prstGeom prst="rect">
            <a:avLst/>
          </a:prstGeom>
          <a:noFill/>
        </p:spPr>
        <p:txBody>
          <a:bodyPr wrap="square" rtlCol="0">
            <a:spAutoFit/>
          </a:bodyPr>
          <a:lstStyle/>
          <a:p>
            <a:r>
              <a:rPr lang="en-US" altLang="zh-CN" dirty="0"/>
              <a:t>7</a:t>
            </a:r>
            <a:endParaRPr lang="zh-CN" altLang="en-US" dirty="0"/>
          </a:p>
        </p:txBody>
      </p:sp>
      <p:sp>
        <p:nvSpPr>
          <p:cNvPr id="105" name="文本框 104">
            <a:extLst>
              <a:ext uri="{FF2B5EF4-FFF2-40B4-BE49-F238E27FC236}">
                <a16:creationId xmlns:a16="http://schemas.microsoft.com/office/drawing/2014/main" id="{6E89984D-B43F-4E4D-B551-38B2C617D180}"/>
              </a:ext>
            </a:extLst>
          </p:cNvPr>
          <p:cNvSpPr txBox="1"/>
          <p:nvPr/>
        </p:nvSpPr>
        <p:spPr>
          <a:xfrm>
            <a:off x="4038492" y="4201813"/>
            <a:ext cx="302488" cy="369332"/>
          </a:xfrm>
          <a:prstGeom prst="rect">
            <a:avLst/>
          </a:prstGeom>
          <a:noFill/>
        </p:spPr>
        <p:txBody>
          <a:bodyPr wrap="square" rtlCol="0">
            <a:spAutoFit/>
          </a:bodyPr>
          <a:lstStyle/>
          <a:p>
            <a:r>
              <a:rPr lang="en-US" altLang="zh-CN" dirty="0"/>
              <a:t>1</a:t>
            </a:r>
            <a:endParaRPr lang="zh-CN" altLang="en-US" dirty="0"/>
          </a:p>
        </p:txBody>
      </p:sp>
      <p:sp>
        <p:nvSpPr>
          <p:cNvPr id="106" name="文本框 105">
            <a:extLst>
              <a:ext uri="{FF2B5EF4-FFF2-40B4-BE49-F238E27FC236}">
                <a16:creationId xmlns:a16="http://schemas.microsoft.com/office/drawing/2014/main" id="{61A7E537-30DA-4E01-ACC4-2999F3F91ECF}"/>
              </a:ext>
            </a:extLst>
          </p:cNvPr>
          <p:cNvSpPr txBox="1"/>
          <p:nvPr/>
        </p:nvSpPr>
        <p:spPr>
          <a:xfrm>
            <a:off x="4305178" y="4191607"/>
            <a:ext cx="302488" cy="369332"/>
          </a:xfrm>
          <a:prstGeom prst="rect">
            <a:avLst/>
          </a:prstGeom>
          <a:noFill/>
        </p:spPr>
        <p:txBody>
          <a:bodyPr wrap="square" rtlCol="0">
            <a:spAutoFit/>
          </a:bodyPr>
          <a:lstStyle/>
          <a:p>
            <a:r>
              <a:rPr lang="en-US" altLang="zh-CN" dirty="0"/>
              <a:t>5</a:t>
            </a:r>
            <a:endParaRPr lang="zh-CN" altLang="en-US" dirty="0"/>
          </a:p>
        </p:txBody>
      </p:sp>
      <p:sp>
        <p:nvSpPr>
          <p:cNvPr id="107" name="文本框 106">
            <a:extLst>
              <a:ext uri="{FF2B5EF4-FFF2-40B4-BE49-F238E27FC236}">
                <a16:creationId xmlns:a16="http://schemas.microsoft.com/office/drawing/2014/main" id="{088C1FA5-40CB-499E-9D46-D838CE49FE5D}"/>
              </a:ext>
            </a:extLst>
          </p:cNvPr>
          <p:cNvSpPr txBox="1"/>
          <p:nvPr/>
        </p:nvSpPr>
        <p:spPr>
          <a:xfrm>
            <a:off x="6712494" y="2493509"/>
            <a:ext cx="1128750" cy="369332"/>
          </a:xfrm>
          <a:prstGeom prst="rect">
            <a:avLst/>
          </a:prstGeom>
          <a:noFill/>
        </p:spPr>
        <p:txBody>
          <a:bodyPr wrap="square" rtlCol="0">
            <a:spAutoFit/>
          </a:bodyPr>
          <a:lstStyle/>
          <a:p>
            <a:r>
              <a:rPr lang="zh-CN" altLang="en-US" dirty="0">
                <a:latin typeface="Gabriola" panose="04040605051002020D02" pitchFamily="82" charset="0"/>
                <a:ea typeface="YouYuan" panose="02010509060101010101" pitchFamily="49" charset="-122"/>
              </a:rPr>
              <a:t>反向传播</a:t>
            </a:r>
            <a:endParaRPr lang="en-US" altLang="zh-CN" dirty="0">
              <a:latin typeface="Gabriola" panose="04040605051002020D02" pitchFamily="82" charset="0"/>
              <a:ea typeface="YouYuan" panose="02010509060101010101" pitchFamily="49" charset="-122"/>
            </a:endParaRPr>
          </a:p>
        </p:txBody>
      </p:sp>
      <p:cxnSp>
        <p:nvCxnSpPr>
          <p:cNvPr id="109" name="直接箭头连接符 108">
            <a:extLst>
              <a:ext uri="{FF2B5EF4-FFF2-40B4-BE49-F238E27FC236}">
                <a16:creationId xmlns:a16="http://schemas.microsoft.com/office/drawing/2014/main" id="{9C493173-3609-4213-B7BC-CC38802115CE}"/>
              </a:ext>
            </a:extLst>
          </p:cNvPr>
          <p:cNvCxnSpPr/>
          <p:nvPr/>
        </p:nvCxnSpPr>
        <p:spPr>
          <a:xfrm flipV="1">
            <a:off x="6366497" y="3063051"/>
            <a:ext cx="1806413" cy="36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B1AD4BD-4367-4F69-A718-B8E9A4C3321D}"/>
              </a:ext>
            </a:extLst>
          </p:cNvPr>
          <p:cNvCxnSpPr/>
          <p:nvPr/>
        </p:nvCxnSpPr>
        <p:spPr>
          <a:xfrm>
            <a:off x="6373288" y="4518147"/>
            <a:ext cx="1799622" cy="317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69CA38A6-2D8D-4F40-8303-12C3247999E2}"/>
              </a:ext>
            </a:extLst>
          </p:cNvPr>
          <p:cNvSpPr/>
          <p:nvPr/>
        </p:nvSpPr>
        <p:spPr>
          <a:xfrm rot="20887961">
            <a:off x="6724431" y="2926339"/>
            <a:ext cx="1069189" cy="584775"/>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ax pool</a:t>
            </a:r>
          </a:p>
          <a:p>
            <a:pPr algn="ctr"/>
            <a:r>
              <a:rPr lang="en-US" altLang="zh-CN" sz="1600" dirty="0">
                <a:ln w="0"/>
                <a:effectLst>
                  <a:outerShdw blurRad="38100" dist="19050" dir="2700000" algn="tl" rotWithShape="0">
                    <a:schemeClr val="dk1">
                      <a:alpha val="40000"/>
                    </a:schemeClr>
                  </a:outerShdw>
                </a:effectLst>
                <a:latin typeface="+mn-ea"/>
              </a:rPr>
              <a:t>backward</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
        <p:nvSpPr>
          <p:cNvPr id="113" name="矩形 112">
            <a:extLst>
              <a:ext uri="{FF2B5EF4-FFF2-40B4-BE49-F238E27FC236}">
                <a16:creationId xmlns:a16="http://schemas.microsoft.com/office/drawing/2014/main" id="{D6D2AB5E-A7CC-4E4C-A1E4-0B63F4FABB69}"/>
              </a:ext>
            </a:extLst>
          </p:cNvPr>
          <p:cNvSpPr/>
          <p:nvPr/>
        </p:nvSpPr>
        <p:spPr>
          <a:xfrm rot="524907">
            <a:off x="6661971" y="4358814"/>
            <a:ext cx="1212357" cy="584775"/>
          </a:xfrm>
          <a:prstGeom prst="rect">
            <a:avLst/>
          </a:prstGeom>
          <a:noFill/>
        </p:spPr>
        <p:txBody>
          <a:bodyPr wrap="squar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mn-ea"/>
              </a:rPr>
              <a:t>mean</a:t>
            </a:r>
            <a:r>
              <a:rPr lang="en-US" altLang="zh-CN" sz="1600" b="0" cap="none" spc="0" dirty="0">
                <a:ln w="0"/>
                <a:solidFill>
                  <a:schemeClr val="tx1"/>
                </a:solidFill>
                <a:effectLst>
                  <a:outerShdw blurRad="38100" dist="19050" dir="2700000" algn="tl" rotWithShape="0">
                    <a:schemeClr val="dk1">
                      <a:alpha val="40000"/>
                    </a:schemeClr>
                  </a:outerShdw>
                </a:effectLst>
                <a:latin typeface="+mn-ea"/>
              </a:rPr>
              <a:t> pool</a:t>
            </a:r>
          </a:p>
          <a:p>
            <a:pPr algn="ctr"/>
            <a:r>
              <a:rPr lang="en-US" altLang="zh-CN" sz="1600" dirty="0">
                <a:ln w="0"/>
                <a:effectLst>
                  <a:outerShdw blurRad="38100" dist="19050" dir="2700000" algn="tl" rotWithShape="0">
                    <a:schemeClr val="dk1">
                      <a:alpha val="40000"/>
                    </a:schemeClr>
                  </a:outerShdw>
                </a:effectLst>
                <a:latin typeface="+mn-ea"/>
              </a:rPr>
              <a:t>backward</a:t>
            </a:r>
            <a:endParaRPr lang="zh-CN" altLang="en-US" sz="1600" b="0" cap="none" spc="0" dirty="0">
              <a:ln w="0"/>
              <a:solidFill>
                <a:schemeClr val="tx1"/>
              </a:solidFill>
              <a:effectLst>
                <a:outerShdw blurRad="38100" dist="19050" dir="2700000" algn="tl" rotWithShape="0">
                  <a:schemeClr val="dk1">
                    <a:alpha val="40000"/>
                  </a:schemeClr>
                </a:outerShdw>
              </a:effectLst>
              <a:latin typeface="+mn-ea"/>
            </a:endParaRPr>
          </a:p>
        </p:txBody>
      </p:sp>
    </p:spTree>
    <p:extLst>
      <p:ext uri="{BB962C8B-B14F-4D97-AF65-F5344CB8AC3E}">
        <p14:creationId xmlns:p14="http://schemas.microsoft.com/office/powerpoint/2010/main" val="171447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165D5-CC99-4A1E-9CD9-B8ECC81AC3E3}"/>
              </a:ext>
            </a:extLst>
          </p:cNvPr>
          <p:cNvSpPr>
            <a:spLocks noGrp="1"/>
          </p:cNvSpPr>
          <p:nvPr>
            <p:ph type="title"/>
          </p:nvPr>
        </p:nvSpPr>
        <p:spPr>
          <a:xfrm>
            <a:off x="4128155" y="1902691"/>
            <a:ext cx="3935688" cy="526961"/>
          </a:xfrm>
        </p:spPr>
        <p:txBody>
          <a:bodyPr>
            <a:normAutofit fontScale="90000"/>
          </a:bodyPr>
          <a:lstStyle/>
          <a:p>
            <a:r>
              <a:rPr lang="zh-CN" altLang="en-US" dirty="0"/>
              <a:t>全连接层</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1A34ADA8-6346-4AFF-82AE-851F6E236CB7}"/>
                  </a:ext>
                </a:extLst>
              </p:cNvPr>
              <p:cNvSpPr>
                <a:spLocks noGrp="1"/>
              </p:cNvSpPr>
              <p:nvPr>
                <p:ph type="body" sz="half" idx="2"/>
              </p:nvPr>
            </p:nvSpPr>
            <p:spPr>
              <a:xfrm>
                <a:off x="2812159" y="3429000"/>
                <a:ext cx="6567681" cy="3158348"/>
              </a:xfrm>
            </p:spPr>
            <p:txBody>
              <a:bodyPr/>
              <a:lstStyle/>
              <a:p>
                <a:r>
                  <a:rPr lang="zh-CN" altLang="zh-CN" dirty="0"/>
                  <a:t>对于全连接第</a:t>
                </a:r>
                <a:r>
                  <a:rPr lang="en-US" altLang="zh-CN" dirty="0"/>
                  <a:t>l</a:t>
                </a:r>
                <a:r>
                  <a:rPr lang="zh-CN" altLang="zh-CN" dirty="0"/>
                  <a:t>层，其前向传播公式为：</a:t>
                </a:r>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其中</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zh-CN" altLang="zh-CN" i="1">
                          <a:latin typeface="Cambria Math" panose="02040503050406030204" pitchFamily="18" charset="0"/>
                        </a:rPr>
                        <m:t>为上一层的输出</m:t>
                      </m:r>
                    </m:oMath>
                  </m:oMathPara>
                </a14:m>
                <a:endParaRPr lang="zh-CN" altLang="zh-CN" dirty="0"/>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en-US" altLang="zh-CN" i="1">
                          <a:latin typeface="Cambria Math" panose="02040503050406030204" pitchFamily="18" charset="0"/>
                        </a:rPr>
                        <m:t>𝜎</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e>
                      </m:d>
                      <m:r>
                        <a:rPr lang="en-US" altLang="zh-CN" i="1">
                          <a:latin typeface="Cambria Math" panose="02040503050406030204" pitchFamily="18" charset="0"/>
                        </a:rPr>
                        <m:t>,</m:t>
                      </m:r>
                      <m:r>
                        <a:rPr lang="zh-CN" altLang="zh-CN" i="1">
                          <a:latin typeface="Cambria Math" panose="02040503050406030204" pitchFamily="18" charset="0"/>
                        </a:rPr>
                        <m:t>其中</m:t>
                      </m:r>
                      <m:r>
                        <a:rPr lang="en-US" altLang="zh-CN" i="1">
                          <a:latin typeface="Cambria Math" panose="02040503050406030204" pitchFamily="18" charset="0"/>
                        </a:rPr>
                        <m:t>𝜎</m:t>
                      </m:r>
                      <m:r>
                        <a:rPr lang="zh-CN" altLang="zh-CN" i="1">
                          <a:latin typeface="Cambria Math" panose="02040503050406030204" pitchFamily="18" charset="0"/>
                        </a:rPr>
                        <m:t>为激活函数方程，</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r>
                        <a:rPr lang="zh-CN" altLang="zh-CN" i="1">
                          <a:latin typeface="Cambria Math" panose="02040503050406030204" pitchFamily="18" charset="0"/>
                        </a:rPr>
                        <m:t>为本层输出</m:t>
                      </m:r>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1A34ADA8-6346-4AFF-82AE-851F6E236CB7}"/>
                  </a:ext>
                </a:extLst>
              </p:cNvPr>
              <p:cNvSpPr>
                <a:spLocks noGrp="1" noRot="1" noChangeAspect="1" noMove="1" noResize="1" noEditPoints="1" noAdjustHandles="1" noChangeArrowheads="1" noChangeShapeType="1" noTextEdit="1"/>
              </p:cNvSpPr>
              <p:nvPr>
                <p:ph type="body" sz="half" idx="2"/>
              </p:nvPr>
            </p:nvSpPr>
            <p:spPr>
              <a:xfrm>
                <a:off x="2812159" y="3429000"/>
                <a:ext cx="6567681" cy="3158348"/>
              </a:xfrm>
              <a:blipFill>
                <a:blip r:embed="rId2"/>
                <a:stretch>
                  <a:fillRect t="-1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637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726A0DD2-1BE5-47EA-9CD9-C42CB82D8242}"/>
                  </a:ext>
                </a:extLst>
              </p:cNvPr>
              <p:cNvSpPr>
                <a:spLocks noGrp="1"/>
              </p:cNvSpPr>
              <p:nvPr>
                <p:ph type="body" sz="half" idx="2"/>
              </p:nvPr>
            </p:nvSpPr>
            <p:spPr>
              <a:xfrm>
                <a:off x="1421774" y="2233134"/>
                <a:ext cx="4156990" cy="2391729"/>
              </a:xfrm>
            </p:spPr>
            <p:txBody>
              <a:bodyPr>
                <a:normAutofit fontScale="92500"/>
              </a:bodyPr>
              <a:lstStyle/>
              <a:p>
                <a:r>
                  <a:rPr lang="zh-CN" altLang="zh-CN" dirty="0"/>
                  <a:t>设全连接</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oMath>
                </a14:m>
                <a:r>
                  <a:rPr lang="zh-CN" altLang="zh-CN" dirty="0"/>
                  <a:t>的梯度为δ，则，</a:t>
                </a:r>
                <a14:m>
                  <m:oMath xmlns:m="http://schemas.openxmlformats.org/officeDocument/2006/math">
                    <m:r>
                      <a:rPr lang="en-US" altLang="zh-CN" i="1">
                        <a:latin typeface="Cambria Math" panose="02040503050406030204" pitchFamily="18" charset="0"/>
                      </a:rPr>
                      <m:t>𝑙𝑜𝑠𝑠</m:t>
                    </m:r>
                  </m:oMath>
                </a14:m>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a14:m>
                <a:r>
                  <a:rPr lang="zh-CN" altLang="zh-CN" dirty="0"/>
                  <a:t>的梯度为：</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m:oMathPara>
                </a14:m>
                <a:endParaRPr lang="zh-CN" altLang="zh-CN" dirty="0"/>
              </a:p>
              <a:p>
                <a:r>
                  <a:rPr lang="zh-CN" altLang="zh-CN" dirty="0"/>
                  <a:t>换成矩阵的形式即：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den>
                      </m:f>
                      <m:r>
                        <a:rPr lang="en-US" altLang="zh-CN" i="1">
                          <a:latin typeface="Cambria Math" panose="02040503050406030204" pitchFamily="18" charset="0"/>
                        </a:rPr>
                        <m:t>=</m:t>
                      </m:r>
                      <m:r>
                        <a:rPr lang="en-US" altLang="zh-CN">
                          <a:latin typeface="Cambria Math" panose="02040503050406030204" pitchFamily="18" charset="0"/>
                        </a:rPr>
                        <m:t>(</m:t>
                      </m:r>
                      <m:r>
                        <m:rPr>
                          <m:sty m:val="p"/>
                        </m:rPr>
                        <a:rPr lang="zh-CN" altLang="zh-CN">
                          <a:latin typeface="Cambria Math" panose="02040503050406030204" pitchFamily="18" charset="0"/>
                        </a:rPr>
                        <m:t>δ</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𝑍</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𝑊</m:t>
                              </m:r>
                            </m:e>
                            <m:sup>
                              <m:r>
                                <a:rPr lang="en-US" altLang="zh-CN" i="1">
                                  <a:latin typeface="Cambria Math" panose="02040503050406030204" pitchFamily="18" charset="0"/>
                                </a:rPr>
                                <m:t>𝑙</m:t>
                              </m:r>
                            </m:sup>
                          </m:sSup>
                          <m:r>
                            <a:rPr lang="en-US" altLang="zh-CN" i="1">
                              <a:latin typeface="Cambria Math" panose="02040503050406030204" pitchFamily="18" charset="0"/>
                            </a:rPr>
                            <m:t>)</m:t>
                          </m:r>
                        </m:e>
                        <m:sup>
                          <m:r>
                            <a:rPr lang="en-US" altLang="zh-CN" i="1">
                              <a:latin typeface="Cambria Math" panose="02040503050406030204" pitchFamily="18" charset="0"/>
                            </a:rPr>
                            <m:t>𝑇</m:t>
                          </m:r>
                        </m:sup>
                      </m:sSup>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726A0DD2-1BE5-47EA-9CD9-C42CB82D8242}"/>
                  </a:ext>
                </a:extLst>
              </p:cNvPr>
              <p:cNvSpPr>
                <a:spLocks noGrp="1" noRot="1" noChangeAspect="1" noMove="1" noResize="1" noEditPoints="1" noAdjustHandles="1" noChangeArrowheads="1" noChangeShapeType="1" noTextEdit="1"/>
              </p:cNvSpPr>
              <p:nvPr>
                <p:ph type="body" sz="half" idx="2"/>
              </p:nvPr>
            </p:nvSpPr>
            <p:spPr>
              <a:xfrm>
                <a:off x="1421774" y="2233134"/>
                <a:ext cx="4156990" cy="2391729"/>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占位符 3">
                <a:extLst>
                  <a:ext uri="{FF2B5EF4-FFF2-40B4-BE49-F238E27FC236}">
                    <a16:creationId xmlns:a16="http://schemas.microsoft.com/office/drawing/2014/main" id="{6BFA1100-C95C-4B81-95C1-069931334482}"/>
                  </a:ext>
                </a:extLst>
              </p:cNvPr>
              <p:cNvSpPr txBox="1">
                <a:spLocks/>
              </p:cNvSpPr>
              <p:nvPr/>
            </p:nvSpPr>
            <p:spPr>
              <a:xfrm>
                <a:off x="6705599" y="1383389"/>
                <a:ext cx="3999971" cy="4091221"/>
              </a:xfrm>
              <a:prstGeom prst="rect">
                <a:avLst/>
              </a:prstGeom>
            </p:spPr>
            <p:txBody>
              <a:bodyPr vert="horz" lIns="91440" tIns="45720" rIns="91440" bIns="45720" rtlCol="0">
                <a:normAutofit fontScale="925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oMath>
                </a14:m>
                <a:r>
                  <a:rPr lang="zh-CN" altLang="zh-CN" dirty="0"/>
                  <a:t>的梯度为：</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en-US" altLang="zh-CN" i="1">
                              <a:latin typeface="Cambria Math" panose="02040503050406030204" pitchFamily="18" charset="0"/>
                            </a:rPr>
                            <m:t>−1</m:t>
                          </m:r>
                        </m:sup>
                      </m:sSup>
                    </m:oMath>
                  </m:oMathPara>
                </a14:m>
                <a:endParaRPr lang="zh-CN" altLang="zh-CN" dirty="0"/>
              </a:p>
              <a:p>
                <a:r>
                  <a:rPr lang="zh-CN" altLang="zh-CN" dirty="0"/>
                  <a:t>换成矩阵的形式即：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𝐴</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en-US" altLang="zh-CN" i="1">
                              <a:latin typeface="Cambria Math" panose="02040503050406030204" pitchFamily="18" charset="0"/>
                            </a:rPr>
                            <m:t>)</m:t>
                          </m:r>
                        </m:e>
                        <m:sup>
                          <m:r>
                            <a:rPr lang="en-US" altLang="zh-CN" i="1">
                              <a:latin typeface="Cambria Math" panose="02040503050406030204" pitchFamily="18" charset="0"/>
                            </a:rPr>
                            <m:t>𝑇</m:t>
                          </m:r>
                        </m:sup>
                      </m:sSup>
                      <m:r>
                        <a:rPr lang="zh-CN" altLang="zh-CN">
                          <a:latin typeface="Cambria Math" panose="02040503050406030204" pitchFamily="18" charset="0"/>
                        </a:rPr>
                        <m:t>·</m:t>
                      </m:r>
                      <m:r>
                        <a:rPr lang="en-US" altLang="zh-CN">
                          <a:latin typeface="Cambria Math" panose="02040503050406030204" pitchFamily="18" charset="0"/>
                        </a:rPr>
                        <m:t>(</m:t>
                      </m:r>
                      <m:r>
                        <m:rPr>
                          <m:sty m:val="p"/>
                        </m:rPr>
                        <a:rPr lang="zh-CN" altLang="zh-CN">
                          <a:latin typeface="Cambria Math" panose="02040503050406030204" pitchFamily="18" charset="0"/>
                        </a:rPr>
                        <m:t>δ</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𝑍</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a:p>
                <a:r>
                  <a:rPr lang="zh-CN" altLang="zh-CN" dirty="0"/>
                  <a:t>关于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oMath>
                </a14:m>
                <a:r>
                  <a:rPr lang="zh-CN" altLang="zh-CN" dirty="0"/>
                  <a:t>的梯度为：</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𝑙𝑜𝑠𝑠</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a:p>
                <a:r>
                  <a:rPr lang="zh-CN" altLang="zh-CN" dirty="0"/>
                  <a:t>换成矩阵的形式即：</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𝐿</m:t>
                          </m:r>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den>
                      </m:f>
                      <m:f>
                        <m:fPr>
                          <m:ctrlPr>
                            <a:rPr lang="zh-CN" altLang="zh-CN" i="1">
                              <a:latin typeface="Cambria Math" panose="02040503050406030204" pitchFamily="18" charset="0"/>
                            </a:rPr>
                          </m:ctrlPr>
                        </m:fPr>
                        <m:num>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𝑙</m:t>
                              </m:r>
                            </m:sup>
                          </m:sSup>
                        </m:num>
                        <m:den>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𝑙</m:t>
                              </m:r>
                            </m:sup>
                          </m:sSup>
                        </m:den>
                      </m:f>
                      <m:r>
                        <a:rPr lang="en-US" altLang="zh-CN" i="1">
                          <a:latin typeface="Cambria Math" panose="02040503050406030204" pitchFamily="18" charset="0"/>
                        </a:rPr>
                        <m:t>=</m:t>
                      </m:r>
                      <m:r>
                        <m:rPr>
                          <m:sty m:val="p"/>
                        </m:rPr>
                        <a:rPr lang="zh-CN" altLang="zh-CN">
                          <a:latin typeface="Cambria Math" panose="02040503050406030204" pitchFamily="18" charset="0"/>
                        </a:rPr>
                        <m:t>δ</m:t>
                      </m:r>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𝑍</m:t>
                          </m:r>
                        </m:e>
                        <m:sup>
                          <m:r>
                            <a:rPr lang="en-US" altLang="zh-CN" i="1">
                              <a:latin typeface="Cambria Math" panose="02040503050406030204" pitchFamily="18" charset="0"/>
                            </a:rPr>
                            <m:t>𝑙</m:t>
                          </m:r>
                        </m:sup>
                      </m:sSup>
                      <m:r>
                        <a:rPr lang="en-US" altLang="zh-CN" i="1">
                          <a:latin typeface="Cambria Math" panose="02040503050406030204" pitchFamily="18" charset="0"/>
                        </a:rPr>
                        <m:t>)</m:t>
                      </m:r>
                    </m:oMath>
                  </m:oMathPara>
                </a14:m>
                <a:endParaRPr lang="zh-CN" altLang="zh-CN" dirty="0"/>
              </a:p>
            </p:txBody>
          </p:sp>
        </mc:Choice>
        <mc:Fallback xmlns="">
          <p:sp>
            <p:nvSpPr>
              <p:cNvPr id="5" name="文本占位符 3">
                <a:extLst>
                  <a:ext uri="{FF2B5EF4-FFF2-40B4-BE49-F238E27FC236}">
                    <a16:creationId xmlns:a16="http://schemas.microsoft.com/office/drawing/2014/main" id="{6BFA1100-C95C-4B81-95C1-069931334482}"/>
                  </a:ext>
                </a:extLst>
              </p:cNvPr>
              <p:cNvSpPr txBox="1">
                <a:spLocks noRot="1" noChangeAspect="1" noMove="1" noResize="1" noEditPoints="1" noAdjustHandles="1" noChangeArrowheads="1" noChangeShapeType="1" noTextEdit="1"/>
              </p:cNvSpPr>
              <p:nvPr/>
            </p:nvSpPr>
            <p:spPr>
              <a:xfrm>
                <a:off x="6705599" y="1383389"/>
                <a:ext cx="3999971" cy="409122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958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143EC-9466-479F-AE7B-8C0D3AEBCA1E}"/>
              </a:ext>
            </a:extLst>
          </p:cNvPr>
          <p:cNvSpPr>
            <a:spLocks noGrp="1"/>
          </p:cNvSpPr>
          <p:nvPr>
            <p:ph type="title"/>
          </p:nvPr>
        </p:nvSpPr>
        <p:spPr>
          <a:xfrm>
            <a:off x="2572015" y="1154546"/>
            <a:ext cx="7047970" cy="665506"/>
          </a:xfrm>
        </p:spPr>
        <p:txBody>
          <a:bodyPr>
            <a:normAutofit/>
          </a:bodyPr>
          <a:lstStyle/>
          <a:p>
            <a:r>
              <a:rPr lang="en-US" altLang="zh-CN" dirty="0"/>
              <a:t>Soft max</a:t>
            </a:r>
            <a:r>
              <a:rPr lang="zh-CN" altLang="en-US" dirty="0"/>
              <a:t>函数的前向传播和反向传播</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3874753B-06C9-4083-9789-6E631436F39C}"/>
                  </a:ext>
                </a:extLst>
              </p:cNvPr>
              <p:cNvSpPr>
                <a:spLocks noGrp="1"/>
              </p:cNvSpPr>
              <p:nvPr>
                <p:ph type="body" sz="half" idx="2"/>
              </p:nvPr>
            </p:nvSpPr>
            <p:spPr>
              <a:xfrm>
                <a:off x="3504887" y="2861207"/>
                <a:ext cx="5182226" cy="2015593"/>
              </a:xfrm>
            </p:spPr>
            <p:txBody>
              <a:bodyPr/>
              <a:lstStyle/>
              <a:p>
                <a:r>
                  <a:rPr lang="zh-CN" altLang="zh-CN" dirty="0"/>
                  <a:t>设</a:t>
                </a:r>
                <a14:m>
                  <m:oMath xmlns:m="http://schemas.openxmlformats.org/officeDocument/2006/math">
                    <m:r>
                      <a:rPr lang="en-US" altLang="zh-CN" i="1">
                        <a:latin typeface="Cambria Math" panose="02040503050406030204" pitchFamily="18" charset="0"/>
                      </a:rPr>
                      <m:t>𝑋</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zh-CN" dirty="0"/>
                  <a:t>，</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endParaRPr lang="zh-CN" altLang="zh-CN" dirty="0"/>
              </a:p>
              <a:p>
                <a:r>
                  <a:rPr lang="zh-CN" altLang="en-US" dirty="0"/>
                  <a:t>则</a:t>
                </a:r>
                <a:r>
                  <a:rPr lang="en-US" altLang="zh-CN" dirty="0"/>
                  <a:t>soft max</a:t>
                </a:r>
                <a:r>
                  <a:rPr lang="zh-CN" altLang="zh-CN" dirty="0"/>
                  <a:t>函数</a:t>
                </a:r>
                <a:r>
                  <a:rPr lang="zh-CN" altLang="en-US" dirty="0"/>
                  <a:t>为</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sup>
                            </m:sSup>
                          </m:e>
                        </m:nary>
                      </m:den>
                    </m:f>
                    <m:r>
                      <a:rPr lang="en-US" altLang="zh-CN" i="1">
                        <a:latin typeface="Cambria Math" panose="02040503050406030204" pitchFamily="18" charset="0"/>
                      </a:rPr>
                      <m:t>,</m:t>
                    </m:r>
                    <m:r>
                      <a:rPr lang="en-US" altLang="zh-CN" i="1">
                        <a:latin typeface="Cambria Math" panose="02040503050406030204" pitchFamily="18" charset="0"/>
                      </a:rPr>
                      <m:t>𝑖</m:t>
                    </m:r>
                    <m:r>
                      <a:rPr lang="zh-CN"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𝑖</m:t>
                    </m:r>
                    <m:r>
                      <a:rPr lang="zh-CN" altLang="zh-CN" i="1">
                        <a:latin typeface="Cambria Math" panose="02040503050406030204" pitchFamily="18" charset="0"/>
                      </a:rPr>
                      <m:t>∈</m:t>
                    </m:r>
                    <m:r>
                      <a:rPr lang="en-US" altLang="zh-CN" i="1">
                        <a:latin typeface="Cambria Math" panose="02040503050406030204" pitchFamily="18" charset="0"/>
                      </a:rPr>
                      <m:t>𝑍</m:t>
                    </m:r>
                  </m:oMath>
                </a14:m>
                <a:endParaRPr lang="en-US" altLang="zh-CN" dirty="0"/>
              </a:p>
              <a:p>
                <a:r>
                  <a:rPr lang="zh-CN" altLang="zh-CN" dirty="0"/>
                  <a:t>交叉熵代价函数：</a:t>
                </a:r>
                <a14:m>
                  <m:oMath xmlns:m="http://schemas.openxmlformats.org/officeDocument/2006/math">
                    <m:r>
                      <a:rPr lang="en-US" altLang="zh-CN" i="1">
                        <a:latin typeface="Cambria Math" panose="02040503050406030204" pitchFamily="18" charset="0"/>
                      </a:rPr>
                      <m:t>𝑙𝑜𝑠𝑠</m:t>
                    </m:r>
                    <m:r>
                      <a:rPr lang="en-US" altLang="zh-CN">
                        <a:latin typeface="Cambria Math" panose="02040503050406030204" pitchFamily="18" charset="0"/>
                      </a:rPr>
                      <m:t>=</m:t>
                    </m:r>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𝑘</m:t>
                            </m:r>
                          </m:sub>
                        </m:sSub>
                        <m:r>
                          <a:rPr lang="en-US" altLang="zh-CN" i="1">
                            <a:latin typeface="Cambria Math" panose="02040503050406030204" pitchFamily="18" charset="0"/>
                          </a:rPr>
                          <m:t>𝑙𝑜𝑔</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𝑘</m:t>
                            </m:r>
                          </m:sub>
                        </m:sSub>
                        <m:r>
                          <a:rPr lang="zh-CN" altLang="zh-CN" i="1">
                            <a:latin typeface="Cambria Math" panose="02040503050406030204" pitchFamily="18" charset="0"/>
                          </a:rPr>
                          <m:t>为</m:t>
                        </m:r>
                        <m:r>
                          <a:rPr lang="en-US" altLang="zh-CN" i="1">
                            <a:latin typeface="Cambria Math" panose="02040503050406030204" pitchFamily="18" charset="0"/>
                          </a:rPr>
                          <m:t>h𝑦𝑝𝑜𝑡h𝑒𝑠𝑖𝑠</m:t>
                        </m:r>
                        <m:r>
                          <a:rPr lang="zh-CN" altLang="zh-CN" i="1">
                            <a:latin typeface="Cambria Math" panose="02040503050406030204" pitchFamily="18" charset="0"/>
                          </a:rPr>
                          <m:t>的值，</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zh-CN" altLang="zh-CN" i="1">
                            <a:latin typeface="Cambria Math" panose="02040503050406030204" pitchFamily="18" charset="0"/>
                          </a:rPr>
                          <m:t>为</m:t>
                        </m:r>
                        <m:r>
                          <a:rPr lang="en-US" altLang="zh-CN" i="1">
                            <a:latin typeface="Cambria Math" panose="02040503050406030204" pitchFamily="18" charset="0"/>
                          </a:rPr>
                          <m:t>𝑦</m:t>
                        </m:r>
                        <m:r>
                          <a:rPr lang="en-US" altLang="zh-CN" i="1">
                            <a:latin typeface="Cambria Math" panose="02040503050406030204" pitchFamily="18" charset="0"/>
                          </a:rPr>
                          <m:t>_</m:t>
                        </m:r>
                        <m:r>
                          <a:rPr lang="en-US" altLang="zh-CN" i="1">
                            <a:latin typeface="Cambria Math" panose="02040503050406030204" pitchFamily="18" charset="0"/>
                          </a:rPr>
                          <m:t>𝑡𝑟𝑎𝑖𝑛</m:t>
                        </m:r>
                        <m:r>
                          <a:rPr lang="zh-CN" altLang="zh-CN" i="1">
                            <a:latin typeface="Cambria Math" panose="02040503050406030204" pitchFamily="18" charset="0"/>
                          </a:rPr>
                          <m:t>中</m:t>
                        </m:r>
                        <m:r>
                          <a:rPr lang="en-US" altLang="zh-CN" i="1">
                            <a:latin typeface="Cambria Math" panose="02040503050406030204" pitchFamily="18" charset="0"/>
                          </a:rPr>
                          <m:t>𝑜𝑛𝑒</m:t>
                        </m:r>
                        <m:r>
                          <a:rPr lang="en-US" altLang="zh-CN" i="1">
                            <a:latin typeface="Cambria Math" panose="02040503050406030204" pitchFamily="18" charset="0"/>
                          </a:rPr>
                          <m:t>−</m:t>
                        </m:r>
                        <m:r>
                          <a:rPr lang="en-US" altLang="zh-CN" i="1">
                            <a:latin typeface="Cambria Math" panose="02040503050406030204" pitchFamily="18" charset="0"/>
                          </a:rPr>
                          <m:t>h𝑜𝑡</m:t>
                        </m:r>
                        <m:r>
                          <a:rPr lang="zh-CN" altLang="zh-CN" i="1">
                            <a:latin typeface="Cambria Math" panose="02040503050406030204" pitchFamily="18" charset="0"/>
                          </a:rPr>
                          <m:t>向量的值</m:t>
                        </m:r>
                      </m:e>
                    </m:nary>
                  </m:oMath>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3874753B-06C9-4083-9789-6E631436F39C}"/>
                  </a:ext>
                </a:extLst>
              </p:cNvPr>
              <p:cNvSpPr>
                <a:spLocks noGrp="1" noRot="1" noChangeAspect="1" noMove="1" noResize="1" noEditPoints="1" noAdjustHandles="1" noChangeArrowheads="1" noChangeShapeType="1" noTextEdit="1"/>
              </p:cNvSpPr>
              <p:nvPr>
                <p:ph type="body" sz="half" idx="2"/>
              </p:nvPr>
            </p:nvSpPr>
            <p:spPr>
              <a:xfrm>
                <a:off x="3504887" y="2861207"/>
                <a:ext cx="5182226" cy="2015593"/>
              </a:xfrm>
              <a:blipFill>
                <a:blip r:embed="rId2"/>
                <a:stretch>
                  <a:fillRect t="-3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8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6902AD52-18E4-4362-8FE9-14B302DDBD4F}"/>
                  </a:ext>
                </a:extLst>
              </p:cNvPr>
              <p:cNvSpPr>
                <a:spLocks noGrp="1"/>
              </p:cNvSpPr>
              <p:nvPr>
                <p:ph type="body" sz="half" idx="2"/>
              </p:nvPr>
            </p:nvSpPr>
            <p:spPr>
              <a:xfrm>
                <a:off x="1892829" y="718127"/>
                <a:ext cx="3935689" cy="5421745"/>
              </a:xfrm>
            </p:spPr>
            <p:txBody>
              <a:bodyPr/>
              <a:lstStyle/>
              <a:p>
                <a:r>
                  <a:rPr lang="en-US" altLang="zh-CN" dirty="0"/>
                  <a:t>soft max</a:t>
                </a:r>
                <a:r>
                  <a:rPr lang="zh-CN" altLang="zh-CN" dirty="0"/>
                  <a:t>函数对</a:t>
                </a:r>
                <a:r>
                  <a:rPr lang="en-US" altLang="zh-CN" dirty="0"/>
                  <a:t>X</a:t>
                </a:r>
                <a:r>
                  <a:rPr lang="zh-CN" altLang="zh-CN" dirty="0"/>
                  <a:t>的导数</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oMath>
                </a14:m>
                <a:endParaRPr lang="zh-CN" altLang="zh-CN" dirty="0"/>
              </a:p>
              <a:p>
                <a:r>
                  <a:rPr lang="en-US" altLang="zh-CN" dirty="0"/>
                  <a:t>(1)</a:t>
                </a:r>
                <a:r>
                  <a:rPr lang="zh-CN" altLang="zh-CN" dirty="0"/>
                  <a:t>当</a:t>
                </a:r>
                <a:r>
                  <a:rPr lang="en-US" altLang="zh-CN" dirty="0"/>
                  <a:t>i=j</a:t>
                </a:r>
                <a:r>
                  <a:rPr lang="zh-CN" altLang="zh-CN" dirty="0"/>
                  <a:t>时：</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den>
                      </m:f>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den>
                          </m:f>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e>
                              </m:d>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m:oMathPara>
                </a14:m>
                <a:endParaRPr lang="zh-CN" altLang="zh-CN" dirty="0"/>
              </a:p>
              <a:p>
                <a:endParaRPr lang="zh-CN" altLang="en-US" dirty="0"/>
              </a:p>
            </p:txBody>
          </p:sp>
        </mc:Choice>
        <mc:Fallback xmlns="">
          <p:sp>
            <p:nvSpPr>
              <p:cNvPr id="4" name="文本占位符 3">
                <a:extLst>
                  <a:ext uri="{FF2B5EF4-FFF2-40B4-BE49-F238E27FC236}">
                    <a16:creationId xmlns:a16="http://schemas.microsoft.com/office/drawing/2014/main" id="{6902AD52-18E4-4362-8FE9-14B302DDBD4F}"/>
                  </a:ext>
                </a:extLst>
              </p:cNvPr>
              <p:cNvSpPr>
                <a:spLocks noGrp="1" noRot="1" noChangeAspect="1" noMove="1" noResize="1" noEditPoints="1" noAdjustHandles="1" noChangeArrowheads="1" noChangeShapeType="1" noTextEdit="1"/>
              </p:cNvSpPr>
              <p:nvPr>
                <p:ph type="body" sz="half" idx="2"/>
              </p:nvPr>
            </p:nvSpPr>
            <p:spPr>
              <a:xfrm>
                <a:off x="1892829" y="718127"/>
                <a:ext cx="3935689" cy="542174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占位符 3">
                <a:extLst>
                  <a:ext uri="{FF2B5EF4-FFF2-40B4-BE49-F238E27FC236}">
                    <a16:creationId xmlns:a16="http://schemas.microsoft.com/office/drawing/2014/main" id="{964135F5-24F7-46B6-B4DC-D62D6B23DF37}"/>
                  </a:ext>
                </a:extLst>
              </p:cNvPr>
              <p:cNvSpPr txBox="1">
                <a:spLocks/>
              </p:cNvSpPr>
              <p:nvPr/>
            </p:nvSpPr>
            <p:spPr>
              <a:xfrm>
                <a:off x="6363482" y="761999"/>
                <a:ext cx="3935689" cy="5421745"/>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r>
                  <a:rPr lang="en-US" altLang="zh-CN" dirty="0"/>
                  <a:t>(2)</a:t>
                </a:r>
                <a:r>
                  <a:rPr lang="zh-CN" altLang="zh-CN" dirty="0"/>
                  <a:t>当</a:t>
                </a:r>
                <a:r>
                  <a:rPr lang="en-US" altLang="zh-CN" dirty="0"/>
                  <a:t>i</a:t>
                </a:r>
                <a:r>
                  <a:rPr lang="zh-CN" altLang="zh-CN" dirty="0"/>
                  <a:t>≠</a:t>
                </a:r>
                <a:r>
                  <a:rPr lang="en-US" altLang="zh-CN" dirty="0"/>
                  <a:t>j</a:t>
                </a:r>
                <a:r>
                  <a:rPr lang="zh-CN" altLang="zh-CN" dirty="0"/>
                  <a:t>时：</a:t>
                </a:r>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den>
                          </m:f>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e>
                              </m:d>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0</m:t>
                          </m:r>
                          <m:r>
                            <a:rPr lang="zh-CN" altLang="zh-CN" i="1">
                              <a:latin typeface="Cambria Math" panose="02040503050406030204" pitchFamily="18" charset="0"/>
                            </a:rPr>
                            <m:t>·</m:t>
                          </m:r>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up>
                                      </m:sSup>
                                    </m:e>
                                  </m:nary>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oMath>
                  </m:oMathPara>
                </a14:m>
                <a:endParaRPr lang="zh-CN" altLang="zh-CN" dirty="0"/>
              </a:p>
              <a:p>
                <a:r>
                  <a:rPr lang="zh-CN" altLang="zh-CN" dirty="0"/>
                  <a:t>综上所述：</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num>
                      <m:den>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𝑖</m:t>
                            </m:r>
                            <m:r>
                              <a:rPr lang="zh-CN" altLang="zh-CN" i="1">
                                <a:latin typeface="Cambria Math" panose="02040503050406030204" pitchFamily="18" charset="0"/>
                              </a:rPr>
                              <m:t>≠</m:t>
                            </m:r>
                            <m:r>
                              <a:rPr lang="en-US" altLang="zh-CN" i="1">
                                <a:latin typeface="Cambria Math" panose="02040503050406030204" pitchFamily="18" charset="0"/>
                              </a:rPr>
                              <m:t>𝑗</m:t>
                            </m:r>
                          </m:e>
                        </m:eqArr>
                      </m:e>
                    </m:d>
                  </m:oMath>
                </a14:m>
                <a:endParaRPr lang="zh-CN" altLang="zh-CN" dirty="0"/>
              </a:p>
              <a:p>
                <a:r>
                  <a:rPr lang="zh-CN" altLang="zh-CN" dirty="0"/>
                  <a:t>因此，</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r>
                          <a:rPr lang="en-US" altLang="zh-CN" i="1">
                            <a:latin typeface="Cambria Math" panose="02040503050406030204" pitchFamily="18" charset="0"/>
                          </a:rPr>
                          <m:t>𝑌</m:t>
                        </m:r>
                      </m:num>
                      <m:den>
                        <m:r>
                          <a:rPr lang="en-US" altLang="zh-CN">
                            <a:latin typeface="Cambria Math" panose="02040503050406030204" pitchFamily="18" charset="0"/>
                          </a:rPr>
                          <m:t>𝜕</m:t>
                        </m:r>
                        <m:r>
                          <a:rPr lang="en-US" altLang="zh-CN" i="1">
                            <a:latin typeface="Cambria Math" panose="02040503050406030204" pitchFamily="18" charset="0"/>
                          </a:rPr>
                          <m:t>𝑋</m:t>
                        </m:r>
                      </m:den>
                    </m:f>
                    <m:r>
                      <a:rPr lang="en-US" altLang="zh-CN" i="1">
                        <a:latin typeface="Cambria Math" panose="02040503050406030204" pitchFamily="18" charset="0"/>
                      </a:rPr>
                      <m:t>=</m:t>
                    </m:r>
                    <m:r>
                      <a:rPr lang="en-US" altLang="zh-CN" i="1">
                        <a:latin typeface="Cambria Math" panose="02040503050406030204" pitchFamily="18" charset="0"/>
                      </a:rPr>
                      <m:t>𝑑𝑖𝑎𝑔</m:t>
                    </m:r>
                    <m:d>
                      <m:dPr>
                        <m:ctrlPr>
                          <a:rPr lang="zh-CN"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𝑇</m:t>
                        </m:r>
                      </m:sup>
                    </m:sSup>
                    <m:r>
                      <a:rPr lang="zh-CN" altLang="zh-CN" i="1">
                        <a:latin typeface="Cambria Math" panose="02040503050406030204" pitchFamily="18" charset="0"/>
                      </a:rPr>
                      <m:t>·</m:t>
                    </m:r>
                    <m:r>
                      <a:rPr lang="en-US" altLang="zh-CN" i="1">
                        <a:latin typeface="Cambria Math" panose="02040503050406030204" pitchFamily="18" charset="0"/>
                      </a:rPr>
                      <m:t>𝑌</m:t>
                    </m:r>
                  </m:oMath>
                </a14:m>
                <a:endParaRPr lang="zh-CN" altLang="zh-CN" dirty="0"/>
              </a:p>
            </p:txBody>
          </p:sp>
        </mc:Choice>
        <mc:Fallback xmlns="">
          <p:sp>
            <p:nvSpPr>
              <p:cNvPr id="5" name="文本占位符 3">
                <a:extLst>
                  <a:ext uri="{FF2B5EF4-FFF2-40B4-BE49-F238E27FC236}">
                    <a16:creationId xmlns:a16="http://schemas.microsoft.com/office/drawing/2014/main" id="{964135F5-24F7-46B6-B4DC-D62D6B23DF37}"/>
                  </a:ext>
                </a:extLst>
              </p:cNvPr>
              <p:cNvSpPr txBox="1">
                <a:spLocks noRot="1" noChangeAspect="1" noMove="1" noResize="1" noEditPoints="1" noAdjustHandles="1" noChangeArrowheads="1" noChangeShapeType="1" noTextEdit="1"/>
              </p:cNvSpPr>
              <p:nvPr/>
            </p:nvSpPr>
            <p:spPr>
              <a:xfrm>
                <a:off x="6363482" y="761999"/>
                <a:ext cx="3935689" cy="5421745"/>
              </a:xfrm>
              <a:prstGeom prst="rect">
                <a:avLst/>
              </a:prstGeom>
              <a:blipFill>
                <a:blip r:embed="rId3"/>
                <a:stretch>
                  <a:fillRect t="-1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354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9D0C7EF7-D67E-450D-9B8D-DF5798D3F694}"/>
                  </a:ext>
                </a:extLst>
              </p:cNvPr>
              <p:cNvSpPr>
                <a:spLocks noGrp="1"/>
              </p:cNvSpPr>
              <p:nvPr>
                <p:ph type="body" sz="half" idx="2"/>
              </p:nvPr>
            </p:nvSpPr>
            <p:spPr>
              <a:xfrm>
                <a:off x="3749179" y="376382"/>
                <a:ext cx="4693642" cy="6105236"/>
              </a:xfrm>
            </p:spPr>
            <p:txBody>
              <a:bodyPr>
                <a:normAutofit/>
              </a:bodyPr>
              <a:lstStyle/>
              <a:p>
                <a:r>
                  <a:rPr lang="zh-CN" altLang="zh-CN" sz="1700" dirty="0"/>
                  <a:t>然后我们来推导</a:t>
                </a:r>
                <a:r>
                  <a:rPr lang="en-US" altLang="zh-CN" sz="1700" dirty="0"/>
                  <a:t>soft max</a:t>
                </a:r>
                <a:r>
                  <a:rPr lang="zh-CN" altLang="zh-CN" sz="1700" dirty="0"/>
                  <a:t>层的反向传播公式</a:t>
                </a:r>
                <a:r>
                  <a:rPr lang="zh-CN" altLang="en-US" sz="1700" dirty="0"/>
                  <a:t>，</a:t>
                </a:r>
                <a:r>
                  <a:rPr lang="zh-CN" altLang="zh-CN" sz="1700" dirty="0"/>
                  <a:t>反向传播时，是使用</a:t>
                </a:r>
                <a:r>
                  <a:rPr lang="en-US" altLang="zh-CN" sz="1700" dirty="0"/>
                  <a:t>loss</a:t>
                </a:r>
                <a:r>
                  <a:rPr lang="zh-CN" altLang="zh-CN" sz="1700" dirty="0"/>
                  <a:t>对</a:t>
                </a:r>
                <a:r>
                  <a:rPr lang="en-US" altLang="zh-CN" sz="1700" dirty="0"/>
                  <a:t>x</a:t>
                </a:r>
                <a:r>
                  <a:rPr lang="zh-CN" altLang="zh-CN" sz="1700" dirty="0"/>
                  <a:t>求导，即：</a:t>
                </a:r>
              </a:p>
              <a:p>
                <a:pPr/>
                <a14:m>
                  <m:oMathPara xmlns:m="http://schemas.openxmlformats.org/officeDocument/2006/math">
                    <m:oMathParaPr>
                      <m:jc m:val="centerGroup"/>
                    </m:oMathParaPr>
                    <m:oMath xmlns:m="http://schemas.openxmlformats.org/officeDocument/2006/math">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𝑙𝑜𝑠𝑠</m:t>
                          </m:r>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𝑙𝑜𝑠𝑠</m:t>
                              </m:r>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𝑙𝑜𝑔</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zh-CN" altLang="zh-CN" sz="1700" i="1">
                              <a:latin typeface="Cambria Math" panose="02040503050406030204" pitchFamily="18" charset="0"/>
                            </a:rPr>
                            <m:t>≠</m:t>
                          </m:r>
                          <m:r>
                            <a:rPr lang="en-US" altLang="zh-CN" sz="1700" i="1">
                              <a:latin typeface="Cambria Math" panose="02040503050406030204" pitchFamily="18" charset="0"/>
                            </a:rPr>
                            <m:t>𝑘</m:t>
                          </m:r>
                        </m:sub>
                        <m:sup/>
                        <m:e>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e>
                      </m:nary>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𝑘</m:t>
                              </m:r>
                            </m:sub>
                          </m:sSub>
                        </m:den>
                      </m:f>
                      <m:r>
                        <a:rPr lang="en-US" altLang="zh-CN" sz="1700" i="1">
                          <a:latin typeface="Cambria Math" panose="02040503050406030204" pitchFamily="18" charset="0"/>
                        </a:rPr>
                        <m:t>=−</m:t>
                      </m:r>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d>
                        <m:dPr>
                          <m:ctrlPr>
                            <a:rPr lang="zh-CN" altLang="zh-CN" sz="1700" i="1">
                              <a:latin typeface="Cambria Math" panose="02040503050406030204" pitchFamily="18" charset="0"/>
                            </a:rPr>
                          </m:ctrlPr>
                        </m:dPr>
                        <m:e>
                          <m:r>
                            <a:rPr lang="en-US" altLang="zh-CN" sz="1700" i="1">
                              <a:latin typeface="Cambria Math" panose="02040503050406030204" pitchFamily="18" charset="0"/>
                            </a:rPr>
                            <m:t>1−</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d>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zh-CN" altLang="zh-CN" sz="1700" i="1">
                              <a:latin typeface="Cambria Math" panose="02040503050406030204" pitchFamily="18" charset="0"/>
                            </a:rPr>
                            <m:t>≠</m:t>
                          </m:r>
                          <m:r>
                            <a:rPr lang="en-US" altLang="zh-CN" sz="1700" i="1">
                              <a:latin typeface="Cambria Math" panose="02040503050406030204" pitchFamily="18" charset="0"/>
                            </a:rPr>
                            <m:t>𝑘</m:t>
                          </m:r>
                        </m:sub>
                        <m:sup/>
                        <m:e>
                          <m:f>
                            <m:fPr>
                              <m:ctrlPr>
                                <a:rPr lang="zh-CN" altLang="zh-CN" sz="1700" i="1">
                                  <a:latin typeface="Cambria Math" panose="02040503050406030204" pitchFamily="18" charset="0"/>
                                </a:rPr>
                              </m:ctrlPr>
                            </m:fPr>
                            <m:num>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num>
                            <m:den>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den>
                          </m:f>
                          <m:d>
                            <m:dPr>
                              <m:ctrlPr>
                                <a:rPr lang="zh-CN" altLang="zh-CN" sz="1700" i="1">
                                  <a:latin typeface="Cambria Math" panose="02040503050406030204" pitchFamily="18" charset="0"/>
                                </a:rPr>
                              </m:ctrlPr>
                            </m:dPr>
                            <m:e>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𝑖</m:t>
                                  </m:r>
                                </m:sub>
                              </m:sSub>
                              <m:r>
                                <a:rPr lang="zh-CN"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d>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zh-CN" altLang="zh-CN" sz="1700" i="1">
                              <a:latin typeface="Cambria Math" panose="02040503050406030204" pitchFamily="18" charset="0"/>
                            </a:rPr>
                            <m:t>≠</m:t>
                          </m:r>
                          <m:r>
                            <a:rPr lang="en-US" altLang="zh-CN" sz="1700" i="1">
                              <a:latin typeface="Cambria Math" panose="02040503050406030204" pitchFamily="18" charset="0"/>
                            </a:rPr>
                            <m:t>𝑘</m:t>
                          </m:r>
                        </m:sub>
                        <m:sup/>
                        <m:e>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nary>
                        <m:naryPr>
                          <m:chr m:val="∑"/>
                          <m:limLoc m:val="undOvr"/>
                          <m:supHide m:val="on"/>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sub>
                        <m:sup/>
                        <m:e>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𝑖</m:t>
                              </m:r>
                            </m:sub>
                          </m:sSub>
                        </m:e>
                      </m:nary>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𝑦</m:t>
                          </m:r>
                        </m:e>
                        <m:sub>
                          <m:r>
                            <a:rPr lang="en-US" altLang="zh-CN" sz="1700" i="1">
                              <a:latin typeface="Cambria Math" panose="02040503050406030204" pitchFamily="18" charset="0"/>
                            </a:rPr>
                            <m:t>𝑘</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𝑦</m:t>
                              </m:r>
                            </m:e>
                          </m:acc>
                        </m:e>
                        <m:sub>
                          <m:r>
                            <a:rPr lang="en-US" altLang="zh-CN" sz="1700" i="1">
                              <a:latin typeface="Cambria Math" panose="02040503050406030204" pitchFamily="18" charset="0"/>
                            </a:rPr>
                            <m:t>𝑘</m:t>
                          </m:r>
                        </m:sub>
                      </m:sSub>
                    </m:oMath>
                  </m:oMathPara>
                </a14:m>
                <a:endParaRPr lang="zh-CN" altLang="zh-CN" sz="1700" dirty="0"/>
              </a:p>
              <a:p>
                <a:r>
                  <a:rPr lang="zh-CN" altLang="zh-CN" sz="1700" dirty="0"/>
                  <a:t>因此，</a:t>
                </a:r>
                <a14:m>
                  <m:oMath xmlns:m="http://schemas.openxmlformats.org/officeDocument/2006/math">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𝑙𝑜𝑠𝑠</m:t>
                        </m:r>
                      </m:num>
                      <m:den>
                        <m:r>
                          <a:rPr lang="en-US" altLang="zh-CN" sz="1700">
                            <a:latin typeface="Cambria Math" panose="02040503050406030204" pitchFamily="18" charset="0"/>
                          </a:rPr>
                          <m:t>𝜕</m:t>
                        </m:r>
                        <m:r>
                          <a:rPr lang="en-US" altLang="zh-CN" sz="1700" i="1">
                            <a:latin typeface="Cambria Math" panose="02040503050406030204" pitchFamily="18" charset="0"/>
                          </a:rPr>
                          <m:t>𝑋</m:t>
                        </m:r>
                      </m:den>
                    </m:f>
                    <m:r>
                      <a:rPr lang="en-US" altLang="zh-CN" sz="1700" i="1">
                        <a:latin typeface="Cambria Math" panose="02040503050406030204" pitchFamily="18" charset="0"/>
                      </a:rPr>
                      <m:t>=</m:t>
                    </m:r>
                    <m:r>
                      <a:rPr lang="en-US" altLang="zh-CN" sz="1700" i="1">
                        <a:latin typeface="Cambria Math" panose="02040503050406030204" pitchFamily="18" charset="0"/>
                      </a:rPr>
                      <m:t>𝑌</m:t>
                    </m:r>
                    <m:r>
                      <a:rPr lang="en-US" altLang="zh-CN" sz="1700" i="1">
                        <a:latin typeface="Cambria Math" panose="02040503050406030204" pitchFamily="18" charset="0"/>
                      </a:rPr>
                      <m:t>−</m:t>
                    </m:r>
                    <m:acc>
                      <m:accPr>
                        <m:chr m:val="̂"/>
                        <m:ctrlPr>
                          <a:rPr lang="zh-CN" altLang="zh-CN" sz="1700" i="1">
                            <a:latin typeface="Cambria Math" panose="02040503050406030204" pitchFamily="18" charset="0"/>
                          </a:rPr>
                        </m:ctrlPr>
                      </m:accPr>
                      <m:e>
                        <m:r>
                          <a:rPr lang="en-US" altLang="zh-CN" sz="1700" i="1">
                            <a:latin typeface="Cambria Math" panose="02040503050406030204" pitchFamily="18" charset="0"/>
                          </a:rPr>
                          <m:t>𝑌</m:t>
                        </m:r>
                      </m:e>
                    </m:acc>
                  </m:oMath>
                </a14:m>
                <a:endParaRPr lang="zh-CN" altLang="zh-CN" sz="1700" dirty="0"/>
              </a:p>
              <a:p>
                <a:endParaRPr lang="zh-CN" altLang="en-US" dirty="0"/>
              </a:p>
            </p:txBody>
          </p:sp>
        </mc:Choice>
        <mc:Fallback xmlns="">
          <p:sp>
            <p:nvSpPr>
              <p:cNvPr id="4" name="文本占位符 3">
                <a:extLst>
                  <a:ext uri="{FF2B5EF4-FFF2-40B4-BE49-F238E27FC236}">
                    <a16:creationId xmlns:a16="http://schemas.microsoft.com/office/drawing/2014/main" id="{9D0C7EF7-D67E-450D-9B8D-DF5798D3F694}"/>
                  </a:ext>
                </a:extLst>
              </p:cNvPr>
              <p:cNvSpPr>
                <a:spLocks noGrp="1" noRot="1" noChangeAspect="1" noMove="1" noResize="1" noEditPoints="1" noAdjustHandles="1" noChangeArrowheads="1" noChangeShapeType="1" noTextEdit="1"/>
              </p:cNvSpPr>
              <p:nvPr>
                <p:ph type="body" sz="half" idx="2"/>
              </p:nvPr>
            </p:nvSpPr>
            <p:spPr>
              <a:xfrm>
                <a:off x="3749179" y="376382"/>
                <a:ext cx="4693642" cy="6105236"/>
              </a:xfrm>
              <a:blipFill>
                <a:blip r:embed="rId2"/>
                <a:stretch>
                  <a:fillRect t="-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909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内容占位符 3">
                <a:extLst>
                  <a:ext uri="{FF2B5EF4-FFF2-40B4-BE49-F238E27FC236}">
                    <a16:creationId xmlns:a16="http://schemas.microsoft.com/office/drawing/2014/main" id="{9BAB4EF1-DB1E-47C5-9AC5-8D12CB5D34CD}"/>
                  </a:ext>
                </a:extLst>
              </p:cNvPr>
              <p:cNvGraphicFramePr>
                <a:graphicFrameLocks noGrp="1"/>
              </p:cNvGraphicFramePr>
              <p:nvPr>
                <p:ph sz="quarter" idx="13"/>
                <p:extLst>
                  <p:ext uri="{D42A27DB-BD31-4B8C-83A1-F6EECF244321}">
                    <p14:modId xmlns:p14="http://schemas.microsoft.com/office/powerpoint/2010/main" val="708285591"/>
                  </p:ext>
                </p:extLst>
              </p:nvPr>
            </p:nvGraphicFramePr>
            <p:xfrm>
              <a:off x="0" y="0"/>
              <a:ext cx="12192001" cy="6874085"/>
            </p:xfrm>
            <a:graphic>
              <a:graphicData uri="http://schemas.openxmlformats.org/drawingml/2006/table">
                <a:tbl>
                  <a:tblPr firstRow="1" firstCol="1" bandRow="1">
                    <a:tableStyleId>{5C22544A-7EE6-4342-B048-85BDC9FD1C3A}</a:tableStyleId>
                  </a:tblPr>
                  <a:tblGrid>
                    <a:gridCol w="670148">
                      <a:extLst>
                        <a:ext uri="{9D8B030D-6E8A-4147-A177-3AD203B41FA5}">
                          <a16:colId xmlns:a16="http://schemas.microsoft.com/office/drawing/2014/main" val="3258067449"/>
                        </a:ext>
                      </a:extLst>
                    </a:gridCol>
                    <a:gridCol w="1792940">
                      <a:extLst>
                        <a:ext uri="{9D8B030D-6E8A-4147-A177-3AD203B41FA5}">
                          <a16:colId xmlns:a16="http://schemas.microsoft.com/office/drawing/2014/main" val="2377051073"/>
                        </a:ext>
                      </a:extLst>
                    </a:gridCol>
                    <a:gridCol w="1904632">
                      <a:extLst>
                        <a:ext uri="{9D8B030D-6E8A-4147-A177-3AD203B41FA5}">
                          <a16:colId xmlns:a16="http://schemas.microsoft.com/office/drawing/2014/main" val="1623603316"/>
                        </a:ext>
                      </a:extLst>
                    </a:gridCol>
                    <a:gridCol w="1875240">
                      <a:extLst>
                        <a:ext uri="{9D8B030D-6E8A-4147-A177-3AD203B41FA5}">
                          <a16:colId xmlns:a16="http://schemas.microsoft.com/office/drawing/2014/main" val="745888201"/>
                        </a:ext>
                      </a:extLst>
                    </a:gridCol>
                    <a:gridCol w="5949041">
                      <a:extLst>
                        <a:ext uri="{9D8B030D-6E8A-4147-A177-3AD203B41FA5}">
                          <a16:colId xmlns:a16="http://schemas.microsoft.com/office/drawing/2014/main" val="2800949981"/>
                        </a:ext>
                      </a:extLst>
                    </a:gridCol>
                  </a:tblGrid>
                  <a:tr h="641653">
                    <a:tc>
                      <a:txBody>
                        <a:bodyPr/>
                        <a:lstStyle/>
                        <a:p>
                          <a:pPr algn="ctr">
                            <a:spcAft>
                              <a:spcPts val="0"/>
                            </a:spcAft>
                          </a:pPr>
                          <a:r>
                            <a:rPr lang="zh-CN" sz="1600" kern="100" dirty="0">
                              <a:effectLst/>
                            </a:rPr>
                            <a:t>层数</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400" kern="100" dirty="0">
                              <a:effectLst/>
                            </a:rPr>
                            <a:t>本层信息：</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输入大小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输出大小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200" kern="100" dirty="0">
                              <a:effectLst/>
                            </a:rPr>
                            <a:t>计算公式</a:t>
                          </a:r>
                          <a:r>
                            <a:rPr lang="en-US" sz="1200" kern="100" dirty="0">
                              <a:effectLst/>
                            </a:rPr>
                            <a:t>(“*”</a:t>
                          </a:r>
                          <a:r>
                            <a:rPr lang="zh-CN" sz="1200" kern="100" dirty="0">
                              <a:effectLst/>
                            </a:rPr>
                            <a:t>代表卷积，“·”代表点积，</a:t>
                          </a:r>
                          <a:r>
                            <a:rPr lang="en-US" sz="1200" kern="100" dirty="0">
                              <a:effectLst/>
                            </a:rPr>
                            <a:t>m</a:t>
                          </a:r>
                          <a:r>
                            <a:rPr lang="zh-CN" sz="1200" kern="100" dirty="0">
                              <a:effectLst/>
                            </a:rPr>
                            <a:t>为数据集的总大小，当使用</a:t>
                          </a:r>
                          <a:r>
                            <a:rPr lang="en-US" sz="1200" kern="100" dirty="0">
                              <a:effectLst/>
                            </a:rPr>
                            <a:t>mini batch</a:t>
                          </a:r>
                          <a:r>
                            <a:rPr lang="zh-CN" sz="1200" kern="100" dirty="0">
                              <a:effectLst/>
                            </a:rPr>
                            <a:t>的方法时，</a:t>
                          </a:r>
                          <a:r>
                            <a:rPr lang="en-US" sz="1200" kern="100" dirty="0">
                              <a:effectLst/>
                            </a:rPr>
                            <a:t>m</a:t>
                          </a:r>
                          <a:r>
                            <a:rPr lang="zh-CN" sz="1200" kern="100" dirty="0">
                              <a:effectLst/>
                            </a:rPr>
                            <a:t>为</a:t>
                          </a:r>
                          <a:r>
                            <a:rPr lang="en-US" sz="1200" kern="100" dirty="0">
                              <a:effectLst/>
                            </a:rPr>
                            <a:t>mini batch</a:t>
                          </a:r>
                          <a:r>
                            <a:rPr lang="zh-CN" sz="1200" kern="100" dirty="0">
                              <a:effectLst/>
                            </a:rPr>
                            <a:t>的大小</a:t>
                          </a:r>
                          <a:r>
                            <a:rPr lang="en-US" sz="12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999920306"/>
                      </a:ext>
                    </a:extLst>
                  </a:tr>
                  <a:tr h="802066">
                    <a:tc>
                      <a:txBody>
                        <a:bodyPr/>
                        <a:lstStyle/>
                        <a:p>
                          <a:pPr algn="ctr">
                            <a:spcAft>
                              <a:spcPts val="0"/>
                            </a:spcAft>
                          </a:pP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600" kern="100" dirty="0">
                              <a:effectLst/>
                            </a:rPr>
                            <a:t>(m</a:t>
                          </a:r>
                          <a:r>
                            <a:rPr lang="zh-CN" sz="1600" kern="100" dirty="0">
                              <a:effectLst/>
                            </a:rPr>
                            <a:t>，</a:t>
                          </a:r>
                          <a:r>
                            <a:rPr lang="en-US" sz="1600" kern="100" dirty="0">
                              <a:effectLst/>
                            </a:rPr>
                            <a:t>28</a:t>
                          </a:r>
                          <a:r>
                            <a:rPr lang="zh-CN" sz="1600" kern="100" dirty="0">
                              <a:effectLst/>
                            </a:rPr>
                            <a:t>，</a:t>
                          </a:r>
                          <a:r>
                            <a:rPr lang="en-US" sz="1600" kern="100" dirty="0">
                              <a:effectLst/>
                            </a:rPr>
                            <a:t>28</a:t>
                          </a:r>
                          <a:r>
                            <a:rPr lang="zh-CN" sz="1600" kern="100" dirty="0">
                              <a:effectLst/>
                            </a:rPr>
                            <a:t>，</a:t>
                          </a:r>
                          <a:r>
                            <a:rPr lang="en-US" sz="1600" kern="100" dirty="0">
                              <a:effectLst/>
                            </a:rPr>
                            <a:t>1</a:t>
                          </a:r>
                          <a:r>
                            <a:rPr lang="zh-CN" sz="1600" kern="100" dirty="0">
                              <a:effectLst/>
                            </a:rPr>
                            <a:t>）</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800" kern="100" dirty="0">
                              <a:effectLst/>
                            </a:rPr>
                            <a:t>(m</a:t>
                          </a:r>
                          <a:r>
                            <a:rPr lang="zh-CN" sz="1800" kern="100" dirty="0">
                              <a:effectLst/>
                            </a:rPr>
                            <a:t>，</a:t>
                          </a:r>
                          <a:r>
                            <a:rPr lang="en-US" sz="1800" kern="100" dirty="0">
                              <a:effectLst/>
                            </a:rPr>
                            <a:t>28</a:t>
                          </a:r>
                          <a:r>
                            <a:rPr lang="zh-CN" sz="1800" kern="100" dirty="0">
                              <a:effectLst/>
                            </a:rPr>
                            <a:t>，</a:t>
                          </a:r>
                          <a:r>
                            <a:rPr lang="en-US" sz="1800" kern="100" dirty="0">
                              <a:effectLst/>
                            </a:rPr>
                            <a:t>28</a:t>
                          </a:r>
                          <a:r>
                            <a:rPr lang="zh-CN" sz="1800" kern="100" dirty="0">
                              <a:effectLst/>
                            </a:rPr>
                            <a:t>，</a:t>
                          </a:r>
                          <a:r>
                            <a:rPr lang="en-US" sz="1800" kern="100" dirty="0">
                              <a:effectLst/>
                            </a:rPr>
                            <a:t>1</a:t>
                          </a:r>
                          <a:r>
                            <a:rPr lang="zh-CN" sz="1800" kern="100" dirty="0">
                              <a:effectLst/>
                            </a:rPr>
                            <a:t>）</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panose="02040503050406030204" pitchFamily="18" charset="0"/>
                                  </a:rPr>
                                  <m:t>z</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1</m:t>
                                    </m:r>
                                  </m:e>
                                  <m:sub>
                                    <m:r>
                                      <a:rPr lang="en-US" sz="2400" kern="100">
                                        <a:effectLst/>
                                        <a:latin typeface="Cambria Math" panose="02040503050406030204" pitchFamily="18" charset="0"/>
                                      </a:rPr>
                                      <m:t>1</m:t>
                                    </m:r>
                                  </m:sub>
                                </m:sSub>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x</m:t>
                                </m:r>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cv</m:t>
                                </m:r>
                                <m:r>
                                  <a:rPr lang="en-US" sz="2400" kern="100">
                                    <a:effectLst/>
                                    <a:latin typeface="Cambria Math" panose="02040503050406030204" pitchFamily="18" charset="0"/>
                                  </a:rPr>
                                  <m:t>_</m:t>
                                </m:r>
                                <m:r>
                                  <m:rPr>
                                    <m:sty m:val="p"/>
                                  </m:rPr>
                                  <a:rPr lang="en-US" sz="2400" kern="100">
                                    <a:effectLst/>
                                    <a:latin typeface="Cambria Math" panose="02040503050406030204" pitchFamily="18" charset="0"/>
                                  </a:rPr>
                                  <m:t>ft</m:t>
                                </m:r>
                                <m:r>
                                  <a:rPr lang="en-US" sz="2400" kern="100">
                                    <a:effectLst/>
                                    <a:latin typeface="Cambria Math" panose="02040503050406030204" pitchFamily="18" charset="0"/>
                                  </a:rPr>
                                  <m:t>1</m:t>
                                </m:r>
                              </m:oMath>
                            </m:oMathPara>
                          </a14:m>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583512658"/>
                      </a:ext>
                    </a:extLst>
                  </a:tr>
                  <a:tr h="357867">
                    <a:tc>
                      <a:txBody>
                        <a:bodyPr/>
                        <a:lstStyle/>
                        <a:p>
                          <a:pPr algn="ctr">
                            <a:spcAft>
                              <a:spcPts val="0"/>
                            </a:spcAft>
                          </a:pPr>
                          <a:r>
                            <a:rPr lang="en-US" sz="2000" kern="100" dirty="0">
                              <a:effectLst/>
                            </a:rPr>
                            <a:t>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rPr>
                                  <m:t>a</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1</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≤0</m:t>
                                        </m:r>
                                      </m:e>
                                    </m:eqArr>
                                  </m:e>
                                </m:d>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918415258"/>
                      </a:ext>
                    </a:extLst>
                  </a:tr>
                  <a:tr h="641653">
                    <a:tc>
                      <a:txBody>
                        <a:bodyPr/>
                        <a:lstStyle/>
                        <a:p>
                          <a:pPr algn="ctr">
                            <a:spcAft>
                              <a:spcPts val="0"/>
                            </a:spcAft>
                          </a:pPr>
                          <a:r>
                            <a:rPr lang="en-US" sz="3200" kern="100" dirty="0">
                              <a:effectLst/>
                            </a:rPr>
                            <a:t>3</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 xmlns:m="http://schemas.openxmlformats.org/officeDocument/2006/math">
                              <m:r>
                                <a:rPr lang="zh-CN" sz="1600" kern="100">
                                  <a:effectLst/>
                                  <a:latin typeface="Cambria Math" panose="02040503050406030204" pitchFamily="18" charset="0"/>
                                </a:rPr>
                                <m:t>对</m:t>
                              </m:r>
                              <m:r>
                                <m:rPr>
                                  <m:sty m:val="p"/>
                                </m:rPr>
                                <a:rPr lang="en-US" sz="1600" kern="100">
                                  <a:effectLst/>
                                  <a:latin typeface="Cambria Math" panose="02040503050406030204" pitchFamily="18" charset="0"/>
                                </a:rPr>
                                <m:t>a</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1</m:t>
                                  </m:r>
                                </m:e>
                                <m:sub>
                                  <m:r>
                                    <a:rPr lang="en-US" sz="1600" kern="100">
                                      <a:effectLst/>
                                      <a:latin typeface="Cambria Math" panose="02040503050406030204" pitchFamily="18" charset="0"/>
                                    </a:rPr>
                                    <m:t>2</m:t>
                                  </m:r>
                                </m:sub>
                              </m:sSub>
                              <m:r>
                                <a:rPr lang="zh-CN" sz="1600" kern="100">
                                  <a:effectLst/>
                                  <a:latin typeface="Cambria Math" panose="02040503050406030204" pitchFamily="18" charset="0"/>
                                </a:rPr>
                                <m:t>进行采样，得到</m:t>
                              </m:r>
                              <m:r>
                                <m:rPr>
                                  <m:sty m:val="p"/>
                                </m:rPr>
                                <a:rPr lang="en-US" sz="1600" kern="100">
                                  <a:effectLst/>
                                  <a:latin typeface="Cambria Math" panose="02040503050406030204" pitchFamily="18" charset="0"/>
                                </a:rPr>
                                <m:t>z</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1</m:t>
                                  </m:r>
                                </m:e>
                                <m:sub>
                                  <m:r>
                                    <a:rPr lang="en-US" sz="1600" kern="100">
                                      <a:effectLst/>
                                      <a:latin typeface="Cambria Math" panose="02040503050406030204" pitchFamily="18" charset="0"/>
                                    </a:rPr>
                                    <m:t>2</m:t>
                                  </m:r>
                                </m:sub>
                              </m:sSub>
                            </m:oMath>
                          </a14:m>
                          <a:r>
                            <a:rPr lang="zh-CN" sz="1600" kern="100" dirty="0">
                              <a:effectLst/>
                            </a:rPr>
                            <a:t>及索引矩阵。</a:t>
                          </a:r>
                          <a:r>
                            <a:rPr lang="en-US" sz="1600" kern="100" dirty="0">
                              <a:effectLst/>
                            </a:rPr>
                            <a:t>max pool</a:t>
                          </a:r>
                          <a:r>
                            <a:rPr lang="zh-CN" sz="1600" kern="100" dirty="0">
                              <a:effectLst/>
                            </a:rPr>
                            <a:t>的索引矩阵为最大值的位置，</a:t>
                          </a:r>
                          <a:r>
                            <a:rPr lang="en-US" sz="1600" kern="100" dirty="0">
                              <a:effectLst/>
                            </a:rPr>
                            <a:t>mean pool</a:t>
                          </a:r>
                          <a:r>
                            <a:rPr lang="zh-CN" sz="1600" kern="100" dirty="0">
                              <a:effectLst/>
                            </a:rPr>
                            <a:t>的索引矩阵值均为</a:t>
                          </a:r>
                          <a:r>
                            <a:rPr lang="en-US" sz="1600" kern="100" dirty="0">
                              <a:effectLst/>
                            </a:rPr>
                            <a:t>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438019944"/>
                      </a:ext>
                    </a:extLst>
                  </a:tr>
                  <a:tr h="802066">
                    <a:tc>
                      <a:txBody>
                        <a:bodyPr/>
                        <a:lstStyle/>
                        <a:p>
                          <a:pPr algn="ctr">
                            <a:spcAft>
                              <a:spcPts val="0"/>
                            </a:spcAft>
                          </a:pPr>
                          <a:r>
                            <a:rPr lang="en-US" sz="3200" kern="100" dirty="0">
                              <a:effectLst/>
                            </a:rPr>
                            <a:t>4</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panose="02040503050406030204" pitchFamily="18" charset="0"/>
                                  </a:rPr>
                                  <m:t>z</m:t>
                                </m:r>
                                <m:sSub>
                                  <m:sSubPr>
                                    <m:ctrlPr>
                                      <a:rPr lang="zh-CN" sz="2000" i="1" kern="100">
                                        <a:effectLst/>
                                        <a:latin typeface="Cambria Math" panose="02040503050406030204" pitchFamily="18" charset="0"/>
                                      </a:rPr>
                                    </m:ctrlPr>
                                  </m:sSubPr>
                                  <m:e>
                                    <m:r>
                                      <a:rPr lang="en-US" sz="2000" kern="100">
                                        <a:effectLst/>
                                        <a:latin typeface="Cambria Math" panose="02040503050406030204" pitchFamily="18" charset="0"/>
                                      </a:rPr>
                                      <m:t>2</m:t>
                                    </m:r>
                                  </m:e>
                                  <m:sub>
                                    <m:r>
                                      <a:rPr lang="en-US" sz="2000" kern="100">
                                        <a:effectLst/>
                                        <a:latin typeface="Cambria Math" panose="02040503050406030204" pitchFamily="18" charset="0"/>
                                      </a:rPr>
                                      <m:t>1</m:t>
                                    </m:r>
                                  </m:sub>
                                </m:sSub>
                                <m:r>
                                  <a:rPr lang="en-US" sz="2000" kern="100">
                                    <a:effectLst/>
                                    <a:latin typeface="Cambria Math" panose="02040503050406030204" pitchFamily="18" charset="0"/>
                                  </a:rPr>
                                  <m:t>=</m:t>
                                </m:r>
                                <m:r>
                                  <m:rPr>
                                    <m:sty m:val="p"/>
                                  </m:rPr>
                                  <a:rPr lang="en-US" sz="2000" kern="100">
                                    <a:effectLst/>
                                    <a:latin typeface="Cambria Math" panose="02040503050406030204" pitchFamily="18" charset="0"/>
                                  </a:rPr>
                                  <m:t>z</m:t>
                                </m:r>
                                <m:sSub>
                                  <m:sSubPr>
                                    <m:ctrlPr>
                                      <a:rPr lang="zh-CN" sz="2000" i="1" kern="100">
                                        <a:effectLst/>
                                        <a:latin typeface="Cambria Math" panose="02040503050406030204" pitchFamily="18" charset="0"/>
                                      </a:rPr>
                                    </m:ctrlPr>
                                  </m:sSubPr>
                                  <m:e>
                                    <m:r>
                                      <a:rPr lang="en-US" sz="2000" kern="100">
                                        <a:effectLst/>
                                        <a:latin typeface="Cambria Math" panose="02040503050406030204" pitchFamily="18" charset="0"/>
                                      </a:rPr>
                                      <m:t>1</m:t>
                                    </m:r>
                                  </m:e>
                                  <m:sub>
                                    <m:r>
                                      <a:rPr lang="en-US" sz="2000" kern="100">
                                        <a:effectLst/>
                                        <a:latin typeface="Cambria Math" panose="02040503050406030204" pitchFamily="18" charset="0"/>
                                      </a:rPr>
                                      <m:t>2</m:t>
                                    </m:r>
                                  </m:sub>
                                </m:sSub>
                                <m:r>
                                  <a:rPr lang="en-US" sz="2000" kern="100">
                                    <a:effectLst/>
                                    <a:latin typeface="Cambria Math" panose="02040503050406030204" pitchFamily="18" charset="0"/>
                                  </a:rPr>
                                  <m:t>∗</m:t>
                                </m:r>
                                <m:r>
                                  <m:rPr>
                                    <m:sty m:val="p"/>
                                  </m:rPr>
                                  <a:rPr lang="en-US" sz="2000" kern="100">
                                    <a:effectLst/>
                                    <a:latin typeface="Cambria Math" panose="02040503050406030204" pitchFamily="18" charset="0"/>
                                  </a:rPr>
                                  <m:t>cv</m:t>
                                </m:r>
                                <m:r>
                                  <a:rPr lang="en-US" sz="2000" kern="100">
                                    <a:effectLst/>
                                    <a:latin typeface="Cambria Math" panose="02040503050406030204" pitchFamily="18" charset="0"/>
                                  </a:rPr>
                                  <m:t>_</m:t>
                                </m:r>
                                <m:r>
                                  <m:rPr>
                                    <m:sty m:val="p"/>
                                  </m:rPr>
                                  <a:rPr lang="en-US" sz="2000" kern="100">
                                    <a:effectLst/>
                                    <a:latin typeface="Cambria Math" panose="02040503050406030204" pitchFamily="18" charset="0"/>
                                  </a:rPr>
                                  <m:t>ft</m:t>
                                </m:r>
                                <m:r>
                                  <a:rPr lang="en-US" sz="2000" kern="100">
                                    <a:effectLst/>
                                    <a:latin typeface="Cambria Math" panose="02040503050406030204" pitchFamily="18" charset="0"/>
                                  </a:rPr>
                                  <m:t>1</m:t>
                                </m:r>
                              </m:oMath>
                            </m:oMathPara>
                          </a14:m>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387730323"/>
                      </a:ext>
                    </a:extLst>
                  </a:tr>
                  <a:tr h="357867">
                    <a:tc>
                      <a:txBody>
                        <a:bodyPr/>
                        <a:lstStyle/>
                        <a:p>
                          <a:pPr algn="ctr">
                            <a:spcAft>
                              <a:spcPts val="0"/>
                            </a:spcAft>
                          </a:pPr>
                          <a:r>
                            <a:rPr lang="en-US" sz="2400" kern="100" dirty="0">
                              <a:effectLst/>
                            </a:rPr>
                            <a:t>5</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1100" kern="100">
                                    <a:effectLst/>
                                    <a:latin typeface="Cambria Math" panose="02040503050406030204" pitchFamily="18" charset="0"/>
                                  </a:rPr>
                                  <m:t>a</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 </m:t>
                                </m:r>
                                <m:d>
                                  <m:dPr>
                                    <m:begChr m:val="{"/>
                                    <m:endChr m:val=""/>
                                    <m:ctrlPr>
                                      <a:rPr lang="zh-CN" sz="1100" i="1" kern="100">
                                        <a:effectLst/>
                                        <a:latin typeface="Cambria Math" panose="02040503050406030204" pitchFamily="18" charset="0"/>
                                      </a:rPr>
                                    </m:ctrlPr>
                                  </m:dPr>
                                  <m:e>
                                    <m:eqArr>
                                      <m:eqArrPr>
                                        <m:ctrlPr>
                                          <a:rPr lang="zh-CN" sz="1100" i="1" kern="100">
                                            <a:effectLst/>
                                            <a:latin typeface="Cambria Math" panose="02040503050406030204" pitchFamily="18" charset="0"/>
                                          </a:rPr>
                                        </m:ctrlPr>
                                      </m:eqArrPr>
                                      <m:e>
                                        <m:r>
                                          <a:rPr lang="en-US" sz="1100" kern="100">
                                            <a:effectLst/>
                                            <a:latin typeface="Cambria Math" panose="02040503050406030204" pitchFamily="18" charset="0"/>
                                          </a:rPr>
                                          <m:t>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&gt;0</m:t>
                                        </m:r>
                                      </m:e>
                                      <m:e>
                                        <m:r>
                                          <a:rPr lang="en-US" sz="1100" kern="100">
                                            <a:effectLst/>
                                            <a:latin typeface="Cambria Math" panose="02040503050406030204" pitchFamily="18" charset="0"/>
                                          </a:rPr>
                                          <m:t>0,</m:t>
                                        </m:r>
                                        <m:r>
                                          <a:rPr lang="en-US" sz="1100" kern="100">
                                            <a:effectLst/>
                                            <a:latin typeface="Cambria Math" panose="02040503050406030204" pitchFamily="18" charset="0"/>
                                          </a:rPr>
                                          <m:t>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≤0</m:t>
                                        </m:r>
                                      </m:e>
                                    </m:eqArr>
                                  </m:e>
                                </m:d>
                              </m:oMath>
                            </m:oMathPara>
                          </a14:m>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49946700"/>
                      </a:ext>
                    </a:extLst>
                  </a:tr>
                  <a:tr h="641653">
                    <a:tc>
                      <a:txBody>
                        <a:bodyPr/>
                        <a:lstStyle/>
                        <a:p>
                          <a:pPr algn="ctr">
                            <a:spcAft>
                              <a:spcPts val="0"/>
                            </a:spcAft>
                          </a:pPr>
                          <a:r>
                            <a:rPr lang="en-US" sz="2800" kern="100" dirty="0">
                              <a:effectLst/>
                            </a:rPr>
                            <a:t>6</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7</a:t>
                          </a:r>
                          <a:r>
                            <a:rPr lang="zh-CN" sz="2400" kern="100" dirty="0">
                              <a:effectLst/>
                            </a:rPr>
                            <a:t>，</a:t>
                          </a:r>
                          <a:r>
                            <a:rPr lang="en-US" sz="2400" kern="100" dirty="0">
                              <a:effectLst/>
                            </a:rPr>
                            <a:t>7</a:t>
                          </a:r>
                          <a:r>
                            <a:rPr lang="zh-CN" sz="2400" kern="100" dirty="0">
                              <a:effectLst/>
                            </a:rPr>
                            <a:t>，</a:t>
                          </a: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 xmlns:m="http://schemas.openxmlformats.org/officeDocument/2006/math">
                              <m:r>
                                <a:rPr lang="zh-CN" sz="1600" kern="100">
                                  <a:effectLst/>
                                  <a:latin typeface="Cambria Math" panose="02040503050406030204" pitchFamily="18" charset="0"/>
                                </a:rPr>
                                <m:t>对</m:t>
                              </m:r>
                              <m:r>
                                <m:rPr>
                                  <m:sty m:val="p"/>
                                </m:rPr>
                                <a:rPr lang="en-US" sz="1600" kern="100">
                                  <a:effectLst/>
                                  <a:latin typeface="Cambria Math" panose="02040503050406030204" pitchFamily="18" charset="0"/>
                                </a:rPr>
                                <m:t>a</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1</m:t>
                                  </m:r>
                                </m:sub>
                              </m:sSub>
                              <m:r>
                                <a:rPr lang="zh-CN" sz="1600" kern="100">
                                  <a:effectLst/>
                                  <a:latin typeface="Cambria Math" panose="02040503050406030204" pitchFamily="18" charset="0"/>
                                </a:rPr>
                                <m:t>进行采样，得到</m:t>
                              </m:r>
                              <m:r>
                                <m:rPr>
                                  <m:sty m:val="p"/>
                                </m:rPr>
                                <a:rPr lang="en-US" sz="1600" kern="100">
                                  <a:effectLst/>
                                  <a:latin typeface="Cambria Math" panose="02040503050406030204" pitchFamily="18" charset="0"/>
                                </a:rPr>
                                <m:t>z</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2</m:t>
                                  </m:r>
                                </m:sub>
                              </m:sSub>
                            </m:oMath>
                          </a14:m>
                          <a:r>
                            <a:rPr lang="zh-CN" sz="1600" kern="100" dirty="0">
                              <a:effectLst/>
                            </a:rPr>
                            <a:t>及索引矩阵。</a:t>
                          </a:r>
                          <a:r>
                            <a:rPr lang="en-US" sz="1600" kern="100" dirty="0">
                              <a:effectLst/>
                            </a:rPr>
                            <a:t>max pool</a:t>
                          </a:r>
                          <a:r>
                            <a:rPr lang="zh-CN" sz="1600" kern="100" dirty="0">
                              <a:effectLst/>
                            </a:rPr>
                            <a:t>的索引矩阵为最大值的位置，</a:t>
                          </a:r>
                          <a:r>
                            <a:rPr lang="en-US" sz="1600" kern="100" dirty="0">
                              <a:effectLst/>
                            </a:rPr>
                            <a:t>mean pool</a:t>
                          </a:r>
                          <a:r>
                            <a:rPr lang="zh-CN" sz="1600" kern="100" dirty="0">
                              <a:effectLst/>
                            </a:rPr>
                            <a:t>的索引矩阵值均为</a:t>
                          </a:r>
                          <a:r>
                            <a:rPr lang="en-US" sz="1600" kern="100" dirty="0">
                              <a:effectLst/>
                            </a:rPr>
                            <a:t>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4032305100"/>
                      </a:ext>
                    </a:extLst>
                  </a:tr>
                  <a:tr h="320825">
                    <a:tc>
                      <a:txBody>
                        <a:bodyPr/>
                        <a:lstStyle/>
                        <a:p>
                          <a:pPr algn="ctr">
                            <a:spcAft>
                              <a:spcPts val="0"/>
                            </a:spcAft>
                          </a:pPr>
                          <a:r>
                            <a:rPr lang="en-US" sz="2000" kern="100" dirty="0">
                              <a:effectLst/>
                            </a:rPr>
                            <a:t>7</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Flatten</a:t>
                          </a:r>
                          <a:r>
                            <a:rPr lang="zh-CN" sz="20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7</a:t>
                          </a:r>
                          <a:r>
                            <a:rPr lang="zh-CN" sz="2000" kern="100" dirty="0">
                              <a:effectLst/>
                            </a:rPr>
                            <a:t>，</a:t>
                          </a:r>
                          <a:r>
                            <a:rPr lang="en-US" sz="2000" kern="100" dirty="0">
                              <a:effectLst/>
                            </a:rPr>
                            <a:t>7</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 xmlns:m="http://schemas.openxmlformats.org/officeDocument/2006/math">
                              <m:r>
                                <m:rPr>
                                  <m:sty m:val="p"/>
                                </m:rPr>
                                <a:rPr lang="en-US" sz="1600" kern="100">
                                  <a:effectLst/>
                                  <a:latin typeface="Cambria Math" panose="02040503050406030204" pitchFamily="18" charset="0"/>
                                </a:rPr>
                                <m:t>z</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2</m:t>
                                  </m:r>
                                  <m:r>
                                    <m:rPr>
                                      <m:sty m:val="p"/>
                                    </m:rPr>
                                    <a:rPr lang="en-US" sz="1600" kern="100">
                                      <a:effectLst/>
                                      <a:latin typeface="Cambria Math" panose="02040503050406030204" pitchFamily="18" charset="0"/>
                                    </a:rPr>
                                    <m:t>flatten</m:t>
                                  </m:r>
                                </m:sub>
                              </m:sSub>
                              <m:r>
                                <a:rPr lang="en-US" sz="1600" kern="100">
                                  <a:effectLst/>
                                  <a:latin typeface="Cambria Math" panose="02040503050406030204" pitchFamily="18" charset="0"/>
                                </a:rPr>
                                <m:t>=</m:t>
                              </m:r>
                              <m:r>
                                <a:rPr lang="en-US" sz="1600" kern="100">
                                  <a:effectLst/>
                                  <a:latin typeface="Cambria Math" panose="02040503050406030204" pitchFamily="18" charset="0"/>
                                </a:rPr>
                                <m:t>𝑓𝑙𝑎𝑡𝑡𝑒𝑛</m:t>
                              </m:r>
                              <m:r>
                                <a:rPr lang="en-US" sz="1600" kern="100">
                                  <a:effectLst/>
                                  <a:latin typeface="Cambria Math" panose="02040503050406030204" pitchFamily="18" charset="0"/>
                                </a:rPr>
                                <m:t>(</m:t>
                              </m:r>
                              <m:r>
                                <a:rPr lang="en-US" sz="1600" kern="100">
                                  <a:effectLst/>
                                  <a:latin typeface="Cambria Math" panose="02040503050406030204" pitchFamily="18" charset="0"/>
                                </a:rPr>
                                <m:t>𝑧</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2</m:t>
                                  </m:r>
                                </m:e>
                                <m:sub>
                                  <m:r>
                                    <a:rPr lang="en-US" sz="1600" kern="100">
                                      <a:effectLst/>
                                      <a:latin typeface="Cambria Math" panose="02040503050406030204" pitchFamily="18" charset="0"/>
                                    </a:rPr>
                                    <m:t>2</m:t>
                                  </m:r>
                                </m:sub>
                              </m:sSub>
                              <m:r>
                                <a:rPr lang="en-US" sz="1600" kern="100">
                                  <a:effectLst/>
                                  <a:latin typeface="Cambria Math" panose="02040503050406030204" pitchFamily="18" charset="0"/>
                                </a:rPr>
                                <m:t>)</m:t>
                              </m:r>
                            </m:oMath>
                          </a14:m>
                          <a:r>
                            <a:rPr lang="en-US" altLang="zh-CN" sz="1600" kern="100" dirty="0">
                              <a:effectLst/>
                            </a:rPr>
                            <a:t> </a:t>
                          </a:r>
                          <a:r>
                            <a:rPr lang="zh-CN" sz="1600" kern="100" dirty="0">
                              <a:effectLst/>
                            </a:rPr>
                            <a:t>即，将其扁平化</a:t>
                          </a:r>
                          <a:endParaRPr lang="zh-CN" sz="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533510009"/>
                      </a:ext>
                    </a:extLst>
                  </a:tr>
                  <a:tr h="577098">
                    <a:tc>
                      <a:txBody>
                        <a:bodyPr/>
                        <a:lstStyle/>
                        <a:p>
                          <a:pPr algn="ctr">
                            <a:spcAft>
                              <a:spcPts val="0"/>
                            </a:spcAft>
                          </a:pPr>
                          <a:r>
                            <a:rPr lang="en-US" sz="3600" kern="100" dirty="0">
                              <a:effectLst/>
                            </a:rPr>
                            <a:t>8</a:t>
                          </a:r>
                          <a:endParaRPr lang="zh-CN" sz="3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全连接一层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64)</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2</m:t>
                                            </m:r>
                                          </m:e>
                                          <m:sub>
                                            <m:r>
                                              <a:rPr lang="en-US" sz="1050" kern="100">
                                                <a:effectLst/>
                                                <a:latin typeface="Cambria Math" panose="02040503050406030204" pitchFamily="18" charset="0"/>
                                              </a:rPr>
                                              <m:t>2</m:t>
                                            </m:r>
                                            <m:r>
                                              <a:rPr lang="en-US" sz="1050" kern="100">
                                                <a:effectLst/>
                                                <a:latin typeface="Cambria Math" panose="02040503050406030204" pitchFamily="18" charset="0"/>
                                              </a:rPr>
                                              <m:t>𝑓𝑙𝑎𝑡𝑡𝑒𝑛</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2</m:t>
                                            </m:r>
                                          </m:e>
                                          <m:sub>
                                            <m:r>
                                              <a:rPr lang="en-US" sz="1050" kern="100">
                                                <a:effectLst/>
                                                <a:latin typeface="Cambria Math" panose="02040503050406030204" pitchFamily="18" charset="0"/>
                                              </a:rPr>
                                              <m:t>2</m:t>
                                            </m:r>
                                            <m:r>
                                              <a:rPr lang="en-US" sz="1050" kern="100">
                                                <a:effectLst/>
                                                <a:latin typeface="Cambria Math" panose="02040503050406030204" pitchFamily="18" charset="0"/>
                                              </a:rPr>
                                              <m:t>𝑓𝑙𝑎𝑡𝑡𝑒𝑛</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𝑧</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2</m:t>
                                            </m:r>
                                          </m:e>
                                          <m:sub>
                                            <m:r>
                                              <a:rPr lang="en-US" sz="1050" kern="100">
                                                <a:effectLst/>
                                                <a:latin typeface="Cambria Math" panose="02040503050406030204" pitchFamily="18" charset="0"/>
                                              </a:rPr>
                                              <m:t>2</m:t>
                                            </m:r>
                                            <m:r>
                                              <a:rPr lang="en-US" sz="1050" kern="100">
                                                <a:effectLst/>
                                                <a:latin typeface="Cambria Math" panose="02040503050406030204" pitchFamily="18" charset="0"/>
                                              </a:rPr>
                                              <m:t>𝑓𝑙𝑎𝑡𝑡𝑒𝑛</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1</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𝑏</m:t>
                                    </m:r>
                                  </m:e>
                                  <m:sub>
                                    <m:r>
                                      <a:rPr lang="en-US" sz="1050" kern="100">
                                        <a:effectLst/>
                                        <a:latin typeface="Cambria Math" panose="02040503050406030204" pitchFamily="18" charset="0"/>
                                      </a:rPr>
                                      <m:t>1</m:t>
                                    </m:r>
                                  </m:sub>
                                </m:sSub>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035118578"/>
                      </a:ext>
                    </a:extLst>
                  </a:tr>
                  <a:tr h="518279">
                    <a:tc>
                      <a:txBody>
                        <a:bodyPr/>
                        <a:lstStyle/>
                        <a:p>
                          <a:pPr algn="ctr">
                            <a:spcAft>
                              <a:spcPts val="0"/>
                            </a:spcAft>
                          </a:pPr>
                          <a:r>
                            <a:rPr lang="en-US" sz="3200" kern="100" dirty="0">
                              <a:effectLst/>
                            </a:rPr>
                            <a:t>9</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全连接二层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64</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1</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2</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𝑏</m:t>
                                    </m:r>
                                  </m:e>
                                  <m:sub>
                                    <m:r>
                                      <a:rPr lang="en-US" sz="1050" kern="100">
                                        <a:effectLst/>
                                        <a:latin typeface="Cambria Math" panose="02040503050406030204" pitchFamily="18" charset="0"/>
                                      </a:rPr>
                                      <m:t>2</m:t>
                                    </m:r>
                                  </m:sub>
                                </m:sSub>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3143700698"/>
                      </a:ext>
                    </a:extLst>
                  </a:tr>
                  <a:tr h="518279">
                    <a:tc>
                      <a:txBody>
                        <a:bodyPr/>
                        <a:lstStyle/>
                        <a:p>
                          <a:pPr algn="ctr">
                            <a:spcAft>
                              <a:spcPts val="0"/>
                            </a:spcAft>
                          </a:pPr>
                          <a:r>
                            <a:rPr lang="en-US" sz="1800" kern="100" dirty="0">
                              <a:effectLst/>
                            </a:rPr>
                            <a:t>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全连接三层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16)</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2</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3</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𝑏</m:t>
                                    </m:r>
                                  </m:e>
                                  <m:sub>
                                    <m:r>
                                      <a:rPr lang="en-US" sz="1050" kern="100">
                                        <a:effectLst/>
                                        <a:latin typeface="Cambria Math" panose="02040503050406030204" pitchFamily="18" charset="0"/>
                                      </a:rPr>
                                      <m:t>3</m:t>
                                    </m:r>
                                  </m:sub>
                                </m:sSub>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3149475803"/>
                      </a:ext>
                    </a:extLst>
                  </a:tr>
                  <a:tr h="678694">
                    <a:tc>
                      <a:txBody>
                        <a:bodyPr/>
                        <a:lstStyle/>
                        <a:p>
                          <a:pPr algn="ctr">
                            <a:spcAft>
                              <a:spcPts val="0"/>
                            </a:spcAft>
                          </a:pPr>
                          <a:r>
                            <a:rPr lang="en-US" sz="1800" kern="100" dirty="0">
                              <a:effectLst/>
                            </a:rPr>
                            <a:t>11</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800" kern="100" dirty="0">
                              <a:effectLst/>
                            </a:rPr>
                            <a:t>soft max</a:t>
                          </a:r>
                          <a:r>
                            <a:rPr lang="zh-CN" sz="2800" kern="100" dirty="0">
                              <a:effectLst/>
                            </a:rPr>
                            <a:t>层</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4</m:t>
                                    </m:r>
                                  </m:sub>
                                </m:sSub>
                                <m:r>
                                  <a:rPr lang="en-US" sz="1050" kern="100">
                                    <a:effectLst/>
                                    <a:latin typeface="Cambria Math" panose="02040503050406030204" pitchFamily="18" charset="0"/>
                                  </a:rPr>
                                  <m:t>= </m:t>
                                </m:r>
                                <m:d>
                                  <m:dPr>
                                    <m:begChr m:val="{"/>
                                    <m:endChr m:val=""/>
                                    <m:ctrlPr>
                                      <a:rPr lang="zh-CN" sz="1050" i="1" kern="100">
                                        <a:effectLst/>
                                        <a:latin typeface="Cambria Math" panose="02040503050406030204" pitchFamily="18" charset="0"/>
                                      </a:rPr>
                                    </m:ctrlPr>
                                  </m:dPr>
                                  <m:e>
                                    <m:eqArr>
                                      <m:eqArrPr>
                                        <m:ctrlPr>
                                          <a:rPr lang="zh-CN" sz="1050" i="1" kern="100">
                                            <a:effectLst/>
                                            <a:latin typeface="Cambria Math" panose="02040503050406030204" pitchFamily="18" charset="0"/>
                                          </a:rPr>
                                        </m:ctrlPr>
                                      </m:eqArrPr>
                                      <m:e>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&gt;0</m:t>
                                        </m:r>
                                      </m:e>
                                      <m:e>
                                        <m:r>
                                          <a:rPr lang="en-US" sz="1050" kern="100">
                                            <a:effectLst/>
                                            <a:latin typeface="Cambria Math" panose="02040503050406030204" pitchFamily="18" charset="0"/>
                                          </a:rPr>
                                          <m:t>0,</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3</m:t>
                                            </m:r>
                                          </m:sub>
                                        </m:sSub>
                                        <m:r>
                                          <a:rPr lang="en-US" sz="1050" kern="100">
                                            <a:effectLst/>
                                            <a:latin typeface="Cambria Math" panose="02040503050406030204" pitchFamily="18" charset="0"/>
                                          </a:rPr>
                                          <m:t>≤0</m:t>
                                        </m:r>
                                      </m:e>
                                    </m:eqArr>
                                  </m:e>
                                </m:d>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𝑧</m:t>
                                    </m:r>
                                  </m:e>
                                  <m:sub>
                                    <m:r>
                                      <a:rPr lang="en-US" sz="1050" kern="100">
                                        <a:effectLst/>
                                        <a:latin typeface="Cambria Math" panose="02040503050406030204" pitchFamily="18" charset="0"/>
                                      </a:rPr>
                                      <m:t>4</m:t>
                                    </m:r>
                                  </m:sub>
                                </m:sSub>
                                <m:r>
                                  <a:rPr lang="en-US"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𝑎</m:t>
                                    </m:r>
                                  </m:e>
                                  <m:sub>
                                    <m:r>
                                      <a:rPr lang="en-US" sz="1050" kern="100">
                                        <a:effectLst/>
                                        <a:latin typeface="Cambria Math" panose="02040503050406030204" pitchFamily="18" charset="0"/>
                                      </a:rPr>
                                      <m:t>4</m:t>
                                    </m:r>
                                  </m:sub>
                                </m:sSub>
                                <m:r>
                                  <a:rPr lang="zh-CN" sz="1050" kern="100">
                                    <a:effectLst/>
                                    <a:latin typeface="Cambria Math" panose="02040503050406030204" pitchFamily="18" charset="0"/>
                                  </a:rPr>
                                  <m:t>·</m:t>
                                </m:r>
                                <m:r>
                                  <a:rPr lang="en-US" sz="1050" kern="100">
                                    <a:effectLst/>
                                    <a:latin typeface="Cambria Math" panose="02040503050406030204" pitchFamily="18" charset="0"/>
                                  </a:rPr>
                                  <m:t>𝑓𝑙</m:t>
                                </m:r>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𝑤</m:t>
                                    </m:r>
                                  </m:e>
                                  <m:sub>
                                    <m:r>
                                      <a:rPr lang="en-US" sz="1050" kern="100">
                                        <a:effectLst/>
                                        <a:latin typeface="Cambria Math" panose="02040503050406030204" pitchFamily="18" charset="0"/>
                                      </a:rPr>
                                      <m:t>4</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rPr>
                                  <m:t>hypothesis</m:t>
                                </m:r>
                                <m:r>
                                  <a:rPr lang="en-US" sz="1050" kern="100">
                                    <a:effectLst/>
                                    <a:latin typeface="Cambria Math" panose="02040503050406030204" pitchFamily="18" charset="0"/>
                                  </a:rPr>
                                  <m:t>=</m:t>
                                </m:r>
                                <m:r>
                                  <m:rPr>
                                    <m:sty m:val="p"/>
                                  </m:rPr>
                                  <a:rPr lang="en-US" sz="1050" kern="100">
                                    <a:effectLst/>
                                    <a:latin typeface="Cambria Math" panose="02040503050406030204" pitchFamily="18" charset="0"/>
                                  </a:rPr>
                                  <m:t>softmax</m:t>
                                </m:r>
                                <m:r>
                                  <a:rPr lang="en-US" sz="1050" kern="100">
                                    <a:effectLst/>
                                    <a:latin typeface="Cambria Math" panose="02040503050406030204" pitchFamily="18" charset="0"/>
                                  </a:rPr>
                                  <m:t>(</m:t>
                                </m:r>
                                <m:sSub>
                                  <m:sSubPr>
                                    <m:ctrlPr>
                                      <a:rPr lang="zh-CN" sz="1050" i="1" kern="100">
                                        <a:effectLst/>
                                        <a:latin typeface="Cambria Math" panose="02040503050406030204" pitchFamily="18" charset="0"/>
                                      </a:rPr>
                                    </m:ctrlPr>
                                  </m:sSubPr>
                                  <m:e>
                                    <m:r>
                                      <m:rPr>
                                        <m:sty m:val="p"/>
                                      </m:rPr>
                                      <a:rPr lang="en-US" sz="1050" kern="100">
                                        <a:effectLst/>
                                        <a:latin typeface="Cambria Math" panose="02040503050406030204" pitchFamily="18" charset="0"/>
                                      </a:rPr>
                                      <m:t>flz</m:t>
                                    </m:r>
                                  </m:e>
                                  <m:sub>
                                    <m:r>
                                      <a:rPr lang="en-US" sz="1050" kern="100">
                                        <a:effectLst/>
                                        <a:latin typeface="Cambria Math" panose="02040503050406030204" pitchFamily="18" charset="0"/>
                                      </a:rPr>
                                      <m:t>4</m:t>
                                    </m:r>
                                  </m:sub>
                                </m:sSub>
                                <m:r>
                                  <a:rPr lang="en-US" sz="1050" kern="100">
                                    <a:effectLst/>
                                    <a:latin typeface="Cambria Math" panose="02040503050406030204" pitchFamily="18" charset="0"/>
                                  </a:rPr>
                                  <m:t>)</m:t>
                                </m:r>
                              </m:oMath>
                            </m:oMathPara>
                          </a14:m>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2306327745"/>
                      </a:ext>
                    </a:extLst>
                  </a:tr>
                </a:tbl>
              </a:graphicData>
            </a:graphic>
          </p:graphicFrame>
        </mc:Choice>
        <mc:Fallback xmlns="">
          <p:graphicFrame>
            <p:nvGraphicFramePr>
              <p:cNvPr id="4" name="内容占位符 3">
                <a:extLst>
                  <a:ext uri="{FF2B5EF4-FFF2-40B4-BE49-F238E27FC236}">
                    <a16:creationId xmlns:a16="http://schemas.microsoft.com/office/drawing/2014/main" id="{9BAB4EF1-DB1E-47C5-9AC5-8D12CB5D34CD}"/>
                  </a:ext>
                </a:extLst>
              </p:cNvPr>
              <p:cNvGraphicFramePr>
                <a:graphicFrameLocks noGrp="1"/>
              </p:cNvGraphicFramePr>
              <p:nvPr>
                <p:ph sz="quarter" idx="13"/>
                <p:extLst>
                  <p:ext uri="{D42A27DB-BD31-4B8C-83A1-F6EECF244321}">
                    <p14:modId xmlns:p14="http://schemas.microsoft.com/office/powerpoint/2010/main" val="708285591"/>
                  </p:ext>
                </p:extLst>
              </p:nvPr>
            </p:nvGraphicFramePr>
            <p:xfrm>
              <a:off x="0" y="0"/>
              <a:ext cx="12192001" cy="6874085"/>
            </p:xfrm>
            <a:graphic>
              <a:graphicData uri="http://schemas.openxmlformats.org/drawingml/2006/table">
                <a:tbl>
                  <a:tblPr firstRow="1" firstCol="1" bandRow="1">
                    <a:tableStyleId>{5C22544A-7EE6-4342-B048-85BDC9FD1C3A}</a:tableStyleId>
                  </a:tblPr>
                  <a:tblGrid>
                    <a:gridCol w="670148">
                      <a:extLst>
                        <a:ext uri="{9D8B030D-6E8A-4147-A177-3AD203B41FA5}">
                          <a16:colId xmlns:a16="http://schemas.microsoft.com/office/drawing/2014/main" val="3258067449"/>
                        </a:ext>
                      </a:extLst>
                    </a:gridCol>
                    <a:gridCol w="1792940">
                      <a:extLst>
                        <a:ext uri="{9D8B030D-6E8A-4147-A177-3AD203B41FA5}">
                          <a16:colId xmlns:a16="http://schemas.microsoft.com/office/drawing/2014/main" val="2377051073"/>
                        </a:ext>
                      </a:extLst>
                    </a:gridCol>
                    <a:gridCol w="1904632">
                      <a:extLst>
                        <a:ext uri="{9D8B030D-6E8A-4147-A177-3AD203B41FA5}">
                          <a16:colId xmlns:a16="http://schemas.microsoft.com/office/drawing/2014/main" val="1623603316"/>
                        </a:ext>
                      </a:extLst>
                    </a:gridCol>
                    <a:gridCol w="1875240">
                      <a:extLst>
                        <a:ext uri="{9D8B030D-6E8A-4147-A177-3AD203B41FA5}">
                          <a16:colId xmlns:a16="http://schemas.microsoft.com/office/drawing/2014/main" val="745888201"/>
                        </a:ext>
                      </a:extLst>
                    </a:gridCol>
                    <a:gridCol w="5949041">
                      <a:extLst>
                        <a:ext uri="{9D8B030D-6E8A-4147-A177-3AD203B41FA5}">
                          <a16:colId xmlns:a16="http://schemas.microsoft.com/office/drawing/2014/main" val="2800949981"/>
                        </a:ext>
                      </a:extLst>
                    </a:gridCol>
                  </a:tblGrid>
                  <a:tr h="641653">
                    <a:tc>
                      <a:txBody>
                        <a:bodyPr/>
                        <a:lstStyle/>
                        <a:p>
                          <a:pPr algn="ctr">
                            <a:spcAft>
                              <a:spcPts val="0"/>
                            </a:spcAft>
                          </a:pPr>
                          <a:r>
                            <a:rPr lang="zh-CN" sz="1600" kern="100" dirty="0">
                              <a:effectLst/>
                            </a:rPr>
                            <a:t>层数</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400" kern="100" dirty="0">
                              <a:effectLst/>
                            </a:rPr>
                            <a:t>本层信息：</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输入大小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输出大小</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200" kern="100" dirty="0">
                              <a:effectLst/>
                            </a:rPr>
                            <a:t>计算公式</a:t>
                          </a:r>
                          <a:r>
                            <a:rPr lang="en-US" sz="1200" kern="100" dirty="0">
                              <a:effectLst/>
                            </a:rPr>
                            <a:t>(“*”</a:t>
                          </a:r>
                          <a:r>
                            <a:rPr lang="zh-CN" sz="1200" kern="100" dirty="0">
                              <a:effectLst/>
                            </a:rPr>
                            <a:t>代表卷积，“·”代表点积，</a:t>
                          </a:r>
                          <a:r>
                            <a:rPr lang="en-US" sz="1200" kern="100" dirty="0">
                              <a:effectLst/>
                            </a:rPr>
                            <a:t>m</a:t>
                          </a:r>
                          <a:r>
                            <a:rPr lang="zh-CN" sz="1200" kern="100" dirty="0">
                              <a:effectLst/>
                            </a:rPr>
                            <a:t>为数据集的总大小，当使用</a:t>
                          </a:r>
                          <a:r>
                            <a:rPr lang="en-US" sz="1200" kern="100" dirty="0">
                              <a:effectLst/>
                            </a:rPr>
                            <a:t>mini batch</a:t>
                          </a:r>
                          <a:r>
                            <a:rPr lang="zh-CN" sz="1200" kern="100" dirty="0">
                              <a:effectLst/>
                            </a:rPr>
                            <a:t>的方法时，</a:t>
                          </a:r>
                          <a:r>
                            <a:rPr lang="en-US" sz="1200" kern="100" dirty="0">
                              <a:effectLst/>
                            </a:rPr>
                            <a:t>m</a:t>
                          </a:r>
                          <a:r>
                            <a:rPr lang="zh-CN" sz="1200" kern="100" dirty="0">
                              <a:effectLst/>
                            </a:rPr>
                            <a:t>为</a:t>
                          </a:r>
                          <a:r>
                            <a:rPr lang="en-US" sz="1200" kern="100" dirty="0">
                              <a:effectLst/>
                            </a:rPr>
                            <a:t>mini batch</a:t>
                          </a:r>
                          <a:r>
                            <a:rPr lang="zh-CN" sz="1200" kern="100" dirty="0">
                              <a:effectLst/>
                            </a:rPr>
                            <a:t>的大小</a:t>
                          </a:r>
                          <a:r>
                            <a:rPr lang="en-US" sz="12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extLst>
                      <a:ext uri="{0D108BD9-81ED-4DB2-BD59-A6C34878D82A}">
                        <a16:rowId xmlns:a16="http://schemas.microsoft.com/office/drawing/2014/main" val="1999920306"/>
                      </a:ext>
                    </a:extLst>
                  </a:tr>
                  <a:tr h="802066">
                    <a:tc>
                      <a:txBody>
                        <a:bodyPr/>
                        <a:lstStyle/>
                        <a:p>
                          <a:pPr algn="ctr">
                            <a:spcAft>
                              <a:spcPts val="0"/>
                            </a:spcAft>
                          </a:pP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600" kern="100" dirty="0">
                              <a:effectLst/>
                            </a:rPr>
                            <a:t>(m</a:t>
                          </a:r>
                          <a:r>
                            <a:rPr lang="zh-CN" sz="1600" kern="100" dirty="0">
                              <a:effectLst/>
                            </a:rPr>
                            <a:t>，</a:t>
                          </a:r>
                          <a:r>
                            <a:rPr lang="en-US" sz="1600" kern="100" dirty="0">
                              <a:effectLst/>
                            </a:rPr>
                            <a:t>28</a:t>
                          </a:r>
                          <a:r>
                            <a:rPr lang="zh-CN" sz="1600" kern="100" dirty="0">
                              <a:effectLst/>
                            </a:rPr>
                            <a:t>，</a:t>
                          </a:r>
                          <a:r>
                            <a:rPr lang="en-US" sz="1600" kern="100" dirty="0">
                              <a:effectLst/>
                            </a:rPr>
                            <a:t>28</a:t>
                          </a:r>
                          <a:r>
                            <a:rPr lang="zh-CN" sz="1600" kern="100" dirty="0">
                              <a:effectLst/>
                            </a:rPr>
                            <a:t>，</a:t>
                          </a:r>
                          <a:r>
                            <a:rPr lang="en-US" sz="1600" kern="100" dirty="0">
                              <a:effectLst/>
                            </a:rPr>
                            <a:t>1</a:t>
                          </a:r>
                          <a:r>
                            <a:rPr lang="zh-CN" sz="1600" kern="100" dirty="0">
                              <a:effectLst/>
                            </a:rPr>
                            <a:t>）</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1800" kern="100" dirty="0">
                              <a:effectLst/>
                            </a:rPr>
                            <a:t>(m</a:t>
                          </a:r>
                          <a:r>
                            <a:rPr lang="zh-CN" sz="1800" kern="100" dirty="0">
                              <a:effectLst/>
                            </a:rPr>
                            <a:t>，</a:t>
                          </a:r>
                          <a:r>
                            <a:rPr lang="en-US" sz="1800" kern="100" dirty="0">
                              <a:effectLst/>
                            </a:rPr>
                            <a:t>28</a:t>
                          </a:r>
                          <a:r>
                            <a:rPr lang="zh-CN" sz="1800" kern="100" dirty="0">
                              <a:effectLst/>
                            </a:rPr>
                            <a:t>，</a:t>
                          </a:r>
                          <a:r>
                            <a:rPr lang="en-US" sz="1800" kern="100" dirty="0">
                              <a:effectLst/>
                            </a:rPr>
                            <a:t>28</a:t>
                          </a:r>
                          <a:r>
                            <a:rPr lang="zh-CN" sz="1800" kern="100" dirty="0">
                              <a:effectLst/>
                            </a:rPr>
                            <a:t>，</a:t>
                          </a:r>
                          <a:r>
                            <a:rPr lang="en-US" sz="1800" kern="100" dirty="0">
                              <a:effectLst/>
                            </a:rPr>
                            <a:t>1</a:t>
                          </a:r>
                          <a:r>
                            <a:rPr lang="zh-CN" sz="1800" kern="100" dirty="0">
                              <a:effectLst/>
                            </a:rPr>
                            <a:t>）</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81061" r="-410" b="-783333"/>
                          </a:stretch>
                        </a:blipFill>
                      </a:tcPr>
                    </a:tc>
                    <a:extLst>
                      <a:ext uri="{0D108BD9-81ED-4DB2-BD59-A6C34878D82A}">
                        <a16:rowId xmlns:a16="http://schemas.microsoft.com/office/drawing/2014/main" val="2583512658"/>
                      </a:ext>
                    </a:extLst>
                  </a:tr>
                  <a:tr h="357867">
                    <a:tc>
                      <a:txBody>
                        <a:bodyPr/>
                        <a:lstStyle/>
                        <a:p>
                          <a:pPr algn="ctr">
                            <a:spcAft>
                              <a:spcPts val="0"/>
                            </a:spcAft>
                          </a:pPr>
                          <a:r>
                            <a:rPr lang="en-US" sz="2000" kern="100" dirty="0">
                              <a:effectLst/>
                            </a:rPr>
                            <a:t>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405085" r="-410" b="-1652542"/>
                          </a:stretch>
                        </a:blipFill>
                      </a:tcPr>
                    </a:tc>
                    <a:extLst>
                      <a:ext uri="{0D108BD9-81ED-4DB2-BD59-A6C34878D82A}">
                        <a16:rowId xmlns:a16="http://schemas.microsoft.com/office/drawing/2014/main" val="1918415258"/>
                      </a:ext>
                    </a:extLst>
                  </a:tr>
                  <a:tr h="641653">
                    <a:tc>
                      <a:txBody>
                        <a:bodyPr/>
                        <a:lstStyle/>
                        <a:p>
                          <a:pPr algn="ctr">
                            <a:spcAft>
                              <a:spcPts val="0"/>
                            </a:spcAft>
                          </a:pPr>
                          <a:r>
                            <a:rPr lang="en-US" sz="3200" kern="100" dirty="0">
                              <a:effectLst/>
                            </a:rPr>
                            <a:t>3</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28</a:t>
                          </a:r>
                          <a:r>
                            <a:rPr lang="zh-CN" sz="2000" kern="100" dirty="0">
                              <a:effectLst/>
                            </a:rPr>
                            <a:t>，</a:t>
                          </a:r>
                          <a:r>
                            <a:rPr lang="en-US" sz="2000" kern="100" dirty="0">
                              <a:effectLst/>
                            </a:rPr>
                            <a:t>28</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283810" r="-410" b="-828571"/>
                          </a:stretch>
                        </a:blipFill>
                      </a:tcPr>
                    </a:tc>
                    <a:extLst>
                      <a:ext uri="{0D108BD9-81ED-4DB2-BD59-A6C34878D82A}">
                        <a16:rowId xmlns:a16="http://schemas.microsoft.com/office/drawing/2014/main" val="1438019944"/>
                      </a:ext>
                    </a:extLst>
                  </a:tr>
                  <a:tr h="802066">
                    <a:tc>
                      <a:txBody>
                        <a:bodyPr/>
                        <a:lstStyle/>
                        <a:p>
                          <a:pPr algn="ctr">
                            <a:spcAft>
                              <a:spcPts val="0"/>
                            </a:spcAft>
                          </a:pPr>
                          <a:r>
                            <a:rPr lang="en-US" sz="3200" kern="100" dirty="0">
                              <a:effectLst/>
                            </a:rPr>
                            <a:t>4</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1600" kern="100" dirty="0">
                              <a:effectLst/>
                            </a:rPr>
                            <a:t>步长为</a:t>
                          </a:r>
                          <a:r>
                            <a:rPr lang="en-US" sz="1600" kern="100" dirty="0">
                              <a:effectLst/>
                            </a:rPr>
                            <a:t>1</a:t>
                          </a:r>
                          <a:r>
                            <a:rPr lang="zh-CN" sz="1600" kern="100" dirty="0">
                              <a:effectLst/>
                            </a:rPr>
                            <a:t>的</a:t>
                          </a:r>
                        </a:p>
                        <a:p>
                          <a:pPr algn="ctr">
                            <a:spcAft>
                              <a:spcPts val="0"/>
                            </a:spcAft>
                          </a:pPr>
                          <a:r>
                            <a:rPr lang="en-US" sz="1600" kern="100" dirty="0">
                              <a:effectLst/>
                            </a:rPr>
                            <a:t>3</a:t>
                          </a:r>
                          <a:r>
                            <a:rPr lang="zh-CN" sz="1600" kern="100" dirty="0">
                              <a:effectLst/>
                            </a:rPr>
                            <a:t>×</a:t>
                          </a:r>
                          <a:r>
                            <a:rPr lang="en-US" sz="1600" kern="100" dirty="0">
                              <a:effectLst/>
                            </a:rPr>
                            <a:t>3</a:t>
                          </a:r>
                          <a:r>
                            <a:rPr lang="zh-CN" sz="1600" kern="100" dirty="0">
                              <a:effectLst/>
                            </a:rPr>
                            <a:t>卷积层</a:t>
                          </a:r>
                          <a:r>
                            <a:rPr lang="en-US" sz="1600" kern="100" dirty="0">
                              <a:effectLst/>
                            </a:rPr>
                            <a:t>(</a:t>
                          </a:r>
                          <a:r>
                            <a:rPr lang="zh-CN" sz="1600" kern="100" dirty="0">
                              <a:effectLst/>
                            </a:rPr>
                            <a:t>含</a:t>
                          </a:r>
                          <a:r>
                            <a:rPr lang="en-US" sz="16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305303" r="-410" b="-559091"/>
                          </a:stretch>
                        </a:blipFill>
                      </a:tcPr>
                    </a:tc>
                    <a:extLst>
                      <a:ext uri="{0D108BD9-81ED-4DB2-BD59-A6C34878D82A}">
                        <a16:rowId xmlns:a16="http://schemas.microsoft.com/office/drawing/2014/main" val="2387730323"/>
                      </a:ext>
                    </a:extLst>
                  </a:tr>
                  <a:tr h="373952">
                    <a:tc>
                      <a:txBody>
                        <a:bodyPr/>
                        <a:lstStyle/>
                        <a:p>
                          <a:pPr algn="ctr">
                            <a:spcAft>
                              <a:spcPts val="0"/>
                            </a:spcAft>
                          </a:pPr>
                          <a:r>
                            <a:rPr lang="en-US" sz="2400" kern="100" dirty="0">
                              <a:effectLst/>
                            </a:rPr>
                            <a:t>5</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err="1">
                              <a:effectLst/>
                            </a:rPr>
                            <a:t>ReLU</a:t>
                          </a:r>
                          <a:r>
                            <a:rPr lang="zh-CN" sz="2000" kern="100" dirty="0">
                              <a:effectLst/>
                            </a:rPr>
                            <a:t>激活方程</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877049" r="-410" b="-1109836"/>
                          </a:stretch>
                        </a:blipFill>
                      </a:tcPr>
                    </a:tc>
                    <a:extLst>
                      <a:ext uri="{0D108BD9-81ED-4DB2-BD59-A6C34878D82A}">
                        <a16:rowId xmlns:a16="http://schemas.microsoft.com/office/drawing/2014/main" val="249946700"/>
                      </a:ext>
                    </a:extLst>
                  </a:tr>
                  <a:tr h="641653">
                    <a:tc>
                      <a:txBody>
                        <a:bodyPr/>
                        <a:lstStyle/>
                        <a:p>
                          <a:pPr algn="ctr">
                            <a:spcAft>
                              <a:spcPts val="0"/>
                            </a:spcAft>
                          </a:pPr>
                          <a:r>
                            <a:rPr lang="en-US" sz="2800" kern="100" dirty="0">
                              <a:effectLst/>
                            </a:rPr>
                            <a:t>6</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14</a:t>
                          </a:r>
                          <a:r>
                            <a:rPr lang="zh-CN" sz="2000" kern="100" dirty="0">
                              <a:effectLst/>
                            </a:rPr>
                            <a:t>，</a:t>
                          </a:r>
                          <a:r>
                            <a:rPr lang="en-US" sz="2000" kern="100" dirty="0">
                              <a:effectLst/>
                            </a:rPr>
                            <a:t>14</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7</a:t>
                          </a:r>
                          <a:r>
                            <a:rPr lang="zh-CN" sz="2400" kern="100" dirty="0">
                              <a:effectLst/>
                            </a:rPr>
                            <a:t>，</a:t>
                          </a:r>
                          <a:r>
                            <a:rPr lang="en-US" sz="2400" kern="100" dirty="0">
                              <a:effectLst/>
                            </a:rPr>
                            <a:t>7</a:t>
                          </a:r>
                          <a:r>
                            <a:rPr lang="zh-CN" sz="2400" kern="100" dirty="0">
                              <a:effectLst/>
                            </a:rPr>
                            <a:t>，</a:t>
                          </a:r>
                          <a:r>
                            <a:rPr lang="en-US" sz="2400" kern="100" dirty="0">
                              <a:effectLst/>
                            </a:rPr>
                            <a:t>1)</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567619" r="-410" b="-544762"/>
                          </a:stretch>
                        </a:blipFill>
                      </a:tcPr>
                    </a:tc>
                    <a:extLst>
                      <a:ext uri="{0D108BD9-81ED-4DB2-BD59-A6C34878D82A}">
                        <a16:rowId xmlns:a16="http://schemas.microsoft.com/office/drawing/2014/main" val="4032305100"/>
                      </a:ext>
                    </a:extLst>
                  </a:tr>
                  <a:tr h="320825">
                    <a:tc>
                      <a:txBody>
                        <a:bodyPr/>
                        <a:lstStyle/>
                        <a:p>
                          <a:pPr algn="ctr">
                            <a:spcAft>
                              <a:spcPts val="0"/>
                            </a:spcAft>
                          </a:pPr>
                          <a:r>
                            <a:rPr lang="en-US" sz="2000" kern="100" dirty="0">
                              <a:effectLst/>
                            </a:rPr>
                            <a:t>7</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Flatten</a:t>
                          </a:r>
                          <a:r>
                            <a:rPr lang="zh-CN" sz="20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7</a:t>
                          </a:r>
                          <a:r>
                            <a:rPr lang="zh-CN" sz="2000" kern="100" dirty="0">
                              <a:effectLst/>
                            </a:rPr>
                            <a:t>，</a:t>
                          </a:r>
                          <a:r>
                            <a:rPr lang="en-US" sz="2000" kern="100" dirty="0">
                              <a:effectLst/>
                            </a:rPr>
                            <a:t>7</a:t>
                          </a:r>
                          <a:r>
                            <a:rPr lang="zh-CN" sz="2000" kern="100" dirty="0">
                              <a:effectLst/>
                            </a:rPr>
                            <a:t>，</a:t>
                          </a:r>
                          <a:r>
                            <a:rPr lang="en-US" sz="2000" kern="100" dirty="0">
                              <a:effectLst/>
                            </a:rPr>
                            <a:t>1</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1322642" r="-410" b="-979245"/>
                          </a:stretch>
                        </a:blipFill>
                      </a:tcPr>
                    </a:tc>
                    <a:extLst>
                      <a:ext uri="{0D108BD9-81ED-4DB2-BD59-A6C34878D82A}">
                        <a16:rowId xmlns:a16="http://schemas.microsoft.com/office/drawing/2014/main" val="533510009"/>
                      </a:ext>
                    </a:extLst>
                  </a:tr>
                  <a:tr h="577098">
                    <a:tc>
                      <a:txBody>
                        <a:bodyPr/>
                        <a:lstStyle/>
                        <a:p>
                          <a:pPr algn="ctr">
                            <a:spcAft>
                              <a:spcPts val="0"/>
                            </a:spcAft>
                          </a:pPr>
                          <a:r>
                            <a:rPr lang="en-US" sz="3600" kern="100" dirty="0">
                              <a:effectLst/>
                            </a:rPr>
                            <a:t>8</a:t>
                          </a:r>
                          <a:endParaRPr lang="zh-CN" sz="3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全连接一层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49)</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64)</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793684" r="-410" b="-446316"/>
                          </a:stretch>
                        </a:blipFill>
                      </a:tcPr>
                    </a:tc>
                    <a:extLst>
                      <a:ext uri="{0D108BD9-81ED-4DB2-BD59-A6C34878D82A}">
                        <a16:rowId xmlns:a16="http://schemas.microsoft.com/office/drawing/2014/main" val="1035118578"/>
                      </a:ext>
                    </a:extLst>
                  </a:tr>
                  <a:tr h="518279">
                    <a:tc>
                      <a:txBody>
                        <a:bodyPr/>
                        <a:lstStyle/>
                        <a:p>
                          <a:pPr algn="ctr">
                            <a:spcAft>
                              <a:spcPts val="0"/>
                            </a:spcAft>
                          </a:pPr>
                          <a:r>
                            <a:rPr lang="en-US" sz="3200" kern="100" dirty="0">
                              <a:effectLst/>
                            </a:rPr>
                            <a:t>9</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全连接二层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64</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r>
                            <a:rPr lang="zh-CN" sz="2000" kern="100" dirty="0">
                              <a:effectLst/>
                            </a:rPr>
                            <a:t>）</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998824" r="-410" b="-398824"/>
                          </a:stretch>
                        </a:blipFill>
                      </a:tcPr>
                    </a:tc>
                    <a:extLst>
                      <a:ext uri="{0D108BD9-81ED-4DB2-BD59-A6C34878D82A}">
                        <a16:rowId xmlns:a16="http://schemas.microsoft.com/office/drawing/2014/main" val="3143700698"/>
                      </a:ext>
                    </a:extLst>
                  </a:tr>
                  <a:tr h="518279">
                    <a:tc>
                      <a:txBody>
                        <a:bodyPr/>
                        <a:lstStyle/>
                        <a:p>
                          <a:pPr algn="ctr">
                            <a:spcAft>
                              <a:spcPts val="0"/>
                            </a:spcAft>
                          </a:pPr>
                          <a:r>
                            <a:rPr lang="en-US" sz="1800" kern="100" dirty="0">
                              <a:effectLst/>
                            </a:rPr>
                            <a:t>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zh-CN" sz="2400" kern="100" dirty="0">
                              <a:effectLst/>
                            </a:rPr>
                            <a:t>全连接三层</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32)</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400" kern="100" dirty="0">
                              <a:effectLst/>
                            </a:rPr>
                            <a:t>(m</a:t>
                          </a:r>
                          <a:r>
                            <a:rPr lang="zh-CN" sz="2400" kern="100" dirty="0">
                              <a:effectLst/>
                            </a:rPr>
                            <a:t>，</a:t>
                          </a:r>
                          <a:r>
                            <a:rPr lang="en-US" sz="2400" kern="100" dirty="0">
                              <a:effectLst/>
                            </a:rPr>
                            <a:t>16)</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1098824" r="-410" b="-298824"/>
                          </a:stretch>
                        </a:blipFill>
                      </a:tcPr>
                    </a:tc>
                    <a:extLst>
                      <a:ext uri="{0D108BD9-81ED-4DB2-BD59-A6C34878D82A}">
                        <a16:rowId xmlns:a16="http://schemas.microsoft.com/office/drawing/2014/main" val="3149475803"/>
                      </a:ext>
                    </a:extLst>
                  </a:tr>
                  <a:tr h="678694">
                    <a:tc>
                      <a:txBody>
                        <a:bodyPr/>
                        <a:lstStyle/>
                        <a:p>
                          <a:pPr algn="ctr">
                            <a:spcAft>
                              <a:spcPts val="0"/>
                            </a:spcAft>
                          </a:pPr>
                          <a:r>
                            <a:rPr lang="en-US" sz="1800" kern="100" dirty="0">
                              <a:effectLst/>
                            </a:rPr>
                            <a:t>11</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800" kern="100" dirty="0">
                              <a:effectLst/>
                            </a:rPr>
                            <a:t>soft max</a:t>
                          </a:r>
                          <a:r>
                            <a:rPr lang="zh-CN" sz="2800" kern="100" dirty="0">
                              <a:effectLst/>
                            </a:rPr>
                            <a:t>层</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pPr algn="ctr">
                            <a:spcAft>
                              <a:spcPts val="0"/>
                            </a:spcAft>
                          </a:pPr>
                          <a:r>
                            <a:rPr lang="en-US" sz="2000" kern="100" dirty="0">
                              <a:effectLst/>
                            </a:rPr>
                            <a:t>(m</a:t>
                          </a:r>
                          <a:r>
                            <a:rPr lang="zh-CN" sz="2000" kern="100" dirty="0">
                              <a:effectLst/>
                            </a:rPr>
                            <a:t>，</a:t>
                          </a:r>
                          <a:r>
                            <a:rPr lang="en-US" sz="20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30036" marR="30036" marT="0" marB="0" anchor="ctr"/>
                    </a:tc>
                    <a:tc>
                      <a:txBody>
                        <a:bodyPr/>
                        <a:lstStyle/>
                        <a:p>
                          <a:endParaRPr lang="zh-CN"/>
                        </a:p>
                      </a:txBody>
                      <a:tcPr marL="30036" marR="30036" marT="0" marB="0" anchor="ctr">
                        <a:blipFill>
                          <a:blip r:embed="rId2"/>
                          <a:stretch>
                            <a:fillRect l="-105225" t="-918018" r="-410" b="-128829"/>
                          </a:stretch>
                        </a:blipFill>
                      </a:tcPr>
                    </a:tc>
                    <a:extLst>
                      <a:ext uri="{0D108BD9-81ED-4DB2-BD59-A6C34878D82A}">
                        <a16:rowId xmlns:a16="http://schemas.microsoft.com/office/drawing/2014/main" val="2306327745"/>
                      </a:ext>
                    </a:extLst>
                  </a:tr>
                </a:tbl>
              </a:graphicData>
            </a:graphic>
          </p:graphicFrame>
        </mc:Fallback>
      </mc:AlternateContent>
    </p:spTree>
    <p:extLst>
      <p:ext uri="{BB962C8B-B14F-4D97-AF65-F5344CB8AC3E}">
        <p14:creationId xmlns:p14="http://schemas.microsoft.com/office/powerpoint/2010/main" val="425980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64815-6042-44CA-B1D9-2D6E69A875D0}"/>
              </a:ext>
            </a:extLst>
          </p:cNvPr>
          <p:cNvSpPr>
            <a:spLocks noGrp="1"/>
          </p:cNvSpPr>
          <p:nvPr>
            <p:ph type="title"/>
          </p:nvPr>
        </p:nvSpPr>
        <p:spPr>
          <a:xfrm>
            <a:off x="913775" y="618517"/>
            <a:ext cx="10364451" cy="1596177"/>
          </a:xfrm>
        </p:spPr>
        <p:txBody>
          <a:bodyPr/>
          <a:lstStyle/>
          <a:p>
            <a:r>
              <a:rPr lang="zh-CN" altLang="en-US" dirty="0"/>
              <a:t>目录</a:t>
            </a:r>
            <a:r>
              <a:rPr lang="en-US" altLang="zh-CN" dirty="0"/>
              <a:t>/CONTENTS</a:t>
            </a:r>
            <a:endParaRPr lang="zh-CN" altLang="en-US" dirty="0"/>
          </a:p>
        </p:txBody>
      </p:sp>
      <p:sp>
        <p:nvSpPr>
          <p:cNvPr id="6" name="椭圆 5">
            <a:extLst>
              <a:ext uri="{FF2B5EF4-FFF2-40B4-BE49-F238E27FC236}">
                <a16:creationId xmlns:a16="http://schemas.microsoft.com/office/drawing/2014/main" id="{12218A99-8180-4120-903D-7CA655B9362C}"/>
              </a:ext>
            </a:extLst>
          </p:cNvPr>
          <p:cNvSpPr/>
          <p:nvPr/>
        </p:nvSpPr>
        <p:spPr>
          <a:xfrm>
            <a:off x="3121871" y="2569801"/>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1</a:t>
            </a:r>
            <a:endParaRPr lang="zh-CN" altLang="en-US" sz="2800" dirty="0"/>
          </a:p>
        </p:txBody>
      </p:sp>
      <p:sp>
        <p:nvSpPr>
          <p:cNvPr id="13" name="椭圆 12">
            <a:extLst>
              <a:ext uri="{FF2B5EF4-FFF2-40B4-BE49-F238E27FC236}">
                <a16:creationId xmlns:a16="http://schemas.microsoft.com/office/drawing/2014/main" id="{4506B967-4692-4547-84D9-989D4C9756C7}"/>
              </a:ext>
            </a:extLst>
          </p:cNvPr>
          <p:cNvSpPr/>
          <p:nvPr/>
        </p:nvSpPr>
        <p:spPr>
          <a:xfrm>
            <a:off x="6779252" y="2581119"/>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2</a:t>
            </a:r>
            <a:endParaRPr lang="zh-CN" altLang="en-US" sz="2800" dirty="0"/>
          </a:p>
        </p:txBody>
      </p:sp>
      <p:sp>
        <p:nvSpPr>
          <p:cNvPr id="14" name="椭圆 13">
            <a:extLst>
              <a:ext uri="{FF2B5EF4-FFF2-40B4-BE49-F238E27FC236}">
                <a16:creationId xmlns:a16="http://schemas.microsoft.com/office/drawing/2014/main" id="{AEA3187C-8FB9-4991-BCD9-67269CC628BC}"/>
              </a:ext>
            </a:extLst>
          </p:cNvPr>
          <p:cNvSpPr/>
          <p:nvPr/>
        </p:nvSpPr>
        <p:spPr>
          <a:xfrm>
            <a:off x="3121871" y="4230211"/>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3</a:t>
            </a:r>
            <a:endParaRPr lang="zh-CN" altLang="en-US" sz="2800" dirty="0"/>
          </a:p>
        </p:txBody>
      </p:sp>
      <p:sp>
        <p:nvSpPr>
          <p:cNvPr id="17" name="椭圆 16">
            <a:extLst>
              <a:ext uri="{FF2B5EF4-FFF2-40B4-BE49-F238E27FC236}">
                <a16:creationId xmlns:a16="http://schemas.microsoft.com/office/drawing/2014/main" id="{760BC0A1-CF08-4FEB-A54E-5147186790C2}"/>
              </a:ext>
            </a:extLst>
          </p:cNvPr>
          <p:cNvSpPr/>
          <p:nvPr/>
        </p:nvSpPr>
        <p:spPr>
          <a:xfrm>
            <a:off x="6779252" y="4177554"/>
            <a:ext cx="768203" cy="768203"/>
          </a:xfrm>
          <a:prstGeom prst="ellipse">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800" dirty="0"/>
              <a:t>4</a:t>
            </a:r>
            <a:endParaRPr lang="zh-CN" altLang="en-US" sz="2800" dirty="0"/>
          </a:p>
        </p:txBody>
      </p:sp>
      <p:sp>
        <p:nvSpPr>
          <p:cNvPr id="18" name="文本框 17">
            <a:extLst>
              <a:ext uri="{FF2B5EF4-FFF2-40B4-BE49-F238E27FC236}">
                <a16:creationId xmlns:a16="http://schemas.microsoft.com/office/drawing/2014/main" id="{E96A09EB-6BC9-4B08-9641-2173ED48BAFA}"/>
              </a:ext>
            </a:extLst>
          </p:cNvPr>
          <p:cNvSpPr txBox="1"/>
          <p:nvPr/>
        </p:nvSpPr>
        <p:spPr>
          <a:xfrm>
            <a:off x="4335478" y="2746738"/>
            <a:ext cx="1231266"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研究背景</a:t>
            </a:r>
          </a:p>
        </p:txBody>
      </p:sp>
      <p:sp>
        <p:nvSpPr>
          <p:cNvPr id="19" name="文本框 18">
            <a:extLst>
              <a:ext uri="{FF2B5EF4-FFF2-40B4-BE49-F238E27FC236}">
                <a16:creationId xmlns:a16="http://schemas.microsoft.com/office/drawing/2014/main" id="{130A012A-EB48-4676-82A3-05CB99405B1C}"/>
              </a:ext>
            </a:extLst>
          </p:cNvPr>
          <p:cNvSpPr txBox="1"/>
          <p:nvPr/>
        </p:nvSpPr>
        <p:spPr>
          <a:xfrm>
            <a:off x="7989900" y="2751532"/>
            <a:ext cx="1231266"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研究过程</a:t>
            </a:r>
          </a:p>
        </p:txBody>
      </p:sp>
      <p:sp>
        <p:nvSpPr>
          <p:cNvPr id="21" name="文本框 20">
            <a:extLst>
              <a:ext uri="{FF2B5EF4-FFF2-40B4-BE49-F238E27FC236}">
                <a16:creationId xmlns:a16="http://schemas.microsoft.com/office/drawing/2014/main" id="{5BC8BFEC-DB69-4777-987E-D7EBA161F717}"/>
              </a:ext>
            </a:extLst>
          </p:cNvPr>
          <p:cNvSpPr txBox="1"/>
          <p:nvPr/>
        </p:nvSpPr>
        <p:spPr>
          <a:xfrm>
            <a:off x="4335478" y="4404485"/>
            <a:ext cx="1231266"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实验结果</a:t>
            </a:r>
          </a:p>
        </p:txBody>
      </p:sp>
      <p:sp>
        <p:nvSpPr>
          <p:cNvPr id="23" name="文本框 22">
            <a:extLst>
              <a:ext uri="{FF2B5EF4-FFF2-40B4-BE49-F238E27FC236}">
                <a16:creationId xmlns:a16="http://schemas.microsoft.com/office/drawing/2014/main" id="{EA565D8A-69E5-4DD4-9023-0F3D9B2BAC88}"/>
              </a:ext>
            </a:extLst>
          </p:cNvPr>
          <p:cNvSpPr txBox="1"/>
          <p:nvPr/>
        </p:nvSpPr>
        <p:spPr>
          <a:xfrm>
            <a:off x="7989900" y="4361600"/>
            <a:ext cx="1402671" cy="400110"/>
          </a:xfrm>
          <a:prstGeom prst="rect">
            <a:avLst/>
          </a:prstGeom>
          <a:noFill/>
        </p:spPr>
        <p:txBody>
          <a:bodyPr wrap="square" rtlCol="0">
            <a:spAutoFit/>
          </a:bodyPr>
          <a:lstStyle/>
          <a:p>
            <a:r>
              <a:rPr lang="zh-CN" altLang="en-US" sz="2000" dirty="0">
                <a:latin typeface="YouYuan" panose="02010509060101010101" pitchFamily="49" charset="-122"/>
                <a:ea typeface="YouYuan" panose="02010509060101010101" pitchFamily="49" charset="-122"/>
              </a:rPr>
              <a:t>参考文献</a:t>
            </a:r>
          </a:p>
        </p:txBody>
      </p:sp>
    </p:spTree>
    <p:extLst>
      <p:ext uri="{BB962C8B-B14F-4D97-AF65-F5344CB8AC3E}">
        <p14:creationId xmlns:p14="http://schemas.microsoft.com/office/powerpoint/2010/main" val="48116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内容占位符 3">
                <a:extLst>
                  <a:ext uri="{FF2B5EF4-FFF2-40B4-BE49-F238E27FC236}">
                    <a16:creationId xmlns:a16="http://schemas.microsoft.com/office/drawing/2014/main" id="{C779DBC8-D5DC-49AD-BF04-5B5517F6691C}"/>
                  </a:ext>
                </a:extLst>
              </p:cNvPr>
              <p:cNvGraphicFramePr>
                <a:graphicFrameLocks noGrp="1"/>
              </p:cNvGraphicFramePr>
              <p:nvPr>
                <p:ph sz="quarter" idx="13"/>
                <p:extLst>
                  <p:ext uri="{D42A27DB-BD31-4B8C-83A1-F6EECF244321}">
                    <p14:modId xmlns:p14="http://schemas.microsoft.com/office/powerpoint/2010/main" val="3129887807"/>
                  </p:ext>
                </p:extLst>
              </p:nvPr>
            </p:nvGraphicFramePr>
            <p:xfrm>
              <a:off x="1" y="1"/>
              <a:ext cx="12191998" cy="6857997"/>
            </p:xfrm>
            <a:graphic>
              <a:graphicData uri="http://schemas.openxmlformats.org/drawingml/2006/table">
                <a:tbl>
                  <a:tblPr firstRow="1" firstCol="1" bandRow="1">
                    <a:tableStyleId>{5C22544A-7EE6-4342-B048-85BDC9FD1C3A}</a:tableStyleId>
                  </a:tblPr>
                  <a:tblGrid>
                    <a:gridCol w="711306">
                      <a:extLst>
                        <a:ext uri="{9D8B030D-6E8A-4147-A177-3AD203B41FA5}">
                          <a16:colId xmlns:a16="http://schemas.microsoft.com/office/drawing/2014/main" val="1508010021"/>
                        </a:ext>
                      </a:extLst>
                    </a:gridCol>
                    <a:gridCol w="1647230">
                      <a:extLst>
                        <a:ext uri="{9D8B030D-6E8A-4147-A177-3AD203B41FA5}">
                          <a16:colId xmlns:a16="http://schemas.microsoft.com/office/drawing/2014/main" val="4270482269"/>
                        </a:ext>
                      </a:extLst>
                    </a:gridCol>
                    <a:gridCol w="2158868">
                      <a:extLst>
                        <a:ext uri="{9D8B030D-6E8A-4147-A177-3AD203B41FA5}">
                          <a16:colId xmlns:a16="http://schemas.microsoft.com/office/drawing/2014/main" val="2171517248"/>
                        </a:ext>
                      </a:extLst>
                    </a:gridCol>
                    <a:gridCol w="2466164">
                      <a:extLst>
                        <a:ext uri="{9D8B030D-6E8A-4147-A177-3AD203B41FA5}">
                          <a16:colId xmlns:a16="http://schemas.microsoft.com/office/drawing/2014/main" val="2216542602"/>
                        </a:ext>
                      </a:extLst>
                    </a:gridCol>
                    <a:gridCol w="5208430">
                      <a:extLst>
                        <a:ext uri="{9D8B030D-6E8A-4147-A177-3AD203B41FA5}">
                          <a16:colId xmlns:a16="http://schemas.microsoft.com/office/drawing/2014/main" val="140008839"/>
                        </a:ext>
                      </a:extLst>
                    </a:gridCol>
                  </a:tblGrid>
                  <a:tr h="591642">
                    <a:tc>
                      <a:txBody>
                        <a:bodyPr/>
                        <a:lstStyle/>
                        <a:p>
                          <a:pPr algn="ctr">
                            <a:spcAft>
                              <a:spcPts val="0"/>
                            </a:spcAft>
                          </a:pPr>
                          <a:r>
                            <a:rPr lang="zh-CN" sz="1800" kern="100" dirty="0">
                              <a:effectLst/>
                            </a:rPr>
                            <a:t>层数</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800" kern="100" dirty="0">
                              <a:effectLst/>
                            </a:rPr>
                            <a:t>本层信息</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输入大小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输出大小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400" kern="100" dirty="0">
                              <a:effectLst/>
                            </a:rPr>
                            <a:t>计算公式</a:t>
                          </a:r>
                          <a:r>
                            <a:rPr lang="en-US" sz="1400" kern="100" dirty="0">
                              <a:effectLst/>
                            </a:rPr>
                            <a:t>(“*”</a:t>
                          </a:r>
                          <a:r>
                            <a:rPr lang="zh-CN" sz="1400" kern="100" dirty="0">
                              <a:effectLst/>
                            </a:rPr>
                            <a:t>代表卷积，“·”代表点积，</a:t>
                          </a:r>
                          <a:r>
                            <a:rPr lang="en-US" sz="1400" kern="100" dirty="0">
                              <a:effectLst/>
                            </a:rPr>
                            <a:t>m</a:t>
                          </a:r>
                          <a:r>
                            <a:rPr lang="zh-CN" sz="1400" kern="100" dirty="0">
                              <a:effectLst/>
                            </a:rPr>
                            <a:t>为数据集的总大小，当使用</a:t>
                          </a:r>
                          <a:r>
                            <a:rPr lang="en-US" sz="1400" kern="100" dirty="0">
                              <a:effectLst/>
                            </a:rPr>
                            <a:t>mini batch</a:t>
                          </a:r>
                          <a:r>
                            <a:rPr lang="zh-CN" sz="1400" kern="100" dirty="0">
                              <a:effectLst/>
                            </a:rPr>
                            <a:t>的方法时，</a:t>
                          </a:r>
                          <a:r>
                            <a:rPr lang="en-US" sz="1400" kern="100" dirty="0">
                              <a:effectLst/>
                            </a:rPr>
                            <a:t>m</a:t>
                          </a:r>
                          <a:r>
                            <a:rPr lang="zh-CN" sz="1400" kern="100" dirty="0">
                              <a:effectLst/>
                            </a:rPr>
                            <a:t>为</a:t>
                          </a:r>
                          <a:r>
                            <a:rPr lang="en-US" sz="1400" kern="100" dirty="0">
                              <a:effectLst/>
                            </a:rPr>
                            <a:t>mini batch</a:t>
                          </a:r>
                          <a:r>
                            <a:rPr lang="zh-CN" sz="1400" kern="100" dirty="0">
                              <a:effectLst/>
                            </a:rPr>
                            <a:t>的大小</a:t>
                          </a:r>
                          <a:r>
                            <a:rPr lang="en-US" sz="14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400428892"/>
                      </a:ext>
                    </a:extLst>
                  </a:tr>
                  <a:tr h="368297">
                    <a:tc>
                      <a:txBody>
                        <a:bodyPr/>
                        <a:lstStyle/>
                        <a:p>
                          <a:pPr algn="ctr">
                            <a:spcAft>
                              <a:spcPts val="0"/>
                            </a:spcAft>
                          </a:pPr>
                          <a:r>
                            <a:rPr lang="en-US" sz="2400" kern="100" dirty="0">
                              <a:effectLst/>
                            </a:rPr>
                            <a:t>11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400" kern="100" dirty="0">
                              <a:effectLst/>
                            </a:rPr>
                            <a:t>soft max</a:t>
                          </a:r>
                          <a:r>
                            <a:rPr lang="zh-CN" sz="24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i="1" kern="100" smtClean="0">
                                        <a:effectLst/>
                                        <a:latin typeface="Cambria Math" panose="02040503050406030204" pitchFamily="18" charset="0"/>
                                      </a:rPr>
                                    </m:ctrlPr>
                                  </m:sSubPr>
                                  <m:e>
                                    <m:r>
                                      <m:rPr>
                                        <m:sty m:val="p"/>
                                      </m:rPr>
                                      <a:rPr lang="en-US" sz="1200" kern="100">
                                        <a:effectLst/>
                                        <a:latin typeface="Cambria Math" panose="02040503050406030204" pitchFamily="18" charset="0"/>
                                      </a:rPr>
                                      <m:t>dflz</m:t>
                                    </m:r>
                                  </m:e>
                                  <m:sub>
                                    <m:r>
                                      <a:rPr lang="en-US" sz="1200" kern="100">
                                        <a:effectLst/>
                                        <a:latin typeface="Cambria Math" panose="02040503050406030204" pitchFamily="18" charset="0"/>
                                      </a:rPr>
                                      <m:t>4</m:t>
                                    </m:r>
                                  </m:sub>
                                </m:sSub>
                                <m:r>
                                  <a:rPr lang="en-US" sz="1200" kern="100">
                                    <a:effectLst/>
                                    <a:latin typeface="Cambria Math" panose="02040503050406030204" pitchFamily="18" charset="0"/>
                                  </a:rPr>
                                  <m:t>=</m:t>
                                </m:r>
                                <m:r>
                                  <m:rPr>
                                    <m:sty m:val="p"/>
                                  </m:rPr>
                                  <a:rPr lang="en-US" sz="1200" kern="100">
                                    <a:effectLst/>
                                    <a:latin typeface="Cambria Math" panose="02040503050406030204" pitchFamily="18" charset="0"/>
                                  </a:rPr>
                                  <m:t>hypothesis</m:t>
                                </m:r>
                                <m:r>
                                  <a:rPr lang="en-US" sz="1200" kern="100">
                                    <a:effectLst/>
                                    <a:latin typeface="Cambria Math" panose="02040503050406030204" pitchFamily="18" charset="0"/>
                                  </a:rPr>
                                  <m:t>−</m:t>
                                </m:r>
                                <m:r>
                                  <m:rPr>
                                    <m:sty m:val="p"/>
                                  </m:rPr>
                                  <a:rPr lang="en-US" sz="1200" kern="100">
                                    <a:effectLst/>
                                    <a:latin typeface="Cambria Math" panose="02040503050406030204" pitchFamily="18" charset="0"/>
                                  </a:rPr>
                                  <m:t>y</m:t>
                                </m:r>
                                <m:r>
                                  <a:rPr lang="en-US" sz="1200" b="0" i="0" kern="100" smtClean="0">
                                    <a:effectLst/>
                                    <a:latin typeface="Cambria Math" panose="02040503050406030204" pitchFamily="18" charset="0"/>
                                  </a:rPr>
                                  <m:t>           </m:t>
                                </m:r>
                                <m:sSub>
                                  <m:sSubPr>
                                    <m:ctrlPr>
                                      <a:rPr lang="zh-CN" sz="1200" i="1" kern="100">
                                        <a:effectLst/>
                                        <a:latin typeface="Cambria Math" panose="02040503050406030204" pitchFamily="18" charset="0"/>
                                      </a:rPr>
                                    </m:ctrlPr>
                                  </m:sSubPr>
                                  <m:e>
                                    <m:r>
                                      <m:rPr>
                                        <m:sty m:val="p"/>
                                      </m:rPr>
                                      <a:rPr lang="en-US" sz="1200" kern="100">
                                        <a:effectLst/>
                                        <a:latin typeface="Cambria Math" panose="02040503050406030204" pitchFamily="18" charset="0"/>
                                      </a:rPr>
                                      <m:t>dflw</m:t>
                                    </m:r>
                                  </m:e>
                                  <m:sub>
                                    <m:r>
                                      <a:rPr lang="en-US" sz="1200" kern="100">
                                        <a:effectLst/>
                                        <a:latin typeface="Cambria Math" panose="02040503050406030204" pitchFamily="18" charset="0"/>
                                      </a:rPr>
                                      <m:t>4</m:t>
                                    </m:r>
                                  </m:sub>
                                </m:sSub>
                                <m:r>
                                  <a:rPr lang="en-US" sz="1200" kern="100">
                                    <a:effectLst/>
                                    <a:latin typeface="Cambria Math" panose="02040503050406030204" pitchFamily="18" charset="0"/>
                                  </a:rPr>
                                  <m:t>=</m:t>
                                </m:r>
                                <m:sSubSup>
                                  <m:sSubSupPr>
                                    <m:ctrlPr>
                                      <a:rPr lang="zh-CN" sz="1200" i="1" kern="100">
                                        <a:effectLst/>
                                        <a:latin typeface="Cambria Math" panose="02040503050406030204" pitchFamily="18" charset="0"/>
                                      </a:rPr>
                                    </m:ctrlPr>
                                  </m:sSubSupPr>
                                  <m:e>
                                    <m:r>
                                      <m:rPr>
                                        <m:sty m:val="p"/>
                                      </m:rPr>
                                      <a:rPr lang="en-US" sz="1200" kern="100">
                                        <a:effectLst/>
                                        <a:latin typeface="Cambria Math" panose="02040503050406030204" pitchFamily="18" charset="0"/>
                                      </a:rPr>
                                      <m:t>fla</m:t>
                                    </m:r>
                                  </m:e>
                                  <m:sub>
                                    <m:r>
                                      <a:rPr lang="en-US" sz="1200" kern="100">
                                        <a:effectLst/>
                                        <a:latin typeface="Cambria Math" panose="02040503050406030204" pitchFamily="18" charset="0"/>
                                      </a:rPr>
                                      <m:t>4</m:t>
                                    </m:r>
                                  </m:sub>
                                  <m:sup>
                                    <m:r>
                                      <m:rPr>
                                        <m:sty m:val="p"/>
                                      </m:rPr>
                                      <a:rPr lang="en-US" sz="1200" kern="100">
                                        <a:effectLst/>
                                        <a:latin typeface="Cambria Math" panose="02040503050406030204" pitchFamily="18" charset="0"/>
                                      </a:rPr>
                                      <m:t>T</m:t>
                                    </m:r>
                                  </m:sup>
                                </m:sSubSup>
                                <m:r>
                                  <a:rPr lang="zh-CN" sz="1200" kern="100">
                                    <a:effectLst/>
                                    <a:latin typeface="Cambria Math" panose="02040503050406030204" pitchFamily="18" charset="0"/>
                                  </a:rPr>
                                  <m:t>·</m:t>
                                </m:r>
                                <m:f>
                                  <m:fPr>
                                    <m:ctrlPr>
                                      <a:rPr lang="en-US" sz="1200" i="1" kern="100">
                                        <a:effectLst/>
                                        <a:latin typeface="Cambria Math" panose="02040503050406030204" pitchFamily="18" charset="0"/>
                                      </a:rPr>
                                    </m:ctrlPr>
                                  </m:fPr>
                                  <m:num>
                                    <m:r>
                                      <a:rPr lang="en-US" sz="1200" kern="100">
                                        <a:effectLst/>
                                        <a:latin typeface="Cambria Math" panose="02040503050406030204" pitchFamily="18" charset="0"/>
                                      </a:rPr>
                                      <m:t>𝑑𝑓𝑙</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𝑧</m:t>
                                        </m:r>
                                      </m:e>
                                      <m:sub>
                                        <m:r>
                                          <a:rPr lang="en-US" sz="1200" kern="100">
                                            <a:effectLst/>
                                            <a:latin typeface="Cambria Math" panose="02040503050406030204" pitchFamily="18" charset="0"/>
                                          </a:rPr>
                                          <m:t>4</m:t>
                                        </m:r>
                                      </m:sub>
                                    </m:sSub>
                                  </m:num>
                                  <m:den>
                                    <m:r>
                                      <a:rPr lang="en-US" sz="1200" kern="100">
                                        <a:effectLst/>
                                        <a:latin typeface="Cambria Math" panose="02040503050406030204" pitchFamily="18" charset="0"/>
                                      </a:rPr>
                                      <m:t>𝑚</m:t>
                                    </m:r>
                                  </m:den>
                                </m:f>
                                <m:r>
                                  <a:rPr lang="en-US" sz="1200" b="0" i="1" kern="100" smtClean="0">
                                    <a:effectLst/>
                                    <a:latin typeface="Cambria Math" panose="02040503050406030204" pitchFamily="18" charset="0"/>
                                  </a:rPr>
                                  <m:t>           </m:t>
                                </m:r>
                                <m:r>
                                  <a:rPr lang="en-US" sz="1200" kern="100">
                                    <a:effectLst/>
                                    <a:latin typeface="Cambria Math" panose="02040503050406030204" pitchFamily="18" charset="0"/>
                                  </a:rPr>
                                  <m:t>𝑑𝑓𝑙</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𝑎</m:t>
                                    </m:r>
                                  </m:e>
                                  <m:sub>
                                    <m:r>
                                      <a:rPr lang="en-US" sz="1200" kern="100">
                                        <a:effectLst/>
                                        <a:latin typeface="Cambria Math" panose="02040503050406030204" pitchFamily="18" charset="0"/>
                                      </a:rPr>
                                      <m:t>4</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𝑑𝑓𝑙</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𝑧</m:t>
                                    </m:r>
                                  </m:e>
                                  <m:sub>
                                    <m:r>
                                      <a:rPr lang="en-US" sz="1200" kern="100">
                                        <a:effectLst/>
                                        <a:latin typeface="Cambria Math" panose="02040503050406030204" pitchFamily="18" charset="0"/>
                                      </a:rPr>
                                      <m:t>4</m:t>
                                    </m:r>
                                  </m:sub>
                                </m:sSub>
                                <m:r>
                                  <a:rPr lang="zh-CN" sz="1200" kern="100">
                                    <a:effectLst/>
                                    <a:latin typeface="Cambria Math" panose="02040503050406030204" pitchFamily="18" charset="0"/>
                                  </a:rPr>
                                  <m:t>·</m:t>
                                </m:r>
                                <m:r>
                                  <a:rPr lang="en-US" sz="1200" kern="100">
                                    <a:effectLst/>
                                    <a:latin typeface="Cambria Math" panose="02040503050406030204" pitchFamily="18" charset="0"/>
                                  </a:rPr>
                                  <m:t>𝑓𝑙</m:t>
                                </m:r>
                                <m:sSubSup>
                                  <m:sSubSupPr>
                                    <m:ctrlPr>
                                      <a:rPr lang="zh-CN" sz="1200" i="1" kern="100">
                                        <a:effectLst/>
                                        <a:latin typeface="Cambria Math" panose="02040503050406030204" pitchFamily="18" charset="0"/>
                                      </a:rPr>
                                    </m:ctrlPr>
                                  </m:sSubSupPr>
                                  <m:e>
                                    <m:r>
                                      <a:rPr lang="en-US" sz="1200" kern="100">
                                        <a:effectLst/>
                                        <a:latin typeface="Cambria Math" panose="02040503050406030204" pitchFamily="18" charset="0"/>
                                      </a:rPr>
                                      <m:t>𝑤</m:t>
                                    </m:r>
                                  </m:e>
                                  <m:sub>
                                    <m:r>
                                      <a:rPr lang="en-US" sz="1200" kern="100">
                                        <a:effectLst/>
                                        <a:latin typeface="Cambria Math" panose="02040503050406030204" pitchFamily="18" charset="0"/>
                                      </a:rPr>
                                      <m:t>4</m:t>
                                    </m:r>
                                  </m:sub>
                                  <m:sup>
                                    <m:r>
                                      <a:rPr lang="en-US" sz="1200" kern="100">
                                        <a:effectLst/>
                                        <a:latin typeface="Cambria Math" panose="02040503050406030204" pitchFamily="18" charset="0"/>
                                      </a:rPr>
                                      <m:t>𝑇</m:t>
                                    </m:r>
                                  </m:sup>
                                </m:sSubSup>
                              </m:oMath>
                            </m:oMathPara>
                          </a14:m>
                          <a:endParaRPr lang="zh-CN" sz="7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2254094963"/>
                      </a:ext>
                    </a:extLst>
                  </a:tr>
                  <a:tr h="502156">
                    <a:tc>
                      <a:txBody>
                        <a:bodyPr/>
                        <a:lstStyle/>
                        <a:p>
                          <a:pPr algn="ctr">
                            <a:spcAft>
                              <a:spcPts val="0"/>
                            </a:spcAft>
                          </a:pPr>
                          <a:r>
                            <a:rPr lang="en-US" sz="24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全连接三层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100" i="1" kern="100" smtClean="0">
                                        <a:effectLst/>
                                        <a:latin typeface="Cambria Math" panose="02040503050406030204" pitchFamily="18" charset="0"/>
                                      </a:rPr>
                                    </m:ctrlPr>
                                  </m:sSubPr>
                                  <m:e>
                                    <m:r>
                                      <m:rPr>
                                        <m:sty m:val="p"/>
                                      </m:rPr>
                                      <a:rPr lang="en-US" sz="1100" kern="100">
                                        <a:effectLst/>
                                        <a:latin typeface="Cambria Math" panose="02040503050406030204" pitchFamily="18" charset="0"/>
                                      </a:rPr>
                                      <m:t>dflz</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𝑎</m:t>
                                    </m:r>
                                  </m:e>
                                  <m:sub>
                                    <m:r>
                                      <a:rPr lang="en-US" sz="1100" kern="100">
                                        <a:effectLst/>
                                        <a:latin typeface="Cambria Math" panose="02040503050406030204" pitchFamily="18" charset="0"/>
                                      </a:rPr>
                                      <m:t>4</m:t>
                                    </m:r>
                                  </m:sub>
                                </m:sSub>
                                <m:r>
                                  <a:rPr lang="zh-CN" sz="1100" kern="100">
                                    <a:effectLst/>
                                    <a:latin typeface="Cambria Math" panose="02040503050406030204" pitchFamily="18" charset="0"/>
                                  </a:rPr>
                                  <m:t>×</m:t>
                                </m:r>
                                <m:r>
                                  <a:rPr lang="en-US" sz="1100" kern="100">
                                    <a:effectLst/>
                                    <a:latin typeface="Cambria Math" panose="02040503050406030204" pitchFamily="18" charset="0"/>
                                  </a:rPr>
                                  <m:t>𝑓𝑙</m:t>
                                </m:r>
                                <m:sSubSup>
                                  <m:sSubSupPr>
                                    <m:ctrlPr>
                                      <a:rPr lang="zh-CN" sz="1100" i="1" kern="100">
                                        <a:effectLst/>
                                        <a:latin typeface="Cambria Math" panose="02040503050406030204" pitchFamily="18" charset="0"/>
                                      </a:rPr>
                                    </m:ctrlPr>
                                  </m:sSubSupPr>
                                  <m:e>
                                    <m:r>
                                      <a:rPr lang="en-US" sz="1100" kern="100">
                                        <a:effectLst/>
                                        <a:latin typeface="Cambria Math" panose="02040503050406030204" pitchFamily="18" charset="0"/>
                                      </a:rPr>
                                      <m:t>𝑎</m:t>
                                    </m:r>
                                  </m:e>
                                  <m:sub>
                                    <m:r>
                                      <a:rPr lang="en-US" sz="1100" kern="100">
                                        <a:effectLst/>
                                        <a:latin typeface="Cambria Math" panose="02040503050406030204" pitchFamily="18" charset="0"/>
                                      </a:rPr>
                                      <m:t>4</m:t>
                                    </m:r>
                                  </m:sub>
                                  <m:sup>
                                    <m:r>
                                      <a:rPr lang="en-US" sz="1100" kern="100">
                                        <a:effectLst/>
                                        <a:latin typeface="Cambria Math" panose="02040503050406030204" pitchFamily="18" charset="0"/>
                                      </a:rPr>
                                      <m:t>′</m:t>
                                    </m:r>
                                  </m:sup>
                                </m:sSubSup>
                                <m:d>
                                  <m:dPr>
                                    <m:ctrlPr>
                                      <a:rPr lang="en-US" sz="1100" i="1" kern="100">
                                        <a:effectLst/>
                                        <a:latin typeface="Cambria Math" panose="02040503050406030204" pitchFamily="18" charset="0"/>
                                      </a:rPr>
                                    </m:ctrlPr>
                                  </m:dPr>
                                  <m:e>
                                    <m:r>
                                      <a:rPr lang="en-US" sz="1100" kern="100">
                                        <a:effectLst/>
                                        <a:latin typeface="Cambria Math" panose="02040503050406030204" pitchFamily="18" charset="0"/>
                                      </a:rPr>
                                      <m:t>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𝑧</m:t>
                                        </m:r>
                                      </m:e>
                                      <m:sub>
                                        <m:r>
                                          <a:rPr lang="en-US" sz="1100" kern="100">
                                            <a:effectLst/>
                                            <a:latin typeface="Cambria Math" panose="02040503050406030204" pitchFamily="18" charset="0"/>
                                          </a:rPr>
                                          <m:t>3</m:t>
                                        </m:r>
                                      </m:sub>
                                    </m:sSub>
                                  </m:e>
                                </m:d>
                                <m:r>
                                  <a:rPr lang="en-US" sz="1100" b="0" i="1" kern="100" smtClean="0">
                                    <a:effectLst/>
                                    <a:latin typeface="Cambria Math" panose="02040503050406030204" pitchFamily="18" charset="0"/>
                                  </a:rPr>
                                  <m:t>;</m:t>
                                </m:r>
                                <m:sSub>
                                  <m:sSubPr>
                                    <m:ctrlPr>
                                      <a:rPr lang="zh-CN" sz="1100" i="1" kern="100">
                                        <a:effectLst/>
                                        <a:latin typeface="Cambria Math" panose="02040503050406030204" pitchFamily="18" charset="0"/>
                                      </a:rPr>
                                    </m:ctrlPr>
                                  </m:sSubPr>
                                  <m:e>
                                    <m:r>
                                      <m:rPr>
                                        <m:sty m:val="p"/>
                                      </m:rPr>
                                      <a:rPr lang="en-US" sz="1100" kern="100">
                                        <a:effectLst/>
                                        <a:latin typeface="Cambria Math" panose="02040503050406030204" pitchFamily="18" charset="0"/>
                                      </a:rPr>
                                      <m:t>dflw</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sSubSup>
                                  <m:sSubSupPr>
                                    <m:ctrlPr>
                                      <a:rPr lang="zh-CN" sz="1100" i="1" kern="100">
                                        <a:effectLst/>
                                        <a:latin typeface="Cambria Math" panose="02040503050406030204" pitchFamily="18" charset="0"/>
                                      </a:rPr>
                                    </m:ctrlPr>
                                  </m:sSubSupPr>
                                  <m:e>
                                    <m:r>
                                      <m:rPr>
                                        <m:sty m:val="p"/>
                                      </m:rPr>
                                      <a:rPr lang="en-US" sz="1100" kern="100">
                                        <a:effectLst/>
                                        <a:latin typeface="Cambria Math" panose="02040503050406030204" pitchFamily="18" charset="0"/>
                                      </a:rPr>
                                      <m:t>fla</m:t>
                                    </m:r>
                                  </m:e>
                                  <m:sub>
                                    <m:r>
                                      <a:rPr lang="en-US" sz="1100" kern="100">
                                        <a:effectLst/>
                                        <a:latin typeface="Cambria Math" panose="02040503050406030204" pitchFamily="18" charset="0"/>
                                      </a:rPr>
                                      <m:t>3</m:t>
                                    </m:r>
                                  </m:sub>
                                  <m:sup>
                                    <m:r>
                                      <m:rPr>
                                        <m:sty m:val="p"/>
                                      </m:rPr>
                                      <a:rPr lang="en-US" sz="1100" kern="100">
                                        <a:effectLst/>
                                        <a:latin typeface="Cambria Math" panose="02040503050406030204" pitchFamily="18" charset="0"/>
                                      </a:rPr>
                                      <m:t>T</m:t>
                                    </m:r>
                                  </m:sup>
                                </m:sSubSup>
                                <m:r>
                                  <a:rPr lang="zh-CN" sz="1100" kern="100">
                                    <a:effectLst/>
                                    <a:latin typeface="Cambria Math" panose="02040503050406030204" pitchFamily="18" charset="0"/>
                                  </a:rPr>
                                  <m:t>·</m:t>
                                </m:r>
                                <m:f>
                                  <m:fPr>
                                    <m:ctrlPr>
                                      <a:rPr lang="en-US" sz="1100" i="1" kern="100">
                                        <a:effectLst/>
                                        <a:latin typeface="Cambria Math" panose="02040503050406030204" pitchFamily="18" charset="0"/>
                                      </a:rPr>
                                    </m:ctrlPr>
                                  </m:fPr>
                                  <m:num>
                                    <m:r>
                                      <a:rPr lang="en-US" sz="1100" kern="100">
                                        <a:effectLst/>
                                        <a:latin typeface="Cambria Math" panose="02040503050406030204" pitchFamily="18" charset="0"/>
                                      </a:rPr>
                                      <m:t>𝑑𝑓𝑙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𝑧</m:t>
                                        </m:r>
                                      </m:e>
                                      <m:sub>
                                        <m:r>
                                          <a:rPr lang="en-US" sz="1100" kern="100">
                                            <a:effectLst/>
                                            <a:latin typeface="Cambria Math" panose="02040503050406030204" pitchFamily="18" charset="0"/>
                                          </a:rPr>
                                          <m:t>3</m:t>
                                        </m:r>
                                      </m:sub>
                                    </m:sSub>
                                  </m:num>
                                  <m:den>
                                    <m:r>
                                      <a:rPr lang="en-US" sz="1100" kern="100">
                                        <a:effectLst/>
                                        <a:latin typeface="Cambria Math" panose="02040503050406030204" pitchFamily="18" charset="0"/>
                                      </a:rPr>
                                      <m:t>𝑚</m:t>
                                    </m:r>
                                  </m:den>
                                </m:f>
                                <m:r>
                                  <a:rPr lang="en-US" sz="1100" b="0" i="0" kern="100" smtClean="0">
                                    <a:effectLst/>
                                    <a:latin typeface="Cambria Math" panose="02040503050406030204" pitchFamily="18" charset="0"/>
                                  </a:rPr>
                                  <m:t>;</m:t>
                                </m:r>
                                <m:sSub>
                                  <m:sSubPr>
                                    <m:ctrlPr>
                                      <a:rPr lang="zh-CN" sz="1100" i="1" kern="100">
                                        <a:effectLst/>
                                        <a:latin typeface="Cambria Math" panose="02040503050406030204" pitchFamily="18" charset="0"/>
                                      </a:rPr>
                                    </m:ctrlPr>
                                  </m:sSubPr>
                                  <m:e>
                                    <m:r>
                                      <m:rPr>
                                        <m:sty m:val="p"/>
                                      </m:rPr>
                                      <a:rPr lang="en-US" sz="1100" kern="100">
                                        <a:effectLst/>
                                        <a:latin typeface="Cambria Math" panose="02040503050406030204" pitchFamily="18" charset="0"/>
                                      </a:rPr>
                                      <m:t>dflb</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f>
                                  <m:fPr>
                                    <m:ctrlPr>
                                      <a:rPr lang="en-US" sz="1100" i="1" kern="100">
                                        <a:effectLst/>
                                        <a:latin typeface="Cambria Math" panose="02040503050406030204" pitchFamily="18" charset="0"/>
                                      </a:rPr>
                                    </m:ctrlPr>
                                  </m:fPr>
                                  <m:num>
                                    <m:sSub>
                                      <m:sSubPr>
                                        <m:ctrlPr>
                                          <a:rPr lang="zh-CN" altLang="en-US" sz="1100" i="1" kern="100" smtClean="0">
                                            <a:effectLst/>
                                            <a:latin typeface="Cambria Math" panose="02040503050406030204" pitchFamily="18" charset="0"/>
                                          </a:rPr>
                                        </m:ctrlPr>
                                      </m:sSubPr>
                                      <m:e>
                                        <m:r>
                                          <m:rPr>
                                            <m:sty m:val="p"/>
                                          </m:rPr>
                                          <a:rPr lang="en-US" altLang="zh-CN" sz="1100" kern="100">
                                            <a:effectLst/>
                                            <a:latin typeface="Cambria Math" panose="02040503050406030204" pitchFamily="18" charset="0"/>
                                          </a:rPr>
                                          <m:t>columnSum</m:t>
                                        </m:r>
                                        <m:r>
                                          <a:rPr lang="en-US" altLang="zh-CN" sz="1100" kern="100">
                                            <a:effectLst/>
                                            <a:latin typeface="Cambria Math" panose="02040503050406030204" pitchFamily="18" charset="0"/>
                                          </a:rPr>
                                          <m:t>(</m:t>
                                        </m:r>
                                        <m:r>
                                          <m:rPr>
                                            <m:sty m:val="p"/>
                                          </m:rPr>
                                          <a:rPr lang="en-US" altLang="zh-CN" sz="1100" kern="100">
                                            <a:effectLst/>
                                            <a:latin typeface="Cambria Math" panose="02040503050406030204" pitchFamily="18" charset="0"/>
                                          </a:rPr>
                                          <m:t>dflz</m:t>
                                        </m:r>
                                      </m:e>
                                      <m:sub>
                                        <m:r>
                                          <a:rPr lang="en-US" altLang="zh-CN" sz="1100" kern="100">
                                            <a:effectLst/>
                                            <a:latin typeface="Cambria Math" panose="02040503050406030204" pitchFamily="18" charset="0"/>
                                          </a:rPr>
                                          <m:t>3</m:t>
                                        </m:r>
                                      </m:sub>
                                    </m:sSub>
                                    <m:r>
                                      <a:rPr lang="en-US" altLang="zh-CN" sz="1100" kern="100">
                                        <a:effectLst/>
                                        <a:latin typeface="Cambria Math" panose="02040503050406030204" pitchFamily="18" charset="0"/>
                                      </a:rPr>
                                      <m:t>)</m:t>
                                    </m:r>
                                  </m:num>
                                  <m:den>
                                    <m:r>
                                      <a:rPr lang="en-US" sz="1100" kern="100">
                                        <a:effectLst/>
                                        <a:latin typeface="Cambria Math" panose="02040503050406030204" pitchFamily="18" charset="0"/>
                                      </a:rPr>
                                      <m:t>𝑚</m:t>
                                    </m:r>
                                  </m:den>
                                </m:f>
                              </m:oMath>
                            </m:oMathPara>
                          </a14:m>
                          <a:endParaRPr lang="en-US" sz="1100" i="1" kern="100" dirty="0">
                            <a:effectLst/>
                            <a:latin typeface="Cambria Math" panose="02040503050406030204" pitchFamily="18" charset="0"/>
                          </a:endParaRPr>
                        </a:p>
                        <a:p>
                          <a:pPr algn="ctr">
                            <a:spcAft>
                              <a:spcPts val="0"/>
                            </a:spcAft>
                          </a:pPr>
                          <a14:m>
                            <m:oMathPara xmlns:m="http://schemas.openxmlformats.org/officeDocument/2006/math">
                              <m:oMathParaPr>
                                <m:jc m:val="centerGroup"/>
                              </m:oMathParaPr>
                              <m:oMath xmlns:m="http://schemas.openxmlformats.org/officeDocument/2006/math">
                                <m:sSub>
                                  <m:sSubPr>
                                    <m:ctrlPr>
                                      <a:rPr lang="zh-CN" sz="1100" i="1" kern="100">
                                        <a:effectLst/>
                                        <a:latin typeface="Cambria Math" panose="02040503050406030204" pitchFamily="18" charset="0"/>
                                      </a:rPr>
                                    </m:ctrlPr>
                                  </m:sSubPr>
                                  <m:e>
                                    <m:r>
                                      <m:rPr>
                                        <m:sty m:val="p"/>
                                      </m:rPr>
                                      <a:rPr lang="en-US" sz="1100" kern="100">
                                        <a:effectLst/>
                                        <a:latin typeface="Cambria Math" panose="02040503050406030204" pitchFamily="18" charset="0"/>
                                      </a:rPr>
                                      <m:t>dfla</m:t>
                                    </m:r>
                                  </m:e>
                                  <m:sub>
                                    <m:r>
                                      <a:rPr lang="en-US" sz="1100" kern="100">
                                        <a:effectLst/>
                                        <a:latin typeface="Cambria Math" panose="02040503050406030204" pitchFamily="18" charset="0"/>
                                      </a:rPr>
                                      <m:t>3</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𝑑𝑓𝑙</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𝑧</m:t>
                                    </m:r>
                                  </m:e>
                                  <m:sub>
                                    <m:r>
                                      <a:rPr lang="en-US" sz="1100" kern="100">
                                        <a:effectLst/>
                                        <a:latin typeface="Cambria Math" panose="02040503050406030204" pitchFamily="18" charset="0"/>
                                      </a:rPr>
                                      <m:t>3</m:t>
                                    </m:r>
                                  </m:sub>
                                </m:sSub>
                                <m:r>
                                  <a:rPr lang="zh-CN" sz="1100" kern="100">
                                    <a:effectLst/>
                                    <a:latin typeface="Cambria Math" panose="02040503050406030204" pitchFamily="18" charset="0"/>
                                  </a:rPr>
                                  <m:t>·</m:t>
                                </m:r>
                                <m:r>
                                  <a:rPr lang="en-US" sz="1100" kern="100">
                                    <a:effectLst/>
                                    <a:latin typeface="Cambria Math" panose="02040503050406030204" pitchFamily="18" charset="0"/>
                                  </a:rPr>
                                  <m:t>𝑓𝑙</m:t>
                                </m:r>
                                <m:sSubSup>
                                  <m:sSubSupPr>
                                    <m:ctrlPr>
                                      <a:rPr lang="zh-CN" sz="1100" i="1" kern="100">
                                        <a:effectLst/>
                                        <a:latin typeface="Cambria Math" panose="02040503050406030204" pitchFamily="18" charset="0"/>
                                      </a:rPr>
                                    </m:ctrlPr>
                                  </m:sSubSupPr>
                                  <m:e>
                                    <m:r>
                                      <a:rPr lang="en-US" sz="1100" kern="100">
                                        <a:effectLst/>
                                        <a:latin typeface="Cambria Math" panose="02040503050406030204" pitchFamily="18" charset="0"/>
                                      </a:rPr>
                                      <m:t>𝑤</m:t>
                                    </m:r>
                                  </m:e>
                                  <m:sub>
                                    <m:r>
                                      <a:rPr lang="en-US" sz="1100" kern="100">
                                        <a:effectLst/>
                                        <a:latin typeface="Cambria Math" panose="02040503050406030204" pitchFamily="18" charset="0"/>
                                      </a:rPr>
                                      <m:t>3</m:t>
                                    </m:r>
                                  </m:sub>
                                  <m:sup>
                                    <m:r>
                                      <a:rPr lang="en-US" sz="1100" kern="100">
                                        <a:effectLst/>
                                        <a:latin typeface="Cambria Math" panose="02040503050406030204" pitchFamily="18" charset="0"/>
                                      </a:rPr>
                                      <m:t>𝑇</m:t>
                                    </m:r>
                                  </m:sup>
                                </m:sSubSup>
                              </m:oMath>
                            </m:oMathPara>
                          </a14:m>
                          <a:endParaRPr lang="zh-CN" sz="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112554625"/>
                      </a:ext>
                    </a:extLst>
                  </a:tr>
                  <a:tr h="502034">
                    <a:tc>
                      <a:txBody>
                        <a:bodyPr/>
                        <a:lstStyle/>
                        <a:p>
                          <a:pPr algn="ctr">
                            <a:spcAft>
                              <a:spcPts val="0"/>
                            </a:spcAft>
                          </a:pPr>
                          <a:r>
                            <a:rPr lang="en-US" sz="2800" kern="100" dirty="0">
                              <a:effectLst/>
                            </a:rPr>
                            <a:t>9</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全连接二层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14:m>
                            <m:oMathPara xmlns:m="http://schemas.openxmlformats.org/officeDocument/2006/math">
                              <m:oMathParaPr>
                                <m:jc m:val="centerGroup"/>
                              </m:oMathParaPr>
                              <m:oMath xmlns:m="http://schemas.openxmlformats.org/officeDocument/2006/math">
                                <m:sSub>
                                  <m:sSubPr>
                                    <m:ctrlPr>
                                      <a:rPr lang="zh-CN" altLang="zh-CN" sz="1100" i="1" kern="1200" smtClean="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dflz</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𝑑𝑓𝑙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𝑎</m:t>
                                    </m:r>
                                  </m:e>
                                  <m:sub>
                                    <m:r>
                                      <a:rPr lang="en-US" altLang="zh-CN" sz="1100" i="1" kern="1200">
                                        <a:solidFill>
                                          <a:schemeClr val="dk1"/>
                                        </a:solidFill>
                                        <a:effectLst/>
                                        <a:latin typeface="Cambria Math" panose="02040503050406030204" pitchFamily="18" charset="0"/>
                                        <a:ea typeface="+mn-ea"/>
                                        <a:cs typeface="+mn-cs"/>
                                      </a:rPr>
                                      <m:t>3</m:t>
                                    </m:r>
                                  </m:sub>
                                </m:sSub>
                                <m:r>
                                  <a:rPr lang="zh-CN" altLang="zh-CN" sz="1100" i="1"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𝑓𝑙</m:t>
                                </m:r>
                                <m:sSubSup>
                                  <m:sSubSupPr>
                                    <m:ctrlPr>
                                      <a:rPr lang="zh-CN" altLang="zh-CN" sz="1100" i="1" kern="1200">
                                        <a:solidFill>
                                          <a:schemeClr val="dk1"/>
                                        </a:solidFill>
                                        <a:effectLst/>
                                        <a:latin typeface="Cambria Math" panose="02040503050406030204" pitchFamily="18" charset="0"/>
                                        <a:ea typeface="+mn-ea"/>
                                        <a:cs typeface="+mn-cs"/>
                                      </a:rPr>
                                    </m:ctrlPr>
                                  </m:sSubSupPr>
                                  <m:e>
                                    <m:r>
                                      <a:rPr lang="en-US" altLang="zh-CN" sz="1100" i="1" kern="1200">
                                        <a:solidFill>
                                          <a:schemeClr val="dk1"/>
                                        </a:solidFill>
                                        <a:effectLst/>
                                        <a:latin typeface="Cambria Math" panose="02040503050406030204" pitchFamily="18" charset="0"/>
                                        <a:ea typeface="+mn-ea"/>
                                        <a:cs typeface="+mn-cs"/>
                                      </a:rPr>
                                      <m:t>𝑎</m:t>
                                    </m:r>
                                  </m:e>
                                  <m:sub>
                                    <m:r>
                                      <a:rPr lang="en-US" altLang="zh-CN" sz="1100" i="1" kern="1200">
                                        <a:solidFill>
                                          <a:schemeClr val="dk1"/>
                                        </a:solidFill>
                                        <a:effectLst/>
                                        <a:latin typeface="Cambria Math" panose="02040503050406030204" pitchFamily="18" charset="0"/>
                                        <a:ea typeface="+mn-ea"/>
                                        <a:cs typeface="+mn-cs"/>
                                      </a:rPr>
                                      <m:t>3</m:t>
                                    </m:r>
                                  </m:sub>
                                  <m:sup>
                                    <m:r>
                                      <a:rPr lang="en-US" altLang="zh-CN" sz="1100" i="1" kern="1200">
                                        <a:solidFill>
                                          <a:schemeClr val="dk1"/>
                                        </a:solidFill>
                                        <a:effectLst/>
                                        <a:latin typeface="Cambria Math" panose="02040503050406030204" pitchFamily="18" charset="0"/>
                                        <a:ea typeface="+mn-ea"/>
                                        <a:cs typeface="+mn-cs"/>
                                      </a:rPr>
                                      <m:t>′</m:t>
                                    </m:r>
                                  </m:sup>
                                </m:sSubSup>
                                <m:d>
                                  <m:dPr>
                                    <m:ctrlPr>
                                      <a:rPr lang="en-US" altLang="zh-CN" sz="1100" i="1" kern="1200">
                                        <a:solidFill>
                                          <a:schemeClr val="dk1"/>
                                        </a:solidFill>
                                        <a:effectLst/>
                                        <a:latin typeface="Cambria Math" panose="02040503050406030204" pitchFamily="18" charset="0"/>
                                        <a:ea typeface="+mn-ea"/>
                                        <a:cs typeface="+mn-cs"/>
                                      </a:rPr>
                                    </m:ctrlPr>
                                  </m:dPr>
                                  <m:e>
                                    <m:r>
                                      <a:rPr lang="en-US" altLang="zh-CN" sz="1100" i="1" kern="1200">
                                        <a:solidFill>
                                          <a:schemeClr val="dk1"/>
                                        </a:solidFill>
                                        <a:effectLst/>
                                        <a:latin typeface="Cambria Math" panose="02040503050406030204" pitchFamily="18" charset="0"/>
                                        <a:ea typeface="+mn-ea"/>
                                        <a:cs typeface="+mn-cs"/>
                                      </a:rPr>
                                      <m:t>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𝑧</m:t>
                                        </m:r>
                                      </m:e>
                                      <m:sub>
                                        <m:r>
                                          <a:rPr lang="en-US" altLang="zh-CN" sz="1100" i="1" kern="1200">
                                            <a:solidFill>
                                              <a:schemeClr val="dk1"/>
                                            </a:solidFill>
                                            <a:effectLst/>
                                            <a:latin typeface="Cambria Math" panose="02040503050406030204" pitchFamily="18" charset="0"/>
                                            <a:ea typeface="+mn-ea"/>
                                            <a:cs typeface="+mn-cs"/>
                                          </a:rPr>
                                          <m:t>2</m:t>
                                        </m:r>
                                      </m:sub>
                                    </m:sSub>
                                  </m:e>
                                </m:d>
                                <m:r>
                                  <a:rPr lang="en-US" altLang="zh-CN" sz="1100" b="0" i="0" kern="1200" smtClean="0">
                                    <a:solidFill>
                                      <a:schemeClr val="dk1"/>
                                    </a:solidFill>
                                    <a:effectLst/>
                                    <a:latin typeface="Cambria Math" panose="02040503050406030204" pitchFamily="18" charset="0"/>
                                    <a:ea typeface="+mn-ea"/>
                                    <a:cs typeface="+mn-cs"/>
                                  </a:rPr>
                                  <m:t>;</m:t>
                                </m:r>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dflw</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sSubSup>
                                  <m:sSubSupPr>
                                    <m:ctrlPr>
                                      <a:rPr lang="zh-CN" altLang="zh-CN" sz="1100" i="1" kern="1200">
                                        <a:solidFill>
                                          <a:schemeClr val="dk1"/>
                                        </a:solidFill>
                                        <a:effectLst/>
                                        <a:latin typeface="Cambria Math" panose="02040503050406030204" pitchFamily="18" charset="0"/>
                                        <a:ea typeface="+mn-ea"/>
                                        <a:cs typeface="+mn-cs"/>
                                      </a:rPr>
                                    </m:ctrlPr>
                                  </m:sSubSupPr>
                                  <m:e>
                                    <m:r>
                                      <m:rPr>
                                        <m:sty m:val="p"/>
                                      </m:rPr>
                                      <a:rPr lang="en-US" altLang="zh-CN" sz="1100" kern="1200">
                                        <a:solidFill>
                                          <a:schemeClr val="dk1"/>
                                        </a:solidFill>
                                        <a:effectLst/>
                                        <a:latin typeface="Cambria Math" panose="02040503050406030204" pitchFamily="18" charset="0"/>
                                        <a:ea typeface="+mn-ea"/>
                                        <a:cs typeface="+mn-cs"/>
                                      </a:rPr>
                                      <m:t>fla</m:t>
                                    </m:r>
                                  </m:e>
                                  <m:sub>
                                    <m:r>
                                      <a:rPr lang="en-US" altLang="zh-CN" sz="1100" i="1" kern="1200">
                                        <a:solidFill>
                                          <a:schemeClr val="dk1"/>
                                        </a:solidFill>
                                        <a:effectLst/>
                                        <a:latin typeface="Cambria Math" panose="02040503050406030204" pitchFamily="18" charset="0"/>
                                        <a:ea typeface="+mn-ea"/>
                                        <a:cs typeface="+mn-cs"/>
                                      </a:rPr>
                                      <m:t>2</m:t>
                                    </m:r>
                                  </m:sub>
                                  <m:sup>
                                    <m:r>
                                      <m:rPr>
                                        <m:sty m:val="p"/>
                                      </m:rPr>
                                      <a:rPr lang="en-US" altLang="zh-CN" sz="1100" kern="1200">
                                        <a:solidFill>
                                          <a:schemeClr val="dk1"/>
                                        </a:solidFill>
                                        <a:effectLst/>
                                        <a:latin typeface="Cambria Math" panose="02040503050406030204" pitchFamily="18" charset="0"/>
                                        <a:ea typeface="+mn-ea"/>
                                        <a:cs typeface="+mn-cs"/>
                                      </a:rPr>
                                      <m:t>T</m:t>
                                    </m:r>
                                  </m:sup>
                                </m:sSubSup>
                                <m:r>
                                  <a:rPr lang="zh-CN" altLang="zh-CN" sz="1100" i="1" kern="1200">
                                    <a:solidFill>
                                      <a:schemeClr val="dk1"/>
                                    </a:solidFill>
                                    <a:effectLst/>
                                    <a:latin typeface="Cambria Math" panose="02040503050406030204" pitchFamily="18" charset="0"/>
                                    <a:ea typeface="+mn-ea"/>
                                    <a:cs typeface="+mn-cs"/>
                                  </a:rPr>
                                  <m:t>·</m:t>
                                </m:r>
                                <m:f>
                                  <m:fPr>
                                    <m:ctrlPr>
                                      <a:rPr lang="zh-CN" altLang="zh-CN" sz="1100" i="1" kern="1200">
                                        <a:solidFill>
                                          <a:schemeClr val="dk1"/>
                                        </a:solidFill>
                                        <a:effectLst/>
                                        <a:latin typeface="Cambria Math" panose="02040503050406030204" pitchFamily="18" charset="0"/>
                                        <a:ea typeface="+mn-ea"/>
                                        <a:cs typeface="+mn-cs"/>
                                      </a:rPr>
                                    </m:ctrlPr>
                                  </m:fPr>
                                  <m:num>
                                    <m:r>
                                      <a:rPr lang="en-US" altLang="zh-CN" sz="1100" i="1" kern="1200">
                                        <a:solidFill>
                                          <a:schemeClr val="dk1"/>
                                        </a:solidFill>
                                        <a:effectLst/>
                                        <a:latin typeface="Cambria Math" panose="02040503050406030204" pitchFamily="18" charset="0"/>
                                        <a:ea typeface="+mn-ea"/>
                                        <a:cs typeface="+mn-cs"/>
                                      </a:rPr>
                                      <m:t>𝑑𝑓𝑙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𝑧</m:t>
                                        </m:r>
                                      </m:e>
                                      <m:sub>
                                        <m:r>
                                          <a:rPr lang="en-US" altLang="zh-CN" sz="1100" i="1" kern="1200">
                                            <a:solidFill>
                                              <a:schemeClr val="dk1"/>
                                            </a:solidFill>
                                            <a:effectLst/>
                                            <a:latin typeface="Cambria Math" panose="02040503050406030204" pitchFamily="18" charset="0"/>
                                            <a:ea typeface="+mn-ea"/>
                                            <a:cs typeface="+mn-cs"/>
                                          </a:rPr>
                                          <m:t>2</m:t>
                                        </m:r>
                                      </m:sub>
                                    </m:sSub>
                                  </m:num>
                                  <m:den>
                                    <m:r>
                                      <a:rPr lang="en-US" altLang="zh-CN" sz="1100" i="1" kern="1200">
                                        <a:solidFill>
                                          <a:schemeClr val="dk1"/>
                                        </a:solidFill>
                                        <a:effectLst/>
                                        <a:latin typeface="Cambria Math" panose="02040503050406030204" pitchFamily="18" charset="0"/>
                                        <a:ea typeface="+mn-ea"/>
                                        <a:cs typeface="+mn-cs"/>
                                      </a:rPr>
                                      <m:t>𝑚</m:t>
                                    </m:r>
                                  </m:den>
                                </m:f>
                                <m:r>
                                  <a:rPr lang="en-US" altLang="zh-CN" sz="1100" b="0" i="0" kern="1200" smtClean="0">
                                    <a:solidFill>
                                      <a:schemeClr val="dk1"/>
                                    </a:solidFill>
                                    <a:effectLst/>
                                    <a:latin typeface="Cambria Math" panose="02040503050406030204" pitchFamily="18" charset="0"/>
                                    <a:ea typeface="+mn-ea"/>
                                    <a:cs typeface="+mn-cs"/>
                                  </a:rPr>
                                  <m:t>;</m:t>
                                </m:r>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dflb</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f>
                                  <m:fPr>
                                    <m:ctrlPr>
                                      <a:rPr lang="zh-CN" altLang="zh-CN" sz="1100" i="1" kern="1200">
                                        <a:solidFill>
                                          <a:schemeClr val="dk1"/>
                                        </a:solidFill>
                                        <a:effectLst/>
                                        <a:latin typeface="Cambria Math" panose="02040503050406030204" pitchFamily="18" charset="0"/>
                                        <a:ea typeface="+mn-ea"/>
                                        <a:cs typeface="+mn-cs"/>
                                      </a:rPr>
                                    </m:ctrlPr>
                                  </m:fPr>
                                  <m:num>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columnSum</m:t>
                                        </m:r>
                                        <m:r>
                                          <a:rPr lang="en-US" altLang="zh-CN" sz="1100" kern="1200">
                                            <a:solidFill>
                                              <a:schemeClr val="dk1"/>
                                            </a:solidFill>
                                            <a:effectLst/>
                                            <a:latin typeface="Cambria Math" panose="02040503050406030204" pitchFamily="18" charset="0"/>
                                            <a:ea typeface="+mn-ea"/>
                                            <a:cs typeface="+mn-cs"/>
                                          </a:rPr>
                                          <m:t>(</m:t>
                                        </m:r>
                                        <m:r>
                                          <m:rPr>
                                            <m:sty m:val="p"/>
                                          </m:rPr>
                                          <a:rPr lang="en-US" altLang="zh-CN" sz="1100" kern="1200">
                                            <a:solidFill>
                                              <a:schemeClr val="dk1"/>
                                            </a:solidFill>
                                            <a:effectLst/>
                                            <a:latin typeface="Cambria Math" panose="02040503050406030204" pitchFamily="18" charset="0"/>
                                            <a:ea typeface="+mn-ea"/>
                                            <a:cs typeface="+mn-cs"/>
                                          </a:rPr>
                                          <m:t>dflz</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i="1" kern="1200">
                                        <a:solidFill>
                                          <a:schemeClr val="dk1"/>
                                        </a:solidFill>
                                        <a:effectLst/>
                                        <a:latin typeface="Cambria Math" panose="02040503050406030204" pitchFamily="18" charset="0"/>
                                        <a:ea typeface="+mn-ea"/>
                                        <a:cs typeface="+mn-cs"/>
                                      </a:rPr>
                                      <m:t>)</m:t>
                                    </m:r>
                                  </m:num>
                                  <m:den>
                                    <m:r>
                                      <a:rPr lang="en-US" altLang="zh-CN" sz="1100" i="1" kern="1200">
                                        <a:solidFill>
                                          <a:schemeClr val="dk1"/>
                                        </a:solidFill>
                                        <a:effectLst/>
                                        <a:latin typeface="Cambria Math" panose="02040503050406030204" pitchFamily="18" charset="0"/>
                                        <a:ea typeface="+mn-ea"/>
                                        <a:cs typeface="+mn-cs"/>
                                      </a:rPr>
                                      <m:t>𝑚</m:t>
                                    </m:r>
                                  </m:den>
                                </m:f>
                              </m:oMath>
                            </m:oMathPara>
                          </a14:m>
                          <a:endParaRPr lang="zh-CN" altLang="zh-CN" sz="1100" kern="1200" dirty="0">
                            <a:solidFill>
                              <a:schemeClr val="dk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sSub>
                                  <m:sSubPr>
                                    <m:ctrlPr>
                                      <a:rPr lang="zh-CN" altLang="zh-CN" sz="1100" i="1" kern="1200">
                                        <a:solidFill>
                                          <a:schemeClr val="dk1"/>
                                        </a:solidFill>
                                        <a:effectLst/>
                                        <a:latin typeface="Cambria Math" panose="02040503050406030204" pitchFamily="18" charset="0"/>
                                        <a:ea typeface="+mn-ea"/>
                                        <a:cs typeface="+mn-cs"/>
                                      </a:rPr>
                                    </m:ctrlPr>
                                  </m:sSubPr>
                                  <m:e>
                                    <m:r>
                                      <m:rPr>
                                        <m:sty m:val="p"/>
                                      </m:rPr>
                                      <a:rPr lang="en-US" altLang="zh-CN" sz="1100" kern="1200">
                                        <a:solidFill>
                                          <a:schemeClr val="dk1"/>
                                        </a:solidFill>
                                        <a:effectLst/>
                                        <a:latin typeface="Cambria Math" panose="02040503050406030204" pitchFamily="18" charset="0"/>
                                        <a:ea typeface="+mn-ea"/>
                                        <a:cs typeface="+mn-cs"/>
                                      </a:rPr>
                                      <m:t>dfla</m:t>
                                    </m:r>
                                  </m:e>
                                  <m:sub>
                                    <m:r>
                                      <a:rPr lang="en-US" altLang="zh-CN" sz="1100" i="1" kern="1200">
                                        <a:solidFill>
                                          <a:schemeClr val="dk1"/>
                                        </a:solidFill>
                                        <a:effectLst/>
                                        <a:latin typeface="Cambria Math" panose="02040503050406030204" pitchFamily="18" charset="0"/>
                                        <a:ea typeface="+mn-ea"/>
                                        <a:cs typeface="+mn-cs"/>
                                      </a:rPr>
                                      <m:t>2</m:t>
                                    </m:r>
                                  </m:sub>
                                </m:sSub>
                                <m:r>
                                  <a:rPr lang="en-US" altLang="zh-CN" sz="1100"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𝑑𝑓𝑙</m:t>
                                </m:r>
                                <m:sSub>
                                  <m:sSubPr>
                                    <m:ctrlPr>
                                      <a:rPr lang="zh-CN" altLang="zh-CN" sz="1100" i="1" kern="1200">
                                        <a:solidFill>
                                          <a:schemeClr val="dk1"/>
                                        </a:solidFill>
                                        <a:effectLst/>
                                        <a:latin typeface="Cambria Math" panose="02040503050406030204" pitchFamily="18" charset="0"/>
                                        <a:ea typeface="+mn-ea"/>
                                        <a:cs typeface="+mn-cs"/>
                                      </a:rPr>
                                    </m:ctrlPr>
                                  </m:sSubPr>
                                  <m:e>
                                    <m:r>
                                      <a:rPr lang="en-US" altLang="zh-CN" sz="1100" i="1" kern="1200">
                                        <a:solidFill>
                                          <a:schemeClr val="dk1"/>
                                        </a:solidFill>
                                        <a:effectLst/>
                                        <a:latin typeface="Cambria Math" panose="02040503050406030204" pitchFamily="18" charset="0"/>
                                        <a:ea typeface="+mn-ea"/>
                                        <a:cs typeface="+mn-cs"/>
                                      </a:rPr>
                                      <m:t>𝑧</m:t>
                                    </m:r>
                                  </m:e>
                                  <m:sub>
                                    <m:r>
                                      <a:rPr lang="en-US" altLang="zh-CN" sz="1100" i="1" kern="1200">
                                        <a:solidFill>
                                          <a:schemeClr val="dk1"/>
                                        </a:solidFill>
                                        <a:effectLst/>
                                        <a:latin typeface="Cambria Math" panose="02040503050406030204" pitchFamily="18" charset="0"/>
                                        <a:ea typeface="+mn-ea"/>
                                        <a:cs typeface="+mn-cs"/>
                                      </a:rPr>
                                      <m:t>2</m:t>
                                    </m:r>
                                  </m:sub>
                                </m:sSub>
                                <m:r>
                                  <a:rPr lang="zh-CN" altLang="zh-CN" sz="1100" i="1" kern="1200">
                                    <a:solidFill>
                                      <a:schemeClr val="dk1"/>
                                    </a:solidFill>
                                    <a:effectLst/>
                                    <a:latin typeface="Cambria Math" panose="02040503050406030204" pitchFamily="18" charset="0"/>
                                    <a:ea typeface="+mn-ea"/>
                                    <a:cs typeface="+mn-cs"/>
                                  </a:rPr>
                                  <m:t>·</m:t>
                                </m:r>
                                <m:r>
                                  <a:rPr lang="en-US" altLang="zh-CN" sz="1100" i="1" kern="1200">
                                    <a:solidFill>
                                      <a:schemeClr val="dk1"/>
                                    </a:solidFill>
                                    <a:effectLst/>
                                    <a:latin typeface="Cambria Math" panose="02040503050406030204" pitchFamily="18" charset="0"/>
                                    <a:ea typeface="+mn-ea"/>
                                    <a:cs typeface="+mn-cs"/>
                                  </a:rPr>
                                  <m:t>𝑓𝑙</m:t>
                                </m:r>
                                <m:sSubSup>
                                  <m:sSubSupPr>
                                    <m:ctrlPr>
                                      <a:rPr lang="zh-CN" altLang="zh-CN" sz="1100" i="1" kern="1200">
                                        <a:solidFill>
                                          <a:schemeClr val="dk1"/>
                                        </a:solidFill>
                                        <a:effectLst/>
                                        <a:latin typeface="Cambria Math" panose="02040503050406030204" pitchFamily="18" charset="0"/>
                                        <a:ea typeface="+mn-ea"/>
                                        <a:cs typeface="+mn-cs"/>
                                      </a:rPr>
                                    </m:ctrlPr>
                                  </m:sSubSupPr>
                                  <m:e>
                                    <m:r>
                                      <a:rPr lang="en-US" altLang="zh-CN" sz="1100" i="1" kern="1200">
                                        <a:solidFill>
                                          <a:schemeClr val="dk1"/>
                                        </a:solidFill>
                                        <a:effectLst/>
                                        <a:latin typeface="Cambria Math" panose="02040503050406030204" pitchFamily="18" charset="0"/>
                                        <a:ea typeface="+mn-ea"/>
                                        <a:cs typeface="+mn-cs"/>
                                      </a:rPr>
                                      <m:t>𝑤</m:t>
                                    </m:r>
                                  </m:e>
                                  <m:sub>
                                    <m:r>
                                      <a:rPr lang="en-US" altLang="zh-CN" sz="1100" i="1" kern="1200">
                                        <a:solidFill>
                                          <a:schemeClr val="dk1"/>
                                        </a:solidFill>
                                        <a:effectLst/>
                                        <a:latin typeface="Cambria Math" panose="02040503050406030204" pitchFamily="18" charset="0"/>
                                        <a:ea typeface="+mn-ea"/>
                                        <a:cs typeface="+mn-cs"/>
                                      </a:rPr>
                                      <m:t>2</m:t>
                                    </m:r>
                                  </m:sub>
                                  <m:sup>
                                    <m:r>
                                      <a:rPr lang="en-US" altLang="zh-CN" sz="1100" i="1" kern="1200">
                                        <a:solidFill>
                                          <a:schemeClr val="dk1"/>
                                        </a:solidFill>
                                        <a:effectLst/>
                                        <a:latin typeface="Cambria Math" panose="02040503050406030204" pitchFamily="18" charset="0"/>
                                        <a:ea typeface="+mn-ea"/>
                                        <a:cs typeface="+mn-cs"/>
                                      </a:rPr>
                                      <m:t>𝑇</m:t>
                                    </m:r>
                                  </m:sup>
                                </m:sSubSup>
                              </m:oMath>
                            </m:oMathPara>
                          </a14:m>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3986902447"/>
                      </a:ext>
                    </a:extLst>
                  </a:tr>
                  <a:tr h="634043">
                    <a:tc>
                      <a:txBody>
                        <a:bodyPr/>
                        <a:lstStyle/>
                        <a:p>
                          <a:pPr algn="ctr">
                            <a:spcAft>
                              <a:spcPts val="0"/>
                            </a:spcAft>
                          </a:pPr>
                          <a:r>
                            <a:rPr lang="en-US" sz="2800" kern="100" dirty="0">
                              <a:effectLst/>
                            </a:rPr>
                            <a:t>8</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全连接一层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(m,49)</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dflz</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2</m:t>
                                    </m:r>
                                  </m:sub>
                                </m:sSub>
                                <m:r>
                                  <a:rPr lang="zh-CN"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𝑓𝑙</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2</m:t>
                                    </m:r>
                                  </m:sub>
                                  <m:sup>
                                    <m:r>
                                      <a:rPr lang="en-US" altLang="zh-CN" sz="1200" i="1" kern="1200">
                                        <a:solidFill>
                                          <a:schemeClr val="dk1"/>
                                        </a:solidFill>
                                        <a:effectLst/>
                                        <a:latin typeface="Cambria Math" panose="02040503050406030204" pitchFamily="18" charset="0"/>
                                        <a:ea typeface="+mn-ea"/>
                                        <a:cs typeface="+mn-cs"/>
                                      </a:rPr>
                                      <m:t>′</m:t>
                                    </m:r>
                                  </m:sup>
                                </m:sSubSup>
                                <m:d>
                                  <m:dPr>
                                    <m:ctrlPr>
                                      <a:rPr lang="en-US" altLang="zh-CN" sz="1200" i="1" kern="1200">
                                        <a:solidFill>
                                          <a:schemeClr val="dk1"/>
                                        </a:solidFill>
                                        <a:effectLst/>
                                        <a:latin typeface="Cambria Math" panose="02040503050406030204" pitchFamily="18" charset="0"/>
                                        <a:ea typeface="+mn-ea"/>
                                        <a:cs typeface="+mn-cs"/>
                                      </a:rPr>
                                    </m:ctrlPr>
                                  </m:dPr>
                                  <m:e>
                                    <m:r>
                                      <a:rPr lang="en-US" altLang="zh-CN" sz="1200" i="1" kern="1200">
                                        <a:solidFill>
                                          <a:schemeClr val="dk1"/>
                                        </a:solidFill>
                                        <a:effectLst/>
                                        <a:latin typeface="Cambria Math" panose="02040503050406030204" pitchFamily="18" charset="0"/>
                                        <a:ea typeface="+mn-ea"/>
                                        <a:cs typeface="+mn-cs"/>
                                      </a:rPr>
                                      <m:t>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𝑧</m:t>
                                        </m:r>
                                      </m:e>
                                      <m:sub>
                                        <m:r>
                                          <a:rPr lang="en-US" altLang="zh-CN" sz="1200" i="1" kern="1200">
                                            <a:solidFill>
                                              <a:schemeClr val="dk1"/>
                                            </a:solidFill>
                                            <a:effectLst/>
                                            <a:latin typeface="Cambria Math" panose="02040503050406030204" pitchFamily="18" charset="0"/>
                                            <a:ea typeface="+mn-ea"/>
                                            <a:cs typeface="+mn-cs"/>
                                          </a:rPr>
                                          <m:t>1</m:t>
                                        </m:r>
                                      </m:sub>
                                    </m:sSub>
                                  </m:e>
                                </m:d>
                                <m:r>
                                  <a:rPr lang="en-US" altLang="zh-CN" sz="1200" b="0" i="0" kern="1200" smtClean="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dflw</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m:rPr>
                                        <m:sty m:val="p"/>
                                      </m:rPr>
                                      <a:rPr lang="en-US" altLang="zh-CN" sz="1200" kern="1200">
                                        <a:solidFill>
                                          <a:schemeClr val="dk1"/>
                                        </a:solidFill>
                                        <a:effectLst/>
                                        <a:latin typeface="Cambria Math" panose="02040503050406030204" pitchFamily="18" charset="0"/>
                                        <a:ea typeface="+mn-ea"/>
                                        <a:cs typeface="+mn-cs"/>
                                      </a:rPr>
                                      <m:t>fla</m:t>
                                    </m:r>
                                  </m:e>
                                  <m:sub>
                                    <m:r>
                                      <a:rPr lang="en-US" altLang="zh-CN" sz="1200" i="1" kern="1200">
                                        <a:solidFill>
                                          <a:schemeClr val="dk1"/>
                                        </a:solidFill>
                                        <a:effectLst/>
                                        <a:latin typeface="Cambria Math" panose="02040503050406030204" pitchFamily="18" charset="0"/>
                                        <a:ea typeface="+mn-ea"/>
                                        <a:cs typeface="+mn-cs"/>
                                      </a:rPr>
                                      <m:t>1</m:t>
                                    </m:r>
                                  </m:sub>
                                  <m:sup>
                                    <m:r>
                                      <m:rPr>
                                        <m:sty m:val="p"/>
                                      </m:rPr>
                                      <a:rPr lang="en-US" altLang="zh-CN" sz="1200" kern="1200">
                                        <a:solidFill>
                                          <a:schemeClr val="dk1"/>
                                        </a:solidFill>
                                        <a:effectLst/>
                                        <a:latin typeface="Cambria Math" panose="02040503050406030204" pitchFamily="18" charset="0"/>
                                        <a:ea typeface="+mn-ea"/>
                                        <a:cs typeface="+mn-cs"/>
                                      </a:rPr>
                                      <m:t>T</m:t>
                                    </m:r>
                                  </m:sup>
                                </m:sSubSup>
                                <m:r>
                                  <a:rPr lang="zh-CN" altLang="zh-CN" sz="1200" i="1"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𝑧</m:t>
                                        </m:r>
                                      </m:e>
                                      <m:sub>
                                        <m:r>
                                          <a:rPr lang="en-US" altLang="zh-CN" sz="1200" i="1" kern="1200">
                                            <a:solidFill>
                                              <a:schemeClr val="dk1"/>
                                            </a:solidFill>
                                            <a:effectLst/>
                                            <a:latin typeface="Cambria Math" panose="02040503050406030204" pitchFamily="18" charset="0"/>
                                            <a:ea typeface="+mn-ea"/>
                                            <a:cs typeface="+mn-cs"/>
                                          </a:rPr>
                                          <m:t>1</m:t>
                                        </m:r>
                                      </m:sub>
                                    </m:sSub>
                                  </m:num>
                                  <m:den>
                                    <m:r>
                                      <a:rPr lang="en-US" altLang="zh-CN" sz="1200" i="1" kern="1200">
                                        <a:solidFill>
                                          <a:schemeClr val="dk1"/>
                                        </a:solidFill>
                                        <a:effectLst/>
                                        <a:latin typeface="Cambria Math" panose="02040503050406030204" pitchFamily="18" charset="0"/>
                                        <a:ea typeface="+mn-ea"/>
                                        <a:cs typeface="+mn-cs"/>
                                      </a:rPr>
                                      <m:t>𝑚</m:t>
                                    </m:r>
                                  </m:den>
                                </m:f>
                                <m:r>
                                  <a:rPr lang="en-US" altLang="zh-CN" sz="1200" b="0" i="0" kern="1200" smtClean="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dflb</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columnSum</m:t>
                                        </m:r>
                                        <m:r>
                                          <a:rPr lang="en-US" altLang="zh-CN" sz="1200" kern="1200">
                                            <a:solidFill>
                                              <a:schemeClr val="dk1"/>
                                            </a:solidFill>
                                            <a:effectLst/>
                                            <a:latin typeface="Cambria Math" panose="02040503050406030204" pitchFamily="18" charset="0"/>
                                            <a:ea typeface="+mn-ea"/>
                                            <a:cs typeface="+mn-cs"/>
                                          </a:rPr>
                                          <m:t>(</m:t>
                                        </m:r>
                                        <m:r>
                                          <m:rPr>
                                            <m:sty m:val="p"/>
                                          </m:rPr>
                                          <a:rPr lang="en-US" altLang="zh-CN" sz="1200" kern="1200">
                                            <a:solidFill>
                                              <a:schemeClr val="dk1"/>
                                            </a:solidFill>
                                            <a:effectLst/>
                                            <a:latin typeface="Cambria Math" panose="02040503050406030204" pitchFamily="18" charset="0"/>
                                            <a:ea typeface="+mn-ea"/>
                                            <a:cs typeface="+mn-cs"/>
                                          </a:rPr>
                                          <m:t>dflz</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i="1" kern="1200">
                                        <a:solidFill>
                                          <a:schemeClr val="dk1"/>
                                        </a:solidFill>
                                        <a:effectLst/>
                                        <a:latin typeface="Cambria Math" panose="02040503050406030204" pitchFamily="18" charset="0"/>
                                        <a:ea typeface="+mn-ea"/>
                                        <a:cs typeface="+mn-cs"/>
                                      </a:rPr>
                                      <m:t>)</m:t>
                                    </m:r>
                                  </m:num>
                                  <m:den>
                                    <m:r>
                                      <a:rPr lang="en-US" altLang="zh-CN" sz="1200" i="1" kern="1200">
                                        <a:solidFill>
                                          <a:schemeClr val="dk1"/>
                                        </a:solidFill>
                                        <a:effectLst/>
                                        <a:latin typeface="Cambria Math" panose="02040503050406030204" pitchFamily="18" charset="0"/>
                                        <a:ea typeface="+mn-ea"/>
                                        <a:cs typeface="+mn-cs"/>
                                      </a:rPr>
                                      <m:t>𝑚</m:t>
                                    </m:r>
                                  </m:den>
                                </m:f>
                              </m:oMath>
                            </m:oMathPara>
                          </a14:m>
                          <a:endParaRPr lang="zh-CN" altLang="zh-CN" sz="1200" kern="1200" dirty="0">
                            <a:solidFill>
                              <a:schemeClr val="dk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dk1"/>
                                        </a:solidFill>
                                        <a:effectLst/>
                                        <a:latin typeface="Cambria Math" panose="02040503050406030204" pitchFamily="18" charset="0"/>
                                        <a:ea typeface="+mn-ea"/>
                                        <a:cs typeface="+mn-cs"/>
                                      </a:rPr>
                                    </m:ctrlPr>
                                  </m:sSubPr>
                                  <m:e>
                                    <m:r>
                                      <m:rPr>
                                        <m:sty m:val="p"/>
                                      </m:rPr>
                                      <a:rPr lang="en-US" altLang="zh-CN" sz="1200" kern="1200">
                                        <a:solidFill>
                                          <a:schemeClr val="dk1"/>
                                        </a:solidFill>
                                        <a:effectLst/>
                                        <a:latin typeface="Cambria Math" panose="02040503050406030204" pitchFamily="18" charset="0"/>
                                        <a:ea typeface="+mn-ea"/>
                                        <a:cs typeface="+mn-cs"/>
                                      </a:rPr>
                                      <m:t>dfla</m:t>
                                    </m:r>
                                  </m:e>
                                  <m:sub>
                                    <m:r>
                                      <a:rPr lang="en-US" altLang="zh-CN" sz="1200" i="1" kern="1200">
                                        <a:solidFill>
                                          <a:schemeClr val="dk1"/>
                                        </a:solidFill>
                                        <a:effectLst/>
                                        <a:latin typeface="Cambria Math" panose="02040503050406030204" pitchFamily="18" charset="0"/>
                                        <a:ea typeface="+mn-ea"/>
                                        <a:cs typeface="+mn-cs"/>
                                      </a:rPr>
                                      <m:t>1</m:t>
                                    </m:r>
                                  </m:sub>
                                </m:sSub>
                                <m:r>
                                  <a:rPr lang="en-US" altLang="zh-CN" sz="1200"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𝑧</m:t>
                                    </m:r>
                                  </m:e>
                                  <m:sub>
                                    <m:r>
                                      <a:rPr lang="en-US" altLang="zh-CN" sz="1200" i="1" kern="1200">
                                        <a:solidFill>
                                          <a:schemeClr val="dk1"/>
                                        </a:solidFill>
                                        <a:effectLst/>
                                        <a:latin typeface="Cambria Math" panose="02040503050406030204" pitchFamily="18" charset="0"/>
                                        <a:ea typeface="+mn-ea"/>
                                        <a:cs typeface="+mn-cs"/>
                                      </a:rPr>
                                      <m:t>1</m:t>
                                    </m:r>
                                  </m:sub>
                                </m:sSub>
                                <m:r>
                                  <a:rPr lang="zh-CN"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𝑓𝑙</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en-US" altLang="zh-CN" sz="1200" i="1" kern="1200">
                                        <a:solidFill>
                                          <a:schemeClr val="dk1"/>
                                        </a:solidFill>
                                        <a:effectLst/>
                                        <a:latin typeface="Cambria Math" panose="02040503050406030204" pitchFamily="18" charset="0"/>
                                        <a:ea typeface="+mn-ea"/>
                                        <a:cs typeface="+mn-cs"/>
                                      </a:rPr>
                                      <m:t>𝑤</m:t>
                                    </m:r>
                                  </m:e>
                                  <m:sub>
                                    <m:r>
                                      <a:rPr lang="en-US" altLang="zh-CN" sz="1200" i="1" kern="1200">
                                        <a:solidFill>
                                          <a:schemeClr val="dk1"/>
                                        </a:solidFill>
                                        <a:effectLst/>
                                        <a:latin typeface="Cambria Math" panose="02040503050406030204" pitchFamily="18" charset="0"/>
                                        <a:ea typeface="+mn-ea"/>
                                        <a:cs typeface="+mn-cs"/>
                                      </a:rPr>
                                      <m:t>1</m:t>
                                    </m:r>
                                  </m:sub>
                                  <m:sup>
                                    <m:r>
                                      <a:rPr lang="en-US" altLang="zh-CN" sz="1200" i="1" kern="1200">
                                        <a:solidFill>
                                          <a:schemeClr val="dk1"/>
                                        </a:solidFill>
                                        <a:effectLst/>
                                        <a:latin typeface="Cambria Math" panose="02040503050406030204" pitchFamily="18" charset="0"/>
                                        <a:ea typeface="+mn-ea"/>
                                        <a:cs typeface="+mn-cs"/>
                                      </a:rPr>
                                      <m:t>𝑇</m:t>
                                    </m:r>
                                  </m:sup>
                                </m:sSubSup>
                                <m:r>
                                  <a:rPr lang="en-US" altLang="zh-CN" sz="1200" b="0" i="0" kern="1200" smtClean="0">
                                    <a:solidFill>
                                      <a:schemeClr val="dk1"/>
                                    </a:solidFill>
                                    <a:effectLst/>
                                    <a:latin typeface="Cambria Math" panose="02040503050406030204" pitchFamily="18" charset="0"/>
                                    <a:ea typeface="+mn-ea"/>
                                    <a:cs typeface="+mn-cs"/>
                                  </a:rPr>
                                  <m:t>;</m:t>
                                </m:r>
                                <m:r>
                                  <m:rPr>
                                    <m:sty m:val="p"/>
                                  </m:rPr>
                                  <a:rPr lang="en-US" altLang="zh-CN" sz="1200" kern="1200">
                                    <a:solidFill>
                                      <a:schemeClr val="dk1"/>
                                    </a:solidFill>
                                    <a:effectLst/>
                                    <a:latin typeface="Cambria Math" panose="02040503050406030204" pitchFamily="18" charset="0"/>
                                    <a:ea typeface="+mn-ea"/>
                                    <a:cs typeface="+mn-cs"/>
                                  </a:rPr>
                                  <m:t>dz</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kern="1200">
                                        <a:solidFill>
                                          <a:schemeClr val="dk1"/>
                                        </a:solidFill>
                                        <a:effectLst/>
                                        <a:latin typeface="Cambria Math" panose="02040503050406030204" pitchFamily="18" charset="0"/>
                                        <a:ea typeface="+mn-ea"/>
                                        <a:cs typeface="+mn-cs"/>
                                      </a:rPr>
                                      <m:t>2</m:t>
                                    </m:r>
                                  </m:e>
                                  <m:sub>
                                    <m:r>
                                      <a:rPr lang="en-US" altLang="zh-CN" sz="1200" kern="1200">
                                        <a:solidFill>
                                          <a:schemeClr val="dk1"/>
                                        </a:solidFill>
                                        <a:effectLst/>
                                        <a:latin typeface="Cambria Math" panose="02040503050406030204" pitchFamily="18" charset="0"/>
                                        <a:ea typeface="+mn-ea"/>
                                        <a:cs typeface="+mn-cs"/>
                                      </a:rPr>
                                      <m:t>2</m:t>
                                    </m:r>
                                  </m:sub>
                                </m:sSub>
                                <m:r>
                                  <a:rPr lang="en-US" altLang="zh-CN" sz="1200"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𝑑𝑓𝑙</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1</m:t>
                                    </m:r>
                                  </m:sub>
                                </m:sSub>
                                <m:r>
                                  <a:rPr lang="zh-CN"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𝑓𝑙</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en-US" altLang="zh-CN" sz="1200" i="1" kern="1200">
                                        <a:solidFill>
                                          <a:schemeClr val="dk1"/>
                                        </a:solidFill>
                                        <a:effectLst/>
                                        <a:latin typeface="Cambria Math" panose="02040503050406030204" pitchFamily="18" charset="0"/>
                                        <a:ea typeface="+mn-ea"/>
                                        <a:cs typeface="+mn-cs"/>
                                      </a:rPr>
                                      <m:t>𝑎</m:t>
                                    </m:r>
                                  </m:e>
                                  <m:sub>
                                    <m:r>
                                      <a:rPr lang="en-US" altLang="zh-CN" sz="1200" i="1" kern="1200">
                                        <a:solidFill>
                                          <a:schemeClr val="dk1"/>
                                        </a:solidFill>
                                        <a:effectLst/>
                                        <a:latin typeface="Cambria Math" panose="02040503050406030204" pitchFamily="18" charset="0"/>
                                        <a:ea typeface="+mn-ea"/>
                                        <a:cs typeface="+mn-cs"/>
                                      </a:rPr>
                                      <m:t>1</m:t>
                                    </m:r>
                                  </m:sub>
                                  <m:sup>
                                    <m:r>
                                      <a:rPr lang="en-US" altLang="zh-CN" sz="1200" i="1" kern="1200">
                                        <a:solidFill>
                                          <a:schemeClr val="dk1"/>
                                        </a:solidFill>
                                        <a:effectLst/>
                                        <a:latin typeface="Cambria Math" panose="02040503050406030204" pitchFamily="18" charset="0"/>
                                        <a:ea typeface="+mn-ea"/>
                                        <a:cs typeface="+mn-cs"/>
                                      </a:rPr>
                                      <m:t>′</m:t>
                                    </m:r>
                                  </m:sup>
                                </m:sSubSup>
                                <m:r>
                                  <a:rPr lang="en-US" altLang="zh-CN" sz="1200" i="1" kern="1200">
                                    <a:solidFill>
                                      <a:schemeClr val="dk1"/>
                                    </a:solidFill>
                                    <a:effectLst/>
                                    <a:latin typeface="Cambria Math" panose="02040503050406030204" pitchFamily="18" charset="0"/>
                                    <a:ea typeface="+mn-ea"/>
                                    <a:cs typeface="+mn-cs"/>
                                  </a:rPr>
                                  <m:t>(</m:t>
                                </m:r>
                                <m:r>
                                  <a:rPr lang="en-US" altLang="zh-CN" sz="1200" i="1" kern="1200">
                                    <a:solidFill>
                                      <a:schemeClr val="dk1"/>
                                    </a:solidFill>
                                    <a:effectLst/>
                                    <a:latin typeface="Cambria Math" panose="02040503050406030204" pitchFamily="18" charset="0"/>
                                    <a:ea typeface="+mn-ea"/>
                                    <a:cs typeface="+mn-cs"/>
                                  </a:rPr>
                                  <m:t>𝑧</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2</m:t>
                                    </m:r>
                                  </m:e>
                                  <m:sub>
                                    <m:r>
                                      <a:rPr lang="en-US" altLang="zh-CN" sz="1200" i="1" kern="1200">
                                        <a:solidFill>
                                          <a:schemeClr val="dk1"/>
                                        </a:solidFill>
                                        <a:effectLst/>
                                        <a:latin typeface="Cambria Math" panose="02040503050406030204" pitchFamily="18" charset="0"/>
                                        <a:ea typeface="+mn-ea"/>
                                        <a:cs typeface="+mn-cs"/>
                                      </a:rPr>
                                      <m:t>2</m:t>
                                    </m:r>
                                  </m:sub>
                                </m:sSub>
                                <m:r>
                                  <a:rPr lang="en-US" altLang="zh-CN" sz="1200" i="1" kern="1200">
                                    <a:solidFill>
                                      <a:schemeClr val="dk1"/>
                                    </a:solidFill>
                                    <a:effectLst/>
                                    <a:latin typeface="Cambria Math" panose="02040503050406030204" pitchFamily="18" charset="0"/>
                                    <a:ea typeface="+mn-ea"/>
                                    <a:cs typeface="+mn-cs"/>
                                  </a:rPr>
                                  <m:t>)</m:t>
                                </m:r>
                              </m:oMath>
                            </m:oMathPara>
                          </a14:m>
                          <a:endParaRPr lang="zh-CN" sz="5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689668064"/>
                      </a:ext>
                    </a:extLst>
                  </a:tr>
                  <a:tr h="236657">
                    <a:tc>
                      <a:txBody>
                        <a:bodyPr/>
                        <a:lstStyle/>
                        <a:p>
                          <a:pPr algn="ctr">
                            <a:spcAft>
                              <a:spcPts val="0"/>
                            </a:spcAft>
                          </a:pPr>
                          <a:r>
                            <a:rPr lang="en-US" sz="1400" kern="100" dirty="0">
                              <a:effectLst/>
                            </a:rPr>
                            <a:t>7</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Flatten</a:t>
                          </a:r>
                          <a:r>
                            <a:rPr lang="zh-CN" sz="1400" kern="100" dirty="0">
                              <a:effectLst/>
                            </a:rPr>
                            <a:t>层</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(m,49)</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(m,7,7,1)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400" kern="100">
                                    <a:effectLst/>
                                    <a:latin typeface="Cambria Math" panose="02040503050406030204" pitchFamily="18" charset="0"/>
                                  </a:rPr>
                                  <m:t>𝑑𝑧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Sub>
                                <m:r>
                                  <a:rPr lang="en-US" sz="1400" kern="100">
                                    <a:effectLst/>
                                    <a:latin typeface="Cambria Math" panose="02040503050406030204" pitchFamily="18" charset="0"/>
                                  </a:rPr>
                                  <m:t>=</m:t>
                                </m:r>
                                <m:r>
                                  <a:rPr lang="en-US" sz="1400" kern="100">
                                    <a:effectLst/>
                                    <a:latin typeface="Cambria Math" panose="02040503050406030204" pitchFamily="18" charset="0"/>
                                  </a:rPr>
                                  <m:t>𝑓𝑙𝑎𝑡𝑡𝑒𝑛</m:t>
                                </m:r>
                                <m:r>
                                  <a:rPr lang="en-US" sz="1400" kern="100">
                                    <a:effectLst/>
                                    <a:latin typeface="Cambria Math" panose="02040503050406030204" pitchFamily="18" charset="0"/>
                                  </a:rPr>
                                  <m:t>(</m:t>
                                </m:r>
                                <m:r>
                                  <a:rPr lang="en-US" sz="1400" kern="100">
                                    <a:effectLst/>
                                    <a:latin typeface="Cambria Math" panose="02040503050406030204" pitchFamily="18" charset="0"/>
                                  </a:rPr>
                                  <m:t>𝑑𝑧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Sub>
                                <m:r>
                                  <a:rPr lang="en-US" sz="1400" kern="100">
                                    <a:effectLst/>
                                    <a:latin typeface="Cambria Math" panose="02040503050406030204" pitchFamily="18" charset="0"/>
                                  </a:rPr>
                                  <m:t>)</m:t>
                                </m:r>
                              </m:oMath>
                            </m:oMathPara>
                          </a14:m>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2650916217"/>
                      </a:ext>
                    </a:extLst>
                  </a:tr>
                  <a:tr h="709971">
                    <a:tc>
                      <a:txBody>
                        <a:bodyPr/>
                        <a:lstStyle/>
                        <a:p>
                          <a:pPr algn="ctr">
                            <a:spcAft>
                              <a:spcPts val="0"/>
                            </a:spcAft>
                          </a:pPr>
                          <a:r>
                            <a:rPr lang="en-US" sz="2400" kern="100" dirty="0">
                              <a:effectLst/>
                            </a:rPr>
                            <a:t>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(m,7,7,1)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2</m:t>
                                    </m:r>
                                  </m:e>
                                  <m:sub>
                                    <m:r>
                                      <a:rPr lang="en-US" sz="1200" kern="100">
                                        <a:effectLst/>
                                        <a:latin typeface="Cambria Math" panose="02040503050406030204" pitchFamily="18" charset="0"/>
                                      </a:rPr>
                                      <m:t>2</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𝑢𝑝𝑠𝑎𝑚𝑝𝑙𝑒</m:t>
                                </m:r>
                                <m:r>
                                  <a:rPr lang="en-US" sz="1200" kern="100">
                                    <a:effectLst/>
                                    <a:latin typeface="Cambria Math" panose="02040503050406030204" pitchFamily="18" charset="0"/>
                                  </a:rPr>
                                  <m:t>(</m:t>
                                </m:r>
                                <m:r>
                                  <a:rPr lang="en-US" sz="1200" kern="100">
                                    <a:effectLst/>
                                    <a:latin typeface="Cambria Math" panose="02040503050406030204" pitchFamily="18" charset="0"/>
                                  </a:rPr>
                                  <m:t>𝑑𝑧</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2</m:t>
                                    </m:r>
                                  </m:e>
                                  <m:sub>
                                    <m:r>
                                      <a:rPr lang="en-US" sz="1200" kern="100">
                                        <a:effectLst/>
                                        <a:latin typeface="Cambria Math" panose="02040503050406030204" pitchFamily="18" charset="0"/>
                                      </a:rPr>
                                      <m:t>2</m:t>
                                    </m:r>
                                  </m:sub>
                                </m:sSub>
                                <m:r>
                                  <a:rPr lang="en-US" sz="1200" kern="100">
                                    <a:effectLst/>
                                    <a:latin typeface="Cambria Math" panose="02040503050406030204" pitchFamily="18" charset="0"/>
                                  </a:rPr>
                                  <m:t>)</m:t>
                                </m:r>
                              </m:oMath>
                            </m:oMathPara>
                          </a14:m>
                          <a:endParaRPr lang="zh-CN" sz="1100" kern="100" dirty="0">
                            <a:effectLst/>
                          </a:endParaRPr>
                        </a:p>
                        <a:p>
                          <a:pPr algn="ctr">
                            <a:spcAft>
                              <a:spcPts val="0"/>
                            </a:spcAft>
                          </a:pPr>
                          <a:r>
                            <a:rPr lang="en-US" sz="1200" kern="100" dirty="0" err="1">
                              <a:effectLst/>
                            </a:rPr>
                            <a:t>upsample</a:t>
                          </a:r>
                          <a:r>
                            <a:rPr lang="zh-CN" sz="1200" kern="100" dirty="0">
                              <a:effectLst/>
                            </a:rPr>
                            <a:t>即上采样，将</a:t>
                          </a:r>
                          <a:r>
                            <a:rPr lang="en-US" sz="1200" kern="100" dirty="0">
                              <a:effectLst/>
                            </a:rPr>
                            <a:t>dz2_2</a:t>
                          </a:r>
                          <a:r>
                            <a:rPr lang="zh-CN" sz="1200" kern="100" dirty="0">
                              <a:effectLst/>
                            </a:rPr>
                            <a:t>变回原来的大小，同时，对于最大值池化，最大值放回原来位置，对于均值池化，每个元素变为</a:t>
                          </a:r>
                          <a:r>
                            <a:rPr lang="en-US" sz="1200" kern="100" dirty="0">
                              <a:effectLst/>
                            </a:rPr>
                            <a:t>2</a:t>
                          </a:r>
                          <a:r>
                            <a:rPr lang="zh-CN" sz="1200" kern="100" dirty="0">
                              <a:effectLst/>
                            </a:rPr>
                            <a:t>×</a:t>
                          </a:r>
                          <a:r>
                            <a:rPr lang="en-US" sz="1200" kern="100" dirty="0">
                              <a:effectLst/>
                            </a:rPr>
                            <a:t>2</a:t>
                          </a:r>
                          <a:r>
                            <a:rPr lang="zh-CN" sz="1200" kern="100" dirty="0">
                              <a:effectLst/>
                            </a:rPr>
                            <a:t>的小矩阵</a:t>
                          </a:r>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356899301"/>
                      </a:ext>
                    </a:extLst>
                  </a:tr>
                  <a:tr h="236657">
                    <a:tc>
                      <a:txBody>
                        <a:bodyPr/>
                        <a:lstStyle/>
                        <a:p>
                          <a:pPr algn="ctr">
                            <a:spcAft>
                              <a:spcPts val="0"/>
                            </a:spcAft>
                          </a:pPr>
                          <a:r>
                            <a:rPr lang="en-US" sz="1400" kern="100" dirty="0">
                              <a:effectLst/>
                            </a:rPr>
                            <a:t>5</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400" kern="100">
                                    <a:effectLst/>
                                    <a:latin typeface="Cambria Math" panose="02040503050406030204" pitchFamily="18" charset="0"/>
                                  </a:rPr>
                                  <m:t>𝑑𝑧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1</m:t>
                                    </m:r>
                                  </m:sub>
                                </m:sSub>
                                <m:r>
                                  <a:rPr lang="en-US" sz="1400" kern="100">
                                    <a:effectLst/>
                                    <a:latin typeface="Cambria Math" panose="02040503050406030204" pitchFamily="18" charset="0"/>
                                  </a:rPr>
                                  <m:t>=</m:t>
                                </m:r>
                                <m:r>
                                  <a:rPr lang="en-US" sz="1400" kern="100">
                                    <a:effectLst/>
                                    <a:latin typeface="Cambria Math" panose="02040503050406030204" pitchFamily="18" charset="0"/>
                                  </a:rPr>
                                  <m:t>𝑑𝑎</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Sub>
                                <m:r>
                                  <a:rPr lang="zh-CN" sz="1400" kern="100">
                                    <a:effectLst/>
                                    <a:latin typeface="Cambria Math" panose="02040503050406030204" pitchFamily="18" charset="0"/>
                                  </a:rPr>
                                  <m:t>×</m:t>
                                </m:r>
                                <m:sSubSup>
                                  <m:sSubSupPr>
                                    <m:ctrlPr>
                                      <a:rPr lang="zh-CN" sz="1400" i="1" kern="100">
                                        <a:effectLst/>
                                        <a:latin typeface="Cambria Math" panose="02040503050406030204" pitchFamily="18" charset="0"/>
                                      </a:rPr>
                                    </m:ctrlPr>
                                  </m:sSubSupPr>
                                  <m:e>
                                    <m:r>
                                      <a:rPr lang="en-US" sz="1400" kern="100">
                                        <a:effectLst/>
                                        <a:latin typeface="Cambria Math" panose="02040503050406030204" pitchFamily="18" charset="0"/>
                                      </a:rPr>
                                      <m:t>𝑎</m:t>
                                    </m:r>
                                    <m:r>
                                      <a:rPr lang="en-US" sz="1400" kern="100">
                                        <a:effectLst/>
                                        <a:latin typeface="Cambria Math" panose="02040503050406030204" pitchFamily="18" charset="0"/>
                                      </a:rPr>
                                      <m:t>2</m:t>
                                    </m:r>
                                  </m:e>
                                  <m:sub>
                                    <m:r>
                                      <a:rPr lang="en-US" sz="1400" kern="100">
                                        <a:effectLst/>
                                        <a:latin typeface="Cambria Math" panose="02040503050406030204" pitchFamily="18" charset="0"/>
                                      </a:rPr>
                                      <m:t>2</m:t>
                                    </m:r>
                                  </m:sub>
                                  <m:sup>
                                    <m:r>
                                      <a:rPr lang="en-US" sz="1400" kern="100">
                                        <a:effectLst/>
                                        <a:latin typeface="Cambria Math" panose="02040503050406030204" pitchFamily="18" charset="0"/>
                                      </a:rPr>
                                      <m:t>′</m:t>
                                    </m:r>
                                  </m:sup>
                                </m:sSubSup>
                                <m:r>
                                  <a:rPr lang="en-US" sz="1400" kern="100">
                                    <a:effectLst/>
                                    <a:latin typeface="Cambria Math" panose="02040503050406030204" pitchFamily="18" charset="0"/>
                                  </a:rPr>
                                  <m:t>(</m:t>
                                </m:r>
                                <m:r>
                                  <a:rPr lang="en-US" sz="1400" kern="100">
                                    <a:effectLst/>
                                    <a:latin typeface="Cambria Math" panose="02040503050406030204" pitchFamily="18" charset="0"/>
                                  </a:rPr>
                                  <m:t>𝑧</m:t>
                                </m:r>
                                <m:sSub>
                                  <m:sSubPr>
                                    <m:ctrlPr>
                                      <a:rPr lang="zh-CN" sz="1400" i="1" kern="100">
                                        <a:effectLst/>
                                        <a:latin typeface="Cambria Math" panose="02040503050406030204" pitchFamily="18" charset="0"/>
                                      </a:rPr>
                                    </m:ctrlPr>
                                  </m:sSubPr>
                                  <m:e>
                                    <m:r>
                                      <a:rPr lang="en-US" sz="1400" kern="100">
                                        <a:effectLst/>
                                        <a:latin typeface="Cambria Math" panose="02040503050406030204" pitchFamily="18" charset="0"/>
                                      </a:rPr>
                                      <m:t>2</m:t>
                                    </m:r>
                                  </m:e>
                                  <m:sub>
                                    <m:r>
                                      <a:rPr lang="en-US" sz="1400" kern="100">
                                        <a:effectLst/>
                                        <a:latin typeface="Cambria Math" panose="02040503050406030204" pitchFamily="18" charset="0"/>
                                      </a:rPr>
                                      <m:t>1</m:t>
                                    </m:r>
                                  </m:sub>
                                </m:sSub>
                                <m:r>
                                  <a:rPr lang="en-US" sz="1400" kern="100">
                                    <a:effectLst/>
                                    <a:latin typeface="Cambria Math" panose="02040503050406030204" pitchFamily="18" charset="0"/>
                                  </a:rPr>
                                  <m:t>)</m:t>
                                </m:r>
                              </m:oMath>
                            </m:oMathPara>
                          </a14:m>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439245932"/>
                      </a:ext>
                    </a:extLst>
                  </a:tr>
                  <a:tr h="1064956">
                    <a:tc>
                      <a:txBody>
                        <a:bodyPr/>
                        <a:lstStyle/>
                        <a:p>
                          <a:pPr algn="ctr">
                            <a:spcAft>
                              <a:spcPts val="0"/>
                            </a:spcAft>
                          </a:pPr>
                          <a:r>
                            <a:rPr lang="en-US" sz="3200" kern="100" dirty="0">
                              <a:effectLst/>
                            </a:rPr>
                            <a:t>4</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(m,14,14,1)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2</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2</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2</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2</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𝑝𝑎𝑑𝑏𝑎𝑐𝑘</m:t>
                                </m:r>
                                <m:r>
                                  <a:rPr lang="en-US" sz="1100" kern="100">
                                    <a:effectLst/>
                                    <a:latin typeface="Cambria Math" panose="02040503050406030204" pitchFamily="18" charset="0"/>
                                  </a:rPr>
                                  <m:t>(</m:t>
                                </m:r>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2</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oMath>
                            </m:oMathPara>
                          </a14:m>
                          <a:endParaRPr lang="zh-CN" sz="1050" kern="100" dirty="0">
                            <a:effectLst/>
                          </a:endParaRPr>
                        </a:p>
                        <a:p>
                          <a:pPr algn="ctr">
                            <a:spcAft>
                              <a:spcPts val="0"/>
                            </a:spcAft>
                          </a:pPr>
                          <a:r>
                            <a:rPr lang="zh-CN" sz="1100" kern="100" dirty="0">
                              <a:effectLst/>
                            </a:rPr>
                            <a:t>注：本程序中为了加速运算，在反向传播阶段直接调用了</a:t>
                          </a:r>
                          <a:r>
                            <a:rPr lang="en-US" sz="1100" kern="100" dirty="0" err="1">
                              <a:effectLst/>
                            </a:rPr>
                            <a:t>tensorflow</a:t>
                          </a:r>
                          <a:r>
                            <a:rPr lang="zh-CN" sz="1100" kern="100" dirty="0">
                              <a:effectLst/>
                            </a:rPr>
                            <a:t>的</a:t>
                          </a:r>
                          <a:r>
                            <a:rPr lang="en-US" sz="1100" kern="100" dirty="0">
                              <a:effectLst/>
                            </a:rPr>
                            <a:t>tf.nn.conv2d</a:t>
                          </a:r>
                          <a:r>
                            <a:rPr lang="zh-CN" sz="1100" kern="100" dirty="0">
                              <a:effectLst/>
                            </a:rPr>
                            <a:t>函数来进行卷积运算，其中可以设置</a:t>
                          </a:r>
                          <a:r>
                            <a:rPr lang="en-US" sz="1100" kern="100" dirty="0">
                              <a:effectLst/>
                            </a:rPr>
                            <a:t>padding=`same`</a:t>
                          </a:r>
                          <a:r>
                            <a:rPr lang="zh-CN" sz="1100" kern="100" dirty="0">
                              <a:effectLst/>
                            </a:rPr>
                            <a:t>因此没有使用第三个式子。</a:t>
                          </a:r>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456632706"/>
                      </a:ext>
                    </a:extLst>
                  </a:tr>
                  <a:tr h="709971">
                    <a:tc>
                      <a:txBody>
                        <a:bodyPr/>
                        <a:lstStyle/>
                        <a:p>
                          <a:pPr algn="ctr">
                            <a:spcAft>
                              <a:spcPts val="0"/>
                            </a:spcAft>
                          </a:pPr>
                          <a:r>
                            <a:rPr lang="en-US" sz="2800" kern="100" dirty="0">
                              <a:effectLst/>
                            </a:rPr>
                            <a:t>3</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2</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𝑢𝑝𝑠𝑎𝑚𝑝𝑙𝑒</m:t>
                                </m:r>
                                <m:r>
                                  <a:rPr lang="en-US" sz="1200" kern="100">
                                    <a:effectLst/>
                                    <a:latin typeface="Cambria Math" panose="02040503050406030204" pitchFamily="18" charset="0"/>
                                  </a:rPr>
                                  <m:t>(</m:t>
                                </m:r>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2</m:t>
                                    </m:r>
                                  </m:e>
                                  <m:sub>
                                    <m:r>
                                      <a:rPr lang="en-US" sz="1200" kern="100">
                                        <a:effectLst/>
                                        <a:latin typeface="Cambria Math" panose="02040503050406030204" pitchFamily="18" charset="0"/>
                                      </a:rPr>
                                      <m:t>1</m:t>
                                    </m:r>
                                  </m:sub>
                                </m:sSub>
                                <m:r>
                                  <a:rPr lang="en-US" sz="1200" kern="100">
                                    <a:effectLst/>
                                    <a:latin typeface="Cambria Math" panose="02040503050406030204" pitchFamily="18" charset="0"/>
                                  </a:rPr>
                                  <m:t>)</m:t>
                                </m:r>
                              </m:oMath>
                            </m:oMathPara>
                          </a14:m>
                          <a:endParaRPr lang="zh-CN" sz="1100" kern="100" dirty="0">
                            <a:effectLst/>
                          </a:endParaRPr>
                        </a:p>
                        <a:p>
                          <a:pPr algn="ctr">
                            <a:spcAft>
                              <a:spcPts val="0"/>
                            </a:spcAft>
                          </a:pPr>
                          <a:r>
                            <a:rPr lang="en-US" sz="1200" kern="100" dirty="0" err="1">
                              <a:effectLst/>
                            </a:rPr>
                            <a:t>upsample</a:t>
                          </a:r>
                          <a:r>
                            <a:rPr lang="zh-CN" sz="1200" kern="100" dirty="0">
                              <a:effectLst/>
                            </a:rPr>
                            <a:t>即上采样，将</a:t>
                          </a:r>
                          <a:r>
                            <a:rPr lang="en-US" sz="1200" kern="100" dirty="0">
                              <a:effectLst/>
                            </a:rPr>
                            <a:t>da2_1</a:t>
                          </a:r>
                          <a:r>
                            <a:rPr lang="zh-CN" sz="1200" kern="100" dirty="0">
                              <a:effectLst/>
                            </a:rPr>
                            <a:t>变回原来的大小，同时，对于最大值池化，最大值放回原来位置，对于均值池化，每个元素变为</a:t>
                          </a:r>
                          <a:r>
                            <a:rPr lang="en-US" sz="1200" kern="100" dirty="0">
                              <a:effectLst/>
                            </a:rPr>
                            <a:t>2</a:t>
                          </a:r>
                          <a:r>
                            <a:rPr lang="zh-CN" sz="1200" kern="100" dirty="0">
                              <a:effectLst/>
                            </a:rPr>
                            <a:t>×</a:t>
                          </a:r>
                          <a:r>
                            <a:rPr lang="en-US" sz="1200" kern="100" dirty="0">
                              <a:effectLst/>
                            </a:rPr>
                            <a:t>2</a:t>
                          </a:r>
                          <a:r>
                            <a:rPr lang="zh-CN" sz="1200" kern="100" dirty="0">
                              <a:effectLst/>
                            </a:rPr>
                            <a:t>的小矩阵</a:t>
                          </a:r>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575147469"/>
                      </a:ext>
                    </a:extLst>
                  </a:tr>
                  <a:tr h="236657">
                    <a:tc>
                      <a:txBody>
                        <a:bodyPr/>
                        <a:lstStyle/>
                        <a:p>
                          <a:pPr algn="ctr">
                            <a:spcAft>
                              <a:spcPts val="0"/>
                            </a:spcAft>
                          </a:pPr>
                          <a:r>
                            <a:rPr lang="en-US" sz="1400" kern="100" dirty="0">
                              <a:effectLst/>
                            </a:rPr>
                            <a:t>2</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kern="100">
                                    <a:effectLst/>
                                    <a:latin typeface="Cambria Math" panose="02040503050406030204" pitchFamily="18" charset="0"/>
                                  </a:rPr>
                                  <m:t>𝑑𝑧</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1</m:t>
                                    </m:r>
                                  </m:sub>
                                </m:sSub>
                                <m:r>
                                  <a:rPr lang="en-US" sz="1200" kern="100">
                                    <a:effectLst/>
                                    <a:latin typeface="Cambria Math" panose="02040503050406030204" pitchFamily="18" charset="0"/>
                                  </a:rPr>
                                  <m:t>=</m:t>
                                </m:r>
                                <m:r>
                                  <a:rPr lang="en-US" sz="1200" kern="100">
                                    <a:effectLst/>
                                    <a:latin typeface="Cambria Math" panose="02040503050406030204" pitchFamily="18" charset="0"/>
                                  </a:rPr>
                                  <m:t>𝑑𝑎</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2</m:t>
                                    </m:r>
                                  </m:sub>
                                </m:sSub>
                                <m:r>
                                  <a:rPr lang="zh-CN" sz="1200" kern="100">
                                    <a:effectLst/>
                                    <a:latin typeface="Cambria Math" panose="02040503050406030204" pitchFamily="18" charset="0"/>
                                  </a:rPr>
                                  <m:t>×</m:t>
                                </m:r>
                                <m:sSubSup>
                                  <m:sSubSupPr>
                                    <m:ctrlPr>
                                      <a:rPr lang="zh-CN" sz="1200" i="1" kern="100">
                                        <a:effectLst/>
                                        <a:latin typeface="Cambria Math" panose="02040503050406030204" pitchFamily="18" charset="0"/>
                                      </a:rPr>
                                    </m:ctrlPr>
                                  </m:sSubSupPr>
                                  <m:e>
                                    <m:r>
                                      <a:rPr lang="en-US" sz="1200" kern="100">
                                        <a:effectLst/>
                                        <a:latin typeface="Cambria Math" panose="02040503050406030204" pitchFamily="18" charset="0"/>
                                      </a:rPr>
                                      <m:t>𝑎</m:t>
                                    </m:r>
                                    <m:r>
                                      <a:rPr lang="en-US" sz="1200" kern="100">
                                        <a:effectLst/>
                                        <a:latin typeface="Cambria Math" panose="02040503050406030204" pitchFamily="18" charset="0"/>
                                      </a:rPr>
                                      <m:t>1</m:t>
                                    </m:r>
                                  </m:e>
                                  <m:sub>
                                    <m:r>
                                      <a:rPr lang="en-US" sz="1200" kern="100">
                                        <a:effectLst/>
                                        <a:latin typeface="Cambria Math" panose="02040503050406030204" pitchFamily="18" charset="0"/>
                                      </a:rPr>
                                      <m:t>2</m:t>
                                    </m:r>
                                  </m:sub>
                                  <m:sup>
                                    <m:r>
                                      <a:rPr lang="en-US" sz="1200" kern="100">
                                        <a:effectLst/>
                                        <a:latin typeface="Cambria Math" panose="02040503050406030204" pitchFamily="18" charset="0"/>
                                      </a:rPr>
                                      <m:t>′</m:t>
                                    </m:r>
                                  </m:sup>
                                </m:sSubSup>
                                <m:r>
                                  <a:rPr lang="en-US" sz="1200" kern="100">
                                    <a:effectLst/>
                                    <a:latin typeface="Cambria Math" panose="02040503050406030204" pitchFamily="18" charset="0"/>
                                  </a:rPr>
                                  <m:t>(</m:t>
                                </m:r>
                                <m:r>
                                  <a:rPr lang="en-US" sz="1200" kern="100">
                                    <a:effectLst/>
                                    <a:latin typeface="Cambria Math" panose="02040503050406030204" pitchFamily="18" charset="0"/>
                                  </a:rPr>
                                  <m:t>𝑧</m:t>
                                </m:r>
                                <m:sSub>
                                  <m:sSubPr>
                                    <m:ctrlPr>
                                      <a:rPr lang="zh-CN" sz="1200" i="1" kern="100">
                                        <a:effectLst/>
                                        <a:latin typeface="Cambria Math" panose="02040503050406030204" pitchFamily="18" charset="0"/>
                                      </a:rPr>
                                    </m:ctrlPr>
                                  </m:sSubPr>
                                  <m:e>
                                    <m:r>
                                      <a:rPr lang="en-US" sz="1200" kern="100">
                                        <a:effectLst/>
                                        <a:latin typeface="Cambria Math" panose="02040503050406030204" pitchFamily="18" charset="0"/>
                                      </a:rPr>
                                      <m:t>1</m:t>
                                    </m:r>
                                  </m:e>
                                  <m:sub>
                                    <m:r>
                                      <a:rPr lang="en-US" sz="1200" kern="100">
                                        <a:effectLst/>
                                        <a:latin typeface="Cambria Math" panose="02040503050406030204" pitchFamily="18" charset="0"/>
                                      </a:rPr>
                                      <m:t>1</m:t>
                                    </m:r>
                                  </m:sub>
                                </m:sSub>
                                <m:r>
                                  <a:rPr lang="en-US" sz="1200" kern="100">
                                    <a:effectLst/>
                                    <a:latin typeface="Cambria Math" panose="02040503050406030204" pitchFamily="18" charset="0"/>
                                  </a:rPr>
                                  <m:t>)</m:t>
                                </m:r>
                              </m:oMath>
                            </m:oMathPara>
                          </a14:m>
                          <a:endParaRPr 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1926967017"/>
                      </a:ext>
                    </a:extLst>
                  </a:tr>
                  <a:tr h="1064956">
                    <a:tc>
                      <a:txBody>
                        <a:bodyPr/>
                        <a:lstStyle/>
                        <a:p>
                          <a:pPr algn="ctr">
                            <a:spcAft>
                              <a:spcPts val="0"/>
                            </a:spcAft>
                          </a:pPr>
                          <a:r>
                            <a:rPr lang="en-US" sz="24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1</m:t>
                                    </m:r>
                                  </m:sub>
                                </m:sSub>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𝑑𝑐𝑣𝑓</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𝑡</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𝑑𝑧</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r>
                                  <a:rPr lang="en-US" sz="1100" kern="100">
                                    <a:effectLst/>
                                    <a:latin typeface="Cambria Math" panose="02040503050406030204" pitchFamily="18" charset="0"/>
                                  </a:rPr>
                                  <m:t>𝑑𝑥</m:t>
                                </m:r>
                              </m:oMath>
                            </m:oMathPara>
                          </a14:m>
                          <a:endParaRPr lang="zh-CN" sz="1050" kern="1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100" kern="100">
                                    <a:effectLst/>
                                    <a:latin typeface="Cambria Math" panose="02040503050406030204" pitchFamily="18" charset="0"/>
                                  </a:rPr>
                                  <m:t>𝑑𝑥</m:t>
                                </m:r>
                                <m:r>
                                  <a:rPr lang="en-US" sz="1100" kern="100">
                                    <a:effectLst/>
                                    <a:latin typeface="Cambria Math" panose="02040503050406030204" pitchFamily="18" charset="0"/>
                                  </a:rPr>
                                  <m:t>=</m:t>
                                </m:r>
                                <m:r>
                                  <a:rPr lang="en-US" sz="1100" kern="100">
                                    <a:effectLst/>
                                    <a:latin typeface="Cambria Math" panose="02040503050406030204" pitchFamily="18" charset="0"/>
                                  </a:rPr>
                                  <m:t>𝑝𝑎𝑑𝑏𝑎𝑐𝑘</m:t>
                                </m:r>
                                <m:r>
                                  <a:rPr lang="en-US" sz="1100" kern="100">
                                    <a:effectLst/>
                                    <a:latin typeface="Cambria Math" panose="02040503050406030204" pitchFamily="18" charset="0"/>
                                  </a:rPr>
                                  <m:t>(</m:t>
                                </m:r>
                                <m:r>
                                  <a:rPr lang="en-US" sz="1100" kern="100">
                                    <a:effectLst/>
                                    <a:latin typeface="Cambria Math" panose="02040503050406030204" pitchFamily="18" charset="0"/>
                                  </a:rPr>
                                  <m:t>𝑑𝑎</m:t>
                                </m:r>
                                <m:sSub>
                                  <m:sSubPr>
                                    <m:ctrlPr>
                                      <a:rPr lang="zh-CN" sz="1100" i="1" kern="100">
                                        <a:effectLst/>
                                        <a:latin typeface="Cambria Math" panose="02040503050406030204" pitchFamily="18" charset="0"/>
                                      </a:rPr>
                                    </m:ctrlPr>
                                  </m:sSubPr>
                                  <m:e>
                                    <m:r>
                                      <a:rPr lang="en-US" sz="1100" kern="100">
                                        <a:effectLst/>
                                        <a:latin typeface="Cambria Math" panose="02040503050406030204" pitchFamily="18" charset="0"/>
                                      </a:rPr>
                                      <m:t>1</m:t>
                                    </m:r>
                                  </m:e>
                                  <m:sub>
                                    <m:r>
                                      <a:rPr lang="en-US" sz="1100" kern="100">
                                        <a:effectLst/>
                                        <a:latin typeface="Cambria Math" panose="02040503050406030204" pitchFamily="18" charset="0"/>
                                      </a:rPr>
                                      <m:t>1</m:t>
                                    </m:r>
                                  </m:sub>
                                </m:sSub>
                                <m:r>
                                  <a:rPr lang="en-US" sz="1100" kern="100">
                                    <a:effectLst/>
                                    <a:latin typeface="Cambria Math" panose="02040503050406030204" pitchFamily="18" charset="0"/>
                                  </a:rPr>
                                  <m:t>)</m:t>
                                </m:r>
                              </m:oMath>
                            </m:oMathPara>
                          </a14:m>
                          <a:endParaRPr lang="zh-CN" sz="1050" kern="100" dirty="0">
                            <a:effectLst/>
                          </a:endParaRPr>
                        </a:p>
                        <a:p>
                          <a:pPr algn="ctr">
                            <a:spcAft>
                              <a:spcPts val="0"/>
                            </a:spcAft>
                          </a:pPr>
                          <a:r>
                            <a:rPr lang="zh-CN" sz="1100" kern="100" dirty="0">
                              <a:effectLst/>
                            </a:rPr>
                            <a:t>注：本程序中为了加速运算，在反向传播阶段直接调用了</a:t>
                          </a:r>
                          <a:r>
                            <a:rPr lang="en-US" sz="1100" kern="100" dirty="0" err="1">
                              <a:effectLst/>
                            </a:rPr>
                            <a:t>tensorflow</a:t>
                          </a:r>
                          <a:r>
                            <a:rPr lang="zh-CN" sz="1100" kern="100" dirty="0">
                              <a:effectLst/>
                            </a:rPr>
                            <a:t>的</a:t>
                          </a:r>
                          <a:r>
                            <a:rPr lang="en-US" sz="1100" kern="100" dirty="0">
                              <a:effectLst/>
                            </a:rPr>
                            <a:t>tf.nn.conv2d</a:t>
                          </a:r>
                          <a:r>
                            <a:rPr lang="zh-CN" sz="1100" kern="100" dirty="0">
                              <a:effectLst/>
                            </a:rPr>
                            <a:t>函数来进行卷积运算，其中可以设置</a:t>
                          </a:r>
                          <a:r>
                            <a:rPr lang="en-US" sz="1100" kern="100" dirty="0">
                              <a:effectLst/>
                            </a:rPr>
                            <a:t>padding=`same`</a:t>
                          </a:r>
                          <a:r>
                            <a:rPr lang="zh-CN" sz="1100" kern="100" dirty="0">
                              <a:effectLst/>
                            </a:rPr>
                            <a:t>因此没有使用第三个式子。</a:t>
                          </a:r>
                          <a:endParaRPr 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88962411"/>
                      </a:ext>
                    </a:extLst>
                  </a:tr>
                </a:tbl>
              </a:graphicData>
            </a:graphic>
          </p:graphicFrame>
        </mc:Choice>
        <mc:Fallback xmlns="">
          <p:graphicFrame>
            <p:nvGraphicFramePr>
              <p:cNvPr id="4" name="内容占位符 3">
                <a:extLst>
                  <a:ext uri="{FF2B5EF4-FFF2-40B4-BE49-F238E27FC236}">
                    <a16:creationId xmlns:a16="http://schemas.microsoft.com/office/drawing/2014/main" id="{C779DBC8-D5DC-49AD-BF04-5B5517F6691C}"/>
                  </a:ext>
                </a:extLst>
              </p:cNvPr>
              <p:cNvGraphicFramePr>
                <a:graphicFrameLocks noGrp="1"/>
              </p:cNvGraphicFramePr>
              <p:nvPr>
                <p:ph sz="quarter" idx="13"/>
                <p:extLst>
                  <p:ext uri="{D42A27DB-BD31-4B8C-83A1-F6EECF244321}">
                    <p14:modId xmlns:p14="http://schemas.microsoft.com/office/powerpoint/2010/main" val="3129887807"/>
                  </p:ext>
                </p:extLst>
              </p:nvPr>
            </p:nvGraphicFramePr>
            <p:xfrm>
              <a:off x="1" y="1"/>
              <a:ext cx="12191998" cy="6860291"/>
            </p:xfrm>
            <a:graphic>
              <a:graphicData uri="http://schemas.openxmlformats.org/drawingml/2006/table">
                <a:tbl>
                  <a:tblPr firstRow="1" firstCol="1" bandRow="1">
                    <a:tableStyleId>{5C22544A-7EE6-4342-B048-85BDC9FD1C3A}</a:tableStyleId>
                  </a:tblPr>
                  <a:tblGrid>
                    <a:gridCol w="711306">
                      <a:extLst>
                        <a:ext uri="{9D8B030D-6E8A-4147-A177-3AD203B41FA5}">
                          <a16:colId xmlns:a16="http://schemas.microsoft.com/office/drawing/2014/main" val="1508010021"/>
                        </a:ext>
                      </a:extLst>
                    </a:gridCol>
                    <a:gridCol w="1647230">
                      <a:extLst>
                        <a:ext uri="{9D8B030D-6E8A-4147-A177-3AD203B41FA5}">
                          <a16:colId xmlns:a16="http://schemas.microsoft.com/office/drawing/2014/main" val="4270482269"/>
                        </a:ext>
                      </a:extLst>
                    </a:gridCol>
                    <a:gridCol w="2158868">
                      <a:extLst>
                        <a:ext uri="{9D8B030D-6E8A-4147-A177-3AD203B41FA5}">
                          <a16:colId xmlns:a16="http://schemas.microsoft.com/office/drawing/2014/main" val="2171517248"/>
                        </a:ext>
                      </a:extLst>
                    </a:gridCol>
                    <a:gridCol w="2466164">
                      <a:extLst>
                        <a:ext uri="{9D8B030D-6E8A-4147-A177-3AD203B41FA5}">
                          <a16:colId xmlns:a16="http://schemas.microsoft.com/office/drawing/2014/main" val="2216542602"/>
                        </a:ext>
                      </a:extLst>
                    </a:gridCol>
                    <a:gridCol w="5208430">
                      <a:extLst>
                        <a:ext uri="{9D8B030D-6E8A-4147-A177-3AD203B41FA5}">
                          <a16:colId xmlns:a16="http://schemas.microsoft.com/office/drawing/2014/main" val="140008839"/>
                        </a:ext>
                      </a:extLst>
                    </a:gridCol>
                  </a:tblGrid>
                  <a:tr h="591642">
                    <a:tc>
                      <a:txBody>
                        <a:bodyPr/>
                        <a:lstStyle/>
                        <a:p>
                          <a:pPr algn="ctr">
                            <a:spcAft>
                              <a:spcPts val="0"/>
                            </a:spcAft>
                          </a:pPr>
                          <a:r>
                            <a:rPr lang="zh-CN" sz="1800" kern="100" dirty="0">
                              <a:effectLst/>
                            </a:rPr>
                            <a:t>层数</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800" kern="100" dirty="0">
                              <a:effectLst/>
                            </a:rPr>
                            <a:t>本层信息</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输入大小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3200" kern="100" dirty="0">
                              <a:effectLst/>
                            </a:rPr>
                            <a:t>输出大小</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400" kern="100" dirty="0">
                              <a:effectLst/>
                            </a:rPr>
                            <a:t>计算公式</a:t>
                          </a:r>
                          <a:r>
                            <a:rPr lang="en-US" sz="1400" kern="100" dirty="0">
                              <a:effectLst/>
                            </a:rPr>
                            <a:t>(“*”</a:t>
                          </a:r>
                          <a:r>
                            <a:rPr lang="zh-CN" sz="1400" kern="100" dirty="0">
                              <a:effectLst/>
                            </a:rPr>
                            <a:t>代表卷积，“·”代表点积，</a:t>
                          </a:r>
                          <a:r>
                            <a:rPr lang="en-US" sz="1400" kern="100" dirty="0">
                              <a:effectLst/>
                            </a:rPr>
                            <a:t>m</a:t>
                          </a:r>
                          <a:r>
                            <a:rPr lang="zh-CN" sz="1400" kern="100" dirty="0">
                              <a:effectLst/>
                            </a:rPr>
                            <a:t>为数据集的总大小，当使用</a:t>
                          </a:r>
                          <a:r>
                            <a:rPr lang="en-US" sz="1400" kern="100" dirty="0">
                              <a:effectLst/>
                            </a:rPr>
                            <a:t>mini batch</a:t>
                          </a:r>
                          <a:r>
                            <a:rPr lang="zh-CN" sz="1400" kern="100" dirty="0">
                              <a:effectLst/>
                            </a:rPr>
                            <a:t>的方法时，</a:t>
                          </a:r>
                          <a:r>
                            <a:rPr lang="en-US" sz="1400" kern="100" dirty="0">
                              <a:effectLst/>
                            </a:rPr>
                            <a:t>m</a:t>
                          </a:r>
                          <a:r>
                            <a:rPr lang="zh-CN" sz="1400" kern="100" dirty="0">
                              <a:effectLst/>
                            </a:rPr>
                            <a:t>为</a:t>
                          </a:r>
                          <a:r>
                            <a:rPr lang="en-US" sz="1400" kern="100" dirty="0">
                              <a:effectLst/>
                            </a:rPr>
                            <a:t>mini batch</a:t>
                          </a:r>
                          <a:r>
                            <a:rPr lang="zh-CN" sz="1400" kern="100" dirty="0">
                              <a:effectLst/>
                            </a:rPr>
                            <a:t>的大小</a:t>
                          </a:r>
                          <a:r>
                            <a:rPr lang="en-US" sz="1400" kern="100" dirty="0">
                              <a:effectLst/>
                            </a:rPr>
                            <a:t>)</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extLst>
                      <a:ext uri="{0D108BD9-81ED-4DB2-BD59-A6C34878D82A}">
                        <a16:rowId xmlns:a16="http://schemas.microsoft.com/office/drawing/2014/main" val="400428892"/>
                      </a:ext>
                    </a:extLst>
                  </a:tr>
                  <a:tr h="368297">
                    <a:tc>
                      <a:txBody>
                        <a:bodyPr/>
                        <a:lstStyle/>
                        <a:p>
                          <a:pPr algn="ctr">
                            <a:spcAft>
                              <a:spcPts val="0"/>
                            </a:spcAft>
                          </a:pPr>
                          <a:r>
                            <a:rPr lang="en-US" sz="2400" kern="100" dirty="0">
                              <a:effectLst/>
                            </a:rPr>
                            <a:t>11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400" kern="100" dirty="0">
                              <a:effectLst/>
                            </a:rPr>
                            <a:t>soft max</a:t>
                          </a:r>
                          <a:r>
                            <a:rPr lang="zh-CN" sz="2400" kern="100" dirty="0">
                              <a:effectLst/>
                            </a:rPr>
                            <a:t>层</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(m,10)</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186885" r="-585" b="-1591803"/>
                          </a:stretch>
                        </a:blipFill>
                      </a:tcPr>
                    </a:tc>
                    <a:extLst>
                      <a:ext uri="{0D108BD9-81ED-4DB2-BD59-A6C34878D82A}">
                        <a16:rowId xmlns:a16="http://schemas.microsoft.com/office/drawing/2014/main" val="2254094963"/>
                      </a:ext>
                    </a:extLst>
                  </a:tr>
                  <a:tr h="502156">
                    <a:tc>
                      <a:txBody>
                        <a:bodyPr/>
                        <a:lstStyle/>
                        <a:p>
                          <a:pPr algn="ctr">
                            <a:spcAft>
                              <a:spcPts val="0"/>
                            </a:spcAft>
                          </a:pPr>
                          <a:r>
                            <a:rPr lang="en-US" sz="2400" kern="100" dirty="0">
                              <a:effectLst/>
                            </a:rPr>
                            <a:t>10</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全连接三层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(m,16)</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213415" r="-585" b="-1084146"/>
                          </a:stretch>
                        </a:blipFill>
                      </a:tcPr>
                    </a:tc>
                    <a:extLst>
                      <a:ext uri="{0D108BD9-81ED-4DB2-BD59-A6C34878D82A}">
                        <a16:rowId xmlns:a16="http://schemas.microsoft.com/office/drawing/2014/main" val="1112554625"/>
                      </a:ext>
                    </a:extLst>
                  </a:tr>
                  <a:tr h="502034">
                    <a:tc>
                      <a:txBody>
                        <a:bodyPr/>
                        <a:lstStyle/>
                        <a:p>
                          <a:pPr algn="ctr">
                            <a:spcAft>
                              <a:spcPts val="0"/>
                            </a:spcAft>
                          </a:pPr>
                          <a:r>
                            <a:rPr lang="en-US" sz="2800" kern="100" dirty="0">
                              <a:effectLst/>
                            </a:rPr>
                            <a:t>9</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全连接二层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(m,32)</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313415" r="-585" b="-984146"/>
                          </a:stretch>
                        </a:blipFill>
                      </a:tcPr>
                    </a:tc>
                    <a:extLst>
                      <a:ext uri="{0D108BD9-81ED-4DB2-BD59-A6C34878D82A}">
                        <a16:rowId xmlns:a16="http://schemas.microsoft.com/office/drawing/2014/main" val="3986902447"/>
                      </a:ext>
                    </a:extLst>
                  </a:tr>
                  <a:tr h="634043">
                    <a:tc>
                      <a:txBody>
                        <a:bodyPr/>
                        <a:lstStyle/>
                        <a:p>
                          <a:pPr algn="ctr">
                            <a:spcAft>
                              <a:spcPts val="0"/>
                            </a:spcAft>
                          </a:pPr>
                          <a:r>
                            <a:rPr lang="en-US" sz="2800" kern="100" dirty="0">
                              <a:effectLst/>
                            </a:rPr>
                            <a:t>8</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全连接一层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(m,64)</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2000" kern="100" dirty="0">
                              <a:effectLst/>
                            </a:rPr>
                            <a:t>(m,49)</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325962" r="-585" b="-675962"/>
                          </a:stretch>
                        </a:blipFill>
                      </a:tcPr>
                    </a:tc>
                    <a:extLst>
                      <a:ext uri="{0D108BD9-81ED-4DB2-BD59-A6C34878D82A}">
                        <a16:rowId xmlns:a16="http://schemas.microsoft.com/office/drawing/2014/main" val="689668064"/>
                      </a:ext>
                    </a:extLst>
                  </a:tr>
                  <a:tr h="236657">
                    <a:tc>
                      <a:txBody>
                        <a:bodyPr/>
                        <a:lstStyle/>
                        <a:p>
                          <a:pPr algn="ctr">
                            <a:spcAft>
                              <a:spcPts val="0"/>
                            </a:spcAft>
                          </a:pPr>
                          <a:r>
                            <a:rPr lang="en-US" sz="1400" kern="100" dirty="0">
                              <a:effectLst/>
                            </a:rPr>
                            <a:t>7</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Flatten</a:t>
                          </a:r>
                          <a:r>
                            <a:rPr lang="zh-CN" sz="1400" kern="100" dirty="0">
                              <a:effectLst/>
                            </a:rPr>
                            <a:t>层</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(m,49)</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(m,7,7,1)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1135897" r="-585" b="-1702564"/>
                          </a:stretch>
                        </a:blipFill>
                      </a:tcPr>
                    </a:tc>
                    <a:extLst>
                      <a:ext uri="{0D108BD9-81ED-4DB2-BD59-A6C34878D82A}">
                        <a16:rowId xmlns:a16="http://schemas.microsoft.com/office/drawing/2014/main" val="2650916217"/>
                      </a:ext>
                    </a:extLst>
                  </a:tr>
                  <a:tr h="709971">
                    <a:tc>
                      <a:txBody>
                        <a:bodyPr/>
                        <a:lstStyle/>
                        <a:p>
                          <a:pPr algn="ctr">
                            <a:spcAft>
                              <a:spcPts val="0"/>
                            </a:spcAft>
                          </a:pPr>
                          <a:r>
                            <a:rPr lang="en-US" sz="2400" kern="100" dirty="0">
                              <a:effectLst/>
                            </a:rPr>
                            <a:t>6</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(m,7,7,1)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411966" r="-585" b="-467521"/>
                          </a:stretch>
                        </a:blipFill>
                      </a:tcPr>
                    </a:tc>
                    <a:extLst>
                      <a:ext uri="{0D108BD9-81ED-4DB2-BD59-A6C34878D82A}">
                        <a16:rowId xmlns:a16="http://schemas.microsoft.com/office/drawing/2014/main" val="356899301"/>
                      </a:ext>
                    </a:extLst>
                  </a:tr>
                  <a:tr h="238951">
                    <a:tc>
                      <a:txBody>
                        <a:bodyPr/>
                        <a:lstStyle/>
                        <a:p>
                          <a:pPr algn="ctr">
                            <a:spcAft>
                              <a:spcPts val="0"/>
                            </a:spcAft>
                          </a:pPr>
                          <a:r>
                            <a:rPr lang="en-US" sz="1400" kern="100" dirty="0">
                              <a:effectLst/>
                            </a:rPr>
                            <a:t>5</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(m,14,14,1)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1535897" r="-585" b="-1302564"/>
                          </a:stretch>
                        </a:blipFill>
                      </a:tcPr>
                    </a:tc>
                    <a:extLst>
                      <a:ext uri="{0D108BD9-81ED-4DB2-BD59-A6C34878D82A}">
                        <a16:rowId xmlns:a16="http://schemas.microsoft.com/office/drawing/2014/main" val="1439245932"/>
                      </a:ext>
                    </a:extLst>
                  </a:tr>
                  <a:tr h="1064956">
                    <a:tc>
                      <a:txBody>
                        <a:bodyPr/>
                        <a:lstStyle/>
                        <a:p>
                          <a:pPr algn="ctr">
                            <a:spcAft>
                              <a:spcPts val="0"/>
                            </a:spcAft>
                          </a:pPr>
                          <a:r>
                            <a:rPr lang="en-US" sz="3200" kern="100" dirty="0">
                              <a:effectLst/>
                            </a:rPr>
                            <a:t>4</a:t>
                          </a:r>
                          <a:endParaRPr 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600" kern="100" dirty="0">
                              <a:effectLst/>
                            </a:rPr>
                            <a:t>(m,14,14,1)</a:t>
                          </a:r>
                          <a:endParaRPr 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364571" r="-585" b="-190286"/>
                          </a:stretch>
                        </a:blipFill>
                      </a:tcPr>
                    </a:tc>
                    <a:extLst>
                      <a:ext uri="{0D108BD9-81ED-4DB2-BD59-A6C34878D82A}">
                        <a16:rowId xmlns:a16="http://schemas.microsoft.com/office/drawing/2014/main" val="1456632706"/>
                      </a:ext>
                    </a:extLst>
                  </a:tr>
                  <a:tr h="709971">
                    <a:tc>
                      <a:txBody>
                        <a:bodyPr/>
                        <a:lstStyle/>
                        <a:p>
                          <a:pPr algn="ctr">
                            <a:spcAft>
                              <a:spcPts val="0"/>
                            </a:spcAft>
                          </a:pPr>
                          <a:r>
                            <a:rPr lang="en-US" sz="2800" kern="100" dirty="0">
                              <a:effectLst/>
                            </a:rPr>
                            <a:t>3</a:t>
                          </a:r>
                          <a:endParaRPr 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2000" kern="100" dirty="0">
                              <a:effectLst/>
                            </a:rPr>
                            <a:t>步长为</a:t>
                          </a:r>
                          <a:r>
                            <a:rPr lang="en-US" sz="2000" kern="100" dirty="0">
                              <a:effectLst/>
                            </a:rPr>
                            <a:t>2</a:t>
                          </a:r>
                          <a:r>
                            <a:rPr lang="zh-CN" sz="2000" kern="100" dirty="0">
                              <a:effectLst/>
                            </a:rPr>
                            <a:t>的</a:t>
                          </a:r>
                          <a:endParaRPr lang="zh-CN" sz="1800" kern="100" dirty="0">
                            <a:effectLst/>
                          </a:endParaRPr>
                        </a:p>
                        <a:p>
                          <a:pPr algn="ctr">
                            <a:spcAft>
                              <a:spcPts val="0"/>
                            </a:spcAft>
                          </a:pPr>
                          <a:r>
                            <a:rPr lang="en-US" sz="2000" kern="100" dirty="0">
                              <a:effectLst/>
                            </a:rPr>
                            <a:t>2</a:t>
                          </a:r>
                          <a:r>
                            <a:rPr lang="zh-CN" sz="2000" kern="100" dirty="0">
                              <a:effectLst/>
                            </a:rPr>
                            <a:t>×</a:t>
                          </a:r>
                          <a:r>
                            <a:rPr lang="en-US" sz="2000" kern="100" dirty="0">
                              <a:effectLst/>
                            </a:rPr>
                            <a:t>2 </a:t>
                          </a:r>
                          <a:r>
                            <a:rPr lang="zh-CN" sz="2000" kern="100" dirty="0">
                              <a:effectLst/>
                            </a:rPr>
                            <a:t>池化层</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(m,14,14,1)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700862" r="-585" b="-187069"/>
                          </a:stretch>
                        </a:blipFill>
                      </a:tcPr>
                    </a:tc>
                    <a:extLst>
                      <a:ext uri="{0D108BD9-81ED-4DB2-BD59-A6C34878D82A}">
                        <a16:rowId xmlns:a16="http://schemas.microsoft.com/office/drawing/2014/main" val="1575147469"/>
                      </a:ext>
                    </a:extLst>
                  </a:tr>
                  <a:tr h="236657">
                    <a:tc>
                      <a:txBody>
                        <a:bodyPr/>
                        <a:lstStyle/>
                        <a:p>
                          <a:pPr algn="ctr">
                            <a:spcAft>
                              <a:spcPts val="0"/>
                            </a:spcAft>
                          </a:pPr>
                          <a:r>
                            <a:rPr lang="en-US" sz="1400" kern="100" dirty="0">
                              <a:effectLst/>
                            </a:rPr>
                            <a:t>2</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err="1">
                              <a:effectLst/>
                            </a:rPr>
                            <a:t>ReLU</a:t>
                          </a:r>
                          <a:r>
                            <a:rPr lang="zh-CN" sz="1400" kern="100" dirty="0">
                              <a:effectLst/>
                            </a:rPr>
                            <a:t>激活方程</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400" kern="100" dirty="0">
                              <a:effectLst/>
                            </a:rPr>
                            <a:t>(m,28,28,1)</a:t>
                          </a:r>
                          <a:endParaRPr 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2382051" r="-585" b="-456410"/>
                          </a:stretch>
                        </a:blipFill>
                      </a:tcPr>
                    </a:tc>
                    <a:extLst>
                      <a:ext uri="{0D108BD9-81ED-4DB2-BD59-A6C34878D82A}">
                        <a16:rowId xmlns:a16="http://schemas.microsoft.com/office/drawing/2014/main" val="1926967017"/>
                      </a:ext>
                    </a:extLst>
                  </a:tr>
                  <a:tr h="1064956">
                    <a:tc>
                      <a:txBody>
                        <a:bodyPr/>
                        <a:lstStyle/>
                        <a:p>
                          <a:pPr algn="ctr">
                            <a:spcAft>
                              <a:spcPts val="0"/>
                            </a:spcAft>
                          </a:pPr>
                          <a:r>
                            <a:rPr lang="en-US" sz="2400" kern="100" dirty="0">
                              <a:effectLst/>
                            </a:rPr>
                            <a:t>1</a:t>
                          </a:r>
                          <a:endParaRPr 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zh-CN" sz="1800" kern="100" dirty="0">
                              <a:effectLst/>
                            </a:rPr>
                            <a:t>步长为</a:t>
                          </a:r>
                          <a:r>
                            <a:rPr lang="en-US" sz="1800" kern="100" dirty="0">
                              <a:effectLst/>
                            </a:rPr>
                            <a:t>1</a:t>
                          </a:r>
                          <a:r>
                            <a:rPr lang="zh-CN" sz="1800" kern="100" dirty="0">
                              <a:effectLst/>
                            </a:rPr>
                            <a:t>的</a:t>
                          </a:r>
                          <a:endParaRPr lang="zh-CN" sz="1600" kern="100" dirty="0">
                            <a:effectLst/>
                          </a:endParaRPr>
                        </a:p>
                        <a:p>
                          <a:pPr algn="ctr">
                            <a:spcAft>
                              <a:spcPts val="0"/>
                            </a:spcAft>
                          </a:pPr>
                          <a:r>
                            <a:rPr lang="en-US" sz="1800" kern="100" dirty="0">
                              <a:effectLst/>
                            </a:rPr>
                            <a:t>3</a:t>
                          </a:r>
                          <a:r>
                            <a:rPr lang="zh-CN" sz="1800" kern="100" dirty="0">
                              <a:effectLst/>
                            </a:rPr>
                            <a:t>×</a:t>
                          </a:r>
                          <a:r>
                            <a:rPr lang="en-US" sz="1800" kern="100" dirty="0">
                              <a:effectLst/>
                            </a:rPr>
                            <a:t>3</a:t>
                          </a:r>
                          <a:r>
                            <a:rPr lang="zh-CN" sz="1800" kern="100" dirty="0">
                              <a:effectLst/>
                            </a:rPr>
                            <a:t>卷积层</a:t>
                          </a:r>
                          <a:r>
                            <a:rPr lang="en-US" sz="1800" kern="100" dirty="0">
                              <a:effectLst/>
                            </a:rPr>
                            <a:t>(</a:t>
                          </a:r>
                          <a:r>
                            <a:rPr lang="zh-CN" sz="1800" kern="100" dirty="0">
                              <a:effectLst/>
                            </a:rPr>
                            <a:t>含</a:t>
                          </a:r>
                          <a:r>
                            <a:rPr lang="en-US" sz="1800" kern="100" dirty="0">
                              <a:effectLst/>
                            </a:rPr>
                            <a:t>zero padding)</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pPr algn="ctr">
                            <a:spcAft>
                              <a:spcPts val="0"/>
                            </a:spcAft>
                          </a:pPr>
                          <a:r>
                            <a:rPr lang="en-US" sz="1800" kern="100" dirty="0">
                              <a:effectLst/>
                            </a:rPr>
                            <a:t>(m,28,28,1)</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22850" marR="22850" marT="0" marB="0" anchor="ctr"/>
                    </a:tc>
                    <a:tc>
                      <a:txBody>
                        <a:bodyPr/>
                        <a:lstStyle/>
                        <a:p>
                          <a:endParaRPr lang="zh-CN"/>
                        </a:p>
                      </a:txBody>
                      <a:tcPr marL="22850" marR="22850" marT="0" marB="0" anchor="ctr">
                        <a:blipFill>
                          <a:blip r:embed="rId2"/>
                          <a:stretch>
                            <a:fillRect l="-134426" t="-553143" r="-585" b="-1714"/>
                          </a:stretch>
                        </a:blipFill>
                      </a:tcPr>
                    </a:tc>
                    <a:extLst>
                      <a:ext uri="{0D108BD9-81ED-4DB2-BD59-A6C34878D82A}">
                        <a16:rowId xmlns:a16="http://schemas.microsoft.com/office/drawing/2014/main" val="88962411"/>
                      </a:ext>
                    </a:extLst>
                  </a:tr>
                </a:tbl>
              </a:graphicData>
            </a:graphic>
          </p:graphicFrame>
        </mc:Fallback>
      </mc:AlternateContent>
    </p:spTree>
    <p:extLst>
      <p:ext uri="{BB962C8B-B14F-4D97-AF65-F5344CB8AC3E}">
        <p14:creationId xmlns:p14="http://schemas.microsoft.com/office/powerpoint/2010/main" val="42466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3311371"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THREE</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实验结果</a:t>
            </a:r>
          </a:p>
        </p:txBody>
      </p:sp>
    </p:spTree>
    <p:extLst>
      <p:ext uri="{BB962C8B-B14F-4D97-AF65-F5344CB8AC3E}">
        <p14:creationId xmlns:p14="http://schemas.microsoft.com/office/powerpoint/2010/main" val="338607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2F71D15-183A-40F0-A9E3-AA595305E8D3}"/>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45691" y="2909380"/>
            <a:ext cx="4514850" cy="1743075"/>
          </a:xfrm>
          <a:prstGeom prst="rect">
            <a:avLst/>
          </a:prstGeom>
          <a:noFill/>
          <a:ln>
            <a:noFill/>
          </a:ln>
        </p:spPr>
      </p:pic>
      <p:pic>
        <p:nvPicPr>
          <p:cNvPr id="6" name="内容占位符 5">
            <a:extLst>
              <a:ext uri="{FF2B5EF4-FFF2-40B4-BE49-F238E27FC236}">
                <a16:creationId xmlns:a16="http://schemas.microsoft.com/office/drawing/2014/main" id="{66FB0A14-8452-4097-9D5F-18A21C34B026}"/>
              </a:ext>
            </a:extLst>
          </p:cNvPr>
          <p:cNvPicPr>
            <a:picLocks noGrp="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240909" y="2909380"/>
            <a:ext cx="5105400" cy="2228294"/>
          </a:xfrm>
          <a:prstGeom prst="rect">
            <a:avLst/>
          </a:prstGeom>
          <a:noFill/>
          <a:ln>
            <a:noFill/>
          </a:ln>
        </p:spPr>
      </p:pic>
      <p:sp>
        <p:nvSpPr>
          <p:cNvPr id="7" name="文本框 6">
            <a:extLst>
              <a:ext uri="{FF2B5EF4-FFF2-40B4-BE49-F238E27FC236}">
                <a16:creationId xmlns:a16="http://schemas.microsoft.com/office/drawing/2014/main" id="{19495373-35C1-424B-A91F-0A9D95595880}"/>
              </a:ext>
            </a:extLst>
          </p:cNvPr>
          <p:cNvSpPr txBox="1"/>
          <p:nvPr/>
        </p:nvSpPr>
        <p:spPr>
          <a:xfrm>
            <a:off x="954720" y="2158039"/>
            <a:ext cx="4296792" cy="369332"/>
          </a:xfrm>
          <a:prstGeom prst="rect">
            <a:avLst/>
          </a:prstGeom>
          <a:noFill/>
        </p:spPr>
        <p:txBody>
          <a:bodyPr wrap="square" rtlCol="0">
            <a:spAutoFit/>
          </a:bodyPr>
          <a:lstStyle/>
          <a:p>
            <a:r>
              <a:rPr lang="zh-CN" altLang="en-US" dirty="0"/>
              <a:t>最终得到的训练集的准确率为</a:t>
            </a:r>
            <a:r>
              <a:rPr lang="en-US" altLang="zh-CN" dirty="0"/>
              <a:t>96.1114%</a:t>
            </a:r>
            <a:r>
              <a:rPr lang="zh-CN" altLang="en-US" dirty="0"/>
              <a:t>，</a:t>
            </a:r>
          </a:p>
        </p:txBody>
      </p:sp>
      <p:sp>
        <p:nvSpPr>
          <p:cNvPr id="8" name="文本框 7">
            <a:extLst>
              <a:ext uri="{FF2B5EF4-FFF2-40B4-BE49-F238E27FC236}">
                <a16:creationId xmlns:a16="http://schemas.microsoft.com/office/drawing/2014/main" id="{34666C93-F00F-42AF-AFDD-FAB9E4CCB5D9}"/>
              </a:ext>
            </a:extLst>
          </p:cNvPr>
          <p:cNvSpPr txBox="1"/>
          <p:nvPr/>
        </p:nvSpPr>
        <p:spPr>
          <a:xfrm>
            <a:off x="6241002" y="2087018"/>
            <a:ext cx="4785064" cy="646331"/>
          </a:xfrm>
          <a:prstGeom prst="rect">
            <a:avLst/>
          </a:prstGeom>
          <a:noFill/>
        </p:spPr>
        <p:txBody>
          <a:bodyPr wrap="square" rtlCol="0">
            <a:spAutoFit/>
          </a:bodyPr>
          <a:lstStyle/>
          <a:p>
            <a:r>
              <a:rPr lang="zh-CN" altLang="en-US" dirty="0"/>
              <a:t>将训练结果上传到</a:t>
            </a:r>
            <a:r>
              <a:rPr lang="en-US" altLang="zh-CN" dirty="0" err="1"/>
              <a:t>kaggle</a:t>
            </a:r>
            <a:r>
              <a:rPr lang="zh-CN" altLang="en-US" dirty="0"/>
              <a:t>平台后，得到的分数为</a:t>
            </a:r>
            <a:r>
              <a:rPr lang="en-US" altLang="zh-CN" dirty="0"/>
              <a:t>94.442%</a:t>
            </a:r>
            <a:r>
              <a:rPr lang="zh-CN" altLang="en-US" dirty="0"/>
              <a:t>，即测试集的准确率</a:t>
            </a:r>
          </a:p>
        </p:txBody>
      </p:sp>
    </p:spTree>
    <p:extLst>
      <p:ext uri="{BB962C8B-B14F-4D97-AF65-F5344CB8AC3E}">
        <p14:creationId xmlns:p14="http://schemas.microsoft.com/office/powerpoint/2010/main" val="40248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279BBC8-A8FF-4308-8E5B-5004524E28AE}"/>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57642" y="1576851"/>
            <a:ext cx="4565649" cy="3424237"/>
          </a:xfrm>
          <a:prstGeom prst="rect">
            <a:avLst/>
          </a:prstGeom>
          <a:noFill/>
          <a:ln>
            <a:noFill/>
          </a:ln>
        </p:spPr>
      </p:pic>
      <p:pic>
        <p:nvPicPr>
          <p:cNvPr id="6" name="内容占位符 5">
            <a:extLst>
              <a:ext uri="{FF2B5EF4-FFF2-40B4-BE49-F238E27FC236}">
                <a16:creationId xmlns:a16="http://schemas.microsoft.com/office/drawing/2014/main" id="{A8397968-DC4E-4FF2-A48B-E76739DC534B}"/>
              </a:ext>
            </a:extLst>
          </p:cNvPr>
          <p:cNvPicPr>
            <a:picLocks noGrp="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415442" y="1576851"/>
            <a:ext cx="4565649" cy="3424237"/>
          </a:xfrm>
          <a:prstGeom prst="rect">
            <a:avLst/>
          </a:prstGeom>
          <a:noFill/>
          <a:ln>
            <a:noFill/>
          </a:ln>
        </p:spPr>
      </p:pic>
    </p:spTree>
    <p:extLst>
      <p:ext uri="{BB962C8B-B14F-4D97-AF65-F5344CB8AC3E}">
        <p14:creationId xmlns:p14="http://schemas.microsoft.com/office/powerpoint/2010/main" val="225546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4D226-1856-4417-B922-F8913DC7F333}"/>
              </a:ext>
            </a:extLst>
          </p:cNvPr>
          <p:cNvSpPr>
            <a:spLocks noGrp="1"/>
          </p:cNvSpPr>
          <p:nvPr>
            <p:ph type="title"/>
          </p:nvPr>
        </p:nvSpPr>
        <p:spPr>
          <a:xfrm>
            <a:off x="913774" y="2630911"/>
            <a:ext cx="10364451" cy="1596177"/>
          </a:xfrm>
        </p:spPr>
        <p:txBody>
          <a:bodyPr/>
          <a:lstStyle/>
          <a:p>
            <a:r>
              <a:rPr lang="zh-CN" altLang="en-US" dirty="0"/>
              <a:t>演示</a:t>
            </a:r>
          </a:p>
        </p:txBody>
      </p:sp>
    </p:spTree>
    <p:extLst>
      <p:ext uri="{BB962C8B-B14F-4D97-AF65-F5344CB8AC3E}">
        <p14:creationId xmlns:p14="http://schemas.microsoft.com/office/powerpoint/2010/main" val="358358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D473C757-5664-406C-9168-1A1C0C0DF23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235832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3311371"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FOUR</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参考文献</a:t>
            </a:r>
          </a:p>
        </p:txBody>
      </p:sp>
    </p:spTree>
    <p:extLst>
      <p:ext uri="{BB962C8B-B14F-4D97-AF65-F5344CB8AC3E}">
        <p14:creationId xmlns:p14="http://schemas.microsoft.com/office/powerpoint/2010/main" val="427073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0776B9F-4792-4EA5-8D75-68F7B0C8F946}"/>
              </a:ext>
            </a:extLst>
          </p:cNvPr>
          <p:cNvSpPr txBox="1"/>
          <p:nvPr/>
        </p:nvSpPr>
        <p:spPr>
          <a:xfrm>
            <a:off x="3037642" y="2121763"/>
            <a:ext cx="6116716" cy="1754326"/>
          </a:xfrm>
          <a:prstGeom prst="rect">
            <a:avLst/>
          </a:prstGeom>
          <a:noFill/>
        </p:spPr>
        <p:txBody>
          <a:bodyPr wrap="square" rtlCol="0">
            <a:spAutoFit/>
          </a:bodyPr>
          <a:lstStyle/>
          <a:p>
            <a:r>
              <a:rPr lang="en-US" altLang="zh-CN" dirty="0"/>
              <a:t>1.Soft max</a:t>
            </a:r>
            <a:r>
              <a:rPr lang="zh-CN" altLang="en-US" dirty="0"/>
              <a:t>层反向传播的梯度计算</a:t>
            </a:r>
            <a:endParaRPr lang="en-US" altLang="zh-CN" dirty="0"/>
          </a:p>
          <a:p>
            <a:r>
              <a:rPr lang="en-US" altLang="zh-CN" u="sng" dirty="0">
                <a:hlinkClick r:id="rId2"/>
              </a:rPr>
              <a:t> https://zhuanlan.zhihu.com/p/37740860</a:t>
            </a:r>
            <a:endParaRPr lang="en-US" altLang="zh-CN" dirty="0"/>
          </a:p>
          <a:p>
            <a:r>
              <a:rPr lang="en-US" altLang="zh-CN" dirty="0"/>
              <a:t>2.</a:t>
            </a:r>
            <a:r>
              <a:rPr lang="zh-CN" altLang="en-US" dirty="0"/>
              <a:t>卷积神经网络卷积层和池化层反向传播的梯度计算</a:t>
            </a:r>
            <a:endParaRPr lang="en-US" altLang="zh-CN" dirty="0"/>
          </a:p>
          <a:p>
            <a:r>
              <a:rPr lang="en-US" altLang="zh-CN" u="sng" dirty="0">
                <a:hlinkClick r:id="rId3"/>
              </a:rPr>
              <a:t> https://blog.csdn.net/Hearthougan/article/details/72910223</a:t>
            </a:r>
            <a:endParaRPr lang="en-US" altLang="zh-CN" dirty="0"/>
          </a:p>
          <a:p>
            <a:r>
              <a:rPr lang="en-US" altLang="zh-CN" dirty="0"/>
              <a:t>3.</a:t>
            </a:r>
            <a:r>
              <a:rPr lang="zh-CN" altLang="en-US" dirty="0"/>
              <a:t>吴恩达深度学习课程</a:t>
            </a:r>
            <a:endParaRPr lang="en-US" altLang="zh-CN" dirty="0"/>
          </a:p>
          <a:p>
            <a:r>
              <a:rPr lang="en-US" altLang="zh-CN" u="sng" dirty="0">
                <a:hlinkClick r:id="rId4"/>
              </a:rPr>
              <a:t>https://www.deeplearning.ai/</a:t>
            </a:r>
            <a:endParaRPr lang="zh-CN" altLang="zh-CN" dirty="0"/>
          </a:p>
        </p:txBody>
      </p:sp>
    </p:spTree>
    <p:extLst>
      <p:ext uri="{BB962C8B-B14F-4D97-AF65-F5344CB8AC3E}">
        <p14:creationId xmlns:p14="http://schemas.microsoft.com/office/powerpoint/2010/main" val="139140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1EEFD6-0BDC-429D-81A2-425C346E08CA}"/>
              </a:ext>
            </a:extLst>
          </p:cNvPr>
          <p:cNvSpPr/>
          <p:nvPr/>
        </p:nvSpPr>
        <p:spPr>
          <a:xfrm>
            <a:off x="4132161" y="2967335"/>
            <a:ext cx="3927678"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 H A N K S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00271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2769833"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ONE</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研究背景</a:t>
            </a:r>
          </a:p>
        </p:txBody>
      </p:sp>
    </p:spTree>
    <p:extLst>
      <p:ext uri="{BB962C8B-B14F-4D97-AF65-F5344CB8AC3E}">
        <p14:creationId xmlns:p14="http://schemas.microsoft.com/office/powerpoint/2010/main" val="129531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8655A8-28DA-41E7-8C80-AE0A5B8BE5CB}"/>
              </a:ext>
            </a:extLst>
          </p:cNvPr>
          <p:cNvSpPr>
            <a:spLocks noGrp="1"/>
          </p:cNvSpPr>
          <p:nvPr>
            <p:ph sz="quarter" idx="13"/>
          </p:nvPr>
        </p:nvSpPr>
        <p:spPr>
          <a:xfrm>
            <a:off x="913774" y="1810501"/>
            <a:ext cx="10363826" cy="3424107"/>
          </a:xfrm>
        </p:spPr>
        <p:txBody>
          <a:bodyPr/>
          <a:lstStyle/>
          <a:p>
            <a:r>
              <a:rPr lang="zh-CN" altLang="en-US" dirty="0">
                <a:latin typeface="Calibri Light" panose="020F0302020204030204" pitchFamily="34" charset="0"/>
                <a:cs typeface="Calibri Light" panose="020F0302020204030204" pitchFamily="34" charset="0"/>
              </a:rPr>
              <a:t>近年来，通过卷积神经网络或其衍生网络来进行图像识别的方法越来越多，而且其准确率和效率也远远超出了从前的图像识别算法所能达到的水平。如今，越来越多的模型都在采用卷积神经网络的模型或其理念来构造自己的模型：</a:t>
            </a:r>
            <a:r>
              <a:rPr lang="en-US" altLang="zh-CN" dirty="0">
                <a:latin typeface="Calibri Light" panose="020F0302020204030204" pitchFamily="34" charset="0"/>
                <a:cs typeface="Calibri Light" panose="020F0302020204030204" pitchFamily="34" charset="0"/>
              </a:rPr>
              <a:t>2012</a:t>
            </a:r>
            <a:r>
              <a:rPr lang="zh-CN" altLang="en-US" dirty="0">
                <a:latin typeface="Calibri Light" panose="020F0302020204030204" pitchFamily="34" charset="0"/>
                <a:cs typeface="Calibri Light" panose="020F0302020204030204" pitchFamily="34" charset="0"/>
              </a:rPr>
              <a:t>年出现的</a:t>
            </a:r>
            <a:r>
              <a:rPr lang="en-US" altLang="zh-CN" dirty="0" err="1">
                <a:latin typeface="Calibri Light" panose="020F0302020204030204" pitchFamily="34" charset="0"/>
                <a:cs typeface="Calibri Light" panose="020F0302020204030204" pitchFamily="34" charset="0"/>
              </a:rPr>
              <a:t>AlexNet</a:t>
            </a:r>
            <a:r>
              <a:rPr lang="zh-CN" altLang="en-US" dirty="0">
                <a:latin typeface="Calibri Light" panose="020F0302020204030204" pitchFamily="34" charset="0"/>
                <a:cs typeface="Calibri Light" panose="020F0302020204030204" pitchFamily="34" charset="0"/>
              </a:rPr>
              <a:t>，</a:t>
            </a:r>
            <a:r>
              <a:rPr lang="en-US" altLang="zh-CN" dirty="0">
                <a:latin typeface="Calibri Light" panose="020F0302020204030204" pitchFamily="34" charset="0"/>
                <a:cs typeface="Calibri Light" panose="020F0302020204030204" pitchFamily="34" charset="0"/>
              </a:rPr>
              <a:t>2013</a:t>
            </a:r>
            <a:r>
              <a:rPr lang="zh-CN" altLang="en-US" dirty="0">
                <a:latin typeface="Calibri Light" panose="020F0302020204030204" pitchFamily="34" charset="0"/>
                <a:cs typeface="Calibri Light" panose="020F0302020204030204" pitchFamily="34" charset="0"/>
              </a:rPr>
              <a:t>年出现的</a:t>
            </a:r>
            <a:r>
              <a:rPr lang="en-US" altLang="zh-CN" dirty="0">
                <a:latin typeface="Calibri Light" panose="020F0302020204030204" pitchFamily="34" charset="0"/>
                <a:cs typeface="Calibri Light" panose="020F0302020204030204" pitchFamily="34" charset="0"/>
              </a:rPr>
              <a:t>NIN(Network In Network)</a:t>
            </a:r>
            <a:r>
              <a:rPr lang="zh-CN" altLang="en-US" dirty="0">
                <a:latin typeface="Calibri Light" panose="020F0302020204030204" pitchFamily="34" charset="0"/>
                <a:cs typeface="Calibri Light" panose="020F0302020204030204" pitchFamily="34" charset="0"/>
              </a:rPr>
              <a:t>，</a:t>
            </a:r>
            <a:r>
              <a:rPr lang="en-US" altLang="zh-CN" dirty="0">
                <a:latin typeface="Calibri Light" panose="020F0302020204030204" pitchFamily="34" charset="0"/>
                <a:cs typeface="Calibri Light" panose="020F0302020204030204" pitchFamily="34" charset="0"/>
              </a:rPr>
              <a:t>2015</a:t>
            </a:r>
            <a:r>
              <a:rPr lang="zh-CN" altLang="en-US" dirty="0">
                <a:latin typeface="Calibri Light" panose="020F0302020204030204" pitchFamily="34" charset="0"/>
                <a:cs typeface="Calibri Light" panose="020F0302020204030204" pitchFamily="34" charset="0"/>
              </a:rPr>
              <a:t>年出现的</a:t>
            </a:r>
            <a:r>
              <a:rPr lang="en-US" altLang="zh-CN" dirty="0">
                <a:latin typeface="Calibri Light" panose="020F0302020204030204" pitchFamily="34" charset="0"/>
                <a:cs typeface="Calibri Light" panose="020F0302020204030204" pitchFamily="34" charset="0"/>
              </a:rPr>
              <a:t>VGG-Net</a:t>
            </a:r>
            <a:r>
              <a:rPr lang="zh-CN" altLang="en-US" dirty="0">
                <a:latin typeface="Calibri Light" panose="020F0302020204030204" pitchFamily="34" charset="0"/>
                <a:cs typeface="Calibri Light" panose="020F0302020204030204" pitchFamily="34" charset="0"/>
              </a:rPr>
              <a:t>、</a:t>
            </a:r>
            <a:r>
              <a:rPr lang="en-US" altLang="zh-CN" dirty="0" err="1">
                <a:latin typeface="Calibri Light" panose="020F0302020204030204" pitchFamily="34" charset="0"/>
                <a:cs typeface="Calibri Light" panose="020F0302020204030204" pitchFamily="34" charset="0"/>
              </a:rPr>
              <a:t>ResNet</a:t>
            </a:r>
            <a:r>
              <a:rPr lang="zh-CN" altLang="en-US" dirty="0">
                <a:latin typeface="Calibri Light" panose="020F0302020204030204" pitchFamily="34" charset="0"/>
                <a:cs typeface="Calibri Light" panose="020F0302020204030204" pitchFamily="34" charset="0"/>
              </a:rPr>
              <a:t>和</a:t>
            </a:r>
            <a:r>
              <a:rPr lang="en-US" altLang="zh-CN" dirty="0">
                <a:latin typeface="Calibri Light" panose="020F0302020204030204" pitchFamily="34" charset="0"/>
                <a:cs typeface="Calibri Light" panose="020F0302020204030204" pitchFamily="34" charset="0"/>
              </a:rPr>
              <a:t>Inception Net</a:t>
            </a:r>
            <a:r>
              <a:rPr lang="zh-CN" altLang="en-US" dirty="0">
                <a:latin typeface="Calibri Light" panose="020F0302020204030204" pitchFamily="34" charset="0"/>
                <a:cs typeface="Calibri Light" panose="020F0302020204030204" pitchFamily="34" charset="0"/>
              </a:rPr>
              <a:t>，</a:t>
            </a:r>
            <a:r>
              <a:rPr lang="en-US" altLang="zh-CN" dirty="0">
                <a:latin typeface="Calibri Light" panose="020F0302020204030204" pitchFamily="34" charset="0"/>
                <a:cs typeface="Calibri Light" panose="020F0302020204030204" pitchFamily="34" charset="0"/>
              </a:rPr>
              <a:t>2018</a:t>
            </a:r>
            <a:r>
              <a:rPr lang="zh-CN" altLang="en-US" dirty="0">
                <a:latin typeface="Calibri Light" panose="020F0302020204030204" pitchFamily="34" charset="0"/>
                <a:cs typeface="Calibri Light" panose="020F0302020204030204" pitchFamily="34" charset="0"/>
              </a:rPr>
              <a:t>年出现的</a:t>
            </a:r>
            <a:r>
              <a:rPr lang="en-US" altLang="zh-CN" dirty="0" err="1">
                <a:latin typeface="Calibri Light" panose="020F0302020204030204" pitchFamily="34" charset="0"/>
                <a:cs typeface="Calibri Light" panose="020F0302020204030204" pitchFamily="34" charset="0"/>
              </a:rPr>
              <a:t>DenseNet</a:t>
            </a:r>
            <a:r>
              <a:rPr lang="zh-CN" altLang="en-US" dirty="0">
                <a:latin typeface="Calibri Light" panose="020F0302020204030204" pitchFamily="34" charset="0"/>
                <a:cs typeface="Calibri Light" panose="020F0302020204030204" pitchFamily="34" charset="0"/>
              </a:rPr>
              <a:t>等等。因此，研究卷积神经网络的底层架构对于理解新的模型有很大的裨益。在这个背景下，我展开了对卷积神经网络的复现工作。</a:t>
            </a:r>
          </a:p>
        </p:txBody>
      </p:sp>
      <p:sp>
        <p:nvSpPr>
          <p:cNvPr id="4" name="文本框 3">
            <a:extLst>
              <a:ext uri="{FF2B5EF4-FFF2-40B4-BE49-F238E27FC236}">
                <a16:creationId xmlns:a16="http://schemas.microsoft.com/office/drawing/2014/main" id="{DB3DEC9C-ED15-49CC-A1C5-9642E9EF97BF}"/>
              </a:ext>
            </a:extLst>
          </p:cNvPr>
          <p:cNvSpPr txBox="1"/>
          <p:nvPr/>
        </p:nvSpPr>
        <p:spPr>
          <a:xfrm>
            <a:off x="913774" y="543581"/>
            <a:ext cx="1709531" cy="523220"/>
          </a:xfrm>
          <a:prstGeom prst="rect">
            <a:avLst/>
          </a:prstGeom>
          <a:noFill/>
        </p:spPr>
        <p:txBody>
          <a:bodyPr wrap="square" rtlCol="0">
            <a:spAutoFit/>
          </a:bodyPr>
          <a:lstStyle/>
          <a:p>
            <a:r>
              <a:rPr lang="zh-CN" altLang="en-US" sz="2800" dirty="0">
                <a:latin typeface="YouYuan" panose="02010509060101010101" pitchFamily="49" charset="-122"/>
                <a:ea typeface="YouYuan" panose="02010509060101010101" pitchFamily="49" charset="-122"/>
              </a:rPr>
              <a:t>选题背景</a:t>
            </a:r>
          </a:p>
        </p:txBody>
      </p:sp>
    </p:spTree>
    <p:extLst>
      <p:ext uri="{BB962C8B-B14F-4D97-AF65-F5344CB8AC3E}">
        <p14:creationId xmlns:p14="http://schemas.microsoft.com/office/powerpoint/2010/main" val="291944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1CB62-1745-4C1B-A1D4-6143BF8E508C}"/>
              </a:ext>
            </a:extLst>
          </p:cNvPr>
          <p:cNvSpPr txBox="1"/>
          <p:nvPr/>
        </p:nvSpPr>
        <p:spPr>
          <a:xfrm>
            <a:off x="1704512" y="2317072"/>
            <a:ext cx="2769833" cy="830997"/>
          </a:xfrm>
          <a:prstGeom prst="rect">
            <a:avLst/>
          </a:prstGeom>
          <a:noFill/>
        </p:spPr>
        <p:txBody>
          <a:bodyPr wrap="square" rtlCol="0">
            <a:spAutoFit/>
          </a:bodyPr>
          <a:lstStyle/>
          <a:p>
            <a:r>
              <a:rPr lang="en-US" altLang="zh-CN" sz="4800" dirty="0">
                <a:latin typeface="Calibri Light" panose="020F0302020204030204" pitchFamily="34" charset="0"/>
                <a:cs typeface="Calibri Light" panose="020F0302020204030204" pitchFamily="34" charset="0"/>
              </a:rPr>
              <a:t>PART TWO</a:t>
            </a:r>
            <a:endParaRPr lang="zh-CN" altLang="en-US" sz="4800" dirty="0">
              <a:latin typeface="Calibri Light" panose="020F0302020204030204" pitchFamily="34" charset="0"/>
              <a:cs typeface="Calibri Light" panose="020F0302020204030204" pitchFamily="34" charset="0"/>
            </a:endParaRPr>
          </a:p>
        </p:txBody>
      </p:sp>
      <p:sp>
        <p:nvSpPr>
          <p:cNvPr id="5" name="文本框 4">
            <a:extLst>
              <a:ext uri="{FF2B5EF4-FFF2-40B4-BE49-F238E27FC236}">
                <a16:creationId xmlns:a16="http://schemas.microsoft.com/office/drawing/2014/main" id="{D09024AB-D4C4-41BF-9F73-0EC0E3998688}"/>
              </a:ext>
            </a:extLst>
          </p:cNvPr>
          <p:cNvSpPr txBox="1"/>
          <p:nvPr/>
        </p:nvSpPr>
        <p:spPr>
          <a:xfrm>
            <a:off x="1766655" y="3429000"/>
            <a:ext cx="5415379" cy="707886"/>
          </a:xfrm>
          <a:prstGeom prst="rect">
            <a:avLst/>
          </a:prstGeom>
          <a:noFill/>
        </p:spPr>
        <p:txBody>
          <a:bodyPr wrap="square" rtlCol="0">
            <a:spAutoFit/>
          </a:bodyPr>
          <a:lstStyle/>
          <a:p>
            <a:r>
              <a:rPr lang="zh-CN" altLang="en-US" sz="4000" dirty="0">
                <a:latin typeface="Microsoft JhengHei Light" panose="020B0304030504040204" pitchFamily="34" charset="-120"/>
                <a:ea typeface="Microsoft JhengHei Light" panose="020B0304030504040204" pitchFamily="34" charset="-120"/>
              </a:rPr>
              <a:t>研究过程</a:t>
            </a:r>
          </a:p>
        </p:txBody>
      </p:sp>
    </p:spTree>
    <p:extLst>
      <p:ext uri="{BB962C8B-B14F-4D97-AF65-F5344CB8AC3E}">
        <p14:creationId xmlns:p14="http://schemas.microsoft.com/office/powerpoint/2010/main" val="168275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D21E3-5D69-4F57-98FC-CEB7233D0B60}"/>
              </a:ext>
            </a:extLst>
          </p:cNvPr>
          <p:cNvSpPr>
            <a:spLocks noGrp="1"/>
          </p:cNvSpPr>
          <p:nvPr>
            <p:ph type="title"/>
          </p:nvPr>
        </p:nvSpPr>
        <p:spPr/>
        <p:txBody>
          <a:bodyPr/>
          <a:lstStyle/>
          <a:p>
            <a:r>
              <a:rPr lang="zh-CN" altLang="en-US" dirty="0"/>
              <a:t>数据集的选择</a:t>
            </a:r>
          </a:p>
        </p:txBody>
      </p:sp>
      <p:sp>
        <p:nvSpPr>
          <p:cNvPr id="3" name="内容占位符 2">
            <a:extLst>
              <a:ext uri="{FF2B5EF4-FFF2-40B4-BE49-F238E27FC236}">
                <a16:creationId xmlns:a16="http://schemas.microsoft.com/office/drawing/2014/main" id="{18366153-3F1F-417D-A7A7-B7674DD2203F}"/>
              </a:ext>
            </a:extLst>
          </p:cNvPr>
          <p:cNvSpPr>
            <a:spLocks noGrp="1"/>
          </p:cNvSpPr>
          <p:nvPr>
            <p:ph sz="quarter" idx="13"/>
          </p:nvPr>
        </p:nvSpPr>
        <p:spPr/>
        <p:txBody>
          <a:bodyPr/>
          <a:lstStyle/>
          <a:p>
            <a:r>
              <a:rPr lang="zh-CN" altLang="en-US" dirty="0"/>
              <a:t>本系统对卷积神经网络的复现选取的数据集为来自</a:t>
            </a:r>
            <a:r>
              <a:rPr lang="en-US" altLang="zh-CN" dirty="0"/>
              <a:t>Kaggle</a:t>
            </a:r>
            <a:r>
              <a:rPr lang="zh-CN" altLang="en-US" dirty="0"/>
              <a:t>平台的</a:t>
            </a:r>
            <a:r>
              <a:rPr lang="en-US" altLang="zh-CN" dirty="0" err="1"/>
              <a:t>Mnist</a:t>
            </a:r>
            <a:r>
              <a:rPr lang="zh-CN" altLang="en-US" dirty="0"/>
              <a:t>手写数字图片。训练集一共</a:t>
            </a:r>
            <a:r>
              <a:rPr lang="en-US" altLang="zh-CN" dirty="0"/>
              <a:t>42000</a:t>
            </a:r>
            <a:r>
              <a:rPr lang="zh-CN" altLang="en-US" dirty="0"/>
              <a:t>张</a:t>
            </a:r>
            <a:r>
              <a:rPr lang="en-US" altLang="zh-CN" dirty="0"/>
              <a:t>0~9</a:t>
            </a:r>
            <a:r>
              <a:rPr lang="zh-CN" altLang="en-US" dirty="0"/>
              <a:t>的手写数字图片，测试集一共</a:t>
            </a:r>
            <a:r>
              <a:rPr lang="en-US" altLang="zh-CN" dirty="0"/>
              <a:t>28000</a:t>
            </a:r>
            <a:r>
              <a:rPr lang="zh-CN" altLang="en-US" dirty="0"/>
              <a:t>张</a:t>
            </a:r>
            <a:r>
              <a:rPr lang="en-US" altLang="zh-CN" dirty="0"/>
              <a:t>0~9</a:t>
            </a:r>
            <a:r>
              <a:rPr lang="zh-CN" altLang="en-US" dirty="0"/>
              <a:t>的手写数字图片。图片为</a:t>
            </a:r>
            <a:r>
              <a:rPr lang="en-US" altLang="zh-CN" dirty="0"/>
              <a:t>28×28</a:t>
            </a:r>
            <a:r>
              <a:rPr lang="zh-CN" altLang="en-US" dirty="0"/>
              <a:t>像素的黑白图片。</a:t>
            </a:r>
          </a:p>
        </p:txBody>
      </p:sp>
      <p:pic>
        <p:nvPicPr>
          <p:cNvPr id="5" name="图片 4">
            <a:extLst>
              <a:ext uri="{FF2B5EF4-FFF2-40B4-BE49-F238E27FC236}">
                <a16:creationId xmlns:a16="http://schemas.microsoft.com/office/drawing/2014/main" id="{077FA5E7-FB14-43F1-A2C2-00663CDA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80" y="4217822"/>
            <a:ext cx="1250190" cy="1250190"/>
          </a:xfrm>
          <a:prstGeom prst="rect">
            <a:avLst/>
          </a:prstGeom>
        </p:spPr>
      </p:pic>
      <p:pic>
        <p:nvPicPr>
          <p:cNvPr id="7" name="图片 6">
            <a:extLst>
              <a:ext uri="{FF2B5EF4-FFF2-40B4-BE49-F238E27FC236}">
                <a16:creationId xmlns:a16="http://schemas.microsoft.com/office/drawing/2014/main" id="{19038C33-63EB-4E5F-A586-F79A6DEF2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566" y="4217824"/>
            <a:ext cx="1250191" cy="1250191"/>
          </a:xfrm>
          <a:prstGeom prst="rect">
            <a:avLst/>
          </a:prstGeom>
        </p:spPr>
      </p:pic>
      <p:pic>
        <p:nvPicPr>
          <p:cNvPr id="9" name="图片 8">
            <a:extLst>
              <a:ext uri="{FF2B5EF4-FFF2-40B4-BE49-F238E27FC236}">
                <a16:creationId xmlns:a16="http://schemas.microsoft.com/office/drawing/2014/main" id="{8B9E0948-AAEA-40AF-8D12-22DA8408A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86" y="4217823"/>
            <a:ext cx="1250191" cy="1250191"/>
          </a:xfrm>
          <a:prstGeom prst="rect">
            <a:avLst/>
          </a:prstGeom>
        </p:spPr>
      </p:pic>
      <p:pic>
        <p:nvPicPr>
          <p:cNvPr id="11" name="图片 10">
            <a:extLst>
              <a:ext uri="{FF2B5EF4-FFF2-40B4-BE49-F238E27FC236}">
                <a16:creationId xmlns:a16="http://schemas.microsoft.com/office/drawing/2014/main" id="{5AAAEB65-7FAB-4554-8CB1-402D0C1E7B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0539" y="4217822"/>
            <a:ext cx="1250191" cy="1250191"/>
          </a:xfrm>
          <a:prstGeom prst="rect">
            <a:avLst/>
          </a:prstGeom>
        </p:spPr>
      </p:pic>
      <p:pic>
        <p:nvPicPr>
          <p:cNvPr id="13" name="图片 12">
            <a:extLst>
              <a:ext uri="{FF2B5EF4-FFF2-40B4-BE49-F238E27FC236}">
                <a16:creationId xmlns:a16="http://schemas.microsoft.com/office/drawing/2014/main" id="{B325B7B1-2ED6-4292-8973-B16FFE1CC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0397" y="4217821"/>
            <a:ext cx="1250191" cy="1250191"/>
          </a:xfrm>
          <a:prstGeom prst="rect">
            <a:avLst/>
          </a:prstGeom>
        </p:spPr>
      </p:pic>
      <p:pic>
        <p:nvPicPr>
          <p:cNvPr id="15" name="图片 14">
            <a:extLst>
              <a:ext uri="{FF2B5EF4-FFF2-40B4-BE49-F238E27FC236}">
                <a16:creationId xmlns:a16="http://schemas.microsoft.com/office/drawing/2014/main" id="{2A684CC4-0174-4A91-B5AA-F1E65F24C1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32750" y="4217821"/>
            <a:ext cx="1250191" cy="1250191"/>
          </a:xfrm>
          <a:prstGeom prst="rect">
            <a:avLst/>
          </a:prstGeom>
        </p:spPr>
      </p:pic>
      <p:pic>
        <p:nvPicPr>
          <p:cNvPr id="17" name="图片 16">
            <a:extLst>
              <a:ext uri="{FF2B5EF4-FFF2-40B4-BE49-F238E27FC236}">
                <a16:creationId xmlns:a16="http://schemas.microsoft.com/office/drawing/2014/main" id="{47DF2680-B451-4E25-B650-138DAE0964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4628" y="4217822"/>
            <a:ext cx="1250190" cy="1250190"/>
          </a:xfrm>
          <a:prstGeom prst="rect">
            <a:avLst/>
          </a:prstGeom>
        </p:spPr>
      </p:pic>
      <p:pic>
        <p:nvPicPr>
          <p:cNvPr id="19" name="图片 18">
            <a:extLst>
              <a:ext uri="{FF2B5EF4-FFF2-40B4-BE49-F238E27FC236}">
                <a16:creationId xmlns:a16="http://schemas.microsoft.com/office/drawing/2014/main" id="{5AE11C80-074E-4432-AC8B-4EBB825E2F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512" y="4217822"/>
            <a:ext cx="1250191" cy="1250191"/>
          </a:xfrm>
          <a:prstGeom prst="rect">
            <a:avLst/>
          </a:prstGeom>
        </p:spPr>
      </p:pic>
    </p:spTree>
    <p:extLst>
      <p:ext uri="{BB962C8B-B14F-4D97-AF65-F5344CB8AC3E}">
        <p14:creationId xmlns:p14="http://schemas.microsoft.com/office/powerpoint/2010/main" val="374538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9E841-763D-470A-82EC-541CD5AE704A}"/>
              </a:ext>
            </a:extLst>
          </p:cNvPr>
          <p:cNvSpPr>
            <a:spLocks noGrp="1"/>
          </p:cNvSpPr>
          <p:nvPr>
            <p:ph type="title"/>
          </p:nvPr>
        </p:nvSpPr>
        <p:spPr/>
        <p:txBody>
          <a:bodyPr/>
          <a:lstStyle/>
          <a:p>
            <a:r>
              <a:rPr lang="zh-CN" altLang="en-US" dirty="0"/>
              <a:t>卷积神经网络的结构</a:t>
            </a:r>
          </a:p>
        </p:txBody>
      </p:sp>
      <p:sp>
        <p:nvSpPr>
          <p:cNvPr id="5" name="立方体 4">
            <a:extLst>
              <a:ext uri="{FF2B5EF4-FFF2-40B4-BE49-F238E27FC236}">
                <a16:creationId xmlns:a16="http://schemas.microsoft.com/office/drawing/2014/main" id="{D73D59BA-93C3-4F1F-BB66-D4E749BED106}"/>
              </a:ext>
            </a:extLst>
          </p:cNvPr>
          <p:cNvSpPr/>
          <p:nvPr/>
        </p:nvSpPr>
        <p:spPr>
          <a:xfrm>
            <a:off x="1695009" y="3109388"/>
            <a:ext cx="692458" cy="692458"/>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C56CC99-F133-4790-8161-C46D8C52C08F}"/>
              </a:ext>
            </a:extLst>
          </p:cNvPr>
          <p:cNvSpPr txBox="1"/>
          <p:nvPr/>
        </p:nvSpPr>
        <p:spPr>
          <a:xfrm>
            <a:off x="1517768" y="3801846"/>
            <a:ext cx="1046939" cy="307777"/>
          </a:xfrm>
          <a:prstGeom prst="rect">
            <a:avLst/>
          </a:prstGeom>
          <a:noFill/>
        </p:spPr>
        <p:txBody>
          <a:bodyPr wrap="square" rtlCol="0">
            <a:spAutoFit/>
          </a:bodyPr>
          <a:lstStyle/>
          <a:p>
            <a:r>
              <a:rPr lang="en-US" altLang="zh-CN" sz="1400" dirty="0"/>
              <a:t>28×28×1</a:t>
            </a:r>
            <a:endParaRPr lang="zh-CN" altLang="en-US" sz="1400" dirty="0"/>
          </a:p>
        </p:txBody>
      </p:sp>
      <p:sp>
        <p:nvSpPr>
          <p:cNvPr id="8" name="文本框 7">
            <a:extLst>
              <a:ext uri="{FF2B5EF4-FFF2-40B4-BE49-F238E27FC236}">
                <a16:creationId xmlns:a16="http://schemas.microsoft.com/office/drawing/2014/main" id="{BA62A5BD-D4BC-4E9F-BD32-71A1DE0638D7}"/>
              </a:ext>
            </a:extLst>
          </p:cNvPr>
          <p:cNvSpPr txBox="1"/>
          <p:nvPr/>
        </p:nvSpPr>
        <p:spPr>
          <a:xfrm>
            <a:off x="2797632" y="3801845"/>
            <a:ext cx="1046939" cy="307777"/>
          </a:xfrm>
          <a:prstGeom prst="rect">
            <a:avLst/>
          </a:prstGeom>
          <a:noFill/>
        </p:spPr>
        <p:txBody>
          <a:bodyPr wrap="square" rtlCol="0">
            <a:spAutoFit/>
          </a:bodyPr>
          <a:lstStyle/>
          <a:p>
            <a:r>
              <a:rPr lang="en-US" altLang="zh-CN" sz="1400" dirty="0"/>
              <a:t>30×30×1</a:t>
            </a:r>
            <a:endParaRPr lang="zh-CN" altLang="en-US" sz="1400" dirty="0"/>
          </a:p>
        </p:txBody>
      </p:sp>
      <p:sp>
        <p:nvSpPr>
          <p:cNvPr id="11" name="箭头: 右 10">
            <a:extLst>
              <a:ext uri="{FF2B5EF4-FFF2-40B4-BE49-F238E27FC236}">
                <a16:creationId xmlns:a16="http://schemas.microsoft.com/office/drawing/2014/main" id="{766CB768-1993-4549-B334-79911CE3A4FF}"/>
              </a:ext>
            </a:extLst>
          </p:cNvPr>
          <p:cNvSpPr/>
          <p:nvPr/>
        </p:nvSpPr>
        <p:spPr>
          <a:xfrm>
            <a:off x="2387467" y="3564227"/>
            <a:ext cx="58740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550DC0D-72B0-4CA6-80B0-2DD6D8CEF9F9}"/>
              </a:ext>
            </a:extLst>
          </p:cNvPr>
          <p:cNvSpPr txBox="1"/>
          <p:nvPr/>
        </p:nvSpPr>
        <p:spPr>
          <a:xfrm>
            <a:off x="2269177" y="3125421"/>
            <a:ext cx="823986" cy="461665"/>
          </a:xfrm>
          <a:prstGeom prst="rect">
            <a:avLst/>
          </a:prstGeom>
          <a:noFill/>
        </p:spPr>
        <p:txBody>
          <a:bodyPr wrap="square" rtlCol="0">
            <a:spAutoFit/>
          </a:bodyPr>
          <a:lstStyle/>
          <a:p>
            <a:pPr algn="ctr"/>
            <a:r>
              <a:rPr lang="en-US" altLang="zh-CN" sz="1200" dirty="0"/>
              <a:t>Zero padding</a:t>
            </a:r>
            <a:endParaRPr lang="zh-CN" altLang="en-US" sz="1200" dirty="0"/>
          </a:p>
        </p:txBody>
      </p:sp>
      <p:sp>
        <p:nvSpPr>
          <p:cNvPr id="15" name="立方体 14">
            <a:extLst>
              <a:ext uri="{FF2B5EF4-FFF2-40B4-BE49-F238E27FC236}">
                <a16:creationId xmlns:a16="http://schemas.microsoft.com/office/drawing/2014/main" id="{4D948D72-6B89-4B6F-A193-12A012410A1A}"/>
              </a:ext>
            </a:extLst>
          </p:cNvPr>
          <p:cNvSpPr/>
          <p:nvPr/>
        </p:nvSpPr>
        <p:spPr>
          <a:xfrm>
            <a:off x="4071109" y="3029678"/>
            <a:ext cx="342650" cy="342650"/>
          </a:xfrm>
          <a:prstGeom prst="cube">
            <a:avLst>
              <a:gd name="adj" fmla="val 1463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5A38AEF4-B0D6-4DF9-B8A1-7F760C4E58B4}"/>
              </a:ext>
            </a:extLst>
          </p:cNvPr>
          <p:cNvSpPr/>
          <p:nvPr/>
        </p:nvSpPr>
        <p:spPr>
          <a:xfrm>
            <a:off x="2974873" y="3109388"/>
            <a:ext cx="692458" cy="692458"/>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6AA7B3CD-5370-4AF0-BBE4-1052958DA4A3}"/>
              </a:ext>
            </a:extLst>
          </p:cNvPr>
          <p:cNvSpPr/>
          <p:nvPr/>
        </p:nvSpPr>
        <p:spPr>
          <a:xfrm>
            <a:off x="4822517" y="3109387"/>
            <a:ext cx="692458" cy="692458"/>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D53B5294-506F-4FB5-BDE8-54448D4218C5}"/>
              </a:ext>
            </a:extLst>
          </p:cNvPr>
          <p:cNvSpPr/>
          <p:nvPr/>
        </p:nvSpPr>
        <p:spPr>
          <a:xfrm>
            <a:off x="3667331" y="3564227"/>
            <a:ext cx="115518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983B578-A1C9-4714-96E8-A30890B8F8E4}"/>
              </a:ext>
            </a:extLst>
          </p:cNvPr>
          <p:cNvSpPr txBox="1"/>
          <p:nvPr/>
        </p:nvSpPr>
        <p:spPr>
          <a:xfrm>
            <a:off x="3617196" y="3346246"/>
            <a:ext cx="1233957" cy="461665"/>
          </a:xfrm>
          <a:prstGeom prst="rect">
            <a:avLst/>
          </a:prstGeom>
          <a:noFill/>
        </p:spPr>
        <p:txBody>
          <a:bodyPr wrap="square" rtlCol="0">
            <a:spAutoFit/>
          </a:bodyPr>
          <a:lstStyle/>
          <a:p>
            <a:pPr algn="ctr"/>
            <a:r>
              <a:rPr lang="en-US" altLang="zh-CN" sz="1200" dirty="0"/>
              <a:t>3×3 convolution</a:t>
            </a:r>
          </a:p>
          <a:p>
            <a:pPr algn="ctr"/>
            <a:r>
              <a:rPr lang="en-US" altLang="zh-CN" sz="1200" dirty="0"/>
              <a:t>Stride=1</a:t>
            </a:r>
            <a:endParaRPr lang="zh-CN" altLang="en-US" sz="1200" dirty="0"/>
          </a:p>
        </p:txBody>
      </p:sp>
      <p:sp>
        <p:nvSpPr>
          <p:cNvPr id="20" name="文本框 19">
            <a:extLst>
              <a:ext uri="{FF2B5EF4-FFF2-40B4-BE49-F238E27FC236}">
                <a16:creationId xmlns:a16="http://schemas.microsoft.com/office/drawing/2014/main" id="{3CDEB7C3-EC26-4291-8BDC-39635DBB20C8}"/>
              </a:ext>
            </a:extLst>
          </p:cNvPr>
          <p:cNvSpPr txBox="1"/>
          <p:nvPr/>
        </p:nvSpPr>
        <p:spPr>
          <a:xfrm>
            <a:off x="4645276" y="3802733"/>
            <a:ext cx="1046939" cy="307777"/>
          </a:xfrm>
          <a:prstGeom prst="rect">
            <a:avLst/>
          </a:prstGeom>
          <a:noFill/>
        </p:spPr>
        <p:txBody>
          <a:bodyPr wrap="square" rtlCol="0">
            <a:spAutoFit/>
          </a:bodyPr>
          <a:lstStyle/>
          <a:p>
            <a:r>
              <a:rPr lang="en-US" altLang="zh-CN" sz="1400" dirty="0"/>
              <a:t>28×28×1</a:t>
            </a:r>
            <a:endParaRPr lang="zh-CN" altLang="en-US" sz="1400" dirty="0"/>
          </a:p>
        </p:txBody>
      </p:sp>
      <p:sp>
        <p:nvSpPr>
          <p:cNvPr id="21" name="立方体 20">
            <a:extLst>
              <a:ext uri="{FF2B5EF4-FFF2-40B4-BE49-F238E27FC236}">
                <a16:creationId xmlns:a16="http://schemas.microsoft.com/office/drawing/2014/main" id="{2CCADE87-B039-450A-8C36-351496441BE3}"/>
              </a:ext>
            </a:extLst>
          </p:cNvPr>
          <p:cNvSpPr/>
          <p:nvPr/>
        </p:nvSpPr>
        <p:spPr>
          <a:xfrm>
            <a:off x="6679827" y="3198924"/>
            <a:ext cx="454840" cy="454840"/>
          </a:xfrm>
          <a:prstGeom prst="cube">
            <a:avLst>
              <a:gd name="adj" fmla="val 121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143E1C25-5233-4049-8F4C-C83E7DC4F77D}"/>
              </a:ext>
            </a:extLst>
          </p:cNvPr>
          <p:cNvSpPr/>
          <p:nvPr/>
        </p:nvSpPr>
        <p:spPr>
          <a:xfrm>
            <a:off x="5926076" y="3029678"/>
            <a:ext cx="342650" cy="342650"/>
          </a:xfrm>
          <a:prstGeom prst="cube">
            <a:avLst>
              <a:gd name="adj" fmla="val 1463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71C8174B-752E-4EB1-BBF6-A2C9921A35EF}"/>
              </a:ext>
            </a:extLst>
          </p:cNvPr>
          <p:cNvSpPr/>
          <p:nvPr/>
        </p:nvSpPr>
        <p:spPr>
          <a:xfrm>
            <a:off x="5514975" y="3564227"/>
            <a:ext cx="115518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59361BD-F7C2-4763-A1DC-EE7AEFAC7D0F}"/>
              </a:ext>
            </a:extLst>
          </p:cNvPr>
          <p:cNvSpPr txBox="1"/>
          <p:nvPr/>
        </p:nvSpPr>
        <p:spPr>
          <a:xfrm>
            <a:off x="5456027" y="3346246"/>
            <a:ext cx="1233957" cy="461665"/>
          </a:xfrm>
          <a:prstGeom prst="rect">
            <a:avLst/>
          </a:prstGeom>
          <a:noFill/>
        </p:spPr>
        <p:txBody>
          <a:bodyPr wrap="square" rtlCol="0">
            <a:spAutoFit/>
          </a:bodyPr>
          <a:lstStyle/>
          <a:p>
            <a:pPr algn="ctr"/>
            <a:r>
              <a:rPr lang="en-US" altLang="zh-CN" sz="1200" dirty="0"/>
              <a:t>2×2 pooling</a:t>
            </a:r>
          </a:p>
          <a:p>
            <a:pPr algn="ctr"/>
            <a:r>
              <a:rPr lang="en-US" altLang="zh-CN" sz="1200" dirty="0"/>
              <a:t>Stride=2</a:t>
            </a:r>
            <a:endParaRPr lang="zh-CN" altLang="en-US" sz="1200" dirty="0"/>
          </a:p>
        </p:txBody>
      </p:sp>
      <p:sp>
        <p:nvSpPr>
          <p:cNvPr id="25" name="文本框 24">
            <a:extLst>
              <a:ext uri="{FF2B5EF4-FFF2-40B4-BE49-F238E27FC236}">
                <a16:creationId xmlns:a16="http://schemas.microsoft.com/office/drawing/2014/main" id="{0949F4DD-F6C3-4C04-8C9F-5831ED43FEB0}"/>
              </a:ext>
            </a:extLst>
          </p:cNvPr>
          <p:cNvSpPr txBox="1"/>
          <p:nvPr/>
        </p:nvSpPr>
        <p:spPr>
          <a:xfrm>
            <a:off x="6383777" y="3795046"/>
            <a:ext cx="1046939" cy="307777"/>
          </a:xfrm>
          <a:prstGeom prst="rect">
            <a:avLst/>
          </a:prstGeom>
          <a:noFill/>
        </p:spPr>
        <p:txBody>
          <a:bodyPr wrap="square" rtlCol="0">
            <a:spAutoFit/>
          </a:bodyPr>
          <a:lstStyle/>
          <a:p>
            <a:r>
              <a:rPr lang="en-US" altLang="zh-CN" sz="1400" dirty="0"/>
              <a:t>14×14×1</a:t>
            </a:r>
            <a:endParaRPr lang="zh-CN" altLang="en-US" sz="1400" dirty="0"/>
          </a:p>
        </p:txBody>
      </p:sp>
      <p:sp>
        <p:nvSpPr>
          <p:cNvPr id="26" name="文本框 25">
            <a:extLst>
              <a:ext uri="{FF2B5EF4-FFF2-40B4-BE49-F238E27FC236}">
                <a16:creationId xmlns:a16="http://schemas.microsoft.com/office/drawing/2014/main" id="{0C05CCC2-5DE8-47E7-8AF0-DFF0F1026834}"/>
              </a:ext>
            </a:extLst>
          </p:cNvPr>
          <p:cNvSpPr txBox="1"/>
          <p:nvPr/>
        </p:nvSpPr>
        <p:spPr>
          <a:xfrm>
            <a:off x="3844571" y="2774352"/>
            <a:ext cx="823986" cy="276999"/>
          </a:xfrm>
          <a:prstGeom prst="rect">
            <a:avLst/>
          </a:prstGeom>
          <a:noFill/>
        </p:spPr>
        <p:txBody>
          <a:bodyPr wrap="square" rtlCol="0">
            <a:spAutoFit/>
          </a:bodyPr>
          <a:lstStyle/>
          <a:p>
            <a:pPr algn="ctr"/>
            <a:r>
              <a:rPr lang="en-US" altLang="zh-CN" sz="1200" dirty="0"/>
              <a:t>1</a:t>
            </a:r>
            <a:r>
              <a:rPr lang="zh-CN" altLang="en-US" sz="1200" dirty="0"/>
              <a:t> </a:t>
            </a:r>
            <a:r>
              <a:rPr lang="en-US" altLang="zh-CN" sz="1200" dirty="0"/>
              <a:t>filter</a:t>
            </a:r>
            <a:endParaRPr lang="zh-CN" altLang="en-US" sz="1200" dirty="0"/>
          </a:p>
        </p:txBody>
      </p:sp>
      <p:sp>
        <p:nvSpPr>
          <p:cNvPr id="27" name="文本框 26">
            <a:extLst>
              <a:ext uri="{FF2B5EF4-FFF2-40B4-BE49-F238E27FC236}">
                <a16:creationId xmlns:a16="http://schemas.microsoft.com/office/drawing/2014/main" id="{FD4F0096-14BC-4AD7-9327-CFAA0082DCA2}"/>
              </a:ext>
            </a:extLst>
          </p:cNvPr>
          <p:cNvSpPr txBox="1"/>
          <p:nvPr/>
        </p:nvSpPr>
        <p:spPr>
          <a:xfrm>
            <a:off x="5692215" y="2774352"/>
            <a:ext cx="823986" cy="276999"/>
          </a:xfrm>
          <a:prstGeom prst="rect">
            <a:avLst/>
          </a:prstGeom>
          <a:noFill/>
        </p:spPr>
        <p:txBody>
          <a:bodyPr wrap="square" rtlCol="0">
            <a:spAutoFit/>
          </a:bodyPr>
          <a:lstStyle/>
          <a:p>
            <a:pPr algn="ctr"/>
            <a:r>
              <a:rPr lang="en-US" altLang="zh-CN" sz="1200" dirty="0"/>
              <a:t>1</a:t>
            </a:r>
            <a:r>
              <a:rPr lang="zh-CN" altLang="en-US" sz="1200" dirty="0"/>
              <a:t> </a:t>
            </a:r>
            <a:r>
              <a:rPr lang="en-US" altLang="zh-CN" sz="1200" dirty="0"/>
              <a:t>filter</a:t>
            </a:r>
            <a:endParaRPr lang="zh-CN" altLang="en-US" sz="1200" dirty="0"/>
          </a:p>
        </p:txBody>
      </p:sp>
      <p:sp>
        <p:nvSpPr>
          <p:cNvPr id="29" name="矩形 28">
            <a:extLst>
              <a:ext uri="{FF2B5EF4-FFF2-40B4-BE49-F238E27FC236}">
                <a16:creationId xmlns:a16="http://schemas.microsoft.com/office/drawing/2014/main" id="{6657B398-3971-4B3B-AA87-B6B0F3CC7471}"/>
              </a:ext>
            </a:extLst>
          </p:cNvPr>
          <p:cNvSpPr/>
          <p:nvPr/>
        </p:nvSpPr>
        <p:spPr>
          <a:xfrm>
            <a:off x="7693819" y="2700731"/>
            <a:ext cx="221080" cy="1726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819B44DE-6D5A-42FF-A9A4-CC263322CB04}"/>
              </a:ext>
            </a:extLst>
          </p:cNvPr>
          <p:cNvSpPr/>
          <p:nvPr/>
        </p:nvSpPr>
        <p:spPr>
          <a:xfrm>
            <a:off x="7134667" y="3564227"/>
            <a:ext cx="56148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02881AE-4239-416B-A7DB-94505A042DD2}"/>
              </a:ext>
            </a:extLst>
          </p:cNvPr>
          <p:cNvSpPr txBox="1"/>
          <p:nvPr/>
        </p:nvSpPr>
        <p:spPr>
          <a:xfrm>
            <a:off x="7003416" y="3284445"/>
            <a:ext cx="823986" cy="276999"/>
          </a:xfrm>
          <a:prstGeom prst="rect">
            <a:avLst/>
          </a:prstGeom>
          <a:noFill/>
        </p:spPr>
        <p:txBody>
          <a:bodyPr wrap="square" rtlCol="0">
            <a:spAutoFit/>
          </a:bodyPr>
          <a:lstStyle/>
          <a:p>
            <a:pPr algn="ctr"/>
            <a:r>
              <a:rPr lang="en-US" altLang="zh-CN" sz="1200" dirty="0"/>
              <a:t>flatten</a:t>
            </a:r>
            <a:endParaRPr lang="zh-CN" altLang="en-US" sz="1200" dirty="0"/>
          </a:p>
        </p:txBody>
      </p:sp>
      <p:cxnSp>
        <p:nvCxnSpPr>
          <p:cNvPr id="33" name="连接符: 肘形 32">
            <a:extLst>
              <a:ext uri="{FF2B5EF4-FFF2-40B4-BE49-F238E27FC236}">
                <a16:creationId xmlns:a16="http://schemas.microsoft.com/office/drawing/2014/main" id="{C28B3621-C538-476A-B75C-C97269F746B1}"/>
              </a:ext>
            </a:extLst>
          </p:cNvPr>
          <p:cNvCxnSpPr>
            <a:stCxn id="21" idx="0"/>
            <a:endCxn id="5" idx="0"/>
          </p:cNvCxnSpPr>
          <p:nvPr/>
        </p:nvCxnSpPr>
        <p:spPr>
          <a:xfrm rot="16200000" flipV="1">
            <a:off x="4464407" y="728386"/>
            <a:ext cx="89536" cy="4851539"/>
          </a:xfrm>
          <a:prstGeom prst="bentConnector3">
            <a:avLst>
              <a:gd name="adj1" fmla="val 74200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CC781AA-28B4-4E42-AFB5-77170DA34150}"/>
              </a:ext>
            </a:extLst>
          </p:cNvPr>
          <p:cNvSpPr txBox="1"/>
          <p:nvPr/>
        </p:nvSpPr>
        <p:spPr>
          <a:xfrm>
            <a:off x="3070947" y="2277658"/>
            <a:ext cx="3148657" cy="461665"/>
          </a:xfrm>
          <a:prstGeom prst="rect">
            <a:avLst/>
          </a:prstGeom>
          <a:noFill/>
        </p:spPr>
        <p:txBody>
          <a:bodyPr wrap="square" rtlCol="0">
            <a:spAutoFit/>
          </a:bodyPr>
          <a:lstStyle/>
          <a:p>
            <a:pPr algn="ctr"/>
            <a:r>
              <a:rPr lang="zh-CN" altLang="en-US" sz="1200" dirty="0">
                <a:latin typeface="YouYuan" panose="02010509060101010101" pitchFamily="49" charset="-122"/>
                <a:ea typeface="YouYuan" panose="02010509060101010101" pitchFamily="49" charset="-122"/>
              </a:rPr>
              <a:t>循环两次，第二次循环开始时输入变为</a:t>
            </a:r>
            <a:r>
              <a:rPr lang="en-US" altLang="zh-CN" sz="1200" dirty="0">
                <a:latin typeface="YouYuan" panose="02010509060101010101" pitchFamily="49" charset="-122"/>
                <a:ea typeface="YouYuan" panose="02010509060101010101" pitchFamily="49" charset="-122"/>
              </a:rPr>
              <a:t>14×14×1</a:t>
            </a:r>
            <a:r>
              <a:rPr lang="zh-CN" altLang="en-US" sz="1200" dirty="0">
                <a:latin typeface="YouYuan" panose="02010509060101010101" pitchFamily="49" charset="-122"/>
                <a:ea typeface="YouYuan" panose="02010509060101010101" pitchFamily="49" charset="-122"/>
              </a:rPr>
              <a:t>，输出变为</a:t>
            </a:r>
            <a:r>
              <a:rPr lang="en-US" altLang="zh-CN" sz="1200" dirty="0">
                <a:latin typeface="YouYuan" panose="02010509060101010101" pitchFamily="49" charset="-122"/>
                <a:ea typeface="YouYuan" panose="02010509060101010101" pitchFamily="49" charset="-122"/>
              </a:rPr>
              <a:t>7×7×1</a:t>
            </a:r>
            <a:endParaRPr lang="zh-CN" altLang="en-US" sz="1200" dirty="0">
              <a:latin typeface="YouYuan" panose="02010509060101010101" pitchFamily="49" charset="-122"/>
              <a:ea typeface="YouYuan" panose="02010509060101010101" pitchFamily="49" charset="-122"/>
            </a:endParaRPr>
          </a:p>
        </p:txBody>
      </p:sp>
      <p:sp>
        <p:nvSpPr>
          <p:cNvPr id="36" name="文本框 35">
            <a:extLst>
              <a:ext uri="{FF2B5EF4-FFF2-40B4-BE49-F238E27FC236}">
                <a16:creationId xmlns:a16="http://schemas.microsoft.com/office/drawing/2014/main" id="{4FD03EF0-75C1-4DA6-A501-11C7DB034BB2}"/>
              </a:ext>
            </a:extLst>
          </p:cNvPr>
          <p:cNvSpPr txBox="1"/>
          <p:nvPr/>
        </p:nvSpPr>
        <p:spPr>
          <a:xfrm>
            <a:off x="7546660" y="4513243"/>
            <a:ext cx="561484" cy="307777"/>
          </a:xfrm>
          <a:prstGeom prst="rect">
            <a:avLst/>
          </a:prstGeom>
          <a:noFill/>
        </p:spPr>
        <p:txBody>
          <a:bodyPr wrap="square" rtlCol="0">
            <a:spAutoFit/>
          </a:bodyPr>
          <a:lstStyle/>
          <a:p>
            <a:r>
              <a:rPr lang="en-US" altLang="zh-CN" sz="1400" dirty="0"/>
              <a:t>49</a:t>
            </a:r>
            <a:r>
              <a:rPr lang="zh-CN" altLang="en-US" sz="1400" dirty="0"/>
              <a:t>维</a:t>
            </a:r>
          </a:p>
        </p:txBody>
      </p:sp>
      <p:sp>
        <p:nvSpPr>
          <p:cNvPr id="37" name="椭圆 36">
            <a:extLst>
              <a:ext uri="{FF2B5EF4-FFF2-40B4-BE49-F238E27FC236}">
                <a16:creationId xmlns:a16="http://schemas.microsoft.com/office/drawing/2014/main" id="{C40510FA-FEB4-42F8-8AB9-C3FBCDD17AE5}"/>
              </a:ext>
            </a:extLst>
          </p:cNvPr>
          <p:cNvSpPr/>
          <p:nvPr/>
        </p:nvSpPr>
        <p:spPr>
          <a:xfrm>
            <a:off x="7724120" y="275830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F62041F-90FB-4CF3-9191-EF168AE750DA}"/>
              </a:ext>
            </a:extLst>
          </p:cNvPr>
          <p:cNvSpPr/>
          <p:nvPr/>
        </p:nvSpPr>
        <p:spPr>
          <a:xfrm>
            <a:off x="7724119" y="296298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317DB62-1EF8-45F4-A848-2BF36760ADD2}"/>
              </a:ext>
            </a:extLst>
          </p:cNvPr>
          <p:cNvSpPr/>
          <p:nvPr/>
        </p:nvSpPr>
        <p:spPr>
          <a:xfrm>
            <a:off x="7719899" y="316836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72B85FB-B03A-4A7B-BF3F-73448375B5BB}"/>
              </a:ext>
            </a:extLst>
          </p:cNvPr>
          <p:cNvSpPr/>
          <p:nvPr/>
        </p:nvSpPr>
        <p:spPr>
          <a:xfrm>
            <a:off x="7724119" y="338057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8B240782-8937-4D05-86F2-41F02A441FFC}"/>
              </a:ext>
            </a:extLst>
          </p:cNvPr>
          <p:cNvSpPr/>
          <p:nvPr/>
        </p:nvSpPr>
        <p:spPr>
          <a:xfrm>
            <a:off x="7724119" y="358595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0B06D83B-DDC0-4626-A6D2-7609F3E28ED0}"/>
              </a:ext>
            </a:extLst>
          </p:cNvPr>
          <p:cNvSpPr/>
          <p:nvPr/>
        </p:nvSpPr>
        <p:spPr>
          <a:xfrm>
            <a:off x="7724119" y="3788457"/>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2D73146A-D545-4DBE-A4F7-A6580241D68E}"/>
              </a:ext>
            </a:extLst>
          </p:cNvPr>
          <p:cNvSpPr/>
          <p:nvPr/>
        </p:nvSpPr>
        <p:spPr>
          <a:xfrm>
            <a:off x="7716565" y="3990451"/>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EA549C6-BEB4-4067-A955-8E5C4B6FC00D}"/>
              </a:ext>
            </a:extLst>
          </p:cNvPr>
          <p:cNvSpPr/>
          <p:nvPr/>
        </p:nvSpPr>
        <p:spPr>
          <a:xfrm>
            <a:off x="7725443" y="420453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555C500E-5174-47CB-AE3E-FAC02B368DB5}"/>
              </a:ext>
            </a:extLst>
          </p:cNvPr>
          <p:cNvSpPr/>
          <p:nvPr/>
        </p:nvSpPr>
        <p:spPr>
          <a:xfrm>
            <a:off x="8469994" y="2697948"/>
            <a:ext cx="221080" cy="1726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85BE439-80DA-4884-B01E-300AD512628E}"/>
              </a:ext>
            </a:extLst>
          </p:cNvPr>
          <p:cNvSpPr/>
          <p:nvPr/>
        </p:nvSpPr>
        <p:spPr>
          <a:xfrm>
            <a:off x="8517805" y="276321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4EDE2FE4-0130-4781-975C-4E3001363B50}"/>
              </a:ext>
            </a:extLst>
          </p:cNvPr>
          <p:cNvSpPr/>
          <p:nvPr/>
        </p:nvSpPr>
        <p:spPr>
          <a:xfrm>
            <a:off x="8513296" y="2971112"/>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CFBC15D7-4D93-46E9-BFB7-D5A261E0AD89}"/>
              </a:ext>
            </a:extLst>
          </p:cNvPr>
          <p:cNvSpPr/>
          <p:nvPr/>
        </p:nvSpPr>
        <p:spPr>
          <a:xfrm>
            <a:off x="8508228" y="3179014"/>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B904E032-91AC-4A76-8DDF-D637DB836EBA}"/>
              </a:ext>
            </a:extLst>
          </p:cNvPr>
          <p:cNvSpPr/>
          <p:nvPr/>
        </p:nvSpPr>
        <p:spPr>
          <a:xfrm>
            <a:off x="8508227" y="338057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34AFE4A6-A5FE-4E79-8B11-412C8361AC8C}"/>
              </a:ext>
            </a:extLst>
          </p:cNvPr>
          <p:cNvSpPr/>
          <p:nvPr/>
        </p:nvSpPr>
        <p:spPr>
          <a:xfrm>
            <a:off x="8508225" y="3593521"/>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C46E0A77-3481-45BB-8CA3-90DEB6C5BCDA}"/>
              </a:ext>
            </a:extLst>
          </p:cNvPr>
          <p:cNvSpPr/>
          <p:nvPr/>
        </p:nvSpPr>
        <p:spPr>
          <a:xfrm>
            <a:off x="8508225" y="3795382"/>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A6198085-F0D6-4677-9C46-56287E35587E}"/>
              </a:ext>
            </a:extLst>
          </p:cNvPr>
          <p:cNvSpPr/>
          <p:nvPr/>
        </p:nvSpPr>
        <p:spPr>
          <a:xfrm>
            <a:off x="8500295" y="3991529"/>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AF757211-0466-4189-86D8-D5E3FA8E7E4C}"/>
              </a:ext>
            </a:extLst>
          </p:cNvPr>
          <p:cNvSpPr/>
          <p:nvPr/>
        </p:nvSpPr>
        <p:spPr>
          <a:xfrm>
            <a:off x="8500294" y="4215930"/>
            <a:ext cx="160477" cy="1604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A697BAB6-1E4E-45A4-BF27-32A67B1E4555}"/>
              </a:ext>
            </a:extLst>
          </p:cNvPr>
          <p:cNvSpPr txBox="1"/>
          <p:nvPr/>
        </p:nvSpPr>
        <p:spPr>
          <a:xfrm>
            <a:off x="7464551" y="2397634"/>
            <a:ext cx="1473560" cy="276999"/>
          </a:xfrm>
          <a:prstGeom prst="rect">
            <a:avLst/>
          </a:prstGeom>
          <a:noFill/>
        </p:spPr>
        <p:txBody>
          <a:bodyPr wrap="square" rtlCol="0">
            <a:spAutoFit/>
          </a:bodyPr>
          <a:lstStyle/>
          <a:p>
            <a:pPr algn="ctr"/>
            <a:r>
              <a:rPr lang="en-US" altLang="zh-CN" sz="1200" dirty="0"/>
              <a:t>Fully connected layer</a:t>
            </a:r>
            <a:endParaRPr lang="zh-CN" altLang="en-US" sz="1200" dirty="0"/>
          </a:p>
        </p:txBody>
      </p:sp>
      <p:cxnSp>
        <p:nvCxnSpPr>
          <p:cNvPr id="60" name="直接箭头连接符 59">
            <a:extLst>
              <a:ext uri="{FF2B5EF4-FFF2-40B4-BE49-F238E27FC236}">
                <a16:creationId xmlns:a16="http://schemas.microsoft.com/office/drawing/2014/main" id="{71DE2BC3-3380-46D8-A7EF-F3BA7E72534C}"/>
              </a:ext>
            </a:extLst>
          </p:cNvPr>
          <p:cNvCxnSpPr>
            <a:stCxn id="37" idx="6"/>
            <a:endCxn id="50" idx="2"/>
          </p:cNvCxnSpPr>
          <p:nvPr/>
        </p:nvCxnSpPr>
        <p:spPr>
          <a:xfrm>
            <a:off x="7884597" y="2838539"/>
            <a:ext cx="633208" cy="4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33A98C1-DDB5-4C55-BEA2-217F02D6940C}"/>
              </a:ext>
            </a:extLst>
          </p:cNvPr>
          <p:cNvCxnSpPr>
            <a:endCxn id="51" idx="2"/>
          </p:cNvCxnSpPr>
          <p:nvPr/>
        </p:nvCxnSpPr>
        <p:spPr>
          <a:xfrm>
            <a:off x="7883790" y="2844813"/>
            <a:ext cx="629506" cy="20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C53902B-9773-4805-95AF-BD9A9361E319}"/>
              </a:ext>
            </a:extLst>
          </p:cNvPr>
          <p:cNvCxnSpPr>
            <a:endCxn id="52" idx="3"/>
          </p:cNvCxnSpPr>
          <p:nvPr/>
        </p:nvCxnSpPr>
        <p:spPr>
          <a:xfrm>
            <a:off x="7884596" y="2838054"/>
            <a:ext cx="647133" cy="47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28B2DA9B-1B2C-437F-9C14-30EB091FEC9E}"/>
              </a:ext>
            </a:extLst>
          </p:cNvPr>
          <p:cNvCxnSpPr>
            <a:stCxn id="37" idx="6"/>
            <a:endCxn id="54" idx="3"/>
          </p:cNvCxnSpPr>
          <p:nvPr/>
        </p:nvCxnSpPr>
        <p:spPr>
          <a:xfrm>
            <a:off x="7884597" y="2838539"/>
            <a:ext cx="647129" cy="89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9397F6A4-AB59-46B0-8235-50BF7D5CD159}"/>
              </a:ext>
            </a:extLst>
          </p:cNvPr>
          <p:cNvCxnSpPr>
            <a:endCxn id="55" idx="3"/>
          </p:cNvCxnSpPr>
          <p:nvPr/>
        </p:nvCxnSpPr>
        <p:spPr>
          <a:xfrm>
            <a:off x="7893541" y="2844813"/>
            <a:ext cx="638185" cy="1087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26357EF2-F41C-403C-B876-03B534E824F9}"/>
              </a:ext>
            </a:extLst>
          </p:cNvPr>
          <p:cNvCxnSpPr>
            <a:endCxn id="56" idx="2"/>
          </p:cNvCxnSpPr>
          <p:nvPr/>
        </p:nvCxnSpPr>
        <p:spPr>
          <a:xfrm>
            <a:off x="7906456" y="2859948"/>
            <a:ext cx="593839" cy="121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CAA4894-B77D-4D14-BC65-E46CF4E6E1E2}"/>
              </a:ext>
            </a:extLst>
          </p:cNvPr>
          <p:cNvCxnSpPr>
            <a:endCxn id="57" idx="2"/>
          </p:cNvCxnSpPr>
          <p:nvPr/>
        </p:nvCxnSpPr>
        <p:spPr>
          <a:xfrm>
            <a:off x="7918607" y="2874690"/>
            <a:ext cx="581687" cy="142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B8FED393-6582-4F9F-90BA-711004CBE167}"/>
              </a:ext>
            </a:extLst>
          </p:cNvPr>
          <p:cNvCxnSpPr>
            <a:stCxn id="38" idx="6"/>
            <a:endCxn id="50" idx="2"/>
          </p:cNvCxnSpPr>
          <p:nvPr/>
        </p:nvCxnSpPr>
        <p:spPr>
          <a:xfrm flipV="1">
            <a:off x="7884596" y="2843449"/>
            <a:ext cx="633209" cy="19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E46C4C36-70B8-49FC-AE90-B0169354B7B9}"/>
              </a:ext>
            </a:extLst>
          </p:cNvPr>
          <p:cNvCxnSpPr>
            <a:stCxn id="38" idx="6"/>
            <a:endCxn id="51" idx="2"/>
          </p:cNvCxnSpPr>
          <p:nvPr/>
        </p:nvCxnSpPr>
        <p:spPr>
          <a:xfrm>
            <a:off x="7884596" y="3043228"/>
            <a:ext cx="628700" cy="8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4A4089D6-31FF-4A13-AB3F-E2F7D0FE338B}"/>
              </a:ext>
            </a:extLst>
          </p:cNvPr>
          <p:cNvCxnSpPr>
            <a:endCxn id="52" idx="3"/>
          </p:cNvCxnSpPr>
          <p:nvPr/>
        </p:nvCxnSpPr>
        <p:spPr>
          <a:xfrm>
            <a:off x="7893538" y="3056092"/>
            <a:ext cx="638191" cy="25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7E3BCDBD-BF8B-44AE-B5AC-BB0AE9A388EB}"/>
              </a:ext>
            </a:extLst>
          </p:cNvPr>
          <p:cNvCxnSpPr>
            <a:endCxn id="53" idx="3"/>
          </p:cNvCxnSpPr>
          <p:nvPr/>
        </p:nvCxnSpPr>
        <p:spPr>
          <a:xfrm>
            <a:off x="7912891" y="3066543"/>
            <a:ext cx="618837" cy="45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8A787B9A-E37D-46C6-86F7-F1B4DCB1DB3B}"/>
              </a:ext>
            </a:extLst>
          </p:cNvPr>
          <p:cNvCxnSpPr>
            <a:endCxn id="54" idx="3"/>
          </p:cNvCxnSpPr>
          <p:nvPr/>
        </p:nvCxnSpPr>
        <p:spPr>
          <a:xfrm>
            <a:off x="7902236" y="3054747"/>
            <a:ext cx="629490" cy="67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15678484-0680-4F7C-8636-480A1553024B}"/>
              </a:ext>
            </a:extLst>
          </p:cNvPr>
          <p:cNvCxnSpPr>
            <a:endCxn id="55" idx="3"/>
          </p:cNvCxnSpPr>
          <p:nvPr/>
        </p:nvCxnSpPr>
        <p:spPr>
          <a:xfrm>
            <a:off x="7891031" y="3074666"/>
            <a:ext cx="640695" cy="857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FA4EE395-2A97-49BB-B124-493A7DF9A4FB}"/>
              </a:ext>
            </a:extLst>
          </p:cNvPr>
          <p:cNvCxnSpPr>
            <a:endCxn id="56" idx="2"/>
          </p:cNvCxnSpPr>
          <p:nvPr/>
        </p:nvCxnSpPr>
        <p:spPr>
          <a:xfrm>
            <a:off x="7902236" y="3074666"/>
            <a:ext cx="598059" cy="99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F7022D1-A218-4609-A75C-85A263EBB547}"/>
              </a:ext>
            </a:extLst>
          </p:cNvPr>
          <p:cNvCxnSpPr>
            <a:endCxn id="57" idx="2"/>
          </p:cNvCxnSpPr>
          <p:nvPr/>
        </p:nvCxnSpPr>
        <p:spPr>
          <a:xfrm>
            <a:off x="7912564" y="3074666"/>
            <a:ext cx="587730" cy="122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CD4A4D52-999B-44A5-98F8-284CACFEE865}"/>
              </a:ext>
            </a:extLst>
          </p:cNvPr>
          <p:cNvCxnSpPr>
            <a:stCxn id="39" idx="6"/>
            <a:endCxn id="50" idx="2"/>
          </p:cNvCxnSpPr>
          <p:nvPr/>
        </p:nvCxnSpPr>
        <p:spPr>
          <a:xfrm flipV="1">
            <a:off x="7880376" y="2843449"/>
            <a:ext cx="637429" cy="40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B4F57663-C9AA-4254-8B47-3896E77E1AEA}"/>
              </a:ext>
            </a:extLst>
          </p:cNvPr>
          <p:cNvCxnSpPr>
            <a:stCxn id="39" idx="6"/>
            <a:endCxn id="51" idx="2"/>
          </p:cNvCxnSpPr>
          <p:nvPr/>
        </p:nvCxnSpPr>
        <p:spPr>
          <a:xfrm flipV="1">
            <a:off x="7880376" y="3051351"/>
            <a:ext cx="632920" cy="19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33B0D2BC-09AC-4A0A-8CA2-B422F627910A}"/>
              </a:ext>
            </a:extLst>
          </p:cNvPr>
          <p:cNvCxnSpPr>
            <a:endCxn id="52" idx="3"/>
          </p:cNvCxnSpPr>
          <p:nvPr/>
        </p:nvCxnSpPr>
        <p:spPr>
          <a:xfrm>
            <a:off x="7889317" y="3243007"/>
            <a:ext cx="642412" cy="7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78DB90A2-13FB-4AE5-A2C5-C5E434E32AB3}"/>
              </a:ext>
            </a:extLst>
          </p:cNvPr>
          <p:cNvCxnSpPr>
            <a:endCxn id="53" idx="3"/>
          </p:cNvCxnSpPr>
          <p:nvPr/>
        </p:nvCxnSpPr>
        <p:spPr>
          <a:xfrm>
            <a:off x="7891031" y="3243007"/>
            <a:ext cx="640697" cy="2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4443EB6B-8988-4C1D-8CAA-D187141AA788}"/>
              </a:ext>
            </a:extLst>
          </p:cNvPr>
          <p:cNvCxnSpPr>
            <a:stCxn id="39" idx="6"/>
            <a:endCxn id="54" idx="2"/>
          </p:cNvCxnSpPr>
          <p:nvPr/>
        </p:nvCxnSpPr>
        <p:spPr>
          <a:xfrm>
            <a:off x="7880376" y="3248608"/>
            <a:ext cx="627849" cy="42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C4D03BFD-6B43-49EE-9171-40DFBE3AABBF}"/>
              </a:ext>
            </a:extLst>
          </p:cNvPr>
          <p:cNvCxnSpPr>
            <a:stCxn id="39" idx="6"/>
            <a:endCxn id="55" idx="2"/>
          </p:cNvCxnSpPr>
          <p:nvPr/>
        </p:nvCxnSpPr>
        <p:spPr>
          <a:xfrm>
            <a:off x="7880376" y="3248608"/>
            <a:ext cx="627849" cy="627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C3DD2CB9-75A2-4855-A2DC-42E59F56825D}"/>
              </a:ext>
            </a:extLst>
          </p:cNvPr>
          <p:cNvCxnSpPr>
            <a:endCxn id="56" idx="2"/>
          </p:cNvCxnSpPr>
          <p:nvPr/>
        </p:nvCxnSpPr>
        <p:spPr>
          <a:xfrm>
            <a:off x="7902233" y="3256040"/>
            <a:ext cx="598062" cy="81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6F71BD9-2266-4C38-A6CF-64FD49B8E663}"/>
              </a:ext>
            </a:extLst>
          </p:cNvPr>
          <p:cNvCxnSpPr>
            <a:endCxn id="57" idx="2"/>
          </p:cNvCxnSpPr>
          <p:nvPr/>
        </p:nvCxnSpPr>
        <p:spPr>
          <a:xfrm>
            <a:off x="7902233" y="3263350"/>
            <a:ext cx="598061" cy="103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CBCCDD73-4D84-48DA-86F3-ADBFE8B1AC01}"/>
              </a:ext>
            </a:extLst>
          </p:cNvPr>
          <p:cNvCxnSpPr>
            <a:stCxn id="40" idx="6"/>
            <a:endCxn id="50" idx="2"/>
          </p:cNvCxnSpPr>
          <p:nvPr/>
        </p:nvCxnSpPr>
        <p:spPr>
          <a:xfrm flipV="1">
            <a:off x="7884596" y="2843449"/>
            <a:ext cx="633209" cy="61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B0C9F057-B9C1-473D-A58D-AADDC0BA1973}"/>
              </a:ext>
            </a:extLst>
          </p:cNvPr>
          <p:cNvCxnSpPr/>
          <p:nvPr/>
        </p:nvCxnSpPr>
        <p:spPr>
          <a:xfrm flipV="1">
            <a:off x="7889316" y="3058841"/>
            <a:ext cx="606679" cy="39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A10D7C56-02B7-4B33-886A-E13B850B4DDD}"/>
              </a:ext>
            </a:extLst>
          </p:cNvPr>
          <p:cNvCxnSpPr>
            <a:stCxn id="40" idx="6"/>
            <a:endCxn id="52" idx="3"/>
          </p:cNvCxnSpPr>
          <p:nvPr/>
        </p:nvCxnSpPr>
        <p:spPr>
          <a:xfrm flipV="1">
            <a:off x="7884596" y="3315990"/>
            <a:ext cx="647133" cy="144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8A25BAA3-B7B2-42D0-8E65-0152D4CE7D9E}"/>
              </a:ext>
            </a:extLst>
          </p:cNvPr>
          <p:cNvCxnSpPr>
            <a:stCxn id="40" idx="6"/>
            <a:endCxn id="53" idx="3"/>
          </p:cNvCxnSpPr>
          <p:nvPr/>
        </p:nvCxnSpPr>
        <p:spPr>
          <a:xfrm>
            <a:off x="7884596" y="3460809"/>
            <a:ext cx="647132" cy="5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65E1EAD3-8FAE-4B34-807F-377975E2AB2E}"/>
              </a:ext>
            </a:extLst>
          </p:cNvPr>
          <p:cNvCxnSpPr>
            <a:endCxn id="54" idx="2"/>
          </p:cNvCxnSpPr>
          <p:nvPr/>
        </p:nvCxnSpPr>
        <p:spPr>
          <a:xfrm>
            <a:off x="7891031" y="3441788"/>
            <a:ext cx="617194" cy="23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8249F307-9C02-4D44-A8AC-CE33A75A6DC8}"/>
              </a:ext>
            </a:extLst>
          </p:cNvPr>
          <p:cNvCxnSpPr>
            <a:stCxn id="40" idx="6"/>
            <a:endCxn id="55" idx="2"/>
          </p:cNvCxnSpPr>
          <p:nvPr/>
        </p:nvCxnSpPr>
        <p:spPr>
          <a:xfrm>
            <a:off x="7884596" y="3460809"/>
            <a:ext cx="623629" cy="41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8DD2E10C-5E2D-4950-85F2-BAA64E69F43A}"/>
              </a:ext>
            </a:extLst>
          </p:cNvPr>
          <p:cNvCxnSpPr>
            <a:stCxn id="40" idx="6"/>
            <a:endCxn id="56" idx="2"/>
          </p:cNvCxnSpPr>
          <p:nvPr/>
        </p:nvCxnSpPr>
        <p:spPr>
          <a:xfrm>
            <a:off x="7884596" y="3460809"/>
            <a:ext cx="615699" cy="61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0356226A-0389-4E67-8AA0-F0A1ED4876C8}"/>
              </a:ext>
            </a:extLst>
          </p:cNvPr>
          <p:cNvCxnSpPr>
            <a:stCxn id="40" idx="6"/>
            <a:endCxn id="57" idx="2"/>
          </p:cNvCxnSpPr>
          <p:nvPr/>
        </p:nvCxnSpPr>
        <p:spPr>
          <a:xfrm>
            <a:off x="7884596" y="3460809"/>
            <a:ext cx="615698" cy="835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D200A26C-D875-403E-B963-3D8AEF2E7674}"/>
              </a:ext>
            </a:extLst>
          </p:cNvPr>
          <p:cNvCxnSpPr>
            <a:stCxn id="44" idx="6"/>
            <a:endCxn id="50" idx="2"/>
          </p:cNvCxnSpPr>
          <p:nvPr/>
        </p:nvCxnSpPr>
        <p:spPr>
          <a:xfrm flipV="1">
            <a:off x="7884596" y="2843449"/>
            <a:ext cx="633209" cy="8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1BEF77C9-EA6B-4759-83DD-A53A84C32A14}"/>
              </a:ext>
            </a:extLst>
          </p:cNvPr>
          <p:cNvCxnSpPr>
            <a:stCxn id="44" idx="6"/>
            <a:endCxn id="51" idx="2"/>
          </p:cNvCxnSpPr>
          <p:nvPr/>
        </p:nvCxnSpPr>
        <p:spPr>
          <a:xfrm flipV="1">
            <a:off x="7884596" y="3051351"/>
            <a:ext cx="628700" cy="61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BF5CD1BD-41D8-4DB7-A0DF-F879D1CF5E90}"/>
              </a:ext>
            </a:extLst>
          </p:cNvPr>
          <p:cNvCxnSpPr>
            <a:stCxn id="44" idx="6"/>
            <a:endCxn id="52" idx="2"/>
          </p:cNvCxnSpPr>
          <p:nvPr/>
        </p:nvCxnSpPr>
        <p:spPr>
          <a:xfrm flipV="1">
            <a:off x="7884596" y="3259253"/>
            <a:ext cx="623632" cy="40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F5D0DCD2-82D8-4D59-9105-558C832FAFE4}"/>
              </a:ext>
            </a:extLst>
          </p:cNvPr>
          <p:cNvCxnSpPr>
            <a:stCxn id="44" idx="6"/>
            <a:endCxn id="53" idx="3"/>
          </p:cNvCxnSpPr>
          <p:nvPr/>
        </p:nvCxnSpPr>
        <p:spPr>
          <a:xfrm flipV="1">
            <a:off x="7884596" y="3517546"/>
            <a:ext cx="647132" cy="148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801D30C5-E380-4416-BA07-E372AA6D6B88}"/>
              </a:ext>
            </a:extLst>
          </p:cNvPr>
          <p:cNvCxnSpPr>
            <a:stCxn id="44" idx="6"/>
            <a:endCxn id="54" idx="2"/>
          </p:cNvCxnSpPr>
          <p:nvPr/>
        </p:nvCxnSpPr>
        <p:spPr>
          <a:xfrm>
            <a:off x="7884596" y="3666189"/>
            <a:ext cx="623629" cy="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CE09714A-282E-4D73-B191-C0AE9A54FE5E}"/>
              </a:ext>
            </a:extLst>
          </p:cNvPr>
          <p:cNvCxnSpPr>
            <a:stCxn id="44" idx="6"/>
            <a:endCxn id="55" idx="2"/>
          </p:cNvCxnSpPr>
          <p:nvPr/>
        </p:nvCxnSpPr>
        <p:spPr>
          <a:xfrm>
            <a:off x="7884596" y="3666189"/>
            <a:ext cx="623629" cy="209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AEFE4C73-F3C6-4709-BEF8-F34FACEE03E7}"/>
              </a:ext>
            </a:extLst>
          </p:cNvPr>
          <p:cNvCxnSpPr>
            <a:endCxn id="56" idx="2"/>
          </p:cNvCxnSpPr>
          <p:nvPr/>
        </p:nvCxnSpPr>
        <p:spPr>
          <a:xfrm>
            <a:off x="7889316" y="3676640"/>
            <a:ext cx="610979" cy="39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6A806337-6AEB-4B3F-BD02-6B099984EA69}"/>
              </a:ext>
            </a:extLst>
          </p:cNvPr>
          <p:cNvCxnSpPr>
            <a:endCxn id="57" idx="2"/>
          </p:cNvCxnSpPr>
          <p:nvPr/>
        </p:nvCxnSpPr>
        <p:spPr>
          <a:xfrm>
            <a:off x="7899788" y="3691488"/>
            <a:ext cx="600506" cy="60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7550D3D8-1761-47B6-A2C8-B5C1A03603D6}"/>
              </a:ext>
            </a:extLst>
          </p:cNvPr>
          <p:cNvCxnSpPr>
            <a:stCxn id="45" idx="6"/>
            <a:endCxn id="50" idx="2"/>
          </p:cNvCxnSpPr>
          <p:nvPr/>
        </p:nvCxnSpPr>
        <p:spPr>
          <a:xfrm flipV="1">
            <a:off x="7884596" y="2843449"/>
            <a:ext cx="633209" cy="1025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A355FEBF-DC02-4A98-B380-77E24392FA2F}"/>
              </a:ext>
            </a:extLst>
          </p:cNvPr>
          <p:cNvCxnSpPr>
            <a:endCxn id="51" idx="2"/>
          </p:cNvCxnSpPr>
          <p:nvPr/>
        </p:nvCxnSpPr>
        <p:spPr>
          <a:xfrm flipV="1">
            <a:off x="7895590" y="3051351"/>
            <a:ext cx="617706" cy="81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1C65B3D7-D18D-4786-9BE2-54D0658A2FE5}"/>
              </a:ext>
            </a:extLst>
          </p:cNvPr>
          <p:cNvCxnSpPr>
            <a:endCxn id="52" idx="2"/>
          </p:cNvCxnSpPr>
          <p:nvPr/>
        </p:nvCxnSpPr>
        <p:spPr>
          <a:xfrm flipV="1">
            <a:off x="7902233" y="3259253"/>
            <a:ext cx="605995" cy="60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2BC6A492-5C73-41C5-83A7-F1096731EFC3}"/>
              </a:ext>
            </a:extLst>
          </p:cNvPr>
          <p:cNvCxnSpPr>
            <a:endCxn id="49" idx="1"/>
          </p:cNvCxnSpPr>
          <p:nvPr/>
        </p:nvCxnSpPr>
        <p:spPr>
          <a:xfrm flipV="1">
            <a:off x="7895068" y="3561444"/>
            <a:ext cx="574926" cy="29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EC4CFC23-D3DD-4B52-BA36-09B1D4436322}"/>
              </a:ext>
            </a:extLst>
          </p:cNvPr>
          <p:cNvCxnSpPr>
            <a:endCxn id="54" idx="2"/>
          </p:cNvCxnSpPr>
          <p:nvPr/>
        </p:nvCxnSpPr>
        <p:spPr>
          <a:xfrm flipV="1">
            <a:off x="7901385" y="3673760"/>
            <a:ext cx="606840" cy="18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36DF73D-5469-4E2E-910F-20BB5C115EC5}"/>
              </a:ext>
            </a:extLst>
          </p:cNvPr>
          <p:cNvCxnSpPr>
            <a:endCxn id="55" idx="2"/>
          </p:cNvCxnSpPr>
          <p:nvPr/>
        </p:nvCxnSpPr>
        <p:spPr>
          <a:xfrm>
            <a:off x="7890522" y="3869135"/>
            <a:ext cx="617703"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id="{E78C593C-8208-4002-AAD3-C510CB54807D}"/>
              </a:ext>
            </a:extLst>
          </p:cNvPr>
          <p:cNvCxnSpPr>
            <a:endCxn id="56" idx="2"/>
          </p:cNvCxnSpPr>
          <p:nvPr/>
        </p:nvCxnSpPr>
        <p:spPr>
          <a:xfrm>
            <a:off x="7902233" y="3857828"/>
            <a:ext cx="598062" cy="2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466AD3DD-4BE7-40F0-83E0-8F135D82AED4}"/>
              </a:ext>
            </a:extLst>
          </p:cNvPr>
          <p:cNvCxnSpPr>
            <a:endCxn id="57" idx="2"/>
          </p:cNvCxnSpPr>
          <p:nvPr/>
        </p:nvCxnSpPr>
        <p:spPr>
          <a:xfrm>
            <a:off x="7889997" y="3847337"/>
            <a:ext cx="610297" cy="44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50F27044-BE71-4A33-A8C4-CB3182D3B129}"/>
              </a:ext>
            </a:extLst>
          </p:cNvPr>
          <p:cNvCxnSpPr>
            <a:stCxn id="46" idx="6"/>
          </p:cNvCxnSpPr>
          <p:nvPr/>
        </p:nvCxnSpPr>
        <p:spPr>
          <a:xfrm flipV="1">
            <a:off x="7877042" y="2835658"/>
            <a:ext cx="615320" cy="1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ECAA0E4E-4143-4789-A6C1-A1D213006897}"/>
              </a:ext>
            </a:extLst>
          </p:cNvPr>
          <p:cNvCxnSpPr>
            <a:stCxn id="46" idx="6"/>
            <a:endCxn id="51" idx="2"/>
          </p:cNvCxnSpPr>
          <p:nvPr/>
        </p:nvCxnSpPr>
        <p:spPr>
          <a:xfrm flipV="1">
            <a:off x="7877042" y="3051351"/>
            <a:ext cx="636254" cy="101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60E2B6DD-5B81-405C-95C0-94E73F23AAA4}"/>
              </a:ext>
            </a:extLst>
          </p:cNvPr>
          <p:cNvCxnSpPr>
            <a:stCxn id="46" idx="6"/>
            <a:endCxn id="52" idx="2"/>
          </p:cNvCxnSpPr>
          <p:nvPr/>
        </p:nvCxnSpPr>
        <p:spPr>
          <a:xfrm flipV="1">
            <a:off x="7877042" y="3259253"/>
            <a:ext cx="631186" cy="81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FF6C2C2B-43CF-42CD-B3F0-C68DE53B11A1}"/>
              </a:ext>
            </a:extLst>
          </p:cNvPr>
          <p:cNvCxnSpPr>
            <a:endCxn id="53" idx="2"/>
          </p:cNvCxnSpPr>
          <p:nvPr/>
        </p:nvCxnSpPr>
        <p:spPr>
          <a:xfrm flipV="1">
            <a:off x="7883476" y="3460809"/>
            <a:ext cx="624751" cy="61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CEE50EEF-9EEB-45C1-A5E8-5EC1DAC320FD}"/>
              </a:ext>
            </a:extLst>
          </p:cNvPr>
          <p:cNvCxnSpPr>
            <a:stCxn id="46" idx="6"/>
            <a:endCxn id="54" idx="2"/>
          </p:cNvCxnSpPr>
          <p:nvPr/>
        </p:nvCxnSpPr>
        <p:spPr>
          <a:xfrm flipV="1">
            <a:off x="7877042" y="3673760"/>
            <a:ext cx="631183" cy="3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a:extLst>
              <a:ext uri="{FF2B5EF4-FFF2-40B4-BE49-F238E27FC236}">
                <a16:creationId xmlns:a16="http://schemas.microsoft.com/office/drawing/2014/main" id="{2D2081B3-8551-4368-975D-582F49FDE0C2}"/>
              </a:ext>
            </a:extLst>
          </p:cNvPr>
          <p:cNvCxnSpPr>
            <a:endCxn id="55" idx="2"/>
          </p:cNvCxnSpPr>
          <p:nvPr/>
        </p:nvCxnSpPr>
        <p:spPr>
          <a:xfrm flipV="1">
            <a:off x="7889997" y="3875621"/>
            <a:ext cx="618228" cy="20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5431C351-1CA6-4704-A563-72B45AF88E0D}"/>
              </a:ext>
            </a:extLst>
          </p:cNvPr>
          <p:cNvCxnSpPr>
            <a:stCxn id="46" idx="6"/>
            <a:endCxn id="56" idx="2"/>
          </p:cNvCxnSpPr>
          <p:nvPr/>
        </p:nvCxnSpPr>
        <p:spPr>
          <a:xfrm>
            <a:off x="7877042" y="4070690"/>
            <a:ext cx="623253" cy="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3949CFB8-8244-4888-9A76-3347855C66B8}"/>
              </a:ext>
            </a:extLst>
          </p:cNvPr>
          <p:cNvCxnSpPr>
            <a:endCxn id="57" idx="2"/>
          </p:cNvCxnSpPr>
          <p:nvPr/>
        </p:nvCxnSpPr>
        <p:spPr>
          <a:xfrm>
            <a:off x="7884928" y="4076964"/>
            <a:ext cx="615366" cy="21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a:extLst>
              <a:ext uri="{FF2B5EF4-FFF2-40B4-BE49-F238E27FC236}">
                <a16:creationId xmlns:a16="http://schemas.microsoft.com/office/drawing/2014/main" id="{1466CBD3-EA1D-405A-929B-7F3F179D3067}"/>
              </a:ext>
            </a:extLst>
          </p:cNvPr>
          <p:cNvCxnSpPr>
            <a:stCxn id="48" idx="6"/>
            <a:endCxn id="50" idx="2"/>
          </p:cNvCxnSpPr>
          <p:nvPr/>
        </p:nvCxnSpPr>
        <p:spPr>
          <a:xfrm flipV="1">
            <a:off x="7885920" y="2843449"/>
            <a:ext cx="631885" cy="144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a:extLst>
              <a:ext uri="{FF2B5EF4-FFF2-40B4-BE49-F238E27FC236}">
                <a16:creationId xmlns:a16="http://schemas.microsoft.com/office/drawing/2014/main" id="{6B56112F-BC2D-4941-B837-0C5221C19034}"/>
              </a:ext>
            </a:extLst>
          </p:cNvPr>
          <p:cNvCxnSpPr>
            <a:stCxn id="48" idx="6"/>
            <a:endCxn id="51" idx="2"/>
          </p:cNvCxnSpPr>
          <p:nvPr/>
        </p:nvCxnSpPr>
        <p:spPr>
          <a:xfrm flipV="1">
            <a:off x="7885920" y="3051351"/>
            <a:ext cx="627376" cy="123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a:extLst>
              <a:ext uri="{FF2B5EF4-FFF2-40B4-BE49-F238E27FC236}">
                <a16:creationId xmlns:a16="http://schemas.microsoft.com/office/drawing/2014/main" id="{7CA1BA17-4FBB-41E5-951E-EE6F1E9921C6}"/>
              </a:ext>
            </a:extLst>
          </p:cNvPr>
          <p:cNvCxnSpPr>
            <a:endCxn id="52" idx="2"/>
          </p:cNvCxnSpPr>
          <p:nvPr/>
        </p:nvCxnSpPr>
        <p:spPr>
          <a:xfrm flipV="1">
            <a:off x="7895068" y="3259253"/>
            <a:ext cx="613160" cy="103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749A3512-5274-4AC4-A5AE-27B40507C4B7}"/>
              </a:ext>
            </a:extLst>
          </p:cNvPr>
          <p:cNvCxnSpPr>
            <a:stCxn id="48" idx="6"/>
            <a:endCxn id="53" idx="2"/>
          </p:cNvCxnSpPr>
          <p:nvPr/>
        </p:nvCxnSpPr>
        <p:spPr>
          <a:xfrm flipV="1">
            <a:off x="7885920" y="3460809"/>
            <a:ext cx="622307" cy="82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直接箭头连接符 213">
            <a:extLst>
              <a:ext uri="{FF2B5EF4-FFF2-40B4-BE49-F238E27FC236}">
                <a16:creationId xmlns:a16="http://schemas.microsoft.com/office/drawing/2014/main" id="{F69BF5C0-C445-46E9-81B2-FC3D1AD42932}"/>
              </a:ext>
            </a:extLst>
          </p:cNvPr>
          <p:cNvCxnSpPr>
            <a:stCxn id="48" idx="6"/>
            <a:endCxn id="54" idx="2"/>
          </p:cNvCxnSpPr>
          <p:nvPr/>
        </p:nvCxnSpPr>
        <p:spPr>
          <a:xfrm flipV="1">
            <a:off x="7885920" y="3673760"/>
            <a:ext cx="622305" cy="61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a:extLst>
              <a:ext uri="{FF2B5EF4-FFF2-40B4-BE49-F238E27FC236}">
                <a16:creationId xmlns:a16="http://schemas.microsoft.com/office/drawing/2014/main" id="{A007973A-0000-4008-98F8-33377A3F69D5}"/>
              </a:ext>
            </a:extLst>
          </p:cNvPr>
          <p:cNvCxnSpPr>
            <a:stCxn id="48" idx="6"/>
            <a:endCxn id="55" idx="2"/>
          </p:cNvCxnSpPr>
          <p:nvPr/>
        </p:nvCxnSpPr>
        <p:spPr>
          <a:xfrm flipV="1">
            <a:off x="7885920" y="3875621"/>
            <a:ext cx="622305" cy="40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a:extLst>
              <a:ext uri="{FF2B5EF4-FFF2-40B4-BE49-F238E27FC236}">
                <a16:creationId xmlns:a16="http://schemas.microsoft.com/office/drawing/2014/main" id="{6BCDF836-9B75-424F-AADB-3851BC41E12A}"/>
              </a:ext>
            </a:extLst>
          </p:cNvPr>
          <p:cNvCxnSpPr>
            <a:endCxn id="56" idx="2"/>
          </p:cNvCxnSpPr>
          <p:nvPr/>
        </p:nvCxnSpPr>
        <p:spPr>
          <a:xfrm flipV="1">
            <a:off x="7901385" y="4071768"/>
            <a:ext cx="598910" cy="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直接箭头连接符 219">
            <a:extLst>
              <a:ext uri="{FF2B5EF4-FFF2-40B4-BE49-F238E27FC236}">
                <a16:creationId xmlns:a16="http://schemas.microsoft.com/office/drawing/2014/main" id="{27610F02-E7F6-46AA-981C-1C375F61605C}"/>
              </a:ext>
            </a:extLst>
          </p:cNvPr>
          <p:cNvCxnSpPr>
            <a:stCxn id="48" idx="6"/>
            <a:endCxn id="57" idx="2"/>
          </p:cNvCxnSpPr>
          <p:nvPr/>
        </p:nvCxnSpPr>
        <p:spPr>
          <a:xfrm>
            <a:off x="7885920" y="4284778"/>
            <a:ext cx="614374" cy="1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A12E6AFA-1254-4332-A4BB-6D18A04016DB}"/>
              </a:ext>
            </a:extLst>
          </p:cNvPr>
          <p:cNvSpPr txBox="1"/>
          <p:nvPr/>
        </p:nvSpPr>
        <p:spPr>
          <a:xfrm>
            <a:off x="8307721" y="4513243"/>
            <a:ext cx="561484" cy="307777"/>
          </a:xfrm>
          <a:prstGeom prst="rect">
            <a:avLst/>
          </a:prstGeom>
          <a:noFill/>
        </p:spPr>
        <p:txBody>
          <a:bodyPr wrap="square" rtlCol="0">
            <a:spAutoFit/>
          </a:bodyPr>
          <a:lstStyle/>
          <a:p>
            <a:r>
              <a:rPr lang="en-US" altLang="zh-CN" sz="1400" dirty="0"/>
              <a:t>64</a:t>
            </a:r>
            <a:r>
              <a:rPr lang="zh-CN" altLang="en-US" sz="1400" dirty="0"/>
              <a:t>维</a:t>
            </a:r>
          </a:p>
        </p:txBody>
      </p:sp>
      <p:cxnSp>
        <p:nvCxnSpPr>
          <p:cNvPr id="228" name="连接符: 肘形 227">
            <a:extLst>
              <a:ext uri="{FF2B5EF4-FFF2-40B4-BE49-F238E27FC236}">
                <a16:creationId xmlns:a16="http://schemas.microsoft.com/office/drawing/2014/main" id="{3B853DBA-49DC-465E-9174-AFAFB14E7712}"/>
              </a:ext>
            </a:extLst>
          </p:cNvPr>
          <p:cNvCxnSpPr>
            <a:stCxn id="49" idx="2"/>
            <a:endCxn id="29" idx="2"/>
          </p:cNvCxnSpPr>
          <p:nvPr/>
        </p:nvCxnSpPr>
        <p:spPr>
          <a:xfrm rot="5400000">
            <a:off x="8191056" y="4038243"/>
            <a:ext cx="2783" cy="776175"/>
          </a:xfrm>
          <a:prstGeom prst="bentConnector3">
            <a:avLst>
              <a:gd name="adj1" fmla="val 4805210"/>
            </a:avLst>
          </a:prstGeom>
          <a:ln>
            <a:tailEnd type="triangle"/>
          </a:ln>
        </p:spPr>
        <p:style>
          <a:lnRef idx="1">
            <a:schemeClr val="accent1"/>
          </a:lnRef>
          <a:fillRef idx="0">
            <a:schemeClr val="accent1"/>
          </a:fillRef>
          <a:effectRef idx="0">
            <a:schemeClr val="accent1"/>
          </a:effectRef>
          <a:fontRef idx="minor">
            <a:schemeClr val="tx1"/>
          </a:fontRef>
        </p:style>
      </p:cxnSp>
      <p:sp>
        <p:nvSpPr>
          <p:cNvPr id="231" name="文本框 230">
            <a:extLst>
              <a:ext uri="{FF2B5EF4-FFF2-40B4-BE49-F238E27FC236}">
                <a16:creationId xmlns:a16="http://schemas.microsoft.com/office/drawing/2014/main" id="{F6ACA7A0-A5D6-4465-AED6-8530036CCBE2}"/>
              </a:ext>
            </a:extLst>
          </p:cNvPr>
          <p:cNvSpPr txBox="1"/>
          <p:nvPr/>
        </p:nvSpPr>
        <p:spPr>
          <a:xfrm>
            <a:off x="6755906" y="4513242"/>
            <a:ext cx="729233" cy="307777"/>
          </a:xfrm>
          <a:prstGeom prst="rect">
            <a:avLst/>
          </a:prstGeom>
          <a:noFill/>
        </p:spPr>
        <p:txBody>
          <a:bodyPr wrap="square" rtlCol="0">
            <a:spAutoFit/>
          </a:bodyPr>
          <a:lstStyle/>
          <a:p>
            <a:r>
              <a:rPr lang="zh-CN" altLang="en-US" sz="1400" dirty="0"/>
              <a:t>循环一：</a:t>
            </a:r>
          </a:p>
        </p:txBody>
      </p:sp>
      <p:sp>
        <p:nvSpPr>
          <p:cNvPr id="232" name="文本框 231">
            <a:extLst>
              <a:ext uri="{FF2B5EF4-FFF2-40B4-BE49-F238E27FC236}">
                <a16:creationId xmlns:a16="http://schemas.microsoft.com/office/drawing/2014/main" id="{F1A41908-E20A-4984-8815-342C8105BD81}"/>
              </a:ext>
            </a:extLst>
          </p:cNvPr>
          <p:cNvSpPr txBox="1"/>
          <p:nvPr/>
        </p:nvSpPr>
        <p:spPr>
          <a:xfrm>
            <a:off x="6770753" y="4821019"/>
            <a:ext cx="729233" cy="307777"/>
          </a:xfrm>
          <a:prstGeom prst="rect">
            <a:avLst/>
          </a:prstGeom>
          <a:noFill/>
        </p:spPr>
        <p:txBody>
          <a:bodyPr wrap="square" rtlCol="0">
            <a:spAutoFit/>
          </a:bodyPr>
          <a:lstStyle/>
          <a:p>
            <a:r>
              <a:rPr lang="zh-CN" altLang="en-US" sz="1400" dirty="0"/>
              <a:t>循环二：</a:t>
            </a:r>
          </a:p>
        </p:txBody>
      </p:sp>
      <p:sp>
        <p:nvSpPr>
          <p:cNvPr id="233" name="文本框 232">
            <a:extLst>
              <a:ext uri="{FF2B5EF4-FFF2-40B4-BE49-F238E27FC236}">
                <a16:creationId xmlns:a16="http://schemas.microsoft.com/office/drawing/2014/main" id="{7C011AD0-4843-4B79-9E39-DC511004580D}"/>
              </a:ext>
            </a:extLst>
          </p:cNvPr>
          <p:cNvSpPr txBox="1"/>
          <p:nvPr/>
        </p:nvSpPr>
        <p:spPr>
          <a:xfrm>
            <a:off x="7546660" y="4827530"/>
            <a:ext cx="561484" cy="307777"/>
          </a:xfrm>
          <a:prstGeom prst="rect">
            <a:avLst/>
          </a:prstGeom>
          <a:noFill/>
        </p:spPr>
        <p:txBody>
          <a:bodyPr wrap="square" rtlCol="0">
            <a:spAutoFit/>
          </a:bodyPr>
          <a:lstStyle/>
          <a:p>
            <a:r>
              <a:rPr lang="en-US" altLang="zh-CN" sz="1400" dirty="0"/>
              <a:t>64</a:t>
            </a:r>
            <a:r>
              <a:rPr lang="zh-CN" altLang="en-US" sz="1400" dirty="0"/>
              <a:t>维</a:t>
            </a:r>
          </a:p>
        </p:txBody>
      </p:sp>
      <p:sp>
        <p:nvSpPr>
          <p:cNvPr id="234" name="文本框 233">
            <a:extLst>
              <a:ext uri="{FF2B5EF4-FFF2-40B4-BE49-F238E27FC236}">
                <a16:creationId xmlns:a16="http://schemas.microsoft.com/office/drawing/2014/main" id="{614FE130-3567-43F8-97F7-2D3459AA2FC9}"/>
              </a:ext>
            </a:extLst>
          </p:cNvPr>
          <p:cNvSpPr txBox="1"/>
          <p:nvPr/>
        </p:nvSpPr>
        <p:spPr>
          <a:xfrm>
            <a:off x="8299790" y="4822805"/>
            <a:ext cx="561484" cy="307777"/>
          </a:xfrm>
          <a:prstGeom prst="rect">
            <a:avLst/>
          </a:prstGeom>
          <a:noFill/>
        </p:spPr>
        <p:txBody>
          <a:bodyPr wrap="square" rtlCol="0">
            <a:spAutoFit/>
          </a:bodyPr>
          <a:lstStyle/>
          <a:p>
            <a:r>
              <a:rPr lang="en-US" altLang="zh-CN" sz="1400" dirty="0"/>
              <a:t>32</a:t>
            </a:r>
            <a:r>
              <a:rPr lang="zh-CN" altLang="en-US" sz="1400" dirty="0"/>
              <a:t>维</a:t>
            </a:r>
          </a:p>
        </p:txBody>
      </p:sp>
      <p:sp>
        <p:nvSpPr>
          <p:cNvPr id="235" name="文本框 234">
            <a:extLst>
              <a:ext uri="{FF2B5EF4-FFF2-40B4-BE49-F238E27FC236}">
                <a16:creationId xmlns:a16="http://schemas.microsoft.com/office/drawing/2014/main" id="{604CBB49-90D2-48C7-9032-41B4E528331D}"/>
              </a:ext>
            </a:extLst>
          </p:cNvPr>
          <p:cNvSpPr txBox="1"/>
          <p:nvPr/>
        </p:nvSpPr>
        <p:spPr>
          <a:xfrm>
            <a:off x="6770753" y="5132071"/>
            <a:ext cx="729233" cy="307777"/>
          </a:xfrm>
          <a:prstGeom prst="rect">
            <a:avLst/>
          </a:prstGeom>
          <a:noFill/>
        </p:spPr>
        <p:txBody>
          <a:bodyPr wrap="square" rtlCol="0">
            <a:spAutoFit/>
          </a:bodyPr>
          <a:lstStyle/>
          <a:p>
            <a:r>
              <a:rPr lang="zh-CN" altLang="en-US" sz="1400" dirty="0"/>
              <a:t>循环三：</a:t>
            </a:r>
          </a:p>
        </p:txBody>
      </p:sp>
      <p:sp>
        <p:nvSpPr>
          <p:cNvPr id="236" name="文本框 235">
            <a:extLst>
              <a:ext uri="{FF2B5EF4-FFF2-40B4-BE49-F238E27FC236}">
                <a16:creationId xmlns:a16="http://schemas.microsoft.com/office/drawing/2014/main" id="{3186E42C-51BD-4FE7-A530-CE690E381D69}"/>
              </a:ext>
            </a:extLst>
          </p:cNvPr>
          <p:cNvSpPr txBox="1"/>
          <p:nvPr/>
        </p:nvSpPr>
        <p:spPr>
          <a:xfrm>
            <a:off x="7547074" y="5135307"/>
            <a:ext cx="561484" cy="307777"/>
          </a:xfrm>
          <a:prstGeom prst="rect">
            <a:avLst/>
          </a:prstGeom>
          <a:noFill/>
        </p:spPr>
        <p:txBody>
          <a:bodyPr wrap="square" rtlCol="0">
            <a:spAutoFit/>
          </a:bodyPr>
          <a:lstStyle/>
          <a:p>
            <a:r>
              <a:rPr lang="en-US" altLang="zh-CN" sz="1400" dirty="0"/>
              <a:t>32</a:t>
            </a:r>
            <a:r>
              <a:rPr lang="zh-CN" altLang="en-US" sz="1400" dirty="0"/>
              <a:t>维</a:t>
            </a:r>
          </a:p>
        </p:txBody>
      </p:sp>
      <p:sp>
        <p:nvSpPr>
          <p:cNvPr id="237" name="文本框 236">
            <a:extLst>
              <a:ext uri="{FF2B5EF4-FFF2-40B4-BE49-F238E27FC236}">
                <a16:creationId xmlns:a16="http://schemas.microsoft.com/office/drawing/2014/main" id="{BEE0A37C-D05B-4D55-8835-FD1057658EF0}"/>
              </a:ext>
            </a:extLst>
          </p:cNvPr>
          <p:cNvSpPr txBox="1"/>
          <p:nvPr/>
        </p:nvSpPr>
        <p:spPr>
          <a:xfrm>
            <a:off x="8302489" y="5127724"/>
            <a:ext cx="561484" cy="307777"/>
          </a:xfrm>
          <a:prstGeom prst="rect">
            <a:avLst/>
          </a:prstGeom>
          <a:noFill/>
        </p:spPr>
        <p:txBody>
          <a:bodyPr wrap="square" rtlCol="0">
            <a:spAutoFit/>
          </a:bodyPr>
          <a:lstStyle/>
          <a:p>
            <a:r>
              <a:rPr lang="en-US" altLang="zh-CN" sz="1400" dirty="0"/>
              <a:t>16</a:t>
            </a:r>
            <a:r>
              <a:rPr lang="zh-CN" altLang="en-US" sz="1400" dirty="0"/>
              <a:t>维</a:t>
            </a:r>
          </a:p>
        </p:txBody>
      </p:sp>
      <p:sp>
        <p:nvSpPr>
          <p:cNvPr id="238" name="文本框 237">
            <a:extLst>
              <a:ext uri="{FF2B5EF4-FFF2-40B4-BE49-F238E27FC236}">
                <a16:creationId xmlns:a16="http://schemas.microsoft.com/office/drawing/2014/main" id="{6447CCDC-CCA0-426F-8BD5-A48B67207D04}"/>
              </a:ext>
            </a:extLst>
          </p:cNvPr>
          <p:cNvSpPr txBox="1"/>
          <p:nvPr/>
        </p:nvSpPr>
        <p:spPr>
          <a:xfrm>
            <a:off x="6770753" y="5435501"/>
            <a:ext cx="729233" cy="307777"/>
          </a:xfrm>
          <a:prstGeom prst="rect">
            <a:avLst/>
          </a:prstGeom>
          <a:noFill/>
        </p:spPr>
        <p:txBody>
          <a:bodyPr wrap="square" rtlCol="0">
            <a:spAutoFit/>
          </a:bodyPr>
          <a:lstStyle/>
          <a:p>
            <a:r>
              <a:rPr lang="zh-CN" altLang="en-US" sz="1400" dirty="0"/>
              <a:t>循环四：</a:t>
            </a:r>
          </a:p>
        </p:txBody>
      </p:sp>
      <p:sp>
        <p:nvSpPr>
          <p:cNvPr id="239" name="文本框 238">
            <a:extLst>
              <a:ext uri="{FF2B5EF4-FFF2-40B4-BE49-F238E27FC236}">
                <a16:creationId xmlns:a16="http://schemas.microsoft.com/office/drawing/2014/main" id="{1C8E0546-D938-4798-B4DE-25737D252D39}"/>
              </a:ext>
            </a:extLst>
          </p:cNvPr>
          <p:cNvSpPr txBox="1"/>
          <p:nvPr/>
        </p:nvSpPr>
        <p:spPr>
          <a:xfrm>
            <a:off x="7548926" y="5416540"/>
            <a:ext cx="561484" cy="307777"/>
          </a:xfrm>
          <a:prstGeom prst="rect">
            <a:avLst/>
          </a:prstGeom>
          <a:noFill/>
        </p:spPr>
        <p:txBody>
          <a:bodyPr wrap="square" rtlCol="0">
            <a:spAutoFit/>
          </a:bodyPr>
          <a:lstStyle/>
          <a:p>
            <a:r>
              <a:rPr lang="en-US" altLang="zh-CN" sz="1400" dirty="0"/>
              <a:t>16</a:t>
            </a:r>
            <a:r>
              <a:rPr lang="zh-CN" altLang="en-US" sz="1400" dirty="0"/>
              <a:t>维</a:t>
            </a:r>
          </a:p>
        </p:txBody>
      </p:sp>
      <p:sp>
        <p:nvSpPr>
          <p:cNvPr id="240" name="文本框 239">
            <a:extLst>
              <a:ext uri="{FF2B5EF4-FFF2-40B4-BE49-F238E27FC236}">
                <a16:creationId xmlns:a16="http://schemas.microsoft.com/office/drawing/2014/main" id="{8038AC50-CBC0-461A-928D-97080361E273}"/>
              </a:ext>
            </a:extLst>
          </p:cNvPr>
          <p:cNvSpPr txBox="1"/>
          <p:nvPr/>
        </p:nvSpPr>
        <p:spPr>
          <a:xfrm>
            <a:off x="8299790" y="5432610"/>
            <a:ext cx="561484" cy="307777"/>
          </a:xfrm>
          <a:prstGeom prst="rect">
            <a:avLst/>
          </a:prstGeom>
          <a:noFill/>
        </p:spPr>
        <p:txBody>
          <a:bodyPr wrap="square" rtlCol="0">
            <a:spAutoFit/>
          </a:bodyPr>
          <a:lstStyle/>
          <a:p>
            <a:r>
              <a:rPr lang="en-US" altLang="zh-CN" sz="1400" dirty="0"/>
              <a:t>10</a:t>
            </a:r>
            <a:r>
              <a:rPr lang="zh-CN" altLang="en-US" sz="1400" dirty="0"/>
              <a:t>维</a:t>
            </a:r>
          </a:p>
        </p:txBody>
      </p:sp>
      <p:sp>
        <p:nvSpPr>
          <p:cNvPr id="241" name="矩形 240">
            <a:extLst>
              <a:ext uri="{FF2B5EF4-FFF2-40B4-BE49-F238E27FC236}">
                <a16:creationId xmlns:a16="http://schemas.microsoft.com/office/drawing/2014/main" id="{A0603E08-3A49-4F92-9492-26F84495A3B7}"/>
              </a:ext>
            </a:extLst>
          </p:cNvPr>
          <p:cNvSpPr/>
          <p:nvPr/>
        </p:nvSpPr>
        <p:spPr>
          <a:xfrm>
            <a:off x="9242461" y="2700730"/>
            <a:ext cx="221080" cy="17269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2" name="文本框 241">
            <a:extLst>
              <a:ext uri="{FF2B5EF4-FFF2-40B4-BE49-F238E27FC236}">
                <a16:creationId xmlns:a16="http://schemas.microsoft.com/office/drawing/2014/main" id="{32660597-47FD-4B51-8025-F34556BAA841}"/>
              </a:ext>
            </a:extLst>
          </p:cNvPr>
          <p:cNvSpPr txBox="1"/>
          <p:nvPr/>
        </p:nvSpPr>
        <p:spPr>
          <a:xfrm>
            <a:off x="8232902" y="3045575"/>
            <a:ext cx="1473560" cy="461665"/>
          </a:xfrm>
          <a:prstGeom prst="rect">
            <a:avLst/>
          </a:prstGeom>
          <a:noFill/>
        </p:spPr>
        <p:txBody>
          <a:bodyPr wrap="square" rtlCol="0">
            <a:spAutoFit/>
          </a:bodyPr>
          <a:lstStyle/>
          <a:p>
            <a:pPr algn="ctr"/>
            <a:r>
              <a:rPr lang="en-US" altLang="zh-CN" sz="1200" dirty="0"/>
              <a:t>Soft max</a:t>
            </a:r>
          </a:p>
          <a:p>
            <a:pPr algn="ctr"/>
            <a:r>
              <a:rPr lang="en-US" altLang="zh-CN" sz="1200" dirty="0"/>
              <a:t>function</a:t>
            </a:r>
            <a:endParaRPr lang="zh-CN" altLang="en-US" sz="1200" dirty="0"/>
          </a:p>
        </p:txBody>
      </p:sp>
      <p:sp>
        <p:nvSpPr>
          <p:cNvPr id="243" name="箭头: 右 242">
            <a:extLst>
              <a:ext uri="{FF2B5EF4-FFF2-40B4-BE49-F238E27FC236}">
                <a16:creationId xmlns:a16="http://schemas.microsoft.com/office/drawing/2014/main" id="{042D23F5-CF14-4683-8989-89CE660FF4A9}"/>
              </a:ext>
            </a:extLst>
          </p:cNvPr>
          <p:cNvSpPr/>
          <p:nvPr/>
        </p:nvSpPr>
        <p:spPr>
          <a:xfrm>
            <a:off x="8691074" y="3541047"/>
            <a:ext cx="56142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文本框 243">
            <a:extLst>
              <a:ext uri="{FF2B5EF4-FFF2-40B4-BE49-F238E27FC236}">
                <a16:creationId xmlns:a16="http://schemas.microsoft.com/office/drawing/2014/main" id="{8685D9B9-B151-461F-AD92-9F9D87D2D2A6}"/>
              </a:ext>
            </a:extLst>
          </p:cNvPr>
          <p:cNvSpPr txBox="1"/>
          <p:nvPr/>
        </p:nvSpPr>
        <p:spPr>
          <a:xfrm>
            <a:off x="9040663" y="4509224"/>
            <a:ext cx="561484" cy="307777"/>
          </a:xfrm>
          <a:prstGeom prst="rect">
            <a:avLst/>
          </a:prstGeom>
          <a:noFill/>
        </p:spPr>
        <p:txBody>
          <a:bodyPr wrap="square" rtlCol="0">
            <a:spAutoFit/>
          </a:bodyPr>
          <a:lstStyle/>
          <a:p>
            <a:r>
              <a:rPr lang="en-US" altLang="zh-CN" sz="1400" dirty="0"/>
              <a:t>10</a:t>
            </a:r>
            <a:r>
              <a:rPr lang="zh-CN" altLang="en-US" sz="1400" dirty="0"/>
              <a:t>维</a:t>
            </a:r>
          </a:p>
        </p:txBody>
      </p:sp>
      <p:sp>
        <p:nvSpPr>
          <p:cNvPr id="245" name="文本框 244">
            <a:extLst>
              <a:ext uri="{FF2B5EF4-FFF2-40B4-BE49-F238E27FC236}">
                <a16:creationId xmlns:a16="http://schemas.microsoft.com/office/drawing/2014/main" id="{007BD0D6-7BAC-479D-8FFE-B12707235745}"/>
              </a:ext>
            </a:extLst>
          </p:cNvPr>
          <p:cNvSpPr txBox="1"/>
          <p:nvPr/>
        </p:nvSpPr>
        <p:spPr>
          <a:xfrm>
            <a:off x="8616221" y="2391441"/>
            <a:ext cx="1473560" cy="276999"/>
          </a:xfrm>
          <a:prstGeom prst="rect">
            <a:avLst/>
          </a:prstGeom>
          <a:noFill/>
        </p:spPr>
        <p:txBody>
          <a:bodyPr wrap="square" rtlCol="0">
            <a:spAutoFit/>
          </a:bodyPr>
          <a:lstStyle/>
          <a:p>
            <a:pPr algn="ctr"/>
            <a:r>
              <a:rPr lang="en-US" altLang="zh-CN" sz="1200" dirty="0"/>
              <a:t>hypothesis</a:t>
            </a:r>
            <a:endParaRPr lang="zh-CN" altLang="en-US" sz="1200" dirty="0"/>
          </a:p>
        </p:txBody>
      </p:sp>
    </p:spTree>
    <p:extLst>
      <p:ext uri="{BB962C8B-B14F-4D97-AF65-F5344CB8AC3E}">
        <p14:creationId xmlns:p14="http://schemas.microsoft.com/office/powerpoint/2010/main" val="357434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A4912-CF47-4CA0-87C3-99E0330852ED}"/>
              </a:ext>
            </a:extLst>
          </p:cNvPr>
          <p:cNvSpPr>
            <a:spLocks noGrp="1"/>
          </p:cNvSpPr>
          <p:nvPr>
            <p:ph type="title"/>
          </p:nvPr>
        </p:nvSpPr>
        <p:spPr>
          <a:xfrm>
            <a:off x="5300321" y="929625"/>
            <a:ext cx="1591358" cy="582110"/>
          </a:xfrm>
        </p:spPr>
        <p:txBody>
          <a:bodyPr/>
          <a:lstStyle/>
          <a:p>
            <a:r>
              <a:rPr lang="zh-CN" altLang="en-US" dirty="0"/>
              <a:t>卷积层</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96B59EB0-C968-4A4A-8D8A-08BDE8108938}"/>
                  </a:ext>
                </a:extLst>
              </p:cNvPr>
              <p:cNvSpPr>
                <a:spLocks noGrp="1"/>
              </p:cNvSpPr>
              <p:nvPr>
                <p:ph type="body" sz="half" idx="2"/>
              </p:nvPr>
            </p:nvSpPr>
            <p:spPr>
              <a:xfrm>
                <a:off x="3448974" y="2181687"/>
                <a:ext cx="5294051" cy="2494624"/>
              </a:xfrm>
            </p:spPr>
            <p:txBody>
              <a:bodyPr>
                <a:noAutofit/>
              </a:bodyPr>
              <a:lstStyle/>
              <a:p>
                <a:r>
                  <a:rPr lang="zh-CN" altLang="en-US" sz="1800" dirty="0"/>
                  <a:t>卷积层是卷积神经网络的核心。包括前向传播和反向传播。设卷积层为第</a:t>
                </a:r>
                <a:r>
                  <a:rPr lang="en-US" altLang="zh-CN" sz="1800" dirty="0"/>
                  <a:t>l</a:t>
                </a:r>
                <a:r>
                  <a:rPr lang="zh-CN" altLang="en-US" sz="1800" dirty="0"/>
                  <a:t>层，则前向传播时的计算公式为：</a:t>
                </a:r>
                <a:endParaRPr lang="en-US" altLang="zh-CN" sz="1800" dirty="0"/>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𝑙</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𝑙</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i="1">
                          <a:latin typeface="Cambria Math" panose="02040503050406030204" pitchFamily="18" charset="0"/>
                        </a:rPr>
                        <m:t>=</m:t>
                      </m:r>
                      <m:nary>
                        <m:naryPr>
                          <m:limLoc m:val="undOvr"/>
                          <m:subHide m:val="on"/>
                          <m:supHide m:val="on"/>
                          <m:ctrlPr>
                            <a:rPr lang="zh-CN" altLang="zh-CN" i="1">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p>
                          </m:sSup>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𝑟𝑜𝑡</m:t>
                              </m:r>
                              <m:r>
                                <a:rPr lang="en-US" altLang="zh-CN" i="1">
                                  <a:latin typeface="Cambria Math" panose="02040503050406030204" pitchFamily="18" charset="0"/>
                                </a:rPr>
                                <m:t>180°(</m:t>
                              </m:r>
                              <m:r>
                                <a:rPr lang="en-US" altLang="zh-CN" b="0" i="1" smtClean="0">
                                  <a:latin typeface="Cambria Math" panose="02040503050406030204" pitchFamily="18" charset="0"/>
                                </a:rPr>
                                <m:t>𝑤</m:t>
                              </m:r>
                            </m:e>
                            <m:sup>
                              <m:r>
                                <a:rPr lang="en-US" altLang="zh-CN" i="1">
                                  <a:latin typeface="Cambria Math" panose="02040503050406030204" pitchFamily="18" charset="0"/>
                                </a:rPr>
                                <m:t>𝑙</m:t>
                              </m:r>
                              <m:r>
                                <a:rPr lang="en-US" altLang="zh-CN" i="1">
                                  <a:latin typeface="Cambria Math" panose="02040503050406030204" pitchFamily="18" charset="0"/>
                                </a:rPr>
                                <m:t>−1</m:t>
                              </m:r>
                            </m:sup>
                          </m:sSup>
                          <m:r>
                            <a:rPr lang="en-US" altLang="zh-CN" i="1">
                              <a:latin typeface="Cambria Math" panose="02040503050406030204" pitchFamily="18" charset="0"/>
                            </a:rPr>
                            <m:t>)</m:t>
                          </m:r>
                        </m:e>
                      </m:nary>
                    </m:oMath>
                  </m:oMathPara>
                </a14:m>
                <a:endParaRPr lang="zh-CN" altLang="zh-CN" sz="1800" dirty="0"/>
              </a:p>
              <a:p>
                <a:pPr/>
                <a14:m>
                  <m:oMathPara xmlns:m="http://schemas.openxmlformats.org/officeDocument/2006/math">
                    <m:oMathParaPr>
                      <m:jc m:val="centerGroup"/>
                    </m:oMathParaPr>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𝑎</m:t>
                          </m:r>
                        </m:e>
                        <m:sup>
                          <m:r>
                            <a:rPr lang="en-US" altLang="zh-CN" sz="1800" i="1">
                              <a:latin typeface="Cambria Math" panose="02040503050406030204" pitchFamily="18" charset="0"/>
                            </a:rPr>
                            <m:t>𝑙</m:t>
                          </m:r>
                        </m:sup>
                      </m:sSup>
                      <m:r>
                        <a:rPr lang="en-US" altLang="zh-CN" sz="1800" i="1">
                          <a:latin typeface="Cambria Math" panose="02040503050406030204" pitchFamily="18" charset="0"/>
                        </a:rPr>
                        <m:t>=</m:t>
                      </m:r>
                      <m:r>
                        <a:rPr lang="en-US" altLang="zh-CN" sz="1800" i="1">
                          <a:latin typeface="Cambria Math" panose="02040503050406030204" pitchFamily="18" charset="0"/>
                        </a:rPr>
                        <m:t>𝜎</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𝑧</m:t>
                              </m:r>
                            </m:e>
                            <m:sup>
                              <m:r>
                                <a:rPr lang="en-US" altLang="zh-CN" sz="1800" i="1">
                                  <a:latin typeface="Cambria Math" panose="02040503050406030204" pitchFamily="18" charset="0"/>
                                </a:rPr>
                                <m:t>𝑙</m:t>
                              </m:r>
                            </m:sup>
                          </m:sSup>
                        </m:e>
                      </m:d>
                      <m:r>
                        <a:rPr lang="en-US" altLang="zh-CN" sz="1800" i="1">
                          <a:latin typeface="Cambria Math" panose="02040503050406030204" pitchFamily="18" charset="0"/>
                        </a:rPr>
                        <m:t>,</m:t>
                      </m:r>
                      <m:r>
                        <a:rPr lang="zh-CN" altLang="zh-CN" sz="1800" i="1">
                          <a:latin typeface="Cambria Math" panose="02040503050406030204" pitchFamily="18" charset="0"/>
                        </a:rPr>
                        <m:t>其中</m:t>
                      </m:r>
                      <m:r>
                        <a:rPr lang="en-US" altLang="zh-CN" sz="1800" i="1">
                          <a:latin typeface="Cambria Math" panose="02040503050406030204" pitchFamily="18" charset="0"/>
                        </a:rPr>
                        <m:t>𝜎</m:t>
                      </m:r>
                      <m:r>
                        <a:rPr lang="zh-CN" altLang="zh-CN" sz="1800" i="1">
                          <a:latin typeface="Cambria Math" panose="02040503050406030204" pitchFamily="18" charset="0"/>
                        </a:rPr>
                        <m:t>为激活函数方程，</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𝑎</m:t>
                          </m:r>
                        </m:e>
                        <m:sup>
                          <m:r>
                            <a:rPr lang="en-US" altLang="zh-CN" sz="1800" i="1">
                              <a:latin typeface="Cambria Math" panose="02040503050406030204" pitchFamily="18" charset="0"/>
                            </a:rPr>
                            <m:t>𝑙</m:t>
                          </m:r>
                        </m:sup>
                      </m:sSup>
                      <m:r>
                        <a:rPr lang="zh-CN" altLang="zh-CN" sz="1800" i="1">
                          <a:latin typeface="Cambria Math" panose="02040503050406030204" pitchFamily="18" charset="0"/>
                        </a:rPr>
                        <m:t>为本层输出</m:t>
                      </m:r>
                    </m:oMath>
                  </m:oMathPara>
                </a14:m>
                <a:endParaRPr lang="zh-CN" altLang="zh-CN" sz="1800" dirty="0"/>
              </a:p>
            </p:txBody>
          </p:sp>
        </mc:Choice>
        <mc:Fallback xmlns="">
          <p:sp>
            <p:nvSpPr>
              <p:cNvPr id="4" name="文本占位符 3">
                <a:extLst>
                  <a:ext uri="{FF2B5EF4-FFF2-40B4-BE49-F238E27FC236}">
                    <a16:creationId xmlns:a16="http://schemas.microsoft.com/office/drawing/2014/main" id="{96B59EB0-C968-4A4A-8D8A-08BDE8108938}"/>
                  </a:ext>
                </a:extLst>
              </p:cNvPr>
              <p:cNvSpPr>
                <a:spLocks noGrp="1" noRot="1" noChangeAspect="1" noMove="1" noResize="1" noEditPoints="1" noAdjustHandles="1" noChangeArrowheads="1" noChangeShapeType="1" noTextEdit="1"/>
              </p:cNvSpPr>
              <p:nvPr>
                <p:ph type="body" sz="half" idx="2"/>
              </p:nvPr>
            </p:nvSpPr>
            <p:spPr>
              <a:xfrm>
                <a:off x="3448974" y="2181687"/>
                <a:ext cx="5294051" cy="2494624"/>
              </a:xfrm>
              <a:blipFill>
                <a:blip r:embed="rId2"/>
                <a:stretch>
                  <a:fillRect l="-461" t="-978" r="-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129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07C4B4-0E5B-4BFF-BCB8-866B031F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42862"/>
            <a:ext cx="6991350" cy="6772275"/>
          </a:xfrm>
          <a:prstGeom prst="rect">
            <a:avLst/>
          </a:prstGeom>
        </p:spPr>
      </p:pic>
    </p:spTree>
    <p:extLst>
      <p:ext uri="{BB962C8B-B14F-4D97-AF65-F5344CB8AC3E}">
        <p14:creationId xmlns:p14="http://schemas.microsoft.com/office/powerpoint/2010/main" val="13012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262</TotalTime>
  <Words>2407</Words>
  <Application>Microsoft Office PowerPoint</Application>
  <PresentationFormat>宽屏</PresentationFormat>
  <Paragraphs>342</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DengXian</vt:lpstr>
      <vt:lpstr>DengXian</vt:lpstr>
      <vt:lpstr>Microsoft JhengHei Light</vt:lpstr>
      <vt:lpstr>宋体</vt:lpstr>
      <vt:lpstr>YouYuan</vt:lpstr>
      <vt:lpstr>Arial</vt:lpstr>
      <vt:lpstr>Calibri Light</vt:lpstr>
      <vt:lpstr>Cambria Math</vt:lpstr>
      <vt:lpstr>Gabriola</vt:lpstr>
      <vt:lpstr>Times New Roman</vt:lpstr>
      <vt:lpstr>Tw Cen MT</vt:lpstr>
      <vt:lpstr>水滴</vt:lpstr>
      <vt:lpstr>卷积神经网络的复现</vt:lpstr>
      <vt:lpstr>目录/CONTENTS</vt:lpstr>
      <vt:lpstr>PowerPoint 演示文稿</vt:lpstr>
      <vt:lpstr>PowerPoint 演示文稿</vt:lpstr>
      <vt:lpstr>PowerPoint 演示文稿</vt:lpstr>
      <vt:lpstr>数据集的选择</vt:lpstr>
      <vt:lpstr>卷积神经网络的结构</vt:lpstr>
      <vt:lpstr>卷积层</vt:lpstr>
      <vt:lpstr>PowerPoint 演示文稿</vt:lpstr>
      <vt:lpstr>卷积层的反向传播</vt:lpstr>
      <vt:lpstr>PowerPoint 演示文稿</vt:lpstr>
      <vt:lpstr>PowerPoint 演示文稿</vt:lpstr>
      <vt:lpstr>池化层</vt:lpstr>
      <vt:lpstr>全连接层</vt:lpstr>
      <vt:lpstr>PowerPoint 演示文稿</vt:lpstr>
      <vt:lpstr>Soft max函数的前向传播和反向传播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演示</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Bridge</dc:creator>
  <cp:lastModifiedBy>Wang Bridge</cp:lastModifiedBy>
  <cp:revision>39</cp:revision>
  <dcterms:created xsi:type="dcterms:W3CDTF">2019-11-20T07:44:06Z</dcterms:created>
  <dcterms:modified xsi:type="dcterms:W3CDTF">2019-11-21T01:37:51Z</dcterms:modified>
</cp:coreProperties>
</file>