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56"/>
  </p:handoutMasterIdLst>
  <p:sldIdLst>
    <p:sldId id="256" r:id="rId3"/>
    <p:sldId id="262" r:id="rId4"/>
    <p:sldId id="257" r:id="rId5"/>
    <p:sldId id="287" r:id="rId6"/>
    <p:sldId id="273" r:id="rId7"/>
    <p:sldId id="286" r:id="rId8"/>
    <p:sldId id="285" r:id="rId9"/>
    <p:sldId id="282" r:id="rId10"/>
    <p:sldId id="279" r:id="rId11"/>
    <p:sldId id="281" r:id="rId12"/>
    <p:sldId id="288" r:id="rId13"/>
    <p:sldId id="258" r:id="rId14"/>
    <p:sldId id="290" r:id="rId16"/>
    <p:sldId id="260" r:id="rId17"/>
    <p:sldId id="259" r:id="rId18"/>
    <p:sldId id="311" r:id="rId19"/>
    <p:sldId id="267" r:id="rId20"/>
    <p:sldId id="268" r:id="rId21"/>
    <p:sldId id="269" r:id="rId22"/>
    <p:sldId id="274" r:id="rId23"/>
    <p:sldId id="291" r:id="rId24"/>
    <p:sldId id="294" r:id="rId25"/>
    <p:sldId id="292" r:id="rId26"/>
    <p:sldId id="293" r:id="rId27"/>
    <p:sldId id="312" r:id="rId28"/>
    <p:sldId id="270" r:id="rId29"/>
    <p:sldId id="313" r:id="rId30"/>
    <p:sldId id="314" r:id="rId31"/>
    <p:sldId id="315" r:id="rId32"/>
    <p:sldId id="295" r:id="rId33"/>
    <p:sldId id="271" r:id="rId34"/>
    <p:sldId id="272" r:id="rId35"/>
    <p:sldId id="297" r:id="rId36"/>
    <p:sldId id="298" r:id="rId37"/>
    <p:sldId id="299" r:id="rId38"/>
    <p:sldId id="300" r:id="rId39"/>
    <p:sldId id="301" r:id="rId40"/>
    <p:sldId id="302" r:id="rId41"/>
    <p:sldId id="303" r:id="rId42"/>
    <p:sldId id="304" r:id="rId43"/>
    <p:sldId id="305" r:id="rId44"/>
    <p:sldId id="306" r:id="rId45"/>
    <p:sldId id="307" r:id="rId46"/>
    <p:sldId id="319" r:id="rId47"/>
    <p:sldId id="320" r:id="rId48"/>
    <p:sldId id="321" r:id="rId49"/>
    <p:sldId id="309" r:id="rId50"/>
    <p:sldId id="316" r:id="rId51"/>
    <p:sldId id="317" r:id="rId52"/>
    <p:sldId id="275" r:id="rId53"/>
    <p:sldId id="276" r:id="rId54"/>
    <p:sldId id="296"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sym typeface="+mn-ea"/>
              </a:rPr>
              <a:t>情感</a:t>
            </a:r>
            <a:r>
              <a:rPr lang="zh-CN" altLang="en-US" dirty="0">
                <a:sym typeface="+mn-ea"/>
              </a:rPr>
              <a:t>强度计算公式： （仅供参考）</a:t>
            </a:r>
            <a:r>
              <a:rPr lang="en-US" altLang="zh-CN" dirty="0">
                <a:sym typeface="+mn-ea"/>
              </a:rPr>
              <a:t>, </a:t>
            </a:r>
            <a:r>
              <a:rPr lang="zh-CN" altLang="en-US" dirty="0">
                <a:sym typeface="+mn-ea"/>
              </a:rPr>
              <a:t>其物理意义表示 </a:t>
            </a:r>
            <a:r>
              <a:rPr lang="zh-CN" altLang="en-US"/>
              <a:t>一个单词若大部分情况下出现在正面语句中，那这个词的情感倾向大概率也是正面的</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szse.cn/main/mainboard/ssgsxx/ssgslb/&#13;" TargetMode="External"/><Relationship Id="rId3" Type="http://schemas.openxmlformats.org/officeDocument/2006/relationships/hyperlink" Target="http://www.szse.cn/main/chinext/ssgs/ssgslb/&#13;" TargetMode="External"/><Relationship Id="rId2" Type="http://schemas.openxmlformats.org/officeDocument/2006/relationships/hyperlink" Target="http://www.szse.cn/main/sme/ssgs/ssgslb/" TargetMode="External"/><Relationship Id="rId1" Type="http://schemas.openxmlformats.org/officeDocument/2006/relationships/hyperlink" Target="http://www.neeq.com.cn/nq/listedcompany.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elastic.co/guide/cn/index.html?elektra=home&amp;storm=banner" TargetMode="Externa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7.jpeg"/><Relationship Id="rId1"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金融舆情风险分析</a:t>
            </a:r>
            <a:endParaRPr lang="zh-CN" altLang="en-US"/>
          </a:p>
        </p:txBody>
      </p:sp>
      <p:sp>
        <p:nvSpPr>
          <p:cNvPr id="3" name="副标题 2"/>
          <p:cNvSpPr>
            <a:spLocks noGrp="1"/>
          </p:cNvSpPr>
          <p:nvPr>
            <p:ph type="subTitle" idx="1"/>
          </p:nvPr>
        </p:nvSpPr>
        <p:spPr/>
        <p:txBody>
          <a:bodyPr/>
          <a:p>
            <a:endParaRPr lang="zh-CN" altLang="en-US"/>
          </a:p>
          <a:p>
            <a:r>
              <a:rPr lang="zh-CN" altLang="en-US"/>
              <a:t>上海交通大学 金融服务计算（实践课程）</a:t>
            </a:r>
            <a:endParaRPr lang="zh-CN" altLang="en-US"/>
          </a:p>
          <a:p>
            <a:r>
              <a:rPr lang="en-US" altLang="zh-CN"/>
              <a:t>WS 17 / 18</a:t>
            </a:r>
            <a:endParaRPr lang="en-US" altLang="zh-CN"/>
          </a:p>
        </p:txBody>
      </p:sp>
      <p:pic>
        <p:nvPicPr>
          <p:cNvPr id="5" name="图片 4"/>
          <p:cNvPicPr>
            <a:picLocks noChangeAspect="1"/>
          </p:cNvPicPr>
          <p:nvPr/>
        </p:nvPicPr>
        <p:blipFill>
          <a:blip r:embed="rId1"/>
          <a:stretch>
            <a:fillRect/>
          </a:stretch>
        </p:blipFill>
        <p:spPr>
          <a:xfrm>
            <a:off x="306705" y="255905"/>
            <a:ext cx="2856865" cy="742950"/>
          </a:xfrm>
          <a:prstGeom prst="rect">
            <a:avLst/>
          </a:prstGeom>
        </p:spPr>
      </p:pic>
      <p:pic>
        <p:nvPicPr>
          <p:cNvPr id="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0" y="255905"/>
            <a:ext cx="302006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8921115" y="5485130"/>
            <a:ext cx="2894330" cy="922020"/>
          </a:xfrm>
          <a:prstGeom prst="rect">
            <a:avLst/>
          </a:prstGeom>
          <a:noFill/>
        </p:spPr>
        <p:txBody>
          <a:bodyPr wrap="none" rtlCol="0">
            <a:spAutoFit/>
          </a:bodyPr>
          <a:p>
            <a:pPr algn="ctr"/>
            <a:r>
              <a:rPr lang="zh-CN" altLang="en-US"/>
              <a:t>杨芳洲 </a:t>
            </a:r>
            <a:endParaRPr lang="zh-CN" altLang="en-US"/>
          </a:p>
          <a:p>
            <a:pPr algn="ctr"/>
            <a:r>
              <a:rPr lang="zh-CN" altLang="en-US"/>
              <a:t>星环科技 </a:t>
            </a:r>
            <a:r>
              <a:rPr lang="en-US" altLang="zh-CN" dirty="0" err="1" smtClean="0">
                <a:solidFill>
                  <a:schemeClr val="tx1">
                    <a:lumMod val="95000"/>
                    <a:lumOff val="5000"/>
                  </a:schemeClr>
                </a:solidFill>
                <a:sym typeface="+mn-ea"/>
              </a:rPr>
              <a:t>Transwarp</a:t>
            </a:r>
            <a:r>
              <a:rPr lang="en-US" altLang="zh-CN" dirty="0" smtClean="0">
                <a:solidFill>
                  <a:schemeClr val="tx1">
                    <a:lumMod val="95000"/>
                    <a:lumOff val="5000"/>
                  </a:schemeClr>
                </a:solidFill>
                <a:sym typeface="+mn-ea"/>
              </a:rPr>
              <a:t> Inc.</a:t>
            </a:r>
            <a:endParaRPr lang="zh-CN" altLang="en-US"/>
          </a:p>
          <a:p>
            <a:pPr algn="ctr"/>
            <a:r>
              <a:rPr lang="en-US" altLang="zh-CN"/>
              <a:t>fangzhou.yang@transwarp.io</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经济风险和舆情监控</a:t>
            </a:r>
            <a:endParaRPr lang="zh-CN" altLang="en-US"/>
          </a:p>
        </p:txBody>
      </p:sp>
      <p:pic>
        <p:nvPicPr>
          <p:cNvPr id="4" name="内容占位符 3"/>
          <p:cNvPicPr>
            <a:picLocks noChangeAspect="1"/>
          </p:cNvPicPr>
          <p:nvPr>
            <p:ph idx="1"/>
          </p:nvPr>
        </p:nvPicPr>
        <p:blipFill>
          <a:blip r:embed="rId1"/>
          <a:stretch>
            <a:fillRect/>
          </a:stretch>
        </p:blipFill>
        <p:spPr>
          <a:xfrm>
            <a:off x="1699895" y="1891665"/>
            <a:ext cx="731647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金融舆情风险分析系统</a:t>
            </a:r>
            <a:endParaRPr lang="zh-CN" altLang="en-US"/>
          </a:p>
        </p:txBody>
      </p:sp>
      <p:sp>
        <p:nvSpPr>
          <p:cNvPr id="7" name="内容占位符 6"/>
          <p:cNvSpPr/>
          <p:nvPr>
            <p:ph idx="1"/>
          </p:nvPr>
        </p:nvSpPr>
        <p:spPr/>
        <p:txBody>
          <a:bodyPr/>
          <a:p>
            <a:r>
              <a:rPr lang="zh-CN" altLang="en-US"/>
              <a:t>舆情分析和监控</a:t>
            </a:r>
            <a:endParaRPr lang="zh-CN" altLang="en-US"/>
          </a:p>
          <a:p>
            <a:endParaRPr lang="zh-CN" altLang="en-US"/>
          </a:p>
          <a:p>
            <a:r>
              <a:rPr lang="zh-CN" altLang="en-US"/>
              <a:t>企业风险检测</a:t>
            </a:r>
            <a:endParaRPr lang="zh-CN" altLang="en-US"/>
          </a:p>
          <a:p>
            <a:endParaRPr lang="zh-CN" altLang="en-US"/>
          </a:p>
          <a:p>
            <a:r>
              <a:rPr lang="zh-CN" altLang="en-US"/>
              <a:t>语义检索</a:t>
            </a:r>
            <a:endParaRPr lang="zh-CN" altLang="en-US"/>
          </a:p>
          <a:p>
            <a:endParaRPr lang="zh-CN" altLang="en-US"/>
          </a:p>
          <a:p>
            <a:r>
              <a:rPr lang="zh-CN" altLang="en-US"/>
              <a:t>热点话题跟踪</a:t>
            </a:r>
            <a:endParaRPr lang="zh-CN"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金融舆情风险分析系统框架</a:t>
            </a:r>
            <a:endParaRPr lang="zh-CN" altLang="en-US"/>
          </a:p>
        </p:txBody>
      </p:sp>
      <p:sp>
        <p:nvSpPr>
          <p:cNvPr id="5" name="圆角矩形 4"/>
          <p:cNvSpPr/>
          <p:nvPr/>
        </p:nvSpPr>
        <p:spPr>
          <a:xfrm>
            <a:off x="3628390" y="2263140"/>
            <a:ext cx="1828800" cy="4327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841750" y="1584325"/>
            <a:ext cx="1416685" cy="368300"/>
          </a:xfrm>
          <a:prstGeom prst="rect">
            <a:avLst/>
          </a:prstGeom>
          <a:noFill/>
        </p:spPr>
        <p:txBody>
          <a:bodyPr wrap="square" rtlCol="0">
            <a:spAutoFit/>
          </a:bodyPr>
          <a:p>
            <a:pPr algn="ctr"/>
            <a:r>
              <a:rPr lang="zh-CN" altLang="en-US"/>
              <a:t>数据采集层</a:t>
            </a:r>
            <a:endParaRPr lang="zh-CN" altLang="en-US"/>
          </a:p>
        </p:txBody>
      </p:sp>
      <p:sp>
        <p:nvSpPr>
          <p:cNvPr id="8" name="矩形 7"/>
          <p:cNvSpPr/>
          <p:nvPr/>
        </p:nvSpPr>
        <p:spPr>
          <a:xfrm>
            <a:off x="3834130" y="256794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财经数据采集</a:t>
            </a:r>
            <a:endParaRPr lang="zh-CN" altLang="en-US" sz="1600"/>
          </a:p>
        </p:txBody>
      </p:sp>
      <p:sp>
        <p:nvSpPr>
          <p:cNvPr id="9" name="矩形 8"/>
          <p:cNvSpPr/>
          <p:nvPr/>
        </p:nvSpPr>
        <p:spPr>
          <a:xfrm>
            <a:off x="3841750" y="333502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关键词抽取</a:t>
            </a:r>
            <a:endParaRPr lang="zh-CN" altLang="en-US" sz="1600"/>
          </a:p>
        </p:txBody>
      </p:sp>
      <p:sp>
        <p:nvSpPr>
          <p:cNvPr id="10" name="矩形 9"/>
          <p:cNvSpPr/>
          <p:nvPr/>
        </p:nvSpPr>
        <p:spPr>
          <a:xfrm>
            <a:off x="3834130" y="410210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全文索引</a:t>
            </a:r>
            <a:endParaRPr lang="zh-CN" altLang="en-US" sz="1600"/>
          </a:p>
        </p:txBody>
      </p:sp>
      <p:sp>
        <p:nvSpPr>
          <p:cNvPr id="11" name="矩形 10"/>
          <p:cNvSpPr/>
          <p:nvPr/>
        </p:nvSpPr>
        <p:spPr>
          <a:xfrm>
            <a:off x="3841750" y="488442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自动去重</a:t>
            </a:r>
            <a:endParaRPr lang="zh-CN" altLang="en-US" sz="1600"/>
          </a:p>
        </p:txBody>
      </p:sp>
      <p:sp>
        <p:nvSpPr>
          <p:cNvPr id="12" name="矩形 11"/>
          <p:cNvSpPr/>
          <p:nvPr/>
        </p:nvSpPr>
        <p:spPr>
          <a:xfrm>
            <a:off x="3841750" y="562102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分区存储</a:t>
            </a:r>
            <a:endParaRPr lang="zh-CN" altLang="en-US" sz="1600"/>
          </a:p>
        </p:txBody>
      </p:sp>
      <p:sp>
        <p:nvSpPr>
          <p:cNvPr id="13" name="圆角矩形 12"/>
          <p:cNvSpPr/>
          <p:nvPr/>
        </p:nvSpPr>
        <p:spPr>
          <a:xfrm>
            <a:off x="6383655" y="2263140"/>
            <a:ext cx="1828800" cy="4327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6597015" y="1584325"/>
            <a:ext cx="1409700" cy="368300"/>
          </a:xfrm>
          <a:prstGeom prst="rect">
            <a:avLst/>
          </a:prstGeom>
          <a:noFill/>
        </p:spPr>
        <p:txBody>
          <a:bodyPr wrap="square" rtlCol="0">
            <a:spAutoFit/>
          </a:bodyPr>
          <a:p>
            <a:pPr algn="ctr"/>
            <a:r>
              <a:rPr lang="zh-CN" altLang="en-US"/>
              <a:t>数据分析层</a:t>
            </a:r>
            <a:endParaRPr lang="zh-CN" altLang="en-US"/>
          </a:p>
        </p:txBody>
      </p:sp>
      <p:sp>
        <p:nvSpPr>
          <p:cNvPr id="15" name="矩形 14"/>
          <p:cNvSpPr/>
          <p:nvPr/>
        </p:nvSpPr>
        <p:spPr>
          <a:xfrm>
            <a:off x="6589395" y="256794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文本聚类</a:t>
            </a:r>
            <a:endParaRPr lang="zh-CN" altLang="en-US" sz="1600"/>
          </a:p>
        </p:txBody>
      </p:sp>
      <p:sp>
        <p:nvSpPr>
          <p:cNvPr id="16" name="矩形 15"/>
          <p:cNvSpPr/>
          <p:nvPr/>
        </p:nvSpPr>
        <p:spPr>
          <a:xfrm>
            <a:off x="6597015" y="333502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自动摘要</a:t>
            </a:r>
            <a:endParaRPr lang="zh-CN" altLang="en-US" sz="1600"/>
          </a:p>
        </p:txBody>
      </p:sp>
      <p:sp>
        <p:nvSpPr>
          <p:cNvPr id="17" name="矩形 16"/>
          <p:cNvSpPr/>
          <p:nvPr/>
        </p:nvSpPr>
        <p:spPr>
          <a:xfrm>
            <a:off x="6589395" y="410210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命名实体识别</a:t>
            </a:r>
            <a:endParaRPr lang="zh-CN" altLang="en-US" sz="1600"/>
          </a:p>
        </p:txBody>
      </p:sp>
      <p:sp>
        <p:nvSpPr>
          <p:cNvPr id="18" name="矩形 17"/>
          <p:cNvSpPr/>
          <p:nvPr/>
        </p:nvSpPr>
        <p:spPr>
          <a:xfrm>
            <a:off x="6597015" y="488442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情感分析</a:t>
            </a:r>
            <a:endParaRPr lang="zh-CN" altLang="en-US" sz="1600"/>
          </a:p>
        </p:txBody>
      </p:sp>
      <p:sp>
        <p:nvSpPr>
          <p:cNvPr id="19" name="矩形 18"/>
          <p:cNvSpPr/>
          <p:nvPr/>
        </p:nvSpPr>
        <p:spPr>
          <a:xfrm>
            <a:off x="6597015" y="562102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风险检测</a:t>
            </a:r>
            <a:endParaRPr lang="zh-CN" altLang="en-US" sz="1600"/>
          </a:p>
        </p:txBody>
      </p:sp>
      <p:sp>
        <p:nvSpPr>
          <p:cNvPr id="20" name="圆角矩形 19"/>
          <p:cNvSpPr/>
          <p:nvPr/>
        </p:nvSpPr>
        <p:spPr>
          <a:xfrm>
            <a:off x="9138920" y="2263140"/>
            <a:ext cx="1828800" cy="4327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9352280" y="1584325"/>
            <a:ext cx="1416685" cy="368300"/>
          </a:xfrm>
          <a:prstGeom prst="rect">
            <a:avLst/>
          </a:prstGeom>
          <a:noFill/>
        </p:spPr>
        <p:txBody>
          <a:bodyPr wrap="square" rtlCol="0">
            <a:spAutoFit/>
          </a:bodyPr>
          <a:p>
            <a:pPr algn="ctr"/>
            <a:r>
              <a:rPr lang="zh-CN" altLang="en-US"/>
              <a:t>应用模型层</a:t>
            </a:r>
            <a:endParaRPr lang="zh-CN" altLang="en-US"/>
          </a:p>
        </p:txBody>
      </p:sp>
      <p:sp>
        <p:nvSpPr>
          <p:cNvPr id="22" name="矩形 21"/>
          <p:cNvSpPr/>
          <p:nvPr/>
        </p:nvSpPr>
        <p:spPr>
          <a:xfrm>
            <a:off x="9344660" y="277114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sym typeface="+mn-ea"/>
              </a:rPr>
              <a:t>企业舆情分析</a:t>
            </a:r>
            <a:endParaRPr lang="zh-CN" altLang="en-US" sz="1600"/>
          </a:p>
        </p:txBody>
      </p:sp>
      <p:sp>
        <p:nvSpPr>
          <p:cNvPr id="23" name="矩形 22"/>
          <p:cNvSpPr/>
          <p:nvPr/>
        </p:nvSpPr>
        <p:spPr>
          <a:xfrm>
            <a:off x="9352280" y="371856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语义检索</a:t>
            </a:r>
            <a:endParaRPr lang="zh-CN" altLang="en-US" sz="1600"/>
          </a:p>
        </p:txBody>
      </p:sp>
      <p:sp>
        <p:nvSpPr>
          <p:cNvPr id="24" name="矩形 23"/>
          <p:cNvSpPr/>
          <p:nvPr/>
        </p:nvSpPr>
        <p:spPr>
          <a:xfrm>
            <a:off x="9344660" y="466598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企业风险检测</a:t>
            </a:r>
            <a:endParaRPr lang="zh-CN" altLang="en-US" sz="1600"/>
          </a:p>
        </p:txBody>
      </p:sp>
      <p:sp>
        <p:nvSpPr>
          <p:cNvPr id="25" name="矩形 24"/>
          <p:cNvSpPr/>
          <p:nvPr/>
        </p:nvSpPr>
        <p:spPr>
          <a:xfrm>
            <a:off x="9352280" y="562102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热点话题跟踪</a:t>
            </a:r>
            <a:endParaRPr lang="zh-CN" altLang="en-US" sz="1600"/>
          </a:p>
        </p:txBody>
      </p:sp>
      <p:sp>
        <p:nvSpPr>
          <p:cNvPr id="27" name="文本框 26"/>
          <p:cNvSpPr txBox="1"/>
          <p:nvPr/>
        </p:nvSpPr>
        <p:spPr>
          <a:xfrm>
            <a:off x="1071880" y="1584325"/>
            <a:ext cx="1416685" cy="368300"/>
          </a:xfrm>
          <a:prstGeom prst="rect">
            <a:avLst/>
          </a:prstGeom>
          <a:noFill/>
        </p:spPr>
        <p:txBody>
          <a:bodyPr wrap="square" rtlCol="0">
            <a:spAutoFit/>
          </a:bodyPr>
          <a:p>
            <a:pPr algn="ctr"/>
            <a:r>
              <a:rPr lang="zh-CN" altLang="en-US"/>
              <a:t>数据源</a:t>
            </a:r>
            <a:endParaRPr lang="zh-CN" altLang="en-US"/>
          </a:p>
        </p:txBody>
      </p:sp>
      <p:sp>
        <p:nvSpPr>
          <p:cNvPr id="28" name="圆角矩形 27"/>
          <p:cNvSpPr/>
          <p:nvPr/>
        </p:nvSpPr>
        <p:spPr>
          <a:xfrm>
            <a:off x="865505" y="2263140"/>
            <a:ext cx="1828800" cy="4327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29"/>
          <p:cNvSpPr/>
          <p:nvPr/>
        </p:nvSpPr>
        <p:spPr>
          <a:xfrm>
            <a:off x="1078865" y="277114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财经新闻</a:t>
            </a:r>
            <a:endParaRPr lang="zh-CN" altLang="en-US" sz="1600"/>
          </a:p>
        </p:txBody>
      </p:sp>
      <p:sp>
        <p:nvSpPr>
          <p:cNvPr id="31" name="矩形 30"/>
          <p:cNvSpPr/>
          <p:nvPr/>
        </p:nvSpPr>
        <p:spPr>
          <a:xfrm>
            <a:off x="1078865" y="371856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上市公司企业名单</a:t>
            </a:r>
            <a:endParaRPr lang="zh-CN" altLang="en-US" sz="1600"/>
          </a:p>
        </p:txBody>
      </p:sp>
      <p:sp>
        <p:nvSpPr>
          <p:cNvPr id="32" name="矩形 31"/>
          <p:cNvSpPr/>
          <p:nvPr/>
        </p:nvSpPr>
        <p:spPr>
          <a:xfrm>
            <a:off x="1078865" y="466598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贴吧，论坛</a:t>
            </a:r>
            <a:endParaRPr lang="zh-CN" altLang="en-US" sz="1600"/>
          </a:p>
        </p:txBody>
      </p:sp>
      <p:sp>
        <p:nvSpPr>
          <p:cNvPr id="33" name="矩形 32"/>
          <p:cNvSpPr/>
          <p:nvPr/>
        </p:nvSpPr>
        <p:spPr>
          <a:xfrm>
            <a:off x="1078865" y="5621020"/>
            <a:ext cx="14173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1600"/>
              <a:t>博客</a:t>
            </a:r>
            <a:endParaRPr lang="zh-CN" altLang="en-US" sz="1600"/>
          </a:p>
        </p:txBody>
      </p:sp>
      <p:sp>
        <p:nvSpPr>
          <p:cNvPr id="34" name="右箭头 33"/>
          <p:cNvSpPr/>
          <p:nvPr/>
        </p:nvSpPr>
        <p:spPr>
          <a:xfrm>
            <a:off x="3035935" y="4155440"/>
            <a:ext cx="457200" cy="45720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右箭头 34"/>
          <p:cNvSpPr/>
          <p:nvPr/>
        </p:nvSpPr>
        <p:spPr>
          <a:xfrm>
            <a:off x="5794375" y="4155440"/>
            <a:ext cx="457200" cy="45720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右箭头 35"/>
          <p:cNvSpPr/>
          <p:nvPr/>
        </p:nvSpPr>
        <p:spPr>
          <a:xfrm>
            <a:off x="8554085" y="4155440"/>
            <a:ext cx="457200" cy="45720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16"/>
          <p:cNvSpPr/>
          <p:nvPr/>
        </p:nvSpPr>
        <p:spPr>
          <a:xfrm>
            <a:off x="2116455" y="3744595"/>
            <a:ext cx="2661285" cy="1671955"/>
          </a:xfrm>
          <a:prstGeom prst="rect">
            <a:avLst/>
          </a:prstGeom>
          <a:noFill/>
          <a:ln>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ym typeface="+mn-ea"/>
              </a:rPr>
              <a:t>金融舆情风险分析系统模块</a:t>
            </a:r>
            <a:endParaRPr lang="zh-CN" altLang="en-US"/>
          </a:p>
        </p:txBody>
      </p:sp>
      <p:sp>
        <p:nvSpPr>
          <p:cNvPr id="5" name="圆角矩形 4"/>
          <p:cNvSpPr/>
          <p:nvPr/>
        </p:nvSpPr>
        <p:spPr>
          <a:xfrm>
            <a:off x="1465580" y="1901190"/>
            <a:ext cx="1680845" cy="906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爬虫模块</a:t>
            </a:r>
            <a:endParaRPr lang="zh-CN" altLang="en-US"/>
          </a:p>
        </p:txBody>
      </p:sp>
      <p:sp>
        <p:nvSpPr>
          <p:cNvPr id="6" name="圆角矩形 5"/>
          <p:cNvSpPr/>
          <p:nvPr/>
        </p:nvSpPr>
        <p:spPr>
          <a:xfrm>
            <a:off x="4460240" y="1901190"/>
            <a:ext cx="2199005" cy="906145"/>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基于</a:t>
            </a:r>
            <a:r>
              <a:rPr lang="en-US" altLang="zh-CN"/>
              <a:t>Spark</a:t>
            </a:r>
            <a:r>
              <a:rPr lang="zh-CN" altLang="en-US"/>
              <a:t>的</a:t>
            </a:r>
            <a:r>
              <a:rPr lang="zh-CN" altLang="en-US"/>
              <a:t>分布式</a:t>
            </a:r>
            <a:endParaRPr lang="zh-CN" altLang="en-US"/>
          </a:p>
          <a:p>
            <a:pPr algn="ctr"/>
            <a:r>
              <a:rPr lang="en-US" altLang="zh-CN"/>
              <a:t>NLP</a:t>
            </a:r>
            <a:r>
              <a:rPr lang="zh-CN" altLang="en-US"/>
              <a:t>算法模块</a:t>
            </a:r>
            <a:endParaRPr lang="zh-CN" altLang="en-US"/>
          </a:p>
        </p:txBody>
      </p:sp>
      <p:sp>
        <p:nvSpPr>
          <p:cNvPr id="7" name="流程图: 磁盘 6"/>
          <p:cNvSpPr/>
          <p:nvPr/>
        </p:nvSpPr>
        <p:spPr>
          <a:xfrm>
            <a:off x="2676525" y="3909695"/>
            <a:ext cx="1557020" cy="12280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8" name="流程图: 磁盘 7"/>
          <p:cNvSpPr/>
          <p:nvPr/>
        </p:nvSpPr>
        <p:spPr>
          <a:xfrm>
            <a:off x="6600190" y="3909695"/>
            <a:ext cx="1557020" cy="12280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Elasticsearch</a:t>
            </a:r>
            <a:endParaRPr lang="en-US" altLang="zh-CN"/>
          </a:p>
        </p:txBody>
      </p:sp>
      <p:sp>
        <p:nvSpPr>
          <p:cNvPr id="9" name="圆角矩形 8"/>
          <p:cNvSpPr/>
          <p:nvPr/>
        </p:nvSpPr>
        <p:spPr>
          <a:xfrm>
            <a:off x="8330565" y="1901190"/>
            <a:ext cx="1680845" cy="906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WEB</a:t>
            </a:r>
            <a:endParaRPr lang="en-US" altLang="zh-CN"/>
          </a:p>
          <a:p>
            <a:pPr algn="ctr"/>
            <a:r>
              <a:rPr lang="zh-CN" altLang="en-US"/>
              <a:t>应用系统模块</a:t>
            </a:r>
            <a:endParaRPr lang="zh-CN" altLang="en-US"/>
          </a:p>
        </p:txBody>
      </p:sp>
      <p:sp>
        <p:nvSpPr>
          <p:cNvPr id="11" name="右箭头 10"/>
          <p:cNvSpPr/>
          <p:nvPr/>
        </p:nvSpPr>
        <p:spPr>
          <a:xfrm>
            <a:off x="5143500" y="4395470"/>
            <a:ext cx="840740" cy="369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上箭头 14"/>
          <p:cNvSpPr/>
          <p:nvPr/>
        </p:nvSpPr>
        <p:spPr>
          <a:xfrm rot="8940000">
            <a:off x="2506345" y="3165475"/>
            <a:ext cx="341630" cy="5321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上箭头 15"/>
          <p:cNvSpPr/>
          <p:nvPr/>
        </p:nvSpPr>
        <p:spPr>
          <a:xfrm rot="2280000">
            <a:off x="8237855" y="3016885"/>
            <a:ext cx="304800" cy="708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上下箭头 17"/>
          <p:cNvSpPr/>
          <p:nvPr/>
        </p:nvSpPr>
        <p:spPr>
          <a:xfrm rot="19920000">
            <a:off x="6203950" y="3031490"/>
            <a:ext cx="304800" cy="71691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494030" y="2231390"/>
            <a:ext cx="817880" cy="245110"/>
          </a:xfrm>
          <a:prstGeom prst="rect">
            <a:avLst/>
          </a:prstGeom>
          <a:noFill/>
        </p:spPr>
        <p:txBody>
          <a:bodyPr wrap="none" rtlCol="0">
            <a:spAutoFit/>
          </a:bodyPr>
          <a:p>
            <a:r>
              <a:rPr lang="zh-CN" altLang="en-US" sz="1000"/>
              <a:t>爬取数据源</a:t>
            </a:r>
            <a:endParaRPr lang="zh-CN" altLang="en-US" sz="1000"/>
          </a:p>
        </p:txBody>
      </p:sp>
      <p:sp>
        <p:nvSpPr>
          <p:cNvPr id="20" name="文本框 19"/>
          <p:cNvSpPr txBox="1"/>
          <p:nvPr/>
        </p:nvSpPr>
        <p:spPr>
          <a:xfrm>
            <a:off x="1465580" y="3267075"/>
            <a:ext cx="944880" cy="245110"/>
          </a:xfrm>
          <a:prstGeom prst="rect">
            <a:avLst/>
          </a:prstGeom>
          <a:noFill/>
        </p:spPr>
        <p:txBody>
          <a:bodyPr wrap="none" rtlCol="0">
            <a:spAutoFit/>
          </a:bodyPr>
          <a:p>
            <a:r>
              <a:rPr lang="zh-CN" altLang="en-US" sz="1000"/>
              <a:t>新闻文本数据</a:t>
            </a:r>
            <a:endParaRPr lang="zh-CN" altLang="en-US" sz="1000"/>
          </a:p>
        </p:txBody>
      </p:sp>
      <p:sp>
        <p:nvSpPr>
          <p:cNvPr id="21" name="文本框 20"/>
          <p:cNvSpPr txBox="1"/>
          <p:nvPr/>
        </p:nvSpPr>
        <p:spPr>
          <a:xfrm>
            <a:off x="2157095" y="5535930"/>
            <a:ext cx="2621280" cy="553085"/>
          </a:xfrm>
          <a:prstGeom prst="rect">
            <a:avLst/>
          </a:prstGeom>
          <a:noFill/>
        </p:spPr>
        <p:txBody>
          <a:bodyPr wrap="square" rtlCol="0">
            <a:spAutoFit/>
          </a:bodyPr>
          <a:p>
            <a:r>
              <a:rPr lang="zh-CN" altLang="en-US" sz="1000"/>
              <a:t>分布式文件存储系统，用于存放爬虫爬取的</a:t>
            </a:r>
            <a:endParaRPr lang="zh-CN" altLang="en-US" sz="1000"/>
          </a:p>
          <a:p>
            <a:r>
              <a:rPr lang="zh-CN" altLang="en-US" sz="1000"/>
              <a:t>新闻文本数据， 该模块也省略，可将爬虫爬取的数据直接持久化存入</a:t>
            </a:r>
            <a:r>
              <a:rPr lang="en-US" altLang="zh-CN" sz="1000"/>
              <a:t>Elasticsearch (ES)</a:t>
            </a:r>
            <a:r>
              <a:rPr lang="zh-CN" altLang="en-US" sz="1000"/>
              <a:t>。</a:t>
            </a:r>
            <a:endParaRPr lang="zh-CN" altLang="en-US" sz="1000"/>
          </a:p>
        </p:txBody>
      </p:sp>
      <p:sp>
        <p:nvSpPr>
          <p:cNvPr id="22" name="文本框 21"/>
          <p:cNvSpPr txBox="1"/>
          <p:nvPr/>
        </p:nvSpPr>
        <p:spPr>
          <a:xfrm>
            <a:off x="4977130" y="4892675"/>
            <a:ext cx="1172845" cy="398780"/>
          </a:xfrm>
          <a:prstGeom prst="rect">
            <a:avLst/>
          </a:prstGeom>
          <a:noFill/>
        </p:spPr>
        <p:txBody>
          <a:bodyPr wrap="square" rtlCol="0">
            <a:spAutoFit/>
          </a:bodyPr>
          <a:p>
            <a:r>
              <a:rPr lang="zh-CN" altLang="en-US" sz="1000"/>
              <a:t>批量插入新闻文本数据至</a:t>
            </a:r>
            <a:r>
              <a:rPr lang="en-US" altLang="zh-CN" sz="1000"/>
              <a:t>ES</a:t>
            </a:r>
            <a:endParaRPr lang="en-US" altLang="zh-CN" sz="1000"/>
          </a:p>
        </p:txBody>
      </p:sp>
      <p:cxnSp>
        <p:nvCxnSpPr>
          <p:cNvPr id="23" name="直接箭头连接符 22"/>
          <p:cNvCxnSpPr/>
          <p:nvPr/>
        </p:nvCxnSpPr>
        <p:spPr>
          <a:xfrm>
            <a:off x="3448685" y="2353945"/>
            <a:ext cx="708660" cy="0"/>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024370" y="2354580"/>
            <a:ext cx="708660" cy="0"/>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393565" y="2891790"/>
            <a:ext cx="1423670" cy="553085"/>
          </a:xfrm>
          <a:prstGeom prst="rect">
            <a:avLst/>
          </a:prstGeom>
          <a:noFill/>
        </p:spPr>
        <p:txBody>
          <a:bodyPr wrap="square" rtlCol="0">
            <a:spAutoFit/>
          </a:bodyPr>
          <a:p>
            <a:r>
              <a:rPr lang="zh-CN" sz="1000"/>
              <a:t>分布式</a:t>
            </a:r>
            <a:r>
              <a:rPr lang="en-US" altLang="zh-CN" sz="1000"/>
              <a:t>NLP</a:t>
            </a:r>
            <a:r>
              <a:rPr lang="zh-CN" altLang="en-US" sz="1000"/>
              <a:t>算法用于</a:t>
            </a:r>
            <a:r>
              <a:rPr lang="zh-CN" sz="1000"/>
              <a:t>分析和挖掘海量新闻文本数据</a:t>
            </a:r>
            <a:endParaRPr lang="zh-CN" sz="1000"/>
          </a:p>
        </p:txBody>
      </p:sp>
      <p:sp>
        <p:nvSpPr>
          <p:cNvPr id="26" name="文本框 25"/>
          <p:cNvSpPr txBox="1"/>
          <p:nvPr/>
        </p:nvSpPr>
        <p:spPr>
          <a:xfrm>
            <a:off x="8266430" y="4892675"/>
            <a:ext cx="1655445" cy="553085"/>
          </a:xfrm>
          <a:prstGeom prst="rect">
            <a:avLst/>
          </a:prstGeom>
          <a:noFill/>
        </p:spPr>
        <p:txBody>
          <a:bodyPr wrap="square" rtlCol="0">
            <a:spAutoFit/>
          </a:bodyPr>
          <a:p>
            <a:r>
              <a:rPr lang="zh-CN" sz="1000"/>
              <a:t>存储新闻文本数据以及文本模型分析结果，并支持系统查询和全文检索</a:t>
            </a:r>
            <a:endParaRPr lang="zh-CN" sz="1000"/>
          </a:p>
        </p:txBody>
      </p:sp>
      <p:sp>
        <p:nvSpPr>
          <p:cNvPr id="27" name="文本框 26"/>
          <p:cNvSpPr txBox="1"/>
          <p:nvPr/>
        </p:nvSpPr>
        <p:spPr>
          <a:xfrm>
            <a:off x="9252585" y="2998470"/>
            <a:ext cx="1655445" cy="553085"/>
          </a:xfrm>
          <a:prstGeom prst="rect">
            <a:avLst/>
          </a:prstGeom>
          <a:noFill/>
        </p:spPr>
        <p:txBody>
          <a:bodyPr wrap="square" rtlCol="0">
            <a:spAutoFit/>
          </a:bodyPr>
          <a:p>
            <a:r>
              <a:rPr lang="zh-CN" sz="1000"/>
              <a:t>应用系统模块，实现和展示金融舆情风险分析的系统功能</a:t>
            </a:r>
            <a:endParaRPr lang="zh-CN"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相关技术</a:t>
            </a:r>
            <a:endParaRPr lang="zh-CN" altLang="en-US"/>
          </a:p>
        </p:txBody>
      </p:sp>
      <p:sp>
        <p:nvSpPr>
          <p:cNvPr id="3" name="内容占位符 2"/>
          <p:cNvSpPr>
            <a:spLocks noGrp="1"/>
          </p:cNvSpPr>
          <p:nvPr>
            <p:ph idx="1"/>
          </p:nvPr>
        </p:nvSpPr>
        <p:spPr/>
        <p:txBody>
          <a:bodyPr>
            <a:normAutofit lnSpcReduction="10000"/>
          </a:bodyPr>
          <a:p>
            <a:r>
              <a:rPr lang="zh-CN" altLang="en-US">
                <a:sym typeface="+mn-ea"/>
              </a:rPr>
              <a:t>网络爬虫</a:t>
            </a:r>
            <a:endParaRPr lang="zh-CN" altLang="en-US">
              <a:sym typeface="+mn-ea"/>
            </a:endParaRPr>
          </a:p>
          <a:p>
            <a:endParaRPr lang="zh-CN" altLang="en-US">
              <a:sym typeface="+mn-ea"/>
            </a:endParaRPr>
          </a:p>
          <a:p>
            <a:r>
              <a:rPr lang="en-US" altLang="zh-CN">
                <a:sym typeface="+mn-ea"/>
              </a:rPr>
              <a:t>Hadoop -- 分布式系统基础架构</a:t>
            </a:r>
            <a:endParaRPr lang="en-US" altLang="zh-CN">
              <a:sym typeface="+mn-ea"/>
            </a:endParaRPr>
          </a:p>
          <a:p>
            <a:endParaRPr lang="en-US" altLang="zh-CN"/>
          </a:p>
          <a:p>
            <a:r>
              <a:rPr lang="en-US" altLang="zh-CN"/>
              <a:t>Spark -- 大规模数据处理的快速通用的计算引擎</a:t>
            </a:r>
            <a:endParaRPr lang="en-US" altLang="zh-CN"/>
          </a:p>
          <a:p>
            <a:endParaRPr lang="en-US" altLang="zh-CN"/>
          </a:p>
          <a:p>
            <a:r>
              <a:rPr lang="en-US" altLang="zh-CN"/>
              <a:t>Elasticsearch -- </a:t>
            </a:r>
            <a:r>
              <a:rPr lang="zh-CN" altLang="en-US"/>
              <a:t>分布式的搜索和数据分析引擎</a:t>
            </a:r>
            <a:endParaRPr lang="zh-CN" altLang="en-US"/>
          </a:p>
          <a:p>
            <a:endParaRPr lang="en-US" altLang="zh-CN"/>
          </a:p>
          <a:p>
            <a:r>
              <a:rPr lang="en-US" altLang="zh-CN"/>
              <a:t>NLP -- </a:t>
            </a:r>
            <a:r>
              <a:rPr lang="zh-CN" altLang="en-US"/>
              <a:t>自然语言处理算法模型</a:t>
            </a:r>
            <a:endParaRPr lang="zh-CN" altLang="en-US"/>
          </a:p>
        </p:txBody>
      </p:sp>
      <p:pic>
        <p:nvPicPr>
          <p:cNvPr id="4" name="图片 3"/>
          <p:cNvPicPr>
            <a:picLocks noChangeAspect="1"/>
          </p:cNvPicPr>
          <p:nvPr/>
        </p:nvPicPr>
        <p:blipFill>
          <a:blip r:embed="rId1"/>
          <a:stretch>
            <a:fillRect/>
          </a:stretch>
        </p:blipFill>
        <p:spPr>
          <a:xfrm>
            <a:off x="9256395" y="2952750"/>
            <a:ext cx="1828800" cy="952500"/>
          </a:xfrm>
          <a:prstGeom prst="rect">
            <a:avLst/>
          </a:prstGeom>
        </p:spPr>
      </p:pic>
      <p:pic>
        <p:nvPicPr>
          <p:cNvPr id="9" name="图片 8"/>
          <p:cNvPicPr>
            <a:picLocks noChangeAspect="1"/>
          </p:cNvPicPr>
          <p:nvPr/>
        </p:nvPicPr>
        <p:blipFill>
          <a:blip r:embed="rId2"/>
          <a:stretch>
            <a:fillRect/>
          </a:stretch>
        </p:blipFill>
        <p:spPr>
          <a:xfrm>
            <a:off x="8742680" y="4645660"/>
            <a:ext cx="2856865" cy="866775"/>
          </a:xfrm>
          <a:prstGeom prst="rect">
            <a:avLst/>
          </a:prstGeom>
        </p:spPr>
      </p:pic>
      <p:pic>
        <p:nvPicPr>
          <p:cNvPr id="10" name="图片 9"/>
          <p:cNvPicPr>
            <a:picLocks noChangeAspect="1"/>
          </p:cNvPicPr>
          <p:nvPr/>
        </p:nvPicPr>
        <p:blipFill>
          <a:blip r:embed="rId3"/>
          <a:stretch>
            <a:fillRect/>
          </a:stretch>
        </p:blipFill>
        <p:spPr>
          <a:xfrm>
            <a:off x="8471535" y="1181735"/>
            <a:ext cx="3398520" cy="17710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项目目标</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sym typeface="+mn-ea"/>
              </a:rPr>
              <a:t>设计开发一个金融舆情风险分析系统，</a:t>
            </a:r>
            <a:endParaRPr lang="en-US" altLang="zh-CN">
              <a:sym typeface="+mn-ea"/>
            </a:endParaRPr>
          </a:p>
          <a:p>
            <a:pPr lvl="1"/>
            <a:endParaRPr lang="zh-CN" altLang="en-US"/>
          </a:p>
          <a:p>
            <a:pPr lvl="1"/>
            <a:r>
              <a:rPr lang="zh-CN" altLang="en-US"/>
              <a:t>学习并使用相关大数据技术，包括</a:t>
            </a:r>
            <a:r>
              <a:rPr lang="en-US" altLang="zh-CN"/>
              <a:t>Hadoop, Spark,</a:t>
            </a:r>
            <a:r>
              <a:rPr lang="zh-CN" altLang="en-US"/>
              <a:t> </a:t>
            </a:r>
            <a:r>
              <a:rPr lang="en-US" altLang="zh-CN"/>
              <a:t>Elasticsearch</a:t>
            </a:r>
            <a:endParaRPr lang="en-US" altLang="zh-CN"/>
          </a:p>
          <a:p>
            <a:pPr lvl="1"/>
            <a:endParaRPr lang="en-US" altLang="zh-CN"/>
          </a:p>
          <a:p>
            <a:pPr lvl="1"/>
            <a:r>
              <a:rPr lang="zh-CN" altLang="en-US"/>
              <a:t>学习并掌握自然语言处理的相关算法模型</a:t>
            </a:r>
            <a:endParaRPr lang="zh-CN" altLang="en-US"/>
          </a:p>
          <a:p>
            <a:pPr lvl="1"/>
            <a:endParaRPr lang="zh-CN" altLang="en-US"/>
          </a:p>
          <a:p>
            <a:pPr lvl="1"/>
            <a:r>
              <a:rPr lang="zh-CN" altLang="en-US"/>
              <a:t>开发实现基于</a:t>
            </a:r>
            <a:r>
              <a:rPr lang="en-US" altLang="zh-CN"/>
              <a:t>Spark</a:t>
            </a:r>
            <a:r>
              <a:rPr lang="zh-CN" altLang="en-US"/>
              <a:t>的分布式的文本分析算法，用于处理海量文本数据</a:t>
            </a:r>
            <a:endParaRPr lang="zh-CN" altLang="en-US"/>
          </a:p>
          <a:p>
            <a:pPr lvl="1"/>
            <a:endParaRPr lang="zh-CN" altLang="en-US"/>
          </a:p>
          <a:p>
            <a:pPr lvl="1">
              <a:lnSpc>
                <a:spcPct val="100000"/>
              </a:lnSpc>
            </a:pPr>
            <a:r>
              <a:rPr lang="zh-CN" altLang="en-US"/>
              <a:t>开发爬虫，获取最新的财经数据，并使用</a:t>
            </a:r>
            <a:r>
              <a:rPr lang="zh-CN" altLang="en-US">
                <a:sym typeface="+mn-ea"/>
              </a:rPr>
              <a:t>分布式的文本分析算法</a:t>
            </a:r>
            <a:r>
              <a:rPr lang="zh-CN" altLang="en-US"/>
              <a:t>进行</a:t>
            </a:r>
            <a:r>
              <a:rPr lang="zh-CN" altLang="en-US" b="1"/>
              <a:t>自动分词</a:t>
            </a:r>
            <a:r>
              <a:rPr lang="zh-CN" altLang="en-US"/>
              <a:t>，</a:t>
            </a:r>
            <a:r>
              <a:rPr lang="zh-CN" altLang="en-US" b="1"/>
              <a:t>命名实体识别</a:t>
            </a:r>
            <a:r>
              <a:rPr lang="zh-CN" altLang="en-US"/>
              <a:t>，</a:t>
            </a:r>
            <a:r>
              <a:rPr lang="zh-CN" altLang="en-US" b="1"/>
              <a:t>企业</a:t>
            </a:r>
            <a:r>
              <a:rPr lang="zh-CN" altLang="en-US" b="1"/>
              <a:t>舆情分析</a:t>
            </a:r>
            <a:r>
              <a:rPr lang="zh-CN" altLang="en-US"/>
              <a:t>和</a:t>
            </a:r>
            <a:r>
              <a:rPr lang="zh-CN" altLang="en-US" b="1"/>
              <a:t>企业风险检测</a:t>
            </a:r>
            <a:endParaRPr lang="zh-CN" altLang="en-US" b="1"/>
          </a:p>
          <a:p>
            <a:pPr lvl="1">
              <a:lnSpc>
                <a:spcPct val="100000"/>
              </a:lnSpc>
            </a:pPr>
            <a:r>
              <a:rPr lang="en-US" altLang="zh-CN" b="1"/>
              <a:t>Bonus Topis:</a:t>
            </a:r>
            <a:r>
              <a:rPr lang="de-DE" altLang="zh-CN" b="1"/>
              <a:t>  </a:t>
            </a:r>
            <a:r>
              <a:rPr lang="zh-CN" altLang="zh-CN" b="1"/>
              <a:t>语义检索， 热点话题追踪，</a:t>
            </a:r>
            <a:r>
              <a:rPr lang="en-US" altLang="zh-CN" b="1"/>
              <a:t>...</a:t>
            </a:r>
            <a:endParaRPr lang="en-US" altLang="zh-CN" b="1"/>
          </a:p>
          <a:p>
            <a:pPr lvl="1"/>
            <a:endParaRPr lang="zh-CN" altLang="en-US"/>
          </a:p>
          <a:p>
            <a:pPr lvl="1"/>
            <a:r>
              <a:rPr lang="zh-CN" altLang="en-US">
                <a:sym typeface="+mn-ea"/>
              </a:rPr>
              <a:t>设计和开发金融舆情风险分析</a:t>
            </a:r>
            <a:r>
              <a:rPr lang="en-US" altLang="zh-CN">
                <a:sym typeface="+mn-ea"/>
              </a:rPr>
              <a:t>web</a:t>
            </a:r>
            <a:r>
              <a:rPr lang="zh-CN" altLang="en-US">
                <a:sym typeface="+mn-ea"/>
              </a:rPr>
              <a:t>应用系统</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项目数据资源</a:t>
            </a:r>
            <a:endParaRPr lang="zh-CN" altLang="en-US">
              <a:sym typeface="+mn-ea"/>
            </a:endParaRPr>
          </a:p>
        </p:txBody>
      </p:sp>
      <p:sp>
        <p:nvSpPr>
          <p:cNvPr id="3" name="内容占位符 2"/>
          <p:cNvSpPr>
            <a:spLocks noGrp="1"/>
          </p:cNvSpPr>
          <p:nvPr>
            <p:ph idx="1"/>
          </p:nvPr>
        </p:nvSpPr>
        <p:spPr/>
        <p:txBody>
          <a:bodyPr>
            <a:normAutofit lnSpcReduction="10000"/>
          </a:bodyPr>
          <a:p>
            <a:r>
              <a:rPr lang="zh-CN" altLang="en-US">
                <a:sym typeface="+mn-ea"/>
              </a:rPr>
              <a:t>目标企业</a:t>
            </a:r>
            <a:r>
              <a:rPr lang="zh-CN" altLang="en-US"/>
              <a:t>： （每个小组选择一个板块的企业进行分析）</a:t>
            </a:r>
            <a:endParaRPr lang="zh-CN" altLang="en-US"/>
          </a:p>
          <a:p>
            <a:pPr lvl="1"/>
            <a:r>
              <a:rPr lang="zh-CN" altLang="en-US">
                <a:hlinkClick r:id="rId1" tooltip=""/>
              </a:rPr>
              <a:t>新三板企业</a:t>
            </a:r>
            <a:r>
              <a:rPr lang="zh-CN" altLang="en-US"/>
              <a:t> </a:t>
            </a:r>
            <a:endParaRPr lang="zh-CN" altLang="en-US"/>
          </a:p>
          <a:p>
            <a:pPr lvl="1"/>
            <a:r>
              <a:rPr lang="zh-CN" altLang="en-US">
                <a:hlinkClick r:id="rId2" tooltip=""/>
              </a:rPr>
              <a:t>创业板企业</a:t>
            </a:r>
            <a:r>
              <a:rPr lang="zh-CN" altLang="en-US"/>
              <a:t>  </a:t>
            </a:r>
            <a:endParaRPr lang="zh-CN" altLang="en-US"/>
          </a:p>
          <a:p>
            <a:pPr lvl="1"/>
            <a:r>
              <a:rPr lang="zh-CN" altLang="en-US">
                <a:hlinkClick r:id="rId3" tooltip=""/>
              </a:rPr>
              <a:t>中小板企业</a:t>
            </a:r>
            <a:r>
              <a:rPr lang="zh-CN" altLang="en-US"/>
              <a:t>  </a:t>
            </a:r>
            <a:endParaRPr lang="zh-CN" altLang="en-US"/>
          </a:p>
          <a:p>
            <a:pPr lvl="1"/>
            <a:r>
              <a:rPr lang="zh-CN" altLang="en-US">
                <a:hlinkClick r:id="rId4" tooltip=""/>
              </a:rPr>
              <a:t>深市主板企业</a:t>
            </a:r>
            <a:r>
              <a:rPr lang="zh-CN" altLang="en-US"/>
              <a:t> </a:t>
            </a:r>
            <a:endParaRPr lang="zh-CN" altLang="en-US"/>
          </a:p>
          <a:p>
            <a:pPr lvl="0"/>
            <a:endParaRPr lang="zh-CN" altLang="en-US"/>
          </a:p>
          <a:p>
            <a:pPr lvl="0"/>
            <a:r>
              <a:rPr lang="zh-CN" altLang="en-US"/>
              <a:t>企业财经资讯：（不限于下列资源，仅供参考）</a:t>
            </a:r>
            <a:endParaRPr lang="zh-CN" altLang="en-US"/>
          </a:p>
          <a:p>
            <a:pPr lvl="1"/>
            <a:r>
              <a:rPr lang="zh-CN" altLang="en-US"/>
              <a:t>东方财富网</a:t>
            </a:r>
            <a:endParaRPr lang="zh-CN" altLang="en-US"/>
          </a:p>
          <a:p>
            <a:pPr lvl="1"/>
            <a:r>
              <a:rPr lang="zh-CN" altLang="en-US"/>
              <a:t>和讯股票</a:t>
            </a:r>
            <a:endParaRPr lang="zh-CN" altLang="en-US"/>
          </a:p>
          <a:p>
            <a:pPr lvl="1"/>
            <a:r>
              <a:rPr lang="zh-CN" altLang="en-US"/>
              <a:t>新浪财经、腾讯财经新闻</a:t>
            </a:r>
            <a:endParaRPr lang="zh-CN" altLang="en-US"/>
          </a:p>
          <a:p>
            <a:pPr lvl="1"/>
            <a:r>
              <a:rPr lang="en-US" altLang="zh-CN" sz="2400"/>
              <a:t>...</a:t>
            </a:r>
            <a:endParaRPr lang="en-US" altLang="zh-CN" sz="2400"/>
          </a:p>
          <a:p>
            <a:pPr lvl="0"/>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en-US"/>
              <a:t>相关技术介绍</a:t>
            </a:r>
            <a:endParaRPr lang="zh-CN" altLang="en-US"/>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爬虫技术</a:t>
            </a:r>
            <a:endParaRPr lang="zh-CN" altLang="en-US"/>
          </a:p>
        </p:txBody>
      </p:sp>
      <p:pic>
        <p:nvPicPr>
          <p:cNvPr id="9" name="内容占位符 8"/>
          <p:cNvPicPr>
            <a:picLocks noChangeAspect="1"/>
          </p:cNvPicPr>
          <p:nvPr>
            <p:ph idx="1"/>
          </p:nvPr>
        </p:nvPicPr>
        <p:blipFill>
          <a:blip r:embed="rId1"/>
          <a:stretch>
            <a:fillRect/>
          </a:stretch>
        </p:blipFill>
        <p:spPr>
          <a:xfrm>
            <a:off x="4916805" y="1524000"/>
            <a:ext cx="6645910" cy="4351655"/>
          </a:xfrm>
          <a:prstGeom prst="rect">
            <a:avLst/>
          </a:prstGeom>
        </p:spPr>
      </p:pic>
      <p:sp>
        <p:nvSpPr>
          <p:cNvPr id="10" name="文本框 9"/>
          <p:cNvSpPr txBox="1"/>
          <p:nvPr/>
        </p:nvSpPr>
        <p:spPr>
          <a:xfrm>
            <a:off x="579120" y="1691005"/>
            <a:ext cx="4207510" cy="3692525"/>
          </a:xfrm>
          <a:prstGeom prst="rect">
            <a:avLst/>
          </a:prstGeom>
          <a:noFill/>
        </p:spPr>
        <p:txBody>
          <a:bodyPr wrap="square" rtlCol="0">
            <a:spAutoFit/>
          </a:bodyPr>
          <a:p>
            <a:r>
              <a:rPr lang="zh-CN" altLang="en-US" b="1"/>
              <a:t>网络爬虫的基本工作流程如下：</a:t>
            </a:r>
            <a:endParaRPr lang="zh-CN" altLang="en-US" b="1"/>
          </a:p>
          <a:p>
            <a:endParaRPr lang="zh-CN" altLang="en-US"/>
          </a:p>
          <a:p>
            <a:pPr lvl="0"/>
            <a:r>
              <a:rPr lang="zh-CN" altLang="en-US" sz="1600"/>
              <a:t>1.首先选取一部分精心挑选的种子URL；</a:t>
            </a:r>
            <a:endParaRPr lang="zh-CN" altLang="en-US" sz="1600"/>
          </a:p>
          <a:p>
            <a:pPr lvl="0"/>
            <a:endParaRPr lang="zh-CN" altLang="en-US"/>
          </a:p>
          <a:p>
            <a:pPr lvl="0"/>
            <a:r>
              <a:rPr lang="zh-CN" altLang="en-US" sz="1600"/>
              <a:t>2.将这些URL放入待抓取URL队列；</a:t>
            </a:r>
            <a:endParaRPr lang="zh-CN" altLang="en-US" sz="1600"/>
          </a:p>
          <a:p>
            <a:pPr lvl="0"/>
            <a:endParaRPr lang="zh-CN" altLang="en-US"/>
          </a:p>
          <a:p>
            <a:pPr lvl="0"/>
            <a:r>
              <a:rPr lang="zh-CN" altLang="en-US" sz="1600"/>
              <a:t>3.从待抓取URL队列中取出待抓取在URL，解析DNS，并且得到主机的ip，并将URL对应的网页下载下来，存储进已下载网页库中。此外，将这些URL放进已抓取URL队列。</a:t>
            </a:r>
            <a:endParaRPr lang="zh-CN" altLang="en-US" sz="1600"/>
          </a:p>
          <a:p>
            <a:pPr lvl="0"/>
            <a:endParaRPr lang="zh-CN" altLang="en-US"/>
          </a:p>
          <a:p>
            <a:pPr lvl="0"/>
            <a:r>
              <a:rPr lang="zh-CN" altLang="en-US" sz="1600"/>
              <a:t>4.分析已抓取URL队列中的URL，分析其中的其他URL，并且将URL放入待抓取URL队列，从而进入下一个循环。</a:t>
            </a:r>
            <a:endParaRPr lang="zh-CN" altLang="en-US" sz="1600"/>
          </a:p>
        </p:txBody>
      </p:sp>
      <p:sp>
        <p:nvSpPr>
          <p:cNvPr id="11" name="文本框 10"/>
          <p:cNvSpPr txBox="1"/>
          <p:nvPr/>
        </p:nvSpPr>
        <p:spPr>
          <a:xfrm>
            <a:off x="579120" y="6261735"/>
            <a:ext cx="5020310" cy="275590"/>
          </a:xfrm>
          <a:prstGeom prst="rect">
            <a:avLst/>
          </a:prstGeom>
          <a:noFill/>
        </p:spPr>
        <p:txBody>
          <a:bodyPr wrap="none" rtlCol="0">
            <a:spAutoFit/>
          </a:bodyPr>
          <a:p>
            <a:pPr algn="l"/>
            <a:r>
              <a:rPr lang="en-US" altLang="zh-CN" sz="1200">
                <a:solidFill>
                  <a:schemeClr val="bg1">
                    <a:lumMod val="75000"/>
                  </a:schemeClr>
                </a:solidFill>
              </a:rPr>
              <a:t>Source:</a:t>
            </a:r>
            <a:r>
              <a:rPr lang="de-DE" altLang="zh-CN" sz="1200">
                <a:solidFill>
                  <a:schemeClr val="bg1">
                    <a:lumMod val="75000"/>
                  </a:schemeClr>
                </a:solidFill>
              </a:rPr>
              <a:t> </a:t>
            </a:r>
            <a:r>
              <a:rPr lang="zh-CN" altLang="en-US" sz="1200">
                <a:solidFill>
                  <a:schemeClr val="bg1">
                    <a:lumMod val="75000"/>
                  </a:schemeClr>
                </a:solidFill>
              </a:rPr>
              <a:t>http://www.cnblogs.com/wawlian/archive/2012/06/18/2553061.html</a:t>
            </a:r>
            <a:endParaRPr lang="zh-CN" altLang="en-US" sz="1200">
              <a:solidFill>
                <a:schemeClr val="bg1">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descr="爬虫比较"/>
          <p:cNvPicPr>
            <a:picLocks noChangeAspect="1"/>
          </p:cNvPicPr>
          <p:nvPr>
            <p:ph idx="1"/>
          </p:nvPr>
        </p:nvPicPr>
        <p:blipFill>
          <a:blip r:embed="rId1"/>
          <a:stretch>
            <a:fillRect/>
          </a:stretch>
        </p:blipFill>
        <p:spPr>
          <a:xfrm>
            <a:off x="1416050" y="310515"/>
            <a:ext cx="9359900" cy="5915660"/>
          </a:xfrm>
          <a:prstGeom prst="rect">
            <a:avLst/>
          </a:prstGeom>
        </p:spPr>
      </p:pic>
      <p:sp>
        <p:nvSpPr>
          <p:cNvPr id="4" name="文本框 3"/>
          <p:cNvSpPr txBox="1"/>
          <p:nvPr/>
        </p:nvSpPr>
        <p:spPr>
          <a:xfrm>
            <a:off x="1416050" y="6317615"/>
            <a:ext cx="3427095" cy="275590"/>
          </a:xfrm>
          <a:prstGeom prst="rect">
            <a:avLst/>
          </a:prstGeom>
          <a:noFill/>
        </p:spPr>
        <p:txBody>
          <a:bodyPr wrap="none" rtlCol="0">
            <a:spAutoFit/>
          </a:bodyPr>
          <a:p>
            <a:pPr algn="l"/>
            <a:r>
              <a:rPr lang="zh-CN" altLang="en-US" sz="1200">
                <a:solidFill>
                  <a:schemeClr val="bg1">
                    <a:lumMod val="75000"/>
                  </a:schemeClr>
                </a:solidFill>
              </a:rPr>
              <a:t>Source: https://www.zhihu.com/question/27042168</a:t>
            </a:r>
            <a:endParaRPr lang="zh-CN" altLang="en-US" sz="1200">
              <a:solidFill>
                <a:schemeClr val="bg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normAutofit/>
          </a:bodyPr>
          <a:p>
            <a:r>
              <a:rPr lang="zh-CN" altLang="en-US"/>
              <a:t>项目简介</a:t>
            </a:r>
            <a:endParaRPr lang="zh-CN" altLang="en-US"/>
          </a:p>
          <a:p>
            <a:r>
              <a:rPr lang="zh-CN" altLang="en-US"/>
              <a:t>企业风险和舆情监控</a:t>
            </a:r>
            <a:endParaRPr lang="zh-CN" altLang="en-US"/>
          </a:p>
          <a:p>
            <a:r>
              <a:rPr lang="zh-CN" altLang="en-US">
                <a:sym typeface="+mn-ea"/>
              </a:rPr>
              <a:t>金融舆情风险分析系统</a:t>
            </a:r>
            <a:endParaRPr lang="zh-CN" altLang="en-US"/>
          </a:p>
          <a:p>
            <a:r>
              <a:rPr lang="zh-CN" altLang="en-US">
                <a:sym typeface="+mn-ea"/>
              </a:rPr>
              <a:t>项目目标</a:t>
            </a:r>
            <a:endParaRPr lang="zh-CN" altLang="en-US">
              <a:sym typeface="+mn-ea"/>
            </a:endParaRPr>
          </a:p>
          <a:p>
            <a:endParaRPr lang="zh-CN" altLang="en-US"/>
          </a:p>
          <a:p>
            <a:r>
              <a:rPr lang="zh-CN" altLang="en-US"/>
              <a:t>相关技术介绍</a:t>
            </a:r>
            <a:endParaRPr lang="zh-CN" altLang="en-US"/>
          </a:p>
          <a:p>
            <a:pPr lvl="1">
              <a:buFont typeface="Arial" panose="020B0604020202020204" pitchFamily="34" charset="0"/>
              <a:buChar char="•"/>
            </a:pPr>
            <a:r>
              <a:rPr lang="zh-CN" altLang="en-US" sz="2400"/>
              <a:t>爬虫技术</a:t>
            </a:r>
            <a:endParaRPr lang="zh-CN" altLang="en-US" sz="2400"/>
          </a:p>
          <a:p>
            <a:pPr lvl="1">
              <a:buFont typeface="Arial" panose="020B0604020202020204" pitchFamily="34" charset="0"/>
              <a:buChar char="•"/>
            </a:pPr>
            <a:r>
              <a:rPr lang="zh-CN" altLang="en-US" sz="2400"/>
              <a:t>大数据分布式技术</a:t>
            </a:r>
            <a:endParaRPr lang="zh-CN" altLang="en-US" sz="2400"/>
          </a:p>
          <a:p>
            <a:pPr lvl="1">
              <a:buFont typeface="Arial" panose="020B0604020202020204" pitchFamily="34" charset="0"/>
              <a:buChar char="•"/>
            </a:pPr>
            <a:r>
              <a:rPr lang="zh-CN" altLang="en-US" sz="2400"/>
              <a:t>自然语言处理及模型分析</a:t>
            </a:r>
            <a:endParaRPr lang="zh-CN" altLang="en-US"/>
          </a:p>
          <a:p>
            <a:endParaRPr lang="zh-CN" altLang="en-US"/>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 -- </a:t>
            </a:r>
            <a:r>
              <a:rPr lang="zh-CN" altLang="en-US"/>
              <a:t>分布式文件存储系统</a:t>
            </a:r>
            <a:endParaRPr lang="zh-CN" altLang="en-US"/>
          </a:p>
        </p:txBody>
      </p:sp>
      <p:sp>
        <p:nvSpPr>
          <p:cNvPr id="3" name="内容占位符 2"/>
          <p:cNvSpPr>
            <a:spLocks noGrp="1"/>
          </p:cNvSpPr>
          <p:nvPr>
            <p:ph idx="1"/>
          </p:nvPr>
        </p:nvSpPr>
        <p:spPr/>
        <p:txBody>
          <a:bodyPr>
            <a:normAutofit/>
          </a:bodyPr>
          <a:p>
            <a:pPr marL="0" indent="0">
              <a:buNone/>
            </a:pPr>
            <a:r>
              <a:rPr lang="zh-CN" altLang="en-US" sz="2795" b="1" dirty="0">
                <a:sym typeface="+mn-ea"/>
              </a:rPr>
              <a:t>设计目标</a:t>
            </a:r>
            <a:endParaRPr lang="zh-CN" altLang="en-US" sz="2795" b="1" dirty="0">
              <a:sym typeface="+mn-ea"/>
            </a:endParaRPr>
          </a:p>
          <a:p>
            <a:pPr marL="0" indent="0">
              <a:buNone/>
            </a:pPr>
            <a:endParaRPr lang="zh-CN" altLang="en-US" sz="2795" b="1" dirty="0">
              <a:sym typeface="+mn-ea"/>
            </a:endParaRPr>
          </a:p>
          <a:p>
            <a:pPr lvl="1"/>
            <a:r>
              <a:rPr lang="zh-CN" altLang="en-US" sz="2395" dirty="0">
                <a:sym typeface="+mn-ea"/>
              </a:rPr>
              <a:t>超</a:t>
            </a:r>
            <a:r>
              <a:rPr lang="zh-CN" altLang="en-US" sz="2395" dirty="0" smtClean="0">
                <a:sym typeface="+mn-ea"/>
              </a:rPr>
              <a:t>大文件</a:t>
            </a:r>
            <a:endParaRPr lang="en-US" altLang="zh-CN" sz="2395" dirty="0" smtClean="0"/>
          </a:p>
          <a:p>
            <a:pPr lvl="2"/>
            <a:r>
              <a:rPr lang="zh-CN" altLang="en-US" sz="2325" dirty="0" smtClean="0">
                <a:sym typeface="+mn-ea"/>
              </a:rPr>
              <a:t>具有</a:t>
            </a:r>
            <a:r>
              <a:rPr lang="en-US" altLang="zh-CN" sz="2325" dirty="0" smtClean="0">
                <a:sym typeface="+mn-ea"/>
              </a:rPr>
              <a:t>GB</a:t>
            </a:r>
            <a:r>
              <a:rPr lang="zh-CN" altLang="en-US" sz="2325" dirty="0" smtClean="0">
                <a:sym typeface="+mn-ea"/>
              </a:rPr>
              <a:t>、</a:t>
            </a:r>
            <a:r>
              <a:rPr lang="en-US" altLang="zh-CN" sz="2325" dirty="0" smtClean="0">
                <a:sym typeface="+mn-ea"/>
              </a:rPr>
              <a:t>TB</a:t>
            </a:r>
            <a:r>
              <a:rPr lang="zh-CN" altLang="en-US" sz="2325" dirty="0" smtClean="0">
                <a:sym typeface="+mn-ea"/>
              </a:rPr>
              <a:t>、</a:t>
            </a:r>
            <a:r>
              <a:rPr lang="en-US" altLang="zh-CN" sz="2325" dirty="0" smtClean="0">
                <a:sym typeface="+mn-ea"/>
              </a:rPr>
              <a:t>PB</a:t>
            </a:r>
            <a:r>
              <a:rPr lang="zh-CN" altLang="en-US" sz="2325" dirty="0" smtClean="0">
                <a:sym typeface="+mn-ea"/>
              </a:rPr>
              <a:t>级大小的文件</a:t>
            </a:r>
            <a:endParaRPr lang="en-US" altLang="zh-CN" sz="2325" dirty="0" smtClean="0"/>
          </a:p>
          <a:p>
            <a:pPr lvl="1"/>
            <a:r>
              <a:rPr lang="zh-CN" altLang="en-US" sz="2395" dirty="0" smtClean="0">
                <a:sym typeface="+mn-ea"/>
              </a:rPr>
              <a:t>流式数据访问</a:t>
            </a:r>
            <a:endParaRPr lang="en-US" altLang="zh-CN" sz="2395" dirty="0" smtClean="0"/>
          </a:p>
          <a:p>
            <a:pPr lvl="2"/>
            <a:r>
              <a:rPr lang="zh-CN" altLang="en-US" sz="2325" dirty="0" smtClean="0">
                <a:sym typeface="+mn-ea"/>
              </a:rPr>
              <a:t>分析涉及大部分数据集或全集，</a:t>
            </a:r>
            <a:r>
              <a:rPr lang="zh-CN" altLang="en-US" sz="2325" dirty="0">
                <a:sym typeface="+mn-ea"/>
              </a:rPr>
              <a:t>连续读的速度比随机读的速度</a:t>
            </a:r>
            <a:r>
              <a:rPr lang="zh-CN" altLang="en-US" sz="2325" dirty="0" smtClean="0">
                <a:sym typeface="+mn-ea"/>
              </a:rPr>
              <a:t>重要</a:t>
            </a:r>
            <a:endParaRPr lang="en-US" altLang="zh-CN" sz="2325" dirty="0" smtClean="0"/>
          </a:p>
          <a:p>
            <a:pPr lvl="2"/>
            <a:r>
              <a:rPr lang="zh-CN" altLang="en-US" sz="2325" dirty="0" smtClean="0">
                <a:sym typeface="+mn-ea"/>
              </a:rPr>
              <a:t>一次写入、多次读取</a:t>
            </a:r>
            <a:endParaRPr lang="en-US" altLang="zh-CN" sz="2325" dirty="0" smtClean="0"/>
          </a:p>
          <a:p>
            <a:pPr lvl="1"/>
            <a:r>
              <a:rPr lang="zh-CN" altLang="en-US" sz="2395" dirty="0" smtClean="0">
                <a:sym typeface="+mn-ea"/>
              </a:rPr>
              <a:t>商用硬件</a:t>
            </a:r>
            <a:endParaRPr lang="en-US" altLang="zh-CN" sz="2395" dirty="0" smtClean="0"/>
          </a:p>
          <a:p>
            <a:pPr lvl="2"/>
            <a:r>
              <a:rPr lang="zh-CN" altLang="en-US" sz="2325" dirty="0" smtClean="0">
                <a:sym typeface="+mn-ea"/>
              </a:rPr>
              <a:t>运行在普通硬件上，节点故障率高</a:t>
            </a:r>
            <a:endParaRPr lang="en-US" altLang="zh-CN" sz="2325" dirty="0" smtClean="0"/>
          </a:p>
          <a:p>
            <a:pPr lvl="2"/>
            <a:r>
              <a:rPr lang="zh-CN" altLang="en-US" sz="2325" dirty="0" smtClean="0">
                <a:sym typeface="+mn-ea"/>
              </a:rPr>
              <a:t>连续运行，不让用户察觉明显的中断</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 </a:t>
            </a:r>
            <a:r>
              <a:rPr lang="zh-CN" altLang="en-US"/>
              <a:t>架构</a:t>
            </a:r>
            <a:endParaRPr lang="zh-CN" altLang="en-US"/>
          </a:p>
        </p:txBody>
      </p:sp>
      <p:pic>
        <p:nvPicPr>
          <p:cNvPr id="6" name="Picture 3"/>
          <p:cNvPicPr>
            <a:picLocks noChangeAspect="1" noChangeArrowheads="1"/>
          </p:cNvPicPr>
          <p:nvPr>
            <p:ph idx="1"/>
          </p:nvPr>
        </p:nvPicPr>
        <p:blipFill>
          <a:blip r:embed="rId1"/>
          <a:srcRect/>
          <a:stretch>
            <a:fillRect/>
          </a:stretch>
        </p:blipFill>
        <p:spPr bwMode="auto">
          <a:xfrm>
            <a:off x="5716270" y="1433830"/>
            <a:ext cx="6010275" cy="3990975"/>
          </a:xfrm>
          <a:prstGeom prst="rect">
            <a:avLst/>
          </a:prstGeom>
          <a:noFill/>
          <a:ln w="9525">
            <a:noFill/>
            <a:miter lim="800000"/>
            <a:headEnd/>
            <a:tailEnd/>
          </a:ln>
          <a:effectLst/>
        </p:spPr>
      </p:pic>
      <p:sp>
        <p:nvSpPr>
          <p:cNvPr id="7" name="内容占位符 2"/>
          <p:cNvSpPr>
            <a:spLocks noGrp="1"/>
          </p:cNvSpPr>
          <p:nvPr/>
        </p:nvSpPr>
        <p:spPr bwMode="auto">
          <a:xfrm>
            <a:off x="940435" y="1690703"/>
            <a:ext cx="4203700" cy="358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457200"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mn-cs"/>
                <a:sym typeface="Calibri" panose="020F0502020204030204" charset="0"/>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mn-cs"/>
                <a:sym typeface="Calibri" panose="020F0502020204030204" charset="0"/>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mn-cs"/>
                <a:sym typeface="Calibri" panose="020F0502020204030204" charset="0"/>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mn-cs"/>
                <a:sym typeface="Calibri" panose="020F0502020204030204" charset="0"/>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mn-cs"/>
                <a:sym typeface="Calibri" panose="020F0502020204030204" charset="0"/>
              </a:defRPr>
            </a:lvl5pPr>
            <a:lvl6pPr marL="25146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mn-lt"/>
                <a:ea typeface="+mn-ea"/>
                <a:cs typeface="+mn-cs"/>
                <a:sym typeface="Calibri" panose="020F0502020204030204" charset="0"/>
              </a:defRPr>
            </a:lvl6pPr>
            <a:lvl7pPr marL="29718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mn-lt"/>
                <a:ea typeface="+mn-ea"/>
                <a:cs typeface="+mn-cs"/>
                <a:sym typeface="Calibri" panose="020F0502020204030204" charset="0"/>
              </a:defRPr>
            </a:lvl7pPr>
            <a:lvl8pPr marL="34290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mn-lt"/>
                <a:ea typeface="+mn-ea"/>
                <a:cs typeface="+mn-cs"/>
                <a:sym typeface="Calibri" panose="020F0502020204030204" charset="0"/>
              </a:defRPr>
            </a:lvl8pPr>
            <a:lvl9pPr marL="38862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mn-lt"/>
                <a:ea typeface="+mn-ea"/>
                <a:cs typeface="+mn-cs"/>
                <a:sym typeface="Calibri" panose="020F0502020204030204" charset="0"/>
              </a:defRPr>
            </a:lvl9pPr>
          </a:lstStyle>
          <a:p>
            <a:r>
              <a:rPr lang="en-US" altLang="zh-CN" sz="2800" dirty="0" smtClean="0"/>
              <a:t>Master/Slave</a:t>
            </a:r>
            <a:r>
              <a:rPr lang="zh-CN" altLang="en-US" sz="2800" dirty="0" smtClean="0"/>
              <a:t>主从架构</a:t>
            </a:r>
            <a:endParaRPr lang="en-US" altLang="zh-CN" sz="2800" dirty="0" smtClean="0"/>
          </a:p>
          <a:p>
            <a:pPr lvl="1"/>
            <a:r>
              <a:rPr lang="zh-CN" altLang="en-US" sz="2400" dirty="0"/>
              <a:t>管理</a:t>
            </a:r>
            <a:r>
              <a:rPr lang="zh-CN" altLang="en-US" sz="2400" dirty="0" smtClean="0"/>
              <a:t>者</a:t>
            </a:r>
            <a:r>
              <a:rPr lang="en-US" altLang="zh-CN" sz="2400" dirty="0" err="1" smtClean="0"/>
              <a:t>namenode</a:t>
            </a:r>
            <a:endParaRPr lang="en-US" altLang="zh-CN" sz="2400" dirty="0"/>
          </a:p>
          <a:p>
            <a:pPr lvl="1"/>
            <a:r>
              <a:rPr lang="zh-CN" altLang="en-US" sz="2400" dirty="0" smtClean="0"/>
              <a:t>工作者</a:t>
            </a:r>
            <a:r>
              <a:rPr lang="en-US" altLang="zh-CN" sz="2400" dirty="0" err="1" smtClean="0"/>
              <a:t>datanode</a:t>
            </a:r>
            <a:endParaRPr lang="en-US" altLang="zh-CN" sz="2400" dirty="0"/>
          </a:p>
          <a:p>
            <a:r>
              <a:rPr lang="zh-CN" altLang="en-US" sz="2800" dirty="0" smtClean="0"/>
              <a:t>优势</a:t>
            </a:r>
            <a:endParaRPr lang="en-US" altLang="zh-CN" sz="2800" dirty="0"/>
          </a:p>
          <a:p>
            <a:pPr lvl="1"/>
            <a:r>
              <a:rPr lang="zh-CN" altLang="en-US" sz="2400" dirty="0" smtClean="0"/>
              <a:t>降低</a:t>
            </a:r>
            <a:r>
              <a:rPr lang="en-US" altLang="zh-CN" sz="2400" dirty="0" err="1" smtClean="0"/>
              <a:t>namenode</a:t>
            </a:r>
            <a:r>
              <a:rPr lang="zh-CN" altLang="en-US" sz="2400" dirty="0" smtClean="0"/>
              <a:t>工作负载</a:t>
            </a:r>
            <a:endParaRPr lang="en-US" altLang="zh-CN" sz="2400" dirty="0" smtClean="0"/>
          </a:p>
          <a:p>
            <a:pPr lvl="1"/>
            <a:r>
              <a:rPr lang="zh-CN" altLang="en-US" sz="2400" dirty="0" smtClean="0"/>
              <a:t>并行读写任务</a:t>
            </a:r>
            <a:endParaRPr lang="en-US" altLang="zh-CN" sz="24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NameNode / DataNode</a:t>
            </a:r>
            <a:endParaRPr lang="en-US" altLang="zh-CN"/>
          </a:p>
        </p:txBody>
      </p:sp>
      <p:sp>
        <p:nvSpPr>
          <p:cNvPr id="7" name="文本占位符 6"/>
          <p:cNvSpPr>
            <a:spLocks noGrp="1"/>
          </p:cNvSpPr>
          <p:nvPr>
            <p:ph type="body" idx="1"/>
          </p:nvPr>
        </p:nvSpPr>
        <p:spPr/>
        <p:txBody>
          <a:bodyPr/>
          <a:p>
            <a:r>
              <a:rPr lang="en-US" altLang="zh-CN"/>
              <a:t>NameNode</a:t>
            </a:r>
            <a:endParaRPr lang="en-US" altLang="zh-CN"/>
          </a:p>
        </p:txBody>
      </p:sp>
      <p:sp>
        <p:nvSpPr>
          <p:cNvPr id="8" name="内容占位符 7"/>
          <p:cNvSpPr>
            <a:spLocks noGrp="1"/>
          </p:cNvSpPr>
          <p:nvPr>
            <p:ph sz="half" idx="2"/>
          </p:nvPr>
        </p:nvSpPr>
        <p:spPr/>
        <p:txBody>
          <a:bodyPr>
            <a:normAutofit fontScale="70000"/>
          </a:bodyPr>
          <a:p>
            <a:r>
              <a:rPr lang="zh-CN" altLang="en-US" sz="2800" dirty="0" smtClean="0">
                <a:sym typeface="+mn-ea"/>
              </a:rPr>
              <a:t>管理系统文件的命名空间</a:t>
            </a:r>
            <a:endParaRPr lang="en-US" altLang="zh-CN" sz="2800" dirty="0" smtClean="0"/>
          </a:p>
          <a:p>
            <a:pPr lvl="1"/>
            <a:r>
              <a:rPr lang="zh-CN" altLang="en-US" sz="2800" dirty="0" smtClean="0">
                <a:sym typeface="+mn-ea"/>
              </a:rPr>
              <a:t>文件系统树</a:t>
            </a:r>
            <a:endParaRPr lang="en-US" altLang="zh-CN" sz="2800" dirty="0" smtClean="0"/>
          </a:p>
          <a:p>
            <a:pPr lvl="1"/>
            <a:r>
              <a:rPr lang="zh-CN" altLang="en-US" sz="2800" dirty="0" smtClean="0">
                <a:sym typeface="+mn-ea"/>
              </a:rPr>
              <a:t>所有目录和文件</a:t>
            </a:r>
            <a:endParaRPr lang="en-US" altLang="zh-CN" sz="2800" dirty="0" smtClean="0"/>
          </a:p>
          <a:p>
            <a:r>
              <a:rPr lang="zh-CN" altLang="en-US" sz="2800" dirty="0" smtClean="0">
                <a:sym typeface="+mn-ea"/>
              </a:rPr>
              <a:t>命名空间的改动或本身属性的改动</a:t>
            </a:r>
            <a:endParaRPr lang="en-US" altLang="zh-CN" sz="2800" dirty="0" smtClean="0"/>
          </a:p>
          <a:p>
            <a:pPr lvl="1"/>
            <a:r>
              <a:rPr lang="zh-CN" altLang="en-US" sz="2800" dirty="0" smtClean="0">
                <a:sym typeface="+mn-ea"/>
              </a:rPr>
              <a:t>命名空间镜像文件 </a:t>
            </a:r>
            <a:r>
              <a:rPr lang="en-US" altLang="zh-CN" sz="2800" dirty="0" err="1" smtClean="0">
                <a:sym typeface="+mn-ea"/>
              </a:rPr>
              <a:t>fsimage</a:t>
            </a:r>
            <a:endParaRPr lang="en-US" altLang="zh-CN" sz="2800" dirty="0" smtClean="0"/>
          </a:p>
          <a:p>
            <a:pPr lvl="1"/>
            <a:r>
              <a:rPr lang="zh-CN" altLang="en-US" sz="2800" dirty="0" smtClean="0">
                <a:sym typeface="+mn-ea"/>
              </a:rPr>
              <a:t>编辑日志文件 </a:t>
            </a:r>
            <a:r>
              <a:rPr lang="en-US" altLang="zh-CN" sz="2800" dirty="0" err="1" smtClean="0">
                <a:sym typeface="+mn-ea"/>
              </a:rPr>
              <a:t>EditLog</a:t>
            </a:r>
            <a:endParaRPr lang="en-US" altLang="zh-CN" sz="2800" dirty="0" smtClean="0"/>
          </a:p>
          <a:p>
            <a:r>
              <a:rPr lang="zh-CN" altLang="en-US" sz="2800" dirty="0" smtClean="0">
                <a:sym typeface="+mn-ea"/>
              </a:rPr>
              <a:t>数据块的节点信息</a:t>
            </a:r>
            <a:endParaRPr lang="en-US" altLang="zh-CN" sz="2800" dirty="0" smtClean="0"/>
          </a:p>
          <a:p>
            <a:pPr lvl="1"/>
            <a:r>
              <a:rPr lang="zh-CN" altLang="en-US" sz="2800" dirty="0" smtClean="0">
                <a:sym typeface="+mn-ea"/>
              </a:rPr>
              <a:t>不持久化保存，重启系统时</a:t>
            </a:r>
            <a:r>
              <a:rPr lang="en-US" altLang="zh-CN" sz="2800" dirty="0" err="1" smtClean="0">
                <a:sym typeface="+mn-ea"/>
              </a:rPr>
              <a:t>datanode</a:t>
            </a:r>
            <a:r>
              <a:rPr lang="zh-CN" altLang="en-US" sz="2800" dirty="0" smtClean="0">
                <a:sym typeface="+mn-ea"/>
              </a:rPr>
              <a:t>重建</a:t>
            </a:r>
            <a:endParaRPr lang="en-US" altLang="zh-CN" sz="2800" dirty="0" smtClean="0"/>
          </a:p>
          <a:p>
            <a:r>
              <a:rPr lang="zh-CN" altLang="en-US" sz="2800" dirty="0" smtClean="0">
                <a:sym typeface="+mn-ea"/>
              </a:rPr>
              <a:t>协调客户端</a:t>
            </a:r>
            <a:r>
              <a:rPr lang="en-US" altLang="zh-CN" sz="2800" dirty="0" smtClean="0">
                <a:sym typeface="+mn-ea"/>
              </a:rPr>
              <a:t>client</a:t>
            </a:r>
            <a:r>
              <a:rPr lang="zh-CN" altLang="en-US" sz="2800" dirty="0" smtClean="0">
                <a:sym typeface="+mn-ea"/>
              </a:rPr>
              <a:t>对文件的访问</a:t>
            </a:r>
            <a:endParaRPr lang="en-US" altLang="zh-CN" sz="2800" dirty="0"/>
          </a:p>
          <a:p>
            <a:pPr marL="0" indent="0">
              <a:buNone/>
            </a:pPr>
            <a:endParaRPr lang="zh-CN" altLang="en-US"/>
          </a:p>
        </p:txBody>
      </p:sp>
      <p:sp>
        <p:nvSpPr>
          <p:cNvPr id="9" name="文本占位符 8"/>
          <p:cNvSpPr>
            <a:spLocks noGrp="1"/>
          </p:cNvSpPr>
          <p:nvPr>
            <p:ph type="body" sz="quarter" idx="3"/>
          </p:nvPr>
        </p:nvSpPr>
        <p:spPr/>
        <p:txBody>
          <a:bodyPr/>
          <a:p>
            <a:r>
              <a:rPr lang="en-US" altLang="zh-CN"/>
              <a:t>DataNode</a:t>
            </a:r>
            <a:endParaRPr lang="en-US" altLang="zh-CN"/>
          </a:p>
        </p:txBody>
      </p:sp>
      <p:sp>
        <p:nvSpPr>
          <p:cNvPr id="10" name="内容占位符 9"/>
          <p:cNvSpPr>
            <a:spLocks noGrp="1"/>
          </p:cNvSpPr>
          <p:nvPr>
            <p:ph sz="quarter" idx="4"/>
          </p:nvPr>
        </p:nvSpPr>
        <p:spPr/>
        <p:txBody>
          <a:bodyPr>
            <a:normAutofit/>
          </a:bodyPr>
          <a:p>
            <a:r>
              <a:rPr lang="zh-CN" altLang="en-US" sz="2000" dirty="0" smtClean="0">
                <a:sym typeface="+mn-ea"/>
              </a:rPr>
              <a:t>存储并检索数据块</a:t>
            </a:r>
            <a:endParaRPr lang="zh-CN" altLang="en-US" sz="2000" dirty="0" smtClean="0">
              <a:sym typeface="+mn-ea"/>
            </a:endParaRPr>
          </a:p>
          <a:p>
            <a:pPr lvl="1"/>
            <a:r>
              <a:rPr lang="zh-CN" altLang="en-US" sz="2000" dirty="0" smtClean="0">
                <a:sym typeface="+mn-ea"/>
              </a:rPr>
              <a:t>供客户端或</a:t>
            </a:r>
            <a:r>
              <a:rPr lang="en-US" altLang="zh-CN" sz="2000" dirty="0" err="1" smtClean="0">
                <a:sym typeface="+mn-ea"/>
              </a:rPr>
              <a:t>namenode</a:t>
            </a:r>
            <a:r>
              <a:rPr lang="zh-CN" altLang="en-US" sz="2000" dirty="0" smtClean="0">
                <a:sym typeface="+mn-ea"/>
              </a:rPr>
              <a:t>调度</a:t>
            </a:r>
            <a:endParaRPr lang="zh-CN" altLang="en-US" sz="2000" dirty="0" smtClean="0">
              <a:sym typeface="+mn-ea"/>
            </a:endParaRPr>
          </a:p>
          <a:p>
            <a:r>
              <a:rPr lang="zh-CN" altLang="en-US" sz="2000" dirty="0" smtClean="0">
                <a:sym typeface="+mn-ea"/>
              </a:rPr>
              <a:t>定期向</a:t>
            </a:r>
            <a:r>
              <a:rPr lang="en-US" altLang="zh-CN" sz="2000" dirty="0" err="1" smtClean="0">
                <a:sym typeface="+mn-ea"/>
              </a:rPr>
              <a:t>namenode</a:t>
            </a:r>
            <a:r>
              <a:rPr lang="zh-CN" altLang="en-US" sz="2000" dirty="0" smtClean="0">
                <a:sym typeface="+mn-ea"/>
              </a:rPr>
              <a:t>发送存储块的列表</a:t>
            </a:r>
            <a:endParaRPr lang="zh-CN" altLang="en-US" sz="2000" dirty="0" smtClean="0">
              <a:sym typeface="+mn-ea"/>
            </a:endParaRPr>
          </a:p>
          <a:p>
            <a:pPr lvl="1"/>
            <a:r>
              <a:rPr lang="en-US" altLang="zh-CN" sz="2000" dirty="0" err="1" smtClean="0">
                <a:sym typeface="+mn-ea"/>
              </a:rPr>
              <a:t>namenode</a:t>
            </a:r>
            <a:r>
              <a:rPr lang="zh-CN" altLang="en-US" sz="2000" dirty="0" smtClean="0">
                <a:sym typeface="+mn-ea"/>
              </a:rPr>
              <a:t>中保存文件和块之间的所属关系</a:t>
            </a:r>
            <a:endParaRPr lang="zh-CN" altLang="en-US" sz="2000" dirty="0" smtClean="0">
              <a:sym typeface="+mn-ea"/>
            </a:endParaRPr>
          </a:p>
          <a:p>
            <a:pPr lvl="1"/>
            <a:r>
              <a:rPr lang="en-US" altLang="zh-CN" sz="2000" smtClean="0">
                <a:sym typeface="+mn-ea"/>
              </a:rPr>
              <a:t>datanode</a:t>
            </a:r>
            <a:r>
              <a:rPr lang="zh-CN" altLang="en-US" sz="2000" dirty="0" smtClean="0">
                <a:sym typeface="+mn-ea"/>
              </a:rPr>
              <a:t>中保存数据块和本地文件的对应关系</a:t>
            </a:r>
            <a:endParaRPr lang="zh-CN" altLang="en-US" sz="2000" dirty="0" smtClean="0">
              <a:sym typeface="+mn-ea"/>
            </a:endParaRPr>
          </a:p>
          <a:p>
            <a:pPr lvl="1"/>
            <a:r>
              <a:rPr lang="zh-CN" altLang="en-US" sz="2000" dirty="0" smtClean="0">
                <a:sym typeface="+mn-ea"/>
              </a:rPr>
              <a:t>如果</a:t>
            </a:r>
            <a:r>
              <a:rPr lang="en-US" altLang="zh-CN" sz="2000" dirty="0" err="1" smtClean="0">
                <a:sym typeface="+mn-ea"/>
              </a:rPr>
              <a:t>namenode</a:t>
            </a:r>
            <a:r>
              <a:rPr lang="zh-CN" altLang="en-US" sz="2000" dirty="0" smtClean="0">
                <a:sym typeface="+mn-ea"/>
              </a:rPr>
              <a:t>毁坏，</a:t>
            </a:r>
            <a:r>
              <a:rPr lang="en-US" altLang="zh-CN" sz="2000" dirty="0" err="1" smtClean="0">
                <a:sym typeface="+mn-ea"/>
              </a:rPr>
              <a:t>datanode</a:t>
            </a:r>
            <a:r>
              <a:rPr lang="zh-CN" altLang="en-US" sz="2000" dirty="0" smtClean="0">
                <a:sym typeface="+mn-ea"/>
              </a:rPr>
              <a:t>能够恢复文件吗？</a:t>
            </a:r>
            <a:endParaRPr lang="zh-CN" altLang="en-US" sz="2000" dirty="0" smtClean="0">
              <a:sym typeface="+mn-ea"/>
            </a:endParaRPr>
          </a:p>
          <a:p>
            <a:endParaRPr lang="zh-CN" altLang="en-US" sz="2000" dirty="0" smtClean="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 -- File Read</a:t>
            </a:r>
            <a:endParaRPr lang="en-US" altLang="zh-CN"/>
          </a:p>
        </p:txBody>
      </p:sp>
      <p:pic>
        <p:nvPicPr>
          <p:cNvPr id="4" name="内容占位符 3"/>
          <p:cNvPicPr>
            <a:picLocks noChangeAspect="1"/>
          </p:cNvPicPr>
          <p:nvPr>
            <p:ph idx="1"/>
          </p:nvPr>
        </p:nvPicPr>
        <p:blipFill>
          <a:blip r:embed="rId1"/>
          <a:stretch>
            <a:fillRect/>
          </a:stretch>
        </p:blipFill>
        <p:spPr>
          <a:xfrm>
            <a:off x="636905" y="2282825"/>
            <a:ext cx="5086350" cy="3057525"/>
          </a:xfrm>
          <a:prstGeom prst="rect">
            <a:avLst/>
          </a:prstGeom>
        </p:spPr>
      </p:pic>
      <p:sp>
        <p:nvSpPr>
          <p:cNvPr id="5" name="文本框 4"/>
          <p:cNvSpPr txBox="1"/>
          <p:nvPr/>
        </p:nvSpPr>
        <p:spPr>
          <a:xfrm>
            <a:off x="5868057" y="1826939"/>
            <a:ext cx="5733393" cy="3969385"/>
          </a:xfrm>
          <a:prstGeom prst="rect">
            <a:avLst/>
          </a:prstGeom>
          <a:noFill/>
        </p:spPr>
        <p:txBody>
          <a:bodyPr wrap="square" rtlCol="0">
            <a:spAutoFit/>
          </a:bodyPr>
          <a:p>
            <a:r>
              <a:rPr lang="zh-CN" altLang="en-US" b="1" dirty="0" smtClean="0">
                <a:sym typeface="+mn-ea"/>
              </a:rPr>
              <a:t>读取流程</a:t>
            </a:r>
            <a:endParaRPr lang="zh-CN" altLang="en-US" b="1" dirty="0" smtClean="0">
              <a:sym typeface="+mn-ea"/>
            </a:endParaRPr>
          </a:p>
          <a:p>
            <a:pPr marL="800100" lvl="1" indent="-342900">
              <a:buFont typeface="+mj-lt"/>
              <a:buAutoNum type="arabicPeriod"/>
            </a:pPr>
            <a:r>
              <a:rPr lang="zh-CN" altLang="en-US" dirty="0" smtClean="0">
                <a:sym typeface="+mn-ea"/>
              </a:rPr>
              <a:t>客户端发送打开文件指令给分布式文件系统</a:t>
            </a:r>
            <a:endParaRPr lang="en-US" altLang="zh-CN" dirty="0" smtClean="0"/>
          </a:p>
          <a:p>
            <a:pPr marL="800100" lvl="1" indent="-342900">
              <a:buFont typeface="+mj-lt"/>
              <a:buAutoNum type="arabicPeriod"/>
            </a:pPr>
            <a:r>
              <a:rPr lang="zh-CN" altLang="en-US" dirty="0" smtClean="0">
                <a:sym typeface="+mn-ea"/>
              </a:rPr>
              <a:t>文件系统访问</a:t>
            </a:r>
            <a:r>
              <a:rPr lang="en-US" altLang="zh-CN" dirty="0" err="1" smtClean="0">
                <a:sym typeface="+mn-ea"/>
              </a:rPr>
              <a:t>namenode</a:t>
            </a:r>
            <a:r>
              <a:rPr lang="zh-CN" altLang="en-US" dirty="0" smtClean="0">
                <a:sym typeface="+mn-ea"/>
              </a:rPr>
              <a:t>，获得这个文件的数据块位置列表，返回输入流对象</a:t>
            </a:r>
            <a:endParaRPr lang="en-US" altLang="zh-CN" dirty="0"/>
          </a:p>
          <a:p>
            <a:pPr marL="800100" lvl="1" indent="-342900">
              <a:buFont typeface="+mj-lt"/>
              <a:buAutoNum type="arabicPeriod"/>
            </a:pPr>
            <a:r>
              <a:rPr lang="zh-CN" altLang="en-US" dirty="0" smtClean="0">
                <a:sym typeface="+mn-ea"/>
              </a:rPr>
              <a:t>客户端从输入流中读取数据</a:t>
            </a:r>
            <a:endParaRPr lang="en-US" altLang="zh-CN" dirty="0" smtClean="0"/>
          </a:p>
          <a:p>
            <a:pPr marL="800100" lvl="1" indent="-342900">
              <a:buFont typeface="+mj-lt"/>
              <a:buAutoNum type="arabicPeriod"/>
            </a:pPr>
            <a:r>
              <a:rPr lang="zh-CN" altLang="en-US" dirty="0" smtClean="0">
                <a:sym typeface="+mn-ea"/>
              </a:rPr>
              <a:t>输入流从各个</a:t>
            </a:r>
            <a:r>
              <a:rPr lang="en-US" altLang="zh-CN" dirty="0" err="1" smtClean="0">
                <a:sym typeface="+mn-ea"/>
              </a:rPr>
              <a:t>datanode</a:t>
            </a:r>
            <a:r>
              <a:rPr lang="zh-CN" altLang="en-US" dirty="0" smtClean="0">
                <a:sym typeface="+mn-ea"/>
              </a:rPr>
              <a:t>读取数据</a:t>
            </a:r>
            <a:endParaRPr lang="en-US" altLang="zh-CN" dirty="0" smtClean="0"/>
          </a:p>
          <a:p>
            <a:pPr marL="800100" lvl="1" indent="-342900">
              <a:buFont typeface="+mj-lt"/>
              <a:buAutoNum type="arabicPeriod"/>
            </a:pPr>
            <a:r>
              <a:rPr lang="zh-CN" altLang="en-US" dirty="0" smtClean="0">
                <a:sym typeface="+mn-ea"/>
              </a:rPr>
              <a:t>关闭输入流</a:t>
            </a:r>
            <a:endParaRPr lang="zh-CN" altLang="en-US" dirty="0" smtClean="0">
              <a:sym typeface="+mn-ea"/>
            </a:endParaRPr>
          </a:p>
          <a:p>
            <a:pPr lvl="1" indent="0">
              <a:buFont typeface="Arial" panose="020B0604020202020204" pitchFamily="34" charset="0"/>
              <a:buNone/>
            </a:pPr>
            <a:endParaRPr lang="zh-CN" altLang="en-US" dirty="0" smtClean="0">
              <a:sym typeface="+mn-ea"/>
            </a:endParaRPr>
          </a:p>
          <a:p>
            <a:pPr lvl="0" indent="0">
              <a:buFont typeface="Arial" panose="020B0604020202020204" pitchFamily="34" charset="0"/>
              <a:buNone/>
            </a:pPr>
            <a:r>
              <a:rPr lang="zh-CN" altLang="en-US" b="1" dirty="0" smtClean="0">
                <a:sym typeface="+mn-ea"/>
              </a:rPr>
              <a:t>设计重点</a:t>
            </a:r>
            <a:endParaRPr lang="zh-CN" altLang="en-US" b="1" dirty="0" smtClean="0">
              <a:sym typeface="+mn-ea"/>
            </a:endParaRPr>
          </a:p>
          <a:p>
            <a:pPr marL="742950" lvl="1" indent="-285750">
              <a:buFont typeface="Arial" panose="020B0604020202020204" pitchFamily="34" charset="0"/>
              <a:buChar char="•"/>
            </a:pPr>
            <a:r>
              <a:rPr lang="zh-CN" altLang="en-US" dirty="0" smtClean="0">
                <a:sym typeface="+mn-ea"/>
              </a:rPr>
              <a:t>客户端从</a:t>
            </a:r>
            <a:r>
              <a:rPr lang="en-US" altLang="zh-CN" dirty="0" err="1" smtClean="0">
                <a:sym typeface="+mn-ea"/>
              </a:rPr>
              <a:t>datanode</a:t>
            </a:r>
            <a:r>
              <a:rPr lang="zh-CN" altLang="en-US" dirty="0">
                <a:sym typeface="+mn-ea"/>
              </a:rPr>
              <a:t>直接</a:t>
            </a:r>
            <a:r>
              <a:rPr lang="zh-CN" altLang="en-US" dirty="0" smtClean="0">
                <a:sym typeface="+mn-ea"/>
              </a:rPr>
              <a:t>读取数据</a:t>
            </a:r>
            <a:endParaRPr lang="en-US" altLang="zh-CN" dirty="0" smtClean="0"/>
          </a:p>
          <a:p>
            <a:pPr marL="742950" lvl="1" indent="-285750">
              <a:buFont typeface="Arial" panose="020B0604020202020204" pitchFamily="34" charset="0"/>
              <a:buChar char="•"/>
            </a:pPr>
            <a:r>
              <a:rPr lang="en-US" altLang="zh-CN" dirty="0" err="1" smtClean="0">
                <a:sym typeface="+mn-ea"/>
              </a:rPr>
              <a:t>namenode</a:t>
            </a:r>
            <a:r>
              <a:rPr lang="zh-CN" altLang="en-US" dirty="0" smtClean="0">
                <a:sym typeface="+mn-ea"/>
              </a:rPr>
              <a:t>只告知数据块的位置，不参与实际数据传输</a:t>
            </a:r>
            <a:endParaRPr lang="en-US" altLang="zh-CN" dirty="0" smtClean="0"/>
          </a:p>
          <a:p>
            <a:pPr marL="742950" lvl="1" indent="-285750">
              <a:buFont typeface="Arial" panose="020B0604020202020204" pitchFamily="34" charset="0"/>
              <a:buChar char="•"/>
            </a:pPr>
            <a:r>
              <a:rPr lang="zh-CN" altLang="en-US" dirty="0" smtClean="0">
                <a:sym typeface="+mn-ea"/>
              </a:rPr>
              <a:t>高并发，</a:t>
            </a:r>
            <a:r>
              <a:rPr lang="en-US" altLang="zh-CN" dirty="0" err="1" smtClean="0">
                <a:sym typeface="+mn-ea"/>
              </a:rPr>
              <a:t>namenode</a:t>
            </a:r>
            <a:r>
              <a:rPr lang="zh-CN" altLang="en-US" dirty="0" smtClean="0">
                <a:sym typeface="+mn-ea"/>
              </a:rPr>
              <a:t>不成为瓶颈</a:t>
            </a:r>
            <a:endParaRPr lang="en-US" altLang="zh-CN" dirty="0" smtClean="0"/>
          </a:p>
          <a:p>
            <a:pPr marL="285750" lvl="0" indent="-285750">
              <a:buFont typeface="Arial" panose="020B0604020202020204" pitchFamily="34" charset="0"/>
              <a:buChar char="•"/>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 -- File Write</a:t>
            </a:r>
            <a:endParaRPr lang="en-US" altLang="zh-CN"/>
          </a:p>
        </p:txBody>
      </p:sp>
      <p:pic>
        <p:nvPicPr>
          <p:cNvPr id="6" name="内容占位符 5"/>
          <p:cNvPicPr>
            <a:picLocks noChangeAspect="1"/>
          </p:cNvPicPr>
          <p:nvPr>
            <p:ph idx="1"/>
          </p:nvPr>
        </p:nvPicPr>
        <p:blipFill>
          <a:blip r:embed="rId1"/>
          <a:stretch>
            <a:fillRect/>
          </a:stretch>
        </p:blipFill>
        <p:spPr>
          <a:xfrm>
            <a:off x="509905" y="1930400"/>
            <a:ext cx="5114925" cy="3133725"/>
          </a:xfrm>
          <a:prstGeom prst="rect">
            <a:avLst/>
          </a:prstGeom>
        </p:spPr>
      </p:pic>
      <p:sp>
        <p:nvSpPr>
          <p:cNvPr id="5" name="文本框 4"/>
          <p:cNvSpPr txBox="1"/>
          <p:nvPr/>
        </p:nvSpPr>
        <p:spPr>
          <a:xfrm>
            <a:off x="5849007" y="793159"/>
            <a:ext cx="5872655" cy="5631180"/>
          </a:xfrm>
          <a:prstGeom prst="rect">
            <a:avLst/>
          </a:prstGeom>
          <a:noFill/>
        </p:spPr>
        <p:txBody>
          <a:bodyPr wrap="square" rtlCol="0">
            <a:spAutoFit/>
          </a:bodyPr>
          <a:p>
            <a:r>
              <a:rPr lang="zh-CN" altLang="en-US" b="1" dirty="0" smtClean="0">
                <a:sym typeface="+mn-ea"/>
              </a:rPr>
              <a:t>写入流程</a:t>
            </a:r>
            <a:endParaRPr lang="zh-CN" altLang="en-US" b="1" dirty="0" smtClean="0">
              <a:sym typeface="+mn-ea"/>
            </a:endParaRPr>
          </a:p>
          <a:p>
            <a:pPr marL="800100" lvl="1" indent="-342900">
              <a:buFont typeface="+mj-lt"/>
              <a:buAutoNum type="arabicPeriod"/>
            </a:pPr>
            <a:r>
              <a:rPr lang="zh-CN" altLang="en-US" dirty="0">
                <a:sym typeface="+mn-ea"/>
              </a:rPr>
              <a:t>客户端</a:t>
            </a:r>
            <a:r>
              <a:rPr lang="zh-CN" altLang="en-US" dirty="0" smtClean="0">
                <a:sym typeface="+mn-ea"/>
              </a:rPr>
              <a:t>发送创建文件</a:t>
            </a:r>
            <a:r>
              <a:rPr lang="zh-CN" altLang="en-US" dirty="0">
                <a:sym typeface="+mn-ea"/>
              </a:rPr>
              <a:t>指令给分布式文件系统</a:t>
            </a:r>
            <a:endParaRPr lang="zh-CN" altLang="en-US" dirty="0">
              <a:sym typeface="+mn-ea"/>
            </a:endParaRPr>
          </a:p>
          <a:p>
            <a:pPr marL="800100" lvl="1" indent="-342900">
              <a:buFont typeface="+mj-lt"/>
              <a:buAutoNum type="arabicPeriod"/>
            </a:pPr>
            <a:endParaRPr lang="en-US" altLang="zh-CN" dirty="0"/>
          </a:p>
          <a:p>
            <a:pPr marL="800100" lvl="1" indent="-342900">
              <a:buFont typeface="+mj-lt"/>
              <a:buAutoNum type="arabicPeriod"/>
            </a:pPr>
            <a:r>
              <a:rPr lang="zh-CN" altLang="en-US" dirty="0" smtClean="0">
                <a:sym typeface="+mn-ea"/>
              </a:rPr>
              <a:t>文件系统告知</a:t>
            </a:r>
            <a:r>
              <a:rPr lang="en-US" altLang="zh-CN" dirty="0" err="1" smtClean="0">
                <a:sym typeface="+mn-ea"/>
              </a:rPr>
              <a:t>namenode</a:t>
            </a:r>
            <a:endParaRPr lang="en-US" altLang="zh-CN" dirty="0" smtClean="0"/>
          </a:p>
          <a:p>
            <a:pPr marL="1257300" lvl="2" indent="-342900">
              <a:buFont typeface="Arial" panose="020B0604020202020204" pitchFamily="34" charset="0"/>
              <a:buChar char="•"/>
            </a:pPr>
            <a:r>
              <a:rPr lang="zh-CN" altLang="en-US" dirty="0" smtClean="0">
                <a:sym typeface="+mn-ea"/>
              </a:rPr>
              <a:t>检查权限，查看文件是否存在</a:t>
            </a:r>
            <a:endParaRPr lang="en-US" altLang="zh-CN" dirty="0"/>
          </a:p>
          <a:p>
            <a:pPr marL="1257300" lvl="2" indent="-342900">
              <a:buFont typeface="Arial" panose="020B0604020202020204" pitchFamily="34" charset="0"/>
              <a:buChar char="•"/>
            </a:pPr>
            <a:r>
              <a:rPr lang="en-US" altLang="zh-CN" dirty="0" err="1" smtClean="0">
                <a:sym typeface="+mn-ea"/>
              </a:rPr>
              <a:t>fsimage</a:t>
            </a:r>
            <a:r>
              <a:rPr lang="zh-CN" altLang="en-US" dirty="0" smtClean="0">
                <a:sym typeface="+mn-ea"/>
              </a:rPr>
              <a:t>创建文件，没有数据块</a:t>
            </a:r>
            <a:endParaRPr lang="en-US" altLang="zh-CN" dirty="0"/>
          </a:p>
          <a:p>
            <a:pPr marL="1257300" lvl="2" indent="-342900">
              <a:buFont typeface="Arial" panose="020B0604020202020204" pitchFamily="34" charset="0"/>
              <a:buChar char="•"/>
            </a:pPr>
            <a:r>
              <a:rPr lang="en-US" altLang="zh-CN" dirty="0" err="1" smtClean="0">
                <a:sym typeface="+mn-ea"/>
              </a:rPr>
              <a:t>EditLog</a:t>
            </a:r>
            <a:r>
              <a:rPr lang="zh-CN" altLang="en-US" dirty="0" smtClean="0">
                <a:sym typeface="+mn-ea"/>
              </a:rPr>
              <a:t>增加记录</a:t>
            </a:r>
            <a:endParaRPr lang="en-US" altLang="zh-CN" dirty="0" smtClean="0"/>
          </a:p>
          <a:p>
            <a:pPr marL="1257300" lvl="2" indent="-342900">
              <a:buFont typeface="Arial" panose="020B0604020202020204" pitchFamily="34" charset="0"/>
              <a:buChar char="•"/>
            </a:pPr>
            <a:r>
              <a:rPr lang="zh-CN" altLang="en-US" dirty="0" smtClean="0">
                <a:sym typeface="+mn-ea"/>
              </a:rPr>
              <a:t>返回输出流对象</a:t>
            </a:r>
            <a:endParaRPr lang="zh-CN" altLang="en-US" dirty="0" smtClean="0">
              <a:sym typeface="+mn-ea"/>
            </a:endParaRPr>
          </a:p>
          <a:p>
            <a:pPr marL="1257300" lvl="2" indent="-342900">
              <a:buFont typeface="Arial" panose="020B0604020202020204" pitchFamily="34" charset="0"/>
              <a:buChar char="•"/>
            </a:pPr>
            <a:endParaRPr lang="en-US" altLang="zh-CN" dirty="0" smtClean="0"/>
          </a:p>
          <a:p>
            <a:pPr marL="800100" lvl="1" indent="-342900">
              <a:buFont typeface="+mj-lt"/>
              <a:buAutoNum type="arabicPeriod"/>
            </a:pPr>
            <a:r>
              <a:rPr lang="zh-CN" altLang="en-US" dirty="0" smtClean="0">
                <a:sym typeface="+mn-ea"/>
              </a:rPr>
              <a:t>客户端往输出流中写入数据，分成一个个数据包</a:t>
            </a:r>
            <a:endParaRPr lang="zh-CN" altLang="en-US" dirty="0" smtClean="0">
              <a:sym typeface="+mn-ea"/>
            </a:endParaRPr>
          </a:p>
          <a:p>
            <a:pPr marL="800100" lvl="1" indent="-342900">
              <a:buFont typeface="+mj-lt"/>
              <a:buAutoNum type="arabicPeriod"/>
            </a:pPr>
            <a:endParaRPr lang="en-US" altLang="zh-CN" dirty="0"/>
          </a:p>
          <a:p>
            <a:pPr marL="800100" lvl="1" indent="-342900">
              <a:buFont typeface="+mj-lt"/>
              <a:buAutoNum type="arabicPeriod"/>
            </a:pPr>
            <a:r>
              <a:rPr lang="zh-CN" altLang="en-US" dirty="0" smtClean="0">
                <a:sym typeface="+mn-ea"/>
              </a:rPr>
              <a:t>根据</a:t>
            </a:r>
            <a:r>
              <a:rPr lang="en-US" altLang="zh-CN" dirty="0" err="1" smtClean="0">
                <a:sym typeface="+mn-ea"/>
              </a:rPr>
              <a:t>namenode</a:t>
            </a:r>
            <a:r>
              <a:rPr lang="zh-CN" altLang="en-US" dirty="0" smtClean="0">
                <a:sym typeface="+mn-ea"/>
              </a:rPr>
              <a:t>分配，输出流往</a:t>
            </a:r>
            <a:r>
              <a:rPr lang="en-US" altLang="zh-CN" dirty="0" err="1" smtClean="0">
                <a:sym typeface="+mn-ea"/>
              </a:rPr>
              <a:t>datanode</a:t>
            </a:r>
            <a:r>
              <a:rPr lang="zh-CN" altLang="en-US" dirty="0" smtClean="0">
                <a:sym typeface="+mn-ea"/>
              </a:rPr>
              <a:t>写数据</a:t>
            </a:r>
            <a:endParaRPr lang="en-US" altLang="zh-CN" dirty="0" smtClean="0"/>
          </a:p>
          <a:p>
            <a:pPr marL="1257300" lvl="2" indent="-342900">
              <a:buFont typeface="Arial" panose="020B0604020202020204" pitchFamily="34" charset="0"/>
              <a:buChar char="•"/>
            </a:pPr>
            <a:r>
              <a:rPr lang="zh-CN" altLang="en-US" dirty="0">
                <a:sym typeface="+mn-ea"/>
              </a:rPr>
              <a:t>多</a:t>
            </a:r>
            <a:r>
              <a:rPr lang="zh-CN" altLang="en-US" dirty="0" smtClean="0">
                <a:sym typeface="+mn-ea"/>
              </a:rPr>
              <a:t>个</a:t>
            </a:r>
            <a:r>
              <a:rPr lang="en-US" altLang="zh-CN" dirty="0" err="1" smtClean="0">
                <a:sym typeface="+mn-ea"/>
              </a:rPr>
              <a:t>datanode</a:t>
            </a:r>
            <a:r>
              <a:rPr lang="zh-CN" altLang="en-US" dirty="0" smtClean="0">
                <a:sym typeface="+mn-ea"/>
              </a:rPr>
              <a:t>构成一个管道</a:t>
            </a:r>
            <a:r>
              <a:rPr lang="en-US" altLang="zh-CN" dirty="0" smtClean="0">
                <a:sym typeface="+mn-ea"/>
              </a:rPr>
              <a:t>pipeline</a:t>
            </a:r>
            <a:r>
              <a:rPr lang="zh-CN" altLang="en-US" dirty="0" smtClean="0">
                <a:sym typeface="+mn-ea"/>
              </a:rPr>
              <a:t>，输出流写第一个，后面的转发</a:t>
            </a:r>
            <a:endParaRPr lang="zh-CN" altLang="en-US" dirty="0" smtClean="0">
              <a:sym typeface="+mn-ea"/>
            </a:endParaRPr>
          </a:p>
          <a:p>
            <a:pPr marL="1257300" lvl="2" indent="-342900">
              <a:buFont typeface="Arial" panose="020B0604020202020204" pitchFamily="34" charset="0"/>
              <a:buChar char="•"/>
            </a:pPr>
            <a:endParaRPr lang="en-US" altLang="zh-CN" dirty="0"/>
          </a:p>
          <a:p>
            <a:pPr marL="800100" lvl="1" indent="-342900">
              <a:buFont typeface="+mj-lt"/>
              <a:buAutoNum type="arabicPeriod"/>
            </a:pPr>
            <a:r>
              <a:rPr lang="zh-CN" altLang="en-US" dirty="0" smtClean="0">
                <a:sym typeface="+mn-ea"/>
              </a:rPr>
              <a:t>每个</a:t>
            </a:r>
            <a:r>
              <a:rPr lang="en-US" altLang="zh-CN" dirty="0" err="1" smtClean="0">
                <a:sym typeface="+mn-ea"/>
              </a:rPr>
              <a:t>datanode</a:t>
            </a:r>
            <a:r>
              <a:rPr lang="zh-CN" altLang="en-US" dirty="0" smtClean="0">
                <a:sym typeface="+mn-ea"/>
              </a:rPr>
              <a:t>写完一个块后，返回确认信息</a:t>
            </a:r>
            <a:endParaRPr lang="zh-CN" altLang="en-US" dirty="0" smtClean="0">
              <a:sym typeface="+mn-ea"/>
            </a:endParaRPr>
          </a:p>
          <a:p>
            <a:pPr marL="800100" lvl="1" indent="-342900">
              <a:buFont typeface="+mj-lt"/>
              <a:buAutoNum type="arabicPeriod"/>
            </a:pPr>
            <a:endParaRPr lang="en-US" altLang="zh-CN" dirty="0" smtClean="0"/>
          </a:p>
          <a:p>
            <a:pPr marL="800100" lvl="1" indent="-342900">
              <a:buFont typeface="+mj-lt"/>
              <a:buAutoNum type="arabicPeriod"/>
            </a:pPr>
            <a:r>
              <a:rPr lang="zh-CN" altLang="en-US" dirty="0" smtClean="0">
                <a:sym typeface="+mn-ea"/>
              </a:rPr>
              <a:t>写完数据，关闭输出流</a:t>
            </a:r>
            <a:endParaRPr lang="zh-CN" altLang="en-US" dirty="0" smtClean="0">
              <a:sym typeface="+mn-ea"/>
            </a:endParaRPr>
          </a:p>
          <a:p>
            <a:pPr marL="800100" lvl="1" indent="-342900">
              <a:buFont typeface="+mj-lt"/>
              <a:buAutoNum type="arabicPeriod"/>
            </a:pPr>
            <a:endParaRPr lang="en-US" altLang="zh-CN" dirty="0" smtClean="0"/>
          </a:p>
          <a:p>
            <a:pPr marL="800100" lvl="1" indent="-342900">
              <a:buFont typeface="+mj-lt"/>
              <a:buAutoNum type="arabicPeriod"/>
            </a:pPr>
            <a:r>
              <a:rPr lang="zh-CN" altLang="en-US" dirty="0" smtClean="0">
                <a:sym typeface="+mn-ea"/>
              </a:rPr>
              <a:t>发送完成信号给</a:t>
            </a:r>
            <a:r>
              <a:rPr lang="en-US" altLang="zh-CN" dirty="0" err="1" smtClean="0">
                <a:sym typeface="+mn-ea"/>
              </a:rPr>
              <a:t>namenode</a:t>
            </a:r>
            <a:endParaRPr lang="en-US" altLang="zh-C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Spark</a:t>
            </a:r>
            <a:endParaRPr lang="en-US" altLang="zh-CN"/>
          </a:p>
        </p:txBody>
      </p:sp>
      <p:sp>
        <p:nvSpPr>
          <p:cNvPr id="3" name="内容占位符 2"/>
          <p:cNvSpPr>
            <a:spLocks noGrp="1"/>
          </p:cNvSpPr>
          <p:nvPr>
            <p:ph idx="1"/>
          </p:nvPr>
        </p:nvSpPr>
        <p:spPr/>
        <p:txBody>
          <a:bodyPr>
            <a:normAutofit lnSpcReduction="10000"/>
          </a:bodyPr>
          <a:p>
            <a:r>
              <a:rPr lang="zh-CN" altLang="en-US"/>
              <a:t>用于大规模数据处理的分布式的计算引擎，其特性包括：</a:t>
            </a:r>
            <a:endParaRPr lang="zh-CN" altLang="en-US"/>
          </a:p>
          <a:p>
            <a:pPr marL="0" indent="0">
              <a:buNone/>
            </a:pPr>
            <a:endParaRPr lang="zh-CN" altLang="en-US"/>
          </a:p>
          <a:p>
            <a:pPr marL="0" indent="0">
              <a:buNone/>
            </a:pPr>
            <a:r>
              <a:rPr lang="zh-CN" altLang="en-US"/>
              <a:t>  ○ 高可伸缩性</a:t>
            </a:r>
            <a:endParaRPr lang="zh-CN" altLang="en-US"/>
          </a:p>
          <a:p>
            <a:endParaRPr lang="zh-CN" altLang="en-US"/>
          </a:p>
          <a:p>
            <a:pPr marL="0" indent="0">
              <a:buNone/>
            </a:pPr>
            <a:r>
              <a:rPr lang="zh-CN" altLang="en-US"/>
              <a:t>  ○ 高容错</a:t>
            </a:r>
            <a:endParaRPr lang="zh-CN" altLang="en-US"/>
          </a:p>
          <a:p>
            <a:pPr marL="0" indent="0">
              <a:buNone/>
            </a:pPr>
            <a:endParaRPr lang="zh-CN" altLang="en-US"/>
          </a:p>
          <a:p>
            <a:pPr marL="0" indent="0">
              <a:buNone/>
            </a:pPr>
            <a:r>
              <a:rPr lang="zh-CN" altLang="en-US"/>
              <a:t>  ○ 基于内存计算</a:t>
            </a:r>
            <a:endParaRPr lang="zh-CN" altLang="en-US"/>
          </a:p>
          <a:p>
            <a:pPr marL="0" indent="0">
              <a:buNone/>
            </a:pPr>
            <a:endParaRPr lang="zh-CN" altLang="en-US"/>
          </a:p>
          <a:p>
            <a:pPr marL="0" indent="0">
              <a:buNone/>
            </a:pPr>
            <a:r>
              <a:rPr lang="zh-CN" altLang="en-US">
                <a:sym typeface="+mn-ea"/>
              </a:rPr>
              <a:t>  ○ </a:t>
            </a:r>
            <a:r>
              <a:rPr lang="zh-CN" altLang="en-US">
                <a:sym typeface="+mn-ea"/>
              </a:rPr>
              <a:t>易于使用的</a:t>
            </a:r>
            <a:r>
              <a:rPr lang="zh-CN" altLang="en-US">
                <a:sym typeface="+mn-ea"/>
              </a:rPr>
              <a:t>抽象数据接口</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6189980" y="3056890"/>
            <a:ext cx="5507355" cy="2592705"/>
          </a:xfrm>
          <a:prstGeom prst="rect">
            <a:avLst/>
          </a:prstGeom>
        </p:spPr>
      </p:pic>
      <p:sp>
        <p:nvSpPr>
          <p:cNvPr id="5" name="文本框 4"/>
          <p:cNvSpPr txBox="1"/>
          <p:nvPr/>
        </p:nvSpPr>
        <p:spPr>
          <a:xfrm>
            <a:off x="8110220" y="5808980"/>
            <a:ext cx="1666875" cy="368300"/>
          </a:xfrm>
          <a:prstGeom prst="rect">
            <a:avLst/>
          </a:prstGeom>
          <a:noFill/>
        </p:spPr>
        <p:txBody>
          <a:bodyPr wrap="none" rtlCol="0">
            <a:spAutoFit/>
          </a:bodyPr>
          <a:p>
            <a:r>
              <a:rPr lang="en-US" altLang="zh-CN"/>
              <a:t>Spark </a:t>
            </a:r>
            <a:r>
              <a:rPr lang="zh-CN" altLang="en-US"/>
              <a:t>生态系统</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Spark -- RDD</a:t>
            </a:r>
            <a:endParaRPr lang="en-US" altLang="zh-CN"/>
          </a:p>
        </p:txBody>
      </p:sp>
      <p:sp>
        <p:nvSpPr>
          <p:cNvPr id="3" name="内容占位符 2"/>
          <p:cNvSpPr>
            <a:spLocks noGrp="1"/>
          </p:cNvSpPr>
          <p:nvPr>
            <p:ph idx="1"/>
          </p:nvPr>
        </p:nvSpPr>
        <p:spPr/>
        <p:txBody>
          <a:bodyPr>
            <a:normAutofit/>
          </a:bodyPr>
          <a:p>
            <a:r>
              <a:rPr lang="zh-CN" altLang="en-US"/>
              <a:t>Resilient Distributed Dataset </a:t>
            </a:r>
            <a:r>
              <a:rPr lang="en-US" altLang="zh-CN"/>
              <a:t>(RDD) </a:t>
            </a:r>
            <a:endParaRPr lang="en-US" altLang="zh-CN"/>
          </a:p>
          <a:p>
            <a:pPr lvl="1"/>
            <a:r>
              <a:rPr lang="zh-CN" altLang="en-US"/>
              <a:t>一种分布式的内存抽象，称为弹性分布式数据集（RDD），支持基于工作集的应用，同时具有数据流模型的特点：即自动容错、位置感知性调度和可伸缩性。RDD允许用户在执行多个查询时显式地将工作集缓存在内存中，极大地加速了后期的工作集重用。</a:t>
            </a:r>
            <a:endParaRPr lang="zh-CN" altLang="en-US"/>
          </a:p>
          <a:p>
            <a:pPr lvl="1"/>
            <a:r>
              <a:rPr lang="zh-CN" altLang="en-US"/>
              <a:t>RDD提供了一种高度受限的共享内存方式，即RDD是只读的记录分区的集合，只能通过对其他RDD执行确定性的转换操作（如map，join和group by）而创建 </a:t>
            </a:r>
            <a:r>
              <a:rPr lang="en-US" altLang="zh-CN"/>
              <a:t>=&gt;</a:t>
            </a:r>
            <a:r>
              <a:rPr lang="zh-CN" altLang="en-US"/>
              <a:t> 低开销的容错性</a:t>
            </a:r>
            <a:endParaRPr lang="zh-CN" altLang="en-US"/>
          </a:p>
          <a:p>
            <a:pPr lvl="1"/>
            <a:r>
              <a:rPr lang="zh-CN" altLang="en-US"/>
              <a:t>RDD通过血统（lineage）来重建丢失的分区 </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Spark -- RDD</a:t>
            </a:r>
            <a:r>
              <a:rPr lang="zh-CN" altLang="en-US">
                <a:sym typeface="+mn-ea"/>
              </a:rPr>
              <a:t> </a:t>
            </a:r>
            <a:r>
              <a:rPr lang="en-US" altLang="zh-CN">
                <a:sym typeface="+mn-ea"/>
              </a:rPr>
              <a:t>Operations</a:t>
            </a:r>
            <a:endParaRPr lang="en-US" altLang="zh-CN">
              <a:sym typeface="+mn-ea"/>
            </a:endParaRPr>
          </a:p>
        </p:txBody>
      </p:sp>
      <p:sp>
        <p:nvSpPr>
          <p:cNvPr id="3" name="内容占位符 2"/>
          <p:cNvSpPr>
            <a:spLocks noGrp="1"/>
          </p:cNvSpPr>
          <p:nvPr>
            <p:ph idx="1"/>
          </p:nvPr>
        </p:nvSpPr>
        <p:spPr/>
        <p:txBody>
          <a:bodyPr/>
          <a:p>
            <a:pPr marL="0" indent="0">
              <a:buNone/>
            </a:pPr>
            <a:r>
              <a:rPr lang="zh-CN" altLang="en-US" sz="2400"/>
              <a:t>1、Transformation：延迟执行，一个RDD通过该操作产生的新的RDD时不会立即执行，只有等到Action操作才会真正执行。</a:t>
            </a:r>
            <a:endParaRPr lang="zh-CN" altLang="en-US" sz="2400"/>
          </a:p>
          <a:p>
            <a:pPr marL="0" indent="0">
              <a:buNone/>
            </a:pPr>
            <a:r>
              <a:rPr lang="zh-CN" altLang="en-US" sz="2400"/>
              <a:t>2、Action：提交Spark作业，当Action时，Transformation类型的操作才会真正执行计算操作，然后产生最终结果输出。</a:t>
            </a:r>
            <a:endParaRPr lang="zh-CN" altLang="en-US" sz="2400"/>
          </a:p>
        </p:txBody>
      </p:sp>
      <p:pic>
        <p:nvPicPr>
          <p:cNvPr id="6" name="图片 5"/>
          <p:cNvPicPr>
            <a:picLocks noChangeAspect="1"/>
          </p:cNvPicPr>
          <p:nvPr/>
        </p:nvPicPr>
        <p:blipFill>
          <a:blip r:embed="rId1"/>
          <a:stretch>
            <a:fillRect/>
          </a:stretch>
        </p:blipFill>
        <p:spPr>
          <a:xfrm>
            <a:off x="1918970" y="3402965"/>
            <a:ext cx="7600315" cy="32569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t>Spark -- Fault tolerance and Lineage</a:t>
            </a:r>
            <a:endParaRPr lang="en-US" altLang="zh-CN"/>
          </a:p>
        </p:txBody>
      </p:sp>
      <p:sp>
        <p:nvSpPr>
          <p:cNvPr id="3" name="内容占位符 2"/>
          <p:cNvSpPr>
            <a:spLocks noGrp="1"/>
          </p:cNvSpPr>
          <p:nvPr>
            <p:ph idx="1"/>
          </p:nvPr>
        </p:nvSpPr>
        <p:spPr/>
        <p:txBody>
          <a:bodyPr>
            <a:normAutofit lnSpcReduction="10000"/>
          </a:bodyPr>
          <a:p>
            <a:r>
              <a:rPr lang="zh-CN" altLang="en-US"/>
              <a:t> </a:t>
            </a:r>
            <a:r>
              <a:rPr lang="zh-CN" altLang="en-US" sz="2400"/>
              <a:t>每个RDD都会记录自己所依赖的父RDD，一旦出现某个RDD的某些partition丢失，可以通过并行计算迅速恢复</a:t>
            </a:r>
            <a:endParaRPr lang="zh-CN" altLang="en-US" sz="2400"/>
          </a:p>
          <a:p>
            <a:endParaRPr lang="zh-CN" altLang="en-US" sz="2000"/>
          </a:p>
          <a:p>
            <a:endParaRPr lang="zh-CN" altLang="en-US" sz="2000"/>
          </a:p>
        </p:txBody>
      </p:sp>
      <p:pic>
        <p:nvPicPr>
          <p:cNvPr id="4" name="图片 3"/>
          <p:cNvPicPr>
            <a:picLocks noChangeAspect="1"/>
          </p:cNvPicPr>
          <p:nvPr/>
        </p:nvPicPr>
        <p:blipFill>
          <a:blip r:embed="rId1"/>
          <a:stretch>
            <a:fillRect/>
          </a:stretch>
        </p:blipFill>
        <p:spPr>
          <a:xfrm>
            <a:off x="5754370" y="2799715"/>
            <a:ext cx="6165850" cy="3522980"/>
          </a:xfrm>
          <a:prstGeom prst="rect">
            <a:avLst/>
          </a:prstGeom>
        </p:spPr>
      </p:pic>
      <p:sp>
        <p:nvSpPr>
          <p:cNvPr id="5" name="文本框 4"/>
          <p:cNvSpPr txBox="1"/>
          <p:nvPr/>
        </p:nvSpPr>
        <p:spPr>
          <a:xfrm>
            <a:off x="662940" y="2992120"/>
            <a:ext cx="5033645" cy="3138170"/>
          </a:xfrm>
          <a:prstGeom prst="rect">
            <a:avLst/>
          </a:prstGeom>
          <a:noFill/>
        </p:spPr>
        <p:txBody>
          <a:bodyPr wrap="square" rtlCol="0">
            <a:spAutoFit/>
          </a:bodyPr>
          <a:p>
            <a:pPr algn="l"/>
            <a:r>
              <a:rPr lang="zh-CN" altLang="en-US">
                <a:sym typeface="+mn-ea"/>
              </a:rPr>
              <a:t>RDD的依赖又分为Narrow Dependent（窄依赖）和Wide Dependent（宽依赖）</a:t>
            </a:r>
            <a:endParaRPr lang="zh-CN" altLang="en-US">
              <a:sym typeface="+mn-ea"/>
            </a:endParaRPr>
          </a:p>
          <a:p>
            <a:pPr algn="l"/>
            <a:endParaRPr lang="zh-CN" altLang="en-US"/>
          </a:p>
          <a:p>
            <a:pPr marL="285750" lvl="0" indent="-285750" algn="l">
              <a:buFont typeface="Arial" panose="020B0604020202020204" pitchFamily="34" charset="0"/>
              <a:buChar char="•"/>
            </a:pPr>
            <a:r>
              <a:rPr lang="zh-CN" altLang="en-US">
                <a:sym typeface="+mn-ea"/>
              </a:rPr>
              <a:t>窄依赖：每个partition最多只能给一个RDD使用，由于没有多重依赖，所以在一个节点上可以一次性将partition处理完，且一旦数据发生丢失或者损坏可以迅速从上一个RDD恢复。</a:t>
            </a:r>
            <a:endParaRPr lang="zh-CN" altLang="en-US">
              <a:sym typeface="+mn-ea"/>
            </a:endParaRPr>
          </a:p>
          <a:p>
            <a:pPr marL="285750" lvl="0" indent="-285750" algn="l">
              <a:buFont typeface="Arial" panose="020B0604020202020204" pitchFamily="34" charset="0"/>
              <a:buChar char="•"/>
            </a:pPr>
            <a:endParaRPr lang="zh-CN" altLang="en-US"/>
          </a:p>
          <a:p>
            <a:pPr marL="285750" lvl="0" indent="-285750" algn="l">
              <a:buFont typeface="Arial" panose="020B0604020202020204" pitchFamily="34" charset="0"/>
              <a:buChar char="•"/>
            </a:pPr>
            <a:r>
              <a:rPr lang="zh-CN" altLang="en-US">
                <a:sym typeface="+mn-ea"/>
              </a:rPr>
              <a:t>宽依赖：每个partition可以给多个RDD使用，由于多重依赖，只有等到所有到达节点的数据处理完毕才能进行下一步处理。</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Spark -- </a:t>
            </a:r>
            <a:r>
              <a:rPr lang="zh-CN" altLang="en-US"/>
              <a:t>任务提交</a:t>
            </a:r>
            <a:endParaRPr lang="zh-CN" altLang="en-US"/>
          </a:p>
        </p:txBody>
      </p:sp>
      <p:sp>
        <p:nvSpPr>
          <p:cNvPr id="3" name="内容占位符 2"/>
          <p:cNvSpPr>
            <a:spLocks noGrp="1"/>
          </p:cNvSpPr>
          <p:nvPr>
            <p:ph idx="1"/>
          </p:nvPr>
        </p:nvSpPr>
        <p:spPr/>
        <p:txBody>
          <a:bodyPr/>
          <a:p>
            <a:r>
              <a:rPr lang="zh-CN" altLang="en-US" sz="2400"/>
              <a:t>任务提交的方式</a:t>
            </a:r>
            <a:endParaRPr lang="zh-CN" altLang="en-US" sz="2400"/>
          </a:p>
          <a:p>
            <a:pPr lvl="1"/>
            <a:r>
              <a:rPr lang="zh-CN" altLang="en-US" sz="2000"/>
              <a:t>spark-submit（官方推荐）</a:t>
            </a:r>
            <a:endParaRPr lang="zh-CN" altLang="en-US" sz="2000"/>
          </a:p>
          <a:p>
            <a:pPr lvl="1"/>
            <a:r>
              <a:rPr lang="zh-CN" altLang="en-US" sz="2000"/>
              <a:t>sbt run</a:t>
            </a:r>
            <a:endParaRPr lang="zh-CN" altLang="en-US" sz="2000"/>
          </a:p>
          <a:p>
            <a:pPr lvl="1"/>
            <a:r>
              <a:rPr lang="zh-CN" altLang="en-US" sz="2000"/>
              <a:t>java -jar</a:t>
            </a:r>
            <a:endParaRPr lang="zh-CN" altLang="en-US" sz="2000"/>
          </a:p>
          <a:p>
            <a:pPr lvl="0"/>
            <a:r>
              <a:rPr lang="en-US" altLang="zh-CN" sz="2330"/>
              <a:t>Spark-submit </a:t>
            </a:r>
            <a:r>
              <a:rPr lang="zh-CN" altLang="en-US" sz="2330"/>
              <a:t>相关参数</a:t>
            </a:r>
            <a:endParaRPr lang="zh-CN" altLang="en-US" sz="2330"/>
          </a:p>
          <a:p>
            <a:pPr lvl="0"/>
            <a:endParaRPr lang="zh-CN" altLang="en-US" sz="2330"/>
          </a:p>
          <a:p>
            <a:pPr lvl="0"/>
            <a:endParaRPr lang="zh-CN" altLang="en-US" sz="2330"/>
          </a:p>
          <a:p>
            <a:pPr lvl="0"/>
            <a:endParaRPr lang="zh-CN" altLang="en-US" sz="2330"/>
          </a:p>
          <a:p>
            <a:pPr lvl="0"/>
            <a:endParaRPr lang="zh-CN" altLang="en-US" sz="2330"/>
          </a:p>
          <a:p>
            <a:pPr lvl="0"/>
            <a:r>
              <a:rPr lang="zh-CN" altLang="en-US" sz="2330"/>
              <a:t>更多详细信息请参阅：http://spark.apache.org/docs/latest/</a:t>
            </a:r>
            <a:endParaRPr lang="zh-CN" altLang="en-US" sz="2330"/>
          </a:p>
          <a:p>
            <a:pPr lvl="0"/>
            <a:endParaRPr lang="zh-CN" altLang="en-US" sz="2330"/>
          </a:p>
        </p:txBody>
      </p:sp>
      <p:pic>
        <p:nvPicPr>
          <p:cNvPr id="5" name="图片 4"/>
          <p:cNvPicPr>
            <a:picLocks noChangeAspect="1"/>
          </p:cNvPicPr>
          <p:nvPr/>
        </p:nvPicPr>
        <p:blipFill>
          <a:blip r:embed="rId1"/>
          <a:stretch>
            <a:fillRect/>
          </a:stretch>
        </p:blipFill>
        <p:spPr>
          <a:xfrm>
            <a:off x="1205230" y="3684270"/>
            <a:ext cx="8651875" cy="18802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项目简介</a:t>
            </a:r>
            <a:endParaRPr lang="zh-CN" altLang="en-US"/>
          </a:p>
        </p:txBody>
      </p:sp>
      <p:sp>
        <p:nvSpPr>
          <p:cNvPr id="3" name="内容占位符 2"/>
          <p:cNvSpPr>
            <a:spLocks noGrp="1"/>
          </p:cNvSpPr>
          <p:nvPr>
            <p:ph idx="1"/>
          </p:nvPr>
        </p:nvSpPr>
        <p:spPr/>
        <p:txBody>
          <a:bodyPr/>
          <a:p>
            <a:r>
              <a:rPr lang="zh-CN" altLang="en-US"/>
              <a:t>金融市场瞬息万变，任何一件小事件的发生，都有可能引起一系列暴风骤雨般的蝴蝶效应。在信息时代，互联网作为公共空间，已成为信息发布和共享的最为高效的渠道。因此，网络舆情能够最直接、更快速地反映金融行业各个层面的利弊好坏。</a:t>
            </a:r>
            <a:endParaRPr lang="zh-CN" altLang="en-US"/>
          </a:p>
          <a:p>
            <a:endParaRPr lang="zh-CN" altLang="en-US"/>
          </a:p>
          <a:p>
            <a:r>
              <a:rPr lang="zh-CN" altLang="en-US"/>
              <a:t>本项目旨在通过使用大数据技术，收集，</a:t>
            </a:r>
            <a:r>
              <a:rPr lang="zh-CN" altLang="en-US">
                <a:sym typeface="+mn-ea"/>
              </a:rPr>
              <a:t>处理和</a:t>
            </a:r>
            <a:r>
              <a:rPr lang="zh-CN" altLang="en-US"/>
              <a:t>分析网络中的金融信息资讯，并通过自然语言处理的技术，进行舆情分析和企业风险分析。以帮助金融机构和企业更好更迅速地分析和了解金融市场，发现热点问题并进行快速的市场反应和决策。</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Elasticsearch</a:t>
            </a:r>
            <a:r>
              <a:rPr lang="de-DE" altLang="zh-CN"/>
              <a:t> </a:t>
            </a:r>
            <a:r>
              <a:rPr lang="zh-CN" altLang="de-DE"/>
              <a:t>基本概念</a:t>
            </a:r>
            <a:endParaRPr lang="zh-CN" altLang="de-DE"/>
          </a:p>
        </p:txBody>
      </p:sp>
      <p:sp>
        <p:nvSpPr>
          <p:cNvPr id="3" name="内容占位符 2"/>
          <p:cNvSpPr>
            <a:spLocks noGrp="1"/>
          </p:cNvSpPr>
          <p:nvPr>
            <p:ph idx="1"/>
          </p:nvPr>
        </p:nvSpPr>
        <p:spPr/>
        <p:txBody>
          <a:bodyPr>
            <a:normAutofit lnSpcReduction="20000"/>
          </a:bodyPr>
          <a:p>
            <a:r>
              <a:rPr lang="en-US" altLang="zh-CN" sz="2400"/>
              <a:t>Elasticsearch</a:t>
            </a:r>
            <a:r>
              <a:rPr lang="zh-CN" altLang="en-US" sz="2400"/>
              <a:t>是一个开源的</a:t>
            </a:r>
            <a:r>
              <a:rPr lang="zh-CN" altLang="en-US" sz="2400"/>
              <a:t>实时分布式搜索和分析引擎</a:t>
            </a:r>
            <a:endParaRPr lang="zh-CN" altLang="en-US" sz="2400"/>
          </a:p>
          <a:p>
            <a:endParaRPr lang="zh-CN" altLang="en-US" sz="2400"/>
          </a:p>
          <a:p>
            <a:r>
              <a:rPr lang="zh-CN" altLang="en-US" sz="2400"/>
              <a:t>索引 (Index)</a:t>
            </a:r>
            <a:endParaRPr lang="zh-CN" altLang="en-US" sz="2400"/>
          </a:p>
          <a:p>
            <a:pPr lvl="1">
              <a:lnSpc>
                <a:spcPct val="100000"/>
              </a:lnSpc>
            </a:pPr>
            <a:r>
              <a:rPr lang="zh-CN" altLang="en-US" sz="1600"/>
              <a:t>ES 将数据存储于一个或多个索引中，索引是具有类似特性的文档的集合。类比传统的关系型数据库领域来说，索引相当于 SQL 中的一个数据库，或者一个数据存储方案 (schema) 。索引由其名称 ( 必须为全小写字符 ) 进行标识，并通过引用此名称完成文档的创建、搜索、更新及删除操作。</a:t>
            </a:r>
            <a:endParaRPr lang="zh-CN" altLang="en-US" sz="1600"/>
          </a:p>
          <a:p>
            <a:r>
              <a:rPr lang="zh-CN" altLang="en-US" sz="2400"/>
              <a:t>类型 (Type)</a:t>
            </a:r>
            <a:endParaRPr lang="zh-CN" altLang="en-US" sz="2400"/>
          </a:p>
          <a:p>
            <a:pPr lvl="1">
              <a:lnSpc>
                <a:spcPct val="100000"/>
              </a:lnSpc>
            </a:pPr>
            <a:r>
              <a:rPr lang="zh-CN" altLang="en-US" sz="1600"/>
              <a:t>类型是索引内部的逻辑分区 (category/partition) ，然而其意义完全取决于用户需求。因此，一个索引内部可定义一个或多个类型 (type) 。一般来说，类型就是为那些拥有相同的域的文档做的预定义。例如，在索引中，可以定义一个用于存储用户数据的类型，一个存储日志数据的类型，以及一个存储评论数据的类型。类比传统的关系型数据库领域来说，类型相当于 “ 表 ” 。</a:t>
            </a:r>
            <a:endParaRPr lang="zh-CN" altLang="en-US" sz="1600"/>
          </a:p>
          <a:p>
            <a:r>
              <a:rPr lang="zh-CN" altLang="en-US" sz="2400"/>
              <a:t>文档 (Document)</a:t>
            </a:r>
            <a:endParaRPr lang="zh-CN" altLang="en-US" sz="2400"/>
          </a:p>
          <a:p>
            <a:pPr lvl="1">
              <a:lnSpc>
                <a:spcPct val="100000"/>
              </a:lnSpc>
            </a:pPr>
            <a:r>
              <a:rPr lang="zh-CN" altLang="en-US" sz="1600"/>
              <a:t>文档是索引和搜索的原子单位，它是包含了一个或多个域的容器，基于 JSON 格式进行表示。文档由一个或多个域组成，每个域拥有一个名字及一个或多个值，有多个值的域通常称为 “ 多值域 ” 。每个文档可以存储不同的域集，但同一类型下的文档至应该有某种程度上的相似之处</a:t>
            </a:r>
            <a:r>
              <a:rPr lang="zh-CN" altLang="en-US" sz="1800"/>
              <a:t>。</a:t>
            </a:r>
            <a:endParaRPr lang="zh-CN" altLang="en-US" sz="1800"/>
          </a:p>
        </p:txBody>
      </p:sp>
      <p:pic>
        <p:nvPicPr>
          <p:cNvPr id="6" name="图片 5"/>
          <p:cNvPicPr>
            <a:picLocks noChangeAspect="1"/>
          </p:cNvPicPr>
          <p:nvPr/>
        </p:nvPicPr>
        <p:blipFill>
          <a:blip r:embed="rId1"/>
          <a:stretch>
            <a:fillRect/>
          </a:stretch>
        </p:blipFill>
        <p:spPr>
          <a:xfrm>
            <a:off x="8427085" y="1401445"/>
            <a:ext cx="3542665" cy="1352550"/>
          </a:xfrm>
          <a:prstGeom prst="rect">
            <a:avLst/>
          </a:prstGeom>
        </p:spPr>
      </p:pic>
      <p:sp>
        <p:nvSpPr>
          <p:cNvPr id="10" name="文本框 9"/>
          <p:cNvSpPr txBox="1"/>
          <p:nvPr/>
        </p:nvSpPr>
        <p:spPr>
          <a:xfrm>
            <a:off x="838200" y="6109335"/>
            <a:ext cx="6813550" cy="337185"/>
          </a:xfrm>
          <a:prstGeom prst="rect">
            <a:avLst/>
          </a:prstGeom>
          <a:noFill/>
        </p:spPr>
        <p:txBody>
          <a:bodyPr wrap="square" rtlCol="0">
            <a:spAutoFit/>
          </a:bodyPr>
          <a:p>
            <a:r>
              <a:rPr lang="zh-CN" sz="1600">
                <a:solidFill>
                  <a:schemeClr val="tx1"/>
                </a:solidFill>
              </a:rPr>
              <a:t>参考教程：</a:t>
            </a:r>
            <a:r>
              <a:rPr lang="zh-CN" sz="1600">
                <a:solidFill>
                  <a:schemeClr val="tx1"/>
                </a:solidFill>
                <a:hlinkClick r:id="rId2" tooltip="" action="ppaction://hlinkfile"/>
              </a:rPr>
              <a:t> 《Elasticsearch 权威指南》</a:t>
            </a:r>
            <a:endParaRPr lang="zh-CN" sz="160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ES-hadoop</a:t>
            </a:r>
            <a:endParaRPr lang="en-US" altLang="zh-CN"/>
          </a:p>
        </p:txBody>
      </p:sp>
      <p:pic>
        <p:nvPicPr>
          <p:cNvPr id="6" name="内容占位符 5"/>
          <p:cNvPicPr>
            <a:picLocks noChangeAspect="1"/>
          </p:cNvPicPr>
          <p:nvPr>
            <p:ph idx="1"/>
          </p:nvPr>
        </p:nvPicPr>
        <p:blipFill>
          <a:blip r:embed="rId1"/>
          <a:stretch>
            <a:fillRect/>
          </a:stretch>
        </p:blipFill>
        <p:spPr>
          <a:xfrm>
            <a:off x="2455545" y="2670810"/>
            <a:ext cx="6834505" cy="3813175"/>
          </a:xfrm>
          <a:prstGeom prst="rect">
            <a:avLst/>
          </a:prstGeom>
        </p:spPr>
      </p:pic>
      <p:sp>
        <p:nvSpPr>
          <p:cNvPr id="9" name="文本框 8"/>
          <p:cNvSpPr txBox="1"/>
          <p:nvPr/>
        </p:nvSpPr>
        <p:spPr>
          <a:xfrm>
            <a:off x="838200" y="1691005"/>
            <a:ext cx="10515600" cy="922020"/>
          </a:xfrm>
          <a:prstGeom prst="rect">
            <a:avLst/>
          </a:prstGeom>
          <a:noFill/>
        </p:spPr>
        <p:txBody>
          <a:bodyPr wrap="square" rtlCol="0">
            <a:spAutoFit/>
          </a:bodyPr>
          <a:p>
            <a:r>
              <a:rPr lang="zh-CN" altLang="en-US"/>
              <a:t>ES-Hadoop能够无间隙的在Hadoop和ElasticSearch上移动数据。ES Hadoop索引Hadoop数据到Elasticsearch，充分利用其查询速度，大量聚合能力来使它比以往更快，同时可以使用HDFS作为Elasticsearch长期存档。ES-Hadoop可以集成Hadoop生态系统上的许多组件，比如Spark、Hive、Pig、Storm、MapReduc</a:t>
            </a:r>
            <a:r>
              <a:rPr lang="en-US" altLang="zh-CN"/>
              <a:t>e</a:t>
            </a:r>
            <a:r>
              <a:rPr lang="zh-CN" altLang="en-US"/>
              <a:t>等。</a:t>
            </a:r>
            <a:endParaRPr lang="zh-CN" altLang="en-US"/>
          </a:p>
        </p:txBody>
      </p:sp>
      <p:sp>
        <p:nvSpPr>
          <p:cNvPr id="10" name="文本框 9"/>
          <p:cNvSpPr txBox="1"/>
          <p:nvPr/>
        </p:nvSpPr>
        <p:spPr>
          <a:xfrm>
            <a:off x="838200" y="6483985"/>
            <a:ext cx="6813550" cy="275590"/>
          </a:xfrm>
          <a:prstGeom prst="rect">
            <a:avLst/>
          </a:prstGeom>
          <a:noFill/>
        </p:spPr>
        <p:txBody>
          <a:bodyPr wrap="square" rtlCol="0">
            <a:spAutoFit/>
          </a:bodyPr>
          <a:p>
            <a:r>
              <a:rPr lang="en-US" altLang="zh-CN" sz="1200">
                <a:solidFill>
                  <a:schemeClr val="bg1">
                    <a:lumMod val="75000"/>
                  </a:schemeClr>
                </a:solidFill>
              </a:rPr>
              <a:t>Source:</a:t>
            </a:r>
            <a:r>
              <a:rPr lang="de-DE" altLang="zh-CN" sz="1200">
                <a:solidFill>
                  <a:schemeClr val="bg1">
                    <a:lumMod val="75000"/>
                  </a:schemeClr>
                </a:solidFill>
              </a:rPr>
              <a:t> </a:t>
            </a:r>
            <a:r>
              <a:rPr lang="zh-CN" altLang="en-US" sz="1200">
                <a:solidFill>
                  <a:schemeClr val="bg1">
                    <a:lumMod val="75000"/>
                  </a:schemeClr>
                </a:solidFill>
              </a:rPr>
              <a:t>https://www.elastic.co/products/hadoop</a:t>
            </a:r>
            <a:endParaRPr lang="zh-CN" altLang="en-US" sz="1200">
              <a:solidFill>
                <a:schemeClr val="bg1">
                  <a:lumMod val="75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自然语言处理及算法模型</a:t>
            </a:r>
            <a:endParaRPr lang="zh-CN" altLang="en-US"/>
          </a:p>
        </p:txBody>
      </p:sp>
      <p:grpSp>
        <p:nvGrpSpPr>
          <p:cNvPr id="41" name="组合 40"/>
          <p:cNvGrpSpPr/>
          <p:nvPr/>
        </p:nvGrpSpPr>
        <p:grpSpPr>
          <a:xfrm>
            <a:off x="2190616" y="4659492"/>
            <a:ext cx="7012940" cy="1009015"/>
            <a:chOff x="745437" y="3349487"/>
            <a:chExt cx="7012940" cy="1009015"/>
          </a:xfrm>
        </p:grpSpPr>
        <p:sp>
          <p:nvSpPr>
            <p:cNvPr id="4" name="矩形 3"/>
            <p:cNvSpPr/>
            <p:nvPr/>
          </p:nvSpPr>
          <p:spPr bwMode="auto">
            <a:xfrm>
              <a:off x="1193112" y="3363457"/>
              <a:ext cx="6565265" cy="99504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 name="矩形 5"/>
            <p:cNvSpPr/>
            <p:nvPr/>
          </p:nvSpPr>
          <p:spPr bwMode="auto">
            <a:xfrm>
              <a:off x="745437" y="3349487"/>
              <a:ext cx="502842" cy="1008895"/>
            </a:xfrm>
            <a:prstGeom prst="rect">
              <a:avLst/>
            </a:prstGeom>
            <a:solidFill>
              <a:schemeClr val="tx2">
                <a:lumMod val="60000"/>
                <a:lumOff val="4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300" dirty="0" smtClean="0">
                  <a:solidFill>
                    <a:schemeClr val="tx1"/>
                  </a:solidFill>
                  <a:latin typeface="Arial" panose="020B0604020202020204" pitchFamily="34" charset="0"/>
                  <a:ea typeface="宋体" panose="02010600030101010101" pitchFamily="2" charset="-122"/>
                  <a:cs typeface="宋体" panose="02010600030101010101" pitchFamily="2" charset="-122"/>
                </a:rPr>
                <a:t>底层</a:t>
              </a:r>
              <a:r>
                <a:rPr kumimoji="1" lang="zh-CN" altLang="en-US" sz="1300" b="0"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接口</a:t>
              </a:r>
              <a:endParaRPr kumimoji="1" lang="zh-CN" altLang="en-US" sz="13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 name="矩形 7"/>
            <p:cNvSpPr/>
            <p:nvPr/>
          </p:nvSpPr>
          <p:spPr bwMode="auto">
            <a:xfrm>
              <a:off x="2569942" y="3528391"/>
              <a:ext cx="657568" cy="72555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a:solidFill>
                    <a:schemeClr val="tx1"/>
                  </a:solidFill>
                  <a:latin typeface="Arial" panose="020B0604020202020204" pitchFamily="34" charset="0"/>
                  <a:ea typeface="宋体" panose="02010600030101010101" pitchFamily="2" charset="-122"/>
                  <a:cs typeface="宋体" panose="02010600030101010101" pitchFamily="2" charset="-122"/>
                </a:rPr>
                <a:t>命名实体识别</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 name="矩形 9"/>
            <p:cNvSpPr/>
            <p:nvPr/>
          </p:nvSpPr>
          <p:spPr bwMode="auto">
            <a:xfrm>
              <a:off x="1950511" y="3533398"/>
              <a:ext cx="551189" cy="655088"/>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词性标注</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1" name="矩形 10"/>
            <p:cNvSpPr/>
            <p:nvPr/>
          </p:nvSpPr>
          <p:spPr bwMode="auto">
            <a:xfrm>
              <a:off x="3294626" y="3526390"/>
              <a:ext cx="549009" cy="655088"/>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1"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去停用词</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矩形 11"/>
            <p:cNvSpPr/>
            <p:nvPr/>
          </p:nvSpPr>
          <p:spPr bwMode="auto">
            <a:xfrm>
              <a:off x="3919439" y="3530313"/>
              <a:ext cx="1006518" cy="71568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基于词袋的各种通用表示</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3" name="矩形 12"/>
            <p:cNvSpPr/>
            <p:nvPr/>
          </p:nvSpPr>
          <p:spPr bwMode="auto">
            <a:xfrm>
              <a:off x="4976913" y="3528391"/>
              <a:ext cx="571503" cy="60848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TF-IDF</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4" name="矩形 13"/>
            <p:cNvSpPr/>
            <p:nvPr/>
          </p:nvSpPr>
          <p:spPr bwMode="auto">
            <a:xfrm>
              <a:off x="5621491" y="3533398"/>
              <a:ext cx="571503" cy="60525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a:solidFill>
                    <a:schemeClr val="tx1"/>
                  </a:solidFill>
                  <a:latin typeface="Arial" panose="020B0604020202020204" pitchFamily="34" charset="0"/>
                  <a:ea typeface="宋体" panose="02010600030101010101" pitchFamily="2" charset="-122"/>
                  <a:cs typeface="宋体" panose="02010600030101010101" pitchFamily="2" charset="-122"/>
                </a:rPr>
                <a:t>词向量</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7" name="矩形 16"/>
            <p:cNvSpPr/>
            <p:nvPr/>
          </p:nvSpPr>
          <p:spPr bwMode="auto">
            <a:xfrm>
              <a:off x="1331610" y="3528392"/>
              <a:ext cx="550659" cy="655088"/>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中文分词</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 name="矩形 19"/>
            <p:cNvSpPr/>
            <p:nvPr/>
          </p:nvSpPr>
          <p:spPr bwMode="auto">
            <a:xfrm>
              <a:off x="6285505" y="3524780"/>
              <a:ext cx="571503" cy="605258"/>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a:solidFill>
                    <a:schemeClr val="tx1"/>
                  </a:solidFill>
                  <a:latin typeface="Arial" panose="020B0604020202020204" pitchFamily="34" charset="0"/>
                  <a:ea typeface="宋体" panose="02010600030101010101" pitchFamily="2" charset="-122"/>
                  <a:cs typeface="宋体" panose="02010600030101010101" pitchFamily="2" charset="-122"/>
                </a:rPr>
                <a:t>文本向量</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
        <p:nvSpPr>
          <p:cNvPr id="45" name="矩形 44"/>
          <p:cNvSpPr/>
          <p:nvPr/>
        </p:nvSpPr>
        <p:spPr bwMode="auto">
          <a:xfrm>
            <a:off x="8406900" y="4841492"/>
            <a:ext cx="571503" cy="60848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聚类分类</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7" name="组合 6"/>
          <p:cNvGrpSpPr/>
          <p:nvPr/>
        </p:nvGrpSpPr>
        <p:grpSpPr>
          <a:xfrm>
            <a:off x="2405095" y="3470845"/>
            <a:ext cx="6572885" cy="1072533"/>
            <a:chOff x="909731" y="2137587"/>
            <a:chExt cx="6572885" cy="1072533"/>
          </a:xfrm>
        </p:grpSpPr>
        <p:grpSp>
          <p:nvGrpSpPr>
            <p:cNvPr id="40" name="组合 39"/>
            <p:cNvGrpSpPr/>
            <p:nvPr/>
          </p:nvGrpSpPr>
          <p:grpSpPr>
            <a:xfrm>
              <a:off x="909731" y="2137587"/>
              <a:ext cx="6572885" cy="1072533"/>
              <a:chOff x="909731" y="2137587"/>
              <a:chExt cx="6572885" cy="1072533"/>
            </a:xfrm>
          </p:grpSpPr>
          <p:sp>
            <p:nvSpPr>
              <p:cNvPr id="21" name="矩形 20"/>
              <p:cNvSpPr/>
              <p:nvPr/>
            </p:nvSpPr>
            <p:spPr bwMode="auto">
              <a:xfrm>
                <a:off x="909731" y="2137587"/>
                <a:ext cx="6572885" cy="107251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5" name="矩形 34"/>
              <p:cNvSpPr/>
              <p:nvPr/>
            </p:nvSpPr>
            <p:spPr bwMode="auto">
              <a:xfrm>
                <a:off x="920231" y="2152278"/>
                <a:ext cx="502842" cy="1057842"/>
              </a:xfrm>
              <a:prstGeom prst="rect">
                <a:avLst/>
              </a:prstGeom>
              <a:solidFill>
                <a:schemeClr val="tx2">
                  <a:lumMod val="60000"/>
                  <a:lumOff val="4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300" dirty="0" smtClean="0">
                    <a:solidFill>
                      <a:schemeClr val="tx1"/>
                    </a:solidFill>
                    <a:latin typeface="Arial" panose="020B0604020202020204" pitchFamily="34" charset="0"/>
                    <a:ea typeface="宋体" panose="02010600030101010101" pitchFamily="2" charset="-122"/>
                    <a:cs typeface="宋体" panose="02010600030101010101" pitchFamily="2" charset="-122"/>
                  </a:rPr>
                  <a:t>算法模型</a:t>
                </a:r>
                <a:endParaRPr kumimoji="1" lang="zh-CN" altLang="en-US" sz="13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2" name="矩形 21"/>
              <p:cNvSpPr/>
              <p:nvPr/>
            </p:nvSpPr>
            <p:spPr bwMode="auto">
              <a:xfrm>
                <a:off x="1510077" y="2306742"/>
                <a:ext cx="592601" cy="725556"/>
              </a:xfrm>
              <a:prstGeom prst="rect">
                <a:avLst/>
              </a:prstGeom>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企业机构识别</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 name="矩形 22"/>
              <p:cNvSpPr/>
              <p:nvPr/>
            </p:nvSpPr>
            <p:spPr bwMode="auto">
              <a:xfrm>
                <a:off x="2183119" y="2294597"/>
                <a:ext cx="612544" cy="72555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a:solidFill>
                      <a:schemeClr val="tx1"/>
                    </a:solidFill>
                    <a:latin typeface="Arial" panose="020B0604020202020204" pitchFamily="34" charset="0"/>
                    <a:ea typeface="宋体" panose="02010600030101010101" pitchFamily="2" charset="-122"/>
                    <a:cs typeface="宋体" panose="02010600030101010101" pitchFamily="2" charset="-122"/>
                  </a:rPr>
                  <a:t>高</a:t>
                </a: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管、股东识别</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4" name="矩形 23"/>
              <p:cNvSpPr/>
              <p:nvPr/>
            </p:nvSpPr>
            <p:spPr bwMode="auto">
              <a:xfrm>
                <a:off x="2870602" y="2294597"/>
                <a:ext cx="603781" cy="72555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城市、地名识别</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5" name="矩形 24"/>
              <p:cNvSpPr/>
              <p:nvPr/>
            </p:nvSpPr>
            <p:spPr bwMode="auto">
              <a:xfrm>
                <a:off x="3536889" y="2305880"/>
                <a:ext cx="541990" cy="72555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400" dirty="0">
                    <a:solidFill>
                      <a:schemeClr val="tx1"/>
                    </a:solidFill>
                    <a:latin typeface="Arial" panose="020B0604020202020204" pitchFamily="34" charset="0"/>
                    <a:ea typeface="宋体" panose="02010600030101010101" pitchFamily="2" charset="-122"/>
                    <a:cs typeface="宋体" panose="02010600030101010101" pitchFamily="2" charset="-122"/>
                  </a:rPr>
                  <a:t>URL</a:t>
                </a: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识别</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6" name="矩形 25"/>
              <p:cNvSpPr/>
              <p:nvPr/>
            </p:nvSpPr>
            <p:spPr bwMode="auto">
              <a:xfrm>
                <a:off x="5440037" y="2304739"/>
                <a:ext cx="554485" cy="72555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文本主题挖掘</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7" name="矩形 26"/>
              <p:cNvSpPr/>
              <p:nvPr/>
            </p:nvSpPr>
            <p:spPr bwMode="auto">
              <a:xfrm>
                <a:off x="6069397" y="2304739"/>
                <a:ext cx="590568" cy="725556"/>
              </a:xfrm>
              <a:prstGeom prst="rect">
                <a:avLst/>
              </a:prstGeom>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文本情感分析</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 name="矩形 27"/>
              <p:cNvSpPr/>
              <p:nvPr/>
            </p:nvSpPr>
            <p:spPr bwMode="auto">
              <a:xfrm>
                <a:off x="6734840" y="2304739"/>
                <a:ext cx="619234" cy="725556"/>
              </a:xfrm>
              <a:prstGeom prst="rect">
                <a:avLst/>
              </a:prstGeom>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企业风险检测</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
          <p:nvSpPr>
            <p:cNvPr id="43" name="矩形 42"/>
            <p:cNvSpPr/>
            <p:nvPr/>
          </p:nvSpPr>
          <p:spPr bwMode="auto">
            <a:xfrm>
              <a:off x="4153754" y="2305880"/>
              <a:ext cx="605548" cy="725556"/>
            </a:xfrm>
            <a:prstGeom prst="rect">
              <a:avLst/>
            </a:prstGeom>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关键词提取</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4" name="矩形 43"/>
            <p:cNvSpPr/>
            <p:nvPr/>
          </p:nvSpPr>
          <p:spPr bwMode="auto">
            <a:xfrm>
              <a:off x="4808345" y="2304739"/>
              <a:ext cx="568721" cy="725556"/>
            </a:xfrm>
            <a:prstGeom prst="rect">
              <a:avLst/>
            </a:prstGeom>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文本</a:t>
              </a:r>
              <a:endParaRPr lang="en-US" altLang="zh-CN" sz="1400" dirty="0" smtClean="0">
                <a:solidFill>
                  <a:schemeClr val="tx1"/>
                </a:solidFill>
                <a:latin typeface="Arial" panose="020B0604020202020204" pitchFamily="34" charset="0"/>
                <a:ea typeface="宋体" panose="02010600030101010101" pitchFamily="2" charset="-122"/>
                <a:cs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a:solidFill>
                    <a:schemeClr val="tx1"/>
                  </a:solidFill>
                  <a:latin typeface="Arial" panose="020B0604020202020204" pitchFamily="34" charset="0"/>
                  <a:ea typeface="宋体" panose="02010600030101010101" pitchFamily="2" charset="-122"/>
                  <a:cs typeface="宋体" panose="02010600030101010101" pitchFamily="2" charset="-122"/>
                </a:rPr>
                <a:t>自动</a:t>
              </a:r>
              <a:endParaRPr lang="en-US" altLang="zh-CN" sz="1400" dirty="0">
                <a:solidFill>
                  <a:schemeClr val="tx1"/>
                </a:solidFill>
                <a:latin typeface="Arial" panose="020B0604020202020204" pitchFamily="34" charset="0"/>
                <a:ea typeface="宋体" panose="02010600030101010101" pitchFamily="2" charset="-122"/>
                <a:cs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摘要</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grpSp>
        <p:nvGrpSpPr>
          <p:cNvPr id="9" name="组合 8"/>
          <p:cNvGrpSpPr/>
          <p:nvPr/>
        </p:nvGrpSpPr>
        <p:grpSpPr>
          <a:xfrm>
            <a:off x="3671104" y="2165159"/>
            <a:ext cx="4010025" cy="1014095"/>
            <a:chOff x="1661233" y="941514"/>
            <a:chExt cx="4010025" cy="1014095"/>
          </a:xfrm>
        </p:grpSpPr>
        <p:grpSp>
          <p:nvGrpSpPr>
            <p:cNvPr id="37" name="组合 36"/>
            <p:cNvGrpSpPr/>
            <p:nvPr/>
          </p:nvGrpSpPr>
          <p:grpSpPr>
            <a:xfrm>
              <a:off x="1661233" y="941514"/>
              <a:ext cx="4010025" cy="1014095"/>
              <a:chOff x="1855715" y="808998"/>
              <a:chExt cx="4010025" cy="1014095"/>
            </a:xfrm>
          </p:grpSpPr>
          <p:sp>
            <p:nvSpPr>
              <p:cNvPr id="30" name="矩形 29"/>
              <p:cNvSpPr/>
              <p:nvPr/>
            </p:nvSpPr>
            <p:spPr bwMode="auto">
              <a:xfrm>
                <a:off x="1869685" y="808998"/>
                <a:ext cx="3996055" cy="101409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1" name="矩形 30"/>
              <p:cNvSpPr/>
              <p:nvPr/>
            </p:nvSpPr>
            <p:spPr bwMode="auto">
              <a:xfrm>
                <a:off x="3980099" y="920936"/>
                <a:ext cx="668246" cy="72555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企业风险评估</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2" name="矩形 31"/>
              <p:cNvSpPr/>
              <p:nvPr/>
            </p:nvSpPr>
            <p:spPr bwMode="auto">
              <a:xfrm>
                <a:off x="3244176" y="920936"/>
                <a:ext cx="668246" cy="72555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语义检索</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3" name="矩形 32"/>
              <p:cNvSpPr/>
              <p:nvPr/>
            </p:nvSpPr>
            <p:spPr bwMode="auto">
              <a:xfrm>
                <a:off x="4729266" y="920936"/>
                <a:ext cx="908139" cy="72555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热点话题</a:t>
                </a:r>
                <a:r>
                  <a:rPr lang="zh-CN" altLang="en-US" sz="1400" dirty="0">
                    <a:solidFill>
                      <a:schemeClr val="tx1"/>
                    </a:solidFill>
                    <a:latin typeface="Arial" panose="020B0604020202020204" pitchFamily="34" charset="0"/>
                    <a:ea typeface="宋体" panose="02010600030101010101" pitchFamily="2" charset="-122"/>
                    <a:cs typeface="宋体" panose="02010600030101010101" pitchFamily="2" charset="-122"/>
                  </a:rPr>
                  <a:t>检测</a:t>
                </a: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与</a:t>
                </a:r>
                <a:endParaRPr lang="en-US" altLang="zh-CN" sz="1400" dirty="0" smtClean="0">
                  <a:solidFill>
                    <a:schemeClr val="tx1"/>
                  </a:solidFill>
                  <a:latin typeface="Arial" panose="020B0604020202020204" pitchFamily="34" charset="0"/>
                  <a:ea typeface="宋体" panose="02010600030101010101" pitchFamily="2" charset="-122"/>
                  <a:cs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a:solidFill>
                      <a:schemeClr val="tx1"/>
                    </a:solidFill>
                    <a:latin typeface="Arial" panose="020B0604020202020204" pitchFamily="34" charset="0"/>
                    <a:ea typeface="宋体" panose="02010600030101010101" pitchFamily="2" charset="-122"/>
                    <a:cs typeface="宋体" panose="02010600030101010101" pitchFamily="2" charset="-122"/>
                  </a:rPr>
                  <a:t>追踪</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矩形 35"/>
              <p:cNvSpPr/>
              <p:nvPr/>
            </p:nvSpPr>
            <p:spPr bwMode="auto">
              <a:xfrm>
                <a:off x="1855715" y="808998"/>
                <a:ext cx="502842" cy="1013792"/>
              </a:xfrm>
              <a:prstGeom prst="rect">
                <a:avLst/>
              </a:prstGeom>
              <a:solidFill>
                <a:schemeClr val="tx2">
                  <a:lumMod val="60000"/>
                  <a:lumOff val="4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300" dirty="0" smtClean="0">
                    <a:solidFill>
                      <a:schemeClr val="tx1"/>
                    </a:solidFill>
                    <a:latin typeface="Arial" panose="020B0604020202020204" pitchFamily="34" charset="0"/>
                    <a:ea typeface="宋体" panose="02010600030101010101" pitchFamily="2" charset="-122"/>
                    <a:cs typeface="宋体" panose="02010600030101010101" pitchFamily="2" charset="-122"/>
                  </a:rPr>
                  <a:t>应用方案</a:t>
                </a:r>
                <a:endParaRPr kumimoji="1" lang="zh-CN" altLang="en-US" sz="13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
          <p:nvSpPr>
            <p:cNvPr id="39" name="矩形 38"/>
            <p:cNvSpPr/>
            <p:nvPr/>
          </p:nvSpPr>
          <p:spPr bwMode="auto">
            <a:xfrm>
              <a:off x="2314124" y="1053452"/>
              <a:ext cx="668246" cy="725556"/>
            </a:xfrm>
            <a:prstGeom prst="rect">
              <a:avLst/>
            </a:prstGeom>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solidFill>
                    <a:schemeClr val="tx1"/>
                  </a:solidFill>
                  <a:latin typeface="Arial" panose="020B0604020202020204" pitchFamily="34" charset="0"/>
                  <a:ea typeface="宋体" panose="02010600030101010101" pitchFamily="2" charset="-122"/>
                  <a:cs typeface="宋体" panose="02010600030101010101" pitchFamily="2" charset="-122"/>
                </a:rPr>
                <a:t>舆情分析</a:t>
              </a:r>
              <a:endParaRPr kumimoji="1"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
        <p:nvSpPr>
          <p:cNvPr id="15" name="上箭头 14"/>
          <p:cNvSpPr/>
          <p:nvPr/>
        </p:nvSpPr>
        <p:spPr bwMode="auto">
          <a:xfrm>
            <a:off x="5499446" y="4421560"/>
            <a:ext cx="385010" cy="328863"/>
          </a:xfrm>
          <a:prstGeom prst="upArrow">
            <a:avLst/>
          </a:prstGeom>
          <a:solidFill>
            <a:srgbClr val="00B05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
            <a:pPr eaLnBrk="1" hangingPunct="1">
              <a:buFont typeface="Arial" panose="020B0604020202020204" pitchFamily="34" charset="0"/>
              <a:buNone/>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38" name="上箭头 37"/>
          <p:cNvSpPr/>
          <p:nvPr/>
        </p:nvSpPr>
        <p:spPr bwMode="auto">
          <a:xfrm>
            <a:off x="5490740" y="3179246"/>
            <a:ext cx="385010" cy="328863"/>
          </a:xfrm>
          <a:prstGeom prst="upArrow">
            <a:avLst/>
          </a:prstGeom>
          <a:solidFill>
            <a:srgbClr val="00B05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
            <a:pPr eaLnBrk="1" hangingPunct="1">
              <a:buFont typeface="Arial" panose="020B0604020202020204" pitchFamily="34" charset="0"/>
              <a:buNone/>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分词</a:t>
            </a:r>
            <a:endParaRPr lang="zh-CN" altLang="en-US"/>
          </a:p>
        </p:txBody>
      </p:sp>
      <p:sp>
        <p:nvSpPr>
          <p:cNvPr id="3" name="内容占位符 2"/>
          <p:cNvSpPr>
            <a:spLocks noGrp="1"/>
          </p:cNvSpPr>
          <p:nvPr>
            <p:ph idx="1"/>
          </p:nvPr>
        </p:nvSpPr>
        <p:spPr/>
        <p:txBody>
          <a:bodyPr>
            <a:normAutofit/>
          </a:bodyPr>
          <a:p>
            <a:r>
              <a:rPr lang="zh-CN" altLang="en-US" sz="2400" dirty="0" smtClean="0">
                <a:sym typeface="+mn-ea"/>
              </a:rPr>
              <a:t>分词：</a:t>
            </a:r>
            <a:endParaRPr lang="en-US" altLang="zh-CN" sz="2400" dirty="0" smtClean="0"/>
          </a:p>
          <a:p>
            <a:pPr lvl="1"/>
            <a:r>
              <a:rPr lang="zh-CN" altLang="en-US" sz="2000" dirty="0" smtClean="0">
                <a:sym typeface="+mn-ea"/>
              </a:rPr>
              <a:t>最短路分词算法</a:t>
            </a:r>
            <a:endParaRPr lang="zh-CN" altLang="en-US" sz="2000" dirty="0" smtClean="0">
              <a:sym typeface="+mn-ea"/>
            </a:endParaRPr>
          </a:p>
          <a:p>
            <a:pPr lvl="1"/>
            <a:r>
              <a:rPr lang="en-US" altLang="zh-CN" sz="2000" dirty="0" smtClean="0">
                <a:sym typeface="+mn-ea"/>
              </a:rPr>
              <a:t>CRF</a:t>
            </a:r>
            <a:r>
              <a:rPr lang="zh-CN" altLang="en-US" sz="2000" dirty="0" smtClean="0">
                <a:sym typeface="+mn-ea"/>
              </a:rPr>
              <a:t>？</a:t>
            </a:r>
            <a:r>
              <a:rPr lang="en-US" altLang="zh-CN" sz="2000" dirty="0" smtClean="0">
                <a:sym typeface="+mn-ea"/>
              </a:rPr>
              <a:t>-- Time Consuming</a:t>
            </a:r>
            <a:endParaRPr lang="en-US" altLang="zh-CN" sz="2000" dirty="0" smtClean="0">
              <a:sym typeface="+mn-ea"/>
            </a:endParaRPr>
          </a:p>
          <a:p>
            <a:pPr lvl="1"/>
            <a:r>
              <a:rPr lang="zh-CN" altLang="en-US" sz="2000" dirty="0" smtClean="0">
                <a:sym typeface="+mn-ea"/>
              </a:rPr>
              <a:t>新词发现？</a:t>
            </a:r>
            <a:r>
              <a:rPr lang="en-US" altLang="zh-CN" sz="2000" dirty="0" smtClean="0">
                <a:sym typeface="+mn-ea"/>
              </a:rPr>
              <a:t>--offline</a:t>
            </a:r>
            <a:endParaRPr lang="en-US" altLang="zh-CN" sz="2000" dirty="0" smtClean="0">
              <a:sym typeface="+mn-ea"/>
            </a:endParaRPr>
          </a:p>
          <a:p>
            <a:r>
              <a:rPr lang="zh-CN" altLang="en-US" sz="2400" dirty="0" smtClean="0">
                <a:sym typeface="+mn-ea"/>
              </a:rPr>
              <a:t>命名</a:t>
            </a:r>
            <a:r>
              <a:rPr lang="zh-CN" altLang="en-US" sz="2400" dirty="0">
                <a:sym typeface="+mn-ea"/>
              </a:rPr>
              <a:t>实体识别</a:t>
            </a:r>
            <a:endParaRPr lang="en-US" altLang="zh-CN" sz="2400" dirty="0"/>
          </a:p>
          <a:p>
            <a:pPr lvl="1"/>
            <a:r>
              <a:rPr lang="zh-CN" altLang="en-US" sz="2000" dirty="0">
                <a:sym typeface="+mn-ea"/>
              </a:rPr>
              <a:t>支持目标实体</a:t>
            </a:r>
            <a:r>
              <a:rPr lang="en-US" altLang="zh-CN" sz="2000" dirty="0">
                <a:sym typeface="+mn-ea"/>
              </a:rPr>
              <a:t>——</a:t>
            </a:r>
            <a:r>
              <a:rPr lang="zh-CN" altLang="en-US" sz="2000" dirty="0">
                <a:sym typeface="+mn-ea"/>
              </a:rPr>
              <a:t>人名、地名、机构、公司名称和</a:t>
            </a:r>
            <a:r>
              <a:rPr lang="en-US" altLang="zh-CN" sz="2000" dirty="0">
                <a:sym typeface="+mn-ea"/>
              </a:rPr>
              <a:t>URL</a:t>
            </a:r>
            <a:r>
              <a:rPr lang="zh-CN" altLang="en-US" sz="2000" dirty="0">
                <a:sym typeface="+mn-ea"/>
              </a:rPr>
              <a:t>的直接筛选</a:t>
            </a:r>
            <a:endParaRPr lang="zh-CN" altLang="en-US" sz="2000" dirty="0">
              <a:sym typeface="+mn-ea"/>
            </a:endParaRPr>
          </a:p>
          <a:p>
            <a:r>
              <a:rPr lang="zh-CN" altLang="en-US" sz="2400" dirty="0">
                <a:sym typeface="+mn-ea"/>
              </a:rPr>
              <a:t>支持用户自定义词典</a:t>
            </a:r>
            <a:endParaRPr lang="zh-CN" altLang="en-US" sz="2400" dirty="0">
              <a:sym typeface="+mn-ea"/>
            </a:endParaRPr>
          </a:p>
          <a:p>
            <a:pPr lvl="1"/>
            <a:r>
              <a:rPr lang="zh-CN" altLang="en-US" sz="2000" dirty="0" smtClean="0">
                <a:sym typeface="+mn-ea"/>
              </a:rPr>
              <a:t>面向</a:t>
            </a:r>
            <a:r>
              <a:rPr lang="zh-CN" altLang="en-US" sz="2000" dirty="0">
                <a:sym typeface="+mn-ea"/>
              </a:rPr>
              <a:t>金融领域的特定词典</a:t>
            </a:r>
            <a:endParaRPr lang="zh-CN" altLang="en-US" sz="2000" dirty="0">
              <a:sym typeface="+mn-ea"/>
            </a:endParaRPr>
          </a:p>
          <a:p>
            <a:pPr lvl="2">
              <a:buFont typeface="Wingdings" panose="05000000000000000000" charset="0"/>
              <a:buChar char=""/>
            </a:pPr>
            <a:r>
              <a:rPr lang="zh-CN" altLang="en-US" sz="1800" dirty="0">
                <a:sym typeface="+mn-ea"/>
              </a:rPr>
              <a:t>企业、机构名称</a:t>
            </a:r>
            <a:endParaRPr lang="zh-CN" altLang="en-US" sz="1800" dirty="0">
              <a:sym typeface="+mn-ea"/>
            </a:endParaRPr>
          </a:p>
          <a:p>
            <a:pPr lvl="2">
              <a:buFont typeface="Wingdings" panose="05000000000000000000" charset="0"/>
              <a:buChar char=""/>
            </a:pPr>
            <a:r>
              <a:rPr lang="zh-CN" altLang="en-US" sz="1800" dirty="0">
                <a:sym typeface="+mn-ea"/>
              </a:rPr>
              <a:t>高管，投资人姓名</a:t>
            </a:r>
            <a:endParaRPr lang="zh-CN" altLang="en-US" sz="1800" dirty="0">
              <a:sym typeface="+mn-ea"/>
            </a:endParaRPr>
          </a:p>
          <a:p>
            <a:pPr lvl="2">
              <a:buFont typeface="Wingdings" panose="05000000000000000000" charset="0"/>
              <a:buChar char=""/>
            </a:pPr>
            <a:r>
              <a:rPr lang="zh-CN" altLang="en-US" sz="1800" dirty="0">
                <a:sym typeface="+mn-ea"/>
              </a:rPr>
              <a:t>企业地址，网址</a:t>
            </a:r>
            <a:endParaRPr lang="zh-CN" altLang="en-US" sz="1800" dirty="0">
              <a:sym typeface="+mn-ea"/>
            </a:endParaRPr>
          </a:p>
          <a:p>
            <a:endParaRPr lang="zh-CN" altLang="en-US" sz="1800" dirty="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文本表示与格式转换</a:t>
            </a:r>
            <a:endParaRPr lang="zh-CN" altLang="en-US"/>
          </a:p>
        </p:txBody>
      </p:sp>
      <p:sp>
        <p:nvSpPr>
          <p:cNvPr id="3" name="内容占位符 2"/>
          <p:cNvSpPr>
            <a:spLocks noGrp="1"/>
          </p:cNvSpPr>
          <p:nvPr>
            <p:ph idx="1"/>
          </p:nvPr>
        </p:nvSpPr>
        <p:spPr/>
        <p:txBody>
          <a:bodyPr>
            <a:normAutofit fontScale="60000"/>
          </a:bodyPr>
          <a:p>
            <a:r>
              <a:rPr lang="en-US" altLang="zh-CN" sz="4000" dirty="0" err="1" smtClean="0">
                <a:sym typeface="+mn-ea"/>
              </a:rPr>
              <a:t>StopWordsRemover</a:t>
            </a:r>
            <a:r>
              <a:rPr lang="en-US" altLang="zh-CN" sz="4000" dirty="0" smtClean="0">
                <a:sym typeface="+mn-ea"/>
              </a:rPr>
              <a:t> -- </a:t>
            </a:r>
            <a:r>
              <a:rPr lang="zh-CN" altLang="en-US" sz="4000" dirty="0" smtClean="0">
                <a:sym typeface="+mn-ea"/>
              </a:rPr>
              <a:t>去停用词</a:t>
            </a:r>
            <a:endParaRPr lang="zh-CN" altLang="en-US" sz="4000" dirty="0" smtClean="0">
              <a:sym typeface="+mn-ea"/>
            </a:endParaRPr>
          </a:p>
          <a:p>
            <a:pPr lvl="1"/>
            <a:r>
              <a:rPr lang="zh-CN" altLang="en-US" sz="2800" dirty="0" smtClean="0">
                <a:sym typeface="+mn-ea"/>
              </a:rPr>
              <a:t>自动加载停用词（可自定义）</a:t>
            </a:r>
            <a:endParaRPr lang="zh-CN" altLang="en-US" sz="2800" dirty="0" smtClean="0">
              <a:sym typeface="+mn-ea"/>
            </a:endParaRPr>
          </a:p>
          <a:p>
            <a:pPr lvl="1"/>
            <a:r>
              <a:rPr lang="zh-CN" altLang="en-US" sz="2800" dirty="0" smtClean="0">
                <a:sym typeface="+mn-ea"/>
              </a:rPr>
              <a:t>文本字符串：</a:t>
            </a:r>
            <a:r>
              <a:rPr lang="en-US" altLang="zh-CN" sz="2800" dirty="0" err="1" smtClean="0">
                <a:sym typeface="+mn-ea"/>
              </a:rPr>
              <a:t>StopWordsRemover.rmStopWords</a:t>
            </a:r>
            <a:r>
              <a:rPr lang="en-US" altLang="zh-CN" sz="2800" dirty="0" smtClean="0">
                <a:sym typeface="+mn-ea"/>
              </a:rPr>
              <a:t>(text: String)</a:t>
            </a:r>
            <a:endParaRPr lang="en-US" altLang="zh-CN" sz="2800" dirty="0" smtClean="0">
              <a:sym typeface="+mn-ea"/>
            </a:endParaRPr>
          </a:p>
          <a:p>
            <a:pPr lvl="1"/>
            <a:r>
              <a:rPr lang="zh-CN" altLang="en-US" sz="2800" dirty="0" smtClean="0">
                <a:sym typeface="+mn-ea"/>
              </a:rPr>
              <a:t>文本数据集：</a:t>
            </a:r>
            <a:r>
              <a:rPr lang="en-US" altLang="zh-CN" sz="2800" dirty="0" err="1" smtClean="0">
                <a:sym typeface="+mn-ea"/>
              </a:rPr>
              <a:t>StopWordsRemover.rmStopWords</a:t>
            </a:r>
            <a:r>
              <a:rPr lang="en-US" altLang="zh-CN" sz="2800" dirty="0" smtClean="0">
                <a:sym typeface="+mn-ea"/>
              </a:rPr>
              <a:t>(</a:t>
            </a:r>
            <a:r>
              <a:rPr lang="en-US" altLang="zh-CN" sz="2800" dirty="0" err="1" smtClean="0">
                <a:sym typeface="+mn-ea"/>
              </a:rPr>
              <a:t>df</a:t>
            </a:r>
            <a:r>
              <a:rPr lang="en-US" altLang="zh-CN" sz="2800" dirty="0" smtClean="0">
                <a:sym typeface="+mn-ea"/>
              </a:rPr>
              <a:t>: </a:t>
            </a:r>
            <a:r>
              <a:rPr lang="en-US" altLang="zh-CN" sz="2800" dirty="0" err="1" smtClean="0">
                <a:sym typeface="+mn-ea"/>
              </a:rPr>
              <a:t>DataFrame</a:t>
            </a:r>
            <a:r>
              <a:rPr lang="en-US" altLang="zh-CN" sz="2800" dirty="0" smtClean="0">
                <a:sym typeface="+mn-ea"/>
              </a:rPr>
              <a:t>, </a:t>
            </a:r>
            <a:r>
              <a:rPr lang="en-US" altLang="zh-CN" sz="2800" dirty="0" err="1" smtClean="0">
                <a:sym typeface="+mn-ea"/>
              </a:rPr>
              <a:t>inputCol</a:t>
            </a:r>
            <a:r>
              <a:rPr lang="en-US" altLang="zh-CN" sz="2800" dirty="0" smtClean="0">
                <a:sym typeface="+mn-ea"/>
              </a:rPr>
              <a:t>: String,    				   </a:t>
            </a:r>
            <a:r>
              <a:rPr lang="en-US" altLang="zh-CN" sz="2800" dirty="0" err="1" smtClean="0">
                <a:sym typeface="+mn-ea"/>
              </a:rPr>
              <a:t>OutputCol</a:t>
            </a:r>
            <a:r>
              <a:rPr lang="en-US" altLang="zh-CN" sz="2800" dirty="0" smtClean="0">
                <a:sym typeface="+mn-ea"/>
              </a:rPr>
              <a:t>: String)</a:t>
            </a:r>
            <a:endParaRPr lang="en-US" altLang="zh-CN" sz="2800" dirty="0" smtClean="0">
              <a:sym typeface="+mn-ea"/>
            </a:endParaRPr>
          </a:p>
          <a:p>
            <a:pPr marL="457200" lvl="1" indent="0">
              <a:buNone/>
            </a:pPr>
            <a:endParaRPr lang="en-US" altLang="zh-CN" sz="2800" dirty="0" smtClean="0"/>
          </a:p>
          <a:p>
            <a:r>
              <a:rPr lang="en-US" altLang="zh-CN" sz="4000" dirty="0">
                <a:sym typeface="+mn-ea"/>
              </a:rPr>
              <a:t>BOW </a:t>
            </a:r>
            <a:r>
              <a:rPr lang="zh-CN" altLang="en-US" sz="4000" dirty="0">
                <a:sym typeface="+mn-ea"/>
              </a:rPr>
              <a:t>（</a:t>
            </a:r>
            <a:r>
              <a:rPr lang="en-US" altLang="zh-CN" sz="4000" dirty="0">
                <a:sym typeface="+mn-ea"/>
              </a:rPr>
              <a:t>Bag-of-Words</a:t>
            </a:r>
            <a:r>
              <a:rPr lang="zh-CN" altLang="en-US" sz="4000" dirty="0">
                <a:sym typeface="+mn-ea"/>
              </a:rPr>
              <a:t>）</a:t>
            </a:r>
            <a:endParaRPr lang="zh-CN" altLang="en-US" sz="4000" dirty="0">
              <a:sym typeface="+mn-ea"/>
            </a:endParaRPr>
          </a:p>
          <a:p>
            <a:pPr lvl="1"/>
            <a:r>
              <a:rPr lang="zh-CN" altLang="en-US" sz="2800" dirty="0">
                <a:sym typeface="+mn-ea"/>
              </a:rPr>
              <a:t>向量维度 </a:t>
            </a:r>
            <a:r>
              <a:rPr lang="en-US" altLang="zh-CN" sz="2800" dirty="0">
                <a:sym typeface="+mn-ea"/>
              </a:rPr>
              <a:t>= </a:t>
            </a:r>
            <a:r>
              <a:rPr lang="zh-CN" altLang="en-US" sz="2800" dirty="0">
                <a:sym typeface="+mn-ea"/>
              </a:rPr>
              <a:t>语料库词典大小</a:t>
            </a:r>
            <a:endParaRPr lang="en-US" altLang="zh-CN" sz="2800" dirty="0"/>
          </a:p>
          <a:p>
            <a:pPr lvl="1"/>
            <a:r>
              <a:rPr lang="zh-CN" altLang="en-US" sz="2800" dirty="0">
                <a:sym typeface="+mn-ea"/>
              </a:rPr>
              <a:t>每一维对应词典的一个单词</a:t>
            </a:r>
            <a:endParaRPr lang="en-US" altLang="zh-CN" sz="2800" dirty="0"/>
          </a:p>
          <a:p>
            <a:pPr lvl="1"/>
            <a:r>
              <a:rPr lang="zh-CN" altLang="en-US" sz="2800" dirty="0">
                <a:sym typeface="+mn-ea"/>
              </a:rPr>
              <a:t>每一维数值 </a:t>
            </a:r>
            <a:r>
              <a:rPr lang="en-US" altLang="zh-CN" sz="2800" dirty="0">
                <a:sym typeface="+mn-ea"/>
              </a:rPr>
              <a:t>= </a:t>
            </a:r>
            <a:r>
              <a:rPr lang="zh-CN" altLang="en-US" sz="2800" dirty="0">
                <a:sym typeface="+mn-ea"/>
              </a:rPr>
              <a:t>对应单词出现在当前文本中的频数</a:t>
            </a:r>
            <a:endParaRPr lang="en-US" altLang="zh-CN" sz="2800" dirty="0"/>
          </a:p>
          <a:p>
            <a:pPr marL="457200" lvl="1" indent="0">
              <a:buNone/>
            </a:pPr>
            <a:r>
              <a:rPr lang="en-US" altLang="zh-CN" sz="2800" dirty="0">
                <a:sym typeface="+mn-ea"/>
              </a:rPr>
              <a:t>e.g.,  op = </a:t>
            </a:r>
            <a:r>
              <a:rPr lang="en-US" altLang="zh-CN" sz="2800" dirty="0" err="1" smtClean="0">
                <a:sym typeface="+mn-ea"/>
              </a:rPr>
              <a:t>DataTransformer.setFormat</a:t>
            </a:r>
            <a:r>
              <a:rPr lang="en-US" altLang="zh-CN" sz="2800" dirty="0">
                <a:sym typeface="+mn-ea"/>
              </a:rPr>
              <a:t>(“bow”).</a:t>
            </a:r>
            <a:r>
              <a:rPr lang="en-US" altLang="zh-CN" sz="2800" dirty="0" err="1">
                <a:sym typeface="+mn-ea"/>
              </a:rPr>
              <a:t>setInputCol</a:t>
            </a:r>
            <a:r>
              <a:rPr lang="en-US" altLang="zh-CN" sz="2800" dirty="0">
                <a:sym typeface="+mn-ea"/>
              </a:rPr>
              <a:t>(“text</a:t>
            </a:r>
            <a:r>
              <a:rPr lang="en-US" altLang="zh-CN" sz="2800" dirty="0" smtClean="0">
                <a:sym typeface="+mn-ea"/>
              </a:rPr>
              <a:t>”).</a:t>
            </a:r>
            <a:r>
              <a:rPr lang="en-US" altLang="zh-CN" sz="2800" dirty="0" err="1" smtClean="0">
                <a:sym typeface="+mn-ea"/>
              </a:rPr>
              <a:t>setpOutputCol</a:t>
            </a:r>
            <a:r>
              <a:rPr lang="en-US" altLang="zh-CN" sz="2800" dirty="0" smtClean="0">
                <a:sym typeface="+mn-ea"/>
              </a:rPr>
              <a:t>(“result”)</a:t>
            </a:r>
            <a:endParaRPr lang="en-US" altLang="zh-CN" sz="2800" dirty="0"/>
          </a:p>
          <a:p>
            <a:pPr marL="914400" lvl="2" indent="0">
              <a:buNone/>
            </a:pPr>
            <a:r>
              <a:rPr lang="en-US" altLang="zh-CN" sz="2800" dirty="0" smtClean="0">
                <a:sym typeface="+mn-ea"/>
              </a:rPr>
              <a:t>bow </a:t>
            </a:r>
            <a:r>
              <a:rPr lang="en-US" altLang="zh-CN" sz="2800" dirty="0">
                <a:sym typeface="+mn-ea"/>
              </a:rPr>
              <a:t>= </a:t>
            </a:r>
            <a:r>
              <a:rPr lang="en-US" altLang="zh-CN" sz="2800" dirty="0" err="1">
                <a:sym typeface="+mn-ea"/>
              </a:rPr>
              <a:t>op.transfer</a:t>
            </a:r>
            <a:r>
              <a:rPr lang="en-US" altLang="zh-CN" sz="2800" dirty="0">
                <a:sym typeface="+mn-ea"/>
              </a:rPr>
              <a:t>(</a:t>
            </a:r>
            <a:r>
              <a:rPr lang="en-US" altLang="zh-CN" sz="2800" dirty="0" err="1">
                <a:sym typeface="+mn-ea"/>
              </a:rPr>
              <a:t>dataframe</a:t>
            </a:r>
            <a:r>
              <a:rPr lang="en-US" altLang="zh-CN" sz="2800" dirty="0">
                <a:sym typeface="+mn-ea"/>
              </a:rPr>
              <a:t>)</a:t>
            </a:r>
            <a:endParaRPr lang="en-US" altLang="zh-CN" sz="2800" dirty="0"/>
          </a:p>
          <a:p>
            <a:pPr lvl="2"/>
            <a:r>
              <a:rPr lang="zh-CN" altLang="en-US" sz="2800" dirty="0">
                <a:sym typeface="+mn-ea"/>
              </a:rPr>
              <a:t>我 爱 </a:t>
            </a:r>
            <a:r>
              <a:rPr lang="en-US" altLang="zh-CN" sz="2800" dirty="0">
                <a:sym typeface="+mn-ea"/>
              </a:rPr>
              <a:t>NLP   </a:t>
            </a:r>
            <a:r>
              <a:rPr lang="en-US" altLang="zh-CN" sz="2800" dirty="0" smtClean="0">
                <a:sym typeface="+mn-ea"/>
              </a:rPr>
              <a:t>     [ </a:t>
            </a:r>
            <a:r>
              <a:rPr lang="en-US" altLang="zh-CN" sz="2800" dirty="0">
                <a:sym typeface="+mn-ea"/>
              </a:rPr>
              <a:t>1  0  0  0  0  1  0  0  0  1 ]</a:t>
            </a:r>
            <a:endParaRPr lang="zh-CN" altLang="en-US"/>
          </a:p>
        </p:txBody>
      </p:sp>
      <p:sp>
        <p:nvSpPr>
          <p:cNvPr id="4" name="流程图: 过程 3"/>
          <p:cNvSpPr/>
          <p:nvPr/>
        </p:nvSpPr>
        <p:spPr bwMode="auto">
          <a:xfrm>
            <a:off x="3371607" y="5872964"/>
            <a:ext cx="2358521" cy="220717"/>
          </a:xfrm>
          <a:prstGeom prst="flowChartProcess">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1" lang="zh-CN" altLang="en-US" sz="1200" dirty="0" smtClean="0">
                <a:latin typeface="Arial" panose="020B0604020202020204" pitchFamily="34" charset="0"/>
                <a:ea typeface="宋体" panose="02010600030101010101" pitchFamily="2" charset="-122"/>
                <a:cs typeface="宋体" panose="02010600030101010101" pitchFamily="2" charset="-122"/>
              </a:rPr>
              <a:t>我 你 他 </a:t>
            </a:r>
            <a:r>
              <a:rPr kumimoji="1" lang="en-US" altLang="zh-CN" sz="1200" dirty="0" smtClean="0">
                <a:latin typeface="Arial" panose="020B0604020202020204" pitchFamily="34" charset="0"/>
                <a:ea typeface="宋体" panose="02010600030101010101" pitchFamily="2" charset="-122"/>
                <a:cs typeface="宋体" panose="02010600030101010101" pitchFamily="2" charset="-122"/>
              </a:rPr>
              <a:t>……  </a:t>
            </a:r>
            <a:r>
              <a:rPr kumimoji="1" lang="zh-CN" altLang="en-US" sz="1200" dirty="0" smtClean="0">
                <a:latin typeface="Arial" panose="020B0604020202020204" pitchFamily="34" charset="0"/>
                <a:ea typeface="宋体" panose="02010600030101010101" pitchFamily="2" charset="-122"/>
                <a:cs typeface="宋体" panose="02010600030101010101" pitchFamily="2" charset="-122"/>
              </a:rPr>
              <a:t>爱 </a:t>
            </a:r>
            <a:r>
              <a:rPr kumimoji="1" lang="en-US" altLang="zh-CN" sz="1200" dirty="0" smtClean="0">
                <a:latin typeface="Arial" panose="020B0604020202020204" pitchFamily="34" charset="0"/>
                <a:ea typeface="宋体" panose="02010600030101010101" pitchFamily="2" charset="-122"/>
                <a:cs typeface="宋体" panose="02010600030101010101" pitchFamily="2" charset="-122"/>
              </a:rPr>
              <a:t>………  NLP</a:t>
            </a:r>
            <a:endParaRPr kumimoji="1"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文本表示与格式转换</a:t>
            </a:r>
            <a:endParaRPr lang="zh-CN" altLang="en-US"/>
          </a:p>
        </p:txBody>
      </p:sp>
      <p:sp>
        <p:nvSpPr>
          <p:cNvPr id="3" name="内容占位符 2"/>
          <p:cNvSpPr>
            <a:spLocks noGrp="1"/>
          </p:cNvSpPr>
          <p:nvPr>
            <p:ph idx="1"/>
          </p:nvPr>
        </p:nvSpPr>
        <p:spPr/>
        <p:txBody>
          <a:bodyPr/>
          <a:p>
            <a:r>
              <a:rPr lang="en-US" altLang="zh-CN" sz="2400" dirty="0" err="1" smtClean="0">
                <a:sym typeface="+mn-ea"/>
              </a:rPr>
              <a:t>libSVM</a:t>
            </a:r>
            <a:r>
              <a:rPr lang="en-US" altLang="zh-CN" sz="2400" dirty="0" smtClean="0">
                <a:sym typeface="+mn-ea"/>
              </a:rPr>
              <a:t> </a:t>
            </a:r>
            <a:r>
              <a:rPr lang="zh-CN" altLang="en-US" sz="2400" dirty="0" smtClean="0">
                <a:sym typeface="+mn-ea"/>
              </a:rPr>
              <a:t>（</a:t>
            </a:r>
            <a:r>
              <a:rPr lang="en-US" altLang="zh-CN" sz="2400" dirty="0" err="1" smtClean="0">
                <a:sym typeface="+mn-ea"/>
              </a:rPr>
              <a:t>indexedBOW</a:t>
            </a:r>
            <a:r>
              <a:rPr lang="zh-CN" altLang="en-US" sz="2400" dirty="0" smtClean="0">
                <a:sym typeface="+mn-ea"/>
              </a:rPr>
              <a:t>）</a:t>
            </a:r>
            <a:endParaRPr lang="en-US" altLang="zh-CN" sz="2400" dirty="0" smtClean="0"/>
          </a:p>
          <a:p>
            <a:pPr lvl="1"/>
            <a:r>
              <a:rPr lang="en-US" altLang="zh-CN" sz="2400" dirty="0" smtClean="0">
                <a:sym typeface="+mn-ea"/>
              </a:rPr>
              <a:t>format</a:t>
            </a:r>
            <a:r>
              <a:rPr lang="zh-CN" altLang="en-US" sz="2400" dirty="0" smtClean="0">
                <a:sym typeface="+mn-ea"/>
              </a:rPr>
              <a:t>：</a:t>
            </a:r>
            <a:r>
              <a:rPr lang="en-US" altLang="zh-CN" sz="2400" dirty="0" smtClean="0">
                <a:sym typeface="+mn-ea"/>
              </a:rPr>
              <a:t>&lt;</a:t>
            </a:r>
            <a:r>
              <a:rPr lang="en-US" altLang="zh-CN" sz="2400" dirty="0">
                <a:sym typeface="+mn-ea"/>
              </a:rPr>
              <a:t>label&gt; &lt;index1&gt;:&lt;value1&gt; &lt;index2&gt;:&lt;value2&gt; </a:t>
            </a:r>
            <a:r>
              <a:rPr lang="en-US" altLang="zh-CN" sz="2400" dirty="0" smtClean="0">
                <a:sym typeface="+mn-ea"/>
              </a:rPr>
              <a:t>...</a:t>
            </a:r>
            <a:endParaRPr lang="en-US" altLang="zh-CN" sz="2400" dirty="0" smtClean="0"/>
          </a:p>
          <a:p>
            <a:pPr lvl="1"/>
            <a:r>
              <a:rPr lang="en-US" altLang="zh-CN" sz="2400" dirty="0" smtClean="0">
                <a:sym typeface="+mn-ea"/>
              </a:rPr>
              <a:t>e.g., </a:t>
            </a:r>
            <a:endParaRPr lang="en-US" altLang="zh-CN" sz="2400" dirty="0" smtClean="0"/>
          </a:p>
          <a:p>
            <a:endParaRPr lang="en-US" altLang="zh-CN" sz="2400" dirty="0" smtClean="0"/>
          </a:p>
          <a:p>
            <a:pPr lvl="1"/>
            <a:r>
              <a:rPr lang="en-US" altLang="zh-CN" sz="2400" dirty="0" smtClean="0">
                <a:solidFill>
                  <a:srgbClr val="FF0000"/>
                </a:solidFill>
                <a:sym typeface="+mn-ea"/>
              </a:rPr>
              <a:t>SVM, Spark ML/</a:t>
            </a:r>
            <a:r>
              <a:rPr lang="en-US" altLang="zh-CN" sz="2400" dirty="0" err="1" smtClean="0">
                <a:solidFill>
                  <a:srgbClr val="FF0000"/>
                </a:solidFill>
                <a:sym typeface="+mn-ea"/>
              </a:rPr>
              <a:t>Mllib</a:t>
            </a:r>
            <a:r>
              <a:rPr lang="en-US" altLang="zh-CN" sz="2400" dirty="0" smtClean="0">
                <a:solidFill>
                  <a:srgbClr val="FF0000"/>
                </a:solidFill>
                <a:sym typeface="+mn-ea"/>
              </a:rPr>
              <a:t> LR, DT, MP, etc.</a:t>
            </a:r>
            <a:endParaRPr lang="en-US" altLang="zh-CN" sz="2400" dirty="0">
              <a:solidFill>
                <a:srgbClr val="FF0000"/>
              </a:solidFill>
            </a:endParaRPr>
          </a:p>
          <a:p>
            <a:endParaRPr lang="en-US" altLang="zh-CN" sz="2400" dirty="0" smtClean="0"/>
          </a:p>
          <a:p>
            <a:r>
              <a:rPr lang="en-US" altLang="zh-CN" sz="2400" dirty="0" smtClean="0">
                <a:sym typeface="+mn-ea"/>
              </a:rPr>
              <a:t>TFIDF: term frequency – inverse document frequency</a:t>
            </a:r>
            <a:endParaRPr lang="en-US" altLang="zh-CN" sz="2400" dirty="0" smtClean="0"/>
          </a:p>
          <a:p>
            <a:pPr lvl="1"/>
            <a:r>
              <a:rPr lang="en-US" altLang="zh-CN" sz="2400" dirty="0">
                <a:sym typeface="+mn-ea"/>
              </a:rPr>
              <a:t> reflect how </a:t>
            </a:r>
            <a:r>
              <a:rPr lang="en-US" altLang="zh-CN" sz="2400" dirty="0">
                <a:solidFill>
                  <a:srgbClr val="FF0000"/>
                </a:solidFill>
                <a:sym typeface="+mn-ea"/>
              </a:rPr>
              <a:t>important</a:t>
            </a:r>
            <a:r>
              <a:rPr lang="en-US" altLang="zh-CN" sz="2400" dirty="0">
                <a:sym typeface="+mn-ea"/>
              </a:rPr>
              <a:t> a word is to a document in a collection or </a:t>
            </a:r>
            <a:r>
              <a:rPr lang="en-US" altLang="zh-CN" sz="2400" dirty="0" smtClean="0">
                <a:sym typeface="+mn-ea"/>
              </a:rPr>
              <a:t>corpus</a:t>
            </a:r>
            <a:endParaRPr lang="en-US" altLang="zh-CN" sz="2400" dirty="0" smtClean="0"/>
          </a:p>
          <a:p>
            <a:pPr lvl="1"/>
            <a:endParaRPr lang="en-US" altLang="zh-CN" sz="2800" dirty="0"/>
          </a:p>
          <a:p>
            <a:endParaRPr lang="zh-CN" altLang="en-US"/>
          </a:p>
        </p:txBody>
      </p:sp>
      <p:sp>
        <p:nvSpPr>
          <p:cNvPr id="6" name="流程图: 过程 5"/>
          <p:cNvSpPr/>
          <p:nvPr/>
        </p:nvSpPr>
        <p:spPr bwMode="auto">
          <a:xfrm>
            <a:off x="2418365" y="2659245"/>
            <a:ext cx="1910780" cy="605400"/>
          </a:xfrm>
          <a:prstGeom prst="flowChartProcess">
            <a:avLst/>
          </a:prstGeom>
          <a:solidFill>
            <a:srgbClr val="F9E49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1"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 1:3</a:t>
            </a:r>
            <a:r>
              <a:rPr kumimoji="1" lang="en-US" altLang="zh-CN" sz="1200" b="0"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2:1 3:4 8:1 9:3</a:t>
            </a:r>
            <a:endParaRPr kumimoji="1" lang="en-US" altLang="zh-CN" sz="1200" b="0"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1" lang="en-US" altLang="zh-CN" sz="1200" dirty="0" smtClean="0">
                <a:latin typeface="Arial" panose="020B0604020202020204" pitchFamily="34" charset="0"/>
                <a:ea typeface="宋体" panose="02010600030101010101" pitchFamily="2" charset="-122"/>
                <a:cs typeface="宋体" panose="02010600030101010101" pitchFamily="2" charset="-122"/>
              </a:rPr>
              <a:t>0 1:2 3:2 5:1 6:2 10:2</a:t>
            </a:r>
            <a:endParaRPr kumimoji="1" lang="en-US" altLang="zh-CN" sz="1200" dirty="0" smtClean="0">
              <a:latin typeface="Arial" panose="020B0604020202020204" pitchFamily="34" charset="0"/>
              <a:ea typeface="宋体" panose="02010600030101010101" pitchFamily="2" charset="-122"/>
              <a:cs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1"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
            </a:r>
            <a:endParaRPr kumimoji="1"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文本关键词与自动摘要</a:t>
            </a:r>
            <a:endParaRPr lang="zh-CN" altLang="en-US"/>
          </a:p>
        </p:txBody>
      </p:sp>
      <p:sp>
        <p:nvSpPr>
          <p:cNvPr id="3" name="内容占位符 2"/>
          <p:cNvSpPr>
            <a:spLocks noGrp="1"/>
          </p:cNvSpPr>
          <p:nvPr>
            <p:ph idx="1"/>
          </p:nvPr>
        </p:nvSpPr>
        <p:spPr/>
        <p:txBody>
          <a:bodyPr/>
          <a:p>
            <a:r>
              <a:rPr lang="zh-CN" altLang="en-US" dirty="0" smtClean="0">
                <a:sym typeface="+mn-ea"/>
              </a:rPr>
              <a:t>文本关键词</a:t>
            </a:r>
            <a:endParaRPr lang="en-US" altLang="zh-CN" sz="2800" dirty="0" smtClean="0"/>
          </a:p>
          <a:p>
            <a:pPr lvl="1"/>
            <a:r>
              <a:rPr lang="en-US" altLang="zh-CN" sz="2800" dirty="0" smtClean="0">
                <a:sym typeface="+mn-ea"/>
              </a:rPr>
              <a:t>TFIDF</a:t>
            </a:r>
            <a:endParaRPr lang="en-US" altLang="zh-CN" sz="2800" dirty="0" smtClean="0">
              <a:sym typeface="+mn-ea"/>
            </a:endParaRPr>
          </a:p>
          <a:p>
            <a:pPr lvl="1"/>
            <a:r>
              <a:rPr lang="en-US" altLang="zh-CN" sz="2800" dirty="0" err="1" smtClean="0">
                <a:solidFill>
                  <a:srgbClr val="FF0000"/>
                </a:solidFill>
                <a:sym typeface="+mn-ea"/>
              </a:rPr>
              <a:t>TextRank</a:t>
            </a:r>
            <a:endParaRPr lang="en-US" altLang="zh-CN" sz="2800" dirty="0" err="1" smtClean="0">
              <a:solidFill>
                <a:srgbClr val="FF0000"/>
              </a:solidFill>
              <a:sym typeface="+mn-ea"/>
            </a:endParaRPr>
          </a:p>
          <a:p>
            <a:pPr lvl="1"/>
            <a:endParaRPr lang="en-US" altLang="zh-CN" sz="2800" dirty="0" err="1" smtClean="0">
              <a:solidFill>
                <a:srgbClr val="FF0000"/>
              </a:solidFill>
              <a:sym typeface="+mn-ea"/>
            </a:endParaRPr>
          </a:p>
          <a:p>
            <a:r>
              <a:rPr lang="zh-CN" altLang="en-US" dirty="0" smtClean="0">
                <a:sym typeface="+mn-ea"/>
              </a:rPr>
              <a:t>自动摘要</a:t>
            </a:r>
            <a:endParaRPr lang="en-US" altLang="zh-CN" sz="2800" dirty="0" smtClean="0"/>
          </a:p>
          <a:p>
            <a:pPr lvl="1"/>
            <a:r>
              <a:rPr lang="en-US" altLang="zh-CN" sz="2800" dirty="0" err="1" smtClean="0">
                <a:solidFill>
                  <a:srgbClr val="FF0000"/>
                </a:solidFill>
                <a:sym typeface="+mn-ea"/>
              </a:rPr>
              <a:t>TextRank</a:t>
            </a:r>
            <a:endParaRPr lang="en-US" altLang="zh-CN" sz="2800" dirty="0" err="1" smtClean="0">
              <a:solidFill>
                <a:srgbClr val="FF0000"/>
              </a:solidFill>
              <a:sym typeface="+mn-ea"/>
            </a:endParaRPr>
          </a:p>
          <a:p>
            <a:pPr lvl="1"/>
            <a:r>
              <a:rPr lang="en-US" altLang="zh-CN" sz="2800" dirty="0" err="1" smtClean="0">
                <a:sym typeface="+mn-ea"/>
              </a:rPr>
              <a:t>Lead</a:t>
            </a:r>
            <a:endParaRPr lang="en-US" altLang="zh-CN" sz="2800" dirty="0" err="1" smtClean="0">
              <a:sym typeface="+mn-ea"/>
            </a:endParaRPr>
          </a:p>
          <a:p>
            <a:pPr lvl="1"/>
            <a:r>
              <a:rPr lang="en-US" altLang="zh-CN" sz="2800" dirty="0" smtClean="0">
                <a:sym typeface="+mn-ea"/>
              </a:rPr>
              <a:t>Centroid</a:t>
            </a:r>
            <a:endParaRPr lang="zh-CN" altLang="en-US" sz="2800" dirty="0"/>
          </a:p>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TextRank 算法</a:t>
            </a:r>
            <a:endParaRPr lang="zh-CN" altLang="en-US"/>
          </a:p>
        </p:txBody>
      </p:sp>
      <p:sp>
        <p:nvSpPr>
          <p:cNvPr id="3" name="内容占位符 2"/>
          <p:cNvSpPr>
            <a:spLocks noGrp="1"/>
          </p:cNvSpPr>
          <p:nvPr>
            <p:ph idx="1"/>
          </p:nvPr>
        </p:nvSpPr>
        <p:spPr/>
        <p:txBody>
          <a:bodyPr/>
          <a:p>
            <a:r>
              <a:rPr lang="en-US" altLang="zh-CN" dirty="0" smtClean="0">
                <a:sym typeface="+mn-ea"/>
              </a:rPr>
              <a:t>PageRank </a:t>
            </a:r>
            <a:r>
              <a:rPr lang="zh-CN" altLang="en-US" dirty="0" smtClean="0">
                <a:sym typeface="+mn-ea"/>
              </a:rPr>
              <a:t>算法公式：</a:t>
            </a: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66276" y="2390767"/>
            <a:ext cx="6132836" cy="1230057"/>
          </a:xfrm>
          <a:prstGeom prst="rect">
            <a:avLst/>
          </a:prstGeom>
        </p:spPr>
      </p:pic>
      <p:sp>
        <p:nvSpPr>
          <p:cNvPr id="7" name="矩形 6"/>
          <p:cNvSpPr/>
          <p:nvPr/>
        </p:nvSpPr>
        <p:spPr>
          <a:xfrm>
            <a:off x="1412875" y="3517900"/>
            <a:ext cx="9246235" cy="706755"/>
          </a:xfrm>
          <a:prstGeom prst="rect">
            <a:avLst/>
          </a:prstGeom>
        </p:spPr>
        <p:txBody>
          <a:bodyPr wrap="square">
            <a:spAutoFit/>
          </a:bodyPr>
          <a:p>
            <a:r>
              <a:rPr lang="en-US" altLang="zh-CN" sz="2000" dirty="0"/>
              <a:t>S(V</a:t>
            </a:r>
            <a:r>
              <a:rPr lang="en-US" altLang="zh-CN" sz="2000" baseline="-25000" dirty="0"/>
              <a:t>i</a:t>
            </a:r>
            <a:r>
              <a:rPr lang="en-US" altLang="zh-CN" sz="2000" dirty="0" smtClean="0"/>
              <a:t>)</a:t>
            </a:r>
            <a:r>
              <a:rPr lang="zh-CN" altLang="en-US" sz="2000" dirty="0"/>
              <a:t>表示</a:t>
            </a:r>
            <a:r>
              <a:rPr lang="zh-CN" altLang="en-US" sz="2000" dirty="0" smtClean="0"/>
              <a:t>网页</a:t>
            </a:r>
            <a:r>
              <a:rPr lang="en-US" altLang="zh-CN" sz="2000" dirty="0" err="1"/>
              <a:t>i</a:t>
            </a:r>
            <a:r>
              <a:rPr lang="zh-CN" altLang="en-US" sz="2000" dirty="0"/>
              <a:t>的中</a:t>
            </a:r>
            <a:r>
              <a:rPr lang="zh-CN" altLang="en-US" sz="2000" dirty="0" smtClean="0"/>
              <a:t>重要性，</a:t>
            </a:r>
            <a:r>
              <a:rPr lang="en-US" altLang="zh-CN" sz="2000" dirty="0" smtClean="0"/>
              <a:t>d</a:t>
            </a:r>
            <a:r>
              <a:rPr lang="zh-CN" altLang="en-US" sz="2000" dirty="0"/>
              <a:t>是</a:t>
            </a:r>
            <a:r>
              <a:rPr lang="zh-CN" altLang="en-US" sz="2000" dirty="0" smtClean="0"/>
              <a:t>阻尼系数。</a:t>
            </a:r>
            <a:r>
              <a:rPr lang="en-US" altLang="zh-CN" sz="2000" dirty="0"/>
              <a:t>In(V</a:t>
            </a:r>
            <a:r>
              <a:rPr lang="en-US" altLang="zh-CN" sz="2000" baseline="-25000" dirty="0"/>
              <a:t>i</a:t>
            </a:r>
            <a:r>
              <a:rPr lang="en-US" altLang="zh-CN" sz="2000" dirty="0" smtClean="0"/>
              <a:t>)</a:t>
            </a:r>
            <a:r>
              <a:rPr lang="zh-CN" altLang="en-US" sz="2000" dirty="0" smtClean="0"/>
              <a:t>表示存在指向</a:t>
            </a:r>
            <a:r>
              <a:rPr lang="zh-CN" altLang="en-US" sz="2000" dirty="0"/>
              <a:t>网页</a:t>
            </a:r>
            <a:r>
              <a:rPr lang="en-US" altLang="zh-CN" sz="2000" dirty="0" err="1"/>
              <a:t>i</a:t>
            </a:r>
            <a:r>
              <a:rPr lang="zh-CN" altLang="en-US" sz="2000" dirty="0"/>
              <a:t>的链接的网页集合。</a:t>
            </a:r>
            <a:r>
              <a:rPr lang="en-US" altLang="zh-CN" sz="2000" dirty="0"/>
              <a:t>Out(</a:t>
            </a:r>
            <a:r>
              <a:rPr lang="en-US" altLang="zh-CN" sz="2000" dirty="0" err="1"/>
              <a:t>V</a:t>
            </a:r>
            <a:r>
              <a:rPr lang="en-US" altLang="zh-CN" sz="2000" baseline="-25000" dirty="0" err="1"/>
              <a:t>j</a:t>
            </a:r>
            <a:r>
              <a:rPr lang="en-US" altLang="zh-CN" sz="2000" dirty="0" smtClean="0"/>
              <a:t>)</a:t>
            </a:r>
            <a:r>
              <a:rPr lang="zh-CN" altLang="en-US" sz="2000" dirty="0"/>
              <a:t>表示</a:t>
            </a:r>
            <a:r>
              <a:rPr lang="zh-CN" altLang="en-US" sz="2000" dirty="0" smtClean="0"/>
              <a:t>网页</a:t>
            </a:r>
            <a:r>
              <a:rPr lang="en-US" altLang="zh-CN" sz="2000" dirty="0" smtClean="0"/>
              <a:t>j</a:t>
            </a:r>
            <a:r>
              <a:rPr lang="zh-CN" altLang="en-US" sz="2000" dirty="0" smtClean="0"/>
              <a:t>指出的网页集合</a:t>
            </a:r>
            <a:r>
              <a:rPr lang="zh-CN" altLang="en-US" sz="2000" dirty="0"/>
              <a:t>。</a:t>
            </a:r>
            <a:endParaRPr lang="zh-CN" altLang="en-US" sz="2000" dirty="0"/>
          </a:p>
        </p:txBody>
      </p:sp>
      <p:sp>
        <p:nvSpPr>
          <p:cNvPr id="8" name="文本框 7"/>
          <p:cNvSpPr txBox="1"/>
          <p:nvPr/>
        </p:nvSpPr>
        <p:spPr bwMode="auto">
          <a:xfrm>
            <a:off x="1412875" y="4768533"/>
            <a:ext cx="9245600" cy="398780"/>
          </a:xfrm>
          <a:prstGeom prst="rect">
            <a:avLst/>
          </a:prstGeom>
          <a:noFill/>
          <a:ln>
            <a:noFill/>
          </a:ln>
        </p:spPr>
        <p:txBody>
          <a:bodyPr vert="horz" wrap="square" lIns="91440" tIns="45720" rIns="91440" bIns="45720" numCol="1" rtlCol="0" anchor="ctr" anchorCtr="0" compatLnSpc="1">
            <a:spAutoFit/>
          </a:bodyPr>
          <a:p>
            <a:r>
              <a:rPr lang="zh-CN" altLang="en-US" sz="2000" dirty="0" smtClean="0"/>
              <a:t>将每个</a:t>
            </a:r>
            <a:r>
              <a:rPr lang="zh-CN" altLang="en-US" sz="2000" dirty="0"/>
              <a:t>网页的</a:t>
            </a:r>
            <a:r>
              <a:rPr lang="zh-CN" altLang="en-US" sz="2000" dirty="0" smtClean="0"/>
              <a:t>重要性初始化为随机值（</a:t>
            </a:r>
            <a:r>
              <a:rPr lang="en-US" altLang="zh-CN" sz="2000" dirty="0" smtClean="0"/>
              <a:t>e.g., 1</a:t>
            </a:r>
            <a:r>
              <a:rPr lang="zh-CN" altLang="en-US" sz="2000" dirty="0" smtClean="0"/>
              <a:t>），按照公式多次迭代可得到结果。</a:t>
            </a:r>
            <a:endParaRPr lang="zh-CN" altLang="en-US" sz="24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TextRank 算法</a:t>
            </a:r>
            <a:endParaRPr lang="zh-CN" altLang="en-US"/>
          </a:p>
        </p:txBody>
      </p:sp>
      <p:sp>
        <p:nvSpPr>
          <p:cNvPr id="3" name="内容占位符 2"/>
          <p:cNvSpPr>
            <a:spLocks noGrp="1"/>
          </p:cNvSpPr>
          <p:nvPr>
            <p:ph idx="1"/>
          </p:nvPr>
        </p:nvSpPr>
        <p:spPr/>
        <p:txBody>
          <a:bodyPr/>
          <a:p>
            <a:r>
              <a:rPr lang="en-US" altLang="zh-CN" dirty="0" err="1">
                <a:sym typeface="+mn-ea"/>
              </a:rPr>
              <a:t>TextRank</a:t>
            </a:r>
            <a:r>
              <a:rPr lang="en-US" altLang="zh-CN" dirty="0">
                <a:sym typeface="+mn-ea"/>
              </a:rPr>
              <a:t> </a:t>
            </a:r>
            <a:r>
              <a:rPr lang="zh-CN" altLang="en-US" dirty="0">
                <a:sym typeface="+mn-ea"/>
              </a:rPr>
              <a:t>算法公式：</a:t>
            </a: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69981" y="2603006"/>
            <a:ext cx="5925591" cy="1023361"/>
          </a:xfrm>
          <a:prstGeom prst="rect">
            <a:avLst/>
          </a:prstGeom>
        </p:spPr>
      </p:pic>
      <p:sp>
        <p:nvSpPr>
          <p:cNvPr id="5" name="文本框 4"/>
          <p:cNvSpPr txBox="1"/>
          <p:nvPr/>
        </p:nvSpPr>
        <p:spPr bwMode="auto">
          <a:xfrm>
            <a:off x="1169670" y="3888423"/>
            <a:ext cx="9184005" cy="398780"/>
          </a:xfrm>
          <a:prstGeom prst="rect">
            <a:avLst/>
          </a:prstGeom>
          <a:noFill/>
          <a:ln>
            <a:noFill/>
          </a:ln>
        </p:spPr>
        <p:txBody>
          <a:bodyPr vert="horz" wrap="square" lIns="91440" tIns="45720" rIns="91440" bIns="45720" numCol="1" rtlCol="0" anchor="ctr" anchorCtr="0" compatLnSpc="1">
            <a:spAutoFit/>
          </a:bodyPr>
          <a:p>
            <a:r>
              <a:rPr lang="en-US" altLang="zh-CN" sz="2000" dirty="0" smtClean="0"/>
              <a:t>V</a:t>
            </a:r>
            <a:r>
              <a:rPr lang="en-US" altLang="zh-CN" sz="2000" baseline="-25000" dirty="0" smtClean="0"/>
              <a:t>i</a:t>
            </a:r>
            <a:r>
              <a:rPr lang="zh-CN" altLang="en-US" sz="2000" dirty="0" smtClean="0"/>
              <a:t>表示单词或句子， </a:t>
            </a:r>
            <a:r>
              <a:rPr lang="en-US" altLang="zh-CN" sz="2000" dirty="0" err="1" smtClean="0"/>
              <a:t>w</a:t>
            </a:r>
            <a:r>
              <a:rPr lang="en-US" altLang="zh-CN" sz="2000" baseline="-25000" dirty="0" err="1" smtClean="0"/>
              <a:t>ji</a:t>
            </a:r>
            <a:r>
              <a:rPr lang="zh-CN" altLang="en-US" sz="2000" dirty="0" smtClean="0"/>
              <a:t>表示</a:t>
            </a:r>
            <a:r>
              <a:rPr lang="en-US" altLang="zh-CN" sz="2000" dirty="0"/>
              <a:t>V</a:t>
            </a:r>
            <a:r>
              <a:rPr lang="en-US" altLang="zh-CN" sz="2000" baseline="-25000" dirty="0" smtClean="0"/>
              <a:t>i</a:t>
            </a:r>
            <a:r>
              <a:rPr lang="zh-CN" altLang="en-US" sz="2000" dirty="0" smtClean="0"/>
              <a:t>和</a:t>
            </a:r>
            <a:r>
              <a:rPr lang="en-US" altLang="zh-CN" sz="2000" dirty="0" err="1"/>
              <a:t>V</a:t>
            </a:r>
            <a:r>
              <a:rPr lang="en-US" altLang="zh-CN" sz="2000" baseline="-25000" dirty="0" err="1" smtClean="0"/>
              <a:t>j</a:t>
            </a:r>
            <a:r>
              <a:rPr lang="zh-CN" altLang="en-US" sz="2000" dirty="0" smtClean="0"/>
              <a:t>的相似性，</a:t>
            </a:r>
            <a:r>
              <a:rPr lang="en-US" altLang="zh-CN" sz="2000" dirty="0" smtClean="0"/>
              <a:t>WS(V</a:t>
            </a:r>
            <a:r>
              <a:rPr lang="en-US" altLang="zh-CN" sz="2000" baseline="-25000" dirty="0" smtClean="0"/>
              <a:t>i</a:t>
            </a:r>
            <a:r>
              <a:rPr lang="en-US" altLang="zh-CN" sz="2000" dirty="0" smtClean="0"/>
              <a:t>)</a:t>
            </a:r>
            <a:r>
              <a:rPr lang="zh-CN" altLang="en-US" sz="2000" dirty="0" smtClean="0"/>
              <a:t>表示单词或句子</a:t>
            </a:r>
            <a:r>
              <a:rPr lang="en-US" altLang="zh-CN" sz="2000" dirty="0"/>
              <a:t>V</a:t>
            </a:r>
            <a:r>
              <a:rPr lang="en-US" altLang="zh-CN" sz="2000" baseline="-25000" dirty="0" smtClean="0"/>
              <a:t>i</a:t>
            </a:r>
            <a:r>
              <a:rPr lang="zh-CN" altLang="en-US" sz="2000" dirty="0" smtClean="0"/>
              <a:t>的重要性。 </a:t>
            </a:r>
            <a:endParaRPr lang="zh-CN" altLang="en-US" sz="2000" dirty="0" smtClean="0"/>
          </a:p>
        </p:txBody>
      </p:sp>
      <p:sp>
        <p:nvSpPr>
          <p:cNvPr id="6" name="文本框 5"/>
          <p:cNvSpPr txBox="1"/>
          <p:nvPr/>
        </p:nvSpPr>
        <p:spPr bwMode="auto">
          <a:xfrm>
            <a:off x="1169670" y="5119053"/>
            <a:ext cx="9183370" cy="398780"/>
          </a:xfrm>
          <a:prstGeom prst="rect">
            <a:avLst/>
          </a:prstGeom>
          <a:noFill/>
          <a:ln>
            <a:noFill/>
          </a:ln>
        </p:spPr>
        <p:txBody>
          <a:bodyPr vert="horz" wrap="square" lIns="91440" tIns="45720" rIns="91440" bIns="45720" numCol="1" rtlCol="0" anchor="ctr" anchorCtr="0" compatLnSpc="1">
            <a:spAutoFit/>
          </a:bodyPr>
          <a:p>
            <a:r>
              <a:rPr lang="zh-CN" altLang="en-US" sz="2000" dirty="0"/>
              <a:t>多次</a:t>
            </a:r>
            <a:r>
              <a:rPr lang="zh-CN" altLang="en-US" sz="2000" dirty="0" smtClean="0"/>
              <a:t>迭代获得每个单词或句子的重要性</a:t>
            </a:r>
            <a:r>
              <a:rPr lang="en-US" altLang="zh-CN" sz="2000" dirty="0" smtClean="0"/>
              <a:t>WS(V</a:t>
            </a:r>
            <a:r>
              <a:rPr lang="en-US" altLang="zh-CN" sz="2000" baseline="-25000" dirty="0" smtClean="0"/>
              <a:t>i</a:t>
            </a:r>
            <a:r>
              <a:rPr lang="en-US" altLang="zh-CN" sz="2000" dirty="0" smtClean="0"/>
              <a:t>)</a:t>
            </a:r>
            <a:r>
              <a:rPr lang="zh-CN" altLang="en-US" sz="2000" dirty="0" smtClean="0"/>
              <a:t>，选取</a:t>
            </a:r>
            <a:r>
              <a:rPr lang="en-US" altLang="zh-CN" sz="2000" dirty="0" smtClean="0"/>
              <a:t>top-k</a:t>
            </a:r>
            <a:r>
              <a:rPr lang="zh-CN" altLang="en-US" sz="2000" dirty="0" smtClean="0"/>
              <a:t>组成关键词列表或摘要。</a:t>
            </a:r>
            <a:endParaRPr lang="zh-CN" altLang="en-US" sz="24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t>
            </a:r>
            <a:r>
              <a:rPr lang="zh-CN" altLang="en-US"/>
              <a:t>extRank提取关键词</a:t>
            </a:r>
            <a:endParaRPr lang="zh-CN" altLang="en-US"/>
          </a:p>
        </p:txBody>
      </p:sp>
      <p:sp>
        <p:nvSpPr>
          <p:cNvPr id="3" name="内容占位符 2"/>
          <p:cNvSpPr>
            <a:spLocks noGrp="1"/>
          </p:cNvSpPr>
          <p:nvPr>
            <p:ph idx="1"/>
          </p:nvPr>
        </p:nvSpPr>
        <p:spPr/>
        <p:txBody>
          <a:bodyPr/>
          <a:p>
            <a:pPr marL="0" indent="0">
              <a:buNone/>
            </a:pPr>
            <a:r>
              <a:rPr lang="zh-CN" altLang="en-US" sz="2400" dirty="0">
                <a:sym typeface="+mn-ea"/>
              </a:rPr>
              <a:t>网络</a:t>
            </a:r>
            <a:r>
              <a:rPr lang="zh-CN" altLang="en-US" sz="2400" dirty="0" smtClean="0">
                <a:sym typeface="+mn-ea"/>
              </a:rPr>
              <a:t>关系图：单词看做节点，设定窗口大小为 </a:t>
            </a:r>
            <a:r>
              <a:rPr lang="en-US" altLang="zh-CN" sz="2400" dirty="0" smtClean="0">
                <a:solidFill>
                  <a:srgbClr val="FF0000"/>
                </a:solidFill>
                <a:sym typeface="+mn-ea"/>
              </a:rPr>
              <a:t>k</a:t>
            </a:r>
            <a:r>
              <a:rPr lang="zh-CN" altLang="en-US" sz="2400" dirty="0" smtClean="0">
                <a:sym typeface="+mn-ea"/>
              </a:rPr>
              <a:t>，同一窗口中的任两个单词对应的节点存在一条边（</a:t>
            </a:r>
            <a:r>
              <a:rPr lang="zh-CN" altLang="en-US" sz="2400" dirty="0" smtClean="0">
                <a:solidFill>
                  <a:srgbClr val="FF0000"/>
                </a:solidFill>
                <a:sym typeface="+mn-ea"/>
              </a:rPr>
              <a:t>无向无权 </a:t>
            </a:r>
            <a:r>
              <a:rPr lang="en-US" altLang="zh-CN" sz="2400" dirty="0" smtClean="0">
                <a:solidFill>
                  <a:srgbClr val="FF0000"/>
                </a:solidFill>
                <a:sym typeface="+mn-ea"/>
              </a:rPr>
              <a:t>= </a:t>
            </a:r>
            <a:r>
              <a:rPr lang="zh-CN" altLang="en-US" sz="2400" dirty="0" smtClean="0">
                <a:solidFill>
                  <a:srgbClr val="FF0000"/>
                </a:solidFill>
                <a:sym typeface="+mn-ea"/>
              </a:rPr>
              <a:t>双向，边权重为</a:t>
            </a:r>
            <a:r>
              <a:rPr lang="en-US" altLang="zh-CN" sz="2400" dirty="0" smtClean="0">
                <a:solidFill>
                  <a:srgbClr val="FF0000"/>
                </a:solidFill>
                <a:sym typeface="+mn-ea"/>
              </a:rPr>
              <a:t>1</a:t>
            </a:r>
            <a:r>
              <a:rPr lang="zh-CN" altLang="en-US" sz="2400" dirty="0" smtClean="0">
                <a:solidFill>
                  <a:srgbClr val="FF0000"/>
                </a:solidFill>
                <a:sym typeface="+mn-ea"/>
              </a:rPr>
              <a:t>，即</a:t>
            </a:r>
            <a:r>
              <a:rPr lang="en-US" altLang="zh-CN" sz="2400" dirty="0" err="1" smtClean="0">
                <a:solidFill>
                  <a:srgbClr val="FF0000"/>
                </a:solidFill>
                <a:sym typeface="+mn-ea"/>
              </a:rPr>
              <a:t>w</a:t>
            </a:r>
            <a:r>
              <a:rPr lang="en-US" altLang="zh-CN" sz="2400" baseline="-25000" dirty="0" err="1" smtClean="0">
                <a:solidFill>
                  <a:srgbClr val="FF0000"/>
                </a:solidFill>
                <a:sym typeface="+mn-ea"/>
              </a:rPr>
              <a:t>ij</a:t>
            </a:r>
            <a:r>
              <a:rPr lang="en-US" altLang="zh-CN" sz="2400" dirty="0" smtClean="0">
                <a:solidFill>
                  <a:srgbClr val="FF0000"/>
                </a:solidFill>
                <a:sym typeface="+mn-ea"/>
              </a:rPr>
              <a:t> = 1</a:t>
            </a:r>
            <a:r>
              <a:rPr lang="zh-CN" altLang="en-US" sz="2400" dirty="0" smtClean="0">
                <a:sym typeface="+mn-ea"/>
              </a:rPr>
              <a:t>）</a:t>
            </a:r>
            <a:endParaRPr lang="zh-CN" altLang="en-US" sz="2400" dirty="0" smtClean="0">
              <a:sym typeface="+mn-ea"/>
            </a:endParaRPr>
          </a:p>
          <a:p>
            <a:pPr marL="0" indent="0">
              <a:buNone/>
            </a:pPr>
            <a:r>
              <a:rPr lang="en-US" altLang="zh-CN" sz="2400" dirty="0" smtClean="0">
                <a:sym typeface="+mn-ea"/>
              </a:rPr>
              <a:t>e.g., sentence = [v</a:t>
            </a:r>
            <a:r>
              <a:rPr lang="en-US" altLang="zh-CN" sz="2400" baseline="-25000" dirty="0" smtClean="0">
                <a:sym typeface="+mn-ea"/>
              </a:rPr>
              <a:t>1</a:t>
            </a:r>
            <a:r>
              <a:rPr lang="en-US" altLang="zh-CN" sz="2400" dirty="0" smtClean="0">
                <a:sym typeface="+mn-ea"/>
              </a:rPr>
              <a:t>, v</a:t>
            </a:r>
            <a:r>
              <a:rPr lang="en-US" altLang="zh-CN" sz="2400" baseline="-25000" dirty="0" smtClean="0">
                <a:sym typeface="+mn-ea"/>
              </a:rPr>
              <a:t>2</a:t>
            </a:r>
            <a:r>
              <a:rPr lang="en-US" altLang="zh-CN" sz="2400" dirty="0" smtClean="0">
                <a:sym typeface="+mn-ea"/>
              </a:rPr>
              <a:t>, v</a:t>
            </a:r>
            <a:r>
              <a:rPr lang="en-US" altLang="zh-CN" sz="2400" baseline="-25000" dirty="0" smtClean="0">
                <a:sym typeface="+mn-ea"/>
              </a:rPr>
              <a:t>3</a:t>
            </a:r>
            <a:r>
              <a:rPr lang="en-US" altLang="zh-CN" sz="2400" dirty="0" smtClean="0">
                <a:sym typeface="+mn-ea"/>
              </a:rPr>
              <a:t>, v</a:t>
            </a:r>
            <a:r>
              <a:rPr lang="en-US" altLang="zh-CN" sz="2400" baseline="-25000" dirty="0" smtClean="0">
                <a:sym typeface="+mn-ea"/>
              </a:rPr>
              <a:t>4</a:t>
            </a:r>
            <a:r>
              <a:rPr lang="en-US" altLang="zh-CN" sz="2400" dirty="0" smtClean="0">
                <a:sym typeface="+mn-ea"/>
              </a:rPr>
              <a:t>, v</a:t>
            </a:r>
            <a:r>
              <a:rPr lang="en-US" altLang="zh-CN" sz="2400" baseline="-25000" dirty="0" smtClean="0">
                <a:sym typeface="+mn-ea"/>
              </a:rPr>
              <a:t>5</a:t>
            </a:r>
            <a:r>
              <a:rPr lang="en-US" altLang="zh-CN" sz="2400" dirty="0" smtClean="0">
                <a:sym typeface="+mn-ea"/>
              </a:rPr>
              <a:t>, …, </a:t>
            </a:r>
            <a:r>
              <a:rPr lang="en-US" altLang="zh-CN" sz="2400" dirty="0" err="1">
                <a:sym typeface="+mn-ea"/>
              </a:rPr>
              <a:t>v</a:t>
            </a:r>
            <a:r>
              <a:rPr lang="en-US" altLang="zh-CN" sz="2400" baseline="-25000" dirty="0" err="1" smtClean="0">
                <a:sym typeface="+mn-ea"/>
              </a:rPr>
              <a:t>n</a:t>
            </a:r>
            <a:r>
              <a:rPr lang="en-US" altLang="zh-CN" sz="2400" dirty="0" smtClean="0">
                <a:sym typeface="+mn-ea"/>
              </a:rPr>
              <a:t>]</a:t>
            </a:r>
            <a:endParaRPr lang="en-US" altLang="zh-CN" sz="2400" dirty="0" smtClean="0"/>
          </a:p>
          <a:p>
            <a:pPr marL="0" indent="0">
              <a:buNone/>
            </a:pPr>
            <a:r>
              <a:rPr lang="en-US" altLang="zh-CN" sz="2400" dirty="0">
                <a:sym typeface="+mn-ea"/>
              </a:rPr>
              <a:t>	</a:t>
            </a:r>
            <a:r>
              <a:rPr lang="en-US" altLang="zh-CN" sz="2400" dirty="0" smtClean="0">
                <a:sym typeface="+mn-ea"/>
              </a:rPr>
              <a:t>windows: [v</a:t>
            </a:r>
            <a:r>
              <a:rPr lang="en-US" altLang="zh-CN" sz="2400" baseline="-25000" dirty="0" smtClean="0">
                <a:sym typeface="+mn-ea"/>
              </a:rPr>
              <a:t>1</a:t>
            </a:r>
            <a:r>
              <a:rPr lang="en-US" altLang="zh-CN" sz="2400" dirty="0" smtClean="0">
                <a:sym typeface="+mn-ea"/>
              </a:rPr>
              <a:t>, v</a:t>
            </a:r>
            <a:r>
              <a:rPr lang="en-US" altLang="zh-CN" sz="2400" baseline="-25000" dirty="0" smtClean="0">
                <a:sym typeface="+mn-ea"/>
              </a:rPr>
              <a:t>2</a:t>
            </a:r>
            <a:r>
              <a:rPr lang="en-US" altLang="zh-CN" sz="2400" dirty="0" smtClean="0">
                <a:sym typeface="+mn-ea"/>
              </a:rPr>
              <a:t>, …, </a:t>
            </a:r>
            <a:r>
              <a:rPr lang="en-US" altLang="zh-CN" sz="2400" dirty="0" err="1">
                <a:sym typeface="+mn-ea"/>
              </a:rPr>
              <a:t>v</a:t>
            </a:r>
            <a:r>
              <a:rPr lang="en-US" altLang="zh-CN" sz="2400" baseline="-25000" dirty="0" err="1" smtClean="0">
                <a:sym typeface="+mn-ea"/>
              </a:rPr>
              <a:t>k</a:t>
            </a:r>
            <a:r>
              <a:rPr lang="en-US" altLang="zh-CN" sz="2400" dirty="0" smtClean="0">
                <a:sym typeface="+mn-ea"/>
              </a:rPr>
              <a:t>], [v</a:t>
            </a:r>
            <a:r>
              <a:rPr lang="en-US" altLang="zh-CN" sz="2400" baseline="-25000" dirty="0" smtClean="0">
                <a:sym typeface="+mn-ea"/>
              </a:rPr>
              <a:t>2</a:t>
            </a:r>
            <a:r>
              <a:rPr lang="en-US" altLang="zh-CN" sz="2400" dirty="0" smtClean="0">
                <a:sym typeface="+mn-ea"/>
              </a:rPr>
              <a:t>, v</a:t>
            </a:r>
            <a:r>
              <a:rPr lang="en-US" altLang="zh-CN" sz="2400" baseline="-25000" dirty="0" smtClean="0">
                <a:sym typeface="+mn-ea"/>
              </a:rPr>
              <a:t>3</a:t>
            </a:r>
            <a:r>
              <a:rPr lang="en-US" altLang="zh-CN" sz="2400" dirty="0" smtClean="0">
                <a:sym typeface="+mn-ea"/>
              </a:rPr>
              <a:t>, …, v</a:t>
            </a:r>
            <a:r>
              <a:rPr lang="en-US" altLang="zh-CN" sz="2400" baseline="-25000" dirty="0" smtClean="0">
                <a:sym typeface="+mn-ea"/>
              </a:rPr>
              <a:t>k+1</a:t>
            </a:r>
            <a:r>
              <a:rPr lang="en-US" altLang="zh-CN" sz="2400" dirty="0" smtClean="0">
                <a:sym typeface="+mn-ea"/>
              </a:rPr>
              <a:t>], …</a:t>
            </a:r>
            <a:endParaRPr lang="zh-CN" altLang="en-US" sz="2400"/>
          </a:p>
        </p:txBody>
      </p:sp>
      <p:pic>
        <p:nvPicPr>
          <p:cNvPr id="47" name="图片 4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34493" y="5309499"/>
            <a:ext cx="5519472" cy="953223"/>
          </a:xfrm>
          <a:prstGeom prst="rect">
            <a:avLst/>
          </a:prstGeom>
        </p:spPr>
      </p:pic>
      <p:pic>
        <p:nvPicPr>
          <p:cNvPr id="5" name="图片 4"/>
          <p:cNvPicPr>
            <a:picLocks noChangeAspect="1"/>
          </p:cNvPicPr>
          <p:nvPr/>
        </p:nvPicPr>
        <p:blipFill>
          <a:blip r:embed="rId2"/>
          <a:stretch>
            <a:fillRect/>
          </a:stretch>
        </p:blipFill>
        <p:spPr>
          <a:xfrm>
            <a:off x="1694180" y="3589655"/>
            <a:ext cx="3628390" cy="2476500"/>
          </a:xfrm>
          <a:prstGeom prst="rect">
            <a:avLst/>
          </a:prstGeom>
        </p:spPr>
      </p:pic>
      <p:sp>
        <p:nvSpPr>
          <p:cNvPr id="18" name="文本框 17"/>
          <p:cNvSpPr txBox="1"/>
          <p:nvPr/>
        </p:nvSpPr>
        <p:spPr>
          <a:xfrm>
            <a:off x="1087120" y="6016625"/>
            <a:ext cx="3388360" cy="553085"/>
          </a:xfrm>
          <a:prstGeom prst="rect">
            <a:avLst/>
          </a:prstGeom>
          <a:noFill/>
        </p:spPr>
        <p:txBody>
          <a:bodyPr wrap="none" rtlCol="0">
            <a:spAutoFit/>
          </a:bodyPr>
          <a:p>
            <a:pPr algn="l"/>
            <a:r>
              <a:rPr lang="zh-CN" altLang="en-US" sz="1000"/>
              <a:t>每个单词作为pagerank中的一个节点。设定窗口大小为k，</a:t>
            </a:r>
            <a:endParaRPr lang="zh-CN" altLang="en-US" sz="1000"/>
          </a:p>
          <a:p>
            <a:pPr algn="l"/>
            <a:r>
              <a:rPr lang="zh-CN" altLang="en-US" sz="1000"/>
              <a:t>假设一个句子依次由下面的单词组成：</a:t>
            </a:r>
            <a:r>
              <a:rPr lang="en-US" altLang="zh-CN" sz="1000"/>
              <a:t>[v1, v2, v3, ..., vk]</a:t>
            </a:r>
            <a:endParaRPr lang="en-US" altLang="zh-CN" sz="1000"/>
          </a:p>
          <a:p>
            <a:pPr algn="l"/>
            <a:endParaRPr lang="zh-CN" altLang="en-US"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舆情监控</a:t>
            </a:r>
            <a:endParaRPr lang="zh-CN" altLang="en-US"/>
          </a:p>
        </p:txBody>
      </p:sp>
      <p:sp>
        <p:nvSpPr>
          <p:cNvPr id="3" name="内容占位符 2"/>
          <p:cNvSpPr>
            <a:spLocks noGrp="1"/>
          </p:cNvSpPr>
          <p:nvPr>
            <p:ph idx="1"/>
          </p:nvPr>
        </p:nvSpPr>
        <p:spPr/>
        <p:txBody>
          <a:bodyPr/>
          <a:p>
            <a:r>
              <a:rPr lang="zh-CN" altLang="en-US" b="1"/>
              <a:t>舆情监控</a:t>
            </a:r>
            <a:r>
              <a:rPr lang="zh-CN" altLang="en-US"/>
              <a:t>，整合互联网信息采集技术及信息智能处理技术通过对互联网海量信息自动抓取、自动分类聚类、主题检测、专题聚焦，实现用户的网络舆情监测和新闻专题追踪等信息需求，形成简报、报告、图表等分析结果，为客户全面掌握群众思想动态，做出正确舆论引导，提供分析依据。</a:t>
            </a:r>
            <a:endParaRPr lang="zh-CN" altLang="en-US"/>
          </a:p>
          <a:p>
            <a:endParaRPr lang="zh-CN" altLang="en-US"/>
          </a:p>
          <a:p>
            <a:r>
              <a:rPr lang="zh-CN" altLang="en-US"/>
              <a:t>网络环境下的舆情信息的主要来源有：新闻评论、BBS、博客、聚合新闻(RSS)。网络舆情表达快捷、信息多元，方式多样</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t>
            </a:r>
            <a:r>
              <a:rPr lang="zh-CN" altLang="en-US"/>
              <a:t>extRank提取摘要</a:t>
            </a:r>
            <a:endParaRPr lang="zh-CN" altLang="en-US"/>
          </a:p>
        </p:txBody>
      </p:sp>
      <p:sp>
        <p:nvSpPr>
          <p:cNvPr id="3" name="内容占位符 2"/>
          <p:cNvSpPr>
            <a:spLocks noGrp="1"/>
          </p:cNvSpPr>
          <p:nvPr>
            <p:ph idx="1"/>
          </p:nvPr>
        </p:nvSpPr>
        <p:spPr/>
        <p:txBody>
          <a:bodyPr/>
          <a:p>
            <a:r>
              <a:rPr lang="zh-CN" altLang="en-US" sz="2400" dirty="0" smtClean="0">
                <a:sym typeface="+mn-ea"/>
              </a:rPr>
              <a:t>网络关系图：句子看做节点，假设同一文章的所有句子都有关联，权值为相似性。（</a:t>
            </a:r>
            <a:r>
              <a:rPr lang="zh-CN" altLang="en-US" sz="2400" dirty="0" smtClean="0">
                <a:solidFill>
                  <a:srgbClr val="FF0000"/>
                </a:solidFill>
                <a:sym typeface="+mn-ea"/>
              </a:rPr>
              <a:t>无向有权 </a:t>
            </a:r>
            <a:r>
              <a:rPr lang="en-US" altLang="zh-CN" sz="2400" dirty="0" smtClean="0">
                <a:solidFill>
                  <a:srgbClr val="FF0000"/>
                </a:solidFill>
                <a:sym typeface="+mn-ea"/>
              </a:rPr>
              <a:t>= </a:t>
            </a:r>
            <a:r>
              <a:rPr lang="zh-CN" altLang="en-US" sz="2400" dirty="0" smtClean="0">
                <a:solidFill>
                  <a:srgbClr val="FF0000"/>
                </a:solidFill>
                <a:sym typeface="+mn-ea"/>
              </a:rPr>
              <a:t>双向，权重为句子间的相似性</a:t>
            </a:r>
            <a:r>
              <a:rPr lang="zh-CN" altLang="en-US" sz="2400" dirty="0" smtClean="0">
                <a:sym typeface="+mn-ea"/>
              </a:rPr>
              <a:t>）</a:t>
            </a:r>
            <a:endParaRPr lang="zh-CN" altLang="en-US" sz="2400" dirty="0" smtClean="0">
              <a:sym typeface="+mn-ea"/>
            </a:endParaRPr>
          </a:p>
          <a:p>
            <a:pPr marL="0" indent="0">
              <a:buNone/>
            </a:pPr>
            <a:r>
              <a:rPr lang="en-US" altLang="zh-CN" sz="2400" dirty="0">
                <a:sym typeface="+mn-ea"/>
              </a:rPr>
              <a:t>	</a:t>
            </a:r>
            <a:r>
              <a:rPr lang="en-US" altLang="zh-CN" sz="2400" dirty="0" smtClean="0">
                <a:sym typeface="+mn-ea"/>
              </a:rPr>
              <a:t>e.g., D = [S</a:t>
            </a:r>
            <a:r>
              <a:rPr lang="en-US" altLang="zh-CN" sz="2400" baseline="-25000" dirty="0" smtClean="0">
                <a:sym typeface="+mn-ea"/>
              </a:rPr>
              <a:t>1</a:t>
            </a:r>
            <a:r>
              <a:rPr lang="en-US" altLang="zh-CN" sz="2400" dirty="0" smtClean="0">
                <a:sym typeface="+mn-ea"/>
              </a:rPr>
              <a:t>, S</a:t>
            </a:r>
            <a:r>
              <a:rPr lang="en-US" altLang="zh-CN" sz="2400" baseline="-25000" dirty="0" smtClean="0">
                <a:sym typeface="+mn-ea"/>
              </a:rPr>
              <a:t>2</a:t>
            </a:r>
            <a:r>
              <a:rPr lang="en-US" altLang="zh-CN" sz="2400" dirty="0" smtClean="0">
                <a:sym typeface="+mn-ea"/>
              </a:rPr>
              <a:t>, S</a:t>
            </a:r>
            <a:r>
              <a:rPr lang="en-US" altLang="zh-CN" sz="2400" baseline="-25000" dirty="0" smtClean="0">
                <a:sym typeface="+mn-ea"/>
              </a:rPr>
              <a:t>3</a:t>
            </a:r>
            <a:r>
              <a:rPr lang="en-US" altLang="zh-CN" sz="2400" dirty="0" smtClean="0">
                <a:sym typeface="+mn-ea"/>
              </a:rPr>
              <a:t>, …, S</a:t>
            </a:r>
            <a:r>
              <a:rPr lang="en-US" altLang="zh-CN" sz="2400" baseline="-25000" dirty="0" smtClean="0">
                <a:sym typeface="+mn-ea"/>
              </a:rPr>
              <a:t>n</a:t>
            </a:r>
            <a:r>
              <a:rPr lang="en-US" altLang="zh-CN" sz="2400" dirty="0" smtClean="0">
                <a:sym typeface="+mn-ea"/>
              </a:rPr>
              <a:t>]</a:t>
            </a:r>
            <a:endParaRPr lang="en-US" altLang="zh-CN" sz="2400" dirty="0" smtClean="0">
              <a:sym typeface="+mn-ea"/>
            </a:endParaRPr>
          </a:p>
        </p:txBody>
      </p:sp>
      <p:pic>
        <p:nvPicPr>
          <p:cNvPr id="30" name="图片 2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40575" y="3237858"/>
            <a:ext cx="4360379" cy="719295"/>
          </a:xfrm>
          <a:prstGeom prst="rect">
            <a:avLst/>
          </a:prstGeom>
        </p:spPr>
      </p:pic>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398" y="5357827"/>
            <a:ext cx="5427141" cy="937278"/>
          </a:xfrm>
          <a:prstGeom prst="rect">
            <a:avLst/>
          </a:prstGeom>
        </p:spPr>
      </p:pic>
      <p:pic>
        <p:nvPicPr>
          <p:cNvPr id="4" name="图片 3"/>
          <p:cNvPicPr>
            <a:picLocks noChangeAspect="1"/>
          </p:cNvPicPr>
          <p:nvPr/>
        </p:nvPicPr>
        <p:blipFill>
          <a:blip r:embed="rId3"/>
          <a:stretch>
            <a:fillRect/>
          </a:stretch>
        </p:blipFill>
        <p:spPr>
          <a:xfrm>
            <a:off x="1395730" y="3416935"/>
            <a:ext cx="3647440" cy="24955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词</a:t>
            </a:r>
            <a:r>
              <a:rPr lang="zh-CN" altLang="en-US" dirty="0">
                <a:sym typeface="+mn-ea"/>
              </a:rPr>
              <a:t>向量 </a:t>
            </a:r>
            <a:r>
              <a:rPr lang="en-US" altLang="zh-CN" dirty="0">
                <a:sym typeface="+mn-ea"/>
              </a:rPr>
              <a:t>Word2Vec</a:t>
            </a:r>
            <a:endParaRPr lang="en-US" altLang="zh-CN" dirty="0">
              <a:sym typeface="+mn-ea"/>
            </a:endParaRPr>
          </a:p>
        </p:txBody>
      </p:sp>
      <p:sp>
        <p:nvSpPr>
          <p:cNvPr id="5" name="文本框 4"/>
          <p:cNvSpPr txBox="1"/>
          <p:nvPr/>
        </p:nvSpPr>
        <p:spPr bwMode="auto">
          <a:xfrm>
            <a:off x="838061" y="3228913"/>
            <a:ext cx="4529638" cy="400110"/>
          </a:xfrm>
          <a:prstGeom prst="rect">
            <a:avLst/>
          </a:prstGeom>
          <a:noFill/>
          <a:ln>
            <a:noFill/>
          </a:ln>
        </p:spPr>
        <p:txBody>
          <a:bodyPr vert="horz" wrap="none" lIns="91440" tIns="45720" rIns="91440" bIns="45720" numCol="1" rtlCol="0" anchor="ctr" anchorCtr="0" compatLnSpc="1">
            <a:spAutoFit/>
          </a:bodyPr>
          <a:lstStyle/>
          <a:p>
            <a:r>
              <a:rPr lang="en-US" altLang="zh-CN" sz="2000" dirty="0" err="1" smtClean="0"/>
              <a:t>e.g</a:t>
            </a:r>
            <a:r>
              <a:rPr lang="en-US" altLang="zh-CN" sz="2000" dirty="0" smtClean="0"/>
              <a:t>,  </a:t>
            </a:r>
            <a:r>
              <a:rPr lang="zh-CN" altLang="en-US" sz="2000" dirty="0" smtClean="0"/>
              <a:t>与“沪深交易所”语义相似单词：</a:t>
            </a:r>
            <a:endParaRPr lang="zh-CN" altLang="en-US" sz="2000" dirty="0" smtClean="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3891915"/>
            <a:ext cx="5575300" cy="1923415"/>
          </a:xfrm>
        </p:spPr>
      </p:pic>
      <p:sp>
        <p:nvSpPr>
          <p:cNvPr id="6" name="文本框 5"/>
          <p:cNvSpPr txBox="1"/>
          <p:nvPr/>
        </p:nvSpPr>
        <p:spPr bwMode="auto">
          <a:xfrm>
            <a:off x="838419" y="6110544"/>
            <a:ext cx="3444404" cy="400110"/>
          </a:xfrm>
          <a:prstGeom prst="rect">
            <a:avLst/>
          </a:prstGeom>
          <a:noFill/>
          <a:ln>
            <a:noFill/>
          </a:ln>
        </p:spPr>
        <p:txBody>
          <a:bodyPr vert="horz" wrap="none" lIns="91440" tIns="45720" rIns="91440" bIns="45720" numCol="1" rtlCol="0" anchor="ctr" anchorCtr="0" compatLnSpc="1">
            <a:spAutoFit/>
          </a:bodyPr>
          <a:p>
            <a:r>
              <a:rPr lang="en-US" altLang="zh-CN" sz="2000" dirty="0" smtClean="0"/>
              <a:t>Dataset</a:t>
            </a:r>
            <a:r>
              <a:rPr lang="zh-CN" altLang="en-US" sz="2000" dirty="0" smtClean="0"/>
              <a:t>：</a:t>
            </a:r>
            <a:r>
              <a:rPr lang="en-US" altLang="zh-CN" sz="2000" dirty="0" smtClean="0"/>
              <a:t>10,000 finance news</a:t>
            </a:r>
            <a:endParaRPr lang="en-US" altLang="zh-CN" sz="2000" dirty="0" smtClean="0"/>
          </a:p>
        </p:txBody>
      </p:sp>
      <p:sp>
        <p:nvSpPr>
          <p:cNvPr id="7" name="文本框 6"/>
          <p:cNvSpPr txBox="1"/>
          <p:nvPr/>
        </p:nvSpPr>
        <p:spPr bwMode="auto">
          <a:xfrm>
            <a:off x="6691630" y="879158"/>
            <a:ext cx="4411345" cy="5631180"/>
          </a:xfrm>
          <a:prstGeom prst="rect">
            <a:avLst/>
          </a:prstGeom>
          <a:noFill/>
          <a:ln w="19050">
            <a:solidFill>
              <a:srgbClr val="FFC000"/>
            </a:solidFill>
          </a:ln>
        </p:spPr>
        <p:txBody>
          <a:bodyPr vert="horz" wrap="square" lIns="91440" tIns="45720" rIns="91440" bIns="45720" numCol="1" rtlCol="0" anchor="ctr" anchorCtr="0" compatLnSpc="1">
            <a:spAutoFit/>
          </a:bodyPr>
          <a:p>
            <a:r>
              <a:rPr lang="en-US" altLang="zh-CN" dirty="0"/>
              <a:t>|</a:t>
            </a:r>
            <a:r>
              <a:rPr lang="zh-CN" altLang="en-US" dirty="0"/>
              <a:t>主板市场 </a:t>
            </a:r>
            <a:r>
              <a:rPr lang="en-US" altLang="zh-CN" dirty="0"/>
              <a:t>|0.6944417204210385 |</a:t>
            </a:r>
            <a:endParaRPr lang="en-US" altLang="zh-CN" dirty="0"/>
          </a:p>
          <a:p>
            <a:r>
              <a:rPr lang="en-US" altLang="zh-CN" dirty="0"/>
              <a:t>|</a:t>
            </a:r>
            <a:r>
              <a:rPr lang="zh-CN" altLang="en-US" dirty="0"/>
              <a:t>证券交易所</a:t>
            </a:r>
            <a:r>
              <a:rPr lang="en-US" altLang="zh-CN" dirty="0"/>
              <a:t>|0.6419327910850479 |</a:t>
            </a:r>
            <a:endParaRPr lang="en-US" altLang="zh-CN" dirty="0"/>
          </a:p>
          <a:p>
            <a:r>
              <a:rPr lang="en-US" altLang="zh-CN" dirty="0"/>
              <a:t>|</a:t>
            </a:r>
            <a:r>
              <a:rPr lang="zh-CN" altLang="en-US" dirty="0"/>
              <a:t>主板   </a:t>
            </a:r>
            <a:r>
              <a:rPr lang="en-US" altLang="zh-CN" dirty="0"/>
              <a:t>|0.6312498733328431 |</a:t>
            </a:r>
            <a:endParaRPr lang="en-US" altLang="zh-CN" dirty="0"/>
          </a:p>
          <a:p>
            <a:r>
              <a:rPr lang="en-US" altLang="zh-CN" dirty="0"/>
              <a:t>|</a:t>
            </a:r>
            <a:r>
              <a:rPr lang="zh-CN" altLang="en-US" dirty="0"/>
              <a:t>港交所  </a:t>
            </a:r>
            <a:r>
              <a:rPr lang="en-US" altLang="zh-CN" dirty="0"/>
              <a:t>|0.5590153915104664 |</a:t>
            </a:r>
            <a:endParaRPr lang="en-US" altLang="zh-CN" dirty="0"/>
          </a:p>
          <a:p>
            <a:r>
              <a:rPr lang="en-US" altLang="zh-CN" dirty="0"/>
              <a:t>|</a:t>
            </a:r>
            <a:r>
              <a:rPr lang="zh-CN" altLang="en-US" dirty="0"/>
              <a:t>深交所  </a:t>
            </a:r>
            <a:r>
              <a:rPr lang="en-US" altLang="zh-CN" dirty="0"/>
              <a:t>|0.5562404525314191 |</a:t>
            </a:r>
            <a:endParaRPr lang="en-US" altLang="zh-CN" dirty="0"/>
          </a:p>
          <a:p>
            <a:r>
              <a:rPr lang="en-US" altLang="zh-CN" dirty="0"/>
              <a:t>|</a:t>
            </a:r>
            <a:r>
              <a:rPr lang="zh-CN" altLang="en-US" dirty="0"/>
              <a:t>优先股  </a:t>
            </a:r>
            <a:r>
              <a:rPr lang="en-US" altLang="zh-CN" dirty="0"/>
              <a:t>|0.5558645640388047 |</a:t>
            </a:r>
            <a:endParaRPr lang="en-US" altLang="zh-CN" dirty="0"/>
          </a:p>
          <a:p>
            <a:r>
              <a:rPr lang="en-US" altLang="zh-CN" dirty="0"/>
              <a:t>|</a:t>
            </a:r>
            <a:r>
              <a:rPr lang="zh-CN" altLang="en-US" dirty="0"/>
              <a:t>场内   </a:t>
            </a:r>
            <a:r>
              <a:rPr lang="en-US" altLang="zh-CN" dirty="0"/>
              <a:t>|0.5481662925196228 |</a:t>
            </a:r>
            <a:endParaRPr lang="en-US" altLang="zh-CN" dirty="0"/>
          </a:p>
          <a:p>
            <a:r>
              <a:rPr lang="en-US" altLang="zh-CN" dirty="0"/>
              <a:t>|</a:t>
            </a:r>
            <a:r>
              <a:rPr lang="zh-CN" altLang="en-US" dirty="0"/>
              <a:t>交易所  </a:t>
            </a:r>
            <a:r>
              <a:rPr lang="en-US" altLang="zh-CN" dirty="0"/>
              <a:t>|0.5364591631922968 |</a:t>
            </a:r>
            <a:endParaRPr lang="en-US" altLang="zh-CN" dirty="0"/>
          </a:p>
          <a:p>
            <a:r>
              <a:rPr lang="en-US" altLang="zh-CN" dirty="0"/>
              <a:t>|</a:t>
            </a:r>
            <a:r>
              <a:rPr lang="zh-CN" altLang="en-US" dirty="0"/>
              <a:t>深市   </a:t>
            </a:r>
            <a:r>
              <a:rPr lang="en-US" altLang="zh-CN" dirty="0"/>
              <a:t>|0.5329369464536186 |</a:t>
            </a:r>
            <a:endParaRPr lang="en-US" altLang="zh-CN" dirty="0"/>
          </a:p>
          <a:p>
            <a:r>
              <a:rPr lang="en-US" altLang="zh-CN" dirty="0"/>
              <a:t>|</a:t>
            </a:r>
            <a:r>
              <a:rPr lang="zh-CN" altLang="en-US" dirty="0"/>
              <a:t>沪深股市 </a:t>
            </a:r>
            <a:r>
              <a:rPr lang="en-US" altLang="zh-CN" dirty="0"/>
              <a:t>|0.5160721969285179 |</a:t>
            </a:r>
            <a:endParaRPr lang="en-US" altLang="zh-CN" dirty="0"/>
          </a:p>
          <a:p>
            <a:r>
              <a:rPr lang="en-US" altLang="zh-CN" dirty="0"/>
              <a:t>|</a:t>
            </a:r>
            <a:r>
              <a:rPr lang="zh-CN" altLang="en-US" dirty="0"/>
              <a:t>新三板  </a:t>
            </a:r>
            <a:r>
              <a:rPr lang="en-US" altLang="zh-CN" dirty="0"/>
              <a:t>|0.509330151435704  |</a:t>
            </a:r>
            <a:endParaRPr lang="en-US" altLang="zh-CN" dirty="0"/>
          </a:p>
          <a:p>
            <a:r>
              <a:rPr lang="en-US" altLang="zh-CN" dirty="0"/>
              <a:t>|</a:t>
            </a:r>
            <a:r>
              <a:rPr lang="zh-CN" altLang="en-US" dirty="0"/>
              <a:t>中小板  </a:t>
            </a:r>
            <a:r>
              <a:rPr lang="en-US" altLang="zh-CN" dirty="0"/>
              <a:t>|0.4961675158705552 |</a:t>
            </a:r>
            <a:endParaRPr lang="en-US" altLang="zh-CN" dirty="0"/>
          </a:p>
          <a:p>
            <a:r>
              <a:rPr lang="en-US" altLang="zh-CN" dirty="0"/>
              <a:t>|</a:t>
            </a:r>
            <a:r>
              <a:rPr lang="zh-CN" altLang="en-US" dirty="0"/>
              <a:t>港股   </a:t>
            </a:r>
            <a:r>
              <a:rPr lang="en-US" altLang="zh-CN" dirty="0"/>
              <a:t>|0.48839874237270914|</a:t>
            </a:r>
            <a:endParaRPr lang="en-US" altLang="zh-CN" dirty="0"/>
          </a:p>
          <a:p>
            <a:r>
              <a:rPr lang="en-US" altLang="zh-CN" dirty="0"/>
              <a:t>|</a:t>
            </a:r>
            <a:r>
              <a:rPr lang="zh-CN" altLang="en-US" dirty="0"/>
              <a:t>三板市场 </a:t>
            </a:r>
            <a:r>
              <a:rPr lang="en-US" altLang="zh-CN" dirty="0"/>
              <a:t>|0.4880704366637304 |</a:t>
            </a:r>
            <a:endParaRPr lang="en-US" altLang="zh-CN" dirty="0"/>
          </a:p>
          <a:p>
            <a:r>
              <a:rPr lang="en-US" altLang="zh-CN" dirty="0"/>
              <a:t>|</a:t>
            </a:r>
            <a:r>
              <a:rPr lang="zh-CN" altLang="en-US" dirty="0"/>
              <a:t>证券市场 </a:t>
            </a:r>
            <a:r>
              <a:rPr lang="en-US" altLang="zh-CN" dirty="0"/>
              <a:t>|0.48399281399203314|</a:t>
            </a:r>
            <a:endParaRPr lang="en-US" altLang="zh-CN" dirty="0"/>
          </a:p>
          <a:p>
            <a:r>
              <a:rPr lang="en-US" altLang="zh-CN" dirty="0"/>
              <a:t>|CDR  |0.48220534021597944|</a:t>
            </a:r>
            <a:endParaRPr lang="en-US" altLang="zh-CN" dirty="0"/>
          </a:p>
          <a:p>
            <a:r>
              <a:rPr lang="en-US" altLang="zh-CN" dirty="0"/>
              <a:t>|</a:t>
            </a:r>
            <a:r>
              <a:rPr lang="zh-CN" altLang="en-US" dirty="0"/>
              <a:t>配股   </a:t>
            </a:r>
            <a:r>
              <a:rPr lang="en-US" altLang="zh-CN" dirty="0"/>
              <a:t>|0.48113899362537765|</a:t>
            </a:r>
            <a:endParaRPr lang="en-US" altLang="zh-CN" dirty="0"/>
          </a:p>
          <a:p>
            <a:r>
              <a:rPr lang="en-US" altLang="zh-CN" dirty="0"/>
              <a:t>|</a:t>
            </a:r>
            <a:r>
              <a:rPr lang="zh-CN" altLang="en-US" dirty="0"/>
              <a:t>退市   </a:t>
            </a:r>
            <a:r>
              <a:rPr lang="en-US" altLang="zh-CN" dirty="0"/>
              <a:t>|0.47377656353474673|</a:t>
            </a:r>
            <a:endParaRPr lang="en-US" altLang="zh-CN" dirty="0"/>
          </a:p>
          <a:p>
            <a:r>
              <a:rPr lang="en-US" altLang="zh-CN" dirty="0"/>
              <a:t>|</a:t>
            </a:r>
            <a:r>
              <a:rPr lang="zh-CN" altLang="en-US" dirty="0"/>
              <a:t>全流通  </a:t>
            </a:r>
            <a:r>
              <a:rPr lang="en-US" altLang="zh-CN" dirty="0"/>
              <a:t>|0.46977890657475846|</a:t>
            </a:r>
            <a:endParaRPr lang="en-US" altLang="zh-CN" dirty="0"/>
          </a:p>
          <a:p>
            <a:r>
              <a:rPr lang="en-US" altLang="zh-CN" dirty="0"/>
              <a:t>|</a:t>
            </a:r>
            <a:r>
              <a:rPr lang="zh-CN" altLang="en-US" dirty="0"/>
              <a:t>上交所  </a:t>
            </a:r>
            <a:r>
              <a:rPr lang="en-US" altLang="zh-CN" dirty="0"/>
              <a:t>|0.46439999788016195|</a:t>
            </a:r>
            <a:endParaRPr lang="en-US" altLang="zh-CN" dirty="0" smtClean="0"/>
          </a:p>
        </p:txBody>
      </p:sp>
      <p:sp>
        <p:nvSpPr>
          <p:cNvPr id="8" name="文本框 7"/>
          <p:cNvSpPr txBox="1"/>
          <p:nvPr/>
        </p:nvSpPr>
        <p:spPr>
          <a:xfrm>
            <a:off x="838200" y="1488440"/>
            <a:ext cx="5154295" cy="1476375"/>
          </a:xfrm>
          <a:prstGeom prst="rect">
            <a:avLst/>
          </a:prstGeom>
          <a:noFill/>
        </p:spPr>
        <p:txBody>
          <a:bodyPr wrap="square" rtlCol="0">
            <a:spAutoFit/>
          </a:bodyPr>
          <a:p>
            <a:pPr algn="l"/>
            <a:r>
              <a:rPr lang="zh-CN" altLang="en-US"/>
              <a:t>word2vec是一个将单词转换成向量形式的工具。</a:t>
            </a:r>
            <a:endParaRPr lang="zh-CN" altLang="en-US"/>
          </a:p>
          <a:p>
            <a:pPr algn="l"/>
            <a:endParaRPr lang="zh-CN" altLang="en-US"/>
          </a:p>
          <a:p>
            <a:pPr algn="l"/>
            <a:r>
              <a:rPr lang="zh-CN" altLang="en-US"/>
              <a:t>可以把对文本内容的处理简化为向量空间中的向量运算，计算出向量空间上的相似度，来表示文本语义上的相似度。</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文本向量 </a:t>
            </a:r>
            <a:r>
              <a:rPr lang="en-US" altLang="zh-CN"/>
              <a:t>Doc2Vec</a:t>
            </a:r>
            <a:endParaRPr lang="en-US" altLang="zh-CN"/>
          </a:p>
        </p:txBody>
      </p:sp>
      <p:sp>
        <p:nvSpPr>
          <p:cNvPr id="3" name="内容占位符 2"/>
          <p:cNvSpPr>
            <a:spLocks noGrp="1"/>
          </p:cNvSpPr>
          <p:nvPr>
            <p:ph idx="1"/>
          </p:nvPr>
        </p:nvSpPr>
        <p:spPr/>
        <p:txBody>
          <a:bodyPr/>
          <a:p>
            <a:r>
              <a:rPr lang="en-US" altLang="zh-CN" sz="2400" dirty="0">
                <a:sym typeface="+mn-ea"/>
              </a:rPr>
              <a:t>Paragraph</a:t>
            </a:r>
            <a:r>
              <a:rPr lang="en-US" altLang="zh-CN" sz="2400" dirty="0" smtClean="0">
                <a:sym typeface="+mn-ea"/>
              </a:rPr>
              <a:t> embedding &lt;== word embedding</a:t>
            </a:r>
            <a:endParaRPr lang="en-US" altLang="zh-CN" sz="2400" dirty="0" smtClean="0">
              <a:sym typeface="+mn-ea"/>
            </a:endParaRPr>
          </a:p>
          <a:p>
            <a:pPr lvl="1"/>
            <a:r>
              <a:rPr lang="zh-CN" altLang="en-US" sz="2400" dirty="0" smtClean="0">
                <a:sym typeface="+mn-ea"/>
              </a:rPr>
              <a:t>（</a:t>
            </a:r>
            <a:r>
              <a:rPr lang="en-US" altLang="zh-CN" sz="2400" dirty="0" smtClean="0">
                <a:sym typeface="+mn-ea"/>
              </a:rPr>
              <a:t>1</a:t>
            </a:r>
            <a:r>
              <a:rPr lang="zh-CN" altLang="en-US" sz="2400" dirty="0" smtClean="0">
                <a:sym typeface="+mn-ea"/>
              </a:rPr>
              <a:t>）加权平均（</a:t>
            </a:r>
            <a:r>
              <a:rPr lang="en-US" altLang="zh-CN" sz="2400" dirty="0" smtClean="0">
                <a:sym typeface="+mn-ea"/>
              </a:rPr>
              <a:t>or </a:t>
            </a:r>
            <a:r>
              <a:rPr lang="zh-CN" altLang="en-US" sz="2400" dirty="0" smtClean="0">
                <a:sym typeface="+mn-ea"/>
              </a:rPr>
              <a:t>求和）</a:t>
            </a:r>
            <a:r>
              <a:rPr lang="en-US" altLang="zh-CN" sz="2400" dirty="0" smtClean="0">
                <a:sym typeface="+mn-ea"/>
              </a:rPr>
              <a:t>word </a:t>
            </a:r>
            <a:r>
              <a:rPr lang="en-US" altLang="zh-CN" sz="2400" dirty="0" err="1" smtClean="0">
                <a:sym typeface="+mn-ea"/>
              </a:rPr>
              <a:t>embeddings</a:t>
            </a:r>
            <a:endParaRPr lang="en-US" altLang="zh-CN" sz="2400" dirty="0" err="1" smtClean="0">
              <a:sym typeface="+mn-ea"/>
            </a:endParaRPr>
          </a:p>
          <a:p>
            <a:pPr lvl="1"/>
            <a:r>
              <a:rPr lang="zh-CN" altLang="en-US" sz="2400" dirty="0" smtClean="0">
                <a:sym typeface="+mn-ea"/>
              </a:rPr>
              <a:t>（</a:t>
            </a:r>
            <a:r>
              <a:rPr lang="en-US" altLang="zh-CN" sz="2400" dirty="0" smtClean="0">
                <a:sym typeface="+mn-ea"/>
              </a:rPr>
              <a:t>2</a:t>
            </a:r>
            <a:r>
              <a:rPr lang="zh-CN" altLang="en-US" sz="2400" dirty="0" smtClean="0">
                <a:sym typeface="+mn-ea"/>
              </a:rPr>
              <a:t>）</a:t>
            </a:r>
            <a:r>
              <a:rPr lang="en-US" altLang="zh-CN" sz="2400" dirty="0" smtClean="0">
                <a:sym typeface="+mn-ea"/>
              </a:rPr>
              <a:t>end-to-end </a:t>
            </a:r>
            <a:r>
              <a:rPr lang="zh-CN" altLang="en-US" sz="2400" dirty="0" smtClean="0">
                <a:sym typeface="+mn-ea"/>
              </a:rPr>
              <a:t>深度学习模型</a:t>
            </a:r>
            <a:endParaRPr lang="zh-CN" altLang="en-US" sz="2400" dirty="0" smtClean="0">
              <a:sym typeface="+mn-ea"/>
            </a:endParaRPr>
          </a:p>
          <a:p>
            <a:pPr lvl="1"/>
            <a:endParaRPr lang="zh-CN" altLang="en-US" sz="2400" dirty="0" smtClean="0">
              <a:sym typeface="+mn-ea"/>
            </a:endParaRPr>
          </a:p>
          <a:p>
            <a:pPr lvl="1"/>
            <a:endParaRPr lang="zh-CN" altLang="en-US" sz="2400" dirty="0" smtClean="0">
              <a:sym typeface="+mn-ea"/>
            </a:endParaRPr>
          </a:p>
        </p:txBody>
      </p:sp>
      <p:pic>
        <p:nvPicPr>
          <p:cNvPr id="4" name="图片 3"/>
          <p:cNvPicPr>
            <a:picLocks noChangeAspect="1"/>
          </p:cNvPicPr>
          <p:nvPr/>
        </p:nvPicPr>
        <p:blipFill>
          <a:blip r:embed="rId1"/>
          <a:stretch>
            <a:fillRect/>
          </a:stretch>
        </p:blipFill>
        <p:spPr>
          <a:xfrm>
            <a:off x="2931160" y="3274060"/>
            <a:ext cx="5294630" cy="290258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金融文本情感分析</a:t>
            </a:r>
            <a:endParaRPr lang="zh-CN" altLang="en-US"/>
          </a:p>
        </p:txBody>
      </p:sp>
      <p:sp>
        <p:nvSpPr>
          <p:cNvPr id="3" name="内容占位符 2"/>
          <p:cNvSpPr>
            <a:spLocks noGrp="1"/>
          </p:cNvSpPr>
          <p:nvPr>
            <p:ph idx="1"/>
          </p:nvPr>
        </p:nvSpPr>
        <p:spPr/>
        <p:txBody>
          <a:bodyPr/>
          <a:p>
            <a:r>
              <a:rPr lang="zh-CN" altLang="en-US" dirty="0" smtClean="0">
                <a:sym typeface="+mn-ea"/>
              </a:rPr>
              <a:t>基于单词情感倾向的情感</a:t>
            </a:r>
            <a:r>
              <a:rPr lang="zh-CN" altLang="en-US" dirty="0">
                <a:sym typeface="+mn-ea"/>
              </a:rPr>
              <a:t>分析</a:t>
            </a:r>
            <a:r>
              <a:rPr lang="zh-CN" altLang="en-US" dirty="0" smtClean="0">
                <a:sym typeface="+mn-ea"/>
              </a:rPr>
              <a:t>算法</a:t>
            </a:r>
            <a:endParaRPr lang="en-US" altLang="zh-CN" dirty="0"/>
          </a:p>
          <a:p>
            <a:endParaRPr lang="en-US" altLang="zh-CN" dirty="0" smtClean="0"/>
          </a:p>
          <a:p>
            <a:r>
              <a:rPr lang="zh-CN" altLang="en-US" dirty="0">
                <a:sym typeface="+mn-ea"/>
              </a:rPr>
              <a:t>半监督化抽取金融文本情感词</a:t>
            </a:r>
            <a:endParaRPr lang="en-US" altLang="zh-CN" dirty="0"/>
          </a:p>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smtClean="0">
                <a:sym typeface="+mn-ea"/>
              </a:rPr>
              <a:t>（</a:t>
            </a:r>
            <a:r>
              <a:rPr lang="en-US" altLang="zh-CN" dirty="0" smtClean="0">
                <a:sym typeface="+mn-ea"/>
              </a:rPr>
              <a:t>1</a:t>
            </a:r>
            <a:r>
              <a:rPr lang="zh-CN" altLang="en-US" dirty="0" smtClean="0">
                <a:sym typeface="+mn-ea"/>
              </a:rPr>
              <a:t>）观察领域数据</a:t>
            </a:r>
            <a:endParaRPr lang="zh-CN" altLang="en-US"/>
          </a:p>
        </p:txBody>
      </p:sp>
      <p:sp>
        <p:nvSpPr>
          <p:cNvPr id="3" name="内容占位符 2"/>
          <p:cNvSpPr>
            <a:spLocks noGrp="1"/>
          </p:cNvSpPr>
          <p:nvPr>
            <p:ph idx="1"/>
          </p:nvPr>
        </p:nvSpPr>
        <p:spPr/>
        <p:txBody>
          <a:bodyPr>
            <a:normAutofit lnSpcReduction="10000"/>
          </a:bodyPr>
          <a:p>
            <a:r>
              <a:rPr lang="en-US" altLang="zh-CN" sz="2400" dirty="0" smtClean="0">
                <a:sym typeface="+mn-ea"/>
              </a:rPr>
              <a:t>Rule1: </a:t>
            </a:r>
            <a:r>
              <a:rPr lang="zh-CN" altLang="en-US" sz="2400" dirty="0" smtClean="0">
                <a:sym typeface="+mn-ea"/>
              </a:rPr>
              <a:t>标题情感倾向通常可由其中某些词语决定</a:t>
            </a:r>
            <a:endParaRPr lang="zh-CN" altLang="en-US" sz="2400" dirty="0" smtClean="0">
              <a:sym typeface="+mn-ea"/>
            </a:endParaRPr>
          </a:p>
          <a:p>
            <a:pPr lvl="1"/>
            <a:r>
              <a:rPr lang="zh-CN" altLang="en-US" sz="2400" dirty="0">
                <a:sym typeface="+mn-ea"/>
              </a:rPr>
              <a:t>情感</a:t>
            </a:r>
            <a:r>
              <a:rPr lang="zh-CN" altLang="en-US" sz="2400" dirty="0" smtClean="0">
                <a:sym typeface="+mn-ea"/>
              </a:rPr>
              <a:t>词</a:t>
            </a:r>
            <a:endParaRPr lang="en-US" altLang="zh-CN" sz="2400" dirty="0" smtClean="0"/>
          </a:p>
          <a:p>
            <a:pPr lvl="1"/>
            <a:r>
              <a:rPr lang="zh-CN" altLang="en-US" sz="2400" dirty="0" smtClean="0">
                <a:sym typeface="+mn-ea"/>
              </a:rPr>
              <a:t>若语义有转折，</a:t>
            </a:r>
            <a:r>
              <a:rPr lang="zh-CN" altLang="en-US" sz="2400" dirty="0" smtClean="0">
                <a:solidFill>
                  <a:srgbClr val="FF0000"/>
                </a:solidFill>
                <a:sym typeface="+mn-ea"/>
              </a:rPr>
              <a:t>标题第二句往往决定情感倾向</a:t>
            </a:r>
            <a:endParaRPr lang="en-US" altLang="zh-CN" sz="2400" dirty="0" smtClean="0">
              <a:solidFill>
                <a:srgbClr val="FF0000"/>
              </a:solidFill>
            </a:endParaRPr>
          </a:p>
          <a:p>
            <a:pPr marL="457200" lvl="1" indent="0">
              <a:buNone/>
            </a:pPr>
            <a:r>
              <a:rPr lang="en-US" altLang="zh-CN" sz="2400" dirty="0">
                <a:solidFill>
                  <a:srgbClr val="FF0000"/>
                </a:solidFill>
                <a:sym typeface="+mn-ea"/>
              </a:rPr>
              <a:t> </a:t>
            </a:r>
            <a:r>
              <a:rPr lang="en-US" altLang="zh-CN" sz="2400" dirty="0" smtClean="0">
                <a:solidFill>
                  <a:srgbClr val="FF0000"/>
                </a:solidFill>
                <a:sym typeface="+mn-ea"/>
              </a:rPr>
              <a:t>     </a:t>
            </a:r>
            <a:r>
              <a:rPr lang="zh-CN" altLang="en-US" sz="2400" dirty="0" smtClean="0">
                <a:latin typeface="隶书" panose="02010509060101010101" pitchFamily="49" charset="-122"/>
                <a:ea typeface="隶书" panose="02010509060101010101" pitchFamily="49" charset="-122"/>
                <a:sym typeface="+mn-ea"/>
              </a:rPr>
              <a:t>比如：</a:t>
            </a:r>
            <a:r>
              <a:rPr lang="en-US" altLang="zh-CN" sz="2400" dirty="0" smtClean="0">
                <a:latin typeface="隶书" panose="02010509060101010101" pitchFamily="49" charset="-122"/>
                <a:ea typeface="隶书" panose="02010509060101010101" pitchFamily="49" charset="-122"/>
                <a:sym typeface="+mn-ea"/>
              </a:rPr>
              <a:t>1</a:t>
            </a:r>
            <a:r>
              <a:rPr lang="zh-CN" altLang="en-US" sz="2400" dirty="0" smtClean="0">
                <a:latin typeface="隶书" panose="02010509060101010101" pitchFamily="49" charset="-122"/>
                <a:ea typeface="隶书" panose="02010509060101010101" pitchFamily="49" charset="-122"/>
                <a:sym typeface="+mn-ea"/>
              </a:rPr>
              <a:t>）挂牌</a:t>
            </a:r>
            <a:r>
              <a:rPr lang="zh-CN" altLang="en-US" sz="2400" dirty="0">
                <a:latin typeface="隶书" panose="02010509060101010101" pitchFamily="49" charset="-122"/>
                <a:ea typeface="隶书" panose="02010509060101010101" pitchFamily="49" charset="-122"/>
                <a:sym typeface="+mn-ea"/>
              </a:rPr>
              <a:t>“</a:t>
            </a:r>
            <a:r>
              <a:rPr lang="zh-CN" altLang="en-US" sz="2400" dirty="0">
                <a:solidFill>
                  <a:srgbClr val="00B050"/>
                </a:solidFill>
                <a:latin typeface="隶书" panose="02010509060101010101" pitchFamily="49" charset="-122"/>
                <a:ea typeface="隶书" panose="02010509060101010101" pitchFamily="49" charset="-122"/>
                <a:sym typeface="+mn-ea"/>
              </a:rPr>
              <a:t>井喷</a:t>
            </a:r>
            <a:r>
              <a:rPr lang="zh-CN" altLang="en-US" sz="2400" dirty="0">
                <a:latin typeface="隶书" panose="02010509060101010101" pitchFamily="49" charset="-122"/>
                <a:ea typeface="隶书" panose="02010509060101010101" pitchFamily="49" charset="-122"/>
                <a:sym typeface="+mn-ea"/>
              </a:rPr>
              <a:t>” 新三板成交</a:t>
            </a:r>
            <a:r>
              <a:rPr lang="zh-CN" altLang="en-US" sz="2400" dirty="0" smtClean="0">
                <a:solidFill>
                  <a:srgbClr val="FF0000"/>
                </a:solidFill>
                <a:latin typeface="隶书" panose="02010509060101010101" pitchFamily="49" charset="-122"/>
                <a:ea typeface="隶书" panose="02010509060101010101" pitchFamily="49" charset="-122"/>
                <a:sym typeface="+mn-ea"/>
              </a:rPr>
              <a:t>低迷</a:t>
            </a:r>
            <a:endParaRPr lang="en-US" altLang="zh-CN" sz="2400" dirty="0" smtClean="0">
              <a:solidFill>
                <a:srgbClr val="FF0000"/>
              </a:solidFill>
              <a:latin typeface="隶书" panose="02010509060101010101" pitchFamily="49" charset="-122"/>
              <a:ea typeface="隶书" panose="02010509060101010101" pitchFamily="49" charset="-122"/>
            </a:endParaRPr>
          </a:p>
          <a:p>
            <a:pPr marL="457200" lvl="1" indent="0">
              <a:buNone/>
            </a:pPr>
            <a:r>
              <a:rPr lang="zh-CN" altLang="en-US" sz="2400" dirty="0" smtClean="0">
                <a:solidFill>
                  <a:srgbClr val="00B050"/>
                </a:solidFill>
                <a:latin typeface="隶书" panose="02010509060101010101" pitchFamily="49" charset="-122"/>
                <a:ea typeface="隶书" panose="02010509060101010101" pitchFamily="49" charset="-122"/>
                <a:sym typeface="+mn-ea"/>
              </a:rPr>
              <a:t>         </a:t>
            </a:r>
            <a:r>
              <a:rPr lang="en-US" altLang="zh-CN" sz="2400" dirty="0" smtClean="0">
                <a:latin typeface="隶书" panose="02010509060101010101" pitchFamily="49" charset="-122"/>
                <a:ea typeface="隶书" panose="02010509060101010101" pitchFamily="49" charset="-122"/>
                <a:sym typeface="+mn-ea"/>
              </a:rPr>
              <a:t>2</a:t>
            </a:r>
            <a:r>
              <a:rPr lang="zh-CN" altLang="en-US" sz="2400" dirty="0" smtClean="0">
                <a:latin typeface="隶书" panose="02010509060101010101" pitchFamily="49" charset="-122"/>
                <a:ea typeface="隶书" panose="02010509060101010101" pitchFamily="49" charset="-122"/>
                <a:sym typeface="+mn-ea"/>
              </a:rPr>
              <a:t>）主板</a:t>
            </a:r>
            <a:r>
              <a:rPr lang="en-US" altLang="zh-CN" sz="2400" dirty="0">
                <a:latin typeface="隶书" panose="02010509060101010101" pitchFamily="49" charset="-122"/>
                <a:ea typeface="隶书" panose="02010509060101010101" pitchFamily="49" charset="-122"/>
                <a:sym typeface="+mn-ea"/>
              </a:rPr>
              <a:t>IPO</a:t>
            </a:r>
            <a:r>
              <a:rPr lang="zh-CN" altLang="en-US" sz="2400" dirty="0">
                <a:solidFill>
                  <a:srgbClr val="FF0000"/>
                </a:solidFill>
                <a:latin typeface="隶书" panose="02010509060101010101" pitchFamily="49" charset="-122"/>
                <a:ea typeface="隶书" panose="02010509060101010101" pitchFamily="49" charset="-122"/>
                <a:sym typeface="+mn-ea"/>
              </a:rPr>
              <a:t>遇阻</a:t>
            </a:r>
            <a:r>
              <a:rPr lang="zh-CN" altLang="en-US" sz="2400" dirty="0">
                <a:latin typeface="隶书" panose="02010509060101010101" pitchFamily="49" charset="-122"/>
                <a:ea typeface="隶书" panose="02010509060101010101" pitchFamily="49" charset="-122"/>
                <a:sym typeface="+mn-ea"/>
              </a:rPr>
              <a:t> 餐饮企业</a:t>
            </a:r>
            <a:r>
              <a:rPr lang="zh-CN" altLang="en-US" sz="2400" dirty="0">
                <a:solidFill>
                  <a:srgbClr val="00B050"/>
                </a:solidFill>
                <a:latin typeface="隶书" panose="02010509060101010101" pitchFamily="49" charset="-122"/>
                <a:ea typeface="隶书" panose="02010509060101010101" pitchFamily="49" charset="-122"/>
                <a:sym typeface="+mn-ea"/>
              </a:rPr>
              <a:t>蜂拥</a:t>
            </a:r>
            <a:r>
              <a:rPr lang="zh-CN" altLang="en-US" sz="2400" dirty="0">
                <a:latin typeface="隶书" panose="02010509060101010101" pitchFamily="49" charset="-122"/>
                <a:ea typeface="隶书" panose="02010509060101010101" pitchFamily="49" charset="-122"/>
                <a:sym typeface="+mn-ea"/>
              </a:rPr>
              <a:t>新三板</a:t>
            </a:r>
            <a:endParaRPr lang="en-US" altLang="zh-CN" sz="2400" dirty="0" smtClean="0">
              <a:latin typeface="隶书" panose="02010509060101010101" pitchFamily="49" charset="-122"/>
              <a:ea typeface="隶书" panose="02010509060101010101" pitchFamily="49" charset="-122"/>
            </a:endParaRPr>
          </a:p>
          <a:p>
            <a:pPr lvl="1"/>
            <a:r>
              <a:rPr lang="zh-CN" altLang="en-US" sz="2400" dirty="0">
                <a:sym typeface="+mn-ea"/>
              </a:rPr>
              <a:t>多个</a:t>
            </a:r>
            <a:r>
              <a:rPr lang="zh-CN" altLang="en-US" sz="2400" dirty="0" smtClean="0">
                <a:sym typeface="+mn-ea"/>
              </a:rPr>
              <a:t>不同极性的情感</a:t>
            </a:r>
            <a:r>
              <a:rPr lang="zh-CN" altLang="en-US" sz="2400" dirty="0">
                <a:sym typeface="+mn-ea"/>
              </a:rPr>
              <a:t>词，由情感强度最大的</a:t>
            </a:r>
            <a:r>
              <a:rPr lang="zh-CN" altLang="en-US" sz="2400" dirty="0" smtClean="0">
                <a:sym typeface="+mn-ea"/>
              </a:rPr>
              <a:t>情感类别决定</a:t>
            </a:r>
            <a:endParaRPr lang="en-US" altLang="zh-CN" sz="2400" dirty="0" smtClean="0"/>
          </a:p>
          <a:p>
            <a:pPr marL="457200" lvl="1" indent="0">
              <a:buNone/>
            </a:pPr>
            <a:r>
              <a:rPr lang="en-US" altLang="zh-CN" sz="2400" dirty="0">
                <a:sym typeface="+mn-ea"/>
              </a:rPr>
              <a:t> </a:t>
            </a:r>
            <a:r>
              <a:rPr lang="en-US" altLang="zh-CN" sz="2400" dirty="0" smtClean="0">
                <a:sym typeface="+mn-ea"/>
              </a:rPr>
              <a:t>     </a:t>
            </a:r>
            <a:r>
              <a:rPr lang="zh-CN" altLang="en-US" sz="2400" dirty="0" smtClean="0">
                <a:latin typeface="隶书" panose="02010509060101010101" pitchFamily="49" charset="-122"/>
                <a:ea typeface="隶书" panose="02010509060101010101" pitchFamily="49" charset="-122"/>
                <a:sym typeface="+mn-ea"/>
              </a:rPr>
              <a:t>比如：南</a:t>
            </a:r>
            <a:r>
              <a:rPr lang="zh-CN" altLang="en-US" sz="2400" dirty="0">
                <a:latin typeface="隶书" panose="02010509060101010101" pitchFamily="49" charset="-122"/>
                <a:ea typeface="隶书" panose="02010509060101010101" pitchFamily="49" charset="-122"/>
                <a:sym typeface="+mn-ea"/>
              </a:rPr>
              <a:t>纺股份</a:t>
            </a:r>
            <a:r>
              <a:rPr lang="zh-CN" altLang="en-US" sz="2400" dirty="0">
                <a:solidFill>
                  <a:srgbClr val="FF0000"/>
                </a:solidFill>
                <a:latin typeface="隶书" panose="02010509060101010101" pitchFamily="49" charset="-122"/>
                <a:ea typeface="隶书" panose="02010509060101010101" pitchFamily="49" charset="-122"/>
                <a:sym typeface="+mn-ea"/>
              </a:rPr>
              <a:t>造假黑洞发酵</a:t>
            </a:r>
            <a:r>
              <a:rPr lang="zh-CN" altLang="en-US" sz="2400" dirty="0">
                <a:latin typeface="隶书" panose="02010509060101010101" pitchFamily="49" charset="-122"/>
                <a:ea typeface="隶书" panose="02010509060101010101" pitchFamily="49" charset="-122"/>
                <a:sym typeface="+mn-ea"/>
              </a:rPr>
              <a:t> 南京证券</a:t>
            </a:r>
            <a:r>
              <a:rPr lang="zh-CN" altLang="en-US" sz="2400" dirty="0">
                <a:solidFill>
                  <a:srgbClr val="00B050"/>
                </a:solidFill>
                <a:latin typeface="隶书" panose="02010509060101010101" pitchFamily="49" charset="-122"/>
                <a:ea typeface="隶书" panose="02010509060101010101" pitchFamily="49" charset="-122"/>
                <a:sym typeface="+mn-ea"/>
              </a:rPr>
              <a:t>转投</a:t>
            </a:r>
            <a:r>
              <a:rPr lang="zh-CN" altLang="en-US" sz="2400" dirty="0">
                <a:latin typeface="隶书" panose="02010509060101010101" pitchFamily="49" charset="-122"/>
                <a:ea typeface="隶书" panose="02010509060101010101" pitchFamily="49" charset="-122"/>
                <a:sym typeface="+mn-ea"/>
              </a:rPr>
              <a:t>新三板</a:t>
            </a:r>
            <a:endParaRPr lang="en-US" altLang="zh-CN" sz="2400" dirty="0">
              <a:latin typeface="隶书" panose="02010509060101010101" pitchFamily="49" charset="-122"/>
              <a:ea typeface="隶书" panose="02010509060101010101" pitchFamily="49" charset="-122"/>
            </a:endParaRPr>
          </a:p>
          <a:p>
            <a:pPr marL="0" indent="0">
              <a:buNone/>
            </a:pPr>
            <a:endParaRPr lang="en-US" altLang="zh-CN" sz="2400" dirty="0" smtClean="0"/>
          </a:p>
          <a:p>
            <a:r>
              <a:rPr lang="en-US" altLang="zh-CN" sz="2400" dirty="0" smtClean="0">
                <a:sym typeface="+mn-ea"/>
              </a:rPr>
              <a:t>Rule2: </a:t>
            </a:r>
            <a:r>
              <a:rPr lang="zh-CN" altLang="en-US" sz="2400" dirty="0" smtClean="0">
                <a:sym typeface="+mn-ea"/>
              </a:rPr>
              <a:t>动宾结构，其搭配组合往往具有情感倾向</a:t>
            </a:r>
            <a:endParaRPr lang="en-US" altLang="zh-CN" sz="2400" dirty="0" smtClean="0"/>
          </a:p>
          <a:p>
            <a:pPr lvl="1"/>
            <a:r>
              <a:rPr lang="zh-CN" altLang="en-US" sz="2400" dirty="0" smtClean="0">
                <a:latin typeface="隶书" panose="02010509060101010101" pitchFamily="49" charset="-122"/>
                <a:ea typeface="隶书" panose="02010509060101010101" pitchFamily="49" charset="-122"/>
                <a:sym typeface="+mn-ea"/>
              </a:rPr>
              <a:t>比如</a:t>
            </a:r>
            <a:r>
              <a:rPr lang="zh-CN" altLang="en-US" sz="2400" dirty="0" smtClean="0">
                <a:latin typeface="隶书" panose="02010509060101010101" pitchFamily="49" charset="-122"/>
                <a:ea typeface="隶书" panose="02010509060101010101" pitchFamily="49" charset="-122"/>
                <a:sym typeface="Wingdings" panose="05000000000000000000" pitchFamily="2" charset="2"/>
              </a:rPr>
              <a:t>：</a:t>
            </a:r>
            <a:r>
              <a:rPr lang="en-US" altLang="zh-CN" sz="2400" dirty="0" smtClean="0">
                <a:latin typeface="隶书" panose="02010509060101010101" pitchFamily="49" charset="-122"/>
                <a:ea typeface="隶书" panose="02010509060101010101" pitchFamily="49" charset="-122"/>
                <a:sym typeface="Wingdings" panose="05000000000000000000" pitchFamily="2" charset="2"/>
              </a:rPr>
              <a:t>1</a:t>
            </a:r>
            <a:r>
              <a:rPr lang="zh-CN" altLang="en-US" sz="2400" dirty="0" smtClean="0">
                <a:latin typeface="隶书" panose="02010509060101010101" pitchFamily="49" charset="-122"/>
                <a:ea typeface="隶书" panose="02010509060101010101" pitchFamily="49" charset="-122"/>
                <a:sym typeface="Wingdings" panose="05000000000000000000" pitchFamily="2" charset="2"/>
              </a:rPr>
              <a:t>）</a:t>
            </a:r>
            <a:r>
              <a:rPr lang="zh-CN" altLang="en-US" sz="2400" dirty="0">
                <a:latin typeface="隶书" panose="02010509060101010101" pitchFamily="49" charset="-122"/>
                <a:ea typeface="隶书" panose="02010509060101010101" pitchFamily="49" charset="-122"/>
                <a:sym typeface="+mn-ea"/>
              </a:rPr>
              <a:t>新三板制度建设有望</a:t>
            </a:r>
            <a:r>
              <a:rPr lang="zh-CN" altLang="en-US" sz="2400" dirty="0">
                <a:solidFill>
                  <a:srgbClr val="00B050"/>
                </a:solidFill>
                <a:latin typeface="隶书" panose="02010509060101010101" pitchFamily="49" charset="-122"/>
                <a:ea typeface="隶书" panose="02010509060101010101" pitchFamily="49" charset="-122"/>
                <a:sym typeface="+mn-ea"/>
              </a:rPr>
              <a:t>迎来实质性</a:t>
            </a:r>
            <a:r>
              <a:rPr lang="zh-CN" altLang="en-US" sz="2400" dirty="0" smtClean="0">
                <a:solidFill>
                  <a:srgbClr val="00B050"/>
                </a:solidFill>
                <a:latin typeface="隶书" panose="02010509060101010101" pitchFamily="49" charset="-122"/>
                <a:ea typeface="隶书" panose="02010509060101010101" pitchFamily="49" charset="-122"/>
                <a:sym typeface="+mn-ea"/>
              </a:rPr>
              <a:t>推进</a:t>
            </a:r>
            <a:endParaRPr lang="en-US" altLang="zh-CN" sz="2400" dirty="0" smtClean="0">
              <a:solidFill>
                <a:srgbClr val="00B050"/>
              </a:solidFill>
              <a:latin typeface="隶书" panose="02010509060101010101" pitchFamily="49" charset="-122"/>
              <a:ea typeface="隶书" panose="02010509060101010101" pitchFamily="49" charset="-122"/>
            </a:endParaRPr>
          </a:p>
          <a:p>
            <a:pPr marL="457200" lvl="1" indent="0">
              <a:buNone/>
            </a:pPr>
            <a:r>
              <a:rPr lang="en-US" altLang="zh-CN" sz="2400" dirty="0" smtClean="0">
                <a:latin typeface="隶书" panose="02010509060101010101" pitchFamily="49" charset="-122"/>
                <a:ea typeface="隶书" panose="02010509060101010101" pitchFamily="49" charset="-122"/>
                <a:sym typeface="+mn-ea"/>
              </a:rPr>
              <a:t>	    2</a:t>
            </a:r>
            <a:r>
              <a:rPr lang="zh-CN" altLang="en-US" sz="2400" dirty="0" smtClean="0">
                <a:latin typeface="隶书" panose="02010509060101010101" pitchFamily="49" charset="-122"/>
                <a:ea typeface="隶书" panose="02010509060101010101" pitchFamily="49" charset="-122"/>
                <a:sym typeface="+mn-ea"/>
              </a:rPr>
              <a:t>）新</a:t>
            </a:r>
            <a:r>
              <a:rPr lang="zh-CN" altLang="en-US" sz="2400" dirty="0">
                <a:latin typeface="隶书" panose="02010509060101010101" pitchFamily="49" charset="-122"/>
                <a:ea typeface="隶书" panose="02010509060101010101" pitchFamily="49" charset="-122"/>
                <a:sym typeface="+mn-ea"/>
              </a:rPr>
              <a:t>三板上市在即，“中视科技”</a:t>
            </a:r>
            <a:r>
              <a:rPr lang="zh-CN" altLang="en-US" sz="2400" dirty="0">
                <a:solidFill>
                  <a:srgbClr val="00B050"/>
                </a:solidFill>
                <a:latin typeface="隶书" panose="02010509060101010101" pitchFamily="49" charset="-122"/>
                <a:ea typeface="隶书" panose="02010509060101010101" pitchFamily="49" charset="-122"/>
                <a:sym typeface="+mn-ea"/>
              </a:rPr>
              <a:t>迎明星股东</a:t>
            </a:r>
            <a:r>
              <a:rPr lang="zh-CN" altLang="en-US" sz="2400" dirty="0">
                <a:latin typeface="隶书" panose="02010509060101010101" pitchFamily="49" charset="-122"/>
                <a:ea typeface="隶书" panose="02010509060101010101" pitchFamily="49" charset="-122"/>
                <a:sym typeface="+mn-ea"/>
              </a:rPr>
              <a:t>黄晓明</a:t>
            </a:r>
            <a:endParaRPr lang="zh-CN"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smtClean="0">
                <a:sym typeface="+mn-ea"/>
              </a:rPr>
              <a:t>（</a:t>
            </a:r>
            <a:r>
              <a:rPr lang="en-US" altLang="zh-CN" dirty="0" smtClean="0">
                <a:sym typeface="+mn-ea"/>
              </a:rPr>
              <a:t>2</a:t>
            </a:r>
            <a:r>
              <a:rPr lang="zh-CN" altLang="en-US" dirty="0" smtClean="0">
                <a:sym typeface="+mn-ea"/>
              </a:rPr>
              <a:t>）分析情感词</a:t>
            </a:r>
            <a:endParaRPr lang="zh-CN" altLang="en-US"/>
          </a:p>
        </p:txBody>
      </p:sp>
      <p:sp>
        <p:nvSpPr>
          <p:cNvPr id="3" name="内容占位符 2"/>
          <p:cNvSpPr>
            <a:spLocks noGrp="1"/>
          </p:cNvSpPr>
          <p:nvPr>
            <p:ph idx="1"/>
          </p:nvPr>
        </p:nvSpPr>
        <p:spPr/>
        <p:txBody>
          <a:bodyPr>
            <a:normAutofit/>
          </a:bodyPr>
          <a:p>
            <a:r>
              <a:rPr lang="zh-CN" altLang="en-US" sz="2400" dirty="0" smtClean="0">
                <a:sym typeface="+mn-ea"/>
              </a:rPr>
              <a:t>通过</a:t>
            </a:r>
            <a:r>
              <a:rPr lang="zh-CN" altLang="en-US" sz="2400" dirty="0">
                <a:sym typeface="+mn-ea"/>
              </a:rPr>
              <a:t>分析情感词强度，位置关系，否定词等判别语句情感倾向</a:t>
            </a:r>
            <a:endParaRPr lang="en-US" altLang="zh-CN" sz="2400" dirty="0"/>
          </a:p>
          <a:p>
            <a:endParaRPr lang="en-US" altLang="zh-CN" sz="2400" dirty="0" smtClean="0"/>
          </a:p>
          <a:p>
            <a:r>
              <a:rPr lang="zh-CN" altLang="en-US" sz="2400" dirty="0" smtClean="0">
                <a:sym typeface="+mn-ea"/>
              </a:rPr>
              <a:t>情感</a:t>
            </a:r>
            <a:r>
              <a:rPr lang="zh-CN" altLang="en-US" sz="2400" dirty="0">
                <a:sym typeface="+mn-ea"/>
              </a:rPr>
              <a:t>强度计算公式： （仅供参考）</a:t>
            </a:r>
            <a:endParaRPr lang="en-US" altLang="zh-CN" sz="2400" dirty="0"/>
          </a:p>
          <a:p>
            <a:pPr lvl="1"/>
            <a:r>
              <a:rPr lang="en-US" altLang="zh-CN" sz="2400" dirty="0" smtClean="0">
                <a:sym typeface="+mn-ea"/>
              </a:rPr>
              <a:t>s(</a:t>
            </a:r>
            <a:r>
              <a:rPr lang="en-US" altLang="zh-CN" sz="2400" dirty="0" err="1" smtClean="0">
                <a:sym typeface="+mn-ea"/>
              </a:rPr>
              <a:t>p|w</a:t>
            </a:r>
            <a:r>
              <a:rPr lang="en-US" altLang="zh-CN" sz="2400" dirty="0" smtClean="0">
                <a:sym typeface="+mn-ea"/>
              </a:rPr>
              <a:t>) </a:t>
            </a:r>
            <a:r>
              <a:rPr lang="en-US" altLang="zh-CN" sz="2400" dirty="0">
                <a:sym typeface="+mn-ea"/>
              </a:rPr>
              <a:t>= </a:t>
            </a:r>
            <a:r>
              <a:rPr lang="en-US" altLang="zh-CN" sz="2400" dirty="0" err="1" smtClean="0">
                <a:sym typeface="+mn-ea"/>
              </a:rPr>
              <a:t>N</a:t>
            </a:r>
            <a:r>
              <a:rPr lang="en-US" altLang="zh-CN" sz="2400" baseline="-25000" dirty="0" err="1" smtClean="0">
                <a:sym typeface="+mn-ea"/>
              </a:rPr>
              <a:t>sen</a:t>
            </a:r>
            <a:r>
              <a:rPr lang="en-US" altLang="zh-CN" sz="2400" dirty="0" smtClean="0">
                <a:sym typeface="+mn-ea"/>
              </a:rPr>
              <a:t>(</a:t>
            </a:r>
            <a:r>
              <a:rPr lang="en-US" altLang="zh-CN" sz="2400" dirty="0" err="1" smtClean="0">
                <a:sym typeface="+mn-ea"/>
              </a:rPr>
              <a:t>p|w</a:t>
            </a:r>
            <a:r>
              <a:rPr lang="en-US" altLang="zh-CN" sz="2400" dirty="0" smtClean="0">
                <a:sym typeface="+mn-ea"/>
              </a:rPr>
              <a:t>) / (</a:t>
            </a:r>
            <a:r>
              <a:rPr lang="en-US" altLang="zh-CN" sz="2400" dirty="0" err="1" smtClean="0">
                <a:sym typeface="+mn-ea"/>
              </a:rPr>
              <a:t>N</a:t>
            </a:r>
            <a:r>
              <a:rPr lang="en-US" altLang="zh-CN" sz="2400" baseline="-25000" dirty="0" err="1" smtClean="0">
                <a:sym typeface="+mn-ea"/>
              </a:rPr>
              <a:t>sen</a:t>
            </a:r>
            <a:r>
              <a:rPr lang="en-US" altLang="zh-CN" sz="2400" dirty="0" smtClean="0">
                <a:sym typeface="+mn-ea"/>
              </a:rPr>
              <a:t>(w) </a:t>
            </a:r>
            <a:r>
              <a:rPr lang="en-US" altLang="zh-CN" sz="2400" dirty="0">
                <a:sym typeface="+mn-ea"/>
              </a:rPr>
              <a:t>+ m),  </a:t>
            </a:r>
            <a:r>
              <a:rPr lang="zh-CN" altLang="en-US" sz="2400" dirty="0">
                <a:sym typeface="+mn-ea"/>
              </a:rPr>
              <a:t>其中</a:t>
            </a:r>
            <a:r>
              <a:rPr lang="en-US" altLang="zh-CN" sz="2400" dirty="0">
                <a:sym typeface="+mn-ea"/>
              </a:rPr>
              <a:t>Nsen</a:t>
            </a:r>
            <a:r>
              <a:rPr lang="zh-CN" altLang="en-US" sz="2400" dirty="0">
                <a:sym typeface="+mn-ea"/>
              </a:rPr>
              <a:t>表示句子的数量</a:t>
            </a:r>
            <a:endParaRPr lang="zh-CN" altLang="en-US" sz="2400" dirty="0">
              <a:sym typeface="+mn-ea"/>
            </a:endParaRPr>
          </a:p>
          <a:p>
            <a:pPr lvl="1"/>
            <a:r>
              <a:rPr lang="en-US" altLang="zh-CN" sz="2400" dirty="0" smtClean="0">
                <a:sym typeface="+mn-ea"/>
              </a:rPr>
              <a:t>If s(</a:t>
            </a:r>
            <a:r>
              <a:rPr lang="en-US" altLang="zh-CN" sz="2400" dirty="0" err="1" smtClean="0">
                <a:sym typeface="+mn-ea"/>
              </a:rPr>
              <a:t>p|w</a:t>
            </a:r>
            <a:r>
              <a:rPr lang="en-US" altLang="zh-CN" sz="2400" dirty="0" smtClean="0">
                <a:sym typeface="+mn-ea"/>
              </a:rPr>
              <a:t>) </a:t>
            </a:r>
            <a:r>
              <a:rPr lang="en-US" altLang="zh-CN" sz="2400" dirty="0">
                <a:sym typeface="+mn-ea"/>
              </a:rPr>
              <a:t>&gt; </a:t>
            </a:r>
            <a:r>
              <a:rPr lang="en-US" altLang="zh-CN" sz="2400" dirty="0" smtClean="0">
                <a:sym typeface="+mn-ea"/>
              </a:rPr>
              <a:t>t, </a:t>
            </a:r>
            <a:r>
              <a:rPr lang="en-US" altLang="zh-CN" sz="2400" dirty="0">
                <a:sym typeface="+mn-ea"/>
              </a:rPr>
              <a:t>then </a:t>
            </a:r>
            <a:r>
              <a:rPr lang="en-US" altLang="zh-CN" sz="2400" dirty="0">
                <a:solidFill>
                  <a:srgbClr val="00B050"/>
                </a:solidFill>
                <a:sym typeface="+mn-ea"/>
              </a:rPr>
              <a:t>s(</a:t>
            </a:r>
            <a:r>
              <a:rPr lang="en-US" altLang="zh-CN" sz="2400" dirty="0" err="1">
                <a:solidFill>
                  <a:srgbClr val="00B050"/>
                </a:solidFill>
                <a:sym typeface="+mn-ea"/>
              </a:rPr>
              <a:t>p|w</a:t>
            </a:r>
            <a:r>
              <a:rPr lang="en-US" altLang="zh-CN" sz="2400" dirty="0">
                <a:solidFill>
                  <a:srgbClr val="00B050"/>
                </a:solidFill>
                <a:sym typeface="+mn-ea"/>
              </a:rPr>
              <a:t>) </a:t>
            </a:r>
            <a:r>
              <a:rPr lang="en-US" altLang="zh-CN" sz="2400" dirty="0" smtClean="0">
                <a:solidFill>
                  <a:srgbClr val="00B050"/>
                </a:solidFill>
                <a:sym typeface="+mn-ea"/>
              </a:rPr>
              <a:t>= t</a:t>
            </a:r>
            <a:r>
              <a:rPr lang="en-US" altLang="zh-CN" sz="2400" dirty="0" smtClean="0">
                <a:sym typeface="+mn-ea"/>
              </a:rPr>
              <a:t>,</a:t>
            </a:r>
            <a:endParaRPr lang="en-US" altLang="zh-CN" sz="2400" dirty="0" smtClean="0"/>
          </a:p>
          <a:p>
            <a:pPr lvl="1"/>
            <a:r>
              <a:rPr lang="en-US" altLang="zh-CN" sz="2400" dirty="0" smtClean="0">
                <a:sym typeface="+mn-ea"/>
              </a:rPr>
              <a:t>t </a:t>
            </a:r>
            <a:r>
              <a:rPr lang="zh-CN" altLang="en-US" sz="2400" dirty="0" smtClean="0">
                <a:sym typeface="+mn-ea"/>
              </a:rPr>
              <a:t>为单词</a:t>
            </a:r>
            <a:r>
              <a:rPr lang="en-US" altLang="zh-CN" sz="2400" dirty="0" smtClean="0">
                <a:sym typeface="+mn-ea"/>
              </a:rPr>
              <a:t>w</a:t>
            </a:r>
            <a:r>
              <a:rPr lang="zh-CN" altLang="en-US" sz="2400" dirty="0" smtClean="0">
                <a:sym typeface="+mn-ea"/>
              </a:rPr>
              <a:t>关于情感极性</a:t>
            </a:r>
            <a:r>
              <a:rPr lang="en-US" altLang="zh-CN" sz="2400" dirty="0" smtClean="0">
                <a:sym typeface="+mn-ea"/>
              </a:rPr>
              <a:t>p</a:t>
            </a:r>
            <a:r>
              <a:rPr lang="zh-CN" altLang="en-US" sz="2400" dirty="0" smtClean="0">
                <a:sym typeface="+mn-ea"/>
              </a:rPr>
              <a:t>的强度</a:t>
            </a:r>
            <a:endParaRPr lang="en-US" altLang="zh-CN" sz="2400" dirty="0" smtClean="0"/>
          </a:p>
          <a:p>
            <a:pPr lvl="1"/>
            <a:r>
              <a:rPr lang="zh-CN" altLang="en-US" sz="2400" dirty="0" smtClean="0">
                <a:sym typeface="+mn-ea"/>
              </a:rPr>
              <a:t>将单词划分在不同的情感强度上</a:t>
            </a:r>
            <a:endParaRPr lang="en-US" altLang="zh-CN" sz="2400" dirty="0"/>
          </a:p>
          <a:p>
            <a:pPr lvl="1"/>
            <a:r>
              <a:rPr lang="zh-CN" altLang="en-US" sz="2400" dirty="0" smtClean="0">
                <a:sym typeface="+mn-ea"/>
              </a:rPr>
              <a:t>将情感强度大于</a:t>
            </a:r>
            <a:r>
              <a:rPr lang="en-US" altLang="zh-CN" sz="2400" dirty="0" smtClean="0">
                <a:sym typeface="+mn-ea"/>
              </a:rPr>
              <a:t>0.5</a:t>
            </a:r>
            <a:r>
              <a:rPr lang="zh-CN" altLang="en-US" sz="2400" dirty="0" smtClean="0">
                <a:sym typeface="+mn-ea"/>
              </a:rPr>
              <a:t>的单词称为情感词</a:t>
            </a:r>
            <a:endParaRPr lang="en-US" altLang="zh-CN" sz="2400" dirty="0" smtClean="0"/>
          </a:p>
          <a:p>
            <a:pPr marL="457200" lvl="1" indent="0">
              <a:buNone/>
            </a:pPr>
            <a:endParaRPr lang="en-US" altLang="zh-CN" sz="2400" dirty="0" smtClean="0"/>
          </a:p>
          <a:p>
            <a:pPr marL="400050"/>
            <a:r>
              <a:rPr lang="zh-CN" altLang="en-US" sz="2400" dirty="0" smtClean="0">
                <a:sym typeface="+mn-ea"/>
              </a:rPr>
              <a:t>问题：需要大量标注数据！ </a:t>
            </a:r>
            <a:endParaRPr lang="zh-CN" altLang="en-US" sz="24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smtClean="0">
                <a:sym typeface="+mn-ea"/>
              </a:rPr>
              <a:t>（</a:t>
            </a:r>
            <a:r>
              <a:rPr lang="en-US" altLang="zh-CN" dirty="0" smtClean="0">
                <a:sym typeface="+mn-ea"/>
              </a:rPr>
              <a:t>3</a:t>
            </a:r>
            <a:r>
              <a:rPr lang="zh-CN" altLang="en-US" dirty="0" smtClean="0">
                <a:sym typeface="+mn-ea"/>
              </a:rPr>
              <a:t>）半监督化抽取情感词</a:t>
            </a:r>
            <a:endParaRPr lang="zh-CN" altLang="en-US"/>
          </a:p>
        </p:txBody>
      </p:sp>
      <p:sp>
        <p:nvSpPr>
          <p:cNvPr id="3" name="内容占位符 2"/>
          <p:cNvSpPr>
            <a:spLocks noGrp="1"/>
          </p:cNvSpPr>
          <p:nvPr>
            <p:ph idx="1"/>
          </p:nvPr>
        </p:nvSpPr>
        <p:spPr/>
        <p:txBody>
          <a:bodyPr/>
          <a:p>
            <a:r>
              <a:rPr lang="en-US" altLang="zh-CN" sz="2400" dirty="0" smtClean="0">
                <a:sym typeface="+mn-ea"/>
              </a:rPr>
              <a:t>Rule3: </a:t>
            </a:r>
            <a:r>
              <a:rPr lang="zh-CN" altLang="en-US" sz="2400" dirty="0" smtClean="0">
                <a:sym typeface="+mn-ea"/>
              </a:rPr>
              <a:t>情感</a:t>
            </a:r>
            <a:r>
              <a:rPr lang="zh-CN" altLang="en-US" sz="2400" dirty="0" smtClean="0">
                <a:solidFill>
                  <a:srgbClr val="00B050"/>
                </a:solidFill>
                <a:sym typeface="+mn-ea"/>
              </a:rPr>
              <a:t>近义词</a:t>
            </a:r>
            <a:r>
              <a:rPr lang="zh-CN" altLang="en-US" sz="2400" dirty="0" smtClean="0">
                <a:sym typeface="+mn-ea"/>
              </a:rPr>
              <a:t>往往具有</a:t>
            </a:r>
            <a:r>
              <a:rPr lang="zh-CN" altLang="en-US" sz="2400" dirty="0" smtClean="0">
                <a:solidFill>
                  <a:srgbClr val="00B050"/>
                </a:solidFill>
                <a:sym typeface="+mn-ea"/>
              </a:rPr>
              <a:t>相同极性</a:t>
            </a:r>
            <a:r>
              <a:rPr lang="en-US" altLang="zh-CN" sz="2400" dirty="0" smtClean="0">
                <a:solidFill>
                  <a:srgbClr val="00B050"/>
                </a:solidFill>
                <a:sym typeface="+mn-ea"/>
              </a:rPr>
              <a:t>  </a:t>
            </a:r>
            <a:r>
              <a:rPr lang="en-US" altLang="zh-CN" sz="2400" dirty="0" smtClean="0">
                <a:sym typeface="+mn-ea"/>
              </a:rPr>
              <a:t>(</a:t>
            </a:r>
            <a:r>
              <a:rPr lang="en-US" altLang="zh-CN" sz="2400" dirty="0" err="1" smtClean="0">
                <a:sym typeface="+mn-ea"/>
              </a:rPr>
              <a:t>e.g</a:t>
            </a:r>
            <a:r>
              <a:rPr lang="en-US" altLang="zh-CN" sz="2400" dirty="0" smtClean="0">
                <a:sym typeface="+mn-ea"/>
              </a:rPr>
              <a:t>, </a:t>
            </a:r>
            <a:r>
              <a:rPr lang="zh-CN" altLang="en-US" sz="2400" dirty="0" smtClean="0">
                <a:sym typeface="+mn-ea"/>
              </a:rPr>
              <a:t>判处，判罚</a:t>
            </a:r>
            <a:r>
              <a:rPr lang="en-US" altLang="zh-CN" sz="2400" dirty="0" smtClean="0">
                <a:sym typeface="+mn-ea"/>
              </a:rPr>
              <a:t>)</a:t>
            </a:r>
            <a:endParaRPr lang="en-US" altLang="zh-CN" sz="2400" dirty="0" smtClean="0">
              <a:sym typeface="+mn-ea"/>
            </a:endParaRPr>
          </a:p>
          <a:p>
            <a:endParaRPr lang="en-US" altLang="zh-CN" sz="2400" dirty="0" smtClean="0">
              <a:solidFill>
                <a:srgbClr val="00B050"/>
              </a:solidFill>
              <a:sym typeface="+mn-ea"/>
            </a:endParaRPr>
          </a:p>
          <a:p>
            <a:r>
              <a:rPr lang="zh-CN" altLang="en-US" sz="2400" dirty="0" smtClean="0">
                <a:sym typeface="+mn-ea"/>
              </a:rPr>
              <a:t>近义词 </a:t>
            </a:r>
            <a:r>
              <a:rPr lang="en-US" altLang="zh-CN" sz="2400" dirty="0" smtClean="0">
                <a:sym typeface="Wingdings" panose="05000000000000000000" pitchFamily="2" charset="2"/>
              </a:rPr>
              <a:t> </a:t>
            </a:r>
            <a:r>
              <a:rPr lang="zh-CN" altLang="en-US" sz="2400" dirty="0" smtClean="0">
                <a:sym typeface="Wingdings" panose="05000000000000000000" pitchFamily="2" charset="2"/>
              </a:rPr>
              <a:t>相似的上下文信息 </a:t>
            </a:r>
            <a:r>
              <a:rPr lang="en-US" altLang="zh-CN" sz="2400" dirty="0" smtClean="0">
                <a:sym typeface="Wingdings" panose="05000000000000000000" pitchFamily="2" charset="2"/>
              </a:rPr>
              <a:t> word2vec</a:t>
            </a:r>
            <a:endParaRPr lang="en-US" altLang="zh-CN" sz="2400" dirty="0" smtClean="0">
              <a:sym typeface="Wingdings" panose="05000000000000000000" pitchFamily="2" charset="2"/>
            </a:endParaRPr>
          </a:p>
          <a:p>
            <a:endParaRPr lang="en-US" altLang="zh-CN" sz="2400" dirty="0" smtClean="0">
              <a:sym typeface="Wingdings" panose="05000000000000000000" pitchFamily="2" charset="2"/>
            </a:endParaRPr>
          </a:p>
          <a:p>
            <a:r>
              <a:rPr lang="zh-CN" altLang="en-US" sz="2400" dirty="0" smtClean="0">
                <a:sym typeface="+mn-ea"/>
              </a:rPr>
              <a:t>将（从标注</a:t>
            </a:r>
            <a:r>
              <a:rPr lang="zh-CN" altLang="en-US" sz="2400" dirty="0">
                <a:sym typeface="+mn-ea"/>
              </a:rPr>
              <a:t>数据中</a:t>
            </a:r>
            <a:r>
              <a:rPr lang="zh-CN" altLang="en-US" sz="2400" dirty="0" smtClean="0">
                <a:sym typeface="+mn-ea"/>
              </a:rPr>
              <a:t>）已提取出的情感词作为种子，通过计算词向量间的相似度选择最相似的单词，迭代生成情感词</a:t>
            </a:r>
            <a:endParaRPr lang="zh-CN" altLang="en-US" sz="2400" dirty="0" smtClean="0">
              <a:sym typeface="+mn-ea"/>
            </a:endParaRPr>
          </a:p>
          <a:p>
            <a:endParaRPr lang="zh-CN" altLang="en-US" sz="2400" dirty="0" smtClean="0">
              <a:sym typeface="+mn-ea"/>
            </a:endParaRPr>
          </a:p>
          <a:p>
            <a:r>
              <a:rPr lang="zh-CN" altLang="en-US" sz="2400" dirty="0" smtClean="0">
                <a:sym typeface="+mn-ea"/>
              </a:rPr>
              <a:t>使用基于情感词分析得到的预测数据作为高级模型（</a:t>
            </a:r>
            <a:r>
              <a:rPr lang="en-US" altLang="zh-CN" sz="2400" dirty="0">
                <a:sym typeface="+mn-ea"/>
              </a:rPr>
              <a:t> </a:t>
            </a:r>
            <a:r>
              <a:rPr lang="en-US" altLang="zh-CN" sz="2400" dirty="0" err="1" smtClean="0">
                <a:sym typeface="+mn-ea"/>
              </a:rPr>
              <a:t>e.g</a:t>
            </a:r>
            <a:r>
              <a:rPr lang="en-US" altLang="zh-CN" sz="2400" dirty="0" smtClean="0">
                <a:sym typeface="+mn-ea"/>
              </a:rPr>
              <a:t>, </a:t>
            </a:r>
            <a:r>
              <a:rPr lang="en-US" altLang="zh-CN" sz="2400" dirty="0" err="1" smtClean="0">
                <a:sym typeface="+mn-ea"/>
              </a:rPr>
              <a:t>tf</a:t>
            </a:r>
            <a:r>
              <a:rPr lang="en-US" altLang="zh-CN" sz="2400" dirty="0" smtClean="0">
                <a:sym typeface="+mn-ea"/>
              </a:rPr>
              <a:t> </a:t>
            </a:r>
            <a:r>
              <a:rPr lang="en-US" altLang="zh-CN" sz="2400" dirty="0" err="1">
                <a:sym typeface="+mn-ea"/>
              </a:rPr>
              <a:t>lstm</a:t>
            </a:r>
            <a:r>
              <a:rPr lang="en-US" altLang="zh-CN" sz="2400" dirty="0">
                <a:sym typeface="+mn-ea"/>
              </a:rPr>
              <a:t> </a:t>
            </a:r>
            <a:r>
              <a:rPr lang="zh-CN" altLang="en-US" sz="2400" dirty="0" smtClean="0">
                <a:sym typeface="+mn-ea"/>
              </a:rPr>
              <a:t>）的训练数据，进一步提升预测精度</a:t>
            </a:r>
            <a:endParaRPr lang="zh-CN" altLang="en-US" sz="2400" dirty="0" smtClean="0">
              <a:sym typeface="+mn-ea"/>
            </a:endParaRPr>
          </a:p>
          <a:p>
            <a:endParaRPr lang="zh-CN" altLang="en-US" sz="2400" dirty="0" smtClean="0">
              <a:sym typeface="+mn-ea"/>
            </a:endParaRPr>
          </a:p>
          <a:p>
            <a:endParaRPr lang="zh-CN" altLang="en-US" sz="2400" dirty="0" smtClean="0">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企业风险检测</a:t>
            </a:r>
            <a:endParaRPr lang="zh-CN" altLang="en-US"/>
          </a:p>
        </p:txBody>
      </p:sp>
      <p:sp>
        <p:nvSpPr>
          <p:cNvPr id="3" name="内容占位符 2"/>
          <p:cNvSpPr>
            <a:spLocks noGrp="1"/>
          </p:cNvSpPr>
          <p:nvPr>
            <p:ph idx="1"/>
          </p:nvPr>
        </p:nvSpPr>
        <p:spPr/>
        <p:txBody>
          <a:bodyPr/>
          <a:p>
            <a:r>
              <a:rPr lang="zh-CN" altLang="en-US" sz="2400" b="1" dirty="0">
                <a:sym typeface="+mn-ea"/>
              </a:rPr>
              <a:t>从新闻报道中及时检测出相关企业存在的风险类型</a:t>
            </a:r>
            <a:endParaRPr lang="zh-CN" altLang="en-US" sz="2400" b="1" dirty="0">
              <a:sym typeface="+mn-ea"/>
            </a:endParaRPr>
          </a:p>
          <a:p>
            <a:pPr lvl="1"/>
            <a:r>
              <a:rPr lang="zh-CN" altLang="en-US" sz="2000" dirty="0">
                <a:sym typeface="+mn-ea"/>
              </a:rPr>
              <a:t>包括：经营风险，声誉风险，授信风险，财务风险，关联风险，行业风险，治理风险</a:t>
            </a:r>
            <a:endParaRPr lang="zh-CN" altLang="en-US" sz="2000" dirty="0">
              <a:sym typeface="+mn-ea"/>
            </a:endParaRPr>
          </a:p>
          <a:p>
            <a:pPr lvl="1"/>
            <a:r>
              <a:rPr lang="zh-CN" altLang="en-US" sz="2000" dirty="0">
                <a:sym typeface="+mn-ea"/>
              </a:rPr>
              <a:t>模型：</a:t>
            </a:r>
            <a:endParaRPr lang="zh-CN" altLang="en-US" sz="2000" dirty="0">
              <a:sym typeface="+mn-ea"/>
            </a:endParaRPr>
          </a:p>
          <a:p>
            <a:pPr marL="457200" lvl="1" indent="0">
              <a:buNone/>
            </a:pPr>
            <a:r>
              <a:rPr lang="zh-CN" altLang="en-US" sz="2000" dirty="0">
                <a:sym typeface="+mn-ea"/>
              </a:rPr>
              <a:t>（</a:t>
            </a:r>
            <a:r>
              <a:rPr lang="en-US" altLang="zh-CN" sz="2000" dirty="0">
                <a:sym typeface="+mn-ea"/>
              </a:rPr>
              <a:t>1</a:t>
            </a:r>
            <a:r>
              <a:rPr lang="zh-CN" altLang="en-US" sz="2000" dirty="0">
                <a:sym typeface="+mn-ea"/>
              </a:rPr>
              <a:t>）基于概率统计（一种朴素贝叶斯模型的变种算法）的分类模型</a:t>
            </a:r>
            <a:endParaRPr lang="zh-CN" altLang="en-US" sz="2000" dirty="0">
              <a:sym typeface="+mn-ea"/>
            </a:endParaRPr>
          </a:p>
          <a:p>
            <a:pPr marL="457200" lvl="1" indent="0">
              <a:buNone/>
            </a:pPr>
            <a:r>
              <a:rPr lang="zh-CN" altLang="en-US" sz="2000" dirty="0">
                <a:sym typeface="+mn-ea"/>
              </a:rPr>
              <a:t>（</a:t>
            </a:r>
            <a:r>
              <a:rPr lang="en-US" altLang="zh-CN" sz="2000" dirty="0">
                <a:sym typeface="+mn-ea"/>
              </a:rPr>
              <a:t>2</a:t>
            </a:r>
            <a:r>
              <a:rPr lang="zh-CN" altLang="en-US" sz="2000" dirty="0">
                <a:sym typeface="+mn-ea"/>
              </a:rPr>
              <a:t>）基于神经网络的分类模型，</a:t>
            </a:r>
            <a:r>
              <a:rPr lang="zh-CN" altLang="en-US" sz="2000" dirty="0" smtClean="0">
                <a:sym typeface="+mn-ea"/>
              </a:rPr>
              <a:t>比如 多层感知机</a:t>
            </a:r>
            <a:r>
              <a:rPr lang="en-US" altLang="zh-CN" sz="2000" dirty="0" smtClean="0">
                <a:sym typeface="+mn-ea"/>
              </a:rPr>
              <a:t>, LSTM</a:t>
            </a:r>
            <a:endParaRPr lang="en-US" altLang="zh-CN" sz="2000" dirty="0" smtClean="0">
              <a:sym typeface="+mn-ea"/>
            </a:endParaRPr>
          </a:p>
          <a:p>
            <a:pPr marL="457200" lvl="1" indent="0">
              <a:buNone/>
            </a:pPr>
            <a:r>
              <a:rPr lang="en-US" altLang="zh-CN" sz="2000" dirty="0" smtClean="0">
                <a:sym typeface="+mn-ea"/>
              </a:rPr>
              <a:t>   ......</a:t>
            </a:r>
            <a:endParaRPr lang="en-US" altLang="zh-CN" sz="2000" dirty="0" smtClean="0">
              <a:sym typeface="+mn-ea"/>
            </a:endParaRPr>
          </a:p>
          <a:p>
            <a:pPr marL="0" lvl="0" indent="0">
              <a:buNone/>
            </a:pPr>
            <a:r>
              <a:rPr lang="zh-CN" altLang="en-US" sz="2000" b="1" dirty="0" smtClean="0">
                <a:sym typeface="+mn-ea"/>
              </a:rPr>
              <a:t>专业、详细的特征：</a:t>
            </a:r>
            <a:endParaRPr lang="zh-CN" altLang="en-US" sz="2000" b="1" dirty="0" smtClean="0">
              <a:sym typeface="+mn-ea"/>
            </a:endParaRPr>
          </a:p>
          <a:p>
            <a:pPr marL="0" lvl="0" indent="0">
              <a:buNone/>
            </a:pPr>
            <a:endParaRPr lang="en-US" altLang="zh-CN" sz="2330" dirty="0" smtClean="0">
              <a:sym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2985" y="4362450"/>
            <a:ext cx="7267575" cy="210439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Bonus Topic - </a:t>
            </a:r>
            <a:r>
              <a:rPr lang="zh-CN" altLang="en-US">
                <a:sym typeface="+mn-ea"/>
              </a:rPr>
              <a:t>语义检索</a:t>
            </a:r>
            <a:endParaRPr lang="en-US" altLang="zh-CN"/>
          </a:p>
        </p:txBody>
      </p:sp>
      <p:sp>
        <p:nvSpPr>
          <p:cNvPr id="3" name="内容占位符 2"/>
          <p:cNvSpPr>
            <a:spLocks noGrp="1"/>
          </p:cNvSpPr>
          <p:nvPr>
            <p:ph idx="1"/>
          </p:nvPr>
        </p:nvSpPr>
        <p:spPr/>
        <p:txBody>
          <a:bodyPr>
            <a:normAutofit lnSpcReduction="10000"/>
          </a:bodyPr>
          <a:p>
            <a:r>
              <a:rPr lang="zh-CN" altLang="en-US">
                <a:sym typeface="+mn-ea"/>
              </a:rPr>
              <a:t>根据查询短语与文本间的语义匹配程度进行检索</a:t>
            </a:r>
            <a:endParaRPr lang="zh-CN" altLang="en-US">
              <a:sym typeface="+mn-ea"/>
            </a:endParaRPr>
          </a:p>
          <a:p>
            <a:pPr lvl="1"/>
            <a:r>
              <a:rPr lang="zh-CN" altLang="en-US" sz="2400">
                <a:sym typeface="+mn-ea"/>
              </a:rPr>
              <a:t>基于关键词的精确匹配</a:t>
            </a:r>
            <a:endParaRPr lang="zh-CN" altLang="en-US" sz="2400">
              <a:sym typeface="+mn-ea"/>
            </a:endParaRPr>
          </a:p>
          <a:p>
            <a:pPr lvl="1">
              <a:buFont typeface="Wingdings" panose="05000000000000000000" charset="0"/>
              <a:buChar char=""/>
            </a:pPr>
            <a:r>
              <a:rPr lang="en-US" altLang="zh-CN" sz="2400">
                <a:sym typeface="+mn-ea"/>
              </a:rPr>
              <a:t>e.g. query = “</a:t>
            </a:r>
            <a:r>
              <a:rPr lang="zh-CN" altLang="en-US" sz="2400">
                <a:sym typeface="+mn-ea"/>
              </a:rPr>
              <a:t>股价下跌</a:t>
            </a:r>
            <a:r>
              <a:rPr lang="en-US" altLang="zh-CN" sz="2400">
                <a:sym typeface="+mn-ea"/>
              </a:rPr>
              <a:t>”</a:t>
            </a:r>
            <a:endParaRPr lang="en-US" altLang="zh-CN" sz="2400">
              <a:sym typeface="+mn-ea"/>
            </a:endParaRPr>
          </a:p>
          <a:p>
            <a:pPr marL="1828800" lvl="4" indent="0">
              <a:buFont typeface="Wingdings" panose="05000000000000000000" charset="0"/>
              <a:buNone/>
            </a:pPr>
            <a:r>
              <a:rPr lang="en-US" altLang="zh-CN" sz="2400">
                <a:sym typeface="+mn-ea"/>
              </a:rPr>
              <a:t> ==&gt; </a:t>
            </a:r>
            <a:r>
              <a:rPr lang="zh-CN" altLang="en-US" sz="2400">
                <a:sym typeface="+mn-ea"/>
              </a:rPr>
              <a:t>返回仅包含</a:t>
            </a:r>
            <a:r>
              <a:rPr lang="en-US" altLang="zh-CN" sz="2400">
                <a:sym typeface="+mn-ea"/>
              </a:rPr>
              <a:t>“</a:t>
            </a:r>
            <a:r>
              <a:rPr lang="zh-CN" altLang="en-US" sz="2400">
                <a:sym typeface="+mn-ea"/>
              </a:rPr>
              <a:t>股价下跌</a:t>
            </a:r>
            <a:r>
              <a:rPr lang="en-US" altLang="zh-CN" sz="2400">
                <a:sym typeface="+mn-ea"/>
              </a:rPr>
              <a:t>”</a:t>
            </a:r>
            <a:r>
              <a:rPr lang="zh-CN" altLang="en-US" sz="2400">
                <a:sym typeface="+mn-ea"/>
              </a:rPr>
              <a:t>的文本</a:t>
            </a:r>
            <a:endParaRPr lang="zh-CN" altLang="en-US" sz="2400">
              <a:sym typeface="+mn-ea"/>
            </a:endParaRPr>
          </a:p>
          <a:p>
            <a:pPr marL="1828800" lvl="4" indent="0">
              <a:buFont typeface="Wingdings" panose="05000000000000000000" charset="0"/>
              <a:buNone/>
            </a:pPr>
            <a:r>
              <a:rPr lang="zh-CN" altLang="en-US" sz="2400">
                <a:solidFill>
                  <a:srgbClr val="FF0000"/>
                </a:solidFill>
                <a:sym typeface="+mn-ea"/>
              </a:rPr>
              <a:t>信息冗余度过高</a:t>
            </a:r>
            <a:endParaRPr lang="zh-CN" altLang="en-US" sz="2400">
              <a:solidFill>
                <a:srgbClr val="FF0000"/>
              </a:solidFill>
              <a:sym typeface="+mn-ea"/>
            </a:endParaRPr>
          </a:p>
          <a:p>
            <a:pPr lvl="1"/>
            <a:endParaRPr lang="zh-CN" altLang="en-US"/>
          </a:p>
          <a:p>
            <a:pPr lvl="1"/>
            <a:r>
              <a:rPr lang="zh-CN" altLang="en-US"/>
              <a:t>基于语义信息匹配</a:t>
            </a:r>
            <a:endParaRPr lang="zh-CN" altLang="en-US"/>
          </a:p>
          <a:p>
            <a:pPr lvl="1">
              <a:buFont typeface="Wingdings" panose="05000000000000000000" charset="0"/>
              <a:buChar char=""/>
            </a:pPr>
            <a:r>
              <a:rPr lang="en-US" altLang="zh-CN" sz="2400">
                <a:sym typeface="+mn-ea"/>
              </a:rPr>
              <a:t>e.g. query = “</a:t>
            </a:r>
            <a:r>
              <a:rPr lang="zh-CN" altLang="en-US" sz="2400">
                <a:sym typeface="+mn-ea"/>
              </a:rPr>
              <a:t>股价上涨</a:t>
            </a:r>
            <a:r>
              <a:rPr lang="en-US" altLang="zh-CN" sz="2400">
                <a:sym typeface="+mn-ea"/>
              </a:rPr>
              <a:t>”</a:t>
            </a:r>
            <a:endParaRPr lang="en-US" altLang="zh-CN" sz="2400">
              <a:sym typeface="+mn-ea"/>
            </a:endParaRPr>
          </a:p>
          <a:p>
            <a:pPr marL="457200" lvl="1" indent="0">
              <a:buFont typeface="Wingdings" panose="05000000000000000000" charset="0"/>
              <a:buNone/>
            </a:pPr>
            <a:r>
              <a:rPr lang="en-US" altLang="zh-CN" sz="2000">
                <a:sym typeface="+mn-ea"/>
              </a:rPr>
              <a:t>		</a:t>
            </a:r>
            <a:r>
              <a:rPr lang="en-US" altLang="zh-CN">
                <a:sym typeface="+mn-ea"/>
              </a:rPr>
              <a:t>≈ “</a:t>
            </a:r>
            <a:r>
              <a:rPr lang="zh-CN" altLang="en-US">
                <a:sym typeface="+mn-ea"/>
              </a:rPr>
              <a:t>市值提高</a:t>
            </a:r>
            <a:r>
              <a:rPr lang="en-US" altLang="zh-CN">
                <a:sym typeface="+mn-ea"/>
              </a:rPr>
              <a:t>” </a:t>
            </a:r>
            <a:r>
              <a:rPr lang="zh-CN" altLang="en-US">
                <a:sym typeface="+mn-ea"/>
              </a:rPr>
              <a:t>、</a:t>
            </a:r>
            <a:r>
              <a:rPr lang="en-US" altLang="zh-CN">
                <a:sym typeface="+mn-ea"/>
              </a:rPr>
              <a:t>“</a:t>
            </a:r>
            <a:r>
              <a:rPr lang="zh-CN" altLang="en-US">
                <a:sym typeface="+mn-ea"/>
              </a:rPr>
              <a:t>涨停</a:t>
            </a:r>
            <a:r>
              <a:rPr lang="en-US" altLang="zh-CN">
                <a:sym typeface="+mn-ea"/>
              </a:rPr>
              <a:t>” </a:t>
            </a:r>
            <a:r>
              <a:rPr lang="zh-CN" altLang="en-US">
                <a:sym typeface="+mn-ea"/>
              </a:rPr>
              <a:t>、 </a:t>
            </a:r>
            <a:r>
              <a:rPr lang="en-US" altLang="zh-CN">
                <a:sym typeface="+mn-ea"/>
              </a:rPr>
              <a:t>“</a:t>
            </a:r>
            <a:r>
              <a:rPr lang="zh-CN" altLang="en-US">
                <a:sym typeface="+mn-ea"/>
              </a:rPr>
              <a:t>股市飘红</a:t>
            </a:r>
            <a:r>
              <a:rPr lang="en-US" altLang="zh-CN">
                <a:sym typeface="+mn-ea"/>
              </a:rPr>
              <a:t>”</a:t>
            </a:r>
            <a:endParaRPr lang="en-US" altLang="zh-CN">
              <a:sym typeface="+mn-ea"/>
            </a:endParaRPr>
          </a:p>
          <a:p>
            <a:pPr marL="1828800" lvl="4" indent="0">
              <a:buFont typeface="Wingdings" panose="05000000000000000000" charset="0"/>
              <a:buNone/>
            </a:pPr>
            <a:r>
              <a:rPr lang="en-US" altLang="zh-CN" sz="2400">
                <a:sym typeface="+mn-ea"/>
              </a:rPr>
              <a:t> ==&gt; </a:t>
            </a:r>
            <a:r>
              <a:rPr lang="zh-CN" altLang="en-US" sz="2400">
                <a:sym typeface="+mn-ea"/>
              </a:rPr>
              <a:t>返回具有</a:t>
            </a:r>
            <a:r>
              <a:rPr lang="en-US" altLang="zh-CN" sz="2400">
                <a:sym typeface="+mn-ea"/>
              </a:rPr>
              <a:t>“</a:t>
            </a:r>
            <a:r>
              <a:rPr lang="zh-CN" altLang="en-US" sz="2400">
                <a:sym typeface="+mn-ea"/>
              </a:rPr>
              <a:t>股价上升</a:t>
            </a:r>
            <a:r>
              <a:rPr lang="en-US" altLang="zh-CN" sz="2400">
                <a:sym typeface="+mn-ea"/>
              </a:rPr>
              <a:t>”</a:t>
            </a:r>
            <a:r>
              <a:rPr lang="zh-CN" altLang="en-US" sz="2400">
                <a:sym typeface="+mn-ea"/>
              </a:rPr>
              <a:t>语义</a:t>
            </a:r>
            <a:r>
              <a:rPr lang="zh-CN" altLang="en-US" sz="2400">
                <a:sym typeface="+mn-ea"/>
              </a:rPr>
              <a:t>的所有文本</a:t>
            </a:r>
            <a:endParaRPr lang="zh-CN" altLang="en-US" sz="2400">
              <a:sym typeface="+mn-ea"/>
            </a:endParaRPr>
          </a:p>
          <a:p>
            <a:pPr marL="1828800" lvl="4" indent="0">
              <a:buFont typeface="Wingdings" panose="05000000000000000000" charset="0"/>
              <a:buNone/>
            </a:pPr>
            <a:r>
              <a:rPr lang="zh-CN" altLang="en-US" sz="2400">
                <a:solidFill>
                  <a:srgbClr val="FF0000"/>
                </a:solidFill>
                <a:sym typeface="+mn-ea"/>
              </a:rPr>
              <a:t>语义匹配，精度高，帮助用户筛选冗余信息</a:t>
            </a:r>
            <a:endParaRPr lang="zh-CN" altLang="en-US" sz="2400">
              <a:solidFill>
                <a:srgbClr val="FF0000"/>
              </a:solidFill>
              <a:sym typeface="+mn-ea"/>
            </a:endParaRPr>
          </a:p>
          <a:p>
            <a:pPr lvl="1"/>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Bonus Topic - </a:t>
            </a:r>
            <a:r>
              <a:rPr lang="zh-CN" altLang="en-US">
                <a:sym typeface="+mn-ea"/>
              </a:rPr>
              <a:t>热点话题追踪</a:t>
            </a:r>
            <a:endParaRPr lang="en-US" altLang="zh-CN"/>
          </a:p>
        </p:txBody>
      </p:sp>
      <p:sp>
        <p:nvSpPr>
          <p:cNvPr id="3" name="内容占位符 2"/>
          <p:cNvSpPr>
            <a:spLocks noGrp="1"/>
          </p:cNvSpPr>
          <p:nvPr>
            <p:ph idx="1"/>
          </p:nvPr>
        </p:nvSpPr>
        <p:spPr/>
        <p:txBody>
          <a:bodyPr/>
          <a:p>
            <a:r>
              <a:rPr lang="zh-CN" altLang="en-US" sz="2000"/>
              <a:t>话题检测与跟踪（</a:t>
            </a:r>
            <a:r>
              <a:rPr lang="en-US" altLang="zh-CN" sz="2000"/>
              <a:t>Topic Detection and Tracking, TDT</a:t>
            </a:r>
            <a:r>
              <a:rPr lang="zh-CN" altLang="en-US" sz="2000"/>
              <a:t>）是由美国高级研究计划局（</a:t>
            </a:r>
            <a:r>
              <a:rPr lang="en-US" altLang="zh-CN" sz="2000"/>
              <a:t>DARPA</a:t>
            </a:r>
            <a:r>
              <a:rPr lang="zh-CN" altLang="en-US" sz="2000"/>
              <a:t>）发起倡议的，主要用于在新闻报道流中发现和跟踪新事件，从事新闻报道边界的自动识别、锁定和发掘突发性新闻话题、跟踪话题发声发展过程等相关任务。</a:t>
            </a:r>
            <a:endParaRPr lang="zh-CN" altLang="en-US" sz="2000"/>
          </a:p>
          <a:p>
            <a:pPr marL="0" indent="0">
              <a:buNone/>
            </a:pPr>
            <a:endParaRPr lang="zh-CN" altLang="en-US"/>
          </a:p>
        </p:txBody>
      </p:sp>
      <p:sp>
        <p:nvSpPr>
          <p:cNvPr id="5" name="云形标注 4"/>
          <p:cNvSpPr/>
          <p:nvPr/>
        </p:nvSpPr>
        <p:spPr>
          <a:xfrm>
            <a:off x="2355215" y="2742565"/>
            <a:ext cx="2325370" cy="102171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语料 （文本新闻）</a:t>
            </a:r>
            <a:endParaRPr lang="zh-CN" altLang="en-US"/>
          </a:p>
        </p:txBody>
      </p:sp>
      <p:sp>
        <p:nvSpPr>
          <p:cNvPr id="6" name="圆角矩形 5"/>
          <p:cNvSpPr/>
          <p:nvPr/>
        </p:nvSpPr>
        <p:spPr>
          <a:xfrm>
            <a:off x="2346960" y="4496435"/>
            <a:ext cx="2625725" cy="5753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2429510" y="4532630"/>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Topic1</a:t>
            </a:r>
            <a:endParaRPr lang="en-US" altLang="zh-CN" sz="800"/>
          </a:p>
        </p:txBody>
      </p:sp>
      <p:sp>
        <p:nvSpPr>
          <p:cNvPr id="8" name="椭圆 7"/>
          <p:cNvSpPr/>
          <p:nvPr/>
        </p:nvSpPr>
        <p:spPr>
          <a:xfrm>
            <a:off x="3009900" y="4533265"/>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Topic2</a:t>
            </a:r>
            <a:endParaRPr lang="en-US" altLang="zh-CN" sz="800"/>
          </a:p>
        </p:txBody>
      </p:sp>
      <p:sp>
        <p:nvSpPr>
          <p:cNvPr id="9" name="椭圆 8"/>
          <p:cNvSpPr/>
          <p:nvPr/>
        </p:nvSpPr>
        <p:spPr>
          <a:xfrm>
            <a:off x="3652520" y="4532630"/>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Topic3</a:t>
            </a:r>
            <a:endParaRPr lang="en-US" altLang="zh-CN" sz="800"/>
          </a:p>
        </p:txBody>
      </p:sp>
      <p:sp>
        <p:nvSpPr>
          <p:cNvPr id="10" name="文本框 9"/>
          <p:cNvSpPr txBox="1"/>
          <p:nvPr/>
        </p:nvSpPr>
        <p:spPr>
          <a:xfrm>
            <a:off x="4324350" y="4629150"/>
            <a:ext cx="356235" cy="368300"/>
          </a:xfrm>
          <a:prstGeom prst="rect">
            <a:avLst/>
          </a:prstGeom>
          <a:noFill/>
        </p:spPr>
        <p:txBody>
          <a:bodyPr wrap="none" rtlCol="0">
            <a:spAutoFit/>
          </a:bodyPr>
          <a:p>
            <a:r>
              <a:rPr lang="en-US" altLang="zh-CN"/>
              <a:t>...</a:t>
            </a:r>
            <a:endParaRPr lang="en-US" altLang="zh-CN"/>
          </a:p>
        </p:txBody>
      </p:sp>
      <p:sp>
        <p:nvSpPr>
          <p:cNvPr id="11" name="圆角矩形 10"/>
          <p:cNvSpPr/>
          <p:nvPr/>
        </p:nvSpPr>
        <p:spPr>
          <a:xfrm>
            <a:off x="5917565" y="4497070"/>
            <a:ext cx="2625725" cy="5753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6000115" y="4533265"/>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Topic1</a:t>
            </a:r>
            <a:endParaRPr lang="en-US" altLang="zh-CN" sz="800"/>
          </a:p>
        </p:txBody>
      </p:sp>
      <p:sp>
        <p:nvSpPr>
          <p:cNvPr id="13" name="椭圆 12"/>
          <p:cNvSpPr/>
          <p:nvPr/>
        </p:nvSpPr>
        <p:spPr>
          <a:xfrm>
            <a:off x="6580505" y="4533900"/>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Topic2</a:t>
            </a:r>
            <a:endParaRPr lang="en-US" altLang="zh-CN" sz="800"/>
          </a:p>
        </p:txBody>
      </p:sp>
      <p:sp>
        <p:nvSpPr>
          <p:cNvPr id="14" name="椭圆 13"/>
          <p:cNvSpPr/>
          <p:nvPr/>
        </p:nvSpPr>
        <p:spPr>
          <a:xfrm>
            <a:off x="7223125" y="4533265"/>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Topic3</a:t>
            </a:r>
            <a:endParaRPr lang="en-US" altLang="zh-CN" sz="800"/>
          </a:p>
        </p:txBody>
      </p:sp>
      <p:sp>
        <p:nvSpPr>
          <p:cNvPr id="15" name="文本框 14"/>
          <p:cNvSpPr txBox="1"/>
          <p:nvPr/>
        </p:nvSpPr>
        <p:spPr>
          <a:xfrm>
            <a:off x="7894955" y="4629785"/>
            <a:ext cx="356235" cy="368300"/>
          </a:xfrm>
          <a:prstGeom prst="rect">
            <a:avLst/>
          </a:prstGeom>
          <a:noFill/>
        </p:spPr>
        <p:txBody>
          <a:bodyPr wrap="none" rtlCol="0">
            <a:spAutoFit/>
          </a:bodyPr>
          <a:p>
            <a:r>
              <a:rPr lang="en-US" altLang="zh-CN"/>
              <a:t>...</a:t>
            </a:r>
            <a:endParaRPr lang="en-US" altLang="zh-CN"/>
          </a:p>
        </p:txBody>
      </p:sp>
      <p:sp>
        <p:nvSpPr>
          <p:cNvPr id="16" name="圆角矩形 15"/>
          <p:cNvSpPr/>
          <p:nvPr/>
        </p:nvSpPr>
        <p:spPr>
          <a:xfrm>
            <a:off x="2346960" y="5915025"/>
            <a:ext cx="2625725" cy="5753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2429510" y="5951220"/>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Topic1</a:t>
            </a:r>
            <a:endParaRPr lang="en-US" altLang="zh-CN" sz="800"/>
          </a:p>
        </p:txBody>
      </p:sp>
      <p:sp>
        <p:nvSpPr>
          <p:cNvPr id="18" name="椭圆 17"/>
          <p:cNvSpPr/>
          <p:nvPr/>
        </p:nvSpPr>
        <p:spPr>
          <a:xfrm>
            <a:off x="3009900" y="5951855"/>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Topic2</a:t>
            </a:r>
            <a:endParaRPr lang="en-US" altLang="zh-CN" sz="800"/>
          </a:p>
        </p:txBody>
      </p:sp>
      <p:sp>
        <p:nvSpPr>
          <p:cNvPr id="19" name="椭圆 18"/>
          <p:cNvSpPr/>
          <p:nvPr/>
        </p:nvSpPr>
        <p:spPr>
          <a:xfrm>
            <a:off x="3652520" y="5951220"/>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Topic3</a:t>
            </a:r>
            <a:endParaRPr lang="en-US" altLang="zh-CN" sz="800"/>
          </a:p>
        </p:txBody>
      </p:sp>
      <p:sp>
        <p:nvSpPr>
          <p:cNvPr id="20" name="文本框 19"/>
          <p:cNvSpPr txBox="1"/>
          <p:nvPr/>
        </p:nvSpPr>
        <p:spPr>
          <a:xfrm>
            <a:off x="4324350" y="6047740"/>
            <a:ext cx="356235" cy="368300"/>
          </a:xfrm>
          <a:prstGeom prst="rect">
            <a:avLst/>
          </a:prstGeom>
          <a:noFill/>
        </p:spPr>
        <p:txBody>
          <a:bodyPr wrap="none" rtlCol="0">
            <a:spAutoFit/>
          </a:bodyPr>
          <a:p>
            <a:r>
              <a:rPr lang="en-US" altLang="zh-CN"/>
              <a:t>...</a:t>
            </a:r>
            <a:endParaRPr lang="en-US" altLang="zh-CN"/>
          </a:p>
        </p:txBody>
      </p:sp>
      <p:sp>
        <p:nvSpPr>
          <p:cNvPr id="21" name="圆角矩形 20"/>
          <p:cNvSpPr/>
          <p:nvPr/>
        </p:nvSpPr>
        <p:spPr>
          <a:xfrm>
            <a:off x="5917565" y="5878830"/>
            <a:ext cx="2625725" cy="5753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6000115" y="5915025"/>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Topic1</a:t>
            </a:r>
            <a:endParaRPr lang="en-US" altLang="zh-CN" sz="800"/>
          </a:p>
        </p:txBody>
      </p:sp>
      <p:sp>
        <p:nvSpPr>
          <p:cNvPr id="23" name="椭圆 22"/>
          <p:cNvSpPr/>
          <p:nvPr/>
        </p:nvSpPr>
        <p:spPr>
          <a:xfrm>
            <a:off x="6580505" y="5915660"/>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Topic2</a:t>
            </a:r>
            <a:endParaRPr lang="en-US" altLang="zh-CN" sz="800"/>
          </a:p>
        </p:txBody>
      </p:sp>
      <p:sp>
        <p:nvSpPr>
          <p:cNvPr id="24" name="椭圆 23"/>
          <p:cNvSpPr/>
          <p:nvPr/>
        </p:nvSpPr>
        <p:spPr>
          <a:xfrm>
            <a:off x="7223125" y="5915025"/>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Topic3</a:t>
            </a:r>
            <a:endParaRPr lang="en-US" altLang="zh-CN" sz="800"/>
          </a:p>
        </p:txBody>
      </p:sp>
      <p:sp>
        <p:nvSpPr>
          <p:cNvPr id="25" name="文本框 24"/>
          <p:cNvSpPr txBox="1"/>
          <p:nvPr/>
        </p:nvSpPr>
        <p:spPr>
          <a:xfrm>
            <a:off x="7894955" y="6011545"/>
            <a:ext cx="356235" cy="368300"/>
          </a:xfrm>
          <a:prstGeom prst="rect">
            <a:avLst/>
          </a:prstGeom>
          <a:noFill/>
        </p:spPr>
        <p:txBody>
          <a:bodyPr wrap="none" rtlCol="0">
            <a:spAutoFit/>
          </a:bodyPr>
          <a:p>
            <a:r>
              <a:rPr lang="en-US" altLang="zh-CN"/>
              <a:t>...</a:t>
            </a:r>
            <a:endParaRPr lang="en-US" altLang="zh-CN"/>
          </a:p>
        </p:txBody>
      </p:sp>
      <p:sp>
        <p:nvSpPr>
          <p:cNvPr id="26" name="圆角矩形 25"/>
          <p:cNvSpPr/>
          <p:nvPr/>
        </p:nvSpPr>
        <p:spPr>
          <a:xfrm>
            <a:off x="9336405" y="5915025"/>
            <a:ext cx="1791335" cy="5753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9418955" y="5951220"/>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Topic1</a:t>
            </a:r>
            <a:endParaRPr lang="en-US" altLang="zh-CN" sz="800"/>
          </a:p>
        </p:txBody>
      </p:sp>
      <p:sp>
        <p:nvSpPr>
          <p:cNvPr id="28" name="椭圆 27"/>
          <p:cNvSpPr/>
          <p:nvPr/>
        </p:nvSpPr>
        <p:spPr>
          <a:xfrm>
            <a:off x="9999345" y="5951855"/>
            <a:ext cx="502285" cy="502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Topic2</a:t>
            </a:r>
            <a:endParaRPr lang="en-US" altLang="zh-CN" sz="800"/>
          </a:p>
        </p:txBody>
      </p:sp>
      <p:sp>
        <p:nvSpPr>
          <p:cNvPr id="30" name="文本框 29"/>
          <p:cNvSpPr txBox="1"/>
          <p:nvPr/>
        </p:nvSpPr>
        <p:spPr>
          <a:xfrm>
            <a:off x="10664825" y="6047740"/>
            <a:ext cx="356235" cy="368300"/>
          </a:xfrm>
          <a:prstGeom prst="rect">
            <a:avLst/>
          </a:prstGeom>
          <a:noFill/>
        </p:spPr>
        <p:txBody>
          <a:bodyPr wrap="none" rtlCol="0">
            <a:spAutoFit/>
          </a:bodyPr>
          <a:p>
            <a:r>
              <a:rPr lang="en-US" altLang="zh-CN"/>
              <a:t>...</a:t>
            </a:r>
            <a:endParaRPr lang="en-US" altLang="zh-CN"/>
          </a:p>
        </p:txBody>
      </p:sp>
      <p:sp>
        <p:nvSpPr>
          <p:cNvPr id="31" name="下箭头 30"/>
          <p:cNvSpPr/>
          <p:nvPr/>
        </p:nvSpPr>
        <p:spPr>
          <a:xfrm>
            <a:off x="3311525" y="3877945"/>
            <a:ext cx="412750" cy="505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下箭头 31"/>
          <p:cNvSpPr/>
          <p:nvPr/>
        </p:nvSpPr>
        <p:spPr>
          <a:xfrm>
            <a:off x="3311525" y="5293995"/>
            <a:ext cx="412750" cy="505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左右箭头 32"/>
          <p:cNvSpPr/>
          <p:nvPr/>
        </p:nvSpPr>
        <p:spPr>
          <a:xfrm>
            <a:off x="5140960" y="4613910"/>
            <a:ext cx="607695" cy="3390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左右箭头 33"/>
          <p:cNvSpPr/>
          <p:nvPr/>
        </p:nvSpPr>
        <p:spPr>
          <a:xfrm rot="18960000">
            <a:off x="5034915" y="5351145"/>
            <a:ext cx="890270" cy="3390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5" name="直接箭头连接符 34"/>
          <p:cNvCxnSpPr/>
          <p:nvPr/>
        </p:nvCxnSpPr>
        <p:spPr>
          <a:xfrm>
            <a:off x="4408170" y="5130165"/>
            <a:ext cx="2359025" cy="581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7298055" y="5231130"/>
            <a:ext cx="0" cy="5480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7894955" y="5198110"/>
            <a:ext cx="2359025" cy="581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075180" y="3946525"/>
            <a:ext cx="1097280" cy="368300"/>
          </a:xfrm>
          <a:prstGeom prst="rect">
            <a:avLst/>
          </a:prstGeom>
          <a:noFill/>
        </p:spPr>
        <p:txBody>
          <a:bodyPr wrap="none" rtlCol="0">
            <a:spAutoFit/>
          </a:bodyPr>
          <a:p>
            <a:r>
              <a:rPr lang="zh-CN" altLang="en-US"/>
              <a:t>话题聚类</a:t>
            </a:r>
            <a:endParaRPr lang="zh-CN" altLang="en-US"/>
          </a:p>
        </p:txBody>
      </p:sp>
      <p:sp>
        <p:nvSpPr>
          <p:cNvPr id="39" name="文本框 38"/>
          <p:cNvSpPr txBox="1"/>
          <p:nvPr/>
        </p:nvSpPr>
        <p:spPr>
          <a:xfrm>
            <a:off x="2214245" y="5304155"/>
            <a:ext cx="1097280" cy="368300"/>
          </a:xfrm>
          <a:prstGeom prst="rect">
            <a:avLst/>
          </a:prstGeom>
          <a:noFill/>
        </p:spPr>
        <p:txBody>
          <a:bodyPr wrap="none" rtlCol="0">
            <a:spAutoFit/>
          </a:bodyPr>
          <a:p>
            <a:r>
              <a:rPr lang="zh-CN" altLang="en-US"/>
              <a:t>热门话题</a:t>
            </a:r>
            <a:endParaRPr lang="zh-CN" altLang="en-US"/>
          </a:p>
        </p:txBody>
      </p:sp>
      <p:sp>
        <p:nvSpPr>
          <p:cNvPr id="40" name="文本框 39"/>
          <p:cNvSpPr txBox="1"/>
          <p:nvPr/>
        </p:nvSpPr>
        <p:spPr>
          <a:xfrm>
            <a:off x="4895850" y="4128135"/>
            <a:ext cx="1097280" cy="368300"/>
          </a:xfrm>
          <a:prstGeom prst="rect">
            <a:avLst/>
          </a:prstGeom>
          <a:noFill/>
        </p:spPr>
        <p:txBody>
          <a:bodyPr wrap="none" rtlCol="0">
            <a:spAutoFit/>
          </a:bodyPr>
          <a:p>
            <a:r>
              <a:rPr lang="zh-CN" altLang="en-US"/>
              <a:t>话题检测</a:t>
            </a:r>
            <a:endParaRPr lang="zh-CN" altLang="en-US"/>
          </a:p>
        </p:txBody>
      </p:sp>
      <p:sp>
        <p:nvSpPr>
          <p:cNvPr id="41" name="文本框 40"/>
          <p:cNvSpPr txBox="1"/>
          <p:nvPr/>
        </p:nvSpPr>
        <p:spPr>
          <a:xfrm>
            <a:off x="7298055" y="4015105"/>
            <a:ext cx="1554480" cy="368300"/>
          </a:xfrm>
          <a:prstGeom prst="rect">
            <a:avLst/>
          </a:prstGeom>
          <a:noFill/>
        </p:spPr>
        <p:txBody>
          <a:bodyPr wrap="none" rtlCol="0">
            <a:spAutoFit/>
          </a:bodyPr>
          <a:p>
            <a:r>
              <a:rPr lang="zh-CN" altLang="en-US"/>
              <a:t>历史话题集合</a:t>
            </a:r>
            <a:endParaRPr lang="zh-CN" altLang="en-US"/>
          </a:p>
        </p:txBody>
      </p:sp>
      <p:sp>
        <p:nvSpPr>
          <p:cNvPr id="42" name="文本框 41"/>
          <p:cNvSpPr txBox="1"/>
          <p:nvPr/>
        </p:nvSpPr>
        <p:spPr>
          <a:xfrm>
            <a:off x="9799320" y="5236845"/>
            <a:ext cx="1554480" cy="368300"/>
          </a:xfrm>
          <a:prstGeom prst="rect">
            <a:avLst/>
          </a:prstGeom>
          <a:noFill/>
        </p:spPr>
        <p:txBody>
          <a:bodyPr wrap="none" rtlCol="0">
            <a:spAutoFit/>
          </a:bodyPr>
          <a:p>
            <a:r>
              <a:rPr lang="zh-CN" altLang="en-US"/>
              <a:t>话题移除集合</a:t>
            </a:r>
            <a:endParaRPr lang="zh-CN" altLang="en-US"/>
          </a:p>
        </p:txBody>
      </p:sp>
      <p:sp>
        <p:nvSpPr>
          <p:cNvPr id="43" name="文本框 42"/>
          <p:cNvSpPr txBox="1"/>
          <p:nvPr/>
        </p:nvSpPr>
        <p:spPr>
          <a:xfrm rot="18960000">
            <a:off x="4972685" y="5878830"/>
            <a:ext cx="894080" cy="306705"/>
          </a:xfrm>
          <a:prstGeom prst="rect">
            <a:avLst/>
          </a:prstGeom>
          <a:noFill/>
        </p:spPr>
        <p:txBody>
          <a:bodyPr wrap="none" rtlCol="0">
            <a:spAutoFit/>
          </a:bodyPr>
          <a:p>
            <a:r>
              <a:rPr lang="zh-CN" altLang="en-US" sz="1400"/>
              <a:t>话题跟踪</a:t>
            </a:r>
            <a:endParaRPr lang="zh-CN" altLang="en-US" sz="1400"/>
          </a:p>
        </p:txBody>
      </p:sp>
      <p:sp>
        <p:nvSpPr>
          <p:cNvPr id="44" name="文本框 43"/>
          <p:cNvSpPr txBox="1"/>
          <p:nvPr/>
        </p:nvSpPr>
        <p:spPr>
          <a:xfrm>
            <a:off x="6816090" y="6490335"/>
            <a:ext cx="1249680" cy="306705"/>
          </a:xfrm>
          <a:prstGeom prst="rect">
            <a:avLst/>
          </a:prstGeom>
          <a:noFill/>
        </p:spPr>
        <p:txBody>
          <a:bodyPr wrap="none" rtlCol="0">
            <a:spAutoFit/>
          </a:bodyPr>
          <a:p>
            <a:r>
              <a:rPr lang="zh-CN" altLang="en-US" sz="1400"/>
              <a:t>历史话题集合</a:t>
            </a:r>
            <a:endParaRPr lang="zh-CN"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企业风险和舆情监控</a:t>
            </a:r>
            <a:endParaRPr lang="zh-CN" altLang="en-US"/>
          </a:p>
        </p:txBody>
      </p:sp>
      <p:pic>
        <p:nvPicPr>
          <p:cNvPr id="8" name="内容占位符 7"/>
          <p:cNvPicPr>
            <a:picLocks noChangeAspect="1"/>
          </p:cNvPicPr>
          <p:nvPr>
            <p:ph idx="1"/>
          </p:nvPr>
        </p:nvPicPr>
        <p:blipFill>
          <a:blip r:embed="rId1"/>
          <a:stretch>
            <a:fillRect/>
          </a:stretch>
        </p:blipFill>
        <p:spPr>
          <a:xfrm>
            <a:off x="1028065" y="1809115"/>
            <a:ext cx="10135235" cy="3517900"/>
          </a:xfrm>
          <a:prstGeom prst="rect">
            <a:avLst/>
          </a:prstGeom>
        </p:spPr>
      </p:pic>
      <p:sp>
        <p:nvSpPr>
          <p:cNvPr id="9" name="文本框 8"/>
          <p:cNvSpPr txBox="1"/>
          <p:nvPr/>
        </p:nvSpPr>
        <p:spPr>
          <a:xfrm>
            <a:off x="1028700" y="6002020"/>
            <a:ext cx="5076190" cy="368300"/>
          </a:xfrm>
          <a:prstGeom prst="rect">
            <a:avLst/>
          </a:prstGeom>
          <a:noFill/>
        </p:spPr>
        <p:txBody>
          <a:bodyPr wrap="none" rtlCol="0">
            <a:spAutoFit/>
          </a:bodyPr>
          <a:p>
            <a:pPr algn="l"/>
            <a:r>
              <a:rPr lang="zh-CN" altLang="en-US">
                <a:solidFill>
                  <a:schemeClr val="bg1">
                    <a:lumMod val="65000"/>
                  </a:schemeClr>
                </a:solidFill>
              </a:rPr>
              <a:t>http://yuqing.people.com.cn/GB/391526/index.html</a:t>
            </a:r>
            <a:endParaRPr lang="zh-CN" altLang="en-US">
              <a:solidFill>
                <a:schemeClr val="bg1">
                  <a:lumMod val="65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NLP</a:t>
            </a:r>
            <a:r>
              <a:rPr lang="zh-CN" altLang="en-US"/>
              <a:t>工具包 </a:t>
            </a:r>
            <a:r>
              <a:rPr lang="en-US" altLang="zh-CN"/>
              <a:t>-- </a:t>
            </a:r>
            <a:r>
              <a:rPr lang="en-US" altLang="zh-CN"/>
              <a:t>HanLP</a:t>
            </a:r>
            <a:endParaRPr lang="en-US" altLang="zh-CN"/>
          </a:p>
        </p:txBody>
      </p:sp>
      <p:sp>
        <p:nvSpPr>
          <p:cNvPr id="3" name="内容占位符 2"/>
          <p:cNvSpPr>
            <a:spLocks noGrp="1"/>
          </p:cNvSpPr>
          <p:nvPr>
            <p:ph idx="1"/>
          </p:nvPr>
        </p:nvSpPr>
        <p:spPr/>
        <p:txBody>
          <a:bodyPr>
            <a:normAutofit lnSpcReduction="10000"/>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http://hanlp.linrunsoft.com/</a:t>
            </a:r>
            <a:endParaRPr lang="zh-CN" altLang="en-US"/>
          </a:p>
        </p:txBody>
      </p:sp>
      <p:pic>
        <p:nvPicPr>
          <p:cNvPr id="4" name="图片 3"/>
          <p:cNvPicPr>
            <a:picLocks noChangeAspect="1"/>
          </p:cNvPicPr>
          <p:nvPr/>
        </p:nvPicPr>
        <p:blipFill>
          <a:blip r:embed="rId1"/>
          <a:stretch>
            <a:fillRect/>
          </a:stretch>
        </p:blipFill>
        <p:spPr>
          <a:xfrm>
            <a:off x="2541270" y="1691005"/>
            <a:ext cx="7109460" cy="320294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NLP</a:t>
            </a:r>
            <a:r>
              <a:rPr lang="zh-CN" altLang="en-US">
                <a:sym typeface="+mn-ea"/>
              </a:rPr>
              <a:t>工具包 </a:t>
            </a:r>
            <a:r>
              <a:rPr lang="en-US" altLang="zh-CN">
                <a:sym typeface="+mn-ea"/>
              </a:rPr>
              <a:t>-- </a:t>
            </a:r>
            <a:r>
              <a:rPr lang="en-US" altLang="zh-CN"/>
              <a:t>FudanNLP (FNLP)</a:t>
            </a:r>
            <a:endParaRPr lang="en-US" altLang="zh-CN"/>
          </a:p>
        </p:txBody>
      </p:sp>
      <p:pic>
        <p:nvPicPr>
          <p:cNvPr id="4" name="内容占位符 3"/>
          <p:cNvPicPr>
            <a:picLocks noChangeAspect="1"/>
          </p:cNvPicPr>
          <p:nvPr>
            <p:ph idx="1"/>
          </p:nvPr>
        </p:nvPicPr>
        <p:blipFill>
          <a:blip r:embed="rId1"/>
          <a:stretch>
            <a:fillRect/>
          </a:stretch>
        </p:blipFill>
        <p:spPr>
          <a:xfrm>
            <a:off x="1710055" y="1504315"/>
            <a:ext cx="3171825" cy="4200525"/>
          </a:xfrm>
          <a:prstGeom prst="rect">
            <a:avLst/>
          </a:prstGeom>
        </p:spPr>
      </p:pic>
      <p:sp>
        <p:nvSpPr>
          <p:cNvPr id="5" name="文本框 4"/>
          <p:cNvSpPr txBox="1"/>
          <p:nvPr/>
        </p:nvSpPr>
        <p:spPr>
          <a:xfrm>
            <a:off x="838200" y="5848350"/>
            <a:ext cx="4518025" cy="368300"/>
          </a:xfrm>
          <a:prstGeom prst="rect">
            <a:avLst/>
          </a:prstGeom>
          <a:noFill/>
        </p:spPr>
        <p:txBody>
          <a:bodyPr wrap="square" rtlCol="0" anchor="t">
            <a:spAutoFit/>
          </a:bodyPr>
          <a:p>
            <a:r>
              <a:rPr lang="zh-CN" altLang="en-US"/>
              <a:t>https://github.com/FudanNLP/fnlp</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a:t>
            </a:r>
            <a:r>
              <a:rPr lang="en-US" altLang="zh-CN"/>
              <a:t>Spark</a:t>
            </a:r>
            <a:r>
              <a:rPr lang="zh-CN" altLang="en-US"/>
              <a:t>的</a:t>
            </a:r>
            <a:r>
              <a:rPr lang="zh-CN" altLang="en-US" dirty="0" smtClean="0">
                <a:sym typeface="+mn-ea"/>
              </a:rPr>
              <a:t>流水线处理</a:t>
            </a:r>
            <a:r>
              <a:rPr lang="en-US" altLang="zh-CN" dirty="0" smtClean="0">
                <a:sym typeface="+mn-ea"/>
              </a:rPr>
              <a:t>NLP</a:t>
            </a:r>
            <a:r>
              <a:rPr lang="zh-CN" altLang="en-US" dirty="0" smtClean="0">
                <a:sym typeface="+mn-ea"/>
              </a:rPr>
              <a:t>任务</a:t>
            </a:r>
            <a:endParaRPr lang="zh-CN" altLang="en-US"/>
          </a:p>
        </p:txBody>
      </p:sp>
      <p:grpSp>
        <p:nvGrpSpPr>
          <p:cNvPr id="4" name="组合 3"/>
          <p:cNvGrpSpPr/>
          <p:nvPr/>
        </p:nvGrpSpPr>
        <p:grpSpPr>
          <a:xfrm>
            <a:off x="1778054" y="1609812"/>
            <a:ext cx="1106970" cy="751798"/>
            <a:chOff x="614099" y="824952"/>
            <a:chExt cx="1106970" cy="751798"/>
          </a:xfrm>
        </p:grpSpPr>
        <p:sp>
          <p:nvSpPr>
            <p:cNvPr id="5" name="流程图: 磁盘 4"/>
            <p:cNvSpPr/>
            <p:nvPr/>
          </p:nvSpPr>
          <p:spPr bwMode="auto">
            <a:xfrm>
              <a:off x="633977" y="824952"/>
              <a:ext cx="1028951" cy="751798"/>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 name="文本框 5"/>
            <p:cNvSpPr txBox="1"/>
            <p:nvPr/>
          </p:nvSpPr>
          <p:spPr bwMode="auto">
            <a:xfrm>
              <a:off x="614099" y="1080452"/>
              <a:ext cx="110697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spAutoFit/>
            </a:bodyPr>
            <a:p>
              <a:r>
                <a:rPr lang="en-US" altLang="zh-CN" sz="1600" dirty="0" err="1" smtClean="0"/>
                <a:t>datasource</a:t>
              </a:r>
              <a:endParaRPr lang="en-US" altLang="zh-CN" sz="1600" dirty="0" smtClean="0"/>
            </a:p>
          </p:txBody>
        </p:sp>
      </p:grpSp>
      <p:grpSp>
        <p:nvGrpSpPr>
          <p:cNvPr id="7" name="组合 6"/>
          <p:cNvGrpSpPr/>
          <p:nvPr/>
        </p:nvGrpSpPr>
        <p:grpSpPr>
          <a:xfrm>
            <a:off x="3181014" y="1713297"/>
            <a:ext cx="1175006" cy="525274"/>
            <a:chOff x="2176083" y="1256424"/>
            <a:chExt cx="1175006" cy="525274"/>
          </a:xfrm>
        </p:grpSpPr>
        <p:sp>
          <p:nvSpPr>
            <p:cNvPr id="8" name="流程图: 过程 7"/>
            <p:cNvSpPr/>
            <p:nvPr/>
          </p:nvSpPr>
          <p:spPr bwMode="auto">
            <a:xfrm>
              <a:off x="2176083" y="1256424"/>
              <a:ext cx="1175006" cy="525274"/>
            </a:xfrm>
            <a:prstGeom prst="flowChart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9" name="文本框 8"/>
            <p:cNvSpPr txBox="1"/>
            <p:nvPr/>
          </p:nvSpPr>
          <p:spPr bwMode="auto">
            <a:xfrm>
              <a:off x="2261754" y="1320286"/>
              <a:ext cx="987771"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spAutoFit/>
            </a:bodyPr>
            <a:p>
              <a:r>
                <a:rPr lang="en-US" altLang="zh-CN" sz="1600" dirty="0" err="1"/>
                <a:t>ReadData</a:t>
              </a:r>
              <a:endParaRPr lang="en-US" altLang="zh-CN" sz="1600" dirty="0" smtClean="0"/>
            </a:p>
          </p:txBody>
        </p:sp>
      </p:grpSp>
      <p:grpSp>
        <p:nvGrpSpPr>
          <p:cNvPr id="53" name="组合 52"/>
          <p:cNvGrpSpPr/>
          <p:nvPr/>
        </p:nvGrpSpPr>
        <p:grpSpPr>
          <a:xfrm>
            <a:off x="4806468" y="1608678"/>
            <a:ext cx="1177685" cy="707886"/>
            <a:chOff x="3487329" y="1184610"/>
            <a:chExt cx="1037097" cy="599887"/>
          </a:xfrm>
        </p:grpSpPr>
        <p:sp>
          <p:nvSpPr>
            <p:cNvPr id="10" name="流程图: 过程 9"/>
            <p:cNvSpPr/>
            <p:nvPr/>
          </p:nvSpPr>
          <p:spPr bwMode="auto">
            <a:xfrm>
              <a:off x="3487329" y="1255118"/>
              <a:ext cx="1021605" cy="468891"/>
            </a:xfrm>
            <a:prstGeom prst="flowChart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en-US" altLang="zh-CN" sz="1600" dirty="0" smtClean="0">
                <a:latin typeface="Arial" panose="020B0604020202020204" pitchFamily="34" charset="0"/>
                <a:ea typeface="宋体" panose="02010600030101010101" pitchFamily="2" charset="-122"/>
                <a:cs typeface="宋体" panose="02010600030101010101" pitchFamily="2" charset="-122"/>
              </a:endParaRPr>
            </a:p>
          </p:txBody>
        </p:sp>
        <p:sp>
          <p:nvSpPr>
            <p:cNvPr id="11" name="文本框 10"/>
            <p:cNvSpPr txBox="1"/>
            <p:nvPr/>
          </p:nvSpPr>
          <p:spPr bwMode="auto">
            <a:xfrm>
              <a:off x="3506631" y="1184610"/>
              <a:ext cx="1017795" cy="59988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spAutoFit/>
            </a:bodyPr>
            <a:p>
              <a:r>
                <a:rPr lang="en-US" altLang="zh-CN" sz="1600" dirty="0" err="1" smtClean="0"/>
                <a:t>CHSegment</a:t>
              </a:r>
              <a:endParaRPr lang="en-US" altLang="zh-CN" sz="1600" dirty="0" smtClean="0"/>
            </a:p>
            <a:p>
              <a:pPr marL="171450" indent="-171450">
                <a:buFont typeface="Arial" panose="020B0604020202020204" pitchFamily="34" charset="0"/>
                <a:buChar char="•"/>
              </a:pPr>
              <a:r>
                <a:rPr lang="en-US" altLang="zh-CN" sz="1200" dirty="0" smtClean="0"/>
                <a:t>POS-Tagging</a:t>
              </a:r>
              <a:endParaRPr lang="en-US" altLang="zh-CN" sz="1200" dirty="0" smtClean="0"/>
            </a:p>
            <a:p>
              <a:pPr marL="171450" indent="-171450">
                <a:buFont typeface="Arial" panose="020B0604020202020204" pitchFamily="34" charset="0"/>
                <a:buChar char="•"/>
              </a:pPr>
              <a:r>
                <a:rPr lang="en-US" altLang="zh-CN" sz="1200" dirty="0" smtClean="0"/>
                <a:t>NER,</a:t>
              </a:r>
              <a:r>
                <a:rPr lang="zh-CN" altLang="en-US" sz="1200" dirty="0" smtClean="0"/>
                <a:t> </a:t>
              </a:r>
              <a:r>
                <a:rPr lang="en-US" altLang="zh-CN" sz="1200" dirty="0" err="1" smtClean="0"/>
                <a:t>etc</a:t>
              </a:r>
              <a:endParaRPr lang="en-US" altLang="zh-CN" sz="1200" dirty="0" smtClean="0"/>
            </a:p>
          </p:txBody>
        </p:sp>
      </p:grpSp>
      <p:grpSp>
        <p:nvGrpSpPr>
          <p:cNvPr id="13" name="组合 12"/>
          <p:cNvGrpSpPr/>
          <p:nvPr/>
        </p:nvGrpSpPr>
        <p:grpSpPr>
          <a:xfrm>
            <a:off x="6324113" y="1596973"/>
            <a:ext cx="1334120" cy="731966"/>
            <a:chOff x="4961335" y="1369688"/>
            <a:chExt cx="1102611" cy="584775"/>
          </a:xfrm>
        </p:grpSpPr>
        <p:sp>
          <p:nvSpPr>
            <p:cNvPr id="12" name="流程图: 过程 11"/>
            <p:cNvSpPr/>
            <p:nvPr/>
          </p:nvSpPr>
          <p:spPr bwMode="auto">
            <a:xfrm>
              <a:off x="5023909" y="1431242"/>
              <a:ext cx="977462" cy="468891"/>
            </a:xfrm>
            <a:prstGeom prst="flowChart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4" name="文本框 13"/>
            <p:cNvSpPr txBox="1"/>
            <p:nvPr/>
          </p:nvSpPr>
          <p:spPr bwMode="auto">
            <a:xfrm>
              <a:off x="4961335" y="1369688"/>
              <a:ext cx="1102611" cy="584775"/>
            </a:xfrm>
            <a:prstGeom prst="rect">
              <a:avLst/>
            </a:prstGeom>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spAutoFit/>
            </a:bodyPr>
            <a:p>
              <a:pPr algn="ctr"/>
              <a:r>
                <a:rPr lang="en-US" altLang="zh-CN" sz="1600" dirty="0" err="1" smtClean="0"/>
                <a:t>StopWords</a:t>
              </a:r>
              <a:endParaRPr lang="en-US" altLang="zh-CN" sz="1600" dirty="0" smtClean="0"/>
            </a:p>
            <a:p>
              <a:pPr algn="ctr"/>
              <a:r>
                <a:rPr lang="en-US" altLang="zh-CN" sz="1600" dirty="0" smtClean="0"/>
                <a:t>Remover</a:t>
              </a:r>
              <a:endParaRPr lang="en-US" altLang="zh-CN" sz="1600" dirty="0" smtClean="0"/>
            </a:p>
          </p:txBody>
        </p:sp>
      </p:grpSp>
      <p:grpSp>
        <p:nvGrpSpPr>
          <p:cNvPr id="22" name="组合 21"/>
          <p:cNvGrpSpPr/>
          <p:nvPr/>
        </p:nvGrpSpPr>
        <p:grpSpPr>
          <a:xfrm>
            <a:off x="6559934" y="2756005"/>
            <a:ext cx="872834" cy="791618"/>
            <a:chOff x="5229941" y="2283640"/>
            <a:chExt cx="678968" cy="629371"/>
          </a:xfrm>
          <a:noFill/>
        </p:grpSpPr>
        <p:sp>
          <p:nvSpPr>
            <p:cNvPr id="20" name="流程图: 数据 19"/>
            <p:cNvSpPr/>
            <p:nvPr/>
          </p:nvSpPr>
          <p:spPr bwMode="auto">
            <a:xfrm>
              <a:off x="5229989" y="2283640"/>
              <a:ext cx="664222" cy="629371"/>
            </a:xfrm>
            <a:prstGeom prst="flowChartInputOutpu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3500000" scaled="1"/>
              <a:tileRect/>
            </a:gra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文本框 20"/>
            <p:cNvSpPr txBox="1"/>
            <p:nvPr/>
          </p:nvSpPr>
          <p:spPr bwMode="auto">
            <a:xfrm>
              <a:off x="5229941" y="2297104"/>
              <a:ext cx="678968" cy="584775"/>
            </a:xfrm>
            <a:prstGeom prst="rect">
              <a:avLst/>
            </a:prstGeom>
            <a:grpFill/>
            <a:ln>
              <a:noFill/>
            </a:ln>
          </p:spPr>
          <p:txBody>
            <a:bodyPr vert="horz" wrap="none" lIns="91440" tIns="45720" rIns="91440" bIns="45720" numCol="1" rtlCol="0" anchor="ctr" anchorCtr="0" compatLnSpc="1">
              <a:spAutoFit/>
            </a:bodyPr>
            <a:p>
              <a:pPr algn="ctr"/>
              <a:r>
                <a:rPr lang="en-US" altLang="zh-CN" sz="1600" dirty="0"/>
                <a:t>d</a:t>
              </a:r>
              <a:r>
                <a:rPr lang="en-US" altLang="zh-CN" sz="1600" dirty="0" smtClean="0"/>
                <a:t>ata</a:t>
              </a:r>
              <a:endParaRPr lang="en-US" altLang="zh-CN" sz="1600" dirty="0" smtClean="0"/>
            </a:p>
            <a:p>
              <a:pPr algn="ctr"/>
              <a:r>
                <a:rPr lang="en-US" altLang="zh-CN" sz="1600" dirty="0" smtClean="0"/>
                <a:t>frame</a:t>
              </a:r>
              <a:endParaRPr lang="zh-CN" altLang="en-US" sz="1600" dirty="0" smtClean="0"/>
            </a:p>
          </p:txBody>
        </p:sp>
      </p:grpSp>
      <p:grpSp>
        <p:nvGrpSpPr>
          <p:cNvPr id="49" name="组合 48"/>
          <p:cNvGrpSpPr/>
          <p:nvPr/>
        </p:nvGrpSpPr>
        <p:grpSpPr>
          <a:xfrm>
            <a:off x="4621028" y="2754755"/>
            <a:ext cx="1313817" cy="1459108"/>
            <a:chOff x="3472579" y="2071619"/>
            <a:chExt cx="1172589" cy="1261242"/>
          </a:xfr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3500000" scaled="1"/>
            <a:tileRect/>
          </a:gradFill>
        </p:grpSpPr>
        <p:sp>
          <p:nvSpPr>
            <p:cNvPr id="45" name="流程图: 过程 44"/>
            <p:cNvSpPr/>
            <p:nvPr/>
          </p:nvSpPr>
          <p:spPr bwMode="auto">
            <a:xfrm>
              <a:off x="3472579" y="2071619"/>
              <a:ext cx="1172589" cy="1261242"/>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17" name="组合 16"/>
            <p:cNvGrpSpPr/>
            <p:nvPr/>
          </p:nvGrpSpPr>
          <p:grpSpPr>
            <a:xfrm>
              <a:off x="3560645" y="2191473"/>
              <a:ext cx="1000275" cy="468891"/>
              <a:chOff x="5012504" y="1431242"/>
              <a:chExt cx="1000275" cy="468891"/>
            </a:xfrm>
            <a:grpFill/>
          </p:grpSpPr>
          <p:sp>
            <p:nvSpPr>
              <p:cNvPr id="18" name="流程图: 过程 17"/>
              <p:cNvSpPr/>
              <p:nvPr/>
            </p:nvSpPr>
            <p:spPr bwMode="auto">
              <a:xfrm>
                <a:off x="5023909" y="1431242"/>
                <a:ext cx="977462" cy="468891"/>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9" name="文本框 18"/>
              <p:cNvSpPr txBox="1"/>
              <p:nvPr/>
            </p:nvSpPr>
            <p:spPr bwMode="auto">
              <a:xfrm>
                <a:off x="5012504" y="1492798"/>
                <a:ext cx="1000275" cy="338554"/>
              </a:xfrm>
              <a:prstGeom prst="rect">
                <a:avLst/>
              </a:prstGeom>
              <a:noFill/>
              <a:ln>
                <a:noFill/>
              </a:ln>
            </p:spPr>
            <p:txBody>
              <a:bodyPr vert="horz" wrap="none" lIns="91440" tIns="45720" rIns="91440" bIns="45720" numCol="1" rtlCol="0" anchor="ctr" anchorCtr="0" compatLnSpc="1">
                <a:spAutoFit/>
              </a:bodyPr>
              <a:p>
                <a:pPr algn="ctr"/>
                <a:r>
                  <a:rPr lang="en-US" altLang="zh-CN" sz="1600" dirty="0" smtClean="0"/>
                  <a:t>word2vec</a:t>
                </a:r>
                <a:endParaRPr lang="en-US" altLang="zh-CN" sz="1600" dirty="0" smtClean="0"/>
              </a:p>
            </p:txBody>
          </p:sp>
        </p:grpSp>
        <p:grpSp>
          <p:nvGrpSpPr>
            <p:cNvPr id="26" name="组合 25"/>
            <p:cNvGrpSpPr/>
            <p:nvPr/>
          </p:nvGrpSpPr>
          <p:grpSpPr>
            <a:xfrm>
              <a:off x="3572050" y="2756968"/>
              <a:ext cx="977462" cy="468891"/>
              <a:chOff x="5023909" y="1431242"/>
              <a:chExt cx="977462" cy="468891"/>
            </a:xfrm>
            <a:grpFill/>
          </p:grpSpPr>
          <p:sp>
            <p:nvSpPr>
              <p:cNvPr id="27" name="流程图: 过程 26"/>
              <p:cNvSpPr/>
              <p:nvPr/>
            </p:nvSpPr>
            <p:spPr bwMode="auto">
              <a:xfrm>
                <a:off x="5023909" y="1431242"/>
                <a:ext cx="977462" cy="468891"/>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 name="文本框 27"/>
              <p:cNvSpPr txBox="1"/>
              <p:nvPr/>
            </p:nvSpPr>
            <p:spPr bwMode="auto">
              <a:xfrm>
                <a:off x="5076656" y="1492798"/>
                <a:ext cx="871970" cy="338554"/>
              </a:xfrm>
              <a:prstGeom prst="rect">
                <a:avLst/>
              </a:prstGeom>
              <a:grpFill/>
              <a:ln>
                <a:noFill/>
              </a:ln>
            </p:spPr>
            <p:txBody>
              <a:bodyPr vert="horz" wrap="none" lIns="91440" tIns="45720" rIns="91440" bIns="45720" numCol="1" rtlCol="0" anchor="ctr" anchorCtr="0" compatLnSpc="1">
                <a:spAutoFit/>
              </a:bodyPr>
              <a:p>
                <a:pPr algn="ctr"/>
                <a:r>
                  <a:rPr lang="en-US" altLang="zh-CN" sz="1600" dirty="0" smtClean="0"/>
                  <a:t>doc2vec</a:t>
                </a:r>
                <a:endParaRPr lang="en-US" altLang="zh-CN" sz="1600" dirty="0" smtClean="0"/>
              </a:p>
            </p:txBody>
          </p:sp>
        </p:grpSp>
      </p:grpSp>
      <p:grpSp>
        <p:nvGrpSpPr>
          <p:cNvPr id="47" name="组合 46"/>
          <p:cNvGrpSpPr/>
          <p:nvPr/>
        </p:nvGrpSpPr>
        <p:grpSpPr>
          <a:xfrm>
            <a:off x="2644885" y="2756004"/>
            <a:ext cx="1939732" cy="1457859"/>
            <a:chOff x="2049163" y="2694874"/>
            <a:chExt cx="1436099" cy="1261242"/>
          </a:xfr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p:grpSpPr>
        <p:sp>
          <p:nvSpPr>
            <p:cNvPr id="44" name="流程图: 过程 43"/>
            <p:cNvSpPr/>
            <p:nvPr/>
          </p:nvSpPr>
          <p:spPr bwMode="auto">
            <a:xfrm>
              <a:off x="2185062" y="2694874"/>
              <a:ext cx="1172589" cy="1261242"/>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29" name="组合 28"/>
            <p:cNvGrpSpPr/>
            <p:nvPr/>
          </p:nvGrpSpPr>
          <p:grpSpPr>
            <a:xfrm>
              <a:off x="2254251" y="2756225"/>
              <a:ext cx="1025923" cy="584775"/>
              <a:chOff x="4999681" y="1369688"/>
              <a:chExt cx="1025923" cy="584775"/>
            </a:xfrm>
            <a:grpFill/>
          </p:grpSpPr>
          <p:sp>
            <p:nvSpPr>
              <p:cNvPr id="30" name="流程图: 过程 29"/>
              <p:cNvSpPr/>
              <p:nvPr/>
            </p:nvSpPr>
            <p:spPr bwMode="auto">
              <a:xfrm>
                <a:off x="5023909" y="1431242"/>
                <a:ext cx="977462" cy="468891"/>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1" name="文本框 30"/>
              <p:cNvSpPr txBox="1"/>
              <p:nvPr/>
            </p:nvSpPr>
            <p:spPr bwMode="auto">
              <a:xfrm>
                <a:off x="4999681" y="1369688"/>
                <a:ext cx="1025923" cy="584775"/>
              </a:xfrm>
              <a:prstGeom prst="rect">
                <a:avLst/>
              </a:prstGeom>
              <a:grpFill/>
              <a:ln>
                <a:solidFill>
                  <a:schemeClr val="tx1"/>
                </a:solidFill>
              </a:ln>
            </p:spPr>
            <p:txBody>
              <a:bodyPr vert="horz" wrap="none" lIns="91440" tIns="45720" rIns="91440" bIns="45720" numCol="1" rtlCol="0" anchor="ctr" anchorCtr="0" compatLnSpc="1">
                <a:spAutoFit/>
              </a:bodyPr>
              <a:p>
                <a:pPr algn="ctr"/>
                <a:r>
                  <a:rPr lang="en-US" altLang="zh-CN" sz="1600" dirty="0" smtClean="0"/>
                  <a:t>keywords</a:t>
                </a:r>
                <a:endParaRPr lang="en-US" altLang="zh-CN" sz="1600" dirty="0" smtClean="0"/>
              </a:p>
              <a:p>
                <a:pPr algn="ctr"/>
                <a:r>
                  <a:rPr lang="en-US" altLang="zh-CN" sz="1600" dirty="0" smtClean="0"/>
                  <a:t>extraction</a:t>
                </a:r>
                <a:endParaRPr lang="en-US" altLang="zh-CN" sz="1600" dirty="0" smtClean="0"/>
              </a:p>
            </p:txBody>
          </p:sp>
        </p:grpSp>
        <p:grpSp>
          <p:nvGrpSpPr>
            <p:cNvPr id="32" name="组合 31"/>
            <p:cNvGrpSpPr/>
            <p:nvPr/>
          </p:nvGrpSpPr>
          <p:grpSpPr>
            <a:xfrm>
              <a:off x="2049163" y="3379015"/>
              <a:ext cx="1436099" cy="468891"/>
              <a:chOff x="4794593" y="1431242"/>
              <a:chExt cx="1436099" cy="468891"/>
            </a:xfrm>
            <a:grpFill/>
          </p:grpSpPr>
          <p:sp>
            <p:nvSpPr>
              <p:cNvPr id="33" name="流程图: 过程 32"/>
              <p:cNvSpPr/>
              <p:nvPr/>
            </p:nvSpPr>
            <p:spPr bwMode="auto">
              <a:xfrm>
                <a:off x="5023909" y="1431242"/>
                <a:ext cx="977462" cy="468891"/>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4" name="文本框 33"/>
              <p:cNvSpPr txBox="1"/>
              <p:nvPr/>
            </p:nvSpPr>
            <p:spPr bwMode="auto">
              <a:xfrm>
                <a:off x="4794593" y="1492798"/>
                <a:ext cx="1436099" cy="338554"/>
              </a:xfrm>
              <a:prstGeom prst="rect">
                <a:avLst/>
              </a:prstGeom>
              <a:noFill/>
              <a:ln>
                <a:noFill/>
              </a:ln>
            </p:spPr>
            <p:txBody>
              <a:bodyPr vert="horz" wrap="none" lIns="91440" tIns="45720" rIns="91440" bIns="45720" numCol="1" rtlCol="0" anchor="ctr" anchorCtr="0" compatLnSpc="1">
                <a:spAutoFit/>
              </a:bodyPr>
              <a:p>
                <a:pPr algn="ctr"/>
                <a:r>
                  <a:rPr lang="en-US" altLang="zh-CN" sz="1600" dirty="0" smtClean="0"/>
                  <a:t>Summarization</a:t>
                </a:r>
                <a:endParaRPr lang="en-US" altLang="zh-CN" sz="1600" dirty="0" smtClean="0"/>
              </a:p>
            </p:txBody>
          </p:sp>
        </p:grpSp>
      </p:grpSp>
      <p:grpSp>
        <p:nvGrpSpPr>
          <p:cNvPr id="48" name="组合 47"/>
          <p:cNvGrpSpPr/>
          <p:nvPr/>
        </p:nvGrpSpPr>
        <p:grpSpPr>
          <a:xfrm>
            <a:off x="6128341" y="3988225"/>
            <a:ext cx="1855426" cy="1442008"/>
            <a:chOff x="476908" y="2468187"/>
            <a:chExt cx="1378839" cy="1261242"/>
          </a:xfr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100000" b="100000"/>
            </a:path>
            <a:tileRect t="-100000" r="-100000"/>
          </a:gradFill>
        </p:grpSpPr>
        <p:sp>
          <p:nvSpPr>
            <p:cNvPr id="46" name="流程图: 过程 45"/>
            <p:cNvSpPr/>
            <p:nvPr/>
          </p:nvSpPr>
          <p:spPr bwMode="auto">
            <a:xfrm>
              <a:off x="581081" y="2468187"/>
              <a:ext cx="1172589" cy="1261242"/>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35" name="组合 34"/>
            <p:cNvGrpSpPr/>
            <p:nvPr/>
          </p:nvGrpSpPr>
          <p:grpSpPr>
            <a:xfrm>
              <a:off x="476908" y="2585877"/>
              <a:ext cx="1378839" cy="468891"/>
              <a:chOff x="4823223" y="1431242"/>
              <a:chExt cx="1378839" cy="468891"/>
            </a:xfrm>
            <a:grpFill/>
          </p:grpSpPr>
          <p:sp>
            <p:nvSpPr>
              <p:cNvPr id="36" name="流程图: 过程 35"/>
              <p:cNvSpPr/>
              <p:nvPr/>
            </p:nvSpPr>
            <p:spPr bwMode="auto">
              <a:xfrm>
                <a:off x="5023909" y="1431242"/>
                <a:ext cx="977462" cy="468891"/>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7" name="文本框 36"/>
              <p:cNvSpPr txBox="1"/>
              <p:nvPr/>
            </p:nvSpPr>
            <p:spPr bwMode="auto">
              <a:xfrm>
                <a:off x="4823223" y="1492798"/>
                <a:ext cx="1378839" cy="338554"/>
              </a:xfrm>
              <a:prstGeom prst="rect">
                <a:avLst/>
              </a:prstGeom>
              <a:noFill/>
              <a:ln>
                <a:noFill/>
              </a:ln>
            </p:spPr>
            <p:txBody>
              <a:bodyPr vert="horz" wrap="none" lIns="91440" tIns="45720" rIns="91440" bIns="45720" numCol="1" rtlCol="0" anchor="ctr" anchorCtr="0" compatLnSpc="1">
                <a:spAutoFit/>
              </a:bodyPr>
              <a:p>
                <a:pPr algn="ctr"/>
                <a:r>
                  <a:rPr lang="en-US" altLang="zh-CN" sz="1600" dirty="0" smtClean="0"/>
                  <a:t>Risk Detection</a:t>
                </a:r>
                <a:endParaRPr lang="en-US" altLang="zh-CN" sz="1600" dirty="0" smtClean="0"/>
              </a:p>
            </p:txBody>
          </p:sp>
        </p:grpSp>
        <p:grpSp>
          <p:nvGrpSpPr>
            <p:cNvPr id="38" name="组合 37"/>
            <p:cNvGrpSpPr/>
            <p:nvPr/>
          </p:nvGrpSpPr>
          <p:grpSpPr>
            <a:xfrm>
              <a:off x="641784" y="3090242"/>
              <a:ext cx="1043235" cy="584775"/>
              <a:chOff x="4991027" y="1369688"/>
              <a:chExt cx="1043235" cy="584775"/>
            </a:xfrm>
            <a:grpFill/>
          </p:grpSpPr>
          <p:sp>
            <p:nvSpPr>
              <p:cNvPr id="39" name="流程图: 过程 38"/>
              <p:cNvSpPr/>
              <p:nvPr/>
            </p:nvSpPr>
            <p:spPr bwMode="auto">
              <a:xfrm>
                <a:off x="5023909" y="1431242"/>
                <a:ext cx="977462" cy="468891"/>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0" name="文本框 39"/>
              <p:cNvSpPr txBox="1"/>
              <p:nvPr/>
            </p:nvSpPr>
            <p:spPr bwMode="auto">
              <a:xfrm>
                <a:off x="4991027" y="1369688"/>
                <a:ext cx="1043235" cy="584775"/>
              </a:xfrm>
              <a:prstGeom prst="rect">
                <a:avLst/>
              </a:prstGeom>
              <a:grpFill/>
              <a:ln>
                <a:solidFill>
                  <a:schemeClr val="tx1"/>
                </a:solidFill>
              </a:ln>
            </p:spPr>
            <p:txBody>
              <a:bodyPr vert="horz" wrap="none" lIns="91440" tIns="45720" rIns="91440" bIns="45720" numCol="1" rtlCol="0" anchor="ctr" anchorCtr="0" compatLnSpc="1">
                <a:spAutoFit/>
              </a:bodyPr>
              <a:p>
                <a:pPr algn="ctr"/>
                <a:r>
                  <a:rPr lang="en-US" altLang="zh-CN" sz="1600" dirty="0" smtClean="0"/>
                  <a:t>Sentiment</a:t>
                </a:r>
                <a:endParaRPr lang="en-US" altLang="zh-CN" sz="1600" dirty="0" smtClean="0"/>
              </a:p>
              <a:p>
                <a:pPr algn="ctr"/>
                <a:r>
                  <a:rPr lang="en-US" altLang="zh-CN" sz="1600" dirty="0" smtClean="0"/>
                  <a:t>Analysis</a:t>
                </a:r>
                <a:endParaRPr lang="en-US" altLang="zh-CN" sz="1600" dirty="0" smtClean="0"/>
              </a:p>
            </p:txBody>
          </p:sp>
        </p:grpSp>
      </p:grpSp>
      <p:sp>
        <p:nvSpPr>
          <p:cNvPr id="51" name="右箭头 50"/>
          <p:cNvSpPr/>
          <p:nvPr/>
        </p:nvSpPr>
        <p:spPr bwMode="auto">
          <a:xfrm>
            <a:off x="2874651" y="1860514"/>
            <a:ext cx="271167" cy="216713"/>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2" name="右箭头 51"/>
          <p:cNvSpPr/>
          <p:nvPr/>
        </p:nvSpPr>
        <p:spPr bwMode="auto">
          <a:xfrm>
            <a:off x="4446064" y="1855620"/>
            <a:ext cx="271167" cy="216713"/>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4" name="右箭头 53"/>
          <p:cNvSpPr/>
          <p:nvPr/>
        </p:nvSpPr>
        <p:spPr bwMode="auto">
          <a:xfrm>
            <a:off x="6026213" y="1859085"/>
            <a:ext cx="271167" cy="216713"/>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下箭头 54"/>
          <p:cNvSpPr/>
          <p:nvPr/>
        </p:nvSpPr>
        <p:spPr bwMode="auto">
          <a:xfrm>
            <a:off x="6864645" y="2361610"/>
            <a:ext cx="260076" cy="361932"/>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
            <a:pPr defTabSz="914400" fontAlgn="base">
              <a:spcBef>
                <a:spcPct val="0"/>
              </a:spcBef>
              <a:spcAft>
                <a:spcPct val="0"/>
              </a:spcAft>
              <a:buFont typeface="Arial" panose="020B0604020202020204" pitchFamily="34" charset="0"/>
              <a:buNone/>
            </a:pPr>
            <a:endParaRPr kumimoji="1" lang="zh-CN" altLang="en-US" sz="2400">
              <a:solidFill>
                <a:schemeClr val="dk1"/>
              </a:solidFill>
              <a:latin typeface="Arial" panose="020B0604020202020204" pitchFamily="34" charset="0"/>
              <a:ea typeface="宋体" panose="02010600030101010101" pitchFamily="2" charset="-122"/>
              <a:cs typeface="宋体" panose="02010600030101010101" pitchFamily="2" charset="-122"/>
            </a:endParaRPr>
          </a:p>
        </p:txBody>
      </p:sp>
      <p:sp>
        <p:nvSpPr>
          <p:cNvPr id="56" name="下箭头 55"/>
          <p:cNvSpPr/>
          <p:nvPr/>
        </p:nvSpPr>
        <p:spPr bwMode="auto">
          <a:xfrm>
            <a:off x="6862063" y="3605151"/>
            <a:ext cx="260076" cy="329029"/>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7" name="右箭头 56"/>
          <p:cNvSpPr/>
          <p:nvPr/>
        </p:nvSpPr>
        <p:spPr bwMode="auto">
          <a:xfrm>
            <a:off x="7473743" y="2963898"/>
            <a:ext cx="359670" cy="253926"/>
          </a:xfrm>
          <a:prstGeom prst="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8" name="右箭头 57"/>
          <p:cNvSpPr/>
          <p:nvPr/>
        </p:nvSpPr>
        <p:spPr bwMode="auto">
          <a:xfrm rot="10800000">
            <a:off x="6014630" y="2981500"/>
            <a:ext cx="359670" cy="253926"/>
          </a:xfrm>
          <a:prstGeom prst="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0" name="文本框 59"/>
          <p:cNvSpPr txBox="1"/>
          <p:nvPr/>
        </p:nvSpPr>
        <p:spPr bwMode="auto">
          <a:xfrm>
            <a:off x="8446060" y="4896425"/>
            <a:ext cx="537327" cy="400110"/>
          </a:xfrm>
          <a:prstGeom prst="rect">
            <a:avLst/>
          </a:prstGeom>
          <a:noFill/>
          <a:ln>
            <a:noFill/>
          </a:ln>
        </p:spPr>
        <p:txBody>
          <a:bodyPr vert="horz" wrap="none" lIns="91440" tIns="45720" rIns="91440" bIns="45720" numCol="1" rtlCol="0" anchor="ctr" anchorCtr="0" compatLnSpc="1">
            <a:spAutoFit/>
          </a:bodyPr>
          <a:p>
            <a:r>
              <a:rPr lang="en-US" altLang="zh-CN" sz="2000" dirty="0" smtClean="0"/>
              <a:t>……</a:t>
            </a:r>
            <a:endParaRPr lang="zh-CN" altLang="en-US" sz="2000" dirty="0" smtClean="0"/>
          </a:p>
        </p:txBody>
      </p:sp>
      <p:sp>
        <p:nvSpPr>
          <p:cNvPr id="61" name="右箭头 60"/>
          <p:cNvSpPr/>
          <p:nvPr/>
        </p:nvSpPr>
        <p:spPr bwMode="auto">
          <a:xfrm rot="2736235">
            <a:off x="5696825" y="4325532"/>
            <a:ext cx="359670" cy="279319"/>
          </a:xfrm>
          <a:prstGeom prst="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2" name="下箭头 61"/>
          <p:cNvSpPr/>
          <p:nvPr/>
        </p:nvSpPr>
        <p:spPr bwMode="auto">
          <a:xfrm rot="4012802">
            <a:off x="3968215" y="2387237"/>
            <a:ext cx="260076" cy="361932"/>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
            <a:pPr defTabSz="914400" fontAlgn="base">
              <a:spcBef>
                <a:spcPct val="0"/>
              </a:spcBef>
              <a:spcAft>
                <a:spcPct val="0"/>
              </a:spcAft>
              <a:buFont typeface="Arial" panose="020B0604020202020204" pitchFamily="34" charset="0"/>
              <a:buNone/>
            </a:pPr>
            <a:endParaRPr kumimoji="1" lang="zh-CN" altLang="en-US" sz="2400">
              <a:latin typeface="Arial" panose="020B0604020202020204" pitchFamily="34" charset="0"/>
              <a:ea typeface="宋体" panose="02010600030101010101" pitchFamily="2" charset="-122"/>
              <a:cs typeface="宋体" panose="02010600030101010101" pitchFamily="2" charset="-122"/>
            </a:endParaRPr>
          </a:p>
        </p:txBody>
      </p:sp>
      <p:grpSp>
        <p:nvGrpSpPr>
          <p:cNvPr id="67" name="组合 66"/>
          <p:cNvGrpSpPr/>
          <p:nvPr/>
        </p:nvGrpSpPr>
        <p:grpSpPr>
          <a:xfrm>
            <a:off x="7973012" y="2300164"/>
            <a:ext cx="1688895" cy="1837489"/>
            <a:chOff x="3283594" y="2238247"/>
            <a:chExt cx="1272080" cy="1731846"/>
          </a:xfr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100000" b="100000"/>
            </a:path>
            <a:tileRect t="-100000" r="-100000"/>
          </a:gradFill>
        </p:grpSpPr>
        <p:sp>
          <p:nvSpPr>
            <p:cNvPr id="41" name="流程图: 过程 40"/>
            <p:cNvSpPr/>
            <p:nvPr/>
          </p:nvSpPr>
          <p:spPr bwMode="auto">
            <a:xfrm>
              <a:off x="3336562" y="2238247"/>
              <a:ext cx="1172589" cy="1690675"/>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15" name="组合 14"/>
            <p:cNvGrpSpPr/>
            <p:nvPr/>
          </p:nvGrpSpPr>
          <p:grpSpPr>
            <a:xfrm>
              <a:off x="3426444" y="2377779"/>
              <a:ext cx="977462" cy="369332"/>
              <a:chOff x="5023909" y="1431242"/>
              <a:chExt cx="977462" cy="468891"/>
            </a:xfrm>
            <a:grpFill/>
          </p:grpSpPr>
          <p:sp>
            <p:nvSpPr>
              <p:cNvPr id="16" name="流程图: 过程 15"/>
              <p:cNvSpPr/>
              <p:nvPr/>
            </p:nvSpPr>
            <p:spPr bwMode="auto">
              <a:xfrm>
                <a:off x="5023909" y="1431242"/>
                <a:ext cx="977462" cy="468891"/>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 name="文本框 22"/>
              <p:cNvSpPr txBox="1"/>
              <p:nvPr/>
            </p:nvSpPr>
            <p:spPr bwMode="auto">
              <a:xfrm>
                <a:off x="5205793" y="1447167"/>
                <a:ext cx="613694" cy="429816"/>
              </a:xfrm>
              <a:prstGeom prst="rect">
                <a:avLst/>
              </a:prstGeom>
              <a:grpFill/>
              <a:ln>
                <a:noFill/>
              </a:ln>
            </p:spPr>
            <p:txBody>
              <a:bodyPr vert="horz" wrap="none" lIns="91440" tIns="45720" rIns="91440" bIns="45720" numCol="1" rtlCol="0" anchor="ctr" anchorCtr="0" compatLnSpc="1">
                <a:spAutoFit/>
              </a:bodyPr>
              <a:p>
                <a:pPr algn="ctr"/>
                <a:r>
                  <a:rPr lang="en-US" altLang="zh-CN" sz="1600" dirty="0" smtClean="0"/>
                  <a:t>BOW</a:t>
                </a:r>
                <a:endParaRPr lang="en-US" altLang="zh-CN" sz="1600" dirty="0" smtClean="0"/>
              </a:p>
            </p:txBody>
          </p:sp>
        </p:grpSp>
        <p:grpSp>
          <p:nvGrpSpPr>
            <p:cNvPr id="24" name="组合 23"/>
            <p:cNvGrpSpPr/>
            <p:nvPr/>
          </p:nvGrpSpPr>
          <p:grpSpPr>
            <a:xfrm>
              <a:off x="3283594" y="2755513"/>
              <a:ext cx="1272080" cy="584775"/>
              <a:chOff x="4876601" y="1369688"/>
              <a:chExt cx="1272080" cy="584775"/>
            </a:xfrm>
            <a:grpFill/>
          </p:grpSpPr>
          <p:sp>
            <p:nvSpPr>
              <p:cNvPr id="25" name="流程图: 过程 24"/>
              <p:cNvSpPr/>
              <p:nvPr/>
            </p:nvSpPr>
            <p:spPr bwMode="auto">
              <a:xfrm>
                <a:off x="5023909" y="1431242"/>
                <a:ext cx="977462" cy="468891"/>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2" name="文本框 41"/>
              <p:cNvSpPr txBox="1"/>
              <p:nvPr/>
            </p:nvSpPr>
            <p:spPr bwMode="auto">
              <a:xfrm>
                <a:off x="4876601" y="1369688"/>
                <a:ext cx="1272080" cy="584775"/>
              </a:xfrm>
              <a:prstGeom prst="rect">
                <a:avLst/>
              </a:prstGeom>
              <a:noFill/>
              <a:ln>
                <a:noFill/>
              </a:ln>
            </p:spPr>
            <p:txBody>
              <a:bodyPr vert="horz" wrap="none" lIns="91440" tIns="45720" rIns="91440" bIns="45720" numCol="1" rtlCol="0" anchor="ctr" anchorCtr="0" compatLnSpc="1">
                <a:spAutoFit/>
              </a:bodyPr>
              <a:p>
                <a:pPr algn="ctr"/>
                <a:r>
                  <a:rPr lang="en-US" altLang="zh-CN" sz="1600" dirty="0" err="1" smtClean="0"/>
                  <a:t>IndexedBOW</a:t>
                </a:r>
                <a:endParaRPr lang="en-US" altLang="zh-CN" sz="1600" dirty="0" smtClean="0"/>
              </a:p>
              <a:p>
                <a:pPr algn="ctr"/>
                <a:r>
                  <a:rPr lang="en-US" altLang="zh-CN" sz="1600" dirty="0" smtClean="0"/>
                  <a:t>(</a:t>
                </a:r>
                <a:r>
                  <a:rPr lang="en-US" altLang="zh-CN" sz="1600" dirty="0" err="1" smtClean="0"/>
                  <a:t>libSVM</a:t>
                </a:r>
                <a:r>
                  <a:rPr lang="en-US" altLang="zh-CN" sz="1600" dirty="0" smtClean="0"/>
                  <a:t>)</a:t>
                </a:r>
                <a:endParaRPr lang="en-US" altLang="zh-CN" sz="1600" dirty="0" smtClean="0"/>
              </a:p>
            </p:txBody>
          </p:sp>
        </p:grpSp>
        <p:grpSp>
          <p:nvGrpSpPr>
            <p:cNvPr id="63" name="组合 62"/>
            <p:cNvGrpSpPr/>
            <p:nvPr/>
          </p:nvGrpSpPr>
          <p:grpSpPr>
            <a:xfrm>
              <a:off x="3432270" y="3362835"/>
              <a:ext cx="977462" cy="369332"/>
              <a:chOff x="5023909" y="1431243"/>
              <a:chExt cx="977462" cy="369332"/>
            </a:xfrm>
            <a:grpFill/>
          </p:grpSpPr>
          <p:sp>
            <p:nvSpPr>
              <p:cNvPr id="64" name="流程图: 过程 63"/>
              <p:cNvSpPr/>
              <p:nvPr/>
            </p:nvSpPr>
            <p:spPr bwMode="auto">
              <a:xfrm>
                <a:off x="5023909" y="1431243"/>
                <a:ext cx="977462" cy="369332"/>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5" name="文本框 64"/>
              <p:cNvSpPr txBox="1"/>
              <p:nvPr/>
            </p:nvSpPr>
            <p:spPr bwMode="auto">
              <a:xfrm>
                <a:off x="5187069" y="1448656"/>
                <a:ext cx="651140" cy="338554"/>
              </a:xfrm>
              <a:prstGeom prst="rect">
                <a:avLst/>
              </a:prstGeom>
              <a:grpFill/>
              <a:ln>
                <a:noFill/>
              </a:ln>
            </p:spPr>
            <p:txBody>
              <a:bodyPr vert="horz" wrap="none" lIns="91440" tIns="45720" rIns="91440" bIns="45720" numCol="1" rtlCol="0" anchor="ctr" anchorCtr="0" compatLnSpc="1">
                <a:spAutoFit/>
              </a:bodyPr>
              <a:p>
                <a:pPr algn="ctr"/>
                <a:r>
                  <a:rPr lang="en-US" altLang="zh-CN" sz="1600" dirty="0"/>
                  <a:t>TFIDF</a:t>
                </a:r>
                <a:endParaRPr lang="en-US" altLang="zh-CN" sz="1600" dirty="0" smtClean="0"/>
              </a:p>
            </p:txBody>
          </p:sp>
        </p:grpSp>
        <p:sp>
          <p:nvSpPr>
            <p:cNvPr id="66" name="文本框 65"/>
            <p:cNvSpPr txBox="1"/>
            <p:nvPr/>
          </p:nvSpPr>
          <p:spPr bwMode="auto">
            <a:xfrm>
              <a:off x="3729655" y="3631539"/>
              <a:ext cx="466794" cy="338554"/>
            </a:xfrm>
            <a:prstGeom prst="rect">
              <a:avLst/>
            </a:prstGeom>
            <a:noFill/>
            <a:ln>
              <a:noFill/>
            </a:ln>
          </p:spPr>
          <p:txBody>
            <a:bodyPr vert="horz" wrap="none" lIns="91440" tIns="45720" rIns="91440" bIns="45720" numCol="1" rtlCol="0" anchor="ctr" anchorCtr="0" compatLnSpc="1">
              <a:spAutoFit/>
            </a:bodyPr>
            <a:p>
              <a:r>
                <a:rPr lang="en-US" altLang="zh-CN" sz="1600" dirty="0" smtClean="0"/>
                <a:t>……</a:t>
              </a:r>
              <a:endParaRPr lang="zh-CN" altLang="en-US" sz="1600" dirty="0" smtClean="0"/>
            </a:p>
          </p:txBody>
        </p:sp>
      </p:grpSp>
      <p:sp>
        <p:nvSpPr>
          <p:cNvPr id="68" name="下箭头 67"/>
          <p:cNvSpPr/>
          <p:nvPr/>
        </p:nvSpPr>
        <p:spPr bwMode="auto">
          <a:xfrm>
            <a:off x="5238073" y="2373081"/>
            <a:ext cx="260076" cy="361932"/>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
            <a:pPr defTabSz="914400" fontAlgn="base">
              <a:spcBef>
                <a:spcPct val="0"/>
              </a:spcBef>
              <a:spcAft>
                <a:spcPct val="0"/>
              </a:spcAft>
              <a:buFont typeface="Arial" panose="020B0604020202020204" pitchFamily="34" charset="0"/>
              <a:buNone/>
            </a:pPr>
            <a:endParaRPr kumimoji="1" lang="zh-CN" altLang="en-US" sz="2400">
              <a:solidFill>
                <a:schemeClr val="dk1"/>
              </a:solidFill>
              <a:latin typeface="Arial" panose="020B0604020202020204" pitchFamily="34" charset="0"/>
              <a:ea typeface="宋体" panose="02010600030101010101" pitchFamily="2" charset="-122"/>
              <a:cs typeface="宋体" panose="02010600030101010101" pitchFamily="2" charset="-122"/>
            </a:endParaRPr>
          </a:p>
        </p:txBody>
      </p:sp>
      <p:sp>
        <p:nvSpPr>
          <p:cNvPr id="69" name="右箭头 68"/>
          <p:cNvSpPr/>
          <p:nvPr/>
        </p:nvSpPr>
        <p:spPr bwMode="auto">
          <a:xfrm rot="7354172">
            <a:off x="8078006" y="4268467"/>
            <a:ext cx="359670" cy="279319"/>
          </a:xfrm>
          <a:prstGeom prst="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3" name="右箭头 42"/>
          <p:cNvSpPr/>
          <p:nvPr/>
        </p:nvSpPr>
        <p:spPr bwMode="auto">
          <a:xfrm rot="5400000">
            <a:off x="8213090" y="4822190"/>
            <a:ext cx="1354455" cy="187960"/>
          </a:xfrm>
          <a:prstGeom prst="rightArrow">
            <a:avLst/>
          </a:prstGeom>
          <a:gradFill flip="none" rotWithShape="1">
            <a:gsLst>
              <a:gs pos="0">
                <a:srgbClr val="99FCDC">
                  <a:shade val="30000"/>
                  <a:satMod val="115000"/>
                </a:srgbClr>
              </a:gs>
              <a:gs pos="50000">
                <a:srgbClr val="99FCDC">
                  <a:shade val="67500"/>
                  <a:satMod val="115000"/>
                </a:srgbClr>
              </a:gs>
              <a:gs pos="100000">
                <a:srgbClr val="99FCDC">
                  <a:shade val="100000"/>
                  <a:satMod val="115000"/>
                </a:srgbClr>
              </a:gs>
            </a:gsLst>
            <a:lin ang="13500000" scaled="1"/>
            <a:tileRect/>
          </a:gra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50" name="组合 49"/>
          <p:cNvGrpSpPr/>
          <p:nvPr/>
        </p:nvGrpSpPr>
        <p:grpSpPr>
          <a:xfrm>
            <a:off x="4626762" y="5647330"/>
            <a:ext cx="5274225" cy="841166"/>
            <a:chOff x="3542402" y="3545673"/>
            <a:chExt cx="5274225" cy="841166"/>
          </a:xfrm>
          <a:gradFill flip="none" rotWithShape="1">
            <a:gsLst>
              <a:gs pos="0">
                <a:srgbClr val="99FCDC">
                  <a:shade val="30000"/>
                  <a:satMod val="115000"/>
                </a:srgbClr>
              </a:gs>
              <a:gs pos="50000">
                <a:srgbClr val="99FCDC">
                  <a:shade val="67500"/>
                  <a:satMod val="115000"/>
                </a:srgbClr>
              </a:gs>
              <a:gs pos="100000">
                <a:srgbClr val="99FCDC">
                  <a:shade val="100000"/>
                  <a:satMod val="115000"/>
                </a:srgbClr>
              </a:gs>
            </a:gsLst>
            <a:lin ang="13500000" scaled="1"/>
            <a:tileRect/>
          </a:gradFill>
        </p:grpSpPr>
        <p:sp>
          <p:nvSpPr>
            <p:cNvPr id="59" name="流程图: 过程 58"/>
            <p:cNvSpPr/>
            <p:nvPr/>
          </p:nvSpPr>
          <p:spPr bwMode="auto">
            <a:xfrm>
              <a:off x="3542402" y="3576450"/>
              <a:ext cx="5274225" cy="810389"/>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0" name="流程图: 过程 69"/>
            <p:cNvSpPr/>
            <p:nvPr/>
          </p:nvSpPr>
          <p:spPr bwMode="auto">
            <a:xfrm>
              <a:off x="4525097" y="3866354"/>
              <a:ext cx="972931" cy="403711"/>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1" lang="en-US"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Decision Tree</a:t>
              </a:r>
              <a:endParaRPr kumimoji="1" lang="zh-CN" altLang="en-US" sz="1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1" name="流程图: 过程 70"/>
            <p:cNvSpPr/>
            <p:nvPr/>
          </p:nvSpPr>
          <p:spPr bwMode="auto">
            <a:xfrm>
              <a:off x="3571309" y="3859578"/>
              <a:ext cx="894004" cy="403711"/>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1" lang="en-US"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Logistic Regression</a:t>
              </a:r>
              <a:endParaRPr kumimoji="1" lang="zh-CN" altLang="en-US" sz="1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2" name="流程图: 过程 71"/>
            <p:cNvSpPr/>
            <p:nvPr/>
          </p:nvSpPr>
          <p:spPr bwMode="auto">
            <a:xfrm>
              <a:off x="5561494" y="3870884"/>
              <a:ext cx="894004" cy="403711"/>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1" lang="en-US" altLang="zh-CN" sz="1100" dirty="0" smtClean="0">
                  <a:latin typeface="Arial" panose="020B0604020202020204" pitchFamily="34" charset="0"/>
                  <a:ea typeface="宋体" panose="02010600030101010101" pitchFamily="2" charset="-122"/>
                  <a:cs typeface="宋体" panose="02010600030101010101" pitchFamily="2" charset="-122"/>
                </a:rPr>
                <a:t>Multilayer perceptron</a:t>
              </a:r>
              <a:endParaRPr kumimoji="1" lang="zh-CN" altLang="en-US" sz="1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3" name="流程图: 过程 72"/>
            <p:cNvSpPr/>
            <p:nvPr/>
          </p:nvSpPr>
          <p:spPr bwMode="auto">
            <a:xfrm>
              <a:off x="6514055" y="3870884"/>
              <a:ext cx="894004" cy="403711"/>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1" lang="en-US" altLang="zh-CN" sz="1100" dirty="0" smtClean="0">
                  <a:latin typeface="Arial" panose="020B0604020202020204" pitchFamily="34" charset="0"/>
                  <a:ea typeface="宋体" panose="02010600030101010101" pitchFamily="2" charset="-122"/>
                  <a:cs typeface="宋体" panose="02010600030101010101" pitchFamily="2" charset="-122"/>
                </a:rPr>
                <a:t>K-Means/</a:t>
              </a:r>
              <a:endParaRPr kumimoji="1" lang="en-US" altLang="zh-CN" sz="1100" dirty="0" smtClean="0">
                <a:latin typeface="Arial" panose="020B0604020202020204" pitchFamily="34" charset="0"/>
                <a:ea typeface="宋体" panose="02010600030101010101" pitchFamily="2" charset="-122"/>
                <a:cs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1" lang="en-US" altLang="zh-CN" sz="1100" dirty="0" smtClean="0">
                  <a:latin typeface="Arial" panose="020B0604020202020204" pitchFamily="34" charset="0"/>
                  <a:ea typeface="宋体" panose="02010600030101010101" pitchFamily="2" charset="-122"/>
                  <a:cs typeface="宋体" panose="02010600030101010101" pitchFamily="2" charset="-122"/>
                </a:rPr>
                <a:t>LDA</a:t>
              </a:r>
              <a:endParaRPr kumimoji="1" lang="zh-CN" altLang="en-US" sz="1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4" name="文本框 73"/>
            <p:cNvSpPr txBox="1"/>
            <p:nvPr/>
          </p:nvSpPr>
          <p:spPr bwMode="auto">
            <a:xfrm>
              <a:off x="8349833" y="3924735"/>
              <a:ext cx="466794" cy="338554"/>
            </a:xfrm>
            <a:prstGeom prst="rect">
              <a:avLst/>
            </a:prstGeom>
            <a:grpFill/>
            <a:ln>
              <a:noFill/>
            </a:ln>
          </p:spPr>
          <p:txBody>
            <a:bodyPr vert="horz" wrap="none" lIns="91440" tIns="45720" rIns="91440" bIns="45720" numCol="1" rtlCol="0" anchor="ctr" anchorCtr="0" compatLnSpc="1">
              <a:spAutoFit/>
            </a:bodyPr>
            <a:p>
              <a:r>
                <a:rPr lang="en-US" altLang="zh-CN" sz="1600" dirty="0" smtClean="0"/>
                <a:t>……</a:t>
              </a:r>
              <a:endParaRPr lang="zh-CN" altLang="en-US" sz="1600" dirty="0" smtClean="0"/>
            </a:p>
          </p:txBody>
        </p:sp>
        <p:sp>
          <p:nvSpPr>
            <p:cNvPr id="75" name="文本框 74"/>
            <p:cNvSpPr txBox="1"/>
            <p:nvPr/>
          </p:nvSpPr>
          <p:spPr bwMode="auto">
            <a:xfrm>
              <a:off x="5041746" y="3545673"/>
              <a:ext cx="1497526" cy="338554"/>
            </a:xfrm>
            <a:prstGeom prst="rect">
              <a:avLst/>
            </a:prstGeom>
            <a:noFill/>
            <a:ln>
              <a:noFill/>
            </a:ln>
          </p:spPr>
          <p:txBody>
            <a:bodyPr vert="horz" wrap="none" lIns="91440" tIns="45720" rIns="91440" bIns="45720" numCol="1" rtlCol="0" anchor="ctr" anchorCtr="0" compatLnSpc="1">
              <a:spAutoFit/>
            </a:bodyPr>
            <a:p>
              <a:r>
                <a:rPr lang="en-US" altLang="zh-CN" sz="1600" dirty="0" smtClean="0"/>
                <a:t>Spark ML/</a:t>
              </a:r>
              <a:r>
                <a:rPr lang="en-US" altLang="zh-CN" sz="1600" dirty="0" err="1" smtClean="0"/>
                <a:t>MLlib</a:t>
              </a:r>
              <a:endParaRPr lang="zh-CN" altLang="en-US" sz="1600" dirty="0" smtClean="0"/>
            </a:p>
          </p:txBody>
        </p:sp>
        <p:sp>
          <p:nvSpPr>
            <p:cNvPr id="76" name="流程图: 过程 75"/>
            <p:cNvSpPr/>
            <p:nvPr/>
          </p:nvSpPr>
          <p:spPr bwMode="auto">
            <a:xfrm>
              <a:off x="7458775" y="3862339"/>
              <a:ext cx="894004" cy="403711"/>
            </a:xfrm>
            <a:prstGeom prst="flowChartProcess">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1" lang="en-US" altLang="zh-CN" sz="1100" dirty="0" smtClean="0">
                  <a:latin typeface="Arial" panose="020B0604020202020204" pitchFamily="34" charset="0"/>
                  <a:ea typeface="宋体" panose="02010600030101010101" pitchFamily="2" charset="-122"/>
                  <a:cs typeface="宋体" panose="02010600030101010101" pitchFamily="2" charset="-122"/>
                </a:rPr>
                <a:t>Text-Similarity</a:t>
              </a:r>
              <a:endParaRPr kumimoji="1" lang="en-US" altLang="zh-CN" sz="1100" dirty="0" smtClean="0">
                <a:latin typeface="Arial" panose="020B0604020202020204" pitchFamily="34" charset="0"/>
                <a:ea typeface="宋体" panose="02010600030101010101" pitchFamily="2" charset="-122"/>
                <a:cs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企业风险和舆情监控</a:t>
            </a:r>
            <a:endParaRPr lang="zh-CN" altLang="en-US"/>
          </a:p>
        </p:txBody>
      </p:sp>
      <p:pic>
        <p:nvPicPr>
          <p:cNvPr id="4" name="内容占位符 3"/>
          <p:cNvPicPr>
            <a:picLocks noChangeAspect="1"/>
          </p:cNvPicPr>
          <p:nvPr>
            <p:ph idx="1"/>
          </p:nvPr>
        </p:nvPicPr>
        <p:blipFill>
          <a:blip r:embed="rId1"/>
          <a:stretch>
            <a:fillRect/>
          </a:stretch>
        </p:blipFill>
        <p:spPr>
          <a:xfrm>
            <a:off x="1997075" y="2745740"/>
            <a:ext cx="8197850" cy="16148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企业风险和舆情监控</a:t>
            </a:r>
            <a:endParaRPr lang="zh-CN" altLang="en-US"/>
          </a:p>
        </p:txBody>
      </p:sp>
      <p:pic>
        <p:nvPicPr>
          <p:cNvPr id="4" name="内容占位符 3"/>
          <p:cNvPicPr>
            <a:picLocks noChangeAspect="1"/>
          </p:cNvPicPr>
          <p:nvPr>
            <p:ph idx="1"/>
          </p:nvPr>
        </p:nvPicPr>
        <p:blipFill>
          <a:blip r:embed="rId1"/>
          <a:stretch>
            <a:fillRect/>
          </a:stretch>
        </p:blipFill>
        <p:spPr>
          <a:xfrm>
            <a:off x="1966595" y="1440815"/>
            <a:ext cx="8258175" cy="1628775"/>
          </a:xfrm>
          <a:prstGeom prst="rect">
            <a:avLst/>
          </a:prstGeom>
        </p:spPr>
      </p:pic>
      <p:pic>
        <p:nvPicPr>
          <p:cNvPr id="5" name="图片 4"/>
          <p:cNvPicPr>
            <a:picLocks noChangeAspect="1"/>
          </p:cNvPicPr>
          <p:nvPr/>
        </p:nvPicPr>
        <p:blipFill>
          <a:blip r:embed="rId2"/>
          <a:stretch>
            <a:fillRect/>
          </a:stretch>
        </p:blipFill>
        <p:spPr>
          <a:xfrm>
            <a:off x="2781300" y="3069590"/>
            <a:ext cx="6571615" cy="1133475"/>
          </a:xfrm>
          <a:prstGeom prst="rect">
            <a:avLst/>
          </a:prstGeom>
        </p:spPr>
      </p:pic>
      <p:pic>
        <p:nvPicPr>
          <p:cNvPr id="6" name="图片 5"/>
          <p:cNvPicPr>
            <a:picLocks noChangeAspect="1"/>
          </p:cNvPicPr>
          <p:nvPr/>
        </p:nvPicPr>
        <p:blipFill>
          <a:blip r:embed="rId3"/>
          <a:stretch>
            <a:fillRect/>
          </a:stretch>
        </p:blipFill>
        <p:spPr>
          <a:xfrm>
            <a:off x="2838450" y="4441825"/>
            <a:ext cx="6514465" cy="895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行业风险和舆情监控</a:t>
            </a:r>
            <a:endParaRPr lang="zh-CN" altLang="en-US"/>
          </a:p>
        </p:txBody>
      </p:sp>
      <p:pic>
        <p:nvPicPr>
          <p:cNvPr id="4" name="内容占位符 3"/>
          <p:cNvPicPr>
            <a:picLocks noChangeAspect="1"/>
          </p:cNvPicPr>
          <p:nvPr>
            <p:ph idx="1"/>
          </p:nvPr>
        </p:nvPicPr>
        <p:blipFill>
          <a:blip r:embed="rId1"/>
          <a:stretch>
            <a:fillRect/>
          </a:stretch>
        </p:blipFill>
        <p:spPr>
          <a:xfrm>
            <a:off x="572135" y="1480820"/>
            <a:ext cx="6362700" cy="4932680"/>
          </a:xfrm>
          <a:prstGeom prst="rect">
            <a:avLst/>
          </a:prstGeom>
        </p:spPr>
      </p:pic>
      <p:pic>
        <p:nvPicPr>
          <p:cNvPr id="6" name="图片 5"/>
          <p:cNvPicPr>
            <a:picLocks noChangeAspect="1"/>
          </p:cNvPicPr>
          <p:nvPr/>
        </p:nvPicPr>
        <p:blipFill>
          <a:blip r:embed="rId2"/>
          <a:stretch>
            <a:fillRect/>
          </a:stretch>
        </p:blipFill>
        <p:spPr>
          <a:xfrm>
            <a:off x="6934835" y="566420"/>
            <a:ext cx="4975225" cy="5935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行业风险和舆情监控</a:t>
            </a:r>
            <a:endParaRPr lang="zh-CN" altLang="en-US"/>
          </a:p>
        </p:txBody>
      </p:sp>
      <p:pic>
        <p:nvPicPr>
          <p:cNvPr id="5" name="图片 4"/>
          <p:cNvPicPr>
            <a:picLocks noChangeAspect="1"/>
          </p:cNvPicPr>
          <p:nvPr/>
        </p:nvPicPr>
        <p:blipFill>
          <a:blip r:embed="rId1"/>
          <a:stretch>
            <a:fillRect/>
          </a:stretch>
        </p:blipFill>
        <p:spPr>
          <a:xfrm>
            <a:off x="1778000" y="1691005"/>
            <a:ext cx="8635365" cy="40576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8463</Words>
  <Application>WPS 演示</Application>
  <PresentationFormat>宽屏</PresentationFormat>
  <Paragraphs>738</Paragraphs>
  <Slides>52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Arial</vt:lpstr>
      <vt:lpstr>宋体</vt:lpstr>
      <vt:lpstr>Wingdings</vt:lpstr>
      <vt:lpstr>Calibri Light</vt:lpstr>
      <vt:lpstr>Calibri</vt:lpstr>
      <vt:lpstr>微软雅黑</vt:lpstr>
      <vt:lpstr>Arial Unicode MS</vt:lpstr>
      <vt:lpstr>Wingdings</vt:lpstr>
      <vt:lpstr>隶书</vt:lpstr>
      <vt:lpstr>Office 主题</vt:lpstr>
      <vt:lpstr>金融舆情风险分析</vt:lpstr>
      <vt:lpstr>目录</vt:lpstr>
      <vt:lpstr>项目简介</vt:lpstr>
      <vt:lpstr>PowerPoint 演示文稿</vt:lpstr>
      <vt:lpstr>PowerPoint 演示文稿</vt:lpstr>
      <vt:lpstr>PowerPoint 演示文稿</vt:lpstr>
      <vt:lpstr>PowerPoint 演示文稿</vt:lpstr>
      <vt:lpstr>企业风险和舆情监控</vt:lpstr>
      <vt:lpstr>企业风险和舆情监控</vt:lpstr>
      <vt:lpstr>PowerPoint 演示文稿</vt:lpstr>
      <vt:lpstr>企业风险和舆情监控</vt:lpstr>
      <vt:lpstr>金融舆情风险分析系统</vt:lpstr>
      <vt:lpstr>PowerPoint 演示文稿</vt:lpstr>
      <vt:lpstr>相关技术</vt:lpstr>
      <vt:lpstr>项目目标</vt:lpstr>
      <vt:lpstr>PowerPoint 演示文稿</vt:lpstr>
      <vt:lpstr>PowerPoint 演示文稿</vt:lpstr>
      <vt:lpstr>PowerPoint 演示文稿</vt:lpstr>
      <vt:lpstr>PowerPoint 演示文稿</vt:lpstr>
      <vt:lpstr>Elasticsearch</vt:lpstr>
      <vt:lpstr>PowerPoint 演示文稿</vt:lpstr>
      <vt:lpstr>PowerPoint 演示文稿</vt:lpstr>
      <vt:lpstr>PowerPoint 演示文稿</vt:lpstr>
      <vt:lpstr>PowerPoint 演示文稿</vt:lpstr>
      <vt:lpstr>Spark</vt:lpstr>
      <vt:lpstr>PowerPoint 演示文稿</vt:lpstr>
      <vt:lpstr>PowerPoint 演示文稿</vt:lpstr>
      <vt:lpstr>PowerPoint 演示文稿</vt:lpstr>
      <vt:lpstr>PowerPoint 演示文稿</vt:lpstr>
      <vt:lpstr>Spark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Bonus Topic - 语义检索</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fangz</cp:lastModifiedBy>
  <cp:revision>98</cp:revision>
  <dcterms:created xsi:type="dcterms:W3CDTF">2015-05-05T08:02:00Z</dcterms:created>
  <dcterms:modified xsi:type="dcterms:W3CDTF">2017-09-27T03:06:19Z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