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6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E18E3-11C9-B2C9-1160-EAEBDC2B1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9BA3E5-3D47-22A7-7B60-7A4DA2BB2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2922FA-9486-115D-C16E-0DC395D1A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BEDB-F3BC-494E-A9A4-BB59E7A485F4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6E6D5-097E-402F-9863-6C00E3E8B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A053B-AF71-9DED-1E6F-647AB83B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27CA-5013-49F5-BD7F-178972B02A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33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8C7A1-C133-8CE6-32C5-3D5BC809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4F3D05-0422-7123-16DE-D32D8FED6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47A6BE-1608-FFCC-0EF8-598EFC646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BEDB-F3BC-494E-A9A4-BB59E7A485F4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3ABC94-26BE-91D7-3625-333C2E3D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AAC98D-7E48-53A4-49A1-AA2C9F81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27CA-5013-49F5-BD7F-178972B02A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85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0792F3-638D-511D-9145-B46C0F4EF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9DBD59-D6B1-2844-9B75-0E11B834E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1F8E1C-3A45-B930-3186-086F7070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BEDB-F3BC-494E-A9A4-BB59E7A485F4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42FB54-7144-0F87-5707-265CB33F7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51F61-6225-C337-0BEB-0C616800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27CA-5013-49F5-BD7F-178972B02A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69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06701-3C2F-4664-A74B-8F518349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CA228A-C16F-6EA9-A824-3A6DFDBCF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7CC33F-6012-6732-AF56-CF26BD45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BEDB-F3BC-494E-A9A4-BB59E7A485F4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892107-88B8-4D3C-DFB6-2B6ACDFB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A03CCD-4D1A-9127-E789-A1158C2A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27CA-5013-49F5-BD7F-178972B02A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1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39B18-0C9C-8ECC-1B98-3B98499BE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1BAED3-CE3D-3AFB-8229-36BBFE650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B9C5DA-0B18-F0F6-135D-C79B2416B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BEDB-F3BC-494E-A9A4-BB59E7A485F4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3ED0D5-41FD-981F-CDEA-7DFD07600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143349-0DA5-E0C7-9F30-A4F442389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27CA-5013-49F5-BD7F-178972B02A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68BCC-3B63-0FCE-DCB0-0B608B3C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E7105D-AE57-969B-1D5B-53D7091CB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8891FD-083C-F044-896E-4775E047C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400F0A-313E-AC34-D523-DDA0EFAD9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BEDB-F3BC-494E-A9A4-BB59E7A485F4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E7709A-6282-9FE0-D157-764C2659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68BFAA-2C9D-AF72-09EC-E1666F6B5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27CA-5013-49F5-BD7F-178972B02A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217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892E9-2D0A-C0FA-E302-0738FC9AA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DD54ED-71B3-1764-E912-49F1577A9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D6CA87-44D5-659B-421A-CFE466900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8E4885-8CB6-58C1-97EA-9E65C097F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209652-3729-1B8C-C908-496D86FE0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E0CB23-9DF6-34F4-D990-A58B94EA8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BEDB-F3BC-494E-A9A4-BB59E7A485F4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67A55D-C3D5-CED5-B5DC-30FA53B9F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F258E1-1153-BC17-FAC6-411DB68B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27CA-5013-49F5-BD7F-178972B02A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32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3E951-5E59-0C14-5190-EBF2967F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2C2BA0-80EF-D6D9-7A5C-39438A1CA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BEDB-F3BC-494E-A9A4-BB59E7A485F4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22AB91-CCD9-5BEB-A6C3-7825A64F0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20ECC7-1C15-384B-4E40-F4524E67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27CA-5013-49F5-BD7F-178972B02A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89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1E876B-0361-756B-6CC9-B69041C5F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BEDB-F3BC-494E-A9A4-BB59E7A485F4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41A8E0-A681-377B-1E70-8502EAE60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8C8AB7-B7F2-C63E-83E6-647C5770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27CA-5013-49F5-BD7F-178972B02A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93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72F26-A9A9-5D82-F791-060FDC5AD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40F72A-91E9-E3C9-B452-CCF51A047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71AD90-6976-CF79-DDF1-02CC31D44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528313-5228-5E61-CE94-66D81BE08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BEDB-F3BC-494E-A9A4-BB59E7A485F4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1CA68D-BF34-368D-6920-D051D335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521E61-3418-9EBE-ADDF-AC22D1AE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27CA-5013-49F5-BD7F-178972B02A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66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74B74-DEEC-9BD1-6761-925B245B6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4861DE-CBEE-B7CC-4833-9CC333174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43C3DC-0828-8FF9-AC77-B4F97BCEE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83BCFB-3B83-0DF8-D7C6-2384A6C29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BEDB-F3BC-494E-A9A4-BB59E7A485F4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9ED160-5C25-D84D-7247-2A06077A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9CD3FA-E500-CAAB-6E6C-899625E2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27CA-5013-49F5-BD7F-178972B02A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21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8E8A18-B3C5-02D5-0FA4-29D878B62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2F5AB7-76CB-E509-0135-B6BE5450A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AD5DAA-4BB4-0E19-BDE9-FEA8874FB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4BEDB-F3BC-494E-A9A4-BB59E7A485F4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BAD89-CA2C-13F3-A63B-A45385267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31BCC4-D94B-A4C4-C67B-91393AAD0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927CA-5013-49F5-BD7F-178972B02A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9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5506CBA-6DE2-E4DE-638B-3C9E178C598F}"/>
              </a:ext>
            </a:extLst>
          </p:cNvPr>
          <p:cNvSpPr txBox="1"/>
          <p:nvPr/>
        </p:nvSpPr>
        <p:spPr>
          <a:xfrm>
            <a:off x="761999" y="1113182"/>
            <a:ext cx="10668000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0" i="0" dirty="0">
                <a:effectLst/>
                <a:latin typeface="Söhne"/>
              </a:rPr>
              <a:t>Attention mechanisms explicitly consider endogenous cues: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zh-CN" b="0" i="0" dirty="0">
                <a:effectLst/>
                <a:latin typeface="Söhne"/>
              </a:rPr>
              <a:t>Endogenous cues are referred to as a query, such as "I want to read a book.“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CN" b="0" i="0" dirty="0">
                <a:effectLst/>
                <a:latin typeface="Söhne"/>
              </a:rPr>
              <a:t>The exogenous cues are referred to as a key-value pairs, for example, "there's a book there," "there's a coffee cup there.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CN" b="0" i="0" dirty="0">
                <a:effectLst/>
                <a:latin typeface="Söhne"/>
              </a:rPr>
              <a:t>We can selectively choose certain endogenous cue among the exogenous cues through the attention pooling layer.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zh-CN" dirty="0">
              <a:latin typeface="Söhne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zh-CN" b="0" i="0" dirty="0">
              <a:effectLst/>
              <a:latin typeface="Söhne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zh-CN" dirty="0">
              <a:latin typeface="Söhne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zh-CN" b="0" i="0" dirty="0">
              <a:effectLst/>
              <a:latin typeface="Söhne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zh-CN" dirty="0"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altLang="zh-CN" b="0" i="0" dirty="0">
                <a:effectLst/>
                <a:latin typeface="Söhne"/>
              </a:rPr>
              <a:t>It is like a key-value database.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F9337A-5829-5C70-E9FB-F0D3E9E0C15D}"/>
              </a:ext>
            </a:extLst>
          </p:cNvPr>
          <p:cNvSpPr txBox="1"/>
          <p:nvPr/>
        </p:nvSpPr>
        <p:spPr>
          <a:xfrm>
            <a:off x="4567376" y="125895"/>
            <a:ext cx="2888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Söhne"/>
              </a:rPr>
              <a:t>Seq2Seq Attention</a:t>
            </a:r>
            <a:endParaRPr lang="zh-CN" altLang="en-US" sz="2800" dirty="0">
              <a:latin typeface="Söhne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E65F6D9-4FAC-EEF0-622B-049AF28BD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465" y="4159368"/>
            <a:ext cx="4117067" cy="84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3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矩形: 圆角 286">
            <a:extLst>
              <a:ext uri="{FF2B5EF4-FFF2-40B4-BE49-F238E27FC236}">
                <a16:creationId xmlns:a16="http://schemas.microsoft.com/office/drawing/2014/main" id="{C304B804-2BBC-77FB-65EF-3B9ED23DE43C}"/>
              </a:ext>
            </a:extLst>
          </p:cNvPr>
          <p:cNvSpPr/>
          <p:nvPr/>
        </p:nvSpPr>
        <p:spPr>
          <a:xfrm>
            <a:off x="7078056" y="1970284"/>
            <a:ext cx="4931349" cy="3298616"/>
          </a:xfrm>
          <a:prstGeom prst="roundRect">
            <a:avLst>
              <a:gd name="adj" fmla="val 837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5" name="矩形: 圆角 284">
            <a:extLst>
              <a:ext uri="{FF2B5EF4-FFF2-40B4-BE49-F238E27FC236}">
                <a16:creationId xmlns:a16="http://schemas.microsoft.com/office/drawing/2014/main" id="{720DDF65-5672-AB2D-DA56-FF8A0A88E2CE}"/>
              </a:ext>
            </a:extLst>
          </p:cNvPr>
          <p:cNvSpPr/>
          <p:nvPr/>
        </p:nvSpPr>
        <p:spPr>
          <a:xfrm>
            <a:off x="3992213" y="923134"/>
            <a:ext cx="2412189" cy="1896933"/>
          </a:xfrm>
          <a:prstGeom prst="roundRect">
            <a:avLst>
              <a:gd name="adj" fmla="val 1431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矩形: 圆角 270">
            <a:extLst>
              <a:ext uri="{FF2B5EF4-FFF2-40B4-BE49-F238E27FC236}">
                <a16:creationId xmlns:a16="http://schemas.microsoft.com/office/drawing/2014/main" id="{753D2AF3-553F-683D-3921-B27621178547}"/>
              </a:ext>
            </a:extLst>
          </p:cNvPr>
          <p:cNvSpPr/>
          <p:nvPr/>
        </p:nvSpPr>
        <p:spPr>
          <a:xfrm>
            <a:off x="2747096" y="452595"/>
            <a:ext cx="3662648" cy="1165702"/>
          </a:xfrm>
          <a:prstGeom prst="roundRect">
            <a:avLst>
              <a:gd name="adj" fmla="val 1860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: 圆角 269">
            <a:extLst>
              <a:ext uri="{FF2B5EF4-FFF2-40B4-BE49-F238E27FC236}">
                <a16:creationId xmlns:a16="http://schemas.microsoft.com/office/drawing/2014/main" id="{1035E4F2-47C6-DAF8-47C4-57A3EFE43ACE}"/>
              </a:ext>
            </a:extLst>
          </p:cNvPr>
          <p:cNvSpPr/>
          <p:nvPr/>
        </p:nvSpPr>
        <p:spPr>
          <a:xfrm>
            <a:off x="2243021" y="3026925"/>
            <a:ext cx="2882209" cy="913826"/>
          </a:xfrm>
          <a:prstGeom prst="roundRect">
            <a:avLst>
              <a:gd name="adj" fmla="val 837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: 圆角 268">
            <a:extLst>
              <a:ext uri="{FF2B5EF4-FFF2-40B4-BE49-F238E27FC236}">
                <a16:creationId xmlns:a16="http://schemas.microsoft.com/office/drawing/2014/main" id="{67B85685-AE85-A8C0-64DB-F132432B8C1B}"/>
              </a:ext>
            </a:extLst>
          </p:cNvPr>
          <p:cNvSpPr/>
          <p:nvPr/>
        </p:nvSpPr>
        <p:spPr>
          <a:xfrm>
            <a:off x="23071" y="1894895"/>
            <a:ext cx="3723127" cy="3386552"/>
          </a:xfrm>
          <a:prstGeom prst="roundRect">
            <a:avLst>
              <a:gd name="adj" fmla="val 837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45F3B2-143C-D322-FBA4-674AD7D324EB}"/>
              </a:ext>
            </a:extLst>
          </p:cNvPr>
          <p:cNvSpPr txBox="1"/>
          <p:nvPr/>
        </p:nvSpPr>
        <p:spPr>
          <a:xfrm>
            <a:off x="331304" y="5408737"/>
            <a:ext cx="3061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</a:rPr>
              <a:t>2    5599   1861  </a:t>
            </a:r>
            <a:r>
              <a:rPr lang="en-US" altLang="zh-CN" sz="1000" dirty="0">
                <a:latin typeface="Consolas" panose="020B0609020204030204" pitchFamily="49" charset="0"/>
              </a:rPr>
              <a:t>3     1     … … … 1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4DF9A49-585B-F04C-9BED-0888EF6E3A5B}"/>
              </a:ext>
            </a:extLst>
          </p:cNvPr>
          <p:cNvSpPr/>
          <p:nvPr/>
        </p:nvSpPr>
        <p:spPr>
          <a:xfrm>
            <a:off x="334618" y="4887259"/>
            <a:ext cx="3061252" cy="246221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latin typeface="Consolas" panose="020B0609020204030204" pitchFamily="49" charset="0"/>
              </a:rPr>
              <a:t>nn.Embedding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A0CFE8F-667B-87D7-4C0F-615F5BEADB50}"/>
              </a:ext>
            </a:extLst>
          </p:cNvPr>
          <p:cNvCxnSpPr>
            <a:cxnSpLocks/>
            <a:stCxn id="144" idx="0"/>
            <a:endCxn id="6" idx="2"/>
          </p:cNvCxnSpPr>
          <p:nvPr/>
        </p:nvCxnSpPr>
        <p:spPr>
          <a:xfrm flipV="1">
            <a:off x="1861930" y="5133480"/>
            <a:ext cx="3314" cy="2728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9072387-B6B3-B134-2E79-953F6CF0F0C2}"/>
              </a:ext>
            </a:extLst>
          </p:cNvPr>
          <p:cNvCxnSpPr>
            <a:cxnSpLocks/>
            <a:stCxn id="6" idx="0"/>
            <a:endCxn id="124" idx="2"/>
          </p:cNvCxnSpPr>
          <p:nvPr/>
        </p:nvCxnSpPr>
        <p:spPr>
          <a:xfrm flipV="1">
            <a:off x="1865244" y="4630017"/>
            <a:ext cx="0" cy="2572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3389F136-5B17-396E-9411-ED25B0CEBE71}"/>
              </a:ext>
            </a:extLst>
          </p:cNvPr>
          <p:cNvSpPr txBox="1"/>
          <p:nvPr/>
        </p:nvSpPr>
        <p:spPr>
          <a:xfrm>
            <a:off x="1420469" y="4390887"/>
            <a:ext cx="882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>
                <a:latin typeface="Consolas" panose="020B0609020204030204" pitchFamily="49" charset="0"/>
              </a:rPr>
              <a:t>embedded_x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42FE4D7-7322-D3B1-A5F1-33D2723E2B42}"/>
              </a:ext>
            </a:extLst>
          </p:cNvPr>
          <p:cNvSpPr/>
          <p:nvPr/>
        </p:nvSpPr>
        <p:spPr>
          <a:xfrm>
            <a:off x="1580322" y="3433397"/>
            <a:ext cx="549964" cy="580330"/>
          </a:xfrm>
          <a:prstGeom prst="roundRect">
            <a:avLst>
              <a:gd name="adj" fmla="val 2992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Consolas" panose="020B0609020204030204" pitchFamily="49" charset="0"/>
              </a:rPr>
              <a:t>GRU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7754992-538F-76CA-B6DC-8C193043C4B8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855304" y="2361597"/>
            <a:ext cx="13253" cy="10718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81E133E-54D3-C4E5-64B6-C2F1578D6D9B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444487" y="3723562"/>
            <a:ext cx="13583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F19D6ACA-077F-BC19-0068-4DA285BEF2D1}"/>
              </a:ext>
            </a:extLst>
          </p:cNvPr>
          <p:cNvSpPr/>
          <p:nvPr/>
        </p:nvSpPr>
        <p:spPr>
          <a:xfrm>
            <a:off x="901149" y="3433397"/>
            <a:ext cx="549964" cy="580330"/>
          </a:xfrm>
          <a:prstGeom prst="roundRect">
            <a:avLst>
              <a:gd name="adj" fmla="val 2992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Consolas" panose="020B0609020204030204" pitchFamily="49" charset="0"/>
              </a:rPr>
              <a:t>GRU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076D9BC-6C9C-FB2F-93FA-4D3FB5E160C6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1176131" y="2361597"/>
            <a:ext cx="6626" cy="10718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0EF41FA-C116-E182-D564-60B14C482CEC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765314" y="3723562"/>
            <a:ext cx="13583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3F0DA34-F93B-52C7-0619-B588403A93F4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496958" y="4013727"/>
            <a:ext cx="0" cy="356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309FCF24-5C63-EB55-4479-0DF04C6301A2}"/>
              </a:ext>
            </a:extLst>
          </p:cNvPr>
          <p:cNvSpPr/>
          <p:nvPr/>
        </p:nvSpPr>
        <p:spPr>
          <a:xfrm>
            <a:off x="221976" y="3433397"/>
            <a:ext cx="549964" cy="580330"/>
          </a:xfrm>
          <a:prstGeom prst="roundRect">
            <a:avLst>
              <a:gd name="adj" fmla="val 2992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Consolas" panose="020B0609020204030204" pitchFamily="49" charset="0"/>
              </a:rPr>
              <a:t>GRU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DD74816-D0BE-CDED-3FDC-A577D79C0394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496958" y="2361597"/>
            <a:ext cx="6626" cy="10718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2C68716-80F0-C362-5A48-5C23D255A3AB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86141" y="3723562"/>
            <a:ext cx="13583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BCE2C3FA-6A30-04AA-E02B-EEA1ED5AF431}"/>
              </a:ext>
            </a:extLst>
          </p:cNvPr>
          <p:cNvSpPr/>
          <p:nvPr/>
        </p:nvSpPr>
        <p:spPr>
          <a:xfrm>
            <a:off x="2799521" y="3433397"/>
            <a:ext cx="549964" cy="580330"/>
          </a:xfrm>
          <a:prstGeom prst="roundRect">
            <a:avLst>
              <a:gd name="adj" fmla="val 2992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Consolas" panose="020B0609020204030204" pitchFamily="49" charset="0"/>
              </a:rPr>
              <a:t>GRU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F0C8517-1304-E8D8-3EEA-3AF688639253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3074503" y="2361597"/>
            <a:ext cx="0" cy="10718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15F7C01-FA9E-A1CF-93BC-93273364AA94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2663686" y="3723562"/>
            <a:ext cx="13583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FF4189A-04A6-0D98-AA8B-D00E0ABAE484}"/>
              </a:ext>
            </a:extLst>
          </p:cNvPr>
          <p:cNvCxnSpPr>
            <a:cxnSpLocks/>
          </p:cNvCxnSpPr>
          <p:nvPr/>
        </p:nvCxnSpPr>
        <p:spPr>
          <a:xfrm>
            <a:off x="2130286" y="3726875"/>
            <a:ext cx="13583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30D95BAD-EF16-9FE5-C0DE-BBCEC67E2859}"/>
              </a:ext>
            </a:extLst>
          </p:cNvPr>
          <p:cNvSpPr txBox="1"/>
          <p:nvPr/>
        </p:nvSpPr>
        <p:spPr>
          <a:xfrm>
            <a:off x="2368825" y="3583271"/>
            <a:ext cx="3279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Consolas" panose="020B0609020204030204" pitchFamily="49" charset="0"/>
              </a:rPr>
              <a:t>…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A691BDF-F960-A505-7722-D775CEA0066B}"/>
              </a:ext>
            </a:extLst>
          </p:cNvPr>
          <p:cNvCxnSpPr>
            <a:cxnSpLocks/>
          </p:cNvCxnSpPr>
          <p:nvPr/>
        </p:nvCxnSpPr>
        <p:spPr>
          <a:xfrm flipV="1">
            <a:off x="3349485" y="3719473"/>
            <a:ext cx="473766" cy="40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F6344044-BC59-6A7C-A114-8CD92A351758}"/>
              </a:ext>
            </a:extLst>
          </p:cNvPr>
          <p:cNvSpPr/>
          <p:nvPr/>
        </p:nvSpPr>
        <p:spPr>
          <a:xfrm>
            <a:off x="1812233" y="2623085"/>
            <a:ext cx="549964" cy="580330"/>
          </a:xfrm>
          <a:prstGeom prst="roundRect">
            <a:avLst>
              <a:gd name="adj" fmla="val 2992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Consolas" panose="020B0609020204030204" pitchFamily="49" charset="0"/>
              </a:rPr>
              <a:t>GRU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0A00972-DF2A-F36C-A6BF-EDB7E0826A36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2087215" y="2361597"/>
            <a:ext cx="0" cy="2614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24F6255E-8873-3CDA-3F3C-93070D9A0483}"/>
              </a:ext>
            </a:extLst>
          </p:cNvPr>
          <p:cNvSpPr/>
          <p:nvPr/>
        </p:nvSpPr>
        <p:spPr>
          <a:xfrm>
            <a:off x="1133060" y="2623085"/>
            <a:ext cx="549964" cy="580330"/>
          </a:xfrm>
          <a:prstGeom prst="roundRect">
            <a:avLst>
              <a:gd name="adj" fmla="val 2992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Consolas" panose="020B0609020204030204" pitchFamily="49" charset="0"/>
              </a:rPr>
              <a:t>GRU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8331D5D-ED28-4E33-DE30-7AB0C78C113B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408042" y="2361597"/>
            <a:ext cx="0" cy="2614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FD752A58-3442-81CB-C973-40FDD841125B}"/>
              </a:ext>
            </a:extLst>
          </p:cNvPr>
          <p:cNvSpPr/>
          <p:nvPr/>
        </p:nvSpPr>
        <p:spPr>
          <a:xfrm>
            <a:off x="453887" y="2623085"/>
            <a:ext cx="549964" cy="580330"/>
          </a:xfrm>
          <a:prstGeom prst="roundRect">
            <a:avLst>
              <a:gd name="adj" fmla="val 2992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Consolas" panose="020B0609020204030204" pitchFamily="49" charset="0"/>
              </a:rPr>
              <a:t>GRU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ADC9C96C-9014-63DF-61E9-E552080FDCE4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728869" y="2361597"/>
            <a:ext cx="0" cy="2614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D46A379C-5BDE-7CA6-E8FA-D7D041CDC6F5}"/>
              </a:ext>
            </a:extLst>
          </p:cNvPr>
          <p:cNvSpPr/>
          <p:nvPr/>
        </p:nvSpPr>
        <p:spPr>
          <a:xfrm>
            <a:off x="3031432" y="2623085"/>
            <a:ext cx="549964" cy="580330"/>
          </a:xfrm>
          <a:prstGeom prst="roundRect">
            <a:avLst>
              <a:gd name="adj" fmla="val 2992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Consolas" panose="020B0609020204030204" pitchFamily="49" charset="0"/>
              </a:rPr>
              <a:t>GRU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BD79B1FE-701A-FFBF-7352-C0CFB73F5955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3306414" y="2361597"/>
            <a:ext cx="0" cy="2614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0EECACEE-E637-D8E6-99A3-5092F75ABAD4}"/>
              </a:ext>
            </a:extLst>
          </p:cNvPr>
          <p:cNvSpPr txBox="1"/>
          <p:nvPr/>
        </p:nvSpPr>
        <p:spPr>
          <a:xfrm>
            <a:off x="2600736" y="2772959"/>
            <a:ext cx="3279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Consolas" panose="020B0609020204030204" pitchFamily="49" charset="0"/>
              </a:rPr>
              <a:t>…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C0E19C28-8BF1-4E4E-1081-4999528B1B3D}"/>
              </a:ext>
            </a:extLst>
          </p:cNvPr>
          <p:cNvCxnSpPr>
            <a:cxnSpLocks/>
            <a:stCxn id="58" idx="1"/>
            <a:endCxn id="62" idx="3"/>
          </p:cNvCxnSpPr>
          <p:nvPr/>
        </p:nvCxnSpPr>
        <p:spPr>
          <a:xfrm flipH="1">
            <a:off x="1003851" y="2913250"/>
            <a:ext cx="12920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8A469BD8-0079-381D-7B79-9E5B792287DC}"/>
              </a:ext>
            </a:extLst>
          </p:cNvPr>
          <p:cNvCxnSpPr>
            <a:cxnSpLocks/>
          </p:cNvCxnSpPr>
          <p:nvPr/>
        </p:nvCxnSpPr>
        <p:spPr>
          <a:xfrm flipH="1">
            <a:off x="1683024" y="2913250"/>
            <a:ext cx="12920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276F7B39-408F-9116-A2DB-695BCDA00CD0}"/>
              </a:ext>
            </a:extLst>
          </p:cNvPr>
          <p:cNvCxnSpPr>
            <a:cxnSpLocks/>
          </p:cNvCxnSpPr>
          <p:nvPr/>
        </p:nvCxnSpPr>
        <p:spPr>
          <a:xfrm flipH="1">
            <a:off x="2362197" y="2913250"/>
            <a:ext cx="12920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F14E1889-E3A0-FEB8-04E0-5D9EC069ECCA}"/>
              </a:ext>
            </a:extLst>
          </p:cNvPr>
          <p:cNvCxnSpPr>
            <a:cxnSpLocks/>
          </p:cNvCxnSpPr>
          <p:nvPr/>
        </p:nvCxnSpPr>
        <p:spPr>
          <a:xfrm flipH="1">
            <a:off x="2902223" y="2913250"/>
            <a:ext cx="12920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EDA1A177-3E45-C704-A486-78BF1AD12E9E}"/>
              </a:ext>
            </a:extLst>
          </p:cNvPr>
          <p:cNvCxnSpPr>
            <a:cxnSpLocks/>
          </p:cNvCxnSpPr>
          <p:nvPr/>
        </p:nvCxnSpPr>
        <p:spPr>
          <a:xfrm flipH="1">
            <a:off x="3581396" y="2913250"/>
            <a:ext cx="12920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B260947B-D165-9433-1B7E-1C79D45A286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328" y="3613115"/>
            <a:ext cx="1071800" cy="225285"/>
          </a:xfrm>
          <a:prstGeom prst="bentConnector3">
            <a:avLst>
              <a:gd name="adj1" fmla="val -76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34C09785-21D2-8BDD-D25D-7526D3A9E00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2812" y="3626672"/>
            <a:ext cx="1071800" cy="225285"/>
          </a:xfrm>
          <a:prstGeom prst="bentConnector3">
            <a:avLst>
              <a:gd name="adj1" fmla="val -76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23D5F813-6B2F-BAF5-6E07-2BB17379CA7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440329" y="3621702"/>
            <a:ext cx="1071802" cy="235224"/>
          </a:xfrm>
          <a:prstGeom prst="bentConnector3">
            <a:avLst>
              <a:gd name="adj1" fmla="val -76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768AF457-E09B-B395-FCB3-A0B0DC522C2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57872" y="3606224"/>
            <a:ext cx="1071800" cy="225285"/>
          </a:xfrm>
          <a:prstGeom prst="bentConnector3">
            <a:avLst>
              <a:gd name="adj1" fmla="val -76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C1F0A4A9-9C49-5778-3165-7D746A1B64CB}"/>
              </a:ext>
            </a:extLst>
          </p:cNvPr>
          <p:cNvCxnSpPr>
            <a:cxnSpLocks/>
            <a:endCxn id="36" idx="2"/>
          </p:cNvCxnSpPr>
          <p:nvPr/>
        </p:nvCxnSpPr>
        <p:spPr>
          <a:xfrm flipH="1" flipV="1">
            <a:off x="1176131" y="4013727"/>
            <a:ext cx="3313" cy="356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71E1E657-72DA-E8CD-F3D9-A7E534EC66B4}"/>
              </a:ext>
            </a:extLst>
          </p:cNvPr>
          <p:cNvCxnSpPr>
            <a:cxnSpLocks/>
            <a:stCxn id="124" idx="0"/>
            <a:endCxn id="25" idx="2"/>
          </p:cNvCxnSpPr>
          <p:nvPr/>
        </p:nvCxnSpPr>
        <p:spPr>
          <a:xfrm flipH="1" flipV="1">
            <a:off x="1855304" y="4013727"/>
            <a:ext cx="9940" cy="3594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C4B06E13-A169-DE5C-9A39-A5398720664D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3074503" y="4013727"/>
            <a:ext cx="0" cy="3463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连接符: 肘形 117">
            <a:extLst>
              <a:ext uri="{FF2B5EF4-FFF2-40B4-BE49-F238E27FC236}">
                <a16:creationId xmlns:a16="http://schemas.microsoft.com/office/drawing/2014/main" id="{C0D2FB90-9AC0-8F58-66B8-643F721FD267}"/>
              </a:ext>
            </a:extLst>
          </p:cNvPr>
          <p:cNvCxnSpPr>
            <a:cxnSpLocks/>
            <a:stCxn id="62" idx="1"/>
          </p:cNvCxnSpPr>
          <p:nvPr/>
        </p:nvCxnSpPr>
        <p:spPr>
          <a:xfrm rot="10800000" flipH="1" flipV="1">
            <a:off x="453886" y="2913249"/>
            <a:ext cx="3369365" cy="412779"/>
          </a:xfrm>
          <a:prstGeom prst="bentConnector3">
            <a:avLst>
              <a:gd name="adj1" fmla="val -678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>
            <a:extLst>
              <a:ext uri="{FF2B5EF4-FFF2-40B4-BE49-F238E27FC236}">
                <a16:creationId xmlns:a16="http://schemas.microsoft.com/office/drawing/2014/main" id="{AE98F8F4-228E-082C-AEC1-612039486E09}"/>
              </a:ext>
            </a:extLst>
          </p:cNvPr>
          <p:cNvSpPr/>
          <p:nvPr/>
        </p:nvSpPr>
        <p:spPr>
          <a:xfrm>
            <a:off x="334618" y="4373218"/>
            <a:ext cx="3061252" cy="256799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F08781E8-1C96-2D26-6372-676497CC1FD8}"/>
              </a:ext>
            </a:extLst>
          </p:cNvPr>
          <p:cNvSpPr txBox="1"/>
          <p:nvPr/>
        </p:nvSpPr>
        <p:spPr>
          <a:xfrm>
            <a:off x="304800" y="5936845"/>
            <a:ext cx="3061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Consolas" panose="020B0609020204030204" pitchFamily="49" charset="0"/>
              </a:rPr>
              <a:t>&lt;</a:t>
            </a:r>
            <a:r>
              <a:rPr lang="en-US" altLang="zh-CN" sz="1000" dirty="0" err="1">
                <a:latin typeface="Consolas" panose="020B0609020204030204" pitchFamily="49" charset="0"/>
              </a:rPr>
              <a:t>sos</a:t>
            </a:r>
            <a:r>
              <a:rPr lang="en-US" altLang="zh-CN" sz="1000" dirty="0">
                <a:latin typeface="Consolas" panose="020B0609020204030204" pitchFamily="49" charset="0"/>
              </a:rPr>
              <a:t>&gt; hello world &lt;</a:t>
            </a:r>
            <a:r>
              <a:rPr lang="en-US" altLang="zh-CN" sz="1000" dirty="0" err="1">
                <a:latin typeface="Consolas" panose="020B0609020204030204" pitchFamily="49" charset="0"/>
              </a:rPr>
              <a:t>eos</a:t>
            </a:r>
            <a:r>
              <a:rPr lang="en-US" altLang="zh-CN" sz="1000" dirty="0">
                <a:latin typeface="Consolas" panose="020B0609020204030204" pitchFamily="49" charset="0"/>
              </a:rPr>
              <a:t>&gt; &lt;pad&gt; … … … &lt;pad&gt; 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FEB5618B-C1DB-39D8-90B8-F9E52B69205C}"/>
              </a:ext>
            </a:extLst>
          </p:cNvPr>
          <p:cNvSpPr/>
          <p:nvPr/>
        </p:nvSpPr>
        <p:spPr>
          <a:xfrm>
            <a:off x="331304" y="5406335"/>
            <a:ext cx="3061252" cy="256799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ACFFF5BE-20B9-955A-6DEF-632FC172F622}"/>
              </a:ext>
            </a:extLst>
          </p:cNvPr>
          <p:cNvSpPr/>
          <p:nvPr/>
        </p:nvSpPr>
        <p:spPr>
          <a:xfrm>
            <a:off x="337931" y="5931556"/>
            <a:ext cx="3061252" cy="256799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22D0B43-CC28-CC72-A6BE-2CED8FE88262}"/>
              </a:ext>
            </a:extLst>
          </p:cNvPr>
          <p:cNvCxnSpPr>
            <a:cxnSpLocks/>
            <a:stCxn id="145" idx="0"/>
            <a:endCxn id="144" idx="2"/>
          </p:cNvCxnSpPr>
          <p:nvPr/>
        </p:nvCxnSpPr>
        <p:spPr>
          <a:xfrm flipH="1" flipV="1">
            <a:off x="1861930" y="5663134"/>
            <a:ext cx="6627" cy="2684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>
            <a:extLst>
              <a:ext uri="{FF2B5EF4-FFF2-40B4-BE49-F238E27FC236}">
                <a16:creationId xmlns:a16="http://schemas.microsoft.com/office/drawing/2014/main" id="{33938D41-3A1B-AD54-E19C-21B4B6FC37DD}"/>
              </a:ext>
            </a:extLst>
          </p:cNvPr>
          <p:cNvSpPr/>
          <p:nvPr/>
        </p:nvSpPr>
        <p:spPr>
          <a:xfrm>
            <a:off x="3823244" y="3167849"/>
            <a:ext cx="1232459" cy="661643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5D02EB42-DAD4-D653-A8CD-68152CACF8D1}"/>
              </a:ext>
            </a:extLst>
          </p:cNvPr>
          <p:cNvSpPr txBox="1"/>
          <p:nvPr/>
        </p:nvSpPr>
        <p:spPr>
          <a:xfrm>
            <a:off x="3853415" y="3380212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>
                <a:latin typeface="Consolas" panose="020B0609020204030204" pitchFamily="49" charset="0"/>
              </a:rPr>
              <a:t>encoder_hidden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8CE470D3-755A-47CA-4270-B8CCF30ACF9F}"/>
              </a:ext>
            </a:extLst>
          </p:cNvPr>
          <p:cNvSpPr/>
          <p:nvPr/>
        </p:nvSpPr>
        <p:spPr>
          <a:xfrm>
            <a:off x="314737" y="2100755"/>
            <a:ext cx="3061252" cy="256799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6123B401-6942-E9CF-D706-1491272E4EF3}"/>
              </a:ext>
            </a:extLst>
          </p:cNvPr>
          <p:cNvSpPr txBox="1"/>
          <p:nvPr/>
        </p:nvSpPr>
        <p:spPr>
          <a:xfrm>
            <a:off x="1226175" y="2096712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>
                <a:latin typeface="Consolas" panose="020B0609020204030204" pitchFamily="49" charset="0"/>
              </a:rPr>
              <a:t>encoder_output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1BEE14D3-6D81-221D-D0A3-6FB2416F5C6E}"/>
              </a:ext>
            </a:extLst>
          </p:cNvPr>
          <p:cNvCxnSpPr>
            <a:cxnSpLocks/>
            <a:stCxn id="149" idx="0"/>
          </p:cNvCxnSpPr>
          <p:nvPr/>
        </p:nvCxnSpPr>
        <p:spPr>
          <a:xfrm flipV="1">
            <a:off x="4439474" y="2352733"/>
            <a:ext cx="0" cy="8151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矩形 165">
            <a:extLst>
              <a:ext uri="{FF2B5EF4-FFF2-40B4-BE49-F238E27FC236}">
                <a16:creationId xmlns:a16="http://schemas.microsoft.com/office/drawing/2014/main" id="{B5CFD1A8-EBF7-5F65-0D81-3631824B9B00}"/>
              </a:ext>
            </a:extLst>
          </p:cNvPr>
          <p:cNvSpPr/>
          <p:nvPr/>
        </p:nvSpPr>
        <p:spPr>
          <a:xfrm>
            <a:off x="4157240" y="2096712"/>
            <a:ext cx="1272188" cy="256799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83CDFE23-A5F9-C377-57EB-4FC56457EA12}"/>
              </a:ext>
            </a:extLst>
          </p:cNvPr>
          <p:cNvSpPr txBox="1"/>
          <p:nvPr/>
        </p:nvSpPr>
        <p:spPr>
          <a:xfrm>
            <a:off x="4311872" y="2079083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Consolas" panose="020B0609020204030204" pitchFamily="49" charset="0"/>
              </a:rPr>
              <a:t>query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5458E01E-9A33-663C-9009-AD540A1F2705}"/>
              </a:ext>
            </a:extLst>
          </p:cNvPr>
          <p:cNvSpPr/>
          <p:nvPr/>
        </p:nvSpPr>
        <p:spPr>
          <a:xfrm>
            <a:off x="4311872" y="565872"/>
            <a:ext cx="1913510" cy="246221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latin typeface="Consolas" panose="020B0609020204030204" pitchFamily="49" charset="0"/>
              </a:rPr>
              <a:t>softmax</a:t>
            </a:r>
            <a:r>
              <a:rPr lang="en-US" altLang="zh-CN" sz="1000" dirty="0">
                <a:latin typeface="Consolas" panose="020B0609020204030204" pitchFamily="49" charset="0"/>
              </a:rPr>
              <a:t>(tanh(</a:t>
            </a:r>
            <a:r>
              <a:rPr lang="en-US" altLang="zh-CN" sz="1000" dirty="0" err="1">
                <a:latin typeface="Consolas" panose="020B0609020204030204" pitchFamily="49" charset="0"/>
              </a:rPr>
              <a:t>nn.Linear</a:t>
            </a:r>
            <a:r>
              <a:rPr lang="en-US" altLang="zh-CN" sz="1000" dirty="0">
                <a:latin typeface="Consolas" panose="020B0609020204030204" pitchFamily="49" charset="0"/>
              </a:rPr>
              <a:t>))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EF2864B5-0C62-7B58-F285-3BEF8B3FB2F5}"/>
              </a:ext>
            </a:extLst>
          </p:cNvPr>
          <p:cNvCxnSpPr>
            <a:cxnSpLocks/>
            <a:stCxn id="152" idx="0"/>
            <a:endCxn id="109" idx="1"/>
          </p:cNvCxnSpPr>
          <p:nvPr/>
        </p:nvCxnSpPr>
        <p:spPr>
          <a:xfrm rot="5400000" flipH="1" flipV="1">
            <a:off x="2022144" y="1190129"/>
            <a:ext cx="696673" cy="111649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1D161381-7EF1-1D58-4DC5-62668D4F2E3C}"/>
              </a:ext>
            </a:extLst>
          </p:cNvPr>
          <p:cNvCxnSpPr>
            <a:cxnSpLocks/>
            <a:stCxn id="167" idx="0"/>
            <a:endCxn id="109" idx="3"/>
          </p:cNvCxnSpPr>
          <p:nvPr/>
        </p:nvCxnSpPr>
        <p:spPr>
          <a:xfrm rot="16200000" flipV="1">
            <a:off x="3954072" y="1452618"/>
            <a:ext cx="679044" cy="57388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15464080-A177-0172-10EB-9EC0395BA9BB}"/>
              </a:ext>
            </a:extLst>
          </p:cNvPr>
          <p:cNvSpPr/>
          <p:nvPr/>
        </p:nvSpPr>
        <p:spPr>
          <a:xfrm>
            <a:off x="2928727" y="1271639"/>
            <a:ext cx="1077924" cy="256799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9136ACDD-80DE-7830-358E-E755E7257957}"/>
              </a:ext>
            </a:extLst>
          </p:cNvPr>
          <p:cNvSpPr txBox="1"/>
          <p:nvPr/>
        </p:nvSpPr>
        <p:spPr>
          <a:xfrm>
            <a:off x="3022695" y="1276927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>
                <a:latin typeface="Consolas" panose="020B0609020204030204" pitchFamily="49" charset="0"/>
              </a:rPr>
              <a:t>attn_input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33ADCE88-69FD-4528-02A8-96A7B464D9BF}"/>
              </a:ext>
            </a:extLst>
          </p:cNvPr>
          <p:cNvCxnSpPr>
            <a:cxnSpLocks/>
            <a:stCxn id="110" idx="0"/>
            <a:endCxn id="78" idx="1"/>
          </p:cNvCxnSpPr>
          <p:nvPr/>
        </p:nvCxnSpPr>
        <p:spPr>
          <a:xfrm rot="5400000" flipH="1" flipV="1">
            <a:off x="3595808" y="560864"/>
            <a:ext cx="587944" cy="84418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7FFE2228-A1C1-43DF-61D2-63EB0E8D22A9}"/>
              </a:ext>
            </a:extLst>
          </p:cNvPr>
          <p:cNvSpPr txBox="1"/>
          <p:nvPr/>
        </p:nvSpPr>
        <p:spPr>
          <a:xfrm>
            <a:off x="7413243" y="5402837"/>
            <a:ext cx="3061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Consolas" panose="020B0609020204030204" pitchFamily="49" charset="0"/>
              </a:rPr>
              <a:t>2    1254  3582  3    1     … … … 1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A94458-AD4A-A658-9102-61F927928D06}"/>
              </a:ext>
            </a:extLst>
          </p:cNvPr>
          <p:cNvSpPr txBox="1"/>
          <p:nvPr/>
        </p:nvSpPr>
        <p:spPr>
          <a:xfrm>
            <a:off x="7386739" y="5930945"/>
            <a:ext cx="3061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Consolas" panose="020B0609020204030204" pitchFamily="49" charset="0"/>
              </a:rPr>
              <a:t>&lt;</a:t>
            </a:r>
            <a:r>
              <a:rPr lang="en-US" altLang="zh-CN" sz="1000" dirty="0" err="1">
                <a:latin typeface="Consolas" panose="020B0609020204030204" pitchFamily="49" charset="0"/>
              </a:rPr>
              <a:t>sos</a:t>
            </a:r>
            <a:r>
              <a:rPr lang="en-US" altLang="zh-CN" sz="1000" dirty="0">
                <a:latin typeface="Consolas" panose="020B0609020204030204" pitchFamily="49" charset="0"/>
              </a:rPr>
              <a:t>&gt; hallo welt &lt;</a:t>
            </a:r>
            <a:r>
              <a:rPr lang="en-US" altLang="zh-CN" sz="1000" dirty="0" err="1">
                <a:latin typeface="Consolas" panose="020B0609020204030204" pitchFamily="49" charset="0"/>
              </a:rPr>
              <a:t>eos</a:t>
            </a:r>
            <a:r>
              <a:rPr lang="en-US" altLang="zh-CN" sz="1000" dirty="0">
                <a:latin typeface="Consolas" panose="020B0609020204030204" pitchFamily="49" charset="0"/>
              </a:rPr>
              <a:t>&gt; &lt;pad&gt; … … … &lt;pad&gt; 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1D1FB41-BEBB-6B29-8AF5-66F2228AE4BA}"/>
              </a:ext>
            </a:extLst>
          </p:cNvPr>
          <p:cNvSpPr/>
          <p:nvPr/>
        </p:nvSpPr>
        <p:spPr>
          <a:xfrm>
            <a:off x="7413243" y="5400435"/>
            <a:ext cx="3061252" cy="256799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428FB3-E9FA-867B-322B-66EE941D4C96}"/>
              </a:ext>
            </a:extLst>
          </p:cNvPr>
          <p:cNvSpPr/>
          <p:nvPr/>
        </p:nvSpPr>
        <p:spPr>
          <a:xfrm>
            <a:off x="7419870" y="5925656"/>
            <a:ext cx="3061252" cy="256799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64CE669-C980-F2B9-21C5-3D29D2FF8DC0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H="1" flipV="1">
            <a:off x="8943869" y="5657234"/>
            <a:ext cx="6627" cy="2684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2323C57-4494-604C-C950-C474C19E65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5700360" y="812093"/>
            <a:ext cx="264" cy="4595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0A7D1118-7A53-AC05-5CA4-3CFA5F8E26E7}"/>
              </a:ext>
            </a:extLst>
          </p:cNvPr>
          <p:cNvSpPr/>
          <p:nvPr/>
        </p:nvSpPr>
        <p:spPr>
          <a:xfrm>
            <a:off x="5293673" y="1271639"/>
            <a:ext cx="813902" cy="256799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30F78F7-EC4E-BA5F-D625-9430A36D2901}"/>
              </a:ext>
            </a:extLst>
          </p:cNvPr>
          <p:cNvSpPr txBox="1"/>
          <p:nvPr/>
        </p:nvSpPr>
        <p:spPr>
          <a:xfrm>
            <a:off x="5221450" y="1277812"/>
            <a:ext cx="10039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Consolas" panose="020B0609020204030204" pitchFamily="49" charset="0"/>
              </a:rPr>
              <a:t>possibility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CB55B014-7790-20C4-4E7C-BC698E4128C3}"/>
              </a:ext>
            </a:extLst>
          </p:cNvPr>
          <p:cNvCxnSpPr>
            <a:cxnSpLocks/>
            <a:stCxn id="30" idx="2"/>
            <a:endCxn id="68" idx="0"/>
          </p:cNvCxnSpPr>
          <p:nvPr/>
        </p:nvCxnSpPr>
        <p:spPr>
          <a:xfrm flipH="1">
            <a:off x="5700360" y="1528438"/>
            <a:ext cx="264" cy="1577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B32421FE-7D4E-4ED2-68F0-6474565FFAB4}"/>
              </a:ext>
            </a:extLst>
          </p:cNvPr>
          <p:cNvSpPr/>
          <p:nvPr/>
        </p:nvSpPr>
        <p:spPr>
          <a:xfrm>
            <a:off x="5558331" y="1686226"/>
            <a:ext cx="284058" cy="28405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3B19B4EC-E86D-F395-A08D-44B692CA65E4}"/>
              </a:ext>
            </a:extLst>
          </p:cNvPr>
          <p:cNvCxnSpPr>
            <a:cxnSpLocks/>
            <a:stCxn id="68" idx="1"/>
            <a:endCxn id="68" idx="5"/>
          </p:cNvCxnSpPr>
          <p:nvPr/>
        </p:nvCxnSpPr>
        <p:spPr>
          <a:xfrm>
            <a:off x="5599930" y="1727825"/>
            <a:ext cx="200860" cy="200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F95E4075-4231-9DB7-C256-BE9B57204316}"/>
              </a:ext>
            </a:extLst>
          </p:cNvPr>
          <p:cNvCxnSpPr>
            <a:cxnSpLocks/>
            <a:stCxn id="68" idx="7"/>
            <a:endCxn id="68" idx="3"/>
          </p:cNvCxnSpPr>
          <p:nvPr/>
        </p:nvCxnSpPr>
        <p:spPr>
          <a:xfrm flipH="1">
            <a:off x="5599930" y="1727825"/>
            <a:ext cx="200860" cy="200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811AE2BA-0C5B-A83B-0C73-14ECE2E022F3}"/>
              </a:ext>
            </a:extLst>
          </p:cNvPr>
          <p:cNvCxnSpPr>
            <a:cxnSpLocks/>
            <a:stCxn id="151" idx="3"/>
            <a:endCxn id="68" idx="2"/>
          </p:cNvCxnSpPr>
          <p:nvPr/>
        </p:nvCxnSpPr>
        <p:spPr>
          <a:xfrm flipV="1">
            <a:off x="3375989" y="1828255"/>
            <a:ext cx="2182342" cy="400900"/>
          </a:xfrm>
          <a:prstGeom prst="bentConnector3">
            <a:avLst>
              <a:gd name="adj1" fmla="val 22978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0C4BFD18-0924-F6D0-4356-EBE8DADD5506}"/>
              </a:ext>
            </a:extLst>
          </p:cNvPr>
          <p:cNvCxnSpPr>
            <a:cxnSpLocks/>
            <a:stCxn id="68" idx="4"/>
            <a:endCxn id="106" idx="0"/>
          </p:cNvCxnSpPr>
          <p:nvPr/>
        </p:nvCxnSpPr>
        <p:spPr>
          <a:xfrm>
            <a:off x="5700360" y="1970284"/>
            <a:ext cx="0" cy="4406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>
            <a:extLst>
              <a:ext uri="{FF2B5EF4-FFF2-40B4-BE49-F238E27FC236}">
                <a16:creationId xmlns:a16="http://schemas.microsoft.com/office/drawing/2014/main" id="{0D408C27-3586-67C6-1237-736FA4F78BB1}"/>
              </a:ext>
            </a:extLst>
          </p:cNvPr>
          <p:cNvSpPr/>
          <p:nvPr/>
        </p:nvSpPr>
        <p:spPr>
          <a:xfrm>
            <a:off x="5433391" y="2410910"/>
            <a:ext cx="533937" cy="256799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918F8D2C-5987-80DD-DE75-226558BEA65D}"/>
              </a:ext>
            </a:extLst>
          </p:cNvPr>
          <p:cNvCxnSpPr>
            <a:cxnSpLocks/>
            <a:stCxn id="106" idx="2"/>
            <a:endCxn id="211" idx="1"/>
          </p:cNvCxnSpPr>
          <p:nvPr/>
        </p:nvCxnSpPr>
        <p:spPr>
          <a:xfrm rot="16200000" flipH="1">
            <a:off x="5901695" y="2466373"/>
            <a:ext cx="1299093" cy="1701763"/>
          </a:xfrm>
          <a:prstGeom prst="bentConnector2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5C40C1D8-78E0-4250-67F7-AE7062613B57}"/>
              </a:ext>
            </a:extLst>
          </p:cNvPr>
          <p:cNvSpPr/>
          <p:nvPr/>
        </p:nvSpPr>
        <p:spPr>
          <a:xfrm>
            <a:off x="8643718" y="2888633"/>
            <a:ext cx="549964" cy="580330"/>
          </a:xfrm>
          <a:prstGeom prst="roundRect">
            <a:avLst>
              <a:gd name="adj" fmla="val 2992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Consolas" panose="020B0609020204030204" pitchFamily="49" charset="0"/>
              </a:rPr>
              <a:t>GRU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B5F0CFF-A504-6DB7-3ABC-1280C58FA43A}"/>
              </a:ext>
            </a:extLst>
          </p:cNvPr>
          <p:cNvCxnSpPr>
            <a:cxnSpLocks/>
            <a:stCxn id="131" idx="0"/>
          </p:cNvCxnSpPr>
          <p:nvPr/>
        </p:nvCxnSpPr>
        <p:spPr>
          <a:xfrm flipH="1" flipV="1">
            <a:off x="8908763" y="2407772"/>
            <a:ext cx="9937" cy="4808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3810D584-8DCD-4DDA-CA38-C9D7F8EC4DD6}"/>
              </a:ext>
            </a:extLst>
          </p:cNvPr>
          <p:cNvCxnSpPr>
            <a:cxnSpLocks/>
            <a:endCxn id="131" idx="1"/>
          </p:cNvCxnSpPr>
          <p:nvPr/>
        </p:nvCxnSpPr>
        <p:spPr>
          <a:xfrm>
            <a:off x="8507883" y="3178798"/>
            <a:ext cx="13583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E0DC992B-B171-FEAB-1D29-DE415D04DF69}"/>
              </a:ext>
            </a:extLst>
          </p:cNvPr>
          <p:cNvSpPr/>
          <p:nvPr/>
        </p:nvSpPr>
        <p:spPr>
          <a:xfrm>
            <a:off x="7964545" y="2888633"/>
            <a:ext cx="549964" cy="580330"/>
          </a:xfrm>
          <a:prstGeom prst="roundRect">
            <a:avLst>
              <a:gd name="adj" fmla="val 2992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Consolas" panose="020B0609020204030204" pitchFamily="49" charset="0"/>
              </a:rPr>
              <a:t>GRU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DDA9AFAB-1E07-1E27-D97F-F7E87630FED7}"/>
              </a:ext>
            </a:extLst>
          </p:cNvPr>
          <p:cNvCxnSpPr>
            <a:cxnSpLocks/>
            <a:stCxn id="139" idx="0"/>
          </p:cNvCxnSpPr>
          <p:nvPr/>
        </p:nvCxnSpPr>
        <p:spPr>
          <a:xfrm flipV="1">
            <a:off x="8239527" y="2407772"/>
            <a:ext cx="0" cy="4808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30E282AD-38DF-08A8-1DF4-13F55A77C045}"/>
              </a:ext>
            </a:extLst>
          </p:cNvPr>
          <p:cNvCxnSpPr>
            <a:cxnSpLocks/>
            <a:endCxn id="139" idx="1"/>
          </p:cNvCxnSpPr>
          <p:nvPr/>
        </p:nvCxnSpPr>
        <p:spPr>
          <a:xfrm>
            <a:off x="7828710" y="3178798"/>
            <a:ext cx="13583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3DA203C9-BD76-96BF-0C20-EAC0E6DF2609}"/>
              </a:ext>
            </a:extLst>
          </p:cNvPr>
          <p:cNvCxnSpPr>
            <a:cxnSpLocks/>
            <a:endCxn id="146" idx="2"/>
          </p:cNvCxnSpPr>
          <p:nvPr/>
        </p:nvCxnSpPr>
        <p:spPr>
          <a:xfrm flipV="1">
            <a:off x="7560354" y="3468963"/>
            <a:ext cx="0" cy="356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: 圆角 145">
            <a:extLst>
              <a:ext uri="{FF2B5EF4-FFF2-40B4-BE49-F238E27FC236}">
                <a16:creationId xmlns:a16="http://schemas.microsoft.com/office/drawing/2014/main" id="{2D72AFC5-118F-F099-DF4F-406CD2582387}"/>
              </a:ext>
            </a:extLst>
          </p:cNvPr>
          <p:cNvSpPr/>
          <p:nvPr/>
        </p:nvSpPr>
        <p:spPr>
          <a:xfrm>
            <a:off x="7285372" y="2888633"/>
            <a:ext cx="549964" cy="580330"/>
          </a:xfrm>
          <a:prstGeom prst="roundRect">
            <a:avLst>
              <a:gd name="adj" fmla="val 2992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Consolas" panose="020B0609020204030204" pitchFamily="49" charset="0"/>
              </a:rPr>
              <a:t>GRU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D079ED40-D588-2BB7-CB27-5C053032729B}"/>
              </a:ext>
            </a:extLst>
          </p:cNvPr>
          <p:cNvCxnSpPr>
            <a:cxnSpLocks/>
            <a:stCxn id="146" idx="0"/>
          </p:cNvCxnSpPr>
          <p:nvPr/>
        </p:nvCxnSpPr>
        <p:spPr>
          <a:xfrm flipV="1">
            <a:off x="7560354" y="2410910"/>
            <a:ext cx="0" cy="4777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D3F0FD99-2BEE-B1AD-3369-45C4DD17EB31}"/>
              </a:ext>
            </a:extLst>
          </p:cNvPr>
          <p:cNvCxnSpPr>
            <a:cxnSpLocks/>
            <a:endCxn id="146" idx="1"/>
          </p:cNvCxnSpPr>
          <p:nvPr/>
        </p:nvCxnSpPr>
        <p:spPr>
          <a:xfrm>
            <a:off x="7149537" y="3178798"/>
            <a:ext cx="13583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: 圆角 155">
            <a:extLst>
              <a:ext uri="{FF2B5EF4-FFF2-40B4-BE49-F238E27FC236}">
                <a16:creationId xmlns:a16="http://schemas.microsoft.com/office/drawing/2014/main" id="{7DA885BB-4419-394D-8B46-577BD98B3DF0}"/>
              </a:ext>
            </a:extLst>
          </p:cNvPr>
          <p:cNvSpPr/>
          <p:nvPr/>
        </p:nvSpPr>
        <p:spPr>
          <a:xfrm>
            <a:off x="9862917" y="2888633"/>
            <a:ext cx="549964" cy="580330"/>
          </a:xfrm>
          <a:prstGeom prst="roundRect">
            <a:avLst>
              <a:gd name="adj" fmla="val 2992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Consolas" panose="020B0609020204030204" pitchFamily="49" charset="0"/>
              </a:rPr>
              <a:t>GRU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C40B21BF-77AE-BB78-F183-544FCFF79281}"/>
              </a:ext>
            </a:extLst>
          </p:cNvPr>
          <p:cNvCxnSpPr>
            <a:cxnSpLocks/>
            <a:stCxn id="156" idx="0"/>
          </p:cNvCxnSpPr>
          <p:nvPr/>
        </p:nvCxnSpPr>
        <p:spPr>
          <a:xfrm flipV="1">
            <a:off x="10137899" y="2410910"/>
            <a:ext cx="0" cy="4777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018A2FD8-9281-87A6-3E64-392521F6D69F}"/>
              </a:ext>
            </a:extLst>
          </p:cNvPr>
          <p:cNvCxnSpPr>
            <a:cxnSpLocks/>
            <a:endCxn id="156" idx="1"/>
          </p:cNvCxnSpPr>
          <p:nvPr/>
        </p:nvCxnSpPr>
        <p:spPr>
          <a:xfrm>
            <a:off x="9727082" y="3178798"/>
            <a:ext cx="13583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C32D1F3F-2FC2-AE2D-AEA1-1F646CE9FBCA}"/>
              </a:ext>
            </a:extLst>
          </p:cNvPr>
          <p:cNvCxnSpPr>
            <a:cxnSpLocks/>
          </p:cNvCxnSpPr>
          <p:nvPr/>
        </p:nvCxnSpPr>
        <p:spPr>
          <a:xfrm>
            <a:off x="9193682" y="3182111"/>
            <a:ext cx="13583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DB9224F7-52F0-469C-138C-320F24AE6929}"/>
              </a:ext>
            </a:extLst>
          </p:cNvPr>
          <p:cNvSpPr txBox="1"/>
          <p:nvPr/>
        </p:nvSpPr>
        <p:spPr>
          <a:xfrm>
            <a:off x="9432221" y="3038507"/>
            <a:ext cx="3279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Consolas" panose="020B0609020204030204" pitchFamily="49" charset="0"/>
              </a:rPr>
              <a:t>…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F3DE7840-EC18-04B2-E2B3-841BE3B5862C}"/>
              </a:ext>
            </a:extLst>
          </p:cNvPr>
          <p:cNvCxnSpPr>
            <a:cxnSpLocks/>
          </p:cNvCxnSpPr>
          <p:nvPr/>
        </p:nvCxnSpPr>
        <p:spPr>
          <a:xfrm>
            <a:off x="10412881" y="3178798"/>
            <a:ext cx="28824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1345F598-95CD-EBD2-15BA-D814094D6D5A}"/>
              </a:ext>
            </a:extLst>
          </p:cNvPr>
          <p:cNvCxnSpPr>
            <a:cxnSpLocks/>
            <a:endCxn id="139" idx="2"/>
          </p:cNvCxnSpPr>
          <p:nvPr/>
        </p:nvCxnSpPr>
        <p:spPr>
          <a:xfrm flipH="1" flipV="1">
            <a:off x="8239527" y="3468963"/>
            <a:ext cx="3313" cy="356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62331F5B-8D8D-EFE5-F726-5ED6BBE540E9}"/>
              </a:ext>
            </a:extLst>
          </p:cNvPr>
          <p:cNvCxnSpPr>
            <a:cxnSpLocks/>
            <a:endCxn id="131" idx="2"/>
          </p:cNvCxnSpPr>
          <p:nvPr/>
        </p:nvCxnSpPr>
        <p:spPr>
          <a:xfrm flipH="1" flipV="1">
            <a:off x="8918700" y="3468963"/>
            <a:ext cx="9940" cy="3594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6752BF5A-6E5C-8C34-5837-5FA02104C81F}"/>
              </a:ext>
            </a:extLst>
          </p:cNvPr>
          <p:cNvCxnSpPr>
            <a:cxnSpLocks/>
            <a:endCxn id="156" idx="2"/>
          </p:cNvCxnSpPr>
          <p:nvPr/>
        </p:nvCxnSpPr>
        <p:spPr>
          <a:xfrm flipV="1">
            <a:off x="10137899" y="3468963"/>
            <a:ext cx="0" cy="3633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矩形 186">
            <a:extLst>
              <a:ext uri="{FF2B5EF4-FFF2-40B4-BE49-F238E27FC236}">
                <a16:creationId xmlns:a16="http://schemas.microsoft.com/office/drawing/2014/main" id="{9A2BD5DA-E60E-A3B4-09EF-1A3F79AF44ED}"/>
              </a:ext>
            </a:extLst>
          </p:cNvPr>
          <p:cNvSpPr/>
          <p:nvPr/>
        </p:nvSpPr>
        <p:spPr>
          <a:xfrm>
            <a:off x="10714780" y="2636289"/>
            <a:ext cx="1232459" cy="661643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088CBFE3-3C9C-E277-5865-C6CDC6261DB1}"/>
              </a:ext>
            </a:extLst>
          </p:cNvPr>
          <p:cNvSpPr txBox="1"/>
          <p:nvPr/>
        </p:nvSpPr>
        <p:spPr>
          <a:xfrm>
            <a:off x="10744951" y="2848652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>
                <a:latin typeface="Consolas" panose="020B0609020204030204" pitchFamily="49" charset="0"/>
              </a:rPr>
              <a:t>decoder_hidden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FD9515D6-1B1C-6A80-B604-48747F50B0C2}"/>
              </a:ext>
            </a:extLst>
          </p:cNvPr>
          <p:cNvSpPr/>
          <p:nvPr/>
        </p:nvSpPr>
        <p:spPr>
          <a:xfrm>
            <a:off x="7385000" y="2150973"/>
            <a:ext cx="3061252" cy="256799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B4C06BA5-6949-AF96-AC3F-B3ADE83B0929}"/>
              </a:ext>
            </a:extLst>
          </p:cNvPr>
          <p:cNvSpPr txBox="1"/>
          <p:nvPr/>
        </p:nvSpPr>
        <p:spPr>
          <a:xfrm>
            <a:off x="8276789" y="2161551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>
                <a:latin typeface="Consolas" panose="020B0609020204030204" pitchFamily="49" charset="0"/>
              </a:rPr>
              <a:t>decoder_output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sp>
        <p:nvSpPr>
          <p:cNvPr id="201" name="矩形: 圆角 200">
            <a:extLst>
              <a:ext uri="{FF2B5EF4-FFF2-40B4-BE49-F238E27FC236}">
                <a16:creationId xmlns:a16="http://schemas.microsoft.com/office/drawing/2014/main" id="{EC85D8DA-A41E-1B47-ACBD-6E2B23BC9543}"/>
              </a:ext>
            </a:extLst>
          </p:cNvPr>
          <p:cNvSpPr/>
          <p:nvPr/>
        </p:nvSpPr>
        <p:spPr>
          <a:xfrm>
            <a:off x="7404625" y="4867543"/>
            <a:ext cx="3061252" cy="246221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latin typeface="Consolas" panose="020B0609020204030204" pitchFamily="49" charset="0"/>
              </a:rPr>
              <a:t>nn.Embedding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3FA8D1C4-DD27-0AED-031F-EE2FED3E7827}"/>
              </a:ext>
            </a:extLst>
          </p:cNvPr>
          <p:cNvCxnSpPr>
            <a:cxnSpLocks/>
            <a:stCxn id="7" idx="0"/>
            <a:endCxn id="201" idx="2"/>
          </p:cNvCxnSpPr>
          <p:nvPr/>
        </p:nvCxnSpPr>
        <p:spPr>
          <a:xfrm flipH="1" flipV="1">
            <a:off x="8935251" y="5113764"/>
            <a:ext cx="8618" cy="2866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8BC9EB5C-61B4-010D-D560-193B55D577F7}"/>
              </a:ext>
            </a:extLst>
          </p:cNvPr>
          <p:cNvCxnSpPr>
            <a:cxnSpLocks/>
            <a:stCxn id="201" idx="0"/>
            <a:endCxn id="205" idx="2"/>
          </p:cNvCxnSpPr>
          <p:nvPr/>
        </p:nvCxnSpPr>
        <p:spPr>
          <a:xfrm flipV="1">
            <a:off x="8935251" y="4610301"/>
            <a:ext cx="0" cy="2572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文本框 203">
            <a:extLst>
              <a:ext uri="{FF2B5EF4-FFF2-40B4-BE49-F238E27FC236}">
                <a16:creationId xmlns:a16="http://schemas.microsoft.com/office/drawing/2014/main" id="{A55CDD2A-33A6-9A4F-FD0D-EC1E62B23A6C}"/>
              </a:ext>
            </a:extLst>
          </p:cNvPr>
          <p:cNvSpPr txBox="1"/>
          <p:nvPr/>
        </p:nvSpPr>
        <p:spPr>
          <a:xfrm>
            <a:off x="8490476" y="4371171"/>
            <a:ext cx="882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>
                <a:latin typeface="Consolas" panose="020B0609020204030204" pitchFamily="49" charset="0"/>
              </a:rPr>
              <a:t>embedded_x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BD5F023D-A7B6-B21A-ADEE-1A3E4FD96B63}"/>
              </a:ext>
            </a:extLst>
          </p:cNvPr>
          <p:cNvSpPr/>
          <p:nvPr/>
        </p:nvSpPr>
        <p:spPr>
          <a:xfrm>
            <a:off x="7404625" y="4353502"/>
            <a:ext cx="3061252" cy="256799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1F24E0CD-2080-C06F-973F-AE22DDBA0206}"/>
              </a:ext>
            </a:extLst>
          </p:cNvPr>
          <p:cNvCxnSpPr>
            <a:cxnSpLocks/>
            <a:stCxn id="205" idx="0"/>
            <a:endCxn id="211" idx="2"/>
          </p:cNvCxnSpPr>
          <p:nvPr/>
        </p:nvCxnSpPr>
        <p:spPr>
          <a:xfrm flipH="1" flipV="1">
            <a:off x="8932749" y="4095201"/>
            <a:ext cx="2502" cy="2583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文本框 209">
            <a:extLst>
              <a:ext uri="{FF2B5EF4-FFF2-40B4-BE49-F238E27FC236}">
                <a16:creationId xmlns:a16="http://schemas.microsoft.com/office/drawing/2014/main" id="{802CB11B-22DA-6FA4-B2F8-45C61E87BB6B}"/>
              </a:ext>
            </a:extLst>
          </p:cNvPr>
          <p:cNvSpPr txBox="1"/>
          <p:nvPr/>
        </p:nvSpPr>
        <p:spPr>
          <a:xfrm>
            <a:off x="8487974" y="3856071"/>
            <a:ext cx="882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>
                <a:latin typeface="Consolas" panose="020B0609020204030204" pitchFamily="49" charset="0"/>
              </a:rPr>
              <a:t>gru_input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7DA9D66E-CB22-C6F6-12F0-C74F980C52DA}"/>
              </a:ext>
            </a:extLst>
          </p:cNvPr>
          <p:cNvSpPr/>
          <p:nvPr/>
        </p:nvSpPr>
        <p:spPr>
          <a:xfrm>
            <a:off x="7402123" y="3838402"/>
            <a:ext cx="3061252" cy="256799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7" name="连接符: 肘形 216">
            <a:extLst>
              <a:ext uri="{FF2B5EF4-FFF2-40B4-BE49-F238E27FC236}">
                <a16:creationId xmlns:a16="http://schemas.microsoft.com/office/drawing/2014/main" id="{4D9C85C0-046A-F16B-4E8A-CC0A283FA0A1}"/>
              </a:ext>
            </a:extLst>
          </p:cNvPr>
          <p:cNvCxnSpPr>
            <a:cxnSpLocks/>
            <a:stCxn id="205" idx="1"/>
          </p:cNvCxnSpPr>
          <p:nvPr/>
        </p:nvCxnSpPr>
        <p:spPr>
          <a:xfrm rot="10800000">
            <a:off x="6844379" y="1265598"/>
            <a:ext cx="560246" cy="3216304"/>
          </a:xfrm>
          <a:prstGeom prst="bentConnector2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连接符: 肘形 219">
            <a:extLst>
              <a:ext uri="{FF2B5EF4-FFF2-40B4-BE49-F238E27FC236}">
                <a16:creationId xmlns:a16="http://schemas.microsoft.com/office/drawing/2014/main" id="{507E6175-5C6F-E01D-306B-FFC92AF296CB}"/>
              </a:ext>
            </a:extLst>
          </p:cNvPr>
          <p:cNvCxnSpPr>
            <a:cxnSpLocks/>
            <a:stCxn id="106" idx="3"/>
          </p:cNvCxnSpPr>
          <p:nvPr/>
        </p:nvCxnSpPr>
        <p:spPr>
          <a:xfrm flipV="1">
            <a:off x="5967328" y="1271638"/>
            <a:ext cx="616597" cy="1267672"/>
          </a:xfrm>
          <a:prstGeom prst="bentConnector2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连接符: 肘形 224">
            <a:extLst>
              <a:ext uri="{FF2B5EF4-FFF2-40B4-BE49-F238E27FC236}">
                <a16:creationId xmlns:a16="http://schemas.microsoft.com/office/drawing/2014/main" id="{1E390395-D1E5-01F7-6F7B-50518566AA93}"/>
              </a:ext>
            </a:extLst>
          </p:cNvPr>
          <p:cNvCxnSpPr>
            <a:cxnSpLocks/>
            <a:stCxn id="189" idx="1"/>
            <a:endCxn id="228" idx="2"/>
          </p:cNvCxnSpPr>
          <p:nvPr/>
        </p:nvCxnSpPr>
        <p:spPr>
          <a:xfrm rot="10800000">
            <a:off x="7183492" y="1265599"/>
            <a:ext cx="201509" cy="1013775"/>
          </a:xfrm>
          <a:prstGeom prst="bentConnector2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矩形: 圆角 227">
            <a:extLst>
              <a:ext uri="{FF2B5EF4-FFF2-40B4-BE49-F238E27FC236}">
                <a16:creationId xmlns:a16="http://schemas.microsoft.com/office/drawing/2014/main" id="{7E11D41B-6A07-933A-0173-B4B46E73500F}"/>
              </a:ext>
            </a:extLst>
          </p:cNvPr>
          <p:cNvSpPr/>
          <p:nvPr/>
        </p:nvSpPr>
        <p:spPr>
          <a:xfrm>
            <a:off x="6470355" y="1019377"/>
            <a:ext cx="1426272" cy="246221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latin typeface="Consolas" panose="020B0609020204030204" pitchFamily="49" charset="0"/>
              </a:rPr>
              <a:t>nn.Linear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FD7BD2AD-0B54-ED28-F3C2-EB4445029F9E}"/>
              </a:ext>
            </a:extLst>
          </p:cNvPr>
          <p:cNvSpPr/>
          <p:nvPr/>
        </p:nvSpPr>
        <p:spPr>
          <a:xfrm>
            <a:off x="8574424" y="1012521"/>
            <a:ext cx="533937" cy="256799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7A74BDE7-116F-B5EC-C3A6-50BA6AA73FFC}"/>
              </a:ext>
            </a:extLst>
          </p:cNvPr>
          <p:cNvSpPr txBox="1"/>
          <p:nvPr/>
        </p:nvSpPr>
        <p:spPr>
          <a:xfrm>
            <a:off x="8612061" y="1023099"/>
            <a:ext cx="496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Consolas" panose="020B0609020204030204" pitchFamily="49" charset="0"/>
              </a:rPr>
              <a:t>pred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60D8B6AB-FAEC-647D-EBAA-3BF63467B5E0}"/>
              </a:ext>
            </a:extLst>
          </p:cNvPr>
          <p:cNvCxnSpPr>
            <a:cxnSpLocks/>
            <a:stCxn id="228" idx="3"/>
            <a:endCxn id="230" idx="1"/>
          </p:cNvCxnSpPr>
          <p:nvPr/>
        </p:nvCxnSpPr>
        <p:spPr>
          <a:xfrm flipV="1">
            <a:off x="7896627" y="1140921"/>
            <a:ext cx="677797" cy="15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连接符: 肘形 236">
            <a:extLst>
              <a:ext uri="{FF2B5EF4-FFF2-40B4-BE49-F238E27FC236}">
                <a16:creationId xmlns:a16="http://schemas.microsoft.com/office/drawing/2014/main" id="{EDF3BA4E-369E-E6C1-03AF-713BC5DE8E6D}"/>
              </a:ext>
            </a:extLst>
          </p:cNvPr>
          <p:cNvCxnSpPr>
            <a:cxnSpLocks/>
          </p:cNvCxnSpPr>
          <p:nvPr/>
        </p:nvCxnSpPr>
        <p:spPr>
          <a:xfrm rot="5400000" flipH="1">
            <a:off x="8001389" y="-456345"/>
            <a:ext cx="944421" cy="6537676"/>
          </a:xfrm>
          <a:prstGeom prst="bentConnector3">
            <a:avLst>
              <a:gd name="adj1" fmla="val -349749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文本框 267">
            <a:extLst>
              <a:ext uri="{FF2B5EF4-FFF2-40B4-BE49-F238E27FC236}">
                <a16:creationId xmlns:a16="http://schemas.microsoft.com/office/drawing/2014/main" id="{340445AE-1CBD-A48C-689E-C1A441952861}"/>
              </a:ext>
            </a:extLst>
          </p:cNvPr>
          <p:cNvSpPr txBox="1"/>
          <p:nvPr/>
        </p:nvSpPr>
        <p:spPr>
          <a:xfrm>
            <a:off x="5406001" y="2410910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Consolas" panose="020B0609020204030204" pitchFamily="49" charset="0"/>
              </a:rPr>
              <a:t>result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DA0420E4-6C5F-07A1-E6BA-1435B9103805}"/>
              </a:ext>
            </a:extLst>
          </p:cNvPr>
          <p:cNvCxnSpPr>
            <a:cxnSpLocks/>
            <a:stCxn id="230" idx="3"/>
            <a:endCxn id="7" idx="3"/>
          </p:cNvCxnSpPr>
          <p:nvPr/>
        </p:nvCxnSpPr>
        <p:spPr>
          <a:xfrm>
            <a:off x="9108361" y="1140921"/>
            <a:ext cx="1366134" cy="4387914"/>
          </a:xfrm>
          <a:prstGeom prst="bentConnector3">
            <a:avLst>
              <a:gd name="adj1" fmla="val 219073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DA7B458A-F606-B17D-39C8-28785185493E}"/>
              </a:ext>
            </a:extLst>
          </p:cNvPr>
          <p:cNvSpPr txBox="1"/>
          <p:nvPr/>
        </p:nvSpPr>
        <p:spPr>
          <a:xfrm>
            <a:off x="10194997" y="881203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Consolas" panose="020B0609020204030204" pitchFamily="49" charset="0"/>
              </a:rPr>
              <a:t>teacher force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82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3F6A92D-F3A0-3F6E-FBBA-4BA8CE8EAEA2}"/>
              </a:ext>
            </a:extLst>
          </p:cNvPr>
          <p:cNvSpPr/>
          <p:nvPr/>
        </p:nvSpPr>
        <p:spPr>
          <a:xfrm>
            <a:off x="1749287" y="1749286"/>
            <a:ext cx="1331843" cy="37702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FE5D67-A44A-C87A-5411-167BDD2B08B0}"/>
              </a:ext>
            </a:extLst>
          </p:cNvPr>
          <p:cNvSpPr/>
          <p:nvPr/>
        </p:nvSpPr>
        <p:spPr>
          <a:xfrm>
            <a:off x="3385930" y="1749286"/>
            <a:ext cx="1696279" cy="37702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3ABF9F-5E95-431D-955D-76C490A48D0E}"/>
              </a:ext>
            </a:extLst>
          </p:cNvPr>
          <p:cNvSpPr txBox="1"/>
          <p:nvPr/>
        </p:nvSpPr>
        <p:spPr>
          <a:xfrm>
            <a:off x="662608" y="3449742"/>
            <a:ext cx="1192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Söhne"/>
              </a:rPr>
              <a:t>sequence</a:t>
            </a:r>
          </a:p>
          <a:p>
            <a:r>
              <a:rPr lang="en-US" altLang="zh-CN" dirty="0">
                <a:latin typeface="Söhne"/>
              </a:rPr>
              <a:t>length</a:t>
            </a:r>
            <a:endParaRPr lang="zh-CN" altLang="en-US" dirty="0">
              <a:latin typeface="Söhne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8023CA0-16C5-19B5-A0F9-00ABCD704A33}"/>
              </a:ext>
            </a:extLst>
          </p:cNvPr>
          <p:cNvSpPr txBox="1"/>
          <p:nvPr/>
        </p:nvSpPr>
        <p:spPr>
          <a:xfrm>
            <a:off x="1918251" y="825956"/>
            <a:ext cx="993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Söhne"/>
              </a:rPr>
              <a:t>decoder hidden dim</a:t>
            </a:r>
            <a:endParaRPr lang="zh-CN" altLang="en-US" dirty="0">
              <a:latin typeface="Söhne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DE20C3E-BD79-871F-FD5F-EF174F565B20}"/>
              </a:ext>
            </a:extLst>
          </p:cNvPr>
          <p:cNvSpPr txBox="1"/>
          <p:nvPr/>
        </p:nvSpPr>
        <p:spPr>
          <a:xfrm>
            <a:off x="3150703" y="964455"/>
            <a:ext cx="216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Söhne"/>
              </a:rPr>
              <a:t>encoder hidden dim * directions number</a:t>
            </a:r>
            <a:endParaRPr lang="zh-CN" altLang="en-US" dirty="0">
              <a:latin typeface="Söhne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78611BD-68A8-BD7D-92CF-626BD0E6C14C}"/>
              </a:ext>
            </a:extLst>
          </p:cNvPr>
          <p:cNvCxnSpPr>
            <a:cxnSpLocks/>
          </p:cNvCxnSpPr>
          <p:nvPr/>
        </p:nvCxnSpPr>
        <p:spPr>
          <a:xfrm>
            <a:off x="5317435" y="3634408"/>
            <a:ext cx="121588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67D655E-228F-DE91-7BAE-71644B0ACF92}"/>
              </a:ext>
            </a:extLst>
          </p:cNvPr>
          <p:cNvSpPr txBox="1"/>
          <p:nvPr/>
        </p:nvSpPr>
        <p:spPr>
          <a:xfrm>
            <a:off x="6818242" y="819329"/>
            <a:ext cx="993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Söhne"/>
              </a:rPr>
              <a:t>decoder hidden dim</a:t>
            </a:r>
            <a:endParaRPr lang="zh-CN" altLang="en-US" dirty="0">
              <a:latin typeface="Söhne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4AC846A-ECC2-4FC0-DBF4-3DB84E6CA5E7}"/>
              </a:ext>
            </a:extLst>
          </p:cNvPr>
          <p:cNvSpPr/>
          <p:nvPr/>
        </p:nvSpPr>
        <p:spPr>
          <a:xfrm>
            <a:off x="6649278" y="1749286"/>
            <a:ext cx="1331843" cy="37702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temp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D2F1B79-5D2A-64EC-126E-69DF10C8AE17}"/>
              </a:ext>
            </a:extLst>
          </p:cNvPr>
          <p:cNvSpPr txBox="1"/>
          <p:nvPr/>
        </p:nvSpPr>
        <p:spPr>
          <a:xfrm>
            <a:off x="5201479" y="3187148"/>
            <a:ext cx="133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Söhne"/>
              </a:rPr>
              <a:t>tanh(linear)</a:t>
            </a:r>
            <a:endParaRPr lang="zh-CN" altLang="en-US" dirty="0">
              <a:latin typeface="Söhne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B45A046-7360-C44A-8AD5-E32F80B50831}"/>
              </a:ext>
            </a:extLst>
          </p:cNvPr>
          <p:cNvSpPr/>
          <p:nvPr/>
        </p:nvSpPr>
        <p:spPr>
          <a:xfrm>
            <a:off x="9342785" y="1749286"/>
            <a:ext cx="235226" cy="37702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660E21E-5D05-8827-DA75-746E7236A49A}"/>
              </a:ext>
            </a:extLst>
          </p:cNvPr>
          <p:cNvCxnSpPr>
            <a:cxnSpLocks/>
          </p:cNvCxnSpPr>
          <p:nvPr/>
        </p:nvCxnSpPr>
        <p:spPr>
          <a:xfrm>
            <a:off x="8054009" y="3634408"/>
            <a:ext cx="121588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54AC393C-5F70-7777-087C-0A5E00BB351D}"/>
              </a:ext>
            </a:extLst>
          </p:cNvPr>
          <p:cNvSpPr txBox="1"/>
          <p:nvPr/>
        </p:nvSpPr>
        <p:spPr>
          <a:xfrm>
            <a:off x="8216347" y="3187148"/>
            <a:ext cx="133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Söhne"/>
              </a:rPr>
              <a:t>linear</a:t>
            </a:r>
            <a:endParaRPr lang="zh-CN" altLang="en-US" dirty="0">
              <a:latin typeface="Söhne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B6DAA63-BF04-AA08-4D8B-4451E7BE4639}"/>
              </a:ext>
            </a:extLst>
          </p:cNvPr>
          <p:cNvCxnSpPr>
            <a:cxnSpLocks/>
          </p:cNvCxnSpPr>
          <p:nvPr/>
        </p:nvCxnSpPr>
        <p:spPr>
          <a:xfrm>
            <a:off x="9783416" y="3634408"/>
            <a:ext cx="121588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DB104BAC-AC0B-4A41-9B72-B11F928AEA30}"/>
              </a:ext>
            </a:extLst>
          </p:cNvPr>
          <p:cNvSpPr txBox="1"/>
          <p:nvPr/>
        </p:nvSpPr>
        <p:spPr>
          <a:xfrm>
            <a:off x="9915938" y="3187148"/>
            <a:ext cx="133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Söhne"/>
              </a:rPr>
              <a:t>softmax</a:t>
            </a:r>
            <a:endParaRPr lang="zh-CN" altLang="en-US" dirty="0">
              <a:latin typeface="Söhne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F64AB5B-01CD-EFC0-132B-8E8FEB3B12D2}"/>
              </a:ext>
            </a:extLst>
          </p:cNvPr>
          <p:cNvSpPr txBox="1"/>
          <p:nvPr/>
        </p:nvSpPr>
        <p:spPr>
          <a:xfrm>
            <a:off x="9301369" y="1224098"/>
            <a:ext cx="49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Söhne"/>
              </a:rPr>
              <a:t>1</a:t>
            </a:r>
            <a:endParaRPr lang="zh-CN" altLang="en-US" dirty="0">
              <a:latin typeface="Söhne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E381FEE-D030-6A26-081C-910FF4C3669D}"/>
              </a:ext>
            </a:extLst>
          </p:cNvPr>
          <p:cNvSpPr txBox="1"/>
          <p:nvPr/>
        </p:nvSpPr>
        <p:spPr>
          <a:xfrm>
            <a:off x="9244468" y="3140765"/>
            <a:ext cx="461665" cy="16432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possibility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D2910719-A5D9-3771-CCCF-0C735B177C6B}"/>
              </a:ext>
            </a:extLst>
          </p:cNvPr>
          <p:cNvSpPr txBox="1"/>
          <p:nvPr/>
        </p:nvSpPr>
        <p:spPr>
          <a:xfrm>
            <a:off x="165651" y="159027"/>
            <a:ext cx="1331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öhne"/>
              </a:rPr>
              <a:t>Question</a:t>
            </a:r>
            <a:endParaRPr lang="zh-CN" altLang="en-US" sz="24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341875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219</Words>
  <Application>Microsoft Office PowerPoint</Application>
  <PresentationFormat>宽屏</PresentationFormat>
  <Paragraphs>61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Söhne</vt:lpstr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晖曜 徐</dc:creator>
  <cp:lastModifiedBy>晖曜 徐</cp:lastModifiedBy>
  <cp:revision>103</cp:revision>
  <dcterms:created xsi:type="dcterms:W3CDTF">2023-10-30T05:19:03Z</dcterms:created>
  <dcterms:modified xsi:type="dcterms:W3CDTF">2023-11-02T08:51:59Z</dcterms:modified>
</cp:coreProperties>
</file>