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等腰三角形 3"/>
          <p:cNvSpPr/>
          <p:nvPr/>
        </p:nvSpPr>
        <p:spPr>
          <a:xfrm>
            <a:off x="711200" y="537845"/>
            <a:ext cx="3448050" cy="5772150"/>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445895" y="169545"/>
            <a:ext cx="1978660" cy="368300"/>
          </a:xfrm>
          <a:prstGeom prst="rect">
            <a:avLst/>
          </a:prstGeom>
          <a:noFill/>
        </p:spPr>
        <p:txBody>
          <a:bodyPr wrap="none" rtlCol="0">
            <a:spAutoFit/>
          </a:bodyPr>
          <a:p>
            <a:r>
              <a:rPr lang="en-US" altLang="zh-CN"/>
              <a:t>Asset Management</a:t>
            </a:r>
            <a:endParaRPr lang="en-US" altLang="zh-CN"/>
          </a:p>
        </p:txBody>
      </p:sp>
      <p:sp>
        <p:nvSpPr>
          <p:cNvPr id="6" name="文本框 5"/>
          <p:cNvSpPr txBox="1"/>
          <p:nvPr/>
        </p:nvSpPr>
        <p:spPr>
          <a:xfrm>
            <a:off x="1151255" y="6410960"/>
            <a:ext cx="2273300" cy="368300"/>
          </a:xfrm>
          <a:prstGeom prst="rect">
            <a:avLst/>
          </a:prstGeom>
          <a:noFill/>
        </p:spPr>
        <p:txBody>
          <a:bodyPr wrap="none" rtlCol="0">
            <a:spAutoFit/>
          </a:bodyPr>
          <a:p>
            <a:r>
              <a:rPr lang="en-US" altLang="zh-CN"/>
              <a:t>Facilities Management</a:t>
            </a:r>
            <a:endParaRPr lang="en-US" altLang="zh-CN"/>
          </a:p>
        </p:txBody>
      </p:sp>
      <p:cxnSp>
        <p:nvCxnSpPr>
          <p:cNvPr id="7" name="直接连接符 6"/>
          <p:cNvCxnSpPr/>
          <p:nvPr/>
        </p:nvCxnSpPr>
        <p:spPr>
          <a:xfrm>
            <a:off x="3543935" y="1849755"/>
            <a:ext cx="8295640" cy="36195"/>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499610" y="4876800"/>
            <a:ext cx="7371080" cy="762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560705" y="576580"/>
            <a:ext cx="1713230" cy="5596890"/>
          </a:xfrm>
          <a:prstGeom prst="straightConnector1">
            <a:avLst/>
          </a:prstGeom>
          <a:ln>
            <a:solidFill>
              <a:schemeClr val="accent1">
                <a:lumMod val="50000"/>
              </a:schemeClr>
            </a:solidFill>
            <a:tailEnd type="arrow" w="med" len="med"/>
          </a:ln>
        </p:spPr>
        <p:style>
          <a:lnRef idx="1">
            <a:schemeClr val="accent5"/>
          </a:lnRef>
          <a:fillRef idx="0">
            <a:schemeClr val="accent5"/>
          </a:fillRef>
          <a:effectRef idx="0">
            <a:schemeClr val="accent5"/>
          </a:effectRef>
          <a:fontRef idx="minor">
            <a:schemeClr val="tx1"/>
          </a:fontRef>
        </p:style>
      </p:cxnSp>
      <p:cxnSp>
        <p:nvCxnSpPr>
          <p:cNvPr id="10" name="直接箭头连接符 9"/>
          <p:cNvCxnSpPr/>
          <p:nvPr/>
        </p:nvCxnSpPr>
        <p:spPr>
          <a:xfrm flipH="1" flipV="1">
            <a:off x="2629535" y="595630"/>
            <a:ext cx="1701800" cy="5537835"/>
          </a:xfrm>
          <a:prstGeom prst="straightConnector1">
            <a:avLst/>
          </a:prstGeom>
          <a:ln>
            <a:solidFill>
              <a:schemeClr val="accent1">
                <a:lumMod val="50000"/>
              </a:schemeClr>
            </a:solidFill>
            <a:tailEnd type="arrow" w="med" len="med"/>
          </a:ln>
        </p:spPr>
        <p:style>
          <a:lnRef idx="1">
            <a:schemeClr val="accent5"/>
          </a:lnRef>
          <a:fillRef idx="0">
            <a:schemeClr val="accent5"/>
          </a:fillRef>
          <a:effectRef idx="0">
            <a:schemeClr val="accent5"/>
          </a:effectRef>
          <a:fontRef idx="minor">
            <a:schemeClr val="tx1"/>
          </a:fontRef>
        </p:style>
      </p:cxnSp>
      <p:sp>
        <p:nvSpPr>
          <p:cNvPr id="11" name="文本框 10"/>
          <p:cNvSpPr txBox="1"/>
          <p:nvPr/>
        </p:nvSpPr>
        <p:spPr>
          <a:xfrm rot="17220000">
            <a:off x="-1320165" y="3190875"/>
            <a:ext cx="4863465" cy="368300"/>
          </a:xfrm>
          <a:prstGeom prst="rect">
            <a:avLst/>
          </a:prstGeom>
          <a:noFill/>
        </p:spPr>
        <p:txBody>
          <a:bodyPr wrap="square" rtlCol="0">
            <a:spAutoFit/>
          </a:bodyPr>
          <a:p>
            <a:r>
              <a:rPr lang="en-US" altLang="zh-CN"/>
              <a:t>Decreasing level of geometry detail (genralisation)</a:t>
            </a:r>
            <a:endParaRPr lang="en-US" altLang="zh-CN"/>
          </a:p>
        </p:txBody>
      </p:sp>
      <p:sp>
        <p:nvSpPr>
          <p:cNvPr id="12" name="文本框 11"/>
          <p:cNvSpPr txBox="1"/>
          <p:nvPr/>
        </p:nvSpPr>
        <p:spPr>
          <a:xfrm rot="4380000">
            <a:off x="1528445" y="3247390"/>
            <a:ext cx="4484370" cy="368300"/>
          </a:xfrm>
          <a:prstGeom prst="rect">
            <a:avLst/>
          </a:prstGeom>
          <a:noFill/>
        </p:spPr>
        <p:txBody>
          <a:bodyPr wrap="square" rtlCol="0">
            <a:spAutoFit/>
          </a:bodyPr>
          <a:p>
            <a:r>
              <a:rPr lang="en-US" altLang="zh-CN"/>
              <a:t>Increasing level of facility -&gt; asset aggregation</a:t>
            </a:r>
            <a:endParaRPr lang="en-US" altLang="zh-CN"/>
          </a:p>
        </p:txBody>
      </p:sp>
      <p:sp>
        <p:nvSpPr>
          <p:cNvPr id="13" name="文本框 12"/>
          <p:cNvSpPr txBox="1"/>
          <p:nvPr/>
        </p:nvSpPr>
        <p:spPr>
          <a:xfrm rot="5400000">
            <a:off x="888365" y="3960495"/>
            <a:ext cx="3093085" cy="491490"/>
          </a:xfrm>
          <a:prstGeom prst="rect">
            <a:avLst/>
          </a:prstGeom>
          <a:noFill/>
        </p:spPr>
        <p:txBody>
          <a:bodyPr wrap="none" rtlCol="0">
            <a:spAutoFit/>
          </a:bodyPr>
          <a:p>
            <a:r>
              <a:rPr lang="en-US" altLang="zh-CN" sz="2600"/>
              <a:t>Decision Support Tool</a:t>
            </a:r>
            <a:endParaRPr lang="en-US" altLang="zh-CN" sz="2600"/>
          </a:p>
        </p:txBody>
      </p:sp>
      <p:sp>
        <p:nvSpPr>
          <p:cNvPr id="14" name="文本框 13"/>
          <p:cNvSpPr txBox="1"/>
          <p:nvPr/>
        </p:nvSpPr>
        <p:spPr>
          <a:xfrm rot="5400000">
            <a:off x="1702435" y="1656080"/>
            <a:ext cx="1435100" cy="521970"/>
          </a:xfrm>
          <a:prstGeom prst="rect">
            <a:avLst/>
          </a:prstGeom>
          <a:noFill/>
        </p:spPr>
        <p:txBody>
          <a:bodyPr wrap="none" rtlCol="0">
            <a:spAutoFit/>
          </a:bodyPr>
          <a:p>
            <a:r>
              <a:rPr lang="en-US" altLang="zh-CN" sz="1400"/>
              <a:t>Leadership Team </a:t>
            </a:r>
            <a:endParaRPr lang="en-US" altLang="zh-CN" sz="1400"/>
          </a:p>
          <a:p>
            <a:pPr algn="ctr"/>
            <a:r>
              <a:rPr lang="en-US" altLang="zh-CN" sz="1400"/>
              <a:t>Strategic</a:t>
            </a:r>
            <a:endParaRPr lang="en-US" altLang="zh-CN" sz="1400"/>
          </a:p>
        </p:txBody>
      </p:sp>
      <p:sp>
        <p:nvSpPr>
          <p:cNvPr id="15" name="文本框 14"/>
          <p:cNvSpPr txBox="1"/>
          <p:nvPr/>
        </p:nvSpPr>
        <p:spPr>
          <a:xfrm>
            <a:off x="1270000" y="5866765"/>
            <a:ext cx="2330450" cy="306705"/>
          </a:xfrm>
          <a:prstGeom prst="rect">
            <a:avLst/>
          </a:prstGeom>
          <a:noFill/>
        </p:spPr>
        <p:txBody>
          <a:bodyPr wrap="none" rtlCol="0">
            <a:spAutoFit/>
          </a:bodyPr>
          <a:p>
            <a:r>
              <a:rPr lang="en-US" altLang="zh-CN" sz="1400"/>
              <a:t>Facility Managers Operational</a:t>
            </a:r>
            <a:endParaRPr lang="en-US" altLang="zh-CN" sz="1400"/>
          </a:p>
        </p:txBody>
      </p:sp>
      <p:sp>
        <p:nvSpPr>
          <p:cNvPr id="16" name="文本框 15"/>
          <p:cNvSpPr txBox="1"/>
          <p:nvPr/>
        </p:nvSpPr>
        <p:spPr>
          <a:xfrm rot="5400000">
            <a:off x="10871835" y="1164590"/>
            <a:ext cx="1709420" cy="398780"/>
          </a:xfrm>
          <a:prstGeom prst="rect">
            <a:avLst/>
          </a:prstGeom>
          <a:noFill/>
        </p:spPr>
        <p:txBody>
          <a:bodyPr wrap="square" rtlCol="0">
            <a:spAutoFit/>
          </a:bodyPr>
          <a:p>
            <a:r>
              <a:rPr lang="en-US" altLang="zh-CN" sz="2000" b="1"/>
              <a:t>Metro line</a:t>
            </a:r>
            <a:endParaRPr lang="en-US" altLang="zh-CN" sz="2000" b="1"/>
          </a:p>
        </p:txBody>
      </p:sp>
      <p:sp>
        <p:nvSpPr>
          <p:cNvPr id="17" name="文本框 16"/>
          <p:cNvSpPr txBox="1"/>
          <p:nvPr/>
        </p:nvSpPr>
        <p:spPr>
          <a:xfrm rot="5400000">
            <a:off x="10775950" y="3382010"/>
            <a:ext cx="1900555" cy="398780"/>
          </a:xfrm>
          <a:prstGeom prst="rect">
            <a:avLst/>
          </a:prstGeom>
          <a:noFill/>
        </p:spPr>
        <p:txBody>
          <a:bodyPr wrap="square" rtlCol="0">
            <a:spAutoFit/>
          </a:bodyPr>
          <a:p>
            <a:r>
              <a:rPr lang="en-US" altLang="zh-CN" sz="2000" b="1"/>
              <a:t>Metro stations</a:t>
            </a:r>
            <a:endParaRPr lang="en-US" altLang="zh-CN" sz="2000" b="1"/>
          </a:p>
        </p:txBody>
      </p:sp>
      <p:sp>
        <p:nvSpPr>
          <p:cNvPr id="18" name="文本框 17"/>
          <p:cNvSpPr txBox="1"/>
          <p:nvPr/>
        </p:nvSpPr>
        <p:spPr>
          <a:xfrm rot="5400000">
            <a:off x="10763885" y="5378450"/>
            <a:ext cx="1458595" cy="706755"/>
          </a:xfrm>
          <a:prstGeom prst="rect">
            <a:avLst/>
          </a:prstGeom>
          <a:noFill/>
        </p:spPr>
        <p:txBody>
          <a:bodyPr wrap="square" rtlCol="0">
            <a:spAutoFit/>
          </a:bodyPr>
          <a:p>
            <a:r>
              <a:rPr lang="en-US" altLang="zh-CN" sz="2000" b="1"/>
              <a:t>Card entry</a:t>
            </a:r>
            <a:endParaRPr lang="en-US" altLang="zh-CN" sz="2000" b="1"/>
          </a:p>
          <a:p>
            <a:pPr algn="ctr"/>
            <a:r>
              <a:rPr lang="en-US" altLang="zh-CN" sz="2000" b="1"/>
              <a:t>machines</a:t>
            </a:r>
            <a:endParaRPr lang="en-US" altLang="zh-CN" sz="2000" b="1"/>
          </a:p>
        </p:txBody>
      </p:sp>
      <p:sp>
        <p:nvSpPr>
          <p:cNvPr id="19" name="文本框 18"/>
          <p:cNvSpPr txBox="1"/>
          <p:nvPr/>
        </p:nvSpPr>
        <p:spPr>
          <a:xfrm>
            <a:off x="6821805" y="140970"/>
            <a:ext cx="969010" cy="368300"/>
          </a:xfrm>
          <a:prstGeom prst="rect">
            <a:avLst/>
          </a:prstGeom>
          <a:noFill/>
        </p:spPr>
        <p:txBody>
          <a:bodyPr wrap="none" rtlCol="0">
            <a:spAutoFit/>
          </a:bodyPr>
          <a:p>
            <a:r>
              <a:rPr lang="en-US" altLang="zh-CN"/>
              <a:t>Decision</a:t>
            </a:r>
            <a:endParaRPr lang="en-US" altLang="zh-CN"/>
          </a:p>
        </p:txBody>
      </p:sp>
      <p:sp>
        <p:nvSpPr>
          <p:cNvPr id="20" name="文本框 19"/>
          <p:cNvSpPr txBox="1"/>
          <p:nvPr/>
        </p:nvSpPr>
        <p:spPr>
          <a:xfrm>
            <a:off x="3837305" y="1884680"/>
            <a:ext cx="7689850" cy="860425"/>
          </a:xfrm>
          <a:prstGeom prst="rect">
            <a:avLst/>
          </a:prstGeom>
          <a:noFill/>
        </p:spPr>
        <p:txBody>
          <a:bodyPr wrap="square" rtlCol="0">
            <a:spAutoFit/>
          </a:bodyPr>
          <a:p>
            <a:r>
              <a:rPr lang="zh-CN" altLang="en-US" sz="1400" b="1"/>
              <a:t>1. </a:t>
            </a:r>
            <a:r>
              <a:rPr lang="zh-CN" altLang="en-US" sz="1200"/>
              <a:t>Taking into account the entry of items such as wheelchairs, prams and luggage into the station, we need at least one entry card machine and one exit card machine at each metro station to be accessible (width=120cm).</a:t>
            </a:r>
            <a:endParaRPr lang="zh-CN" altLang="en-US" sz="1200"/>
          </a:p>
          <a:p>
            <a:r>
              <a:rPr lang="zh-CN" altLang="en-US" sz="1200"/>
              <a:t>What is the minimum width and cost of upgrading each station based on the current situation? What if we increase all the stations to 120cm?</a:t>
            </a:r>
            <a:endParaRPr lang="zh-CN" altLang="en-US" sz="1200"/>
          </a:p>
        </p:txBody>
      </p:sp>
      <p:sp>
        <p:nvSpPr>
          <p:cNvPr id="21" name="文本框 20"/>
          <p:cNvSpPr txBox="1"/>
          <p:nvPr/>
        </p:nvSpPr>
        <p:spPr>
          <a:xfrm>
            <a:off x="3537585" y="504825"/>
            <a:ext cx="7926705" cy="491490"/>
          </a:xfrm>
          <a:prstGeom prst="rect">
            <a:avLst/>
          </a:prstGeom>
          <a:noFill/>
        </p:spPr>
        <p:txBody>
          <a:bodyPr wrap="square" rtlCol="0">
            <a:spAutoFit/>
          </a:bodyPr>
          <a:p>
            <a:r>
              <a:rPr lang="zh-CN" altLang="en-US" sz="1400" b="1"/>
              <a:t>2. </a:t>
            </a:r>
            <a:r>
              <a:rPr lang="zh-CN" altLang="en-US" sz="1200"/>
              <a:t>Considering the need for energy saving and emission reduction, it is expected that all the display screens and light bulbs in metro line1 will be replaced with led ones, how much energy and how much money will be saved in a year by doing so?</a:t>
            </a:r>
            <a:endParaRPr lang="zh-CN" altLang="en-US" sz="1200"/>
          </a:p>
        </p:txBody>
      </p:sp>
      <p:sp>
        <p:nvSpPr>
          <p:cNvPr id="22" name="文本框 21"/>
          <p:cNvSpPr txBox="1"/>
          <p:nvPr/>
        </p:nvSpPr>
        <p:spPr>
          <a:xfrm>
            <a:off x="4500245" y="4904740"/>
            <a:ext cx="6639560" cy="675640"/>
          </a:xfrm>
          <a:prstGeom prst="rect">
            <a:avLst/>
          </a:prstGeom>
          <a:noFill/>
        </p:spPr>
        <p:txBody>
          <a:bodyPr wrap="square" rtlCol="0">
            <a:spAutoFit/>
          </a:bodyPr>
          <a:p>
            <a:r>
              <a:rPr lang="zh-CN" altLang="en-US" sz="1400" b="1"/>
              <a:t>3. </a:t>
            </a:r>
            <a:r>
              <a:rPr lang="zh-CN" altLang="en-US" sz="1200"/>
              <a:t>Considering the selection of the future card machine partner manufacturers, the maintenance and costs of the existing machines need to be obtained.</a:t>
            </a:r>
            <a:endParaRPr lang="zh-CN" altLang="en-US" sz="1200"/>
          </a:p>
          <a:p>
            <a:r>
              <a:rPr lang="zh-CN" altLang="en-US" sz="1200"/>
              <a:t>The number of repairs and costs per machine per year for each manufacturer needs to be calculated.</a:t>
            </a:r>
            <a:endParaRPr lang="zh-CN" altLang="en-US" sz="1200"/>
          </a:p>
        </p:txBody>
      </p:sp>
      <p:sp>
        <p:nvSpPr>
          <p:cNvPr id="23" name="文本框 22"/>
          <p:cNvSpPr txBox="1"/>
          <p:nvPr/>
        </p:nvSpPr>
        <p:spPr>
          <a:xfrm>
            <a:off x="4168140" y="2663190"/>
            <a:ext cx="7261225" cy="1414780"/>
          </a:xfrm>
          <a:prstGeom prst="rect">
            <a:avLst/>
          </a:prstGeom>
          <a:noFill/>
        </p:spPr>
        <p:txBody>
          <a:bodyPr wrap="square" rtlCol="0">
            <a:spAutoFit/>
          </a:bodyPr>
          <a:p>
            <a:r>
              <a:rPr lang="zh-CN" altLang="en-US" sz="1400" b="1">
                <a:sym typeface="+mn-ea"/>
              </a:rPr>
              <a:t>4. </a:t>
            </a:r>
            <a:r>
              <a:rPr lang="zh-CN" altLang="en-US" sz="1200">
                <a:sym typeface="+mn-ea"/>
              </a:rPr>
              <a:t>We want to know if people feel crowded at the comfort level of the platform and if the platform needs to be expanded.</a:t>
            </a:r>
            <a:endParaRPr lang="zh-CN" altLang="en-US" sz="1200"/>
          </a:p>
          <a:p>
            <a:r>
              <a:rPr lang="zh-CN" altLang="en-US" sz="1200">
                <a:sym typeface="+mn-ea"/>
              </a:rPr>
              <a:t>Consider the number of people entering each station during the departure interval of two trains and compare the number of people comfortable on the platform through the appropriate number of people per square metre to the query.</a:t>
            </a:r>
            <a:endParaRPr lang="zh-CN" altLang="en-US" sz="1200"/>
          </a:p>
          <a:p>
            <a:r>
              <a:rPr lang="zh-CN" altLang="en-US" sz="1200">
                <a:sym typeface="+mn-ea"/>
              </a:rPr>
              <a:t>Due to input data limitations, it is not possible to calculate through the available moments, using 2021-12-3 22:00 as the time of departure of the first train for the calculation.</a:t>
            </a:r>
            <a:endParaRPr lang="zh-CN" altLang="en-US" sz="1200"/>
          </a:p>
        </p:txBody>
      </p:sp>
      <p:sp>
        <p:nvSpPr>
          <p:cNvPr id="24" name="文本框 23"/>
          <p:cNvSpPr txBox="1"/>
          <p:nvPr/>
        </p:nvSpPr>
        <p:spPr>
          <a:xfrm>
            <a:off x="4396740" y="3993515"/>
            <a:ext cx="7042150" cy="860425"/>
          </a:xfrm>
          <a:prstGeom prst="rect">
            <a:avLst/>
          </a:prstGeom>
          <a:noFill/>
        </p:spPr>
        <p:txBody>
          <a:bodyPr wrap="square" rtlCol="0">
            <a:spAutoFit/>
          </a:bodyPr>
          <a:p>
            <a:r>
              <a:rPr lang="zh-CN" altLang="en-US" sz="1400" b="1"/>
              <a:t>6.</a:t>
            </a:r>
            <a:r>
              <a:rPr lang="zh-CN" altLang="en-US" sz="1200"/>
              <a:t> As it has been 10 years since some of the MTR stations were built, there are many renovation facilities that have deteriorated, and renovation of the stations is now being considered.</a:t>
            </a:r>
            <a:endParaRPr lang="zh-CN" altLang="en-US" sz="1200"/>
          </a:p>
          <a:p>
            <a:r>
              <a:rPr lang="zh-CN" altLang="en-US" sz="1200"/>
              <a:t>How much does it cost to renovate the station? How much would it cost to renovate the station, taking into account the replacement of the gates (now or at the end of their useful life)?</a:t>
            </a:r>
            <a:endParaRPr lang="zh-CN" altLang="en-US" sz="1200"/>
          </a:p>
        </p:txBody>
      </p:sp>
      <p:sp>
        <p:nvSpPr>
          <p:cNvPr id="25" name="文本框 24"/>
          <p:cNvSpPr txBox="1"/>
          <p:nvPr/>
        </p:nvSpPr>
        <p:spPr>
          <a:xfrm>
            <a:off x="3684270" y="946150"/>
            <a:ext cx="7632700" cy="860425"/>
          </a:xfrm>
          <a:prstGeom prst="rect">
            <a:avLst/>
          </a:prstGeom>
          <a:noFill/>
        </p:spPr>
        <p:txBody>
          <a:bodyPr wrap="square" rtlCol="0">
            <a:spAutoFit/>
          </a:bodyPr>
          <a:p>
            <a:r>
              <a:rPr lang="zh-CN" altLang="en-US" sz="1400" b="1">
                <a:sym typeface="+mn-ea"/>
              </a:rPr>
              <a:t>7.</a:t>
            </a:r>
            <a:r>
              <a:rPr lang="zh-CN" altLang="en-US" sz="1200">
                <a:sym typeface="+mn-ea"/>
              </a:rPr>
              <a:t> Considering the daily maintenance of the metro lines in operation, we need to count how many stations on each metro line are in good operating condition &gt;2.5 and how much it costs to refurbish stations that are not in good condition? What is the cost of renovating to consider replacing card machines or keeping them until their useful life to replace them?</a:t>
            </a:r>
            <a:endParaRPr lang="zh-CN" altLang="en-US" sz="1200"/>
          </a:p>
        </p:txBody>
      </p:sp>
      <p:sp>
        <p:nvSpPr>
          <p:cNvPr id="26" name="文本框 25"/>
          <p:cNvSpPr txBox="1"/>
          <p:nvPr/>
        </p:nvSpPr>
        <p:spPr>
          <a:xfrm>
            <a:off x="4659630" y="5526405"/>
            <a:ext cx="6453505" cy="1045210"/>
          </a:xfrm>
          <a:prstGeom prst="rect">
            <a:avLst/>
          </a:prstGeom>
          <a:noFill/>
        </p:spPr>
        <p:txBody>
          <a:bodyPr wrap="square" rtlCol="0">
            <a:spAutoFit/>
          </a:bodyPr>
          <a:p>
            <a:r>
              <a:rPr lang="zh-CN" altLang="en-US" sz="1400" b="1">
                <a:sym typeface="+mn-ea"/>
              </a:rPr>
              <a:t>5.</a:t>
            </a:r>
            <a:r>
              <a:rPr lang="zh-CN" altLang="en-US" sz="1200">
                <a:sym typeface="+mn-ea"/>
              </a:rPr>
              <a:t> As the system assumes that there will still be contactless card machines at Metro stations, it is expected that these will be upgraded to mobile phone capable machines.</a:t>
            </a:r>
            <a:endParaRPr lang="zh-CN" altLang="en-US" sz="1200"/>
          </a:p>
          <a:p>
            <a:r>
              <a:rPr lang="zh-CN" altLang="en-US" sz="1200">
                <a:sym typeface="+mn-ea"/>
              </a:rPr>
              <a:t>Considering the age of the different types of card machines, the cost of maintenance and the cost of crediting them, it was calculated whether it would be cost effective to upgrade now or to wait until the card machines are retired.</a:t>
            </a:r>
            <a:endParaRPr lang="zh-CN" altLang="en-US" sz="12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2773</Words>
  <Application>WPS 演示</Application>
  <PresentationFormat>宽屏</PresentationFormat>
  <Paragraphs>44</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宋体</vt:lpstr>
      <vt:lpstr>Wingdings</vt:lpstr>
      <vt:lpstr>Arial Unicode MS</vt:lpstr>
      <vt:lpstr>Calibri</vt:lpstr>
      <vt:lpstr>微软雅黑</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墨雨琛</cp:lastModifiedBy>
  <cp:revision>4</cp:revision>
  <dcterms:created xsi:type="dcterms:W3CDTF">2022-01-02T14:04:00Z</dcterms:created>
  <dcterms:modified xsi:type="dcterms:W3CDTF">2022-01-02T14:41:48Z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E5C31A568C4342E7820D338C0E6B1E70</vt:lpwstr>
  </property>
  <property fmtid="{D5CDD505-2E9C-101B-9397-08002B2CF9AE}" pid="3" name="KSOProductBuildVer">
    <vt:lpwstr>2052-11.1.0.11115</vt:lpwstr>
  </property>
</Properties>
</file>