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推荐系统概念" id="{E75E278A-FF0E-49A4-B170-79828D63BBAD}">
          <p14:sldIdLst>
            <p14:sldId id="256"/>
          </p14:sldIdLst>
        </p14:section>
        <p14:section name="推荐系统架构" id="{B9B51309-D148-4332-87C2-07BE32FBCA3B}">
          <p14:sldIdLst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61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A071E02-3F1A-4B0B-8EE9-4F1B741D960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2022/9/9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1DCBD32-5E35-4514-9815-F3DDD3668777}" type="datetime1">
              <a:rPr lang="zh-CN" altLang="en-US" smtClean="0"/>
              <a:t>2022/9/9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40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7997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9283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4418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2715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343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004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​(S)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C0AFDC1-AB40-4941-83E0-44D5ED544864}" type="datetime1">
              <a:rPr lang="zh-CN" altLang="en-US" noProof="0" smtClean="0"/>
              <a:t>2022/9/9</a:t>
            </a:fld>
            <a:endParaRPr lang="zh-CN" altLang="en-US" noProof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814A537-FBC6-4533-8B31-767E68D33208}" type="datetime1">
              <a:rPr lang="zh-CN" altLang="en-US" noProof="0" smtClean="0"/>
              <a:t>2022/9/9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8" name="直接连接符​​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ctr" anchorCtr="0">
            <a:normAutofit fontScale="90000"/>
          </a:bodyPr>
          <a:lstStyle/>
          <a:p>
            <a:pPr rtl="0"/>
            <a:r>
              <a:rPr lang="zh-CN" altLang="en-US" sz="4800" dirty="0">
                <a:solidFill>
                  <a:schemeClr val="bg1"/>
                </a:solidFill>
              </a:rPr>
              <a:t>推荐系统基本概念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336625B0-BF1A-B6F2-01EE-7C5C1087C20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30316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026DF3-E4CE-B4AE-4760-9F909C200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490" y="1383962"/>
            <a:ext cx="4498523" cy="26468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B9F759C-E99F-0B59-D137-346B09564268}"/>
              </a:ext>
            </a:extLst>
          </p:cNvPr>
          <p:cNvSpPr txBox="1"/>
          <p:nvPr/>
        </p:nvSpPr>
        <p:spPr>
          <a:xfrm>
            <a:off x="6702490" y="4214110"/>
            <a:ext cx="64598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chemeClr val="accent5"/>
                </a:solidFill>
                <a:effectLst/>
                <a:latin typeface="PingFang SC"/>
              </a:rPr>
              <a:t>对于某个用户</a:t>
            </a:r>
            <a:r>
              <a:rPr lang="en-US" altLang="zh-CN" b="0" i="0" dirty="0">
                <a:solidFill>
                  <a:schemeClr val="accent5"/>
                </a:solidFill>
                <a:effectLst/>
                <a:latin typeface="PingFang SC"/>
              </a:rPr>
              <a:t>User</a:t>
            </a:r>
          </a:p>
          <a:p>
            <a:r>
              <a:rPr lang="zh-CN" altLang="en-US" b="0" i="0" dirty="0">
                <a:solidFill>
                  <a:schemeClr val="accent5"/>
                </a:solidFill>
                <a:effectLst/>
                <a:latin typeface="PingFang SC"/>
              </a:rPr>
              <a:t>在特定场景</a:t>
            </a:r>
            <a:r>
              <a:rPr lang="en-US" altLang="zh-CN" b="0" i="0" dirty="0">
                <a:solidFill>
                  <a:schemeClr val="accent5"/>
                </a:solidFill>
                <a:effectLst/>
                <a:latin typeface="PingFang SC"/>
              </a:rPr>
              <a:t>Context</a:t>
            </a:r>
            <a:r>
              <a:rPr lang="zh-CN" altLang="en-US" b="0" i="0" dirty="0">
                <a:solidFill>
                  <a:schemeClr val="accent5"/>
                </a:solidFill>
                <a:effectLst/>
                <a:latin typeface="PingFang SC"/>
              </a:rPr>
              <a:t>下</a:t>
            </a:r>
            <a:endParaRPr lang="en-US" altLang="zh-CN" b="0" i="0" dirty="0">
              <a:solidFill>
                <a:schemeClr val="accent5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chemeClr val="accent5"/>
                </a:solidFill>
                <a:effectLst/>
                <a:latin typeface="PingFang SC"/>
              </a:rPr>
              <a:t>针对海量的“物品”信息构建一个函数</a:t>
            </a:r>
            <a:endParaRPr lang="en-US" altLang="zh-CN" b="0" i="0" dirty="0">
              <a:solidFill>
                <a:schemeClr val="accent5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chemeClr val="accent5"/>
                </a:solidFill>
                <a:effectLst/>
                <a:latin typeface="PingFang SC"/>
              </a:rPr>
              <a:t>预测用户对特定候选物品</a:t>
            </a:r>
            <a:r>
              <a:rPr lang="en-US" altLang="zh-CN" b="0" i="0" dirty="0">
                <a:solidFill>
                  <a:schemeClr val="accent5"/>
                </a:solidFill>
                <a:effectLst/>
                <a:latin typeface="PingFang SC"/>
              </a:rPr>
              <a:t>Item</a:t>
            </a:r>
            <a:r>
              <a:rPr lang="zh-CN" altLang="en-US" b="0" i="0" dirty="0">
                <a:solidFill>
                  <a:schemeClr val="accent5"/>
                </a:solidFill>
                <a:effectLst/>
                <a:latin typeface="PingFang SC"/>
              </a:rPr>
              <a:t>的喜好程度</a:t>
            </a:r>
            <a:endParaRPr lang="en-US" altLang="zh-CN" b="0" i="0" dirty="0">
              <a:solidFill>
                <a:schemeClr val="accent5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chemeClr val="accent5"/>
                </a:solidFill>
                <a:effectLst/>
                <a:latin typeface="PingFang SC"/>
              </a:rPr>
              <a:t>再根据喜好程度对所有候选物品进行排序</a:t>
            </a:r>
            <a:endParaRPr lang="en-US" altLang="zh-CN" b="0" i="0" dirty="0">
              <a:solidFill>
                <a:schemeClr val="accent5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chemeClr val="accent5"/>
                </a:solidFill>
                <a:effectLst/>
                <a:latin typeface="PingFang SC"/>
              </a:rPr>
              <a:t>生成推荐列表的问题。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E0517AC-F188-ABFF-0286-5E2C240F24C8}"/>
              </a:ext>
            </a:extLst>
          </p:cNvPr>
          <p:cNvSpPr txBox="1"/>
          <p:nvPr/>
        </p:nvSpPr>
        <p:spPr>
          <a:xfrm>
            <a:off x="367781" y="4649287"/>
            <a:ext cx="52679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chemeClr val="accent5"/>
                </a:solidFill>
                <a:effectLst/>
                <a:latin typeface="PingFang SC"/>
              </a:rPr>
              <a:t>推荐系统的应用已经渗透到购物、娱乐、学习等生活的方方面面。</a:t>
            </a:r>
            <a:endParaRPr lang="en-US" altLang="zh-CN" b="0" i="0" dirty="0">
              <a:solidFill>
                <a:schemeClr val="accent5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chemeClr val="accent5"/>
                </a:solidFill>
                <a:effectLst/>
                <a:latin typeface="PingFang SC"/>
              </a:rPr>
              <a:t>推荐系统要解决的问题就是在“信息过载”的情况下，在“浩如烟海的互联网信息”和“用户的兴趣点”之间，搭建起的一座桥梁。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11B21B1-F45E-87BF-D47D-032EAA8D2698}"/>
              </a:ext>
            </a:extLst>
          </p:cNvPr>
          <p:cNvSpPr txBox="1"/>
          <p:nvPr/>
        </p:nvSpPr>
        <p:spPr>
          <a:xfrm>
            <a:off x="521207" y="654399"/>
            <a:ext cx="64668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推荐系统概念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2523C06-D9D3-D193-E7C0-901750C4C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37" y="1362427"/>
            <a:ext cx="4161453" cy="330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 altLang="en-US" b="1" dirty="0">
                <a:cs typeface="Segoe UI Light" panose="020B0502040204020203" pitchFamily="34" charset="0"/>
              </a:rPr>
              <a:t>推荐系统架构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0D06CC-9E32-DEC9-EECE-E85BE3437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309979"/>
            <a:ext cx="3094847" cy="119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0CB8695-1B5A-18AE-C00E-89C3C8484AE0}"/>
              </a:ext>
            </a:extLst>
          </p:cNvPr>
          <p:cNvSpPr txBox="1"/>
          <p:nvPr/>
        </p:nvSpPr>
        <p:spPr>
          <a:xfrm>
            <a:off x="521207" y="2601982"/>
            <a:ext cx="56076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chemeClr val="accent5"/>
                </a:solidFill>
                <a:effectLst/>
                <a:latin typeface="PingFang SC"/>
              </a:rPr>
              <a:t>将</a:t>
            </a:r>
            <a:r>
              <a:rPr lang="zh-CN" altLang="en-US" b="1" i="0" dirty="0">
                <a:solidFill>
                  <a:schemeClr val="accent5"/>
                </a:solidFill>
                <a:effectLst/>
                <a:latin typeface="PingFang SC"/>
              </a:rPr>
              <a:t>用户</a:t>
            </a:r>
            <a:r>
              <a:rPr lang="zh-CN" altLang="en-US" b="0" i="0" dirty="0">
                <a:solidFill>
                  <a:schemeClr val="accent5"/>
                </a:solidFill>
                <a:effectLst/>
                <a:latin typeface="PingFang SC"/>
              </a:rPr>
              <a:t>和</a:t>
            </a:r>
            <a:r>
              <a:rPr lang="zh-CN" altLang="en-US" b="1" i="0" dirty="0">
                <a:solidFill>
                  <a:schemeClr val="accent5"/>
                </a:solidFill>
                <a:effectLst/>
                <a:latin typeface="PingFang SC"/>
              </a:rPr>
              <a:t>资源</a:t>
            </a:r>
            <a:r>
              <a:rPr lang="zh-CN" altLang="en-US" b="0" i="0" dirty="0">
                <a:solidFill>
                  <a:schemeClr val="accent5"/>
                </a:solidFill>
                <a:effectLst/>
                <a:latin typeface="PingFang SC"/>
              </a:rPr>
              <a:t>实现最佳匹配</a:t>
            </a:r>
            <a:endParaRPr lang="en-US" altLang="zh-CN" b="0" i="0" dirty="0">
              <a:solidFill>
                <a:schemeClr val="accent5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chemeClr val="accent5"/>
                </a:solidFill>
                <a:effectLst/>
                <a:latin typeface="PingFang SC"/>
              </a:rPr>
              <a:t>是推荐系统的核心</a:t>
            </a:r>
            <a:endParaRPr lang="en-US" altLang="zh-CN" b="0" i="0" dirty="0">
              <a:solidFill>
                <a:schemeClr val="accent5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chemeClr val="accent5"/>
                </a:solidFill>
                <a:effectLst/>
                <a:latin typeface="PingFang SC"/>
              </a:rPr>
              <a:t>也是推荐系统演进的动力所在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D6B85C4-E500-0E1D-A63D-D24120820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3619569"/>
            <a:ext cx="3094847" cy="97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B90D8D-AFE5-AD75-1703-05E9B51D8672}"/>
              </a:ext>
            </a:extLst>
          </p:cNvPr>
          <p:cNvSpPr txBox="1"/>
          <p:nvPr/>
        </p:nvSpPr>
        <p:spPr>
          <a:xfrm>
            <a:off x="600075" y="4689081"/>
            <a:ext cx="38786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200" b="1" i="0" dirty="0">
                <a:solidFill>
                  <a:schemeClr val="accent5"/>
                </a:solidFill>
                <a:effectLst/>
                <a:latin typeface="PingFang SC"/>
              </a:rPr>
              <a:t>召回</a:t>
            </a:r>
            <a:r>
              <a:rPr lang="zh-CN" altLang="en-US" sz="1200" b="0" i="0" dirty="0">
                <a:solidFill>
                  <a:schemeClr val="accent5"/>
                </a:solidFill>
                <a:effectLst/>
                <a:latin typeface="PingFang SC"/>
              </a:rPr>
              <a:t>：主要根据用户部分特征，从海量的资源库里，快速找出用户潜在感兴趣的物品，然后交给排序环节。</a:t>
            </a:r>
          </a:p>
          <a:p>
            <a:pPr algn="l"/>
            <a:r>
              <a:rPr lang="zh-CN" altLang="en-US" sz="1200" b="1" i="0" dirty="0">
                <a:solidFill>
                  <a:schemeClr val="accent5"/>
                </a:solidFill>
                <a:effectLst/>
                <a:latin typeface="PingFang SC"/>
              </a:rPr>
              <a:t>粗排</a:t>
            </a:r>
            <a:r>
              <a:rPr lang="zh-CN" altLang="en-US" sz="1200" b="0" i="0" dirty="0">
                <a:solidFill>
                  <a:schemeClr val="accent5"/>
                </a:solidFill>
                <a:effectLst/>
                <a:latin typeface="PingFang SC"/>
              </a:rPr>
              <a:t>：有时候召回物品数量比较多，可以加一个粗排，只用少量特征构建简单模型，在保证一定精准的前提下，进一步减少往后传送的物品数量。</a:t>
            </a:r>
          </a:p>
          <a:p>
            <a:pPr algn="l"/>
            <a:r>
              <a:rPr lang="zh-CN" altLang="en-US" sz="1200" b="1" i="0" dirty="0">
                <a:solidFill>
                  <a:schemeClr val="accent5"/>
                </a:solidFill>
                <a:effectLst/>
                <a:latin typeface="PingFang SC"/>
              </a:rPr>
              <a:t>精排</a:t>
            </a:r>
            <a:r>
              <a:rPr lang="zh-CN" altLang="en-US" sz="1200" b="0" i="0" dirty="0">
                <a:solidFill>
                  <a:schemeClr val="accent5"/>
                </a:solidFill>
                <a:effectLst/>
                <a:latin typeface="PingFang SC"/>
              </a:rPr>
              <a:t>：用你能想到的任何特征，可以上你能承受速度极限的复杂模型，尽量精准地对物品进行个性化排序。</a:t>
            </a:r>
          </a:p>
          <a:p>
            <a:pPr algn="l"/>
            <a:r>
              <a:rPr lang="zh-CN" altLang="en-US" sz="1200" b="1" i="0" dirty="0">
                <a:solidFill>
                  <a:schemeClr val="accent5"/>
                </a:solidFill>
                <a:effectLst/>
                <a:latin typeface="PingFang SC"/>
              </a:rPr>
              <a:t>重排</a:t>
            </a:r>
            <a:r>
              <a:rPr lang="zh-CN" altLang="en-US" sz="1200" b="0" i="0" dirty="0">
                <a:solidFill>
                  <a:schemeClr val="accent5"/>
                </a:solidFill>
                <a:effectLst/>
                <a:latin typeface="PingFang SC"/>
              </a:rPr>
              <a:t>：去已读、去重、打散、多样性保证、固定类型物品插入等等，主要以产品策略主导或者为了改进用户体验的。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CEEEB11-7C66-9223-F7F8-816438162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37" y="1310481"/>
            <a:ext cx="6877119" cy="337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3F2666E-08EC-1CE3-0464-10F637C74588}"/>
              </a:ext>
            </a:extLst>
          </p:cNvPr>
          <p:cNvSpPr txBox="1"/>
          <p:nvPr/>
        </p:nvSpPr>
        <p:spPr>
          <a:xfrm>
            <a:off x="4674637" y="4873747"/>
            <a:ext cx="69979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200" b="1" i="0" dirty="0">
                <a:solidFill>
                  <a:schemeClr val="accent5"/>
                </a:solidFill>
                <a:effectLst/>
                <a:latin typeface="PingFang SC"/>
              </a:rPr>
              <a:t>资源池</a:t>
            </a:r>
            <a:r>
              <a:rPr lang="zh-CN" altLang="en-US" sz="1200" b="0" i="0" dirty="0">
                <a:solidFill>
                  <a:schemeClr val="accent5"/>
                </a:solidFill>
                <a:effectLst/>
                <a:latin typeface="PingFang SC"/>
              </a:rPr>
              <a:t>：存储各种类型的海量资源，一般由数据库存储，如 </a:t>
            </a:r>
            <a:r>
              <a:rPr lang="en-US" altLang="zh-CN" sz="1200" b="0" i="0" dirty="0" err="1">
                <a:solidFill>
                  <a:schemeClr val="accent5"/>
                </a:solidFill>
                <a:effectLst/>
                <a:latin typeface="PingFang SC"/>
              </a:rPr>
              <a:t>mysql</a:t>
            </a:r>
            <a:r>
              <a:rPr lang="zh-CN" altLang="en-US" sz="1200" b="0" i="0" dirty="0">
                <a:solidFill>
                  <a:schemeClr val="accent5"/>
                </a:solidFill>
                <a:effectLst/>
                <a:latin typeface="PingFang SC"/>
              </a:rPr>
              <a:t>、</a:t>
            </a:r>
            <a:r>
              <a:rPr lang="en-US" altLang="zh-CN" sz="1200" b="0" i="0" dirty="0">
                <a:solidFill>
                  <a:schemeClr val="accent5"/>
                </a:solidFill>
                <a:effectLst/>
                <a:latin typeface="PingFang SC"/>
              </a:rPr>
              <a:t>hive</a:t>
            </a:r>
            <a:r>
              <a:rPr lang="zh-CN" altLang="en-US" sz="1200" b="0" i="0" dirty="0">
                <a:solidFill>
                  <a:schemeClr val="accent5"/>
                </a:solidFill>
                <a:effectLst/>
                <a:latin typeface="PingFang SC"/>
              </a:rPr>
              <a:t>、</a:t>
            </a:r>
            <a:r>
              <a:rPr lang="en-US" altLang="zh-CN" sz="1200" b="0" i="0" dirty="0" err="1">
                <a:solidFill>
                  <a:schemeClr val="accent5"/>
                </a:solidFill>
                <a:effectLst/>
                <a:latin typeface="PingFang SC"/>
              </a:rPr>
              <a:t>redis</a:t>
            </a:r>
            <a:r>
              <a:rPr lang="en-US" altLang="zh-CN" sz="1200" b="0" i="0" dirty="0">
                <a:solidFill>
                  <a:schemeClr val="accent5"/>
                </a:solidFill>
                <a:effectLst/>
                <a:latin typeface="PingFang SC"/>
              </a:rPr>
              <a:t> </a:t>
            </a:r>
            <a:r>
              <a:rPr lang="zh-CN" altLang="en-US" sz="1200" b="0" i="0" dirty="0">
                <a:solidFill>
                  <a:schemeClr val="accent5"/>
                </a:solidFill>
                <a:effectLst/>
                <a:latin typeface="PingFang SC"/>
              </a:rPr>
              <a:t>等</a:t>
            </a:r>
          </a:p>
          <a:p>
            <a:pPr algn="l"/>
            <a:r>
              <a:rPr lang="zh-CN" altLang="en-US" sz="1200" b="1" i="0" dirty="0">
                <a:solidFill>
                  <a:schemeClr val="accent5"/>
                </a:solidFill>
                <a:effectLst/>
                <a:latin typeface="PingFang SC"/>
              </a:rPr>
              <a:t>标签生成</a:t>
            </a:r>
            <a:r>
              <a:rPr lang="zh-CN" altLang="en-US" sz="1200" b="0" i="0" dirty="0">
                <a:solidFill>
                  <a:schemeClr val="accent5"/>
                </a:solidFill>
                <a:effectLst/>
                <a:latin typeface="PingFang SC"/>
              </a:rPr>
              <a:t>：对资源更多维度的结构化刻画。比如：类别标签、主题、关键词、质量分等</a:t>
            </a:r>
          </a:p>
          <a:p>
            <a:pPr algn="l"/>
            <a:r>
              <a:rPr lang="zh-CN" altLang="en-US" sz="1200" b="1" i="0" dirty="0">
                <a:solidFill>
                  <a:schemeClr val="accent5"/>
                </a:solidFill>
                <a:effectLst/>
                <a:latin typeface="PingFang SC"/>
              </a:rPr>
              <a:t>特征表示</a:t>
            </a:r>
            <a:r>
              <a:rPr lang="zh-CN" altLang="en-US" sz="1200" b="0" i="0" dirty="0">
                <a:solidFill>
                  <a:schemeClr val="accent5"/>
                </a:solidFill>
                <a:effectLst/>
                <a:latin typeface="PingFang SC"/>
              </a:rPr>
              <a:t>：对资源进行更细粒度的特征表示，比如文本的字数，阅读量，点击率等</a:t>
            </a:r>
          </a:p>
          <a:p>
            <a:pPr algn="l"/>
            <a:r>
              <a:rPr lang="zh-CN" altLang="en-US" sz="1200" b="1" i="0" dirty="0">
                <a:solidFill>
                  <a:schemeClr val="accent5"/>
                </a:solidFill>
                <a:effectLst/>
                <a:latin typeface="PingFang SC"/>
              </a:rPr>
              <a:t>索引</a:t>
            </a:r>
            <a:r>
              <a:rPr lang="zh-CN" altLang="en-US" sz="1200" b="0" i="0" dirty="0">
                <a:solidFill>
                  <a:schemeClr val="accent5"/>
                </a:solidFill>
                <a:effectLst/>
                <a:latin typeface="PingFang SC"/>
              </a:rPr>
              <a:t>：对资源的各类标签、关键词建立倒排索引，及相似向量检索引擎等。</a:t>
            </a:r>
          </a:p>
          <a:p>
            <a:pPr algn="l"/>
            <a:r>
              <a:rPr lang="zh-CN" altLang="en-US" sz="1200" b="1" i="0" dirty="0">
                <a:solidFill>
                  <a:schemeClr val="accent5"/>
                </a:solidFill>
                <a:effectLst/>
                <a:latin typeface="PingFang SC"/>
              </a:rPr>
              <a:t>用户画像</a:t>
            </a:r>
            <a:r>
              <a:rPr lang="zh-CN" altLang="en-US" sz="1200" b="0" i="0" dirty="0">
                <a:solidFill>
                  <a:schemeClr val="accent5"/>
                </a:solidFill>
                <a:effectLst/>
                <a:latin typeface="PingFang SC"/>
              </a:rPr>
              <a:t>：用户属性及根据用户的历史行为给用户打的标签</a:t>
            </a:r>
          </a:p>
          <a:p>
            <a:pPr algn="l"/>
            <a:r>
              <a:rPr lang="zh-CN" altLang="en-US" sz="1200" b="1" i="0" dirty="0">
                <a:solidFill>
                  <a:schemeClr val="accent5"/>
                </a:solidFill>
                <a:effectLst/>
                <a:latin typeface="PingFang SC"/>
              </a:rPr>
              <a:t>离线模型</a:t>
            </a:r>
            <a:r>
              <a:rPr lang="zh-CN" altLang="en-US" sz="1200" b="0" i="0" dirty="0">
                <a:solidFill>
                  <a:schemeClr val="accent5"/>
                </a:solidFill>
                <a:effectLst/>
                <a:latin typeface="PingFang SC"/>
              </a:rPr>
              <a:t>：对用户历史行为日志进行清洗、加工，整理成离线训练数据，并周期性地更新推荐模型</a:t>
            </a:r>
          </a:p>
          <a:p>
            <a:pPr algn="l"/>
            <a:r>
              <a:rPr lang="zh-CN" altLang="en-US" sz="1200" b="1" i="0" dirty="0">
                <a:solidFill>
                  <a:schemeClr val="accent5"/>
                </a:solidFill>
                <a:effectLst/>
                <a:latin typeface="PingFang SC"/>
              </a:rPr>
              <a:t>实时模型</a:t>
            </a:r>
            <a:r>
              <a:rPr lang="zh-CN" altLang="en-US" sz="1200" b="0" i="0" dirty="0">
                <a:solidFill>
                  <a:schemeClr val="accent5"/>
                </a:solidFill>
                <a:effectLst/>
                <a:latin typeface="PingFang SC"/>
              </a:rPr>
              <a:t>：实时收集用户行为反馈，并选择训练实例，实时抽取拼接特征，并近乎实时地更新在线推荐模型。这样用户的最新兴趣能够近乎实时地体现到推荐结果里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 altLang="en-US" b="1" dirty="0">
                <a:cs typeface="Segoe UI Light" panose="020B0502040204020203" pitchFamily="34" charset="0"/>
              </a:rPr>
              <a:t>召回模型演进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95C241-FAC5-1FCF-0B9B-113896E5D57D}"/>
              </a:ext>
            </a:extLst>
          </p:cNvPr>
          <p:cNvSpPr txBox="1"/>
          <p:nvPr/>
        </p:nvSpPr>
        <p:spPr>
          <a:xfrm>
            <a:off x="678028" y="145660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chemeClr val="accent5"/>
                </a:solidFill>
                <a:effectLst/>
                <a:latin typeface="PingFang SC"/>
              </a:rPr>
              <a:t>1.</a:t>
            </a:r>
            <a:r>
              <a:rPr lang="zh-CN" altLang="en-US" b="1" i="0" dirty="0">
                <a:solidFill>
                  <a:schemeClr val="accent5"/>
                </a:solidFill>
                <a:effectLst/>
                <a:latin typeface="PingFang SC"/>
              </a:rPr>
              <a:t>矩阵分解和协同过滤召回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218DA34-FC6D-2A47-7E30-11631F65F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401" y="1825936"/>
            <a:ext cx="5203009" cy="199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3FD306A-4A9E-D102-7828-59D610DF0B72}"/>
              </a:ext>
            </a:extLst>
          </p:cNvPr>
          <p:cNvSpPr txBox="1"/>
          <p:nvPr/>
        </p:nvSpPr>
        <p:spPr>
          <a:xfrm>
            <a:off x="5309121" y="141016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chemeClr val="accent5"/>
                </a:solidFill>
                <a:effectLst/>
                <a:latin typeface="PingFang SC"/>
              </a:rPr>
              <a:t>2. </a:t>
            </a:r>
            <a:r>
              <a:rPr lang="zh-CN" altLang="en-US" b="1" i="0" dirty="0">
                <a:solidFill>
                  <a:schemeClr val="accent5"/>
                </a:solidFill>
                <a:effectLst/>
                <a:latin typeface="PingFang SC"/>
              </a:rPr>
              <a:t>向量召回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pic>
        <p:nvPicPr>
          <p:cNvPr id="2058" name="Picture 10" descr="preview">
            <a:extLst>
              <a:ext uri="{FF2B5EF4-FFF2-40B4-BE49-F238E27FC236}">
                <a16:creationId xmlns:a16="http://schemas.microsoft.com/office/drawing/2014/main" id="{B09D53F7-5DB3-4F17-728C-077CC7B27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9" y="4310401"/>
            <a:ext cx="3305198" cy="16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6B789B2-E870-0CE1-ED4C-56CBFA99F2A7}"/>
              </a:ext>
            </a:extLst>
          </p:cNvPr>
          <p:cNvSpPr txBox="1"/>
          <p:nvPr/>
        </p:nvSpPr>
        <p:spPr>
          <a:xfrm>
            <a:off x="678028" y="390890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chemeClr val="accent5"/>
                </a:solidFill>
                <a:effectLst/>
                <a:latin typeface="PingFang SC"/>
              </a:rPr>
              <a:t>3.</a:t>
            </a:r>
            <a:r>
              <a:rPr lang="zh-CN" altLang="en-US" b="1" i="0" dirty="0">
                <a:solidFill>
                  <a:schemeClr val="accent5"/>
                </a:solidFill>
                <a:effectLst/>
                <a:latin typeface="PingFang SC"/>
              </a:rPr>
              <a:t>图神经网络召回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2DF8ED-762D-CA55-7915-80B5D593D78F}"/>
              </a:ext>
            </a:extLst>
          </p:cNvPr>
          <p:cNvSpPr txBox="1"/>
          <p:nvPr/>
        </p:nvSpPr>
        <p:spPr>
          <a:xfrm>
            <a:off x="678028" y="6031435"/>
            <a:ext cx="609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i="0" dirty="0">
                <a:solidFill>
                  <a:schemeClr val="accent5"/>
                </a:solidFill>
                <a:effectLst/>
                <a:latin typeface="PingFang SC"/>
              </a:rPr>
              <a:t>包含游走序列、消息聚合、知识图谱类模型</a:t>
            </a:r>
            <a:endParaRPr lang="zh-CN" altLang="en-US" sz="1200" dirty="0">
              <a:solidFill>
                <a:schemeClr val="accent5"/>
              </a:solidFill>
            </a:endParaRP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5DC61C1D-55E3-064D-C28B-B0C9C3F75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651" y="4361962"/>
            <a:ext cx="2678949" cy="194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7FB2F7A-184B-BD0F-2BCA-396EF4DB6DCC}"/>
              </a:ext>
            </a:extLst>
          </p:cNvPr>
          <p:cNvSpPr txBox="1"/>
          <p:nvPr/>
        </p:nvSpPr>
        <p:spPr>
          <a:xfrm>
            <a:off x="5309121" y="394106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chemeClr val="accent5"/>
                </a:solidFill>
                <a:effectLst/>
                <a:latin typeface="PingFang SC"/>
              </a:rPr>
              <a:t>4.</a:t>
            </a:r>
            <a:r>
              <a:rPr lang="zh-CN" altLang="en-US" b="1" i="0" dirty="0">
                <a:solidFill>
                  <a:schemeClr val="accent5"/>
                </a:solidFill>
                <a:effectLst/>
                <a:latin typeface="PingFang SC"/>
              </a:rPr>
              <a:t>深度模型召回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pic>
        <p:nvPicPr>
          <p:cNvPr id="2062" name="Picture 14" descr="preview">
            <a:extLst>
              <a:ext uri="{FF2B5EF4-FFF2-40B4-BE49-F238E27FC236}">
                <a16:creationId xmlns:a16="http://schemas.microsoft.com/office/drawing/2014/main" id="{8C5CF597-0153-6AD2-803B-FC32A1BA3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122" y="4361962"/>
            <a:ext cx="3596754" cy="198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752723A9-6744-8DDE-2BBD-9B49D10F9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25" y="1775447"/>
            <a:ext cx="4389239" cy="209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30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 altLang="en-US" b="1" dirty="0">
                <a:cs typeface="Segoe UI Light" panose="020B0502040204020203" pitchFamily="34" charset="0"/>
              </a:rPr>
              <a:t>排序模型发展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95C241-FAC5-1FCF-0B9B-113896E5D57D}"/>
              </a:ext>
            </a:extLst>
          </p:cNvPr>
          <p:cNvSpPr txBox="1"/>
          <p:nvPr/>
        </p:nvSpPr>
        <p:spPr>
          <a:xfrm>
            <a:off x="678028" y="145660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chemeClr val="accent5"/>
                </a:solidFill>
                <a:effectLst/>
                <a:latin typeface="PingFang SC"/>
              </a:rPr>
              <a:t>1.</a:t>
            </a:r>
            <a:r>
              <a:rPr lang="zh-CN" altLang="en-US" b="1" i="0" dirty="0">
                <a:solidFill>
                  <a:schemeClr val="accent5"/>
                </a:solidFill>
                <a:effectLst/>
                <a:latin typeface="PingFang SC"/>
              </a:rPr>
              <a:t>演进历史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FD306A-4A9E-D102-7828-59D610DF0B72}"/>
              </a:ext>
            </a:extLst>
          </p:cNvPr>
          <p:cNvSpPr txBox="1"/>
          <p:nvPr/>
        </p:nvSpPr>
        <p:spPr>
          <a:xfrm>
            <a:off x="4909559" y="139219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chemeClr val="accent5"/>
                </a:solidFill>
                <a:effectLst/>
                <a:latin typeface="PingFang SC"/>
              </a:rPr>
              <a:t>2. </a:t>
            </a:r>
            <a:r>
              <a:rPr lang="en-US" altLang="zh-CN" b="1" i="0" dirty="0">
                <a:solidFill>
                  <a:schemeClr val="accent5"/>
                </a:solidFill>
                <a:effectLst/>
                <a:latin typeface="-apple-system"/>
              </a:rPr>
              <a:t>GBDT+LR</a:t>
            </a:r>
            <a:r>
              <a:rPr lang="zh-CN" altLang="en-US" b="1" i="0" dirty="0">
                <a:solidFill>
                  <a:schemeClr val="accent5"/>
                </a:solidFill>
                <a:effectLst/>
                <a:latin typeface="-apple-system"/>
              </a:rPr>
              <a:t>模型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B789B2-E870-0CE1-ED4C-56CBFA99F2A7}"/>
              </a:ext>
            </a:extLst>
          </p:cNvPr>
          <p:cNvSpPr txBox="1"/>
          <p:nvPr/>
        </p:nvSpPr>
        <p:spPr>
          <a:xfrm>
            <a:off x="678028" y="390890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chemeClr val="accent5"/>
                </a:solidFill>
                <a:effectLst/>
                <a:latin typeface="PingFang SC"/>
              </a:rPr>
              <a:t>3.</a:t>
            </a:r>
            <a:r>
              <a:rPr lang="zh-CN" altLang="en-US" b="1" i="0" dirty="0">
                <a:solidFill>
                  <a:schemeClr val="accent5"/>
                </a:solidFill>
                <a:effectLst/>
                <a:latin typeface="PingFang SC"/>
              </a:rPr>
              <a:t>深度排序模型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FB2F7A-184B-BD0F-2BCA-396EF4DB6DCC}"/>
              </a:ext>
            </a:extLst>
          </p:cNvPr>
          <p:cNvSpPr txBox="1"/>
          <p:nvPr/>
        </p:nvSpPr>
        <p:spPr>
          <a:xfrm>
            <a:off x="5709171" y="389500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  <a:latin typeface="PingFang SC"/>
              </a:rPr>
              <a:t>4</a:t>
            </a:r>
            <a:r>
              <a:rPr lang="en-US" altLang="zh-CN" b="1" i="0" dirty="0">
                <a:solidFill>
                  <a:schemeClr val="accent5"/>
                </a:solidFill>
                <a:effectLst/>
                <a:latin typeface="PingFang SC"/>
              </a:rPr>
              <a:t>.</a:t>
            </a:r>
            <a:r>
              <a:rPr lang="zh-CN" altLang="en-US" b="1" i="0" dirty="0">
                <a:solidFill>
                  <a:schemeClr val="accent5"/>
                </a:solidFill>
                <a:effectLst/>
                <a:latin typeface="PingFang SC"/>
              </a:rPr>
              <a:t>深度模型发展方向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23329CB-2CC2-66C6-B0BD-FAA5D6678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25" y="1825936"/>
            <a:ext cx="3624750" cy="207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274C786-1024-7072-C056-ED361DE3562E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GBDT+LR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模型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647FF9A8-AFB8-F06D-3213-E9DF13B5B3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4B77FC8F-BF61-5019-FC56-D847B8561F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DE12D396-0EDD-0DBC-6913-BE388CF749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2688178-F28C-B375-67BB-CA1D9A78F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559" y="1770328"/>
            <a:ext cx="4015366" cy="196613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D686633-B03C-39CE-C08E-8D8618C9F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1268" y="1750319"/>
            <a:ext cx="2445329" cy="201027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5458560-81AC-9235-5554-B2BA78BB91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325" y="4300932"/>
            <a:ext cx="2457499" cy="22384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2DBA070-11F7-B951-46C3-A5028EB7CE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1188" y="4334150"/>
            <a:ext cx="2347983" cy="175262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EC20D93-AECD-CB18-6F6C-F03F9A237B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2340" y="4343211"/>
            <a:ext cx="2951971" cy="175727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A61422B-B8BB-BB3D-F8F5-FF4246214F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49179" y="4300932"/>
            <a:ext cx="2951972" cy="1799556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1A2BBD47-E67A-A36A-8EED-6659EFBA6676}"/>
              </a:ext>
            </a:extLst>
          </p:cNvPr>
          <p:cNvSpPr txBox="1"/>
          <p:nvPr/>
        </p:nvSpPr>
        <p:spPr>
          <a:xfrm>
            <a:off x="4186378" y="6222696"/>
            <a:ext cx="609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i="0" dirty="0">
                <a:solidFill>
                  <a:schemeClr val="accent5"/>
                </a:solidFill>
                <a:effectLst/>
                <a:latin typeface="PingFang SC"/>
              </a:rPr>
              <a:t>兴趣迁移</a:t>
            </a:r>
            <a:endParaRPr lang="zh-CN" altLang="en-US" sz="1200" b="1" i="0" dirty="0">
              <a:solidFill>
                <a:schemeClr val="accent5"/>
              </a:solidFill>
              <a:effectLst/>
              <a:latin typeface="-apple-system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1571137-5FBE-2557-64A4-DAFD63DE4C82}"/>
              </a:ext>
            </a:extLst>
          </p:cNvPr>
          <p:cNvSpPr txBox="1"/>
          <p:nvPr/>
        </p:nvSpPr>
        <p:spPr>
          <a:xfrm>
            <a:off x="7058025" y="6222696"/>
            <a:ext cx="609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i="0" dirty="0">
                <a:solidFill>
                  <a:schemeClr val="accent5"/>
                </a:solidFill>
                <a:effectLst/>
                <a:latin typeface="PingFang SC"/>
              </a:rPr>
              <a:t>多目标</a:t>
            </a:r>
            <a:endParaRPr lang="zh-CN" altLang="en-US" sz="1200" b="1" i="0" dirty="0">
              <a:solidFill>
                <a:schemeClr val="accent5"/>
              </a:solidFill>
              <a:effectLst/>
              <a:latin typeface="-apple-system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838BF4C-F661-544E-DB6C-9337D63FB257}"/>
              </a:ext>
            </a:extLst>
          </p:cNvPr>
          <p:cNvSpPr txBox="1"/>
          <p:nvPr/>
        </p:nvSpPr>
        <p:spPr>
          <a:xfrm>
            <a:off x="9896387" y="6208797"/>
            <a:ext cx="609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i="0" dirty="0">
                <a:solidFill>
                  <a:schemeClr val="accent5"/>
                </a:solidFill>
                <a:effectLst/>
                <a:latin typeface="PingFang SC"/>
              </a:rPr>
              <a:t>多模态</a:t>
            </a:r>
            <a:endParaRPr lang="zh-CN" altLang="en-US" sz="1200" b="1" i="0" dirty="0">
              <a:solidFill>
                <a:schemeClr val="accent5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9980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l" latinLnBrk="1"/>
            <a:r>
              <a:rPr lang="zh-CN" altLang="en-US" b="1" i="0" dirty="0">
                <a:solidFill>
                  <a:srgbClr val="2F2F2F"/>
                </a:solidFill>
                <a:effectLst/>
                <a:latin typeface="lucida grande"/>
              </a:rPr>
              <a:t>难点和挑战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95C241-FAC5-1FCF-0B9B-113896E5D57D}"/>
              </a:ext>
            </a:extLst>
          </p:cNvPr>
          <p:cNvSpPr txBox="1"/>
          <p:nvPr/>
        </p:nvSpPr>
        <p:spPr>
          <a:xfrm>
            <a:off x="678028" y="145660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chemeClr val="accent5"/>
                </a:solidFill>
                <a:effectLst/>
                <a:latin typeface="PingFang SC"/>
              </a:rPr>
              <a:t>1.</a:t>
            </a:r>
            <a:r>
              <a:rPr lang="zh-CN" altLang="en-US" b="1" i="0" dirty="0">
                <a:solidFill>
                  <a:schemeClr val="accent5"/>
                </a:solidFill>
                <a:effectLst/>
                <a:latin typeface="PingFang SC"/>
              </a:rPr>
              <a:t>数据稀疏性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FD306A-4A9E-D102-7828-59D610DF0B72}"/>
              </a:ext>
            </a:extLst>
          </p:cNvPr>
          <p:cNvSpPr txBox="1"/>
          <p:nvPr/>
        </p:nvSpPr>
        <p:spPr>
          <a:xfrm>
            <a:off x="4706865" y="142982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chemeClr val="accent5"/>
                </a:solidFill>
                <a:effectLst/>
                <a:latin typeface="PingFang SC"/>
              </a:rPr>
              <a:t>2. </a:t>
            </a:r>
            <a:r>
              <a:rPr lang="zh-CN" altLang="en-US" b="1" i="0" dirty="0">
                <a:solidFill>
                  <a:schemeClr val="accent5"/>
                </a:solidFill>
                <a:effectLst/>
                <a:latin typeface="-apple-system"/>
              </a:rPr>
              <a:t>冷启动问题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B789B2-E870-0CE1-ED4C-56CBFA99F2A7}"/>
              </a:ext>
            </a:extLst>
          </p:cNvPr>
          <p:cNvSpPr txBox="1"/>
          <p:nvPr/>
        </p:nvSpPr>
        <p:spPr>
          <a:xfrm>
            <a:off x="678028" y="390890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chemeClr val="accent5"/>
                </a:solidFill>
                <a:effectLst/>
                <a:latin typeface="PingFang SC"/>
              </a:rPr>
              <a:t>4.</a:t>
            </a:r>
            <a:r>
              <a:rPr lang="zh-CN" altLang="en-US" b="1" i="0" dirty="0">
                <a:solidFill>
                  <a:schemeClr val="accent5"/>
                </a:solidFill>
                <a:effectLst/>
                <a:latin typeface="PingFang SC"/>
              </a:rPr>
              <a:t> 多样性和精准性平衡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FB2F7A-184B-BD0F-2BCA-396EF4DB6DCC}"/>
              </a:ext>
            </a:extLst>
          </p:cNvPr>
          <p:cNvSpPr txBox="1"/>
          <p:nvPr/>
        </p:nvSpPr>
        <p:spPr>
          <a:xfrm>
            <a:off x="4706865" y="38766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  <a:latin typeface="PingFang SC"/>
              </a:rPr>
              <a:t>5</a:t>
            </a:r>
            <a:r>
              <a:rPr lang="en-US" altLang="zh-CN" b="1" i="0" dirty="0">
                <a:solidFill>
                  <a:schemeClr val="accent5"/>
                </a:solidFill>
                <a:effectLst/>
                <a:latin typeface="PingFang SC"/>
              </a:rPr>
              <a:t>.</a:t>
            </a:r>
            <a:r>
              <a:rPr lang="zh-CN" altLang="en-US" b="1" i="0" dirty="0">
                <a:solidFill>
                  <a:schemeClr val="accent5"/>
                </a:solidFill>
                <a:effectLst/>
                <a:latin typeface="PingFang SC"/>
              </a:rPr>
              <a:t>行为挖掘和利用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647FF9A8-AFB8-F06D-3213-E9DF13B5B3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4B77FC8F-BF61-5019-FC56-D847B8561F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DE12D396-0EDD-0DBC-6913-BE388CF749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D09613-8602-E785-BF5C-B03B9A8BC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7" y="1853659"/>
            <a:ext cx="3068808" cy="142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405AC05-930B-585F-7B9F-811E2949CCF9}"/>
              </a:ext>
            </a:extLst>
          </p:cNvPr>
          <p:cNvSpPr txBox="1"/>
          <p:nvPr/>
        </p:nvSpPr>
        <p:spPr>
          <a:xfrm>
            <a:off x="878075" y="3301723"/>
            <a:ext cx="79962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0" i="0" dirty="0">
                <a:solidFill>
                  <a:schemeClr val="accent1"/>
                </a:solidFill>
                <a:effectLst/>
                <a:latin typeface="lucida grande"/>
              </a:rPr>
              <a:t>千万级用户*千万级物品同买一个产品的概率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91F2E9-5F6B-9A7E-38B1-E7E29D326F78}"/>
              </a:ext>
            </a:extLst>
          </p:cNvPr>
          <p:cNvSpPr txBox="1"/>
          <p:nvPr/>
        </p:nvSpPr>
        <p:spPr>
          <a:xfrm>
            <a:off x="4759831" y="1742543"/>
            <a:ext cx="30688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200" b="0" i="0" dirty="0">
                <a:solidFill>
                  <a:schemeClr val="accent1"/>
                </a:solidFill>
                <a:effectLst/>
                <a:latin typeface="lucida grande"/>
              </a:rPr>
              <a:t>1.</a:t>
            </a:r>
            <a:r>
              <a:rPr lang="zh-CN" altLang="en-US" sz="1200" b="0" i="0" dirty="0">
                <a:solidFill>
                  <a:schemeClr val="accent1"/>
                </a:solidFill>
                <a:effectLst/>
                <a:latin typeface="lucida grande"/>
              </a:rPr>
              <a:t>新用户因为罕见的行为信息，很难给出精确的推荐</a:t>
            </a:r>
            <a:br>
              <a:rPr lang="zh-CN" altLang="en-US" sz="1200" b="0" i="0" dirty="0">
                <a:solidFill>
                  <a:schemeClr val="accent1"/>
                </a:solidFill>
                <a:effectLst/>
                <a:latin typeface="lucida grande"/>
              </a:rPr>
            </a:br>
            <a:r>
              <a:rPr lang="en-US" altLang="zh-CN" sz="1200" b="0" i="0" dirty="0">
                <a:solidFill>
                  <a:schemeClr val="accent1"/>
                </a:solidFill>
                <a:effectLst/>
                <a:latin typeface="lucida grande"/>
              </a:rPr>
              <a:t>2.</a:t>
            </a:r>
            <a:r>
              <a:rPr lang="zh-CN" altLang="en-US" sz="1200" b="0" i="0" dirty="0">
                <a:solidFill>
                  <a:schemeClr val="accent1"/>
                </a:solidFill>
                <a:effectLst/>
                <a:latin typeface="lucida grande"/>
              </a:rPr>
              <a:t>新产品因为选择次数很少，也很难给合适的用户推荐</a:t>
            </a:r>
          </a:p>
          <a:p>
            <a:pPr algn="l"/>
            <a:endParaRPr lang="en-US" altLang="zh-CN" sz="1200" b="0" i="0" dirty="0">
              <a:solidFill>
                <a:schemeClr val="accent1"/>
              </a:solidFill>
              <a:effectLst/>
              <a:latin typeface="lucida grande"/>
            </a:endParaRPr>
          </a:p>
          <a:p>
            <a:pPr algn="l"/>
            <a:r>
              <a:rPr lang="zh-CN" altLang="en-US" sz="1200" b="0" i="0" dirty="0">
                <a:solidFill>
                  <a:schemeClr val="accent1"/>
                </a:solidFill>
                <a:effectLst/>
                <a:latin typeface="lucida grande"/>
              </a:rPr>
              <a:t>解决办法：</a:t>
            </a:r>
            <a:br>
              <a:rPr lang="zh-CN" altLang="en-US" sz="1200" b="0" i="0" dirty="0">
                <a:solidFill>
                  <a:schemeClr val="accent1"/>
                </a:solidFill>
                <a:effectLst/>
                <a:latin typeface="lucida grande"/>
              </a:rPr>
            </a:br>
            <a:r>
              <a:rPr lang="en-US" altLang="zh-CN" sz="1200" b="0" i="0" dirty="0">
                <a:solidFill>
                  <a:schemeClr val="accent1"/>
                </a:solidFill>
                <a:effectLst/>
                <a:latin typeface="lucida grande"/>
              </a:rPr>
              <a:t>1.</a:t>
            </a:r>
            <a:r>
              <a:rPr lang="zh-CN" altLang="en-US" sz="1200" b="0" i="0" dirty="0">
                <a:solidFill>
                  <a:schemeClr val="accent1"/>
                </a:solidFill>
                <a:effectLst/>
                <a:latin typeface="lucida grande"/>
              </a:rPr>
              <a:t>打标签（给用户和产品打标签）</a:t>
            </a:r>
            <a:br>
              <a:rPr lang="zh-CN" altLang="en-US" sz="1200" b="0" i="0" dirty="0">
                <a:solidFill>
                  <a:schemeClr val="accent1"/>
                </a:solidFill>
                <a:effectLst/>
                <a:latin typeface="lucida grande"/>
              </a:rPr>
            </a:br>
            <a:r>
              <a:rPr lang="en-US" altLang="zh-CN" sz="1200" b="0" i="0" dirty="0">
                <a:solidFill>
                  <a:schemeClr val="accent1"/>
                </a:solidFill>
                <a:effectLst/>
                <a:latin typeface="lucida grande"/>
              </a:rPr>
              <a:t>2.</a:t>
            </a:r>
            <a:r>
              <a:rPr lang="zh-CN" altLang="en-US" sz="1200" b="0" i="0" dirty="0">
                <a:solidFill>
                  <a:schemeClr val="accent1"/>
                </a:solidFill>
                <a:effectLst/>
                <a:latin typeface="lucida grande"/>
              </a:rPr>
              <a:t>建立评价体系</a:t>
            </a:r>
            <a:br>
              <a:rPr lang="zh-CN" altLang="en-US" sz="1200" b="0" i="0" dirty="0">
                <a:solidFill>
                  <a:schemeClr val="accent1"/>
                </a:solidFill>
                <a:effectLst/>
                <a:latin typeface="lucida grande"/>
              </a:rPr>
            </a:br>
            <a:r>
              <a:rPr lang="en-US" altLang="zh-CN" sz="1200" b="0" i="0" dirty="0">
                <a:solidFill>
                  <a:schemeClr val="accent1"/>
                </a:solidFill>
                <a:effectLst/>
                <a:latin typeface="lucida grande"/>
              </a:rPr>
              <a:t>3.</a:t>
            </a:r>
            <a:r>
              <a:rPr lang="zh-CN" altLang="en-US" sz="1200" b="0" i="0" dirty="0">
                <a:solidFill>
                  <a:schemeClr val="accent1"/>
                </a:solidFill>
                <a:effectLst/>
                <a:latin typeface="lucida grande"/>
              </a:rPr>
              <a:t>利用交叉推荐和社会推荐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1FD5089-37B7-B2BC-3495-CEDF0126AA92}"/>
              </a:ext>
            </a:extLst>
          </p:cNvPr>
          <p:cNvSpPr txBox="1"/>
          <p:nvPr/>
        </p:nvSpPr>
        <p:spPr>
          <a:xfrm>
            <a:off x="8078953" y="137321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chemeClr val="accent5"/>
                </a:solidFill>
                <a:effectLst/>
                <a:latin typeface="PingFang SC"/>
              </a:rPr>
              <a:t>3.</a:t>
            </a:r>
            <a:r>
              <a:rPr lang="zh-CN" altLang="en-US" b="1" i="0" dirty="0">
                <a:solidFill>
                  <a:schemeClr val="accent5"/>
                </a:solidFill>
                <a:effectLst/>
                <a:latin typeface="PingFang SC"/>
              </a:rPr>
              <a:t>海量数据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CA6CDB0-A953-7915-253C-4234B7A20BAD}"/>
              </a:ext>
            </a:extLst>
          </p:cNvPr>
          <p:cNvSpPr txBox="1"/>
          <p:nvPr/>
        </p:nvSpPr>
        <p:spPr>
          <a:xfrm>
            <a:off x="8158022" y="1742543"/>
            <a:ext cx="364870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200" b="0" i="0" dirty="0">
                <a:solidFill>
                  <a:schemeClr val="accent1"/>
                </a:solidFill>
                <a:effectLst/>
                <a:latin typeface="lucida grande"/>
              </a:rPr>
              <a:t>大数据处理和增量问题</a:t>
            </a:r>
            <a:r>
              <a:rPr lang="en-US" altLang="zh-CN" sz="1200" b="0" i="0" dirty="0">
                <a:solidFill>
                  <a:schemeClr val="accent1"/>
                </a:solidFill>
                <a:effectLst/>
                <a:latin typeface="lucida grande"/>
              </a:rPr>
              <a:t>:</a:t>
            </a:r>
            <a:endParaRPr lang="zh-CN" altLang="en-US" sz="1200" b="0" i="0" dirty="0">
              <a:solidFill>
                <a:schemeClr val="accent1"/>
              </a:solidFill>
              <a:effectLst/>
              <a:latin typeface="lucida grande"/>
            </a:endParaRPr>
          </a:p>
          <a:p>
            <a:pPr algn="l"/>
            <a:r>
              <a:rPr lang="zh-CN" altLang="en-US" sz="1200" b="0" i="0" dirty="0">
                <a:solidFill>
                  <a:schemeClr val="accent1"/>
                </a:solidFill>
                <a:effectLst/>
                <a:latin typeface="lucida grande"/>
              </a:rPr>
              <a:t>在百千万级的基础上，新</a:t>
            </a:r>
            <a:r>
              <a:rPr lang="zh-CN" altLang="en-US" sz="1200" dirty="0">
                <a:solidFill>
                  <a:schemeClr val="accent1"/>
                </a:solidFill>
                <a:latin typeface="lucida grande"/>
              </a:rPr>
              <a:t>物</a:t>
            </a:r>
            <a:r>
              <a:rPr lang="zh-CN" altLang="en-US" sz="1200" b="0" i="0" dirty="0">
                <a:solidFill>
                  <a:schemeClr val="accent1"/>
                </a:solidFill>
                <a:effectLst/>
                <a:latin typeface="lucida grande"/>
              </a:rPr>
              <a:t>品、新用户同时源源不断的进入系统，怎么保证推荐的时效性？</a:t>
            </a:r>
          </a:p>
          <a:p>
            <a:pPr algn="l"/>
            <a:r>
              <a:rPr lang="zh-CN" altLang="en-US" sz="1200" b="0" i="0" dirty="0">
                <a:solidFill>
                  <a:schemeClr val="accent1"/>
                </a:solidFill>
                <a:effectLst/>
                <a:latin typeface="lucida grande"/>
              </a:rPr>
              <a:t>以某极小系统为例：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chemeClr val="accent1"/>
                </a:solidFill>
                <a:effectLst/>
                <a:latin typeface="lucida grande"/>
              </a:rPr>
              <a:t>用户数</a:t>
            </a:r>
            <a:r>
              <a:rPr lang="en-US" altLang="zh-CN" sz="1200" b="0" i="0" dirty="0">
                <a:solidFill>
                  <a:schemeClr val="accent1"/>
                </a:solidFill>
                <a:effectLst/>
                <a:latin typeface="lucida grande"/>
              </a:rPr>
              <a:t>50</a:t>
            </a:r>
            <a:r>
              <a:rPr lang="zh-CN" altLang="en-US" sz="1200" b="0" i="0" dirty="0">
                <a:solidFill>
                  <a:schemeClr val="accent1"/>
                </a:solidFill>
                <a:effectLst/>
                <a:latin typeface="lucida grande"/>
              </a:rPr>
              <a:t>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chemeClr val="accent1"/>
                </a:solidFill>
                <a:effectLst/>
                <a:latin typeface="lucida grande"/>
              </a:rPr>
              <a:t>产品数</a:t>
            </a:r>
            <a:r>
              <a:rPr lang="en-US" altLang="zh-CN" sz="1200" b="0" i="0" dirty="0">
                <a:solidFill>
                  <a:schemeClr val="accent1"/>
                </a:solidFill>
                <a:effectLst/>
                <a:latin typeface="lucida grande"/>
              </a:rPr>
              <a:t>10000</a:t>
            </a:r>
            <a:r>
              <a:rPr lang="zh-CN" altLang="en-US" sz="1200" b="0" i="0" dirty="0">
                <a:solidFill>
                  <a:schemeClr val="accent1"/>
                </a:solidFill>
                <a:effectLst/>
                <a:latin typeface="lucida grande"/>
              </a:rPr>
              <a:t>个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chemeClr val="accent1"/>
                </a:solidFill>
                <a:effectLst/>
                <a:latin typeface="lucida grande"/>
              </a:rPr>
              <a:t>二维表示≈</a:t>
            </a:r>
            <a:r>
              <a:rPr lang="en-US" altLang="zh-CN" sz="1200" b="0" i="0" dirty="0">
                <a:solidFill>
                  <a:schemeClr val="accent1"/>
                </a:solidFill>
                <a:effectLst/>
                <a:latin typeface="lucida grande"/>
              </a:rPr>
              <a:t>50</a:t>
            </a:r>
            <a:r>
              <a:rPr lang="zh-CN" altLang="en-US" sz="1200" b="0" i="0" dirty="0">
                <a:solidFill>
                  <a:schemeClr val="accent1"/>
                </a:solidFill>
                <a:effectLst/>
                <a:latin typeface="lucida grande"/>
              </a:rPr>
              <a:t>万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chemeClr val="accent1"/>
                </a:solidFill>
                <a:effectLst/>
                <a:latin typeface="lucida grande"/>
              </a:rPr>
              <a:t>遍历用户关系</a:t>
            </a:r>
            <a:r>
              <a:rPr lang="en-US" altLang="zh-CN" sz="1200" b="0" i="0" dirty="0">
                <a:solidFill>
                  <a:schemeClr val="accent1"/>
                </a:solidFill>
                <a:effectLst/>
                <a:latin typeface="lucida grande"/>
              </a:rPr>
              <a:t>50</a:t>
            </a:r>
            <a:r>
              <a:rPr lang="zh-CN" altLang="en-US" sz="1200" b="0" i="0" dirty="0">
                <a:solidFill>
                  <a:schemeClr val="accent1"/>
                </a:solidFill>
                <a:effectLst/>
                <a:latin typeface="lucida grande"/>
              </a:rPr>
              <a:t>亿次（暂不考虑算法优化）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chemeClr val="accent1"/>
                </a:solidFill>
                <a:effectLst/>
                <a:latin typeface="lucida grande"/>
              </a:rPr>
              <a:t>此时加入新物品（新改动）或新用户，可以想象运算量有多少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26DD84A-36B4-39C4-2BC6-FC3418A6E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75" y="4302736"/>
            <a:ext cx="1999858" cy="139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8D9C3B0F-2EEF-78FB-EC6F-F99CEF18B59F}"/>
              </a:ext>
            </a:extLst>
          </p:cNvPr>
          <p:cNvSpPr txBox="1"/>
          <p:nvPr/>
        </p:nvSpPr>
        <p:spPr>
          <a:xfrm>
            <a:off x="841537" y="5720628"/>
            <a:ext cx="79962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rgbClr val="0070C0"/>
                </a:solidFill>
                <a:effectLst/>
                <a:latin typeface="lucida grande"/>
              </a:rPr>
              <a:t>多样性：推荐给出多种不同的口味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rgbClr val="0070C0"/>
                </a:solidFill>
                <a:effectLst/>
                <a:latin typeface="lucida grande"/>
              </a:rPr>
              <a:t>精确性：推荐给出用户喜欢的口味 </a:t>
            </a:r>
            <a:endParaRPr lang="en-US" altLang="zh-CN" sz="1200" b="0" i="0" dirty="0">
              <a:solidFill>
                <a:srgbClr val="0070C0"/>
              </a:solidFill>
              <a:effectLst/>
              <a:latin typeface="lucida grande"/>
            </a:endParaRPr>
          </a:p>
          <a:p>
            <a:pPr algn="l"/>
            <a:r>
              <a:rPr lang="zh-CN" altLang="en-US" sz="1200" b="0" i="0" dirty="0">
                <a:solidFill>
                  <a:srgbClr val="0070C0"/>
                </a:solidFill>
                <a:effectLst/>
                <a:latin typeface="lucida grande"/>
              </a:rPr>
              <a:t>用户的操作记录作用于推荐系统 </a:t>
            </a:r>
            <a:endParaRPr lang="en-US" altLang="zh-CN" sz="1200" b="0" i="0" dirty="0">
              <a:solidFill>
                <a:srgbClr val="0070C0"/>
              </a:solidFill>
              <a:effectLst/>
              <a:latin typeface="lucida grande"/>
            </a:endParaRPr>
          </a:p>
          <a:p>
            <a:pPr algn="l"/>
            <a:r>
              <a:rPr lang="zh-CN" altLang="en-US" sz="1200" b="0" i="0" dirty="0">
                <a:solidFill>
                  <a:srgbClr val="0070C0"/>
                </a:solidFill>
                <a:effectLst/>
                <a:latin typeface="lucida grande"/>
              </a:rPr>
              <a:t>推荐系统产生了局限性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90E4D55-372A-2A64-D04D-19AC27C1D27E}"/>
              </a:ext>
            </a:extLst>
          </p:cNvPr>
          <p:cNvSpPr txBox="1"/>
          <p:nvPr/>
        </p:nvSpPr>
        <p:spPr>
          <a:xfrm>
            <a:off x="4710172" y="4276122"/>
            <a:ext cx="21354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0" i="0" dirty="0">
                <a:solidFill>
                  <a:srgbClr val="0070C0"/>
                </a:solidFill>
                <a:effectLst/>
                <a:latin typeface="lucida grande"/>
              </a:rPr>
              <a:t>深入挖掘用户的行为模式有望提高推荐的效果</a:t>
            </a:r>
            <a:br>
              <a:rPr lang="zh-CN" altLang="en-US" sz="1200" dirty="0">
                <a:solidFill>
                  <a:srgbClr val="0070C0"/>
                </a:solidFill>
              </a:rPr>
            </a:br>
            <a:r>
              <a:rPr lang="zh-CN" altLang="en-US" sz="1200" b="0" i="0" dirty="0">
                <a:solidFill>
                  <a:srgbClr val="0070C0"/>
                </a:solidFill>
                <a:effectLst/>
                <a:latin typeface="lucida grande"/>
              </a:rPr>
              <a:t>新用户：热门商品，</a:t>
            </a:r>
            <a:endParaRPr lang="en-US" altLang="zh-CN" sz="1200" b="0" i="0" dirty="0">
              <a:solidFill>
                <a:srgbClr val="0070C0"/>
              </a:solidFill>
              <a:effectLst/>
              <a:latin typeface="lucida grande"/>
            </a:endParaRPr>
          </a:p>
          <a:p>
            <a:r>
              <a:rPr lang="zh-CN" altLang="en-US" sz="1200" b="0" i="0" dirty="0">
                <a:solidFill>
                  <a:srgbClr val="0070C0"/>
                </a:solidFill>
                <a:effectLst/>
                <a:latin typeface="lucida grande"/>
              </a:rPr>
              <a:t>老用户：小众商品</a:t>
            </a:r>
            <a:br>
              <a:rPr lang="zh-CN" altLang="en-US" sz="1200" dirty="0">
                <a:solidFill>
                  <a:srgbClr val="0070C0"/>
                </a:solidFill>
              </a:rPr>
            </a:br>
            <a:r>
              <a:rPr lang="en-US" altLang="zh-CN" sz="1200" b="0" i="0" dirty="0">
                <a:solidFill>
                  <a:srgbClr val="0070C0"/>
                </a:solidFill>
                <a:effectLst/>
                <a:latin typeface="lucida grande"/>
              </a:rPr>
              <a:t>7</a:t>
            </a:r>
            <a:r>
              <a:rPr lang="zh-CN" altLang="en-US" sz="1200" b="0" i="0" dirty="0">
                <a:solidFill>
                  <a:srgbClr val="0070C0"/>
                </a:solidFill>
                <a:effectLst/>
                <a:latin typeface="lucida grande"/>
              </a:rPr>
              <a:t>点</a:t>
            </a:r>
            <a:r>
              <a:rPr lang="en-US" altLang="zh-CN" sz="1200" b="0" i="0" dirty="0">
                <a:solidFill>
                  <a:srgbClr val="0070C0"/>
                </a:solidFill>
                <a:effectLst/>
                <a:latin typeface="lucida grande"/>
              </a:rPr>
              <a:t>-8</a:t>
            </a:r>
            <a:r>
              <a:rPr lang="zh-CN" altLang="en-US" sz="1200" b="0" i="0" dirty="0">
                <a:solidFill>
                  <a:srgbClr val="0070C0"/>
                </a:solidFill>
                <a:effectLst/>
                <a:latin typeface="lucida grande"/>
              </a:rPr>
              <a:t>点在手机阅读的用户，一般不会在</a:t>
            </a:r>
            <a:r>
              <a:rPr lang="en-US" altLang="zh-CN" sz="1200" b="0" i="0" dirty="0">
                <a:solidFill>
                  <a:srgbClr val="0070C0"/>
                </a:solidFill>
                <a:effectLst/>
                <a:latin typeface="lucida grande"/>
              </a:rPr>
              <a:t>9</a:t>
            </a:r>
            <a:r>
              <a:rPr lang="zh-CN" altLang="en-US" sz="1200" b="0" i="0" dirty="0">
                <a:solidFill>
                  <a:srgbClr val="0070C0"/>
                </a:solidFill>
                <a:effectLst/>
                <a:latin typeface="lucida grande"/>
              </a:rPr>
              <a:t>点以后再阅读</a:t>
            </a:r>
            <a:br>
              <a:rPr lang="zh-CN" altLang="en-US" sz="1200" dirty="0">
                <a:solidFill>
                  <a:srgbClr val="0070C0"/>
                </a:solidFill>
              </a:rPr>
            </a:br>
            <a:r>
              <a:rPr lang="zh-CN" altLang="en-US" sz="1200" b="0" i="0" dirty="0">
                <a:solidFill>
                  <a:srgbClr val="0070C0"/>
                </a:solidFill>
                <a:effectLst/>
                <a:latin typeface="lucida grande"/>
              </a:rPr>
              <a:t>对用户经常出没地进行推荐反而效果更差</a:t>
            </a:r>
            <a:br>
              <a:rPr lang="zh-CN" altLang="en-US" sz="1200" dirty="0">
                <a:solidFill>
                  <a:srgbClr val="0070C0"/>
                </a:solidFill>
              </a:rPr>
            </a:br>
            <a:r>
              <a:rPr lang="zh-CN" altLang="en-US" sz="1200" b="0" i="0" dirty="0">
                <a:solidFill>
                  <a:srgbClr val="0070C0"/>
                </a:solidFill>
                <a:effectLst/>
                <a:latin typeface="lucida grande"/>
              </a:rPr>
              <a:t>频繁而不精确的推荐会使得用户有一种被窥视的感觉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502DD7F-2652-8711-05FC-15F094936AF1}"/>
              </a:ext>
            </a:extLst>
          </p:cNvPr>
          <p:cNvSpPr txBox="1"/>
          <p:nvPr/>
        </p:nvSpPr>
        <p:spPr>
          <a:xfrm>
            <a:off x="8158022" y="385007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  <a:latin typeface="PingFang SC"/>
              </a:rPr>
              <a:t>6</a:t>
            </a:r>
            <a:r>
              <a:rPr lang="en-US" altLang="zh-CN" b="1" i="0" dirty="0">
                <a:solidFill>
                  <a:schemeClr val="accent5"/>
                </a:solidFill>
                <a:effectLst/>
                <a:latin typeface="PingFang SC"/>
              </a:rPr>
              <a:t>.</a:t>
            </a:r>
            <a:r>
              <a:rPr lang="zh-CN" altLang="en-US" b="1" i="0" dirty="0">
                <a:solidFill>
                  <a:schemeClr val="accent5"/>
                </a:solidFill>
                <a:effectLst/>
                <a:latin typeface="PingFang SC"/>
              </a:rPr>
              <a:t>效果评估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2FEE516-7D28-7BB4-17DD-552F7799F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103" y="4639911"/>
            <a:ext cx="3324548" cy="90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BA6AB24D-0E08-1A3E-2DD5-89E741C8EA8F}"/>
              </a:ext>
            </a:extLst>
          </p:cNvPr>
          <p:cNvSpPr txBox="1"/>
          <p:nvPr/>
        </p:nvSpPr>
        <p:spPr>
          <a:xfrm>
            <a:off x="8158022" y="4197774"/>
            <a:ext cx="7128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0" i="0" dirty="0">
                <a:solidFill>
                  <a:srgbClr val="0070C0"/>
                </a:solidFill>
                <a:effectLst/>
                <a:latin typeface="lucida grande"/>
              </a:rPr>
              <a:t>概念提出几十年，效果评估依然是难题。</a:t>
            </a:r>
            <a:br>
              <a:rPr lang="zh-CN" altLang="en-US" sz="1200" dirty="0">
                <a:solidFill>
                  <a:srgbClr val="0070C0"/>
                </a:solidFill>
              </a:rPr>
            </a:br>
            <a:r>
              <a:rPr lang="zh-CN" altLang="en-US" sz="1200" b="0" i="0" dirty="0">
                <a:solidFill>
                  <a:srgbClr val="0070C0"/>
                </a:solidFill>
                <a:effectLst/>
                <a:latin typeface="lucida grande"/>
              </a:rPr>
              <a:t>常见的评估指标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60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 altLang="en-US" b="1" dirty="0">
                <a:cs typeface="Segoe UI Light" panose="020B0502040204020203" pitchFamily="34" charset="0"/>
              </a:rPr>
              <a:t>原始推荐接口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95C241-FAC5-1FCF-0B9B-113896E5D57D}"/>
              </a:ext>
            </a:extLst>
          </p:cNvPr>
          <p:cNvSpPr txBox="1"/>
          <p:nvPr/>
        </p:nvSpPr>
        <p:spPr>
          <a:xfrm>
            <a:off x="785325" y="145660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chemeClr val="accent5"/>
                </a:solidFill>
                <a:effectLst/>
                <a:latin typeface="PingFang SC"/>
              </a:rPr>
              <a:t>1.</a:t>
            </a:r>
            <a:r>
              <a:rPr lang="zh-CN" altLang="en-US" b="1" i="0" dirty="0">
                <a:solidFill>
                  <a:schemeClr val="accent5"/>
                </a:solidFill>
                <a:effectLst/>
                <a:latin typeface="PingFang SC"/>
              </a:rPr>
              <a:t>业务流程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FD306A-4A9E-D102-7828-59D610DF0B72}"/>
              </a:ext>
            </a:extLst>
          </p:cNvPr>
          <p:cNvSpPr txBox="1"/>
          <p:nvPr/>
        </p:nvSpPr>
        <p:spPr>
          <a:xfrm>
            <a:off x="5309121" y="141016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chemeClr val="accent5"/>
                </a:solidFill>
                <a:effectLst/>
                <a:latin typeface="PingFang SC"/>
              </a:rPr>
              <a:t>3. </a:t>
            </a:r>
            <a:r>
              <a:rPr lang="zh-CN" altLang="en-US" b="1" i="0" dirty="0">
                <a:solidFill>
                  <a:schemeClr val="accent5"/>
                </a:solidFill>
                <a:effectLst/>
                <a:latin typeface="PingFang SC"/>
              </a:rPr>
              <a:t>业务难点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B789B2-E870-0CE1-ED4C-56CBFA99F2A7}"/>
              </a:ext>
            </a:extLst>
          </p:cNvPr>
          <p:cNvSpPr txBox="1"/>
          <p:nvPr/>
        </p:nvSpPr>
        <p:spPr>
          <a:xfrm>
            <a:off x="864640" y="4310401"/>
            <a:ext cx="365604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数据采集、标签计算、特征加工；</a:t>
            </a:r>
            <a:endParaRPr lang="en-US" altLang="zh-CN" sz="1600" b="0" i="0" dirty="0">
              <a:solidFill>
                <a:schemeClr val="accent1">
                  <a:lumMod val="75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模型选择、训练、调优、保存；</a:t>
            </a:r>
            <a:endParaRPr lang="en-US" altLang="zh-CN" sz="1600" b="0" i="0" dirty="0">
              <a:solidFill>
                <a:schemeClr val="accent1">
                  <a:lumMod val="75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离线召回定期更新和实时查询；</a:t>
            </a:r>
            <a:endParaRPr lang="en-US" altLang="zh-CN" sz="1600" b="0" i="0" dirty="0">
              <a:solidFill>
                <a:schemeClr val="accent1">
                  <a:lumMod val="75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实时特征加工和排序模型推理服务；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各推荐场景工程整合、接口对接；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ABTest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分流实验配置、白名单验证；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日志埋点、统计实验指标、持续模型迭代和提升实验指标。</a:t>
            </a:r>
            <a:endParaRPr lang="en-US" altLang="zh-CN" sz="1600" b="0" i="0" dirty="0">
              <a:solidFill>
                <a:schemeClr val="accent1">
                  <a:lumMod val="75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FB2F7A-184B-BD0F-2BCA-396EF4DB6DCC}"/>
              </a:ext>
            </a:extLst>
          </p:cNvPr>
          <p:cNvSpPr txBox="1"/>
          <p:nvPr/>
        </p:nvSpPr>
        <p:spPr>
          <a:xfrm>
            <a:off x="5309121" y="353989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chemeClr val="accent5"/>
                </a:solidFill>
                <a:effectLst/>
                <a:latin typeface="PingFang SC"/>
              </a:rPr>
              <a:t>4.</a:t>
            </a:r>
            <a:r>
              <a:rPr lang="zh-CN" altLang="en-US" b="1" i="0" dirty="0">
                <a:solidFill>
                  <a:schemeClr val="accent5"/>
                </a:solidFill>
                <a:effectLst/>
                <a:latin typeface="PingFang SC"/>
              </a:rPr>
              <a:t>技术难点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B8C2ED-E1B5-F488-DE7D-2E43F32B8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25" y="1825936"/>
            <a:ext cx="2135157" cy="19981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6B79E07-7786-91C2-4C72-45C29523D57F}"/>
              </a:ext>
            </a:extLst>
          </p:cNvPr>
          <p:cNvSpPr txBox="1"/>
          <p:nvPr/>
        </p:nvSpPr>
        <p:spPr>
          <a:xfrm>
            <a:off x="785325" y="394106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chemeClr val="accent5"/>
                </a:solidFill>
                <a:effectLst/>
                <a:latin typeface="PingFang SC"/>
              </a:rPr>
              <a:t>2.</a:t>
            </a:r>
            <a:r>
              <a:rPr lang="zh-CN" altLang="en-US" b="1" i="0" dirty="0">
                <a:solidFill>
                  <a:schemeClr val="accent5"/>
                </a:solidFill>
                <a:effectLst/>
                <a:latin typeface="PingFang SC"/>
              </a:rPr>
              <a:t>核心步骤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24E3184-B036-9715-DBFD-9CC0DB738AF9}"/>
              </a:ext>
            </a:extLst>
          </p:cNvPr>
          <p:cNvSpPr txBox="1"/>
          <p:nvPr/>
        </p:nvSpPr>
        <p:spPr>
          <a:xfrm>
            <a:off x="5309121" y="1699100"/>
            <a:ext cx="609755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冷启动问题的解决</a:t>
            </a:r>
          </a:p>
          <a:p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针对于新加入的用户或物品，除了基于内容的推荐，还有其他策略用于弥补行为数据不足的情况，如热度模型、基于统计推荐。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马太效应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也叫长尾效应，即热者愈热，在实际的购买场景中，由于推荐的次数越多行为轨迹就越多，推荐机会就越多，产生的推荐也越多。可以使用时间衰减策略，即随着时间迁移其整体热度会不断的下降。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A2F5E84-C0F0-5E9D-E88A-2F9314532B80}"/>
              </a:ext>
            </a:extLst>
          </p:cNvPr>
          <p:cNvSpPr txBox="1"/>
          <p:nvPr/>
        </p:nvSpPr>
        <p:spPr>
          <a:xfrm>
            <a:off x="5309121" y="3941069"/>
            <a:ext cx="609755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推荐系统场景过于复杂，技术栈庞杂，业务链路繁长；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推荐系统理论体系广泛且深入，技术门槛相对比较高；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推荐场景繁多、数据加工和特征工程重复建设、很难统一；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业务发展用户日活提升迅猛，接口负载不断加重，排序模型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推理服务成为性能瓶颈；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推荐接口和模型服务高度耦合，业务扩展工程量巨大，模型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上线严重重复建设；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随着业务迅猛发展、数据体量持续飙升数据加工算力日趋紧张；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随着深度推荐模型大规模使用，模型训练的参数规模几何级凸显，大规模算力支持愈加重要。</a:t>
            </a:r>
          </a:p>
        </p:txBody>
      </p:sp>
    </p:spTree>
    <p:extLst>
      <p:ext uri="{BB962C8B-B14F-4D97-AF65-F5344CB8AC3E}">
        <p14:creationId xmlns:p14="http://schemas.microsoft.com/office/powerpoint/2010/main" val="66667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 altLang="en-US" b="1" dirty="0">
                <a:cs typeface="Segoe UI Light" panose="020B0502040204020203" pitchFamily="34" charset="0"/>
              </a:rPr>
              <a:t>大厂中台集成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95C241-FAC5-1FCF-0B9B-113896E5D57D}"/>
              </a:ext>
            </a:extLst>
          </p:cNvPr>
          <p:cNvSpPr txBox="1"/>
          <p:nvPr/>
        </p:nvSpPr>
        <p:spPr>
          <a:xfrm>
            <a:off x="678028" y="145660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chemeClr val="accent5"/>
                </a:solidFill>
                <a:effectLst/>
                <a:latin typeface="PingFang SC"/>
              </a:rPr>
              <a:t>1.</a:t>
            </a:r>
            <a:r>
              <a:rPr lang="zh-CN" altLang="en-US" b="1" i="0" dirty="0">
                <a:solidFill>
                  <a:schemeClr val="accent5"/>
                </a:solidFill>
                <a:effectLst/>
                <a:latin typeface="PingFang SC"/>
              </a:rPr>
              <a:t>架构设计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FD306A-4A9E-D102-7828-59D610DF0B72}"/>
              </a:ext>
            </a:extLst>
          </p:cNvPr>
          <p:cNvSpPr txBox="1"/>
          <p:nvPr/>
        </p:nvSpPr>
        <p:spPr>
          <a:xfrm>
            <a:off x="5309121" y="141016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  <a:latin typeface="PingFang SC"/>
              </a:rPr>
              <a:t>3</a:t>
            </a:r>
            <a:r>
              <a:rPr lang="en-US" altLang="zh-CN" b="1" i="0" dirty="0">
                <a:solidFill>
                  <a:schemeClr val="accent5"/>
                </a:solidFill>
                <a:effectLst/>
                <a:latin typeface="PingFang SC"/>
              </a:rPr>
              <a:t>. </a:t>
            </a:r>
            <a:r>
              <a:rPr lang="zh-CN" altLang="en-US" b="1" i="0" dirty="0">
                <a:solidFill>
                  <a:schemeClr val="accent5"/>
                </a:solidFill>
                <a:effectLst/>
                <a:latin typeface="PingFang SC"/>
              </a:rPr>
              <a:t>标准制定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B789B2-E870-0CE1-ED4C-56CBFA99F2A7}"/>
              </a:ext>
            </a:extLst>
          </p:cNvPr>
          <p:cNvSpPr txBox="1"/>
          <p:nvPr/>
        </p:nvSpPr>
        <p:spPr>
          <a:xfrm>
            <a:off x="678028" y="390890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chemeClr val="accent5"/>
                </a:solidFill>
                <a:effectLst/>
                <a:latin typeface="PingFang SC"/>
              </a:rPr>
              <a:t>2.</a:t>
            </a:r>
            <a:r>
              <a:rPr lang="zh-CN" altLang="en-US" b="1" i="0" dirty="0">
                <a:solidFill>
                  <a:schemeClr val="accent5"/>
                </a:solidFill>
                <a:effectLst/>
                <a:latin typeface="PingFang SC"/>
              </a:rPr>
              <a:t>模型服务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FB2F7A-184B-BD0F-2BCA-396EF4DB6DCC}"/>
              </a:ext>
            </a:extLst>
          </p:cNvPr>
          <p:cNvSpPr txBox="1"/>
          <p:nvPr/>
        </p:nvSpPr>
        <p:spPr>
          <a:xfrm>
            <a:off x="5309121" y="394106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chemeClr val="accent5"/>
                </a:solidFill>
                <a:effectLst/>
                <a:latin typeface="PingFang SC"/>
              </a:rPr>
              <a:t>4.vivo</a:t>
            </a:r>
            <a:r>
              <a:rPr lang="zh-CN" altLang="en-US" b="1" i="0" dirty="0">
                <a:solidFill>
                  <a:schemeClr val="accent5"/>
                </a:solidFill>
                <a:effectLst/>
                <a:latin typeface="PingFang SC"/>
              </a:rPr>
              <a:t>实践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345D04-7DD7-B547-2CEB-5533A6084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89" y="1831134"/>
            <a:ext cx="3689717" cy="20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534BF22-988A-B1F1-AE3D-D83F02AAC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24" y="4310401"/>
            <a:ext cx="2761333" cy="195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8A0139C-EB5D-39DF-C0B8-F2435797AB7F}"/>
              </a:ext>
            </a:extLst>
          </p:cNvPr>
          <p:cNvSpPr txBox="1"/>
          <p:nvPr/>
        </p:nvSpPr>
        <p:spPr>
          <a:xfrm>
            <a:off x="5359057" y="1810936"/>
            <a:ext cx="609755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通过模型特征统一规范与配置，实现离线训练与在线推理的样本、特征一致；</a:t>
            </a:r>
            <a:endParaRPr lang="en-US" altLang="zh-CN" sz="1600" b="0" i="0" dirty="0">
              <a:solidFill>
                <a:schemeClr val="accent1">
                  <a:lumMod val="75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通过特征仓库与特征服务，解决单机压力瓶颈，提升特征获取和处理的迭代效率；</a:t>
            </a:r>
            <a:endParaRPr lang="en-US" altLang="zh-CN" sz="1600" b="0" i="0" dirty="0">
              <a:solidFill>
                <a:schemeClr val="accent1">
                  <a:lumMod val="75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通过模型仓库与模型服务，实现模型的全生命周期管理，并且提供一键部署能力；</a:t>
            </a:r>
            <a:endParaRPr lang="en-US" altLang="zh-CN" sz="1600" b="0" i="0" dirty="0">
              <a:solidFill>
                <a:schemeClr val="accent1">
                  <a:lumMod val="75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lang="en-US" altLang="zh-CN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的异构推理配置，可以灵活支持不同业务的推理需求。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FB81A7-94D7-9CC0-A22C-496DC50246DE}"/>
              </a:ext>
            </a:extLst>
          </p:cNvPr>
          <p:cNvSpPr txBox="1"/>
          <p:nvPr/>
        </p:nvSpPr>
        <p:spPr>
          <a:xfrm>
            <a:off x="5359057" y="4493455"/>
            <a:ext cx="609755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通用特征服务在性能上有着不错的表现和特征可配置的灵活性，解决了性能和灵活度不可兼得的难题；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在单机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TPS100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情况下，单机每秒可获取特征总数达千万条，拥有很高的吞吐能力。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通过配置化做到零代码部署上线，具备分布式、高并发，以及海量吞吐的能力，真正做到特征开箱即用，特征即服务；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机器成本节约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75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％，迭代周期低至分钟级。</a:t>
            </a:r>
          </a:p>
        </p:txBody>
      </p:sp>
    </p:spTree>
    <p:extLst>
      <p:ext uri="{BB962C8B-B14F-4D97-AF65-F5344CB8AC3E}">
        <p14:creationId xmlns:p14="http://schemas.microsoft.com/office/powerpoint/2010/main" val="138537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 altLang="en-US" b="1" dirty="0">
                <a:cs typeface="Segoe UI Light" panose="020B0502040204020203" pitchFamily="34" charset="0"/>
              </a:rPr>
              <a:t>算力平台助力推荐中台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95C241-FAC5-1FCF-0B9B-113896E5D57D}"/>
              </a:ext>
            </a:extLst>
          </p:cNvPr>
          <p:cNvSpPr txBox="1"/>
          <p:nvPr/>
        </p:nvSpPr>
        <p:spPr>
          <a:xfrm>
            <a:off x="521207" y="1717861"/>
            <a:ext cx="6097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5"/>
                </a:solidFill>
              </a:rPr>
              <a:t>随着业务数据规模不断发展、深度模型日益广泛使用，算力不足日益显著，算力平台重要性越来越突出；</a:t>
            </a:r>
            <a:endParaRPr lang="en-US" altLang="zh-CN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5"/>
                </a:solidFill>
              </a:rPr>
              <a:t>与数据、模型共同作为推荐系统基石的算力，有着得天独厚的资源优势，算力平台在推荐中台底层架构设计时</a:t>
            </a:r>
            <a:endParaRPr lang="en-US" altLang="zh-CN" dirty="0">
              <a:solidFill>
                <a:schemeClr val="accent5"/>
              </a:solidFill>
            </a:endParaRPr>
          </a:p>
          <a:p>
            <a:r>
              <a:rPr lang="en-US" altLang="zh-CN" dirty="0">
                <a:solidFill>
                  <a:schemeClr val="accent5"/>
                </a:solidFill>
              </a:rPr>
              <a:t>    </a:t>
            </a:r>
            <a:r>
              <a:rPr lang="zh-CN" altLang="en-US" dirty="0">
                <a:solidFill>
                  <a:schemeClr val="accent5"/>
                </a:solidFill>
              </a:rPr>
              <a:t>便可起到决定性作用；</a:t>
            </a:r>
            <a:endParaRPr lang="en-US" altLang="zh-CN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5"/>
                </a:solidFill>
              </a:rPr>
              <a:t>可以依托算力平台打通各工程环节，推出完整的推荐中台产品，也可以依托算力平台基础作用指导制定推荐中台的产品标准，抑或基于强大的算力优势集成推荐模型，提供统一的接口服务。</a:t>
            </a:r>
            <a:endParaRPr lang="en-US" altLang="zh-CN" dirty="0">
              <a:solidFill>
                <a:schemeClr val="accent5"/>
              </a:solidFill>
            </a:endParaRPr>
          </a:p>
          <a:p>
            <a:endParaRPr lang="en-US" altLang="zh-CN" dirty="0">
              <a:solidFill>
                <a:schemeClr val="accent5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A9F0A4-5485-79FD-FDD8-687EAE616D03}"/>
              </a:ext>
            </a:extLst>
          </p:cNvPr>
          <p:cNvSpPr txBox="1"/>
          <p:nvPr/>
        </p:nvSpPr>
        <p:spPr>
          <a:xfrm>
            <a:off x="521207" y="127193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chemeClr val="accent5"/>
                </a:solidFill>
                <a:effectLst/>
                <a:latin typeface="PingFang SC"/>
              </a:rPr>
              <a:t>1.</a:t>
            </a:r>
            <a:r>
              <a:rPr lang="zh-CN" altLang="en-US" b="1" i="0" dirty="0">
                <a:solidFill>
                  <a:schemeClr val="accent5"/>
                </a:solidFill>
                <a:effectLst/>
                <a:latin typeface="PingFang SC"/>
              </a:rPr>
              <a:t>一点思考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399D69-91CB-2211-772A-EB3CCB5BF2C5}"/>
              </a:ext>
            </a:extLst>
          </p:cNvPr>
          <p:cNvSpPr txBox="1"/>
          <p:nvPr/>
        </p:nvSpPr>
        <p:spPr>
          <a:xfrm>
            <a:off x="521207" y="4580183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chemeClr val="accent5"/>
                </a:solidFill>
                <a:effectLst/>
                <a:latin typeface="PingFang SC"/>
              </a:rPr>
              <a:t>2.</a:t>
            </a:r>
            <a:r>
              <a:rPr lang="zh-CN" altLang="en-US" b="1" i="0" dirty="0">
                <a:solidFill>
                  <a:schemeClr val="accent5"/>
                </a:solidFill>
                <a:effectLst/>
                <a:latin typeface="PingFang SC"/>
              </a:rPr>
              <a:t>算力平台化产品还不熟悉，更多落地前景还需要和大佬们一起讨论 </a:t>
            </a: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15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07_TF10001108_Win32" id="{DDD6289A-B149-4983-BD16-17C7F9BA4746}" vid="{D63F4E8F-BBE1-453F-A9A8-66EB479E39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{3589D090-2E63-458C-93B8-C791121F166C}tf10001108_win32</Template>
  <TotalTime>622</TotalTime>
  <Words>1475</Words>
  <Application>Microsoft Office PowerPoint</Application>
  <PresentationFormat>宽屏</PresentationFormat>
  <Paragraphs>120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-apple-system</vt:lpstr>
      <vt:lpstr>lucida grande</vt:lpstr>
      <vt:lpstr>Microsoft YaHei UI</vt:lpstr>
      <vt:lpstr>Microsoft YaHei UI Light</vt:lpstr>
      <vt:lpstr>PingFang SC</vt:lpstr>
      <vt:lpstr>Microsoft Yahei</vt:lpstr>
      <vt:lpstr>Arial</vt:lpstr>
      <vt:lpstr>Segoe UI</vt:lpstr>
      <vt:lpstr>欢迎文档</vt:lpstr>
      <vt:lpstr>推荐系统基本概念</vt:lpstr>
      <vt:lpstr>推荐系统架构</vt:lpstr>
      <vt:lpstr>召回模型演进</vt:lpstr>
      <vt:lpstr>排序模型发展</vt:lpstr>
      <vt:lpstr>难点和挑战</vt:lpstr>
      <vt:lpstr>原始推荐接口</vt:lpstr>
      <vt:lpstr>大厂中台集成</vt:lpstr>
      <vt:lpstr>算力平台助力推荐中台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欢迎使用 PowerPoint</dc:title>
  <dc:creator>张 家旭</dc:creator>
  <cp:keywords/>
  <cp:lastModifiedBy>张 家旭</cp:lastModifiedBy>
  <cp:revision>25</cp:revision>
  <dcterms:created xsi:type="dcterms:W3CDTF">2022-09-07T01:18:49Z</dcterms:created>
  <dcterms:modified xsi:type="dcterms:W3CDTF">2022-09-09T07:43:25Z</dcterms:modified>
  <cp:version/>
</cp:coreProperties>
</file>