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ここに引用を入力してください。”"/>
          <p:cNvSpPr txBox="1"/>
          <p:nvPr>
            <p:ph type="body" sz="quarter" idx="14"/>
          </p:nvPr>
        </p:nvSpPr>
        <p:spPr>
          <a:xfrm>
            <a:off x="1270000" y="4267200"/>
            <a:ext cx="10464800" cy="609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イメージ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イメージ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タイトルテキスト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22" name="本文レベル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イメージ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タイトルテキスト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本文レベル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イメージ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本文レベル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/>
          <p:nvPr>
            <p:ph type="sldNum" sz="quarter" idx="2"/>
          </p:nvPr>
        </p:nvSpPr>
        <p:spPr>
          <a:xfrm>
            <a:off x="6308360" y="9296400"/>
            <a:ext cx="381306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イメージ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イメージ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イメージ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itの3つの状態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Gitの3つの状態</a:t>
            </a:r>
          </a:p>
        </p:txBody>
      </p:sp>
      <p:sp>
        <p:nvSpPr>
          <p:cNvPr id="120" name="四角形"/>
          <p:cNvSpPr/>
          <p:nvPr/>
        </p:nvSpPr>
        <p:spPr>
          <a:xfrm rot="20933906">
            <a:off x="4183987" y="4899480"/>
            <a:ext cx="126505" cy="20322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21" name="四角形"/>
          <p:cNvSpPr/>
          <p:nvPr/>
        </p:nvSpPr>
        <p:spPr>
          <a:xfrm rot="5400000">
            <a:off x="4819309" y="6448756"/>
            <a:ext cx="91481" cy="8549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22" name="四角形"/>
          <p:cNvSpPr/>
          <p:nvPr/>
        </p:nvSpPr>
        <p:spPr>
          <a:xfrm rot="570415">
            <a:off x="5365087" y="4886780"/>
            <a:ext cx="126505" cy="20322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23" name="四角形"/>
          <p:cNvSpPr/>
          <p:nvPr/>
        </p:nvSpPr>
        <p:spPr>
          <a:xfrm rot="20933906">
            <a:off x="7186874" y="4904166"/>
            <a:ext cx="126505" cy="2032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24" name="四角形"/>
          <p:cNvSpPr/>
          <p:nvPr/>
        </p:nvSpPr>
        <p:spPr>
          <a:xfrm rot="5400000">
            <a:off x="7822196" y="6453442"/>
            <a:ext cx="91481" cy="8549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25" name="四角形"/>
          <p:cNvSpPr/>
          <p:nvPr/>
        </p:nvSpPr>
        <p:spPr>
          <a:xfrm rot="570416">
            <a:off x="8367974" y="4891466"/>
            <a:ext cx="126505" cy="2032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26" name="四角形"/>
          <p:cNvSpPr/>
          <p:nvPr/>
        </p:nvSpPr>
        <p:spPr>
          <a:xfrm rot="20933906">
            <a:off x="10045587" y="4907493"/>
            <a:ext cx="126505" cy="2032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27" name="四角形"/>
          <p:cNvSpPr/>
          <p:nvPr/>
        </p:nvSpPr>
        <p:spPr>
          <a:xfrm rot="5400000">
            <a:off x="10680909" y="6456769"/>
            <a:ext cx="91481" cy="8549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28" name="四角形"/>
          <p:cNvSpPr/>
          <p:nvPr/>
        </p:nvSpPr>
        <p:spPr>
          <a:xfrm rot="570416">
            <a:off x="11226687" y="4894793"/>
            <a:ext cx="126505" cy="2032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29" name="編集状態"/>
          <p:cNvSpPr txBox="1"/>
          <p:nvPr/>
        </p:nvSpPr>
        <p:spPr>
          <a:xfrm>
            <a:off x="4339609" y="7378700"/>
            <a:ext cx="13335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編集状態</a:t>
            </a:r>
          </a:p>
        </p:txBody>
      </p:sp>
      <p:sp>
        <p:nvSpPr>
          <p:cNvPr id="130" name="インディクス状態"/>
          <p:cNvSpPr txBox="1"/>
          <p:nvPr/>
        </p:nvSpPr>
        <p:spPr>
          <a:xfrm>
            <a:off x="6597682" y="7378700"/>
            <a:ext cx="2540509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インディクス状態</a:t>
            </a:r>
          </a:p>
        </p:txBody>
      </p:sp>
      <p:sp>
        <p:nvSpPr>
          <p:cNvPr id="131" name="コミット状態…"/>
          <p:cNvSpPr txBox="1"/>
          <p:nvPr/>
        </p:nvSpPr>
        <p:spPr>
          <a:xfrm>
            <a:off x="9704350" y="7150100"/>
            <a:ext cx="2044599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コミット状態</a:t>
            </a:r>
          </a:p>
          <a:p>
            <a:pPr/>
            <a:r>
              <a:t>最新</a:t>
            </a:r>
          </a:p>
        </p:txBody>
      </p:sp>
      <p:sp>
        <p:nvSpPr>
          <p:cNvPr id="146" name="接続の線"/>
          <p:cNvSpPr/>
          <p:nvPr/>
        </p:nvSpPr>
        <p:spPr>
          <a:xfrm>
            <a:off x="1940787" y="3171744"/>
            <a:ext cx="2552255" cy="1756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6200"/>
                </a:moveTo>
                <a:cubicBezTo>
                  <a:pt x="5683" y="-5378"/>
                  <a:pt x="12883" y="-5400"/>
                  <a:pt x="21600" y="16133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7" name="接続の線"/>
          <p:cNvSpPr/>
          <p:nvPr/>
        </p:nvSpPr>
        <p:spPr>
          <a:xfrm>
            <a:off x="5071735" y="3171744"/>
            <a:ext cx="2552254" cy="1756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6200"/>
                </a:moveTo>
                <a:cubicBezTo>
                  <a:pt x="5683" y="-5378"/>
                  <a:pt x="12883" y="-5400"/>
                  <a:pt x="21600" y="16133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4" name="赤"/>
          <p:cNvSpPr txBox="1"/>
          <p:nvPr/>
        </p:nvSpPr>
        <p:spPr>
          <a:xfrm>
            <a:off x="4641993" y="5537792"/>
            <a:ext cx="4191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赤</a:t>
            </a:r>
          </a:p>
        </p:txBody>
      </p:sp>
      <p:sp>
        <p:nvSpPr>
          <p:cNvPr id="135" name="緑"/>
          <p:cNvSpPr txBox="1"/>
          <p:nvPr/>
        </p:nvSpPr>
        <p:spPr>
          <a:xfrm>
            <a:off x="7644880" y="5442253"/>
            <a:ext cx="4191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緑</a:t>
            </a:r>
          </a:p>
        </p:txBody>
      </p:sp>
      <p:sp>
        <p:nvSpPr>
          <p:cNvPr id="136" name="青"/>
          <p:cNvSpPr txBox="1"/>
          <p:nvPr/>
        </p:nvSpPr>
        <p:spPr>
          <a:xfrm>
            <a:off x="10517099" y="5432880"/>
            <a:ext cx="4191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青</a:t>
            </a:r>
          </a:p>
        </p:txBody>
      </p:sp>
      <p:sp>
        <p:nvSpPr>
          <p:cNvPr id="137" name="四角形"/>
          <p:cNvSpPr/>
          <p:nvPr/>
        </p:nvSpPr>
        <p:spPr>
          <a:xfrm rot="20933906">
            <a:off x="1263130" y="5024513"/>
            <a:ext cx="126504" cy="2032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8" name="四角形"/>
          <p:cNvSpPr/>
          <p:nvPr/>
        </p:nvSpPr>
        <p:spPr>
          <a:xfrm rot="5400000">
            <a:off x="1898452" y="6573789"/>
            <a:ext cx="91481" cy="8549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9" name="四角形"/>
          <p:cNvSpPr/>
          <p:nvPr/>
        </p:nvSpPr>
        <p:spPr>
          <a:xfrm rot="570416">
            <a:off x="2444230" y="5011813"/>
            <a:ext cx="126504" cy="2032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0" name="青"/>
          <p:cNvSpPr txBox="1"/>
          <p:nvPr/>
        </p:nvSpPr>
        <p:spPr>
          <a:xfrm>
            <a:off x="1734642" y="5549900"/>
            <a:ext cx="4191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青</a:t>
            </a:r>
          </a:p>
        </p:txBody>
      </p:sp>
      <p:sp>
        <p:nvSpPr>
          <p:cNvPr id="141" name="コミット状態…"/>
          <p:cNvSpPr txBox="1"/>
          <p:nvPr/>
        </p:nvSpPr>
        <p:spPr>
          <a:xfrm>
            <a:off x="839863" y="7150100"/>
            <a:ext cx="2044599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コミット状態</a:t>
            </a:r>
          </a:p>
          <a:p>
            <a:pPr/>
            <a:r>
              <a:t>1歩前</a:t>
            </a:r>
          </a:p>
        </p:txBody>
      </p:sp>
      <p:sp>
        <p:nvSpPr>
          <p:cNvPr id="148" name="接続の線"/>
          <p:cNvSpPr/>
          <p:nvPr/>
        </p:nvSpPr>
        <p:spPr>
          <a:xfrm>
            <a:off x="8202682" y="3171744"/>
            <a:ext cx="2552255" cy="1756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6200"/>
                </a:moveTo>
                <a:cubicBezTo>
                  <a:pt x="5683" y="-5378"/>
                  <a:pt x="12883" y="-5400"/>
                  <a:pt x="21600" y="16133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3" name="編集"/>
          <p:cNvSpPr txBox="1"/>
          <p:nvPr/>
        </p:nvSpPr>
        <p:spPr>
          <a:xfrm>
            <a:off x="2677481" y="2421608"/>
            <a:ext cx="7239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編集</a:t>
            </a:r>
          </a:p>
        </p:txBody>
      </p:sp>
      <p:sp>
        <p:nvSpPr>
          <p:cNvPr id="144" name="git add"/>
          <p:cNvSpPr txBox="1"/>
          <p:nvPr/>
        </p:nvSpPr>
        <p:spPr>
          <a:xfrm>
            <a:off x="5560759" y="2421608"/>
            <a:ext cx="126583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 add</a:t>
            </a:r>
          </a:p>
        </p:txBody>
      </p:sp>
      <p:sp>
        <p:nvSpPr>
          <p:cNvPr id="145" name="git commit"/>
          <p:cNvSpPr txBox="1"/>
          <p:nvPr/>
        </p:nvSpPr>
        <p:spPr>
          <a:xfrm>
            <a:off x="8290911" y="2421608"/>
            <a:ext cx="18669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 commit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Hands on 1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Hands on 1</a:t>
            </a:r>
          </a:p>
        </p:txBody>
      </p:sp>
      <p:sp>
        <p:nvSpPr>
          <p:cNvPr id="151" name="四角形"/>
          <p:cNvSpPr/>
          <p:nvPr/>
        </p:nvSpPr>
        <p:spPr>
          <a:xfrm>
            <a:off x="1473200" y="2882900"/>
            <a:ext cx="7803325" cy="373678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52" name="#cd ここにtestフォルダをdrag…"/>
          <p:cNvSpPr txBox="1"/>
          <p:nvPr/>
        </p:nvSpPr>
        <p:spPr>
          <a:xfrm>
            <a:off x="1733122" y="2889494"/>
            <a:ext cx="6141848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100">
                <a:solidFill>
                  <a:srgbClr val="FFFFFF"/>
                </a:solidFill>
              </a:defRPr>
            </a:pPr>
            <a:r>
              <a:t>#cd ここにtestフォルダをdrag</a:t>
            </a:r>
          </a:p>
          <a:p>
            <a:pPr algn="l">
              <a:defRPr sz="3100">
                <a:solidFill>
                  <a:srgbClr val="FFFFFF"/>
                </a:solidFill>
              </a:defRPr>
            </a:pPr>
            <a:r>
              <a:t>#pwd</a:t>
            </a:r>
          </a:p>
          <a:p>
            <a:pPr algn="l">
              <a:defRPr sz="3100">
                <a:solidFill>
                  <a:srgbClr val="FFFFFF"/>
                </a:solidFill>
              </a:defRPr>
            </a:pPr>
            <a:r>
              <a:t>#git init</a:t>
            </a:r>
          </a:p>
          <a:p>
            <a:pPr algn="l">
              <a:defRPr sz="3100">
                <a:solidFill>
                  <a:srgbClr val="FFFFFF"/>
                </a:solidFill>
              </a:defRPr>
            </a:pPr>
            <a:r>
              <a:t>#touch HelloGit.txt</a:t>
            </a:r>
          </a:p>
          <a:p>
            <a:pPr algn="l">
              <a:defRPr sz="3100">
                <a:solidFill>
                  <a:srgbClr val="FFFFFF"/>
                </a:solidFill>
              </a:defRPr>
            </a:pPr>
            <a:r>
              <a:t>#git add HelloGit.txt</a:t>
            </a:r>
          </a:p>
          <a:p>
            <a:pPr algn="l">
              <a:defRPr sz="3100">
                <a:solidFill>
                  <a:srgbClr val="FFFFFF"/>
                </a:solidFill>
              </a:defRPr>
            </a:pPr>
            <a:r>
              <a:t>#git commit  -m “12:00”</a:t>
            </a:r>
          </a:p>
        </p:txBody>
      </p:sp>
      <p:sp>
        <p:nvSpPr>
          <p:cNvPr id="153" name="四角形"/>
          <p:cNvSpPr/>
          <p:nvPr/>
        </p:nvSpPr>
        <p:spPr>
          <a:xfrm>
            <a:off x="9786289" y="3324315"/>
            <a:ext cx="2168129" cy="3104970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54" name="HelloGit.txt"/>
          <p:cNvSpPr txBox="1"/>
          <p:nvPr/>
        </p:nvSpPr>
        <p:spPr>
          <a:xfrm>
            <a:off x="9680884" y="2785401"/>
            <a:ext cx="2446974" cy="50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HelloGit.txt</a:t>
            </a:r>
          </a:p>
        </p:txBody>
      </p:sp>
      <p:sp>
        <p:nvSpPr>
          <p:cNvPr id="155" name="I like Git"/>
          <p:cNvSpPr txBox="1"/>
          <p:nvPr/>
        </p:nvSpPr>
        <p:spPr>
          <a:xfrm>
            <a:off x="9915281" y="3432162"/>
            <a:ext cx="1910145" cy="52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I like Git</a:t>
            </a:r>
          </a:p>
        </p:txBody>
      </p:sp>
      <p:sp>
        <p:nvSpPr>
          <p:cNvPr id="156" name="git init         gitの初期化…"/>
          <p:cNvSpPr txBox="1"/>
          <p:nvPr/>
        </p:nvSpPr>
        <p:spPr>
          <a:xfrm>
            <a:off x="1491746" y="7061767"/>
            <a:ext cx="11106814" cy="229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76250" indent="-476250" algn="l">
              <a:buSzPct val="100000"/>
              <a:buAutoNum type="arabicPeriod" startAt="1"/>
              <a:defRPr sz="3100"/>
            </a:pPr>
            <a:r>
              <a:t>git init         gitの初期化</a:t>
            </a:r>
          </a:p>
          <a:p>
            <a:pPr marL="476250" indent="-476250" algn="l">
              <a:buSzPct val="100000"/>
              <a:buAutoNum type="arabicPeriod" startAt="1"/>
              <a:defRPr sz="3100"/>
            </a:pPr>
            <a:r>
              <a:t>git add        ファイルをインディクスに追加する</a:t>
            </a:r>
          </a:p>
          <a:p>
            <a:pPr marL="476250" indent="-476250" algn="l">
              <a:buSzPct val="100000"/>
              <a:buAutoNum type="arabicPeriod" startAt="1"/>
              <a:defRPr sz="3100"/>
            </a:pPr>
            <a:r>
              <a:t>git commit  -m “コメントの内容” インディクスの内容をリポジトリに入れる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Hands on 2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Hands on 2</a:t>
            </a:r>
          </a:p>
        </p:txBody>
      </p:sp>
      <p:sp>
        <p:nvSpPr>
          <p:cNvPr id="159" name="四角形"/>
          <p:cNvSpPr/>
          <p:nvPr/>
        </p:nvSpPr>
        <p:spPr>
          <a:xfrm>
            <a:off x="1307215" y="1927265"/>
            <a:ext cx="7237314" cy="4064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60" name="HelloGit.txtを編集してください…"/>
          <p:cNvSpPr txBox="1"/>
          <p:nvPr/>
        </p:nvSpPr>
        <p:spPr>
          <a:xfrm>
            <a:off x="1659046" y="1892654"/>
            <a:ext cx="6753150" cy="452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HelloGit.txtを編集してください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status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diff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add HelloGit.txt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status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commit -m “12:30”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log —all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checkout e3dcf77bea   12:00に戻る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#git checkout f8749fv924　12:30に戻る</a:t>
            </a:r>
          </a:p>
        </p:txBody>
      </p:sp>
      <p:sp>
        <p:nvSpPr>
          <p:cNvPr id="161" name="四角形"/>
          <p:cNvSpPr/>
          <p:nvPr/>
        </p:nvSpPr>
        <p:spPr>
          <a:xfrm>
            <a:off x="8990636" y="2689380"/>
            <a:ext cx="3400092" cy="4188328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62" name="HelloGit.txt"/>
          <p:cNvSpPr txBox="1"/>
          <p:nvPr/>
        </p:nvSpPr>
        <p:spPr>
          <a:xfrm>
            <a:off x="9053334" y="1998780"/>
            <a:ext cx="327469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HelloGit.txt</a:t>
            </a:r>
          </a:p>
        </p:txBody>
      </p:sp>
      <p:sp>
        <p:nvSpPr>
          <p:cNvPr id="163" name="I like Git"/>
          <p:cNvSpPr txBox="1"/>
          <p:nvPr/>
        </p:nvSpPr>
        <p:spPr>
          <a:xfrm>
            <a:off x="9446577" y="2997200"/>
            <a:ext cx="2182242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I like Git</a:t>
            </a:r>
          </a:p>
        </p:txBody>
      </p:sp>
      <p:sp>
        <p:nvSpPr>
          <p:cNvPr id="164" name="Let’s go"/>
          <p:cNvSpPr txBox="1"/>
          <p:nvPr/>
        </p:nvSpPr>
        <p:spPr>
          <a:xfrm>
            <a:off x="9449714" y="3719710"/>
            <a:ext cx="2175968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Let’s go</a:t>
            </a:r>
          </a:p>
        </p:txBody>
      </p:sp>
      <p:sp>
        <p:nvSpPr>
          <p:cNvPr id="165" name="git status    ・現在いるブランチの表示 ・編集されたファイルの表示 ・trackingされてないファイルの表示 ・インデックスの状態…"/>
          <p:cNvSpPr txBox="1"/>
          <p:nvPr/>
        </p:nvSpPr>
        <p:spPr>
          <a:xfrm>
            <a:off x="1257020" y="5996492"/>
            <a:ext cx="10408464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76250" indent="-476250" algn="l">
              <a:buSzPct val="100000"/>
              <a:buAutoNum type="arabicPeriod" startAt="1"/>
            </a:pPr>
            <a:r>
              <a:t>git status   </a:t>
            </a:r>
            <a:br/>
            <a:r>
              <a:t>・現在いるブランチの表示</a:t>
            </a:r>
            <a:br/>
            <a:r>
              <a:t>・編集されたファイルの表示</a:t>
            </a:r>
            <a:br/>
            <a:r>
              <a:t>・trackingされてないファイルの表示</a:t>
            </a:r>
            <a:br/>
            <a:r>
              <a:t>・インデックスの状態     </a:t>
            </a:r>
          </a:p>
          <a:p>
            <a:pPr marL="476250" indent="-476250" algn="l">
              <a:buSzPct val="100000"/>
              <a:buAutoNum type="arabicPeriod" startAt="1"/>
            </a:pPr>
            <a:r>
              <a:t>git diff          現在のリポジトリとインデックスもしくは編集分の差分</a:t>
            </a:r>
          </a:p>
          <a:p>
            <a:pPr marL="476250" indent="-476250" algn="l">
              <a:buSzPct val="100000"/>
              <a:buAutoNum type="arabicPeriod" startAt="1"/>
            </a:pPr>
            <a:r>
              <a:t>git log —all       過去コミットしたリポジトリの履歴を確認する</a:t>
            </a:r>
          </a:p>
          <a:p>
            <a:pPr marL="476250" indent="-476250" algn="l">
              <a:buSzPct val="100000"/>
              <a:buAutoNum type="arabicPeriod" startAt="1"/>
            </a:pPr>
            <a:r>
              <a:t>git checkout e3dcf77bea   リポジトリをe3dcf77beaに戻る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Hands on 3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Hands on 3</a:t>
            </a:r>
          </a:p>
        </p:txBody>
      </p:sp>
      <p:sp>
        <p:nvSpPr>
          <p:cNvPr id="168" name="四角形"/>
          <p:cNvSpPr/>
          <p:nvPr/>
        </p:nvSpPr>
        <p:spPr>
          <a:xfrm>
            <a:off x="861101" y="2283034"/>
            <a:ext cx="5849451" cy="46619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69" name="四角形"/>
          <p:cNvSpPr/>
          <p:nvPr/>
        </p:nvSpPr>
        <p:spPr>
          <a:xfrm>
            <a:off x="10616535" y="2920527"/>
            <a:ext cx="2120187" cy="2349699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70" name="HelloGit.txt"/>
          <p:cNvSpPr txBox="1"/>
          <p:nvPr/>
        </p:nvSpPr>
        <p:spPr>
          <a:xfrm>
            <a:off x="10703809" y="3137270"/>
            <a:ext cx="19202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171" name="I like Git"/>
          <p:cNvSpPr txBox="1"/>
          <p:nvPr/>
        </p:nvSpPr>
        <p:spPr>
          <a:xfrm>
            <a:off x="10953745" y="3619870"/>
            <a:ext cx="14203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172" name="Let’s go"/>
          <p:cNvSpPr txBox="1"/>
          <p:nvPr/>
        </p:nvSpPr>
        <p:spPr>
          <a:xfrm>
            <a:off x="10968426" y="4077070"/>
            <a:ext cx="14164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173" name="#git reset —hard…"/>
          <p:cNvSpPr txBox="1"/>
          <p:nvPr/>
        </p:nvSpPr>
        <p:spPr>
          <a:xfrm>
            <a:off x="1297158" y="2442939"/>
            <a:ext cx="5214672" cy="419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t>#git reset —hard</a:t>
            </a:r>
          </a:p>
          <a:p>
            <a:pPr algn="l">
              <a:defRPr sz="2800">
                <a:solidFill>
                  <a:srgbClr val="FFFFFF"/>
                </a:solidFill>
              </a:defRPr>
            </a:pPr>
            <a:r>
              <a:t>#git branch monster</a:t>
            </a:r>
          </a:p>
          <a:p>
            <a:pPr algn="l">
              <a:defRPr sz="2800">
                <a:solidFill>
                  <a:srgbClr val="FFFFFF"/>
                </a:solidFill>
              </a:defRPr>
            </a:pPr>
            <a:r>
              <a:t>#git checkout monster</a:t>
            </a:r>
          </a:p>
          <a:p>
            <a:pPr algn="l">
              <a:defRPr sz="2800">
                <a:solidFill>
                  <a:srgbClr val="FFFFFF"/>
                </a:solidFill>
              </a:defRPr>
            </a:pPr>
            <a:r>
              <a:t>HelloGit.txtを編集</a:t>
            </a:r>
          </a:p>
          <a:p>
            <a:pPr algn="l">
              <a:defRPr sz="2800">
                <a:solidFill>
                  <a:srgbClr val="FFFFFF"/>
                </a:solidFill>
              </a:defRPr>
            </a:pPr>
            <a:r>
              <a:t>#git add HelloGit.txt</a:t>
            </a:r>
          </a:p>
          <a:p>
            <a:pPr algn="l">
              <a:defRPr sz="2800">
                <a:solidFill>
                  <a:srgbClr val="FFFFFF"/>
                </a:solidFill>
              </a:defRPr>
            </a:pPr>
            <a:r>
              <a:t>#git commit -m “monster”</a:t>
            </a:r>
          </a:p>
          <a:p>
            <a:pPr algn="l">
              <a:defRPr sz="2800">
                <a:solidFill>
                  <a:srgbClr val="FFFFFF"/>
                </a:solidFill>
              </a:defRPr>
            </a:pPr>
            <a:r>
              <a:t>#git checkout master</a:t>
            </a:r>
          </a:p>
          <a:p>
            <a:pPr algn="l">
              <a:defRPr sz="2800">
                <a:solidFill>
                  <a:srgbClr val="FFFFFF"/>
                </a:solidFill>
              </a:defRPr>
            </a:pPr>
            <a:r>
              <a:t>#git merge monster</a:t>
            </a:r>
          </a:p>
        </p:txBody>
      </p:sp>
      <p:sp>
        <p:nvSpPr>
          <p:cNvPr id="174" name="四角形"/>
          <p:cNvSpPr/>
          <p:nvPr/>
        </p:nvSpPr>
        <p:spPr>
          <a:xfrm>
            <a:off x="7779395" y="2920527"/>
            <a:ext cx="2120187" cy="2349699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75" name="HelloGit.txt"/>
          <p:cNvSpPr txBox="1"/>
          <p:nvPr/>
        </p:nvSpPr>
        <p:spPr>
          <a:xfrm>
            <a:off x="7879369" y="3137270"/>
            <a:ext cx="19202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176" name="I like Git"/>
          <p:cNvSpPr txBox="1"/>
          <p:nvPr/>
        </p:nvSpPr>
        <p:spPr>
          <a:xfrm>
            <a:off x="8129305" y="3676276"/>
            <a:ext cx="14203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177" name="Let’s go"/>
          <p:cNvSpPr txBox="1"/>
          <p:nvPr/>
        </p:nvSpPr>
        <p:spPr>
          <a:xfrm>
            <a:off x="8131286" y="4167260"/>
            <a:ext cx="14164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178" name="I am monster"/>
          <p:cNvSpPr txBox="1"/>
          <p:nvPr/>
        </p:nvSpPr>
        <p:spPr>
          <a:xfrm>
            <a:off x="7788792" y="4639107"/>
            <a:ext cx="210139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I am monster</a:t>
            </a:r>
          </a:p>
        </p:txBody>
      </p:sp>
      <p:sp>
        <p:nvSpPr>
          <p:cNvPr id="179" name="矢印"/>
          <p:cNvSpPr/>
          <p:nvPr/>
        </p:nvSpPr>
        <p:spPr>
          <a:xfrm rot="5400000">
            <a:off x="11347964" y="5710818"/>
            <a:ext cx="883478" cy="527785"/>
          </a:xfrm>
          <a:prstGeom prst="rightArrow">
            <a:avLst>
              <a:gd name="adj1" fmla="val 34484"/>
              <a:gd name="adj2" fmla="val 74216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80" name="branch:master"/>
          <p:cNvSpPr txBox="1"/>
          <p:nvPr/>
        </p:nvSpPr>
        <p:spPr>
          <a:xfrm>
            <a:off x="10418407" y="2376781"/>
            <a:ext cx="251399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branch:master</a:t>
            </a:r>
          </a:p>
        </p:txBody>
      </p:sp>
      <p:sp>
        <p:nvSpPr>
          <p:cNvPr id="181" name="branch:monster"/>
          <p:cNvSpPr txBox="1"/>
          <p:nvPr/>
        </p:nvSpPr>
        <p:spPr>
          <a:xfrm>
            <a:off x="7360141" y="2376781"/>
            <a:ext cx="273009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branch:monster</a:t>
            </a:r>
          </a:p>
        </p:txBody>
      </p:sp>
      <p:sp>
        <p:nvSpPr>
          <p:cNvPr id="182" name="四角形"/>
          <p:cNvSpPr/>
          <p:nvPr/>
        </p:nvSpPr>
        <p:spPr>
          <a:xfrm>
            <a:off x="10729609" y="6710201"/>
            <a:ext cx="2120187" cy="2349700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83" name="HelloGit.txt"/>
          <p:cNvSpPr txBox="1"/>
          <p:nvPr/>
        </p:nvSpPr>
        <p:spPr>
          <a:xfrm>
            <a:off x="10829582" y="6926944"/>
            <a:ext cx="19202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184" name="I like Git"/>
          <p:cNvSpPr txBox="1"/>
          <p:nvPr/>
        </p:nvSpPr>
        <p:spPr>
          <a:xfrm>
            <a:off x="11079518" y="7465950"/>
            <a:ext cx="14203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185" name="Let’s go"/>
          <p:cNvSpPr txBox="1"/>
          <p:nvPr/>
        </p:nvSpPr>
        <p:spPr>
          <a:xfrm>
            <a:off x="11081500" y="7956934"/>
            <a:ext cx="14164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186" name="I am monster"/>
          <p:cNvSpPr txBox="1"/>
          <p:nvPr/>
        </p:nvSpPr>
        <p:spPr>
          <a:xfrm>
            <a:off x="10739006" y="8428781"/>
            <a:ext cx="210139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I am monster</a:t>
            </a:r>
          </a:p>
        </p:txBody>
      </p:sp>
      <p:sp>
        <p:nvSpPr>
          <p:cNvPr id="187" name="git reset —hard.              既存の編集とインディクスを廃棄…"/>
          <p:cNvSpPr txBox="1"/>
          <p:nvPr/>
        </p:nvSpPr>
        <p:spPr>
          <a:xfrm>
            <a:off x="1023094" y="7450005"/>
            <a:ext cx="981136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76250" indent="-476250" algn="l">
              <a:buSzPct val="100000"/>
              <a:buAutoNum type="arabicPeriod" startAt="1"/>
            </a:pPr>
            <a:r>
              <a:t>git reset —hard.              既存の編集とインディクスを廃棄     </a:t>
            </a:r>
          </a:p>
          <a:p>
            <a:pPr marL="476250" indent="-476250" algn="l">
              <a:buSzPct val="100000"/>
              <a:buAutoNum type="arabicPeriod" startAt="1"/>
            </a:pPr>
            <a:r>
              <a:t>git branch   monster       monsterブランチ作成     </a:t>
            </a:r>
          </a:p>
          <a:p>
            <a:pPr marL="476250" indent="-476250" algn="l">
              <a:buSzPct val="100000"/>
              <a:buAutoNum type="arabicPeriod" startAt="1"/>
            </a:pPr>
            <a:r>
              <a:t>git checkout master        masterブランチに切り替える</a:t>
            </a:r>
          </a:p>
          <a:p>
            <a:pPr marL="476250" indent="-476250" algn="l">
              <a:buSzPct val="100000"/>
              <a:buAutoNum type="arabicPeriod" startAt="1"/>
            </a:pPr>
            <a:r>
              <a:t>git merge monster           monsterブランチとマージする</a:t>
            </a:r>
          </a:p>
        </p:txBody>
      </p:sp>
      <p:sp>
        <p:nvSpPr>
          <p:cNvPr id="188" name="矢印"/>
          <p:cNvSpPr/>
          <p:nvPr/>
        </p:nvSpPr>
        <p:spPr>
          <a:xfrm rot="990152">
            <a:off x="8764885" y="5675593"/>
            <a:ext cx="2621687" cy="527786"/>
          </a:xfrm>
          <a:prstGeom prst="rightArrow">
            <a:avLst>
              <a:gd name="adj1" fmla="val 34484"/>
              <a:gd name="adj2" fmla="val 74216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Hands on 4"/>
          <p:cNvSpPr txBox="1"/>
          <p:nvPr/>
        </p:nvSpPr>
        <p:spPr>
          <a:xfrm>
            <a:off x="1103114" y="532752"/>
            <a:ext cx="10464801" cy="124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7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Hands on 4</a:t>
            </a:r>
          </a:p>
        </p:txBody>
      </p:sp>
      <p:sp>
        <p:nvSpPr>
          <p:cNvPr id="191" name="四角形"/>
          <p:cNvSpPr/>
          <p:nvPr/>
        </p:nvSpPr>
        <p:spPr>
          <a:xfrm>
            <a:off x="1041474" y="2895600"/>
            <a:ext cx="5482840" cy="471815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92" name="HelloGit.txtを編集する…"/>
          <p:cNvSpPr txBox="1"/>
          <p:nvPr/>
        </p:nvSpPr>
        <p:spPr>
          <a:xfrm>
            <a:off x="1169577" y="3035161"/>
            <a:ext cx="5404435" cy="4133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700">
                <a:solidFill>
                  <a:srgbClr val="FFFFFF"/>
                </a:solidFill>
              </a:defRPr>
            </a:pPr>
            <a:r>
              <a:t>HelloGit.txtを編集する</a:t>
            </a:r>
          </a:p>
          <a:p>
            <a:pPr algn="l">
              <a:defRPr sz="3700">
                <a:solidFill>
                  <a:srgbClr val="FFFFFF"/>
                </a:solidFill>
              </a:defRPr>
            </a:pPr>
            <a:r>
              <a:t>#git status</a:t>
            </a:r>
          </a:p>
          <a:p>
            <a:pPr algn="l">
              <a:defRPr sz="3700">
                <a:solidFill>
                  <a:srgbClr val="FFFFFF"/>
                </a:solidFill>
              </a:defRPr>
            </a:pPr>
            <a:r>
              <a:t>#git diff</a:t>
            </a:r>
          </a:p>
          <a:p>
            <a:pPr algn="l">
              <a:defRPr sz="3700">
                <a:solidFill>
                  <a:srgbClr val="FFFFFF"/>
                </a:solidFill>
              </a:defRPr>
            </a:pPr>
            <a:r>
              <a:t>#git stash</a:t>
            </a:r>
          </a:p>
          <a:p>
            <a:pPr algn="l">
              <a:defRPr sz="3700">
                <a:solidFill>
                  <a:srgbClr val="FFFFFF"/>
                </a:solidFill>
              </a:defRPr>
            </a:pPr>
            <a:r>
              <a:t>#git stash pop</a:t>
            </a:r>
          </a:p>
          <a:p>
            <a:pPr algn="l">
              <a:defRPr sz="3700">
                <a:solidFill>
                  <a:srgbClr val="FFFFFF"/>
                </a:solidFill>
              </a:defRPr>
            </a:pPr>
            <a:r>
              <a:t>#git status </a:t>
            </a:r>
          </a:p>
        </p:txBody>
      </p:sp>
      <p:sp>
        <p:nvSpPr>
          <p:cNvPr id="193" name="四角形"/>
          <p:cNvSpPr/>
          <p:nvPr/>
        </p:nvSpPr>
        <p:spPr>
          <a:xfrm>
            <a:off x="7098717" y="2147783"/>
            <a:ext cx="2934632" cy="240283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94" name="HelloGit.txt"/>
          <p:cNvSpPr txBox="1"/>
          <p:nvPr/>
        </p:nvSpPr>
        <p:spPr>
          <a:xfrm>
            <a:off x="7555112" y="2231598"/>
            <a:ext cx="19202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195" name="I like Git"/>
          <p:cNvSpPr txBox="1"/>
          <p:nvPr/>
        </p:nvSpPr>
        <p:spPr>
          <a:xfrm>
            <a:off x="7817748" y="2739598"/>
            <a:ext cx="14203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196" name="Let’s go"/>
          <p:cNvSpPr txBox="1"/>
          <p:nvPr/>
        </p:nvSpPr>
        <p:spPr>
          <a:xfrm>
            <a:off x="7832430" y="3311098"/>
            <a:ext cx="14164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197" name="矢印"/>
          <p:cNvSpPr/>
          <p:nvPr/>
        </p:nvSpPr>
        <p:spPr>
          <a:xfrm rot="5400000">
            <a:off x="8086194" y="4838194"/>
            <a:ext cx="883478" cy="527785"/>
          </a:xfrm>
          <a:prstGeom prst="rightArrow">
            <a:avLst>
              <a:gd name="adj1" fmla="val 34484"/>
              <a:gd name="adj2" fmla="val 74216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98" name="四角形"/>
          <p:cNvSpPr/>
          <p:nvPr/>
        </p:nvSpPr>
        <p:spPr>
          <a:xfrm>
            <a:off x="10153862" y="3286016"/>
            <a:ext cx="2631395" cy="331584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99" name="Follow me"/>
          <p:cNvSpPr txBox="1"/>
          <p:nvPr/>
        </p:nvSpPr>
        <p:spPr>
          <a:xfrm>
            <a:off x="10645852" y="5332973"/>
            <a:ext cx="1746809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60000"/>
                </a:solidFill>
              </a:defRPr>
            </a:lvl1pPr>
          </a:lstStyle>
          <a:p>
            <a:pPr/>
            <a:r>
              <a:t>Follow me</a:t>
            </a:r>
          </a:p>
        </p:txBody>
      </p:sp>
      <p:sp>
        <p:nvSpPr>
          <p:cNvPr id="200" name="HelloGit.txt"/>
          <p:cNvSpPr txBox="1"/>
          <p:nvPr/>
        </p:nvSpPr>
        <p:spPr>
          <a:xfrm>
            <a:off x="10509439" y="3357131"/>
            <a:ext cx="19202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201" name="I like Git"/>
          <p:cNvSpPr txBox="1"/>
          <p:nvPr/>
        </p:nvSpPr>
        <p:spPr>
          <a:xfrm>
            <a:off x="10759375" y="3827031"/>
            <a:ext cx="14203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202" name="Let’s go"/>
          <p:cNvSpPr txBox="1"/>
          <p:nvPr/>
        </p:nvSpPr>
        <p:spPr>
          <a:xfrm>
            <a:off x="10774056" y="4360431"/>
            <a:ext cx="14164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203" name="一時退避場所…"/>
          <p:cNvSpPr txBox="1"/>
          <p:nvPr/>
        </p:nvSpPr>
        <p:spPr>
          <a:xfrm>
            <a:off x="10345660" y="2370716"/>
            <a:ext cx="2044599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一時退避場所</a:t>
            </a:r>
          </a:p>
          <a:p>
            <a:pPr/>
            <a:r>
              <a:t>Stash Zone</a:t>
            </a:r>
          </a:p>
        </p:txBody>
      </p:sp>
      <p:sp>
        <p:nvSpPr>
          <p:cNvPr id="204" name="git stash            編集分とインディクスを一時退避する…"/>
          <p:cNvSpPr txBox="1"/>
          <p:nvPr/>
        </p:nvSpPr>
        <p:spPr>
          <a:xfrm>
            <a:off x="1150777" y="8510323"/>
            <a:ext cx="12350954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76250" indent="-476250" algn="l">
              <a:buSzPct val="100000"/>
              <a:buAutoNum type="arabicPeriod" startAt="1"/>
              <a:defRPr sz="2800"/>
            </a:pPr>
            <a:r>
              <a:t>git stash            編集分とインディクスを一時退避する</a:t>
            </a:r>
          </a:p>
          <a:p>
            <a:pPr marL="476250" indent="-476250" algn="l">
              <a:buSzPct val="100000"/>
              <a:buAutoNum type="arabicPeriod" startAt="1"/>
              <a:defRPr sz="2800"/>
            </a:pPr>
            <a:r>
              <a:t>git stash pop     一時退避したものを既存のリポジトリへ復旧する       </a:t>
            </a:r>
          </a:p>
        </p:txBody>
      </p:sp>
      <p:sp>
        <p:nvSpPr>
          <p:cNvPr id="205" name="I am a monster"/>
          <p:cNvSpPr txBox="1"/>
          <p:nvPr/>
        </p:nvSpPr>
        <p:spPr>
          <a:xfrm>
            <a:off x="7277643" y="3895298"/>
            <a:ext cx="257678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am a monster</a:t>
            </a:r>
          </a:p>
        </p:txBody>
      </p:sp>
      <p:sp>
        <p:nvSpPr>
          <p:cNvPr id="206" name="I am a monster"/>
          <p:cNvSpPr txBox="1"/>
          <p:nvPr/>
        </p:nvSpPr>
        <p:spPr>
          <a:xfrm>
            <a:off x="10231970" y="4808602"/>
            <a:ext cx="257678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am a monster</a:t>
            </a:r>
          </a:p>
        </p:txBody>
      </p:sp>
      <p:sp>
        <p:nvSpPr>
          <p:cNvPr id="207" name="四角形"/>
          <p:cNvSpPr/>
          <p:nvPr/>
        </p:nvSpPr>
        <p:spPr>
          <a:xfrm>
            <a:off x="7258743" y="5661795"/>
            <a:ext cx="2631395" cy="255523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08" name="Follow me"/>
          <p:cNvSpPr txBox="1"/>
          <p:nvPr/>
        </p:nvSpPr>
        <p:spPr>
          <a:xfrm>
            <a:off x="7750733" y="7708752"/>
            <a:ext cx="1746810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60000"/>
                </a:solidFill>
              </a:defRPr>
            </a:lvl1pPr>
          </a:lstStyle>
          <a:p>
            <a:pPr/>
            <a:r>
              <a:t>Follow me</a:t>
            </a:r>
          </a:p>
        </p:txBody>
      </p:sp>
      <p:sp>
        <p:nvSpPr>
          <p:cNvPr id="209" name="HelloGit.txt"/>
          <p:cNvSpPr txBox="1"/>
          <p:nvPr/>
        </p:nvSpPr>
        <p:spPr>
          <a:xfrm>
            <a:off x="7614320" y="5732911"/>
            <a:ext cx="192024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HelloGit.txt</a:t>
            </a:r>
          </a:p>
        </p:txBody>
      </p:sp>
      <p:sp>
        <p:nvSpPr>
          <p:cNvPr id="210" name="I like Git"/>
          <p:cNvSpPr txBox="1"/>
          <p:nvPr/>
        </p:nvSpPr>
        <p:spPr>
          <a:xfrm>
            <a:off x="7864256" y="6202811"/>
            <a:ext cx="1420369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like Git</a:t>
            </a:r>
          </a:p>
        </p:txBody>
      </p:sp>
      <p:sp>
        <p:nvSpPr>
          <p:cNvPr id="211" name="Let’s go"/>
          <p:cNvSpPr txBox="1"/>
          <p:nvPr/>
        </p:nvSpPr>
        <p:spPr>
          <a:xfrm>
            <a:off x="7878938" y="6736210"/>
            <a:ext cx="14164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Let’s go</a:t>
            </a:r>
          </a:p>
        </p:txBody>
      </p:sp>
      <p:sp>
        <p:nvSpPr>
          <p:cNvPr id="212" name="I am a monster"/>
          <p:cNvSpPr txBox="1"/>
          <p:nvPr/>
        </p:nvSpPr>
        <p:spPr>
          <a:xfrm>
            <a:off x="7336851" y="7184381"/>
            <a:ext cx="257678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 am a monster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