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4"/>
  </p:notesMasterIdLst>
  <p:sldIdLst>
    <p:sldId id="275" r:id="rId3"/>
    <p:sldId id="308" r:id="rId4"/>
    <p:sldId id="298" r:id="rId5"/>
    <p:sldId id="296" r:id="rId6"/>
    <p:sldId id="297" r:id="rId7"/>
    <p:sldId id="300" r:id="rId8"/>
    <p:sldId id="301" r:id="rId9"/>
    <p:sldId id="302" r:id="rId10"/>
    <p:sldId id="281" r:id="rId11"/>
    <p:sldId id="305" r:id="rId12"/>
    <p:sldId id="306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C9394A"/>
    <a:srgbClr val="C94A33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4980" autoAdjust="0"/>
  </p:normalViewPr>
  <p:slideViewPr>
    <p:cSldViewPr>
      <p:cViewPr varScale="1">
        <p:scale>
          <a:sx n="84" d="100"/>
          <a:sy n="84" d="100"/>
        </p:scale>
        <p:origin x="1032" y="7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2019/3/12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2019/3/12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5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4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73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3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集中式版本：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版本库是集中存放在中央服务器的，工作时用的都是自己的电脑，所以要先从中央服务器取得最新的版本，干完活了，再把自己的内容推送给中央服务器。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中央服务器就好比是一个图书馆，你要改一本书，必须先从图书馆借出来，然后回到家自己改，改完了，再放回图书馆。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集中式版本控制系统最大的毛病就是必须联网才能工作，如果中央服务器要是出了问题，所有人都没法干活了。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分布式版本：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分布式的安全性要高很多，因为每个人电脑里都有完整的版本库，某一个人的电脑坏掉了不要紧，从其他人那里复制一个就可以了。</a:t>
            </a:r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0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2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7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工作区：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就是你在电脑里能看到的目录，本地开发的代码环境。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暂存区：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在初始化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版本库会生成一个隐藏的文件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.git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，它的文件夹里面还有很多文件，其中有一个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index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文件 就是暂存区也可以叫做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stage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。（暂存区只是一个临时保存修改文件的地方。）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我们把文件往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版本库里添加的时候，是分两步执行的：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第一步是用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 add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把文件添加进去，实际上就是把文件修改添加到暂存区；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第二步是用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 commit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提交更改，实际上就是把暂存区的所有内容提交到当前分支。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创建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自动为我们创建了唯一一个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分支。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80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8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0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257930" y="1923678"/>
            <a:ext cx="26757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41C750-5204-4DCE-9F41-69E29BA52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7574"/>
            <a:ext cx="73818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3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6982C2-8520-4517-B7CE-A255274B0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75606"/>
            <a:ext cx="6416886" cy="28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7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578721" y="1158774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Windows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安装参考链接：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lvl="1"/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lvl="1"/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</a:rPr>
              <a:t>https://segmentfault.com/a/1190000011809698</a:t>
            </a:r>
            <a:endParaRPr lang="zh-CN" altLang="en-US" sz="1600" u="none" strike="noStrike" kern="1200" cap="none" spc="0" baseline="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11215" y="412416"/>
            <a:ext cx="152157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安装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F566A662-EE41-4270-884D-D6CD57CB2DF2}"/>
              </a:ext>
            </a:extLst>
          </p:cNvPr>
          <p:cNvSpPr>
            <a:spLocks/>
          </p:cNvSpPr>
          <p:nvPr/>
        </p:nvSpPr>
        <p:spPr>
          <a:xfrm>
            <a:off x="683568" y="2394989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全局配置用户信息</a:t>
            </a:r>
            <a:r>
              <a:rPr lang="zh-CN" altLang="en-US" sz="2000" u="none" strike="noStrike" kern="1200" cap="none" spc="0" baseline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en-US" altLang="zh-CN" sz="2000" u="none" strike="noStrike" kern="1200" cap="none" spc="0" baseline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F64CF9-0A4F-43B1-AD4E-4213670D3B49}"/>
              </a:ext>
            </a:extLst>
          </p:cNvPr>
          <p:cNvSpPr txBox="1"/>
          <p:nvPr/>
        </p:nvSpPr>
        <p:spPr>
          <a:xfrm>
            <a:off x="1619672" y="3102865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config </a:t>
            </a:r>
            <a:r>
              <a:rPr lang="en-US" altLang="zh-CN" b="1" dirty="0">
                <a:solidFill>
                  <a:srgbClr val="C9394A"/>
                </a:solidFill>
              </a:rPr>
              <a:t>--global</a:t>
            </a:r>
            <a:r>
              <a:rPr lang="en-US" altLang="zh-CN" dirty="0">
                <a:solidFill>
                  <a:srgbClr val="C9394A"/>
                </a:solidFill>
              </a:rPr>
              <a:t> </a:t>
            </a:r>
            <a:r>
              <a:rPr lang="en-US" altLang="zh-CN" dirty="0"/>
              <a:t>user.name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r>
              <a:rPr lang="en-US" altLang="zh-CN" sz="1400" dirty="0"/>
              <a:t>(</a:t>
            </a:r>
            <a:r>
              <a:rPr lang="zh-CN" altLang="en-US" sz="1400" dirty="0"/>
              <a:t>用户名</a:t>
            </a:r>
            <a:r>
              <a:rPr lang="en-US" altLang="zh-CN" sz="1400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git config </a:t>
            </a:r>
            <a:r>
              <a:rPr lang="en-US" altLang="zh-CN" b="1" dirty="0">
                <a:solidFill>
                  <a:srgbClr val="C9394A"/>
                </a:solidFill>
              </a:rPr>
              <a:t>--global </a:t>
            </a:r>
            <a:r>
              <a:rPr lang="en-US" altLang="zh-CN" dirty="0" err="1"/>
              <a:t>user.email</a:t>
            </a:r>
            <a:r>
              <a:rPr lang="en-US" altLang="zh-CN" dirty="0"/>
              <a:t>  </a:t>
            </a:r>
            <a:r>
              <a:rPr lang="en-US" altLang="zh-CN" dirty="0" err="1"/>
              <a:t>xxxx</a:t>
            </a:r>
            <a:r>
              <a:rPr lang="en-US" altLang="zh-CN" sz="1400" dirty="0"/>
              <a:t>(</a:t>
            </a:r>
            <a:r>
              <a:rPr lang="zh-CN" altLang="en-US" sz="1400" dirty="0"/>
              <a:t>邮箱地址</a:t>
            </a:r>
            <a:r>
              <a:rPr lang="en-US" altLang="zh-CN" sz="1400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git config --list   </a:t>
            </a:r>
            <a:r>
              <a:rPr lang="zh-CN" altLang="en-US" sz="1400" dirty="0"/>
              <a:t>查看全局的配置</a:t>
            </a:r>
            <a:r>
              <a:rPr lang="en-US" altLang="zh-CN" sz="1400" dirty="0"/>
              <a:t>  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356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1219616"/>
            <a:ext cx="8565279" cy="173233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是一个</a:t>
            </a:r>
            <a:r>
              <a:rPr lang="zh-CN" altLang="en-US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开源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分布式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版本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控制系统，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</a:rPr>
              <a:t>快速，高效地处理从小型到大型项目的所有事物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管理。</a:t>
            </a:r>
            <a:endParaRPr lang="en-US" altLang="zh-CN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200000"/>
              </a:lnSpc>
            </a:pPr>
            <a:endParaRPr lang="zh-CN" altLang="en-US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11215" y="418146"/>
            <a:ext cx="190629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7B2492-B284-483A-8EFF-5039E6E20A6A}"/>
              </a:ext>
            </a:extLst>
          </p:cNvPr>
          <p:cNvSpPr/>
          <p:nvPr/>
        </p:nvSpPr>
        <p:spPr>
          <a:xfrm>
            <a:off x="1043608" y="3147814"/>
            <a:ext cx="3877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结束了手动管理多个“版本”的史前时代</a:t>
            </a:r>
          </a:p>
        </p:txBody>
      </p:sp>
    </p:spTree>
    <p:extLst>
      <p:ext uri="{BB962C8B-B14F-4D97-AF65-F5344CB8AC3E}">
        <p14:creationId xmlns:p14="http://schemas.microsoft.com/office/powerpoint/2010/main" val="222233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15511" y="483518"/>
            <a:ext cx="29129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svn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的区别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65933C-9E07-467B-823E-B9A832975707}"/>
              </a:ext>
            </a:extLst>
          </p:cNvPr>
          <p:cNvSpPr txBox="1"/>
          <p:nvPr/>
        </p:nvSpPr>
        <p:spPr>
          <a:xfrm>
            <a:off x="6588224" y="13152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集中式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020954-254B-4420-880F-0D2816023D3C}"/>
              </a:ext>
            </a:extLst>
          </p:cNvPr>
          <p:cNvSpPr txBox="1"/>
          <p:nvPr/>
        </p:nvSpPr>
        <p:spPr>
          <a:xfrm>
            <a:off x="1678614" y="1311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分布式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29B8E5-B93C-407F-83C0-F4698147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70" y="1995686"/>
            <a:ext cx="3338269" cy="24109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0DD450-4BC9-4E75-BDE6-D7AC34C9B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953928"/>
            <a:ext cx="2811885" cy="24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1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059832" y="483518"/>
            <a:ext cx="263565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为什么使用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A1130E-39AC-4D75-99C8-DFDC8794019C}"/>
              </a:ext>
            </a:extLst>
          </p:cNvPr>
          <p:cNvSpPr/>
          <p:nvPr/>
        </p:nvSpPr>
        <p:spPr>
          <a:xfrm>
            <a:off x="1007604" y="1347614"/>
            <a:ext cx="7128792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git是分布式的，svn是集中式的。(最核心)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git是每个历史版本都存储完整的文件，便于恢复。svn是存储差异文件，历史版本不可恢复。(核心)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git可离线完成大部分操作，svn则不能。(最核心)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自动记录每次的修改，并且可以方便的切换到任一版本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强大的分支管理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可以完成多人协作开发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基于以上区别,git有了很明显的优势,特别在于它具有的本地仓库。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37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267744" y="555526"/>
            <a:ext cx="6336704" cy="12926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工作区和暂存区和版本库</a:t>
            </a:r>
          </a:p>
          <a:p>
            <a:endParaRPr lang="zh-CN" altLang="en-US" sz="3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5748F1-F962-447D-A02F-A825D90D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24" y="1662059"/>
            <a:ext cx="4968552" cy="26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7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图片 104">
            <a:extLst>
              <a:ext uri="{FF2B5EF4-FFF2-40B4-BE49-F238E27FC236}">
                <a16:creationId xmlns:a16="http://schemas.microsoft.com/office/drawing/2014/main" id="{99AF3EEC-835D-4B44-BE6E-155A5804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5526"/>
            <a:ext cx="6275437" cy="287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06">
            <a:extLst>
              <a:ext uri="{FF2B5EF4-FFF2-40B4-BE49-F238E27FC236}">
                <a16:creationId xmlns:a16="http://schemas.microsoft.com/office/drawing/2014/main" id="{D02F7A66-DC86-49E8-A8A1-BC1B9D99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9" y="2733157"/>
            <a:ext cx="3168352" cy="241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63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8">
            <a:extLst>
              <a:ext uri="{FF2B5EF4-FFF2-40B4-BE49-F238E27FC236}">
                <a16:creationId xmlns:a16="http://schemas.microsoft.com/office/drawing/2014/main" id="{F626C763-DF20-418F-8FE1-DCE87BBB6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9622"/>
            <a:ext cx="853294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45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B4A18C-6CD4-4278-986E-1849295E5A91}"/>
              </a:ext>
            </a:extLst>
          </p:cNvPr>
          <p:cNvSpPr/>
          <p:nvPr/>
        </p:nvSpPr>
        <p:spPr>
          <a:xfrm>
            <a:off x="4211960" y="4659982"/>
            <a:ext cx="4372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官方网站：https://git-scm.com/book/zh/v2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1F4DE0-2C25-4A61-B866-25C62E464106}"/>
              </a:ext>
            </a:extLst>
          </p:cNvPr>
          <p:cNvSpPr txBox="1"/>
          <p:nvPr/>
        </p:nvSpPr>
        <p:spPr>
          <a:xfrm>
            <a:off x="1403648" y="411510"/>
            <a:ext cx="6336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主要掌握一些几个命令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主要，这些命令都是基于单人开发的版本控制。</a:t>
            </a: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10F3F6-B03B-43AA-9EFB-E09442613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51029"/>
              </p:ext>
            </p:extLst>
          </p:nvPr>
        </p:nvGraphicFramePr>
        <p:xfrm>
          <a:off x="899592" y="1188422"/>
          <a:ext cx="7391910" cy="3471560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320442646"/>
                    </a:ext>
                  </a:extLst>
                </a:gridCol>
                <a:gridCol w="3647494">
                  <a:extLst>
                    <a:ext uri="{9D8B030D-6E8A-4147-A177-3AD203B41FA5}">
                      <a16:colId xmlns:a16="http://schemas.microsoft.com/office/drawing/2014/main" val="788509136"/>
                    </a:ext>
                  </a:extLst>
                </a:gridCol>
              </a:tblGrid>
              <a:tr h="321361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effectLst/>
                        </a:rPr>
                        <a:t>git config --list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获取</a:t>
                      </a:r>
                      <a:r>
                        <a:rPr lang="en-US" altLang="zh-CN" sz="1600" dirty="0">
                          <a:effectLst/>
                        </a:rPr>
                        <a:t>git </a:t>
                      </a:r>
                      <a:r>
                        <a:rPr lang="zh-CN" altLang="en-US" sz="1600" dirty="0">
                          <a:effectLst/>
                        </a:rPr>
                        <a:t>的配置项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18905"/>
                  </a:ext>
                </a:extLst>
              </a:tr>
              <a:tr h="321361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effectLst/>
                        </a:rPr>
                        <a:t>git config </a:t>
                      </a:r>
                      <a:r>
                        <a:rPr lang="zh-CN" altLang="en-US" sz="1600" dirty="0">
                          <a:effectLst/>
                        </a:rPr>
                        <a:t>配置项名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获取具体的配置名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15914"/>
                  </a:ext>
                </a:extLst>
              </a:tr>
              <a:tr h="321361"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/>
                        <a:t>git config 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--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r>
                        <a:rPr lang="en-US" altLang="zh-CN" sz="1600" dirty="0">
                          <a:solidFill>
                            <a:srgbClr val="C9394A"/>
                          </a:solidFill>
                        </a:rPr>
                        <a:t> </a:t>
                      </a:r>
                      <a:r>
                        <a:rPr lang="zh-CN" altLang="en-US" sz="1600" dirty="0">
                          <a:effectLst/>
                        </a:rPr>
                        <a:t>配置项名 新名字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修改配置项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30741"/>
                  </a:ext>
                </a:extLst>
              </a:tr>
              <a:tr h="321361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effectLst/>
                        </a:rPr>
                        <a:t>git </a:t>
                      </a:r>
                      <a:r>
                        <a:rPr lang="en-US" sz="1600" dirty="0" err="1">
                          <a:effectLst/>
                        </a:rPr>
                        <a:t>init</a:t>
                      </a:r>
                      <a:endParaRPr lang="en-US" sz="1600" dirty="0">
                        <a:effectLst/>
                      </a:endParaRP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初始化本地版本库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031015"/>
                  </a:ext>
                </a:extLst>
              </a:tr>
              <a:tr h="321361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effectLst/>
                        </a:rPr>
                        <a:t>git status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查看仓库状态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40706"/>
                  </a:ext>
                </a:extLst>
              </a:tr>
              <a:tr h="321361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effectLst/>
                        </a:rPr>
                        <a:t>git add .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把工作区的所有修改提交到暂存区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762091"/>
                  </a:ext>
                </a:extLst>
              </a:tr>
              <a:tr h="321361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effectLst/>
                        </a:rPr>
                        <a:t>git add </a:t>
                      </a:r>
                      <a:r>
                        <a:rPr lang="zh-CN" altLang="en-US" sz="1600" dirty="0">
                          <a:effectLst/>
                        </a:rPr>
                        <a:t>文件路径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把工作区指定文件提交到暂存区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93237"/>
                  </a:ext>
                </a:extLst>
              </a:tr>
              <a:tr h="564135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effectLst/>
                        </a:rPr>
                        <a:t>git commit -m "</a:t>
                      </a:r>
                      <a:r>
                        <a:rPr lang="zh-CN" altLang="en-US" sz="1600" dirty="0">
                          <a:effectLst/>
                        </a:rPr>
                        <a:t>描述</a:t>
                      </a:r>
                      <a:r>
                        <a:rPr lang="en-US" altLang="zh-CN" sz="1600" dirty="0">
                          <a:effectLst/>
                        </a:rPr>
                        <a:t>"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把暂存区的修改提交本地版本库（</a:t>
                      </a:r>
                      <a:r>
                        <a:rPr lang="en-US" altLang="zh-CN" sz="1600" dirty="0">
                          <a:effectLst/>
                        </a:rPr>
                        <a:t>master</a:t>
                      </a:r>
                      <a:r>
                        <a:rPr lang="zh-CN" altLang="en-US" sz="1600" dirty="0">
                          <a:effectLst/>
                        </a:rPr>
                        <a:t>分支）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761784"/>
                  </a:ext>
                </a:extLst>
              </a:tr>
              <a:tr h="321361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effectLst/>
                        </a:rPr>
                        <a:t>git diff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查看工作区具体修改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02775"/>
                  </a:ext>
                </a:extLst>
              </a:tr>
              <a:tr h="321361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effectLst/>
                        </a:rPr>
                        <a:t>git diff --cached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查看暂存区具体修改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997788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558</Words>
  <Application>Microsoft Office PowerPoint</Application>
  <PresentationFormat>全屏显示(16:9)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137</cp:revision>
  <dcterms:created xsi:type="dcterms:W3CDTF">2016-04-25T01:54:29Z</dcterms:created>
  <dcterms:modified xsi:type="dcterms:W3CDTF">2019-03-12T04:55:37Z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