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  <p:sldMasterId id="2147483671" r:id="rId2"/>
  </p:sldMasterIdLst>
  <p:notesMasterIdLst>
    <p:notesMasterId r:id="rId23"/>
  </p:notesMasterIdLst>
  <p:sldIdLst>
    <p:sldId id="275" r:id="rId3"/>
    <p:sldId id="313" r:id="rId4"/>
    <p:sldId id="282" r:id="rId5"/>
    <p:sldId id="287" r:id="rId6"/>
    <p:sldId id="303" r:id="rId7"/>
    <p:sldId id="305" r:id="rId8"/>
    <p:sldId id="304" r:id="rId9"/>
    <p:sldId id="290" r:id="rId10"/>
    <p:sldId id="306" r:id="rId11"/>
    <p:sldId id="289" r:id="rId12"/>
    <p:sldId id="294" r:id="rId13"/>
    <p:sldId id="295" r:id="rId14"/>
    <p:sldId id="309" r:id="rId15"/>
    <p:sldId id="288" r:id="rId16"/>
    <p:sldId id="307" r:id="rId17"/>
    <p:sldId id="310" r:id="rId18"/>
    <p:sldId id="308" r:id="rId19"/>
    <p:sldId id="299" r:id="rId20"/>
    <p:sldId id="311" r:id="rId21"/>
    <p:sldId id="312" r:id="rId22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itchFamily="34" charset="0"/>
        <a:ea typeface="宋体" pitchFamily="2" charset="-122"/>
        <a:cs typeface="Times New Roman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7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 庆凡" initials="孟" lastIdx="1" clrIdx="0">
    <p:extLst>
      <p:ext uri="{19B8F6BF-5375-455C-9EA6-DF929625EA0E}">
        <p15:presenceInfo xmlns:p15="http://schemas.microsoft.com/office/powerpoint/2012/main" userId="68e5f154cbfe68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C94A33"/>
    <a:srgbClr val="212121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664" autoAdjust="0"/>
  </p:normalViewPr>
  <p:slideViewPr>
    <p:cSldViewPr>
      <p:cViewPr varScale="1">
        <p:scale>
          <a:sx n="84" d="100"/>
          <a:sy n="84" d="100"/>
        </p:scale>
        <p:origin x="1032" y="60"/>
      </p:cViewPr>
      <p:guideLst>
        <p:guide orient="horz" pos="667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‹#›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zh-CN" altLang="en-US"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2019/3/13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2" charset="-122"/>
              <a:cs typeface="Calibri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Calibri" pitchFamily="34" charset="0"/>
              </a:rPr>
              <a:t>第五级</a:t>
            </a: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4774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itchFamily="34" charset="0"/>
        <a:ea typeface="宋体" pitchFamily="2" charset="-122"/>
        <a:cs typeface="Calibri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81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12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5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13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013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27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09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3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4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61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140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20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334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4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277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5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20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6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3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7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23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8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75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9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3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10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865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pPr algn="r"/>
              <a:t>11</a:t>
            </a:fld>
            <a:endParaRPr lang="zh-CN" altLang="en-US" sz="12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7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57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7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71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4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38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05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177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95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8E15-8381-4B06-989E-66A608F4AB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87624" cy="3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865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8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7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6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76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9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6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8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2019/3/13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1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>
                <a:sym typeface="Calibri" pitchFamily="34" charset="0"/>
              </a:rPr>
              <a:t>单击此处编辑母版文本样式</a:t>
            </a:r>
            <a:endParaRPr lang="en-US" altLang="zh-CN">
              <a:sym typeface="Calibri" pitchFamily="34" charset="0"/>
            </a:endParaRPr>
          </a:p>
          <a:p>
            <a:pPr lvl="1"/>
            <a:r>
              <a:rPr lang="zh-CN" altLang="en-US">
                <a:sym typeface="Calibri" pitchFamily="34" charset="0"/>
              </a:rPr>
              <a:t>第二级</a:t>
            </a:r>
            <a:endParaRPr lang="en-US" altLang="zh-CN">
              <a:sym typeface="Calibri" pitchFamily="34" charset="0"/>
            </a:endParaRPr>
          </a:p>
          <a:p>
            <a:pPr lvl="2"/>
            <a:r>
              <a:rPr lang="zh-CN" altLang="en-US">
                <a:sym typeface="Calibri" pitchFamily="34" charset="0"/>
              </a:rPr>
              <a:t>第三级</a:t>
            </a:r>
            <a:endParaRPr lang="en-US" altLang="zh-CN">
              <a:sym typeface="Calibri" pitchFamily="34" charset="0"/>
            </a:endParaRPr>
          </a:p>
          <a:p>
            <a:pPr lvl="3"/>
            <a:r>
              <a:rPr lang="zh-CN" altLang="en-US">
                <a:sym typeface="Calibri" pitchFamily="34" charset="0"/>
              </a:rPr>
              <a:t>第四级</a:t>
            </a:r>
            <a:endParaRPr lang="en-US" altLang="zh-CN">
              <a:sym typeface="Calibri" pitchFamily="34" charset="0"/>
            </a:endParaRPr>
          </a:p>
          <a:p>
            <a:pPr lvl="4"/>
            <a:r>
              <a:rPr lang="zh-CN" altLang="en-US">
                <a:sym typeface="Calibri" pitchFamily="34" charset="0"/>
              </a:rPr>
              <a:t>第五级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2FF226-3854-4B01-BCC1-E212D9814AB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1480"/>
            <a:ext cx="1331640" cy="4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803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charset="0"/>
          <a:ea typeface="微软雅黑" charset="0"/>
          <a:cs typeface="微软雅黑" charset="0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2000" b="1">
          <a:solidFill>
            <a:srgbClr val="474747"/>
          </a:solidFill>
          <a:latin typeface="微软雅黑" charset="0"/>
          <a:ea typeface="微软雅黑" charset="0"/>
          <a:cs typeface="微软雅黑" charset="0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•"/>
        <a:defRPr sz="1500" b="1">
          <a:solidFill>
            <a:srgbClr val="212121"/>
          </a:solidFill>
          <a:latin typeface="微软雅黑" charset="0"/>
          <a:ea typeface="微软雅黑" charset="0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–"/>
        <a:defRPr sz="1500" b="1">
          <a:solidFill>
            <a:srgbClr val="212121"/>
          </a:solidFill>
          <a:latin typeface="微软雅黑" charset="0"/>
          <a:ea typeface="微软雅黑" charset="0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itchFamily="34" charset="0"/>
        <a:buChar char="»"/>
        <a:defRPr sz="1500" b="1">
          <a:solidFill>
            <a:srgbClr val="212121"/>
          </a:solidFill>
          <a:latin typeface="微软雅黑" charset="0"/>
          <a:ea typeface="微软雅黑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C%80%E6%BA%90/2072066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2900460" y="1923678"/>
            <a:ext cx="33906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简介及应用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58413" y="333687"/>
            <a:ext cx="3416320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-https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3DFD1D-604A-4CC1-86FA-039AD96AB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37" y="1779662"/>
            <a:ext cx="2880320" cy="3031348"/>
          </a:xfrm>
          <a:prstGeom prst="rect">
            <a:avLst/>
          </a:prstGeom>
        </p:spPr>
      </p:pic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55" y="115485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https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协议提交代码时需要用户名和密码</a:t>
            </a:r>
          </a:p>
        </p:txBody>
      </p:sp>
    </p:spTree>
    <p:extLst>
      <p:ext uri="{BB962C8B-B14F-4D97-AF65-F5344CB8AC3E}">
        <p14:creationId xmlns:p14="http://schemas.microsoft.com/office/powerpoint/2010/main" val="380445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628071" y="339502"/>
            <a:ext cx="4031873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本地项目推送远程仓库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395536" y="742296"/>
            <a:ext cx="8352928" cy="470898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init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（初始化本地仓库）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add .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（工作区提交暂存区）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commit –m “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描述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”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（提交仓库）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add origin  </a:t>
            </a:r>
            <a:r>
              <a:rPr lang="en-US" altLang="zh-CN" sz="2000" u="sng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u="sng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仓库的地址 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远程仓库地址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remote –v 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（查看关联的远程仓库）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origin master  (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推送到远程仓库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1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r>
              <a:rPr lang="zh-CN" altLang="en-US" sz="1400" dirty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注意：远程仓库和本地文件必须一致否则推送失败</a:t>
            </a:r>
            <a:endParaRPr lang="en-US" altLang="zh-CN" sz="14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9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9502"/>
            <a:ext cx="364715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远程仓库克隆到本地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62651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clone  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仓库的地址 </a:t>
            </a: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add .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commit –m “</a:t>
            </a:r>
            <a:r>
              <a:rPr lang="zh-CN" altLang="en-US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描述</a:t>
            </a: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”</a:t>
            </a:r>
          </a:p>
          <a:p>
            <a:pPr lvl="1"/>
            <a:endParaRPr lang="en-US" altLang="zh-CN" sz="2000" dirty="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 push –u origin master   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提交到远程仓库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2121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git pull origin master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charset="0"/>
                <a:sym typeface="Calibri" pitchFamily="34" charset="0"/>
              </a:rPr>
              <a:t>--allow-unrelated-histories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远程代码拉取到本地工作区（自动合并）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  <a:sym typeface="Calibri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zh-CN" altLang="en-US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23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758C9B9-F3BF-4E37-AE11-015EAD6F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7641"/>
              </p:ext>
            </p:extLst>
          </p:nvPr>
        </p:nvGraphicFramePr>
        <p:xfrm>
          <a:off x="2051720" y="1059582"/>
          <a:ext cx="4752528" cy="387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r:id="rId4" imgW="5590440" imgH="4561560" progId="">
                  <p:embed/>
                </p:oleObj>
              </mc:Choice>
              <mc:Fallback>
                <p:oleObj r:id="rId4" imgW="5590440" imgH="4561560" progId="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758C9B9-F3BF-4E37-AE11-015EAD6FFC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51720" y="1059582"/>
                        <a:ext cx="4752528" cy="38767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69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578721" y="1491630"/>
            <a:ext cx="8565279" cy="1015663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为什么使用分支？</a:t>
            </a:r>
            <a:endParaRPr lang="en-US" altLang="zh-CN" sz="20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710225" y="427327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7" name="矩形">
            <a:extLst>
              <a:ext uri="{FF2B5EF4-FFF2-40B4-BE49-F238E27FC236}">
                <a16:creationId xmlns:a16="http://schemas.microsoft.com/office/drawing/2014/main" id="{EFC72CD9-084D-4474-BB9F-79D9DB9CD824}"/>
              </a:ext>
            </a:extLst>
          </p:cNvPr>
          <p:cNvSpPr>
            <a:spLocks/>
          </p:cNvSpPr>
          <p:nvPr/>
        </p:nvSpPr>
        <p:spPr>
          <a:xfrm>
            <a:off x="395536" y="2417433"/>
            <a:ext cx="8565279" cy="1200329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可以创建一个属于自己的分支，别人看不见，在自己的分支上进行开发，等开发完毕，还继续在原来的分支上合并。</a:t>
            </a:r>
          </a:p>
          <a:p>
            <a:pPr lvl="1"/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/>
            <a:r>
              <a:rPr lang="en-US" altLang="zh-CN" sz="200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988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710225" y="249195"/>
            <a:ext cx="172354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分支管理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3708E-25EA-4497-9973-B2757B50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803193"/>
            <a:ext cx="65" cy="54621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66635" rIns="0" bIns="99981" numCol="1" anchor="ctr" anchorCtr="0" compatLnSpc="1">
            <a:prstTxWarp prst="textNoShape">
              <a:avLst/>
            </a:prstTxWarp>
            <a:spAutoFit/>
          </a:bodyPr>
          <a:lstStyle>
            <a:lvl1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rtl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5F8C2-3157-4D37-ADD5-12488ED2FBA6}"/>
              </a:ext>
            </a:extLst>
          </p:cNvPr>
          <p:cNvSpPr txBox="1"/>
          <p:nvPr/>
        </p:nvSpPr>
        <p:spPr>
          <a:xfrm>
            <a:off x="395666" y="1068617"/>
            <a:ext cx="8563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实际开发中，</a:t>
            </a:r>
            <a:r>
              <a:rPr lang="zh-CN" altLang="en-US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应该按照几个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基本原则进行管理：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首先，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分支是非常稳定的，仅用来发布新版本，平时不能在上面干活；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干活都在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分支上，</a:t>
            </a:r>
            <a:endParaRPr lang="en-US" altLang="zh-CN" sz="1400" dirty="0">
              <a:solidFill>
                <a:srgbClr val="666666"/>
              </a:solidFill>
              <a:ea typeface="Helvetica Neue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分支是不稳定的，</a:t>
            </a: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你和你的小伙伴们每个人都在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分支上干活，每个人都有自己的分支，</a:t>
            </a:r>
            <a:r>
              <a:rPr lang="zh-CN" altLang="en-US" sz="1400" dirty="0">
                <a:solidFill>
                  <a:srgbClr val="666666"/>
                </a:solidFill>
                <a:ea typeface="Helvetica Neue"/>
              </a:rPr>
              <a:t>都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往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分支上合并。比如1.0版本发布时，再把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dev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分支合并到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上，在</a:t>
            </a:r>
            <a:r>
              <a:rPr lang="zh-CN" altLang="zh-CN" sz="1400" dirty="0">
                <a:solidFill>
                  <a:srgbClr val="DD0055"/>
                </a:solidFill>
                <a:latin typeface="Consolas" panose="020B0609020204030204" pitchFamily="49" charset="0"/>
                <a:ea typeface="Helvetica Neue"/>
              </a:rPr>
              <a:t>master</a:t>
            </a:r>
            <a:r>
              <a:rPr lang="zh-CN" altLang="zh-CN" sz="1400" dirty="0">
                <a:solidFill>
                  <a:srgbClr val="666666"/>
                </a:solidFill>
                <a:ea typeface="Helvetica Neue"/>
              </a:rPr>
              <a:t>分支发布1.0版本；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zh-CN" sz="1400" dirty="0">
              <a:latin typeface="Arial" panose="020B0604020202020204" pitchFamily="34" charset="0"/>
            </a:endParaRPr>
          </a:p>
          <a:p>
            <a:pPr lvl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666666"/>
                </a:solidFill>
                <a:latin typeface="Arial" panose="020B0604020202020204" pitchFamily="34" charset="0"/>
                <a:ea typeface="Helvetica Neue"/>
              </a:rPr>
              <a:t>所以，团队合作的分支看起来就像这样：</a:t>
            </a:r>
            <a:endParaRPr lang="zh-CN" altLang="zh-CN" sz="1400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A8CB6-2079-4213-8D39-4FF8345FE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268" y="3349729"/>
            <a:ext cx="5541464" cy="16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9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4945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团队协作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5D2C018-A844-4130-A90C-C912B05E6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02973"/>
              </p:ext>
            </p:extLst>
          </p:nvPr>
        </p:nvGraphicFramePr>
        <p:xfrm>
          <a:off x="904195" y="1203598"/>
          <a:ext cx="7335610" cy="3165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r:id="rId4" imgW="8241120" imgH="3555360" progId="">
                  <p:embed/>
                </p:oleObj>
              </mc:Choice>
              <mc:Fallback>
                <p:oleObj r:id="rId4" imgW="8241120" imgH="3555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4195" y="1203598"/>
                        <a:ext cx="7335610" cy="3165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E7BC57D7-2444-4BBF-B2B9-65F50CA624B3}"/>
              </a:ext>
            </a:extLst>
          </p:cNvPr>
          <p:cNvSpPr/>
          <p:nvPr/>
        </p:nvSpPr>
        <p:spPr>
          <a:xfrm>
            <a:off x="5841700" y="3793522"/>
            <a:ext cx="4572000" cy="11568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提高团队协作开发效率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便于管理维护新功能开发</a:t>
            </a:r>
            <a:endParaRPr lang="en-US" altLang="zh-CN" sz="1600" dirty="0">
              <a:solidFill>
                <a:srgbClr val="1D8DE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D8DE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便于协同开发与发布管理</a:t>
            </a:r>
          </a:p>
        </p:txBody>
      </p:sp>
    </p:spTree>
    <p:extLst>
      <p:ext uri="{BB962C8B-B14F-4D97-AF65-F5344CB8AC3E}">
        <p14:creationId xmlns:p14="http://schemas.microsoft.com/office/powerpoint/2010/main" val="33057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3133144" y="448620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分支的基本操作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825102-5C26-4825-8D22-274924FDD70B}"/>
              </a:ext>
            </a:extLst>
          </p:cNvPr>
          <p:cNvSpPr txBox="1"/>
          <p:nvPr/>
        </p:nvSpPr>
        <p:spPr>
          <a:xfrm>
            <a:off x="2699792" y="1635646"/>
            <a:ext cx="4294765" cy="244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查看当前分支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切换分支（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checkout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分支的合并 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merge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分支的删除（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branch -d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分支名）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58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771800" y="483518"/>
            <a:ext cx="3262432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如何解决代码冲突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A2C5DA-2A31-4857-A48B-85DE2786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776512"/>
            <a:ext cx="5504762" cy="1590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DD097DB-FB4C-4E9E-B395-89BCF48A76BF}"/>
              </a:ext>
            </a:extLst>
          </p:cNvPr>
          <p:cNvSpPr txBox="1"/>
          <p:nvPr/>
        </p:nvSpPr>
        <p:spPr>
          <a:xfrm>
            <a:off x="971600" y="1275606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冲突的代码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04D024-EB4D-4520-A2AA-185851A71D67}"/>
              </a:ext>
            </a:extLst>
          </p:cNvPr>
          <p:cNvSpPr txBox="1"/>
          <p:nvPr/>
        </p:nvSpPr>
        <p:spPr>
          <a:xfrm>
            <a:off x="983380" y="3579862"/>
            <a:ext cx="479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手动解决冲突文件，再次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r>
              <a:rPr lang="zh-CN" altLang="en-US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en-US" altLang="zh-CN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</a:t>
            </a:r>
            <a:endParaRPr lang="zh-CN" altLang="en-US" dirty="0">
              <a:solidFill>
                <a:srgbClr val="C9394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1469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1648AD-FF8D-4B4C-BC90-99AC703D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76" y="987574"/>
            <a:ext cx="7619048" cy="331428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803922B-43DB-4799-A727-E8C0B5BDF47C}"/>
              </a:ext>
            </a:extLst>
          </p:cNvPr>
          <p:cNvSpPr/>
          <p:nvPr/>
        </p:nvSpPr>
        <p:spPr>
          <a:xfrm>
            <a:off x="3563888" y="26749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邀请合作者</a:t>
            </a:r>
            <a:endParaRPr lang="zh-CN" altLang="en-US" sz="2400" dirty="0"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>
            <a:spLocks/>
          </p:cNvSpPr>
          <p:nvPr/>
        </p:nvSpPr>
        <p:spPr>
          <a:xfrm>
            <a:off x="3133144" y="413251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algn="ctr"/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本节知识点梳理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8874F-65CE-42C1-BEAD-4E67B6191FA4}"/>
              </a:ext>
            </a:extLst>
          </p:cNvPr>
          <p:cNvSpPr txBox="1"/>
          <p:nvPr/>
        </p:nvSpPr>
        <p:spPr>
          <a:xfrm>
            <a:off x="5364088" y="40839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讲师：孟庆凡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96853B-2EAE-47CD-8650-A298C580F7E0}"/>
              </a:ext>
            </a:extLst>
          </p:cNvPr>
          <p:cNvSpPr txBox="1"/>
          <p:nvPr/>
        </p:nvSpPr>
        <p:spPr>
          <a:xfrm>
            <a:off x="971600" y="1424832"/>
            <a:ext cx="3467616" cy="1987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、注册自己的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账户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、创建一个属于自己的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传输协议</a:t>
            </a:r>
            <a:endParaRPr lang="en-US" altLang="zh-CN" sz="160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4</a:t>
            </a:r>
            <a:r>
              <a:rPr lang="zh-CN" altLang="en-US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、本地项目上传到</a:t>
            </a:r>
            <a:r>
              <a:rPr lang="en-US" altLang="zh-CN" sz="1600" dirty="0">
                <a:solidFill>
                  <a:srgbClr val="212121"/>
                </a:solidFill>
                <a:latin typeface="微软雅黑" charset="0"/>
                <a:ea typeface="微软雅黑" charset="0"/>
                <a:sym typeface="Calibri" pitchFamily="34" charset="0"/>
              </a:rPr>
              <a:t>GitHub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890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5CF33A-D25B-44CD-8C6F-A758317A3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19369"/>
            <a:ext cx="7066667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10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18342" y="487458"/>
            <a:ext cx="3307316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远程仓库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(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en-US" altLang="zh-CN" sz="3000" b="1" u="none" strike="noStrike" kern="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)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31406F-9148-4D72-8423-15AE0D7DD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1062025"/>
            <a:ext cx="4765554" cy="31649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F9A4B2-786D-4CB5-9436-889B73E9BDD2}"/>
              </a:ext>
            </a:extLst>
          </p:cNvPr>
          <p:cNvSpPr txBox="1"/>
          <p:nvPr/>
        </p:nvSpPr>
        <p:spPr>
          <a:xfrm>
            <a:off x="3333810" y="4471376"/>
            <a:ext cx="205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u="sng" dirty="0">
                <a:hlinkClick r:id="rId4"/>
              </a:rPr>
              <a:t>https://github.com/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163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368332" y="1018932"/>
            <a:ext cx="8565279" cy="446276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是一个网站，</a:t>
            </a:r>
            <a:r>
              <a:rPr lang="zh-CN" altLang="en-US" sz="1600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开源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及私有软件项目的</a:t>
            </a:r>
            <a:r>
              <a:rPr lang="zh-CN" altLang="en-US" sz="1600" u="sng" dirty="0">
                <a:solidFill>
                  <a:srgbClr val="C9394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托管平台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，因为只支持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作为唯一的版本库格式进行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代码托管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，故名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托管有这么几层含义：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将自己平时写的项目保存到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服务器来使用。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温故：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是一个版本控制系统，是一个工具。提供了诸多的一些命令，从而完成版本的控制以及协作开发。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2980859" y="339502"/>
            <a:ext cx="3182281" cy="830997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GitHub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</a:rPr>
              <a:t>是什么？</a:t>
            </a:r>
          </a:p>
          <a:p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7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59474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第一件事情，就是注册账号。</a:t>
            </a:r>
            <a:endParaRPr lang="zh-CN" altLang="en-US" sz="1600" u="none" strike="noStrike" kern="1200" cap="none" spc="0" baseline="0" dirty="0">
              <a:solidFill>
                <a:srgbClr val="21212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D8FCAF-3527-4C89-93F7-7FD6CEF3A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131590"/>
            <a:ext cx="5400600" cy="35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9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>
            <a:off x="289360" y="621168"/>
            <a:ext cx="8565279" cy="338554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创建版本库</a:t>
            </a: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0D3E17-592D-4E0A-B315-3A9590A8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52" y="998028"/>
            <a:ext cx="6675094" cy="40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>
            <a:spLocks/>
          </p:cNvSpPr>
          <p:nvPr/>
        </p:nvSpPr>
        <p:spPr>
          <a:xfrm>
            <a:off x="1022894" y="2371695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r>
              <a:rPr lang="zh-CN" altLang="en-US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支持两种加密传输协议：</a:t>
            </a:r>
            <a:r>
              <a:rPr lang="en-US" altLang="zh-CN" sz="200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en-US" altLang="zh-CN" sz="200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   https</a:t>
            </a:r>
            <a:endParaRPr lang="zh-CN" altLang="en-US" sz="2000" u="none" strike="noStrike" kern="1200" cap="none" spc="0" baseline="0" dirty="0">
              <a:solidFill>
                <a:srgbClr val="212121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/>
          <p:cNvSpPr>
            <a:spLocks/>
          </p:cNvSpPr>
          <p:nvPr/>
        </p:nvSpPr>
        <p:spPr>
          <a:xfrm>
            <a:off x="542891" y="3437586"/>
            <a:ext cx="8565279" cy="707886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en-US" altLang="zh-CN" sz="200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  <a:p>
            <a: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u="none" strike="noStrike" kern="1200" cap="none" spc="0" baseline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	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7" name="矩形"/>
          <p:cNvSpPr>
            <a:spLocks/>
          </p:cNvSpPr>
          <p:nvPr/>
        </p:nvSpPr>
        <p:spPr>
          <a:xfrm>
            <a:off x="3838466" y="444030"/>
            <a:ext cx="1467068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38379" y="483518"/>
            <a:ext cx="3031599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sz="3000" b="1" kern="0" dirty="0" err="1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github-ssh</a:t>
            </a:r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DD861988-578A-41C1-818C-669E02578C63}"/>
              </a:ext>
            </a:extLst>
          </p:cNvPr>
          <p:cNvSpPr>
            <a:spLocks/>
          </p:cNvSpPr>
          <p:nvPr/>
        </p:nvSpPr>
        <p:spPr>
          <a:xfrm>
            <a:off x="289360" y="127560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 err="1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ssh</a:t>
            </a:r>
            <a:r>
              <a:rPr lang="zh-CN" altLang="en-US" sz="2000" u="none" strike="noStrike" kern="1200" cap="none" spc="0" baseline="0" dirty="0">
                <a:solidFill>
                  <a:srgbClr val="212121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协议提交代码时需要配置公钥和秘钥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B649A4-A7BB-4F54-AAC0-CE8032600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00713"/>
            <a:ext cx="5878269" cy="29341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84FBA2D-B69F-49EF-9E6E-C7006424657D}"/>
              </a:ext>
            </a:extLst>
          </p:cNvPr>
          <p:cNvSpPr txBox="1"/>
          <p:nvPr/>
        </p:nvSpPr>
        <p:spPr>
          <a:xfrm>
            <a:off x="7236296" y="4371950"/>
            <a:ext cx="1403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命令提示框</a:t>
            </a:r>
            <a:br>
              <a:rPr lang="en-US" altLang="zh-CN" dirty="0"/>
            </a:br>
            <a:r>
              <a:rPr lang="en-US" altLang="zh-CN" dirty="0"/>
              <a:t>git bash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>
            <a:off x="2987824" y="334683"/>
            <a:ext cx="2877711" cy="553998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zh-CN" altLang="en-US" sz="3000" b="1" kern="0" dirty="0">
                <a:solidFill>
                  <a:srgbClr val="C9394A"/>
                </a:solidFill>
                <a:latin typeface="微软雅黑" charset="0"/>
                <a:ea typeface="微软雅黑" charset="0"/>
                <a:sym typeface="Calibri" pitchFamily="34" charset="0"/>
              </a:rPr>
              <a:t>配置公钥和秘钥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itchFamily="34" charset="0"/>
              <a:ea typeface="宋体" pitchFamily="2" charset="-122"/>
              <a:cs typeface="微软雅黑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57798-0542-433F-A2EE-F0F429AA8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987575"/>
            <a:ext cx="1296144" cy="20311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F597-ACDE-4098-924C-9713E61C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787774"/>
            <a:ext cx="3263517" cy="21819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9807997-AE4D-46B5-86F8-8D051F6A4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5" y="987575"/>
            <a:ext cx="6382703" cy="20311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C8F534-8C78-467C-92D8-A3004D455535}"/>
              </a:ext>
            </a:extLst>
          </p:cNvPr>
          <p:cNvSpPr txBox="1"/>
          <p:nvPr/>
        </p:nvSpPr>
        <p:spPr>
          <a:xfrm>
            <a:off x="7139862" y="3910355"/>
            <a:ext cx="153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Id_rsa.pub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00292"/>
      </p:ext>
    </p:extLst>
  </p:cSld>
  <p:clrMapOvr>
    <a:masterClrMapping/>
  </p:clrMapOvr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591</Words>
  <Application>Microsoft Office PowerPoint</Application>
  <PresentationFormat>全屏显示(16:9)</PresentationFormat>
  <Paragraphs>109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微软雅黑</vt:lpstr>
      <vt:lpstr>Arial</vt:lpstr>
      <vt:lpstr>Calibri</vt:lpstr>
      <vt:lpstr>Consolas</vt:lpstr>
      <vt:lpstr>Wingdings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孟 庆凡</cp:lastModifiedBy>
  <cp:revision>161</cp:revision>
  <dcterms:created xsi:type="dcterms:W3CDTF">2016-04-25T01:54:29Z</dcterms:created>
  <dcterms:modified xsi:type="dcterms:W3CDTF">2019-03-13T03:42:43Z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