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9" r:id="rId1"/>
    <p:sldMasterId id="2147483671" r:id="rId2"/>
  </p:sldMasterIdLst>
  <p:notesMasterIdLst>
    <p:notesMasterId r:id="rId23"/>
  </p:notesMasterIdLst>
  <p:sldIdLst>
    <p:sldId id="275" r:id="rId3"/>
    <p:sldId id="312" r:id="rId4"/>
    <p:sldId id="313" r:id="rId5"/>
    <p:sldId id="314" r:id="rId6"/>
    <p:sldId id="315" r:id="rId7"/>
    <p:sldId id="287" r:id="rId8"/>
    <p:sldId id="282" r:id="rId9"/>
    <p:sldId id="319" r:id="rId10"/>
    <p:sldId id="320" r:id="rId11"/>
    <p:sldId id="321" r:id="rId12"/>
    <p:sldId id="324" r:id="rId13"/>
    <p:sldId id="325" r:id="rId14"/>
    <p:sldId id="322" r:id="rId15"/>
    <p:sldId id="326" r:id="rId16"/>
    <p:sldId id="323" r:id="rId17"/>
    <p:sldId id="317" r:id="rId18"/>
    <p:sldId id="318" r:id="rId19"/>
    <p:sldId id="311" r:id="rId20"/>
    <p:sldId id="303" r:id="rId21"/>
    <p:sldId id="305" r:id="rId22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7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121"/>
    <a:srgbClr val="C9394A"/>
    <a:srgbClr val="C94A33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3" autoAdjust="0"/>
    <p:restoredTop sz="91935" autoAdjust="0"/>
  </p:normalViewPr>
  <p:slideViewPr>
    <p:cSldViewPr>
      <p:cViewPr varScale="1">
        <p:scale>
          <a:sx n="82" d="100"/>
          <a:sy n="82" d="100"/>
        </p:scale>
        <p:origin x="1092" y="78"/>
      </p:cViewPr>
      <p:guideLst>
        <p:guide orient="horz" pos="667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‹#›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zh-CN" altLang="en-US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2019/2/15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84774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6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2777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16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1207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17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0103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18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4608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19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2065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351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7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481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8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981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9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979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10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787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11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0021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1940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7322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15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841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2019/2/15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579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2019/2/15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7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2019/2/15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774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2019/2/15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871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2019/2/15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084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2019/2/15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938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2019/2/15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805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2019/2/15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1773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2019/2/15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0958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2019/2/15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BAE8E15-8381-4B06-989E-66A608F4AB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187624" cy="37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7865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2019/2/15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585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2019/2/15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3748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2019/2/15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81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2019/2/15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063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2019/2/15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76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2019/2/15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923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2019/2/15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384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2019/2/15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0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2019/2/15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55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2019/2/15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360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2019/2/15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182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2019/2/15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015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>
                <a:sym typeface="Calibri" pitchFamily="34" charset="0"/>
              </a:rPr>
              <a:t>单击此处编辑母版文本样式</a:t>
            </a:r>
            <a:endParaRPr lang="en-US" altLang="zh-CN">
              <a:sym typeface="Calibri" pitchFamily="34" charset="0"/>
            </a:endParaRPr>
          </a:p>
          <a:p>
            <a:pPr lvl="1"/>
            <a:r>
              <a:rPr lang="zh-CN" altLang="en-US">
                <a:sym typeface="Calibri" pitchFamily="34" charset="0"/>
              </a:rPr>
              <a:t>第二级</a:t>
            </a:r>
            <a:endParaRPr lang="en-US" altLang="zh-CN">
              <a:sym typeface="Calibri" pitchFamily="34" charset="0"/>
            </a:endParaRPr>
          </a:p>
          <a:p>
            <a:pPr lvl="2"/>
            <a:r>
              <a:rPr lang="zh-CN" altLang="en-US">
                <a:sym typeface="Calibri" pitchFamily="34" charset="0"/>
              </a:rPr>
              <a:t>第三级</a:t>
            </a:r>
            <a:endParaRPr lang="en-US" altLang="zh-CN">
              <a:sym typeface="Calibri" pitchFamily="34" charset="0"/>
            </a:endParaRPr>
          </a:p>
          <a:p>
            <a:pPr lvl="3"/>
            <a:r>
              <a:rPr lang="zh-CN" altLang="en-US">
                <a:sym typeface="Calibri" pitchFamily="34" charset="0"/>
              </a:rPr>
              <a:t>第四级</a:t>
            </a:r>
            <a:endParaRPr lang="en-US" altLang="zh-CN">
              <a:sym typeface="Calibri" pitchFamily="34" charset="0"/>
            </a:endParaRPr>
          </a:p>
          <a:p>
            <a:pPr lvl="4"/>
            <a:r>
              <a:rPr lang="zh-CN" altLang="en-US">
                <a:sym typeface="Calibri" pitchFamily="34" charset="0"/>
              </a:rPr>
              <a:t>第五级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72FF226-3854-4B01-BCC1-E212D9814AB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1480"/>
            <a:ext cx="1331640" cy="41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94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2803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>
            <a:spLocks/>
          </p:cNvSpPr>
          <p:nvPr/>
        </p:nvSpPr>
        <p:spPr>
          <a:xfrm>
            <a:off x="3104042" y="1923678"/>
            <a:ext cx="298350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gulp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简介及应用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AE8874F-65CE-42C1-BEAD-4E67B6191FA4}"/>
              </a:ext>
            </a:extLst>
          </p:cNvPr>
          <p:cNvSpPr txBox="1"/>
          <p:nvPr/>
        </p:nvSpPr>
        <p:spPr>
          <a:xfrm>
            <a:off x="5364088" y="408391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讲师：孟庆凡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159E91D-1C4E-44A2-877A-5808C778DA1A}"/>
              </a:ext>
            </a:extLst>
          </p:cNvPr>
          <p:cNvSpPr/>
          <p:nvPr/>
        </p:nvSpPr>
        <p:spPr>
          <a:xfrm>
            <a:off x="953852" y="1059582"/>
            <a:ext cx="7236296" cy="3403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tabLst>
                <a:tab pos="479425" algn="l"/>
              </a:tabLst>
            </a:pPr>
            <a:r>
              <a:rPr lang="en-US" altLang="zh-CN" b="1" kern="100" dirty="0">
                <a:solidFill>
                  <a:srgbClr val="2121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3</a:t>
            </a:r>
            <a:r>
              <a:rPr lang="zh-CN" altLang="en-US" b="1" kern="100" dirty="0">
                <a:solidFill>
                  <a:srgbClr val="2121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</a:t>
            </a:r>
            <a:r>
              <a:rPr lang="en-US" altLang="zh-CN" sz="28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dest</a:t>
            </a:r>
            <a:endParaRPr lang="en-US" altLang="zh-CN" sz="2800" b="1" kern="1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Destination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的简写，目标。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作用：用来指定输出结果的路径</a:t>
            </a:r>
          </a:p>
          <a:p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格式：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gulp.dest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（路径）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</a:p>
          <a:p>
            <a:pPr lvl="0">
              <a:lnSpc>
                <a:spcPct val="150000"/>
              </a:lnSpc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不管是在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，还是在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dest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中，我们使用的都是相对路径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中，我们要指定具体的文件，如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less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文件，如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文件，如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文件。而在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dest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方法中，只需要指定路径即可，不要指定具体的文件。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62D917C-8F36-4E3C-9557-0DF1AD6ADE0A}"/>
              </a:ext>
            </a:extLst>
          </p:cNvPr>
          <p:cNvSpPr txBox="1"/>
          <p:nvPr/>
        </p:nvSpPr>
        <p:spPr>
          <a:xfrm>
            <a:off x="3203848" y="484892"/>
            <a:ext cx="2238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Gulp 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方法使用</a:t>
            </a:r>
          </a:p>
        </p:txBody>
      </p:sp>
    </p:spTree>
    <p:extLst>
      <p:ext uri="{BB962C8B-B14F-4D97-AF65-F5344CB8AC3E}">
        <p14:creationId xmlns:p14="http://schemas.microsoft.com/office/powerpoint/2010/main" val="3749809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159E91D-1C4E-44A2-877A-5808C778DA1A}"/>
              </a:ext>
            </a:extLst>
          </p:cNvPr>
          <p:cNvSpPr/>
          <p:nvPr/>
        </p:nvSpPr>
        <p:spPr>
          <a:xfrm>
            <a:off x="953852" y="1059582"/>
            <a:ext cx="7236296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tabLst>
                <a:tab pos="479425" algn="l"/>
              </a:tabLst>
            </a:pPr>
            <a:r>
              <a:rPr lang="en-US" altLang="zh-CN" b="1" kern="100" dirty="0">
                <a:solidFill>
                  <a:srgbClr val="2121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3</a:t>
            </a:r>
            <a:r>
              <a:rPr lang="zh-CN" altLang="en-US" b="1" kern="100" dirty="0">
                <a:solidFill>
                  <a:srgbClr val="2121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</a:t>
            </a:r>
            <a:r>
              <a:rPr lang="en-US" altLang="zh-CN" sz="2800" b="1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pipe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pipe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，是管道的意思。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gulp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借鉴了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Unix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操作系统的管道（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pipe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）思想，前一级的输出，直接变成后一级的输入。</a:t>
            </a:r>
          </a:p>
          <a:p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如图：</a:t>
            </a:r>
            <a:r>
              <a:rPr lang="en-US" altLang="zh-CN" dirty="0"/>
              <a:t>	</a:t>
            </a:r>
            <a:endParaRPr lang="zh-CN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62D917C-8F36-4E3C-9557-0DF1AD6ADE0A}"/>
              </a:ext>
            </a:extLst>
          </p:cNvPr>
          <p:cNvSpPr txBox="1"/>
          <p:nvPr/>
        </p:nvSpPr>
        <p:spPr>
          <a:xfrm>
            <a:off x="3203848" y="484892"/>
            <a:ext cx="2238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Gulp 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方法使用</a:t>
            </a:r>
          </a:p>
        </p:txBody>
      </p:sp>
      <p:pic>
        <p:nvPicPr>
          <p:cNvPr id="3074" name="图片 22">
            <a:extLst>
              <a:ext uri="{FF2B5EF4-FFF2-40B4-BE49-F238E27FC236}">
                <a16:creationId xmlns:a16="http://schemas.microsoft.com/office/drawing/2014/main" id="{578C84A7-2FB3-4380-A620-F44BAD933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337" y="2759943"/>
            <a:ext cx="526732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017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23">
            <a:extLst>
              <a:ext uri="{FF2B5EF4-FFF2-40B4-BE49-F238E27FC236}">
                <a16:creationId xmlns:a16="http://schemas.microsoft.com/office/drawing/2014/main" id="{CF0DCBD9-A7A8-43FB-A01D-297CE1B27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774805"/>
            <a:ext cx="6624736" cy="3593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8195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159E91D-1C4E-44A2-877A-5808C778DA1A}"/>
              </a:ext>
            </a:extLst>
          </p:cNvPr>
          <p:cNvSpPr/>
          <p:nvPr/>
        </p:nvSpPr>
        <p:spPr>
          <a:xfrm>
            <a:off x="179512" y="1056739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b="1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Watch</a:t>
            </a:r>
          </a:p>
          <a:p>
            <a:pPr lvl="1"/>
            <a:endParaRPr lang="en-US" altLang="zh-CN" b="1" kern="100" dirty="0">
              <a:solidFill>
                <a:srgbClr val="2121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zh-CN" dirty="0"/>
              <a:t>作用：用于监听文件的变化，一旦文件有变化，就执行指定的相应任务。</a:t>
            </a:r>
          </a:p>
          <a:p>
            <a:r>
              <a:rPr lang="zh-CN" altLang="zh-CN" dirty="0"/>
              <a:t>格式：</a:t>
            </a:r>
            <a:r>
              <a:rPr lang="en-US" altLang="zh-CN" b="1" dirty="0" err="1"/>
              <a:t>gulp.watch</a:t>
            </a:r>
            <a:r>
              <a:rPr lang="en-US" altLang="zh-CN" b="1" dirty="0"/>
              <a:t>(glob[, opts], tasks)</a:t>
            </a:r>
            <a:endParaRPr lang="zh-CN" altLang="zh-CN" dirty="0"/>
          </a:p>
          <a:p>
            <a:r>
              <a:rPr lang="en-US" altLang="zh-CN" b="1" dirty="0"/>
              <a:t> </a:t>
            </a:r>
          </a:p>
          <a:p>
            <a:r>
              <a:rPr lang="en-US" altLang="zh-CN" dirty="0"/>
              <a:t>glob</a:t>
            </a:r>
            <a:r>
              <a:rPr lang="zh-CN" altLang="zh-CN" dirty="0"/>
              <a:t>：需要处理的源文件匹配符路径，用来指定具体监控哪些文件的变动，</a:t>
            </a:r>
            <a:r>
              <a:rPr lang="zh-CN" altLang="zh-CN" b="1" dirty="0"/>
              <a:t>和</a:t>
            </a:r>
            <a:r>
              <a:rPr lang="en-US" altLang="zh-CN" b="1" dirty="0" err="1"/>
              <a:t>src</a:t>
            </a:r>
            <a:r>
              <a:rPr lang="zh-CN" altLang="zh-CN" b="1" dirty="0"/>
              <a:t>中的一致</a:t>
            </a:r>
            <a:r>
              <a:rPr lang="zh-CN" altLang="zh-CN" dirty="0"/>
              <a:t>。</a:t>
            </a:r>
          </a:p>
          <a:p>
            <a:r>
              <a:rPr lang="en-US" altLang="zh-CN" dirty="0"/>
              <a:t>tasks</a:t>
            </a:r>
            <a:r>
              <a:rPr lang="zh-CN" altLang="zh-CN" dirty="0"/>
              <a:t>：需要执行的任务的名称数组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62D917C-8F36-4E3C-9557-0DF1AD6ADE0A}"/>
              </a:ext>
            </a:extLst>
          </p:cNvPr>
          <p:cNvSpPr txBox="1"/>
          <p:nvPr/>
        </p:nvSpPr>
        <p:spPr>
          <a:xfrm>
            <a:off x="3203848" y="484892"/>
            <a:ext cx="2238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Gulp 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方法使用</a:t>
            </a:r>
          </a:p>
        </p:txBody>
      </p:sp>
      <p:pic>
        <p:nvPicPr>
          <p:cNvPr id="3074" name="图片 24">
            <a:extLst>
              <a:ext uri="{FF2B5EF4-FFF2-40B4-BE49-F238E27FC236}">
                <a16:creationId xmlns:a16="http://schemas.microsoft.com/office/drawing/2014/main" id="{DEAA22BF-7C64-4C61-87CC-579714EA0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5779" y="3292616"/>
            <a:ext cx="4188221" cy="1588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17AA2B1-CA6F-4236-A9EE-76E56503B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0879"/>
            <a:ext cx="65" cy="215444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19FDF7B-D64B-4C05-AB92-61B11E3A0400}"/>
              </a:ext>
            </a:extLst>
          </p:cNvPr>
          <p:cNvSpPr/>
          <p:nvPr/>
        </p:nvSpPr>
        <p:spPr>
          <a:xfrm>
            <a:off x="179512" y="3791135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rtl="0">
              <a:spcBef>
                <a:spcPct val="0"/>
              </a:spcBef>
              <a:spcAft>
                <a:spcPct val="0"/>
              </a:spcAft>
            </a:pPr>
            <a:r>
              <a:rPr lang="zh-CN" altLang="zh-CN" sz="1400" i="1" dirty="0">
                <a:solidFill>
                  <a:srgbClr val="9999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//监听文件变更</a:t>
            </a:r>
            <a:r>
              <a:rPr lang="zh-CN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4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rtl="0">
              <a:spcBef>
                <a:spcPct val="0"/>
              </a:spcBef>
              <a:spcAft>
                <a:spcPct val="0"/>
              </a:spcAft>
            </a:pPr>
            <a:r>
              <a:rPr lang="zh-CN" altLang="zh-CN" sz="14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gulp</a:t>
            </a:r>
            <a:r>
              <a:rPr lang="zh-CN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.task(</a:t>
            </a:r>
            <a:r>
              <a:rPr lang="zh-CN" altLang="zh-CN" sz="1400" dirty="0">
                <a:solidFill>
                  <a:srgbClr val="DD11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'任务名'</a:t>
            </a:r>
            <a:r>
              <a:rPr lang="zh-CN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function () { </a:t>
            </a:r>
            <a:endParaRPr lang="en-US" altLang="zh-CN" sz="14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rtl="0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zh-CN" sz="14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gulp</a:t>
            </a:r>
            <a:r>
              <a:rPr lang="zh-CN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.watch(</a:t>
            </a:r>
            <a:r>
              <a:rPr lang="zh-CN" altLang="zh-CN" sz="1400" dirty="0">
                <a:solidFill>
                  <a:srgbClr val="DD11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'监听文件目录'</a:t>
            </a:r>
            <a:r>
              <a:rPr lang="zh-CN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gulp.series(</a:t>
            </a:r>
            <a:r>
              <a:rPr lang="zh-CN" altLang="zh-CN" sz="1400" dirty="0">
                <a:solidFill>
                  <a:srgbClr val="DD11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'任务名'</a:t>
            </a:r>
            <a:r>
              <a:rPr lang="zh-CN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zh-CN" sz="1400" dirty="0">
                <a:solidFill>
                  <a:srgbClr val="DD11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'任务名'</a:t>
            </a:r>
            <a:r>
              <a:rPr lang="zh-CN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...)); </a:t>
            </a:r>
            <a:endParaRPr lang="en-US" altLang="zh-CN" sz="14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rtl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})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2848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83DF640-5DB8-4855-B29D-4AFEDC857E22}"/>
              </a:ext>
            </a:extLst>
          </p:cNvPr>
          <p:cNvSpPr/>
          <p:nvPr/>
        </p:nvSpPr>
        <p:spPr>
          <a:xfrm>
            <a:off x="755576" y="843558"/>
            <a:ext cx="741682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//设置执行任务顺序（串行） </a:t>
            </a:r>
          </a:p>
          <a:p>
            <a:r>
              <a:rPr lang="zh-CN" altLang="en-US" dirty="0"/>
              <a:t>gulp.series(task1,task2,...) 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>
                <a:solidFill>
                  <a:srgbClr val="C00000"/>
                </a:solidFill>
              </a:rPr>
              <a:t>//设置执行任务顺序（并行）</a:t>
            </a:r>
          </a:p>
          <a:p>
            <a:r>
              <a:rPr lang="zh-CN" altLang="en-US" dirty="0"/>
              <a:t> gulp.parallel(task1,task2,...) </a:t>
            </a:r>
          </a:p>
          <a:p>
            <a:endParaRPr lang="zh-CN" altLang="en-US" dirty="0"/>
          </a:p>
          <a:p>
            <a:endParaRPr lang="en-US" altLang="zh-CN" dirty="0"/>
          </a:p>
          <a:p>
            <a:r>
              <a:rPr lang="zh-CN" altLang="en-US" b="1" dirty="0">
                <a:solidFill>
                  <a:srgbClr val="C00000"/>
                </a:solidFill>
              </a:rPr>
              <a:t>//注册多个任务 </a:t>
            </a:r>
          </a:p>
          <a:p>
            <a:r>
              <a:rPr lang="en-US" altLang="zh-CN" dirty="0" err="1"/>
              <a:t>gulp.task</a:t>
            </a:r>
            <a:r>
              <a:rPr lang="en-US" altLang="zh-CN" dirty="0"/>
              <a:t>('default', </a:t>
            </a:r>
            <a:r>
              <a:rPr lang="en-US" altLang="zh-CN" dirty="0" err="1"/>
              <a:t>gulp.</a:t>
            </a:r>
            <a:r>
              <a:rPr lang="en-US" altLang="zh-CN" dirty="0" err="1">
                <a:solidFill>
                  <a:srgbClr val="C00000"/>
                </a:solidFill>
              </a:rPr>
              <a:t>series</a:t>
            </a:r>
            <a:r>
              <a:rPr lang="en-US" altLang="zh-CN" dirty="0"/>
              <a:t>("</a:t>
            </a:r>
            <a:r>
              <a:rPr lang="zh-CN" altLang="en-US" dirty="0"/>
              <a:t>任务名</a:t>
            </a:r>
            <a:r>
              <a:rPr lang="en-US" altLang="zh-CN" dirty="0"/>
              <a:t>","</a:t>
            </a:r>
            <a:r>
              <a:rPr lang="zh-CN" altLang="en-US" dirty="0"/>
              <a:t>任务名</a:t>
            </a:r>
            <a:r>
              <a:rPr lang="en-US" altLang="zh-CN" dirty="0"/>
              <a:t>"))</a:t>
            </a:r>
          </a:p>
          <a:p>
            <a:endParaRPr lang="en-US" altLang="zh-CN" dirty="0"/>
          </a:p>
          <a:p>
            <a:r>
              <a:rPr lang="en-US" altLang="zh-CN" dirty="0" err="1"/>
              <a:t>gulp.task</a:t>
            </a:r>
            <a:r>
              <a:rPr lang="en-US" altLang="zh-CN" dirty="0"/>
              <a:t>('default', gulp.</a:t>
            </a:r>
            <a:r>
              <a:rPr lang="zh-CN" altLang="en-US" dirty="0">
                <a:solidFill>
                  <a:srgbClr val="C00000"/>
                </a:solidFill>
              </a:rPr>
              <a:t>parallel</a:t>
            </a:r>
            <a:r>
              <a:rPr lang="en-US" altLang="zh-CN" dirty="0"/>
              <a:t>("</a:t>
            </a:r>
            <a:r>
              <a:rPr lang="zh-CN" altLang="en-US" dirty="0"/>
              <a:t>任务名</a:t>
            </a:r>
            <a:r>
              <a:rPr lang="en-US" altLang="zh-CN" dirty="0"/>
              <a:t>","</a:t>
            </a:r>
            <a:r>
              <a:rPr lang="zh-CN" altLang="en-US" dirty="0"/>
              <a:t>任务名</a:t>
            </a:r>
            <a:r>
              <a:rPr lang="en-US" altLang="zh-CN" dirty="0"/>
              <a:t>"))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1412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62D917C-8F36-4E3C-9557-0DF1AD6ADE0A}"/>
              </a:ext>
            </a:extLst>
          </p:cNvPr>
          <p:cNvSpPr txBox="1"/>
          <p:nvPr/>
        </p:nvSpPr>
        <p:spPr>
          <a:xfrm>
            <a:off x="3203848" y="484892"/>
            <a:ext cx="21467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Gulp</a:t>
            </a:r>
            <a:r>
              <a:rPr lang="zh-CN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实际运用</a:t>
            </a:r>
          </a:p>
          <a:p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E6AADF3-4F10-4073-83E5-A8FD43893794}"/>
              </a:ext>
            </a:extLst>
          </p:cNvPr>
          <p:cNvSpPr/>
          <p:nvPr/>
        </p:nvSpPr>
        <p:spPr>
          <a:xfrm>
            <a:off x="2627784" y="1705236"/>
            <a:ext cx="4572000" cy="212237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kern="100" dirty="0">
                <a:cs typeface="Times New Roman" panose="02020603050405020304" pitchFamily="18" charset="0"/>
              </a:rPr>
              <a:t>构建一个自动化的流程如下：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zh-CN" altLang="zh-CN" kern="100" dirty="0">
                <a:cs typeface="Times New Roman" panose="02020603050405020304" pitchFamily="18" charset="0"/>
              </a:rPr>
              <a:t>本地安装</a:t>
            </a:r>
            <a:r>
              <a:rPr lang="en-US" altLang="zh-CN" kern="100" dirty="0">
                <a:cs typeface="Times New Roman" panose="02020603050405020304" pitchFamily="18" charset="0"/>
              </a:rPr>
              <a:t>gulp</a:t>
            </a:r>
            <a:endParaRPr lang="zh-CN" altLang="zh-CN" kern="100" dirty="0"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zh-CN" altLang="zh-CN" kern="100" dirty="0">
                <a:cs typeface="Times New Roman" panose="02020603050405020304" pitchFamily="18" charset="0"/>
              </a:rPr>
              <a:t>安装相应的</a:t>
            </a:r>
            <a:r>
              <a:rPr lang="en-US" altLang="zh-CN" kern="100" dirty="0">
                <a:cs typeface="Times New Roman" panose="02020603050405020304" pitchFamily="18" charset="0"/>
              </a:rPr>
              <a:t>gulp</a:t>
            </a:r>
            <a:r>
              <a:rPr lang="zh-CN" altLang="zh-CN" kern="100" dirty="0">
                <a:cs typeface="Times New Roman" panose="02020603050405020304" pitchFamily="18" charset="0"/>
              </a:rPr>
              <a:t>插件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zh-CN" altLang="zh-CN" kern="100" dirty="0">
                <a:cs typeface="Times New Roman" panose="02020603050405020304" pitchFamily="18" charset="0"/>
              </a:rPr>
              <a:t>在</a:t>
            </a:r>
            <a:r>
              <a:rPr lang="en-US" altLang="zh-CN" kern="100" dirty="0">
                <a:cs typeface="Times New Roman" panose="02020603050405020304" pitchFamily="18" charset="0"/>
              </a:rPr>
              <a:t>gulpfile.js</a:t>
            </a:r>
            <a:r>
              <a:rPr lang="zh-CN" altLang="zh-CN" kern="100" dirty="0">
                <a:cs typeface="Times New Roman" panose="02020603050405020304" pitchFamily="18" charset="0"/>
              </a:rPr>
              <a:t>中添加一个任务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zh-CN" altLang="zh-CN" kern="100" dirty="0">
                <a:cs typeface="Times New Roman" panose="02020603050405020304" pitchFamily="18" charset="0"/>
              </a:rPr>
              <a:t>执行任务</a:t>
            </a:r>
          </a:p>
        </p:txBody>
      </p:sp>
    </p:spTree>
    <p:extLst>
      <p:ext uri="{BB962C8B-B14F-4D97-AF65-F5344CB8AC3E}">
        <p14:creationId xmlns:p14="http://schemas.microsoft.com/office/powerpoint/2010/main" val="2400127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9F9A4B2-786D-4CB5-9436-889B73E9BDD2}"/>
              </a:ext>
            </a:extLst>
          </p:cNvPr>
          <p:cNvSpPr txBox="1"/>
          <p:nvPr/>
        </p:nvSpPr>
        <p:spPr>
          <a:xfrm>
            <a:off x="3570572" y="4587974"/>
            <a:ext cx="2002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u="sng" dirty="0"/>
              <a:t>https://gulpjs.com/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40692F2-7E46-449A-8216-F5775D738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555526"/>
            <a:ext cx="7596336" cy="370024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2292162-72C3-4ED1-8CBD-E2665F0C6B5C}"/>
              </a:ext>
            </a:extLst>
          </p:cNvPr>
          <p:cNvSpPr txBox="1"/>
          <p:nvPr/>
        </p:nvSpPr>
        <p:spPr>
          <a:xfrm>
            <a:off x="6876256" y="37086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插件</a:t>
            </a:r>
          </a:p>
        </p:txBody>
      </p:sp>
    </p:spTree>
    <p:extLst>
      <p:ext uri="{BB962C8B-B14F-4D97-AF65-F5344CB8AC3E}">
        <p14:creationId xmlns:p14="http://schemas.microsoft.com/office/powerpoint/2010/main" val="395349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8AE8FDD-953E-495C-A15E-3AE75180D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059582"/>
            <a:ext cx="4990476" cy="255238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4AA6CE3-BD6E-4591-9F1C-0FF88A7FAE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6697" y="428893"/>
            <a:ext cx="3923809" cy="4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913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>
            <a:off x="611560" y="1328926"/>
            <a:ext cx="9105847" cy="335476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、全局安装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zh-CN" sz="1200" dirty="0">
                <a:latin typeface="宋体" panose="02010600030101010101" pitchFamily="2" charset="-122"/>
              </a:rPr>
              <a:t>全局安装，是为了在任何地方，可以使用</a:t>
            </a:r>
            <a:r>
              <a:rPr lang="en-US" altLang="zh-CN" sz="1200" b="1" dirty="0">
                <a:latin typeface="宋体" panose="02010600030101010101" pitchFamily="2" charset="-122"/>
              </a:rPr>
              <a:t>gulp </a:t>
            </a:r>
            <a:r>
              <a:rPr lang="zh-CN" altLang="zh-CN" sz="1200" b="1" dirty="0">
                <a:latin typeface="宋体" panose="02010600030101010101" pitchFamily="2" charset="-122"/>
              </a:rPr>
              <a:t>命令</a:t>
            </a:r>
            <a:r>
              <a:rPr lang="zh-CN" altLang="zh-CN" sz="1200" dirty="0">
                <a:latin typeface="宋体" panose="02010600030101010101" pitchFamily="2" charset="-122"/>
              </a:rPr>
              <a:t>来执行任务。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install --global gulp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测试命令：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gulp –v</a:t>
            </a:r>
          </a:p>
          <a:p>
            <a:pPr>
              <a:lnSpc>
                <a:spcPct val="150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、作为项目的开发依赖（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devDependencies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）安装：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install --save-dev gulp</a:t>
            </a:r>
          </a:p>
          <a:p>
            <a:pPr>
              <a:lnSpc>
                <a:spcPct val="150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endParaRPr lang="zh-CN" altLang="en-US" sz="2000" u="none" strike="noStrike" kern="120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347864" y="319837"/>
            <a:ext cx="1983235" cy="83099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</a:rPr>
              <a:t>Gulp 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</a:rPr>
              <a:t>安装</a:t>
            </a:r>
          </a:p>
          <a:p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470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"/>
          <p:cNvSpPr>
            <a:spLocks/>
          </p:cNvSpPr>
          <p:nvPr/>
        </p:nvSpPr>
        <p:spPr>
          <a:xfrm>
            <a:off x="542891" y="3437586"/>
            <a:ext cx="8565279" cy="70788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u="none" strike="noStrike" kern="120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	</a:t>
            </a:r>
            <a:endParaRPr lang="en-US" altLang="zh-CN" sz="200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u="none" strike="noStrike" kern="120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	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F1F02FF-68C9-46EE-A0A7-1518624583E1}"/>
              </a:ext>
            </a:extLst>
          </p:cNvPr>
          <p:cNvSpPr/>
          <p:nvPr/>
        </p:nvSpPr>
        <p:spPr>
          <a:xfrm>
            <a:off x="1751558" y="1498594"/>
            <a:ext cx="670887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4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require(‘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’) //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地址模块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fs = require(‘fs’) //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读写模块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path = require(‘path’) //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路径模块</a:t>
            </a:r>
            <a:endParaRPr lang="en-US" altLang="zh-CN" sz="2400" b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BEE73C5-6995-4325-9014-9544C84C9D2F}"/>
              </a:ext>
            </a:extLst>
          </p:cNvPr>
          <p:cNvSpPr txBox="1"/>
          <p:nvPr/>
        </p:nvSpPr>
        <p:spPr>
          <a:xfrm>
            <a:off x="1619672" y="813362"/>
            <a:ext cx="1311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Middleware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019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>
            <a:spLocks/>
          </p:cNvSpPr>
          <p:nvPr/>
        </p:nvSpPr>
        <p:spPr>
          <a:xfrm>
            <a:off x="3162424" y="142106"/>
            <a:ext cx="3057247" cy="80021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zh-CN" sz="2800" b="1" kern="0" dirty="0">
                <a:solidFill>
                  <a:srgbClr val="C9394A"/>
                </a:solidFill>
                <a:latin typeface="微软雅黑" charset="0"/>
                <a:ea typeface="微软雅黑" charset="0"/>
              </a:rPr>
              <a:t>什么是自动化构建</a:t>
            </a:r>
          </a:p>
          <a:p>
            <a:pPr algn="ctr"/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5D7532-CC57-4204-8FE6-3CC51288568E}"/>
              </a:ext>
            </a:extLst>
          </p:cNvPr>
          <p:cNvSpPr/>
          <p:nvPr/>
        </p:nvSpPr>
        <p:spPr>
          <a:xfrm>
            <a:off x="971600" y="958680"/>
            <a:ext cx="7200800" cy="1566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从前端的角度来讲，如何</a:t>
            </a:r>
            <a:r>
              <a:rPr lang="zh-CN" altLang="zh-CN" sz="1600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优化网站</a:t>
            </a:r>
            <a:r>
              <a:rPr lang="zh-CN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，提升</a:t>
            </a:r>
            <a:r>
              <a:rPr lang="zh-CN" altLang="zh-CN" sz="1600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网站性能</a:t>
            </a:r>
            <a:r>
              <a:rPr lang="en-US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?</a:t>
            </a:r>
          </a:p>
          <a:p>
            <a:pPr algn="just">
              <a:lnSpc>
                <a:spcPct val="150000"/>
              </a:lnSpc>
            </a:pPr>
            <a:endParaRPr lang="zh-CN" altLang="zh-CN" sz="16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浏览器端</a:t>
            </a:r>
            <a:r>
              <a:rPr lang="en-US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&lt;---&gt; </a:t>
            </a:r>
            <a:r>
              <a:rPr lang="zh-CN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服务器端</a:t>
            </a:r>
            <a:endParaRPr lang="en-US" altLang="zh-CN" sz="16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zh-CN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050" name="图片 1">
            <a:extLst>
              <a:ext uri="{FF2B5EF4-FFF2-40B4-BE49-F238E27FC236}">
                <a16:creationId xmlns:a16="http://schemas.microsoft.com/office/drawing/2014/main" id="{B31614B1-44E6-47DF-99BC-575F3AFAC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398964"/>
            <a:ext cx="4835277" cy="2693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7806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"/>
          <p:cNvSpPr>
            <a:spLocks/>
          </p:cNvSpPr>
          <p:nvPr/>
        </p:nvSpPr>
        <p:spPr>
          <a:xfrm>
            <a:off x="542891" y="3437586"/>
            <a:ext cx="8565279" cy="70788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u="none" strike="noStrike" kern="120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	</a:t>
            </a:r>
            <a:endParaRPr lang="en-US" altLang="zh-CN" sz="200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u="none" strike="noStrike" kern="120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	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03C2AEF-AE9E-482D-A518-B9AF8E27E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6552" y="483518"/>
            <a:ext cx="9737855" cy="497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92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FFFDA52-204B-4DCF-ABA4-FF3DDB553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8321" y="687069"/>
            <a:ext cx="5416868" cy="2831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针对第一点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：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Calibri" panose="020F0502020204030204" pitchFamily="34" charset="0"/>
              </a:rPr>
              <a:t>我们需要做的就是 尽量的减少每一个文件的容量的大小。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Calibri" panose="020F0502020204030204" pitchFamily="34" charset="0"/>
              </a:rPr>
              <a:t>如何减少呢？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Calibri" panose="020F0502020204030204" pitchFamily="34" charset="0"/>
              </a:rPr>
              <a:t>HTML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Calibri" panose="020F0502020204030204" pitchFamily="34" charset="0"/>
              </a:rPr>
              <a:t>：站在结构的层面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Calibri" panose="020F0502020204030204" pitchFamily="34" charset="0"/>
              </a:rPr>
              <a:t>CSS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Calibri" panose="020F0502020204030204" pitchFamily="34" charset="0"/>
              </a:rPr>
              <a:t>：压缩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Calibri" panose="020F0502020204030204" pitchFamily="34" charset="0"/>
              </a:rPr>
              <a:t>Js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Calibri" panose="020F0502020204030204" pitchFamily="34" charset="0"/>
              </a:rPr>
              <a:t>：压缩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Calibri" panose="020F0502020204030204" pitchFamily="34" charset="0"/>
              </a:rPr>
              <a:t>图片：无损压缩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Calibri" panose="020F0502020204030204" pitchFamily="34" charset="0"/>
              </a:rPr>
              <a:t>如：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3" name="图片 2">
            <a:extLst>
              <a:ext uri="{FF2B5EF4-FFF2-40B4-BE49-F238E27FC236}">
                <a16:creationId xmlns:a16="http://schemas.microsoft.com/office/drawing/2014/main" id="{1039922B-E790-47F2-9110-0AB855CC3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321" y="3651870"/>
            <a:ext cx="6892648" cy="61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1986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32F8D147-EAA9-446D-B0E6-444CC317C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887" y="626262"/>
            <a:ext cx="2442143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针对第二点：</a:t>
            </a:r>
            <a:endParaRPr kumimoji="0" lang="en-US" altLang="zh-CN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尽量减少 </a:t>
            </a: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http</a:t>
            </a:r>
            <a:r>
              <a:rPr kumimoji="0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请求次数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。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7" name="图片 3">
            <a:extLst>
              <a:ext uri="{FF2B5EF4-FFF2-40B4-BE49-F238E27FC236}">
                <a16:creationId xmlns:a16="http://schemas.microsoft.com/office/drawing/2014/main" id="{BA916A7C-8DAB-4520-918F-94D83A744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015" y="1603935"/>
            <a:ext cx="5893297" cy="1651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FA7E90B-D793-40E0-9628-F30AC136C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7678" y="3486948"/>
            <a:ext cx="66967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宋体" panose="02010600030101010101" pitchFamily="2" charset="-122"/>
                <a:cs typeface="Arial" panose="020B0604020202020204" pitchFamily="34" charset="0"/>
              </a:rPr>
              <a:t>具体来说，就是合并。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effectLst/>
                <a:latin typeface="宋体" panose="02010600030101010101" pitchFamily="2" charset="-122"/>
                <a:cs typeface="Arial" panose="020B0604020202020204" pitchFamily="34" charset="0"/>
              </a:rPr>
              <a:t>Css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effectLst/>
                <a:latin typeface="宋体" panose="02010600030101010101" pitchFamily="2" charset="-122"/>
                <a:cs typeface="Arial" panose="020B0604020202020204" pitchFamily="34" charset="0"/>
              </a:rPr>
              <a:t>文件，可以合并的就合并</a:t>
            </a:r>
            <a:r>
              <a:rPr lang="zh-CN" altLang="en-US" sz="1600" dirty="0">
                <a:latin typeface="宋体" panose="02010600030101010101" pitchFamily="2" charset="-122"/>
                <a:cs typeface="Arial" panose="020B0604020202020204" pitchFamily="34" charset="0"/>
              </a:rPr>
              <a:t>。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effectLst/>
              <a:latin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effectLst/>
                <a:latin typeface="宋体" panose="02010600030101010101" pitchFamily="2" charset="-122"/>
                <a:cs typeface="Arial" panose="020B0604020202020204" pitchFamily="34" charset="0"/>
              </a:rPr>
              <a:t>Js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effectLst/>
                <a:latin typeface="宋体" panose="02010600030101010101" pitchFamily="2" charset="-122"/>
                <a:cs typeface="Arial" panose="020B0604020202020204" pitchFamily="34" charset="0"/>
              </a:rPr>
              <a:t>文件，可以合并的都合并。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effectLst/>
              <a:latin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effectLst/>
                <a:latin typeface="宋体" panose="02010600030101010101" pitchFamily="2" charset="-122"/>
                <a:cs typeface="Arial" panose="020B0604020202020204" pitchFamily="34" charset="0"/>
              </a:rPr>
              <a:t>背景图片，合并，使用雪碧图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effectLst/>
                <a:latin typeface="宋体" panose="02010600030101010101" pitchFamily="2" charset="-122"/>
                <a:cs typeface="Arial" panose="020B0604020202020204" pitchFamily="34" charset="0"/>
              </a:rPr>
              <a:t>sprite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effectLst/>
                <a:latin typeface="宋体" panose="02010600030101010101" pitchFamily="2" charset="-122"/>
                <a:cs typeface="Arial" panose="020B0604020202020204" pitchFamily="34" charset="0"/>
              </a:rPr>
              <a:t>。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effectLst/>
              <a:latin typeface="宋体" panose="02010600030101010101" pitchFamily="2" charset="-122"/>
              <a:cs typeface="Arial" panose="020B0604020202020204" pitchFamily="34" charset="0"/>
            </a:endParaRPr>
          </a:p>
          <a:p>
            <a:pPr lvl="0" algn="just"/>
            <a:r>
              <a:rPr lang="zh-CN" altLang="zh-CN" sz="1600" kern="100" dirty="0">
                <a:cs typeface="Times New Roman" panose="02020603050405020304" pitchFamily="18" charset="0"/>
              </a:rPr>
              <a:t>前景图片，滚动加载</a:t>
            </a:r>
            <a:r>
              <a:rPr lang="zh-CN" altLang="en-US" sz="1600" kern="100" dirty="0">
                <a:cs typeface="Times New Roman" panose="02020603050405020304" pitchFamily="18" charset="0"/>
              </a:rPr>
              <a:t>、</a:t>
            </a:r>
            <a:r>
              <a:rPr lang="zh-CN" altLang="zh-CN" sz="1600" kern="100" dirty="0">
                <a:cs typeface="Times New Roman" panose="02020603050405020304" pitchFamily="18" charset="0"/>
              </a:rPr>
              <a:t>延迟加载</a:t>
            </a:r>
            <a:r>
              <a:rPr lang="zh-CN" altLang="en-US" sz="1600" kern="100" dirty="0">
                <a:cs typeface="Times New Roman" panose="02020603050405020304" pitchFamily="18" charset="0"/>
              </a:rPr>
              <a:t>。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effectLst/>
              <a:latin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207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6D20817-503B-4F2B-BD02-02B82F8513C6}"/>
              </a:ext>
            </a:extLst>
          </p:cNvPr>
          <p:cNvSpPr/>
          <p:nvPr/>
        </p:nvSpPr>
        <p:spPr>
          <a:xfrm>
            <a:off x="935088" y="1059582"/>
            <a:ext cx="8208912" cy="2520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b="1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使用专业的工具，可以做到随时编辑，随时压缩合并。</a:t>
            </a:r>
            <a:endParaRPr lang="en-US" altLang="zh-CN" b="1" kern="100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altLang="zh-CN" b="1" kern="100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kern="100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gulp </a:t>
            </a:r>
            <a:r>
              <a:rPr lang="zh-CN" altLang="zh-CN" b="1" kern="100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（目前最流行的前端自动构建化工具，插件机制非常强大）</a:t>
            </a:r>
            <a:endParaRPr lang="zh-CN" altLang="zh-CN" kern="100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bower</a:t>
            </a:r>
            <a:r>
              <a:rPr lang="zh-CN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（比较简单，主要用来安装文件或库，并解决依赖的问题）</a:t>
            </a: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grunt </a:t>
            </a:r>
            <a:r>
              <a:rPr lang="zh-CN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（比较复杂，上手难，现在</a:t>
            </a:r>
            <a:r>
              <a:rPr lang="zh-CN" altLang="en-US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逐渐</a:t>
            </a:r>
            <a:r>
              <a:rPr lang="zh-CN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被</a:t>
            </a: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gulp</a:t>
            </a:r>
            <a:r>
              <a:rPr lang="zh-CN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所取代）</a:t>
            </a: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webpack </a:t>
            </a:r>
            <a:r>
              <a:rPr lang="zh-CN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（和</a:t>
            </a: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react/</a:t>
            </a:r>
            <a:r>
              <a:rPr lang="en-US" altLang="zh-CN" kern="100" dirty="0" err="1">
                <a:latin typeface="宋体" panose="02010600030101010101" pitchFamily="2" charset="-122"/>
                <a:cs typeface="Times New Roman" panose="02020603050405020304" pitchFamily="18" charset="0"/>
              </a:rPr>
              <a:t>vue</a:t>
            </a:r>
            <a:r>
              <a:rPr lang="zh-CN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结合在一起使用）</a:t>
            </a:r>
          </a:p>
        </p:txBody>
      </p:sp>
    </p:spTree>
    <p:extLst>
      <p:ext uri="{BB962C8B-B14F-4D97-AF65-F5344CB8AC3E}">
        <p14:creationId xmlns:p14="http://schemas.microsoft.com/office/powerpoint/2010/main" val="605323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>
            <a:off x="467544" y="1326123"/>
            <a:ext cx="8565279" cy="347787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Gulp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是前端开发过程中一种基于流的代码构建工具，是自动化项目的构建利器。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sz="16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gulp</a:t>
            </a:r>
            <a:r>
              <a:rPr lang="zh-CN" altLang="zh-CN" sz="16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是基于</a:t>
            </a:r>
            <a:r>
              <a:rPr lang="en-US" altLang="zh-CN" sz="16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Node.js</a:t>
            </a:r>
            <a:r>
              <a:rPr lang="zh-CN" altLang="zh-CN" sz="16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的自动任务运行器。可以自动完成</a:t>
            </a:r>
            <a:r>
              <a:rPr lang="en-US" altLang="zh-CN" sz="16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html</a:t>
            </a:r>
            <a:r>
              <a:rPr lang="zh-CN" altLang="zh-CN" sz="16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6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image</a:t>
            </a:r>
            <a:r>
              <a:rPr lang="zh-CN" altLang="zh-CN" sz="16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600" kern="100" dirty="0" err="1">
                <a:latin typeface="宋体" panose="02010600030101010101" pitchFamily="2" charset="-122"/>
                <a:cs typeface="Times New Roman" panose="02020603050405020304" pitchFamily="18" charset="0"/>
              </a:rPr>
              <a:t>css</a:t>
            </a:r>
            <a:r>
              <a:rPr lang="zh-CN" altLang="zh-CN" sz="16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600" kern="100" dirty="0" err="1">
                <a:latin typeface="宋体" panose="02010600030101010101" pitchFamily="2" charset="-122"/>
                <a:cs typeface="Times New Roman" panose="02020603050405020304" pitchFamily="18" charset="0"/>
              </a:rPr>
              <a:t>js</a:t>
            </a:r>
            <a:r>
              <a:rPr lang="zh-CN" altLang="zh-CN" sz="16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等文件的检测、检查、合并、压缩、格式化等，并监听文件在改动后重复指定的这些步骤。</a:t>
            </a:r>
          </a:p>
          <a:p>
            <a:pPr algn="just"/>
            <a:r>
              <a:rPr lang="en-US" altLang="zh-CN" sz="16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600" kern="100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gulp </a:t>
            </a:r>
            <a:r>
              <a:rPr lang="zh-CN" altLang="zh-CN" sz="16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6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 grunt </a:t>
            </a:r>
            <a:r>
              <a:rPr lang="zh-CN" altLang="zh-CN" sz="16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非常类似，但相比于</a:t>
            </a:r>
            <a:r>
              <a:rPr lang="en-US" altLang="zh-CN" sz="16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grunt</a:t>
            </a:r>
            <a:r>
              <a:rPr lang="zh-CN" altLang="zh-CN" sz="16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的频繁</a:t>
            </a:r>
            <a:r>
              <a:rPr lang="en-US" altLang="zh-CN" sz="1600" kern="100" dirty="0" err="1">
                <a:latin typeface="宋体" panose="02010600030101010101" pitchFamily="2" charset="-122"/>
                <a:cs typeface="Times New Roman" panose="02020603050405020304" pitchFamily="18" charset="0"/>
              </a:rPr>
              <a:t>io</a:t>
            </a:r>
            <a:r>
              <a:rPr lang="zh-CN" altLang="zh-CN" sz="16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操作，</a:t>
            </a:r>
            <a:r>
              <a:rPr lang="en-US" altLang="zh-CN" sz="16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gulp</a:t>
            </a:r>
            <a:r>
              <a:rPr lang="zh-CN" altLang="zh-CN" sz="16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的流操作，更更快更便捷的完成构建工作。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endParaRPr lang="zh-CN" altLang="en-US" sz="2000" u="none" strike="noStrike" kern="120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2980859" y="339502"/>
            <a:ext cx="3172663" cy="83099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</a:rPr>
              <a:t>What is Gulp 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</a:rPr>
              <a:t>？</a:t>
            </a:r>
          </a:p>
          <a:p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577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9F9A4B2-786D-4CB5-9436-889B73E9BDD2}"/>
              </a:ext>
            </a:extLst>
          </p:cNvPr>
          <p:cNvSpPr txBox="1"/>
          <p:nvPr/>
        </p:nvSpPr>
        <p:spPr>
          <a:xfrm>
            <a:off x="3158631" y="4656042"/>
            <a:ext cx="2826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u="sng" dirty="0"/>
              <a:t>https://www.gulpjs.com.cn/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1E9DC01-E726-45CF-AB1B-BF4A7B976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887" y="527680"/>
            <a:ext cx="6842225" cy="412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634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159E91D-1C4E-44A2-877A-5808C778DA1A}"/>
              </a:ext>
            </a:extLst>
          </p:cNvPr>
          <p:cNvSpPr/>
          <p:nvPr/>
        </p:nvSpPr>
        <p:spPr>
          <a:xfrm>
            <a:off x="1115616" y="915566"/>
            <a:ext cx="6678488" cy="3598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tabLst>
                <a:tab pos="479425" algn="l"/>
              </a:tabLst>
            </a:pPr>
            <a:r>
              <a:rPr lang="en-US" altLang="zh-CN" b="1" kern="100" dirty="0">
                <a:solidFill>
                  <a:srgbClr val="2121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</a:t>
            </a:r>
            <a:r>
              <a:rPr lang="zh-CN" altLang="en-US" b="1" kern="100" dirty="0">
                <a:solidFill>
                  <a:srgbClr val="2121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</a:t>
            </a:r>
            <a:r>
              <a:rPr lang="en-US" altLang="zh-CN" sz="2800" b="1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task</a:t>
            </a:r>
            <a:endParaRPr lang="en-US" altLang="zh-CN" sz="2800" kern="1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tabLst>
                <a:tab pos="479425" algn="l"/>
              </a:tabLst>
            </a:pP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作用：用来定义一个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gulp 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任务的。</a:t>
            </a:r>
          </a:p>
          <a:p>
            <a:pPr>
              <a:lnSpc>
                <a:spcPct val="150000"/>
              </a:lnSpc>
              <a:tabLst>
                <a:tab pos="479425" algn="l"/>
              </a:tabLst>
            </a:pP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格式：</a:t>
            </a:r>
            <a:r>
              <a:rPr lang="en-US" altLang="zh-CN" b="1" kern="1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gulp.task</a:t>
            </a:r>
            <a:r>
              <a:rPr lang="zh-CN" altLang="zh-CN" b="1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（任务名，具体要执行的任务）</a:t>
            </a:r>
            <a:endParaRPr lang="zh-CN" altLang="zh-CN" kern="1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tabLst>
                <a:tab pos="479425" algn="l"/>
              </a:tabLst>
            </a:pP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其中，任务名就是一个字符串</a:t>
            </a:r>
          </a:p>
          <a:p>
            <a:pPr>
              <a:lnSpc>
                <a:spcPct val="150000"/>
              </a:lnSpc>
              <a:tabLst>
                <a:tab pos="479425" algn="l"/>
              </a:tabLst>
            </a:pP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要执行的任务，使用回调函数表示，就是一个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function</a:t>
            </a:r>
            <a:endParaRPr lang="zh-CN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tabLst>
                <a:tab pos="479425" algn="l"/>
              </a:tabLst>
            </a:pP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tabLst>
                <a:tab pos="479425" algn="l"/>
              </a:tabLst>
            </a:pP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回调函数：一个函数作为另外一个函数的参数，那么这个作为参数的这个函数就是回调函数。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62D917C-8F36-4E3C-9557-0DF1AD6ADE0A}"/>
              </a:ext>
            </a:extLst>
          </p:cNvPr>
          <p:cNvSpPr txBox="1"/>
          <p:nvPr/>
        </p:nvSpPr>
        <p:spPr>
          <a:xfrm>
            <a:off x="3203848" y="484892"/>
            <a:ext cx="2238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Gulp 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方法使用</a:t>
            </a:r>
          </a:p>
        </p:txBody>
      </p:sp>
      <p:pic>
        <p:nvPicPr>
          <p:cNvPr id="2050" name="图片 18">
            <a:extLst>
              <a:ext uri="{FF2B5EF4-FFF2-40B4-BE49-F238E27FC236}">
                <a16:creationId xmlns:a16="http://schemas.microsoft.com/office/drawing/2014/main" id="{9632DBF9-A9E1-42AD-939C-55B84D07B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723109"/>
            <a:ext cx="5267325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4693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159E91D-1C4E-44A2-877A-5808C778DA1A}"/>
              </a:ext>
            </a:extLst>
          </p:cNvPr>
          <p:cNvSpPr/>
          <p:nvPr/>
        </p:nvSpPr>
        <p:spPr>
          <a:xfrm>
            <a:off x="179512" y="878501"/>
            <a:ext cx="8964488" cy="39198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tabLst>
                <a:tab pos="479425" algn="l"/>
              </a:tabLst>
            </a:pPr>
            <a:r>
              <a:rPr lang="en-US" altLang="zh-CN" b="1" kern="100" dirty="0">
                <a:solidFill>
                  <a:srgbClr val="2121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</a:t>
            </a:r>
            <a:r>
              <a:rPr lang="zh-CN" altLang="en-US" b="1" kern="100" dirty="0">
                <a:solidFill>
                  <a:srgbClr val="2121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</a:t>
            </a:r>
            <a:r>
              <a:rPr lang="en-US" altLang="zh-CN" sz="2800" b="1" kern="1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src</a:t>
            </a:r>
            <a:endParaRPr lang="en-US" altLang="zh-CN" sz="2800" b="1" kern="1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tabLst>
                <a:tab pos="479425" algn="l"/>
              </a:tabLst>
            </a:pP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作用：指定需要执行任务的文件。</a:t>
            </a:r>
          </a:p>
          <a:p>
            <a:pPr>
              <a:lnSpc>
                <a:spcPct val="150000"/>
              </a:lnSpc>
            </a:pP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格式：</a:t>
            </a:r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gulp.src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(globs[, options])</a:t>
            </a:r>
            <a:endParaRPr lang="zh-CN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globs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：需要处理的源文件匹配符路径，字符串或字符串数组。可以使用类似正则的方式来进行文件的匹配。常见的用法有：</a:t>
            </a:r>
          </a:p>
          <a:p>
            <a:pPr lvl="0">
              <a:lnSpc>
                <a:spcPct val="150000"/>
              </a:lnSpc>
            </a:pP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/a.js"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，指定具体某个文件，就是指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目录下的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a.js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</a:p>
          <a:p>
            <a:pPr lvl="0">
              <a:lnSpc>
                <a:spcPct val="150000"/>
              </a:lnSpc>
            </a:pP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匹配某个文件夹下的所有文件，如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/*.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，匹配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下所有的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</a:p>
          <a:p>
            <a:pPr lvl="0">
              <a:lnSpc>
                <a:spcPct val="150000"/>
              </a:lnSpc>
            </a:pP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”， 匹配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个或多个子文件夹，如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/**/*.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，匹配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下的所有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文件以及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下的子目录中的所有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</a:p>
          <a:p>
            <a:pPr lvl="0">
              <a:lnSpc>
                <a:spcPct val="150000"/>
              </a:lnSpc>
            </a:pP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 }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”，匹配多个属性，如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/{a,b}.js 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，包含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a.js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b.js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，再如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/*.{ jpg,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png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gif } 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jpg/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png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/gif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</a:p>
          <a:p>
            <a:pPr lvl="0">
              <a:lnSpc>
                <a:spcPct val="150000"/>
              </a:lnSpc>
            </a:pP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“！”，排除文件，如 ！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/a.js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，不包含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a.js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62D917C-8F36-4E3C-9557-0DF1AD6ADE0A}"/>
              </a:ext>
            </a:extLst>
          </p:cNvPr>
          <p:cNvSpPr txBox="1"/>
          <p:nvPr/>
        </p:nvSpPr>
        <p:spPr>
          <a:xfrm>
            <a:off x="3347864" y="416836"/>
            <a:ext cx="2238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Gulp 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方法使用</a:t>
            </a:r>
          </a:p>
        </p:txBody>
      </p:sp>
    </p:spTree>
    <p:extLst>
      <p:ext uri="{BB962C8B-B14F-4D97-AF65-F5344CB8AC3E}">
        <p14:creationId xmlns:p14="http://schemas.microsoft.com/office/powerpoint/2010/main" val="2172178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832</Words>
  <Application>Microsoft Office PowerPoint</Application>
  <PresentationFormat>全屏显示(16:9)</PresentationFormat>
  <Paragraphs>139</Paragraphs>
  <Slides>20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宋体</vt:lpstr>
      <vt:lpstr>微软雅黑</vt:lpstr>
      <vt:lpstr>Arial</vt:lpstr>
      <vt:lpstr>Calibri</vt:lpstr>
      <vt:lpstr>Wingdings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孟 庆凡</cp:lastModifiedBy>
  <cp:revision>198</cp:revision>
  <dcterms:created xsi:type="dcterms:W3CDTF">2016-04-25T01:54:29Z</dcterms:created>
  <dcterms:modified xsi:type="dcterms:W3CDTF">2019-02-15T10:48:38Z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