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A9988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9" name="标题文本"/>
          <p:cNvSpPr txBox="1"/>
          <p:nvPr>
            <p:ph type="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20" name="正文级别 1…"/>
          <p:cNvSpPr txBox="1"/>
          <p:nvPr>
            <p:ph type="body" sz="quarter" idx="1"/>
          </p:nvPr>
        </p:nvSpPr>
        <p:spPr>
          <a:xfrm>
            <a:off x="972835" y="4230532"/>
            <a:ext cx="10250801" cy="7216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972600" y="978599"/>
            <a:ext cx="10251200" cy="1659602"/>
          </a:xfrm>
          <a:prstGeom prst="rect">
            <a:avLst/>
          </a:prstGeom>
        </p:spPr>
        <p:txBody>
          <a:bodyPr/>
          <a:lstStyle>
            <a:lvl1pPr>
              <a:defRPr sz="106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正文级别 1…"/>
          <p:cNvSpPr txBox="1"/>
          <p:nvPr>
            <p:ph type="body" sz="half" idx="1"/>
          </p:nvPr>
        </p:nvSpPr>
        <p:spPr>
          <a:xfrm>
            <a:off x="972600" y="3030516"/>
            <a:ext cx="10251200" cy="2107202"/>
          </a:xfrm>
          <a:prstGeom prst="rect">
            <a:avLst/>
          </a:prstGeom>
        </p:spPr>
        <p:txBody>
          <a:bodyPr/>
          <a:lstStyle>
            <a:lvl1pPr marL="609584" indent="-414855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1291519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90110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2510688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3120273" indent="-470272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31" name="标题文本"/>
          <p:cNvSpPr txBox="1"/>
          <p:nvPr>
            <p:ph type="title"/>
          </p:nvPr>
        </p:nvSpPr>
        <p:spPr>
          <a:xfrm>
            <a:off x="972600" y="1763266"/>
            <a:ext cx="10251200" cy="20248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972600" y="2771832"/>
            <a:ext cx="10251600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972432" y="2771832"/>
            <a:ext cx="5032402" cy="3014802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6191471" y="2771832"/>
            <a:ext cx="5032402" cy="3014801"/>
          </a:xfrm>
          <a:prstGeom prst="rect">
            <a:avLst/>
          </a:prstGeom>
        </p:spPr>
        <p:txBody>
          <a:bodyPr/>
          <a:lstStyle/>
          <a:p>
            <a:pPr marL="609584" indent="-414855"/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/>
          <p:nvPr>
            <p:ph type="title"/>
          </p:nvPr>
        </p:nvSpPr>
        <p:spPr>
          <a:xfrm>
            <a:off x="973333" y="1758200"/>
            <a:ext cx="4401200" cy="18420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961632" y="3708967"/>
            <a:ext cx="4401201" cy="2130001"/>
          </a:xfrm>
          <a:prstGeom prst="rect">
            <a:avLst/>
          </a:prstGeom>
        </p:spPr>
        <p:txBody>
          <a:bodyPr/>
          <a:lstStyle>
            <a:lvl1pPr marL="609584" indent="-414855"/>
            <a:lvl2pPr marL="1291519" indent="-470272"/>
            <a:lvl3pPr marL="1901103" indent="-470272"/>
            <a:lvl4pPr marL="2510688" indent="-470272"/>
            <a:lvl5pPr marL="3120273" indent="-470272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1107190" y="5558840"/>
            <a:ext cx="994351" cy="61102"/>
            <a:chOff x="0" y="0"/>
            <a:chExt cx="994350" cy="61101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78" name="标题文本"/>
          <p:cNvSpPr txBox="1"/>
          <p:nvPr>
            <p:ph type="title"/>
          </p:nvPr>
        </p:nvSpPr>
        <p:spPr>
          <a:xfrm>
            <a:off x="972600" y="1152400"/>
            <a:ext cx="9361600" cy="39800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90" name="标题文本"/>
          <p:cNvSpPr txBox="1"/>
          <p:nvPr>
            <p:ph type="title"/>
          </p:nvPr>
        </p:nvSpPr>
        <p:spPr>
          <a:xfrm>
            <a:off x="973333" y="1758200"/>
            <a:ext cx="4401200" cy="22496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1" name="正文级别 1…"/>
          <p:cNvSpPr txBox="1"/>
          <p:nvPr>
            <p:ph type="body" sz="quarter" idx="1"/>
          </p:nvPr>
        </p:nvSpPr>
        <p:spPr>
          <a:xfrm>
            <a:off x="966600" y="4215367"/>
            <a:ext cx="4401200" cy="1012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6898967" y="1803500"/>
            <a:ext cx="4499201" cy="4034000"/>
          </a:xfrm>
          <a:prstGeom prst="rect">
            <a:avLst/>
          </a:prstGeom>
        </p:spPr>
        <p:txBody>
          <a:bodyPr/>
          <a:lstStyle/>
          <a:p>
            <a:pPr marL="609584" indent="-414855"/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文级别 1…"/>
          <p:cNvSpPr txBox="1"/>
          <p:nvPr>
            <p:ph type="body" sz="quarter" idx="1"/>
          </p:nvPr>
        </p:nvSpPr>
        <p:spPr>
          <a:xfrm>
            <a:off x="966600" y="5830068"/>
            <a:ext cx="10263200" cy="6140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12192000" cy="6504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1107190" y="1588342"/>
            <a:ext cx="994351" cy="61102"/>
            <a:chOff x="0" y="0"/>
            <a:chExt cx="994350" cy="61101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715227" y="-218022"/>
              <a:ext cx="61102" cy="4971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220124" y="-220125"/>
              <a:ext cx="61102" cy="501351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6" name="标题文本"/>
          <p:cNvSpPr txBox="1"/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7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1734144" y="6402510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/>
          <p:nvPr>
            <p:ph type="ctrTitle"/>
          </p:nvPr>
        </p:nvSpPr>
        <p:spPr>
          <a:xfrm>
            <a:off x="972600" y="1763266"/>
            <a:ext cx="10250800" cy="2219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/>
            <a:r>
              <a:t>Bringing the Analog World to Digital Design</a:t>
            </a:r>
          </a:p>
        </p:txBody>
      </p:sp>
      <p:sp>
        <p:nvSpPr>
          <p:cNvPr id="130" name="Google Shape;87;p13"/>
          <p:cNvSpPr txBox="1"/>
          <p:nvPr>
            <p:ph type="subTitle" sz="half" idx="1"/>
          </p:nvPr>
        </p:nvSpPr>
        <p:spPr>
          <a:xfrm>
            <a:off x="972832" y="4230532"/>
            <a:ext cx="10347602" cy="17516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 member: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Conor Naughton 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 Xu</a:t>
            </a:r>
          </a:p>
          <a:p>
            <a:pPr marL="0" indent="0">
              <a:defRPr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Yimin Xu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What’s Going Well</a:t>
            </a:r>
          </a:p>
        </p:txBody>
      </p:sp>
      <p:sp>
        <p:nvSpPr>
          <p:cNvPr id="164" name="Text Placeholder 2"/>
          <p:cNvSpPr txBox="1"/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/>
          <a:lstStyle/>
          <a:p>
            <a:pPr marL="609585" indent="-414856">
              <a:buSzPts val="2000"/>
              <a:defRPr sz="2000"/>
            </a:pPr>
            <a:r>
              <a:t>ADC code working</a:t>
            </a:r>
          </a:p>
          <a:p>
            <a:pPr marL="609585" indent="-414856">
              <a:buSzPts val="2000"/>
              <a:defRPr sz="2000"/>
            </a:pPr>
            <a:r>
              <a:t>Force sensitive resistors working</a:t>
            </a:r>
          </a:p>
          <a:p>
            <a:pPr marL="609585" indent="-414856">
              <a:buSzPts val="2000"/>
              <a:defRPr sz="2000"/>
            </a:pPr>
            <a:r>
              <a:t>Build a QSPI flash controller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What’s Not Going Well</a:t>
            </a:r>
          </a:p>
        </p:txBody>
      </p:sp>
      <p:sp>
        <p:nvSpPr>
          <p:cNvPr id="167" name="Text Placeholder 2"/>
          <p:cNvSpPr txBox="1"/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/>
          <a:lstStyle/>
          <a:p>
            <a:pPr marL="609585" indent="-414856">
              <a:buSzPts val="2000"/>
              <a:defRPr sz="2000"/>
            </a:pPr>
            <a:r>
              <a:t>Need to make sensor output more differentiable.</a:t>
            </a:r>
          </a:p>
          <a:p>
            <a:pPr marL="609585" indent="-414856">
              <a:buSzPts val="2000"/>
              <a:defRPr sz="2000"/>
            </a:pPr>
            <a:r>
              <a:t>Invert the QSPI flash controller into game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30;p20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22959">
              <a:defRPr sz="3150"/>
            </a:lvl1pPr>
          </a:lstStyle>
          <a:p>
            <a:pPr/>
            <a:r>
              <a:t>Timeline and Project Assignments </a:t>
            </a:r>
          </a:p>
        </p:txBody>
      </p:sp>
      <p:sp>
        <p:nvSpPr>
          <p:cNvPr id="170" name="Google Shape;131;p20"/>
          <p:cNvSpPr txBox="1"/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marL="591297" indent="-410623" defTabSz="886968">
              <a:buSzPts val="1700"/>
              <a:defRPr sz="1746"/>
            </a:pPr>
            <a:r>
              <a:t>Game Code Base [Bin Xu]</a:t>
            </a:r>
          </a:p>
          <a:p>
            <a:pPr lvl="1" marL="1182594" indent="-394198" defTabSz="886968">
              <a:buSzPts val="1500"/>
              <a:defRPr sz="1552"/>
            </a:pPr>
            <a:r>
              <a:t>Understand how it works [10/14]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lvl="1" marL="1182594" indent="-394198" defTabSz="886968">
              <a:buSzPts val="1500"/>
              <a:defRPr sz="1552"/>
            </a:pPr>
            <a:r>
              <a:t>Identify inputs and how we would change them out for our ADC values [10/28]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lvl="1" marL="1182594" indent="-394198" defTabSz="886968">
              <a:buSzPts val="1500"/>
              <a:defRPr sz="1552"/>
            </a:pPr>
            <a:r>
              <a:t>Get FPGA to connect to a monitor [11/3]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marL="591297" indent="-410623" defTabSz="886968">
              <a:buSzPts val="1700"/>
              <a:defRPr sz="1746"/>
            </a:pPr>
            <a:r>
              <a:t>ADC [Conor N]</a:t>
            </a:r>
          </a:p>
          <a:p>
            <a:pPr lvl="1" marL="1182594" indent="-394198" defTabSz="886968">
              <a:buSzPts val="1500"/>
              <a:defRPr sz="1552"/>
            </a:pPr>
            <a:r>
              <a:t>Understand how it works [10/14]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lvl="1" marL="1182594" indent="-394198" defTabSz="886968">
              <a:buSzPts val="1500"/>
              <a:defRPr sz="1552"/>
            </a:pPr>
            <a:r>
              <a:t>Define properties (sample rate, measurement range, etc) [10/21]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lvl="1" marL="1182594" indent="-394198" defTabSz="886968">
              <a:buSzPts val="1500"/>
              <a:defRPr sz="1552"/>
            </a:pPr>
            <a:r>
              <a:t>Prepare analog sensor for connection to dev board [10/28]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lvl="1" marL="1182594" indent="-394198" defTabSz="886968">
              <a:buSzPts val="1500"/>
              <a:defRPr sz="1552"/>
            </a:pPr>
            <a:r>
              <a:t>Demonstrate sampling with analog sensor [11/3] </a:t>
            </a:r>
            <a:r>
              <a:rPr>
                <a:solidFill>
                  <a:srgbClr val="00B050"/>
                </a:solidFill>
              </a:rPr>
              <a:t>Complete</a:t>
            </a:r>
            <a:endParaRPr>
              <a:solidFill>
                <a:srgbClr val="00B050"/>
              </a:solidFill>
            </a:endParaRPr>
          </a:p>
          <a:p>
            <a:pPr marL="591297" indent="-410623" defTabSz="886968">
              <a:buSzPts val="1700"/>
              <a:defRPr sz="1746"/>
            </a:pPr>
            <a:r>
              <a:t>Quad SPI Flash [Yimin Xu]</a:t>
            </a:r>
          </a:p>
          <a:p>
            <a:pPr lvl="1" marL="1182594" indent="-394198" defTabSz="886968">
              <a:buSzPts val="1500"/>
              <a:defRPr sz="1552"/>
            </a:pPr>
            <a:r>
              <a:t>Understand how it works [10/14]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lvl="1" marL="1182594" indent="-394198" defTabSz="886968">
              <a:buSzPts val="1500"/>
              <a:defRPr sz="1552"/>
            </a:pPr>
            <a:r>
              <a:t>Identify memory availability to inform how much we can use [10/21] </a:t>
            </a:r>
            <a:r>
              <a:rPr>
                <a:solidFill>
                  <a:srgbClr val="00B050"/>
                </a:solidFill>
              </a:rPr>
              <a:t>Complete</a:t>
            </a:r>
          </a:p>
          <a:p>
            <a:pPr lvl="1" marL="1182594" indent="-394198" defTabSz="886968">
              <a:buSzPts val="1500"/>
              <a:defRPr sz="1552"/>
            </a:pPr>
            <a:r>
              <a:t>Demonstrate ability to enter values into memory and extract [11/3] </a:t>
            </a:r>
            <a:r>
              <a:rPr>
                <a:solidFill>
                  <a:srgbClr val="00B050"/>
                </a:solidFill>
              </a:rPr>
              <a:t>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Path Forward</a:t>
            </a:r>
          </a:p>
        </p:txBody>
      </p:sp>
      <p:sp>
        <p:nvSpPr>
          <p:cNvPr id="173" name="Text Placeholder 2"/>
          <p:cNvSpPr txBox="1"/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/>
          <a:lstStyle/>
          <a:p>
            <a:pPr indent="-423322">
              <a:spcBef>
                <a:spcPts val="100"/>
              </a:spcBef>
              <a:buSzPts val="1800"/>
              <a:defRPr sz="1800"/>
            </a:pPr>
            <a:r>
              <a:t>Game Code Base [Bin Xu]</a:t>
            </a:r>
          </a:p>
          <a:p>
            <a:pPr lvl="1" marL="1219169" indent="-406390">
              <a:spcBef>
                <a:spcPts val="100"/>
              </a:spcBef>
              <a:buSzPts val="1600"/>
              <a:defRPr sz="1600"/>
            </a:pPr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t>ADC [Conor N]</a:t>
            </a:r>
          </a:p>
          <a:p>
            <a:pPr lvl="1" marL="1219169" indent="-406390">
              <a:spcBef>
                <a:spcPts val="100"/>
              </a:spcBef>
              <a:buSzPts val="1600"/>
              <a:defRPr sz="1600"/>
            </a:pPr>
            <a:r>
              <a:t>Figure out how to make measurements more differentiable [11/4]</a:t>
            </a:r>
            <a:endParaRPr sz="1100"/>
          </a:p>
          <a:p>
            <a:pPr lvl="2" marL="1828754" indent="-406390">
              <a:spcBef>
                <a:spcPts val="100"/>
              </a:spcBef>
              <a:buSzPts val="1600"/>
              <a:defRPr sz="1600"/>
            </a:pPr>
            <a:r>
              <a:t>Likely replace with a load cell but in the mean time, try to find an EE solution</a:t>
            </a:r>
            <a:endParaRPr sz="1100"/>
          </a:p>
          <a:p>
            <a:pPr lvl="1" marL="1219169" indent="-406390">
              <a:spcBef>
                <a:spcPts val="100"/>
              </a:spcBef>
              <a:buSzPts val="1600"/>
              <a:defRPr sz="1600"/>
            </a:pPr>
            <a:r>
              <a:t>Characterize measurement repeatability, fidelity [11/9]</a:t>
            </a:r>
            <a:endParaRPr sz="1100"/>
          </a:p>
          <a:p>
            <a:pPr lvl="1" marL="1219169" indent="-406390">
              <a:spcBef>
                <a:spcPts val="100"/>
              </a:spcBef>
              <a:buSzPts val="1600"/>
              <a:defRPr sz="1600"/>
            </a:pPr>
            <a:r>
              <a:t>Finalize gameplay setup and demonstrate functionality [11/18]</a:t>
            </a:r>
            <a:endParaRPr sz="1100"/>
          </a:p>
          <a:p>
            <a:pPr indent="-423322">
              <a:spcBef>
                <a:spcPts val="100"/>
              </a:spcBef>
              <a:buSzPts val="1800"/>
              <a:defRPr sz="1800"/>
            </a:pPr>
            <a:r>
              <a:t>Quad SPI Flash [Yimin Xu]</a:t>
            </a:r>
          </a:p>
          <a:p>
            <a:pPr lvl="1" marL="1236102" indent="-423322">
              <a:spcBef>
                <a:spcPts val="100"/>
              </a:spcBef>
              <a:buSzPts val="1800"/>
              <a:buChar char="●"/>
              <a:defRPr sz="1800"/>
            </a:pPr>
            <a:r>
              <a:t>Combine the flash controller into game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0;p20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22959">
              <a:defRPr sz="3150"/>
            </a:lvl1pPr>
          </a:lstStyle>
          <a:p>
            <a:pPr/>
            <a:r>
              <a:t>Goal</a:t>
            </a:r>
          </a:p>
        </p:txBody>
      </p:sp>
      <p:sp>
        <p:nvSpPr>
          <p:cNvPr id="133" name="Google Shape;131;p20"/>
          <p:cNvSpPr txBox="1"/>
          <p:nvPr>
            <p:ph type="body" idx="1"/>
          </p:nvPr>
        </p:nvSpPr>
        <p:spPr>
          <a:xfrm>
            <a:off x="972600" y="2568632"/>
            <a:ext cx="10251600" cy="4046401"/>
          </a:xfrm>
          <a:prstGeom prst="rect">
            <a:avLst/>
          </a:prstGeom>
        </p:spPr>
        <p:txBody>
          <a:bodyPr lIns="121899" tIns="121899" rIns="121899" bIns="121899"/>
          <a:lstStyle/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Explore the use of analog signals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Exchange a digital input for a game with an analog input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Store ADC data</a:t>
            </a:r>
          </a:p>
          <a:p>
            <a:pPr indent="-423322">
              <a:lnSpc>
                <a:spcPct val="200000"/>
              </a:lnSpc>
              <a:spcBef>
                <a:spcPts val="100"/>
              </a:spcBef>
              <a:buSzPts val="2400"/>
              <a:defRPr sz="2400"/>
            </a:pPr>
            <a:r>
              <a:t>Pull data from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4;p16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162"/>
            </a:lvl1pPr>
          </a:lstStyle>
          <a:p>
            <a:pPr/>
            <a:r>
              <a:t>High Level Diagram</a:t>
            </a:r>
          </a:p>
        </p:txBody>
      </p:sp>
      <p:pic>
        <p:nvPicPr>
          <p:cNvPr id="136" name="Google Shape;105;p16" descr="Google Shape;105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9266" y="2625100"/>
            <a:ext cx="6902254" cy="39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06;p16" descr="Google Shape;106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2707" y="2157498"/>
            <a:ext cx="3161492" cy="1854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Demo Clarification</a:t>
            </a:r>
          </a:p>
        </p:txBody>
      </p:sp>
      <p:sp>
        <p:nvSpPr>
          <p:cNvPr id="140" name="Text Placeholder 2"/>
          <p:cNvSpPr txBox="1"/>
          <p:nvPr>
            <p:ph type="body" idx="1"/>
          </p:nvPr>
        </p:nvSpPr>
        <p:spPr>
          <a:xfrm>
            <a:off x="897098" y="2352381"/>
            <a:ext cx="10595820" cy="383030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SzPts val="1600"/>
              <a:defRPr sz="1600"/>
            </a:pPr>
            <a:r>
              <a:t>Game: Pong</a:t>
            </a:r>
          </a:p>
          <a:p>
            <a:pPr>
              <a:lnSpc>
                <a:spcPct val="150000"/>
              </a:lnSpc>
              <a:spcBef>
                <a:spcPts val="1200"/>
              </a:spcBef>
              <a:buSzPts val="1600"/>
              <a:defRPr sz="1600"/>
            </a:pPr>
            <a:r>
              <a:t>User Analog Input Mechanism: Force Sensitive Resistor</a:t>
            </a:r>
          </a:p>
          <a:p>
            <a:pPr lvl="1" marL="1219169" indent="-397922">
              <a:lnSpc>
                <a:spcPct val="150000"/>
              </a:lnSpc>
              <a:buSzPts val="1400"/>
              <a:defRPr sz="1400"/>
            </a:pPr>
            <a:r>
              <a:t>As the user pushes harder, the input signal will increase in magnitude</a:t>
            </a:r>
            <a:endParaRPr sz="1100"/>
          </a:p>
          <a:p>
            <a:pPr>
              <a:lnSpc>
                <a:spcPct val="150000"/>
              </a:lnSpc>
              <a:spcBef>
                <a:spcPts val="1200"/>
              </a:spcBef>
              <a:buSzPts val="1600"/>
              <a:defRPr sz="1600"/>
            </a:pPr>
            <a:r>
              <a:t>Game Play</a:t>
            </a:r>
          </a:p>
          <a:p>
            <a:pPr lvl="1" marL="1219169" indent="-397922">
              <a:lnSpc>
                <a:spcPct val="150000"/>
              </a:lnSpc>
              <a:buSzPts val="1400"/>
              <a:defRPr sz="1400"/>
            </a:pPr>
            <a:r>
              <a:t>User will have two input sensors, one which will make the paddle go up and the other to make it go down.</a:t>
            </a:r>
            <a:endParaRPr sz="1100"/>
          </a:p>
          <a:p>
            <a:pPr lvl="1" marL="1219169" indent="-397922">
              <a:lnSpc>
                <a:spcPct val="150000"/>
              </a:lnSpc>
              <a:buSzPts val="1400"/>
              <a:defRPr sz="1400"/>
            </a:pPr>
            <a:r>
              <a:t>The harder the user presses on a given sensor, the faster the paddle will move up or down.</a:t>
            </a:r>
            <a:endParaRPr sz="1100"/>
          </a:p>
          <a:p>
            <a:pPr>
              <a:lnSpc>
                <a:spcPct val="150000"/>
              </a:lnSpc>
              <a:spcBef>
                <a:spcPts val="1200"/>
              </a:spcBef>
              <a:buSzPts val="1600"/>
              <a:defRPr sz="1600"/>
            </a:pPr>
            <a:r>
              <a:t>Memory</a:t>
            </a:r>
          </a:p>
          <a:p>
            <a:pPr lvl="1" marL="1219169" indent="-397922">
              <a:lnSpc>
                <a:spcPct val="150000"/>
              </a:lnSpc>
              <a:buSzPts val="1400"/>
              <a:defRPr sz="1400"/>
            </a:pPr>
            <a:r>
              <a:t>Continuous writing of small amount of gameplay to non volatile RAM which can be displayed after a point is scored even if power is lost.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Pong game</a:t>
            </a:r>
          </a:p>
        </p:txBody>
      </p:sp>
      <p:sp>
        <p:nvSpPr>
          <p:cNvPr id="143" name="Text Placeholder 2"/>
          <p:cNvSpPr txBox="1"/>
          <p:nvPr>
            <p:ph type="body" sz="half" idx="1"/>
          </p:nvPr>
        </p:nvSpPr>
        <p:spPr>
          <a:xfrm>
            <a:off x="972599" y="2771832"/>
            <a:ext cx="9320694" cy="3014801"/>
          </a:xfrm>
          <a:prstGeom prst="rect">
            <a:avLst/>
          </a:prstGeom>
        </p:spPr>
        <p:txBody>
          <a:bodyPr/>
          <a:lstStyle/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Single player, but stores the highest score so players can still compete with their friends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Increase speed with each collision, and to add our own spin on the classic several decoy balls as the game progresses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Have a collision detector that senses when the ball hits the paddle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Use buttons to move the paddle left and right and have a button that starts the game</a:t>
            </a:r>
          </a:p>
          <a:p>
            <a:pPr marL="406400" indent="-285750">
              <a:lnSpc>
                <a:spcPct val="144000"/>
              </a:lnSpc>
              <a:spcBef>
                <a:spcPts val="1200"/>
              </a:spcBef>
              <a:buSzPts val="1500"/>
              <a:defRPr sz="1500"/>
            </a:pPr>
            <a:r>
              <a:t>7segment will show the score of game.</a:t>
            </a:r>
          </a:p>
        </p:txBody>
      </p:sp>
      <p:pic>
        <p:nvPicPr>
          <p:cNvPr id="14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4579" y="4555221"/>
            <a:ext cx="2939832" cy="200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3507" y="781393"/>
            <a:ext cx="2450905" cy="1653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972600" y="1758200"/>
            <a:ext cx="10251200" cy="713601"/>
          </a:xfrm>
          <a:prstGeom prst="rect">
            <a:avLst/>
          </a:prstGeom>
        </p:spPr>
        <p:txBody>
          <a:bodyPr/>
          <a:lstStyle/>
          <a:p>
            <a:pPr/>
            <a:r>
              <a:t>Diagram of Game</a:t>
            </a:r>
          </a:p>
        </p:txBody>
      </p:sp>
      <p:pic>
        <p:nvPicPr>
          <p:cNvPr id="148" name="内容占位符 4" descr="内容占位符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4406" y="2560174"/>
            <a:ext cx="8307885" cy="3960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Game Input Discussion</a:t>
            </a:r>
          </a:p>
        </p:txBody>
      </p:sp>
      <p:sp>
        <p:nvSpPr>
          <p:cNvPr id="151" name="Text Placeholder 2"/>
          <p:cNvSpPr txBox="1"/>
          <p:nvPr>
            <p:ph type="body" sz="quarter" idx="1"/>
          </p:nvPr>
        </p:nvSpPr>
        <p:spPr>
          <a:xfrm>
            <a:off x="754486" y="2888582"/>
            <a:ext cx="5123402" cy="30148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SzPts val="1600"/>
              <a:defRPr sz="1600"/>
            </a:pPr>
            <a:r>
              <a:t>In our project, we will connect the left and right button to analog button. </a:t>
            </a:r>
          </a:p>
          <a:p>
            <a:pPr>
              <a:spcBef>
                <a:spcPts val="1200"/>
              </a:spcBef>
              <a:buSzPts val="1600"/>
              <a:defRPr sz="1600"/>
            </a:pPr>
            <a:r>
              <a:t>When the speed of ball bouncing increases, the pressure of pressing analog button will be increased.</a:t>
            </a:r>
          </a:p>
        </p:txBody>
      </p:sp>
      <p:pic>
        <p:nvPicPr>
          <p:cNvPr id="152" name="内容占位符 4" descr="内容占位符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4113" y="2888582"/>
            <a:ext cx="5476876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972600" y="1758200"/>
            <a:ext cx="10251600" cy="713601"/>
          </a:xfrm>
          <a:prstGeom prst="rect">
            <a:avLst/>
          </a:prstGeom>
        </p:spPr>
        <p:txBody>
          <a:bodyPr/>
          <a:lstStyle/>
          <a:p>
            <a:pPr/>
            <a:r>
              <a:t>ADC Development</a:t>
            </a:r>
          </a:p>
        </p:txBody>
      </p:sp>
      <p:sp>
        <p:nvSpPr>
          <p:cNvPr id="155" name="Text Placeholder 2"/>
          <p:cNvSpPr txBox="1"/>
          <p:nvPr>
            <p:ph type="body" sz="half" idx="1"/>
          </p:nvPr>
        </p:nvSpPr>
        <p:spPr>
          <a:xfrm>
            <a:off x="972600" y="2771832"/>
            <a:ext cx="10251600" cy="3014801"/>
          </a:xfrm>
          <a:prstGeom prst="rect">
            <a:avLst/>
          </a:prstGeom>
        </p:spPr>
        <p:txBody>
          <a:bodyPr/>
          <a:lstStyle>
            <a:lvl1pPr marL="609585" indent="-414856">
              <a:buSzPts val="2000"/>
              <a:defRPr sz="2000"/>
            </a:lvl1pPr>
          </a:lstStyle>
          <a:p>
            <a:pPr/>
            <a:r>
              <a:t>Insert video of ADC working</a:t>
            </a:r>
          </a:p>
        </p:txBody>
      </p:sp>
      <p:pic>
        <p:nvPicPr>
          <p:cNvPr id="1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8878561" y="3253813"/>
            <a:ext cx="1969057" cy="3414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1704" y="1510532"/>
            <a:ext cx="3408481" cy="2052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QSPI flash controller"/>
          <p:cNvSpPr txBox="1"/>
          <p:nvPr>
            <p:ph type="title"/>
          </p:nvPr>
        </p:nvSpPr>
        <p:spPr>
          <a:xfrm>
            <a:off x="970200" y="1587904"/>
            <a:ext cx="10251600" cy="1077012"/>
          </a:xfrm>
          <a:prstGeom prst="rect">
            <a:avLst/>
          </a:prstGeom>
        </p:spPr>
        <p:txBody>
          <a:bodyPr/>
          <a:lstStyle>
            <a:lvl1pPr defTabSz="365760">
              <a:defRPr sz="3200"/>
            </a:lvl1pPr>
          </a:lstStyle>
          <a:p>
            <a:pPr/>
            <a:r>
              <a:t>QSPI flash controller</a:t>
            </a:r>
          </a:p>
        </p:txBody>
      </p:sp>
      <p:sp>
        <p:nvSpPr>
          <p:cNvPr id="160" name="Timing control loop…"/>
          <p:cNvSpPr txBox="1"/>
          <p:nvPr>
            <p:ph type="body" sz="half" idx="1"/>
          </p:nvPr>
        </p:nvSpPr>
        <p:spPr>
          <a:xfrm>
            <a:off x="1062720" y="2784707"/>
            <a:ext cx="10251601" cy="3014801"/>
          </a:xfrm>
          <a:prstGeom prst="rect">
            <a:avLst/>
          </a:prstGeom>
        </p:spPr>
        <p:txBody>
          <a:bodyPr/>
          <a:lstStyle/>
          <a:p>
            <a:pPr marL="609585" indent="-414856">
              <a:buSzPts val="2000"/>
              <a:defRPr sz="2000"/>
            </a:pPr>
            <a:r>
              <a:t>Timing control loop</a:t>
            </a:r>
          </a:p>
          <a:p>
            <a:pPr marL="609585" indent="-414856">
              <a:buSzPts val="2000"/>
              <a:defRPr sz="2000"/>
            </a:pPr>
            <a:r>
              <a:t>Reading a word</a:t>
            </a:r>
          </a:p>
          <a:p>
            <a:pPr marL="609585" indent="-414856">
              <a:buSzPts val="2000"/>
              <a:defRPr sz="2000"/>
            </a:pPr>
            <a:r>
              <a:t>Reading another word -&gt; loop</a:t>
            </a:r>
          </a:p>
          <a:p>
            <a:pPr marL="609585" indent="-414856">
              <a:buSzPts val="2000"/>
              <a:defRPr sz="2000"/>
            </a:pPr>
            <a:r>
              <a:t>The Startup Sequence</a:t>
            </a:r>
          </a:p>
        </p:txBody>
      </p:sp>
      <p:pic>
        <p:nvPicPr>
          <p:cNvPr id="161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0990" y="2923316"/>
            <a:ext cx="4800036" cy="2532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