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18" name="Google Shape;11;p2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9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标题文本</a:t>
            </a:r>
          </a:p>
        </p:txBody>
      </p:sp>
      <p:sp>
        <p:nvSpPr>
          <p:cNvPr id="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835" y="4230532"/>
            <a:ext cx="10250801" cy="7216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11" name="xx%"/>
          <p:cNvSpPr txBox="1">
            <a:spLocks noGrp="1"/>
          </p:cNvSpPr>
          <p:nvPr>
            <p:ph type="title" hasCustomPrompt="1"/>
          </p:nvPr>
        </p:nvSpPr>
        <p:spPr>
          <a:xfrm>
            <a:off x="972600" y="978599"/>
            <a:ext cx="10251200" cy="1659602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FFFFFF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3030516"/>
            <a:ext cx="10251200" cy="2107202"/>
          </a:xfrm>
          <a:prstGeom prst="rect">
            <a:avLst/>
          </a:prstGeom>
        </p:spPr>
        <p:txBody>
          <a:bodyPr/>
          <a:lstStyle>
            <a:lvl1pPr marL="609584" indent="-414855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1291519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90110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2510688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312027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1200" cy="20248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432" y="2771832"/>
            <a:ext cx="5032402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Google Shape;38;p5"/>
          <p:cNvSpPr txBox="1">
            <a:spLocks noGrp="1"/>
          </p:cNvSpPr>
          <p:nvPr>
            <p:ph type="body" sz="quarter" idx="21"/>
          </p:nvPr>
        </p:nvSpPr>
        <p:spPr>
          <a:xfrm>
            <a:off x="6191471" y="2771832"/>
            <a:ext cx="5032402" cy="3014801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1632" y="3708967"/>
            <a:ext cx="4401201" cy="2130001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89" name="Google Shape;63;p9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90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4215367"/>
            <a:ext cx="4401200" cy="1012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Google Shape;68;p9"/>
          <p:cNvSpPr txBox="1">
            <a:spLocks noGrp="1"/>
          </p:cNvSpPr>
          <p:nvPr>
            <p:ph type="body" sz="half" idx="21"/>
          </p:nvPr>
        </p:nvSpPr>
        <p:spPr>
          <a:xfrm>
            <a:off x="6898967" y="1803500"/>
            <a:ext cx="4499201" cy="4034000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5830068"/>
            <a:ext cx="10263200" cy="614001"/>
          </a:xfrm>
          <a:prstGeom prst="rect">
            <a:avLst/>
          </a:prstGeom>
        </p:spPr>
        <p:txBody>
          <a:bodyPr anchor="ctr"/>
          <a:lstStyle>
            <a:lvl1pPr marL="304792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4144" y="6402510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6r6lUlwJe7Y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 lIns="121899" tIns="121899" rIns="121899" bIns="121899"/>
          <a:lstStyle/>
          <a:p>
            <a:r>
              <a:t>Bringing the Analog World to Digital Design</a:t>
            </a:r>
          </a:p>
        </p:txBody>
      </p:sp>
      <p:sp>
        <p:nvSpPr>
          <p:cNvPr id="130" name="Google Shape;87;p13"/>
          <p:cNvSpPr txBox="1">
            <a:spLocks noGrp="1"/>
          </p:cNvSpPr>
          <p:nvPr>
            <p:ph type="subTitle" sz="half" idx="1"/>
          </p:nvPr>
        </p:nvSpPr>
        <p:spPr>
          <a:xfrm>
            <a:off x="972832" y="4230532"/>
            <a:ext cx="10347602" cy="17516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Team member: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Conor Naughton 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 Xu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Yimin Xu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What’s Going Well</a:t>
            </a:r>
          </a:p>
        </p:txBody>
      </p:sp>
      <p:sp>
        <p:nvSpPr>
          <p:cNvPr id="164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09585" indent="-414856">
              <a:lnSpc>
                <a:spcPct val="200000"/>
              </a:lnSpc>
              <a:buSzPts val="2000"/>
              <a:defRPr sz="2000"/>
            </a:pPr>
            <a:r>
              <a:rPr dirty="0"/>
              <a:t>ADC code working</a:t>
            </a:r>
          </a:p>
          <a:p>
            <a:pPr marL="609585" indent="-414856">
              <a:lnSpc>
                <a:spcPct val="200000"/>
              </a:lnSpc>
              <a:buSzPts val="2000"/>
              <a:defRPr sz="2000"/>
            </a:pPr>
            <a:r>
              <a:rPr dirty="0"/>
              <a:t>Force sensitive resistors working</a:t>
            </a:r>
          </a:p>
          <a:p>
            <a:pPr marL="609585" indent="-414856">
              <a:lnSpc>
                <a:spcPct val="200000"/>
              </a:lnSpc>
              <a:buSzPts val="2000"/>
              <a:defRPr sz="2000"/>
            </a:pPr>
            <a:r>
              <a:rPr dirty="0"/>
              <a:t>Build a QSPI flash controller</a:t>
            </a:r>
            <a:endParaRPr lang="en-US" dirty="0"/>
          </a:p>
          <a:p>
            <a:pPr marL="609585" indent="-414856">
              <a:lnSpc>
                <a:spcPct val="200000"/>
              </a:lnSpc>
              <a:buSzPts val="2000"/>
              <a:defRPr sz="2000"/>
            </a:pPr>
            <a:r>
              <a:rPr lang="en-US" dirty="0"/>
              <a:t>Game code works</a:t>
            </a:r>
          </a:p>
          <a:p>
            <a:pPr marL="609585" indent="-414856">
              <a:lnSpc>
                <a:spcPct val="200000"/>
              </a:lnSpc>
              <a:buSzPts val="2000"/>
              <a:defRPr sz="2000"/>
            </a:pPr>
            <a:r>
              <a:rPr lang="en-US" dirty="0"/>
              <a:t>Game video is displaying over VGA</a:t>
            </a:r>
          </a:p>
          <a:p>
            <a:pPr marL="609585" indent="-414856">
              <a:lnSpc>
                <a:spcPct val="200000"/>
              </a:lnSpc>
              <a:buSzPts val="2000"/>
              <a:defRPr sz="2000"/>
            </a:pP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What’s Not Going Well</a:t>
            </a:r>
          </a:p>
        </p:txBody>
      </p:sp>
      <p:sp>
        <p:nvSpPr>
          <p:cNvPr id="167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1"/>
          </a:xfrm>
          <a:prstGeom prst="rect">
            <a:avLst/>
          </a:prstGeom>
        </p:spPr>
        <p:txBody>
          <a:bodyPr/>
          <a:lstStyle/>
          <a:p>
            <a:pPr marL="609585" indent="-414856">
              <a:lnSpc>
                <a:spcPct val="200000"/>
              </a:lnSpc>
              <a:buSzPts val="2000"/>
              <a:defRPr sz="2000"/>
            </a:pPr>
            <a:r>
              <a:rPr dirty="0"/>
              <a:t>Need to make sensor output more differentiable.</a:t>
            </a:r>
          </a:p>
          <a:p>
            <a:pPr marL="609585" indent="-414856">
              <a:lnSpc>
                <a:spcPct val="200000"/>
              </a:lnSpc>
              <a:buSzPts val="2000"/>
              <a:defRPr sz="2000"/>
            </a:pPr>
            <a:r>
              <a:rPr dirty="0"/>
              <a:t>Invert the QSPI flash controller into game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30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22959">
              <a:defRPr sz="3150"/>
            </a:lvl1pPr>
          </a:lstStyle>
          <a:p>
            <a:r>
              <a:t>Timeline and Project Assignments </a:t>
            </a:r>
          </a:p>
        </p:txBody>
      </p:sp>
      <p:sp>
        <p:nvSpPr>
          <p:cNvPr id="170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72600" y="2568632"/>
            <a:ext cx="10251600" cy="40464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591297" indent="-410623" defTabSz="886968">
              <a:buSzPts val="1700"/>
              <a:defRPr sz="1746"/>
            </a:pPr>
            <a:r>
              <a:t>Game Code Base [Bin Xu]</a:t>
            </a:r>
          </a:p>
          <a:p>
            <a:pPr marL="1182594" lvl="1" indent="-394198" defTabSz="886968">
              <a:buSzPts val="1500"/>
              <a:defRPr sz="1552"/>
            </a:pPr>
            <a:r>
              <a:t>Understand how it works [10/14]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marL="1182594" lvl="1" indent="-394198" defTabSz="886968">
              <a:buSzPts val="1500"/>
              <a:defRPr sz="1552"/>
            </a:pPr>
            <a:r>
              <a:t>Identify inputs and how we would change them out for our ADC values [10/28]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marL="1182594" lvl="1" indent="-394198" defTabSz="886968">
              <a:buSzPts val="1500"/>
              <a:defRPr sz="1552"/>
            </a:pPr>
            <a:r>
              <a:t>Get FPGA to connect to a monitor [11/3]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marL="591297" indent="-410623" defTabSz="886968">
              <a:buSzPts val="1700"/>
              <a:defRPr sz="1746"/>
            </a:pPr>
            <a:r>
              <a:t>ADC [Conor N]</a:t>
            </a:r>
          </a:p>
          <a:p>
            <a:pPr marL="1182594" lvl="1" indent="-394198" defTabSz="886968">
              <a:buSzPts val="1500"/>
              <a:defRPr sz="1552"/>
            </a:pPr>
            <a:r>
              <a:t>Understand how it works [10/14]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marL="1182594" lvl="1" indent="-394198" defTabSz="886968">
              <a:buSzPts val="1500"/>
              <a:defRPr sz="1552"/>
            </a:pPr>
            <a:r>
              <a:t>Define properties (sample rate, measurement range, etc) [10/21]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marL="1182594" lvl="1" indent="-394198" defTabSz="886968">
              <a:buSzPts val="1500"/>
              <a:defRPr sz="1552"/>
            </a:pPr>
            <a:r>
              <a:t>Prepare analog sensor for connection to dev board [10/28]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marL="1182594" lvl="1" indent="-394198" defTabSz="886968">
              <a:buSzPts val="1500"/>
              <a:defRPr sz="1552"/>
            </a:pPr>
            <a:r>
              <a:t>Demonstrate sampling with analog sensor [11/3]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marL="591297" indent="-410623" defTabSz="886968">
              <a:buSzPts val="1700"/>
              <a:defRPr sz="1746"/>
            </a:pPr>
            <a:r>
              <a:t>Quad SPI Flash [Yimin Xu]</a:t>
            </a:r>
          </a:p>
          <a:p>
            <a:pPr marL="1182594" lvl="1" indent="-394198" defTabSz="886968">
              <a:buSzPts val="1500"/>
              <a:defRPr sz="1552"/>
            </a:pPr>
            <a:r>
              <a:t>Understand how it works [10/14]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marL="1182594" lvl="1" indent="-394198" defTabSz="886968">
              <a:buSzPts val="1500"/>
              <a:defRPr sz="1552"/>
            </a:pPr>
            <a:r>
              <a:t>Identify memory availability to inform how much we can use [10/21]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marL="1182594" lvl="1" indent="-394198" defTabSz="886968">
              <a:buSzPts val="1500"/>
              <a:defRPr sz="1552"/>
            </a:pPr>
            <a:r>
              <a:t>Demonstrate ability to enter values into memory and extract [11/3] </a:t>
            </a:r>
            <a:r>
              <a:rPr>
                <a:solidFill>
                  <a:srgbClr val="00B050"/>
                </a:solidFill>
              </a:rPr>
              <a:t>Complete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Path Forward</a:t>
            </a:r>
          </a:p>
        </p:txBody>
      </p:sp>
      <p:sp>
        <p:nvSpPr>
          <p:cNvPr id="17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Game Code Base [Bin Xu]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out button input for ADC output [11/11]</a:t>
            </a:r>
          </a:p>
          <a:p>
            <a:pPr marL="1828753" lvl="2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Start with simple threshold and maintain single step of paddle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from single step to step proportional to ADC output [11/18]</a:t>
            </a:r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ADC [Conor N]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Figure out how to make measurements more differentiable [11/4]</a:t>
            </a:r>
            <a:endParaRPr sz="1100" dirty="0"/>
          </a:p>
          <a:p>
            <a:pPr marL="1828754" lvl="2" indent="-406390">
              <a:spcBef>
                <a:spcPts val="100"/>
              </a:spcBef>
              <a:buSzPts val="1600"/>
              <a:defRPr sz="1600"/>
            </a:pPr>
            <a:r>
              <a:rPr dirty="0"/>
              <a:t>Likely replace with a load cell but in the mean time, try to find an EE solution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Characterize measurement repeatability, fidelity [11/9]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Finalize gameplay setup and demonstrate functionality [11/18]</a:t>
            </a:r>
            <a:endParaRPr sz="1100" dirty="0"/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Quad SPI Flash [</a:t>
            </a:r>
            <a:r>
              <a:rPr dirty="0" err="1"/>
              <a:t>Yimin</a:t>
            </a:r>
            <a:r>
              <a:rPr dirty="0"/>
              <a:t> Xu]</a:t>
            </a:r>
          </a:p>
          <a:p>
            <a:pPr marL="1236102" lvl="1" indent="-423322">
              <a:spcBef>
                <a:spcPts val="100"/>
              </a:spcBef>
              <a:buSzPts val="1800"/>
              <a:buChar char="●"/>
              <a:defRPr sz="1800"/>
            </a:pPr>
            <a:r>
              <a:rPr dirty="0"/>
              <a:t>Combine the flash controller into game memory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0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22959">
              <a:defRPr sz="3150"/>
            </a:lvl1pPr>
          </a:lstStyle>
          <a:p>
            <a:r>
              <a:t>Goal</a:t>
            </a:r>
          </a:p>
        </p:txBody>
      </p:sp>
      <p:sp>
        <p:nvSpPr>
          <p:cNvPr id="133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72600" y="2568632"/>
            <a:ext cx="10251600" cy="40464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r>
              <a:t>Explore the use of analog signals</a:t>
            </a:r>
          </a:p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r>
              <a:t>Exchange a digital input for a game with an analog input</a:t>
            </a:r>
          </a:p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r>
              <a:t>Store ADC data</a:t>
            </a:r>
          </a:p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r>
              <a:t>Pull data from memory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04;p1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50391">
              <a:defRPr sz="3162"/>
            </a:lvl1pPr>
          </a:lstStyle>
          <a:p>
            <a:r>
              <a:t>High Level Diagram</a:t>
            </a:r>
          </a:p>
        </p:txBody>
      </p:sp>
      <p:pic>
        <p:nvPicPr>
          <p:cNvPr id="136" name="Google Shape;105;p16" descr="Google Shape;105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66" y="2625100"/>
            <a:ext cx="6902254" cy="397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106;p16" descr="Google Shape;106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07" y="2157498"/>
            <a:ext cx="3161492" cy="1854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Demo Clarification</a:t>
            </a:r>
          </a:p>
        </p:txBody>
      </p:sp>
      <p:sp>
        <p:nvSpPr>
          <p:cNvPr id="140" name="Text Placeholder 2"/>
          <p:cNvSpPr txBox="1">
            <a:spLocks noGrp="1"/>
          </p:cNvSpPr>
          <p:nvPr>
            <p:ph type="body" idx="1"/>
          </p:nvPr>
        </p:nvSpPr>
        <p:spPr>
          <a:xfrm>
            <a:off x="897098" y="2352381"/>
            <a:ext cx="10595820" cy="383030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SzPts val="1600"/>
              <a:defRPr sz="1600"/>
            </a:pPr>
            <a:r>
              <a:t>Game: Pong</a:t>
            </a:r>
          </a:p>
          <a:p>
            <a:pPr>
              <a:lnSpc>
                <a:spcPct val="150000"/>
              </a:lnSpc>
              <a:spcBef>
                <a:spcPts val="1200"/>
              </a:spcBef>
              <a:buSzPts val="1600"/>
              <a:defRPr sz="1600"/>
            </a:pPr>
            <a:r>
              <a:t>User Analog Input Mechanism: Force Sensitive Resistor</a:t>
            </a:r>
          </a:p>
          <a:p>
            <a:pPr marL="1219169" lvl="1" indent="-397922">
              <a:lnSpc>
                <a:spcPct val="150000"/>
              </a:lnSpc>
              <a:buSzPts val="1400"/>
              <a:defRPr sz="1400"/>
            </a:pPr>
            <a:r>
              <a:t>As the user pushes harder, the input signal will increase in magnitude</a:t>
            </a:r>
            <a:endParaRPr sz="1100"/>
          </a:p>
          <a:p>
            <a:pPr>
              <a:lnSpc>
                <a:spcPct val="150000"/>
              </a:lnSpc>
              <a:spcBef>
                <a:spcPts val="1200"/>
              </a:spcBef>
              <a:buSzPts val="1600"/>
              <a:defRPr sz="1600"/>
            </a:pPr>
            <a:r>
              <a:t>Game Play</a:t>
            </a:r>
          </a:p>
          <a:p>
            <a:pPr marL="1219169" lvl="1" indent="-397922">
              <a:lnSpc>
                <a:spcPct val="150000"/>
              </a:lnSpc>
              <a:buSzPts val="1400"/>
              <a:defRPr sz="1400"/>
            </a:pPr>
            <a:r>
              <a:t>User will have two input sensors, one which will make the paddle go up and the other to make it go down.</a:t>
            </a:r>
            <a:endParaRPr sz="1100"/>
          </a:p>
          <a:p>
            <a:pPr marL="1219169" lvl="1" indent="-397922">
              <a:lnSpc>
                <a:spcPct val="150000"/>
              </a:lnSpc>
              <a:buSzPts val="1400"/>
              <a:defRPr sz="1400"/>
            </a:pPr>
            <a:r>
              <a:t>The harder the user presses on a given sensor, the faster the paddle will move up or down.</a:t>
            </a:r>
            <a:endParaRPr sz="1100"/>
          </a:p>
          <a:p>
            <a:pPr>
              <a:lnSpc>
                <a:spcPct val="150000"/>
              </a:lnSpc>
              <a:spcBef>
                <a:spcPts val="1200"/>
              </a:spcBef>
              <a:buSzPts val="1600"/>
              <a:defRPr sz="1600"/>
            </a:pPr>
            <a:r>
              <a:t>Memory</a:t>
            </a:r>
          </a:p>
          <a:p>
            <a:pPr marL="1219169" lvl="1" indent="-397922">
              <a:lnSpc>
                <a:spcPct val="150000"/>
              </a:lnSpc>
              <a:buSzPts val="1400"/>
              <a:defRPr sz="1400"/>
            </a:pPr>
            <a:r>
              <a:t>Continuous writing of small amount of gameplay to non volatile RAM which can be displayed after a point is scored even if power is lost.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Pong game</a:t>
            </a:r>
          </a:p>
        </p:txBody>
      </p:sp>
      <p:sp>
        <p:nvSpPr>
          <p:cNvPr id="14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599" y="2771832"/>
            <a:ext cx="9320694" cy="3014801"/>
          </a:xfrm>
          <a:prstGeom prst="rect">
            <a:avLst/>
          </a:prstGeom>
        </p:spPr>
        <p:txBody>
          <a:bodyPr/>
          <a:lstStyle/>
          <a:p>
            <a:pPr marL="406400" indent="-285750">
              <a:lnSpc>
                <a:spcPct val="144000"/>
              </a:lnSpc>
              <a:spcBef>
                <a:spcPts val="1200"/>
              </a:spcBef>
              <a:buSzPts val="1500"/>
              <a:defRPr sz="1500"/>
            </a:pPr>
            <a:r>
              <a:t>Single player, but stores the highest score so players can still compete with their friends</a:t>
            </a:r>
          </a:p>
          <a:p>
            <a:pPr marL="406400" indent="-285750">
              <a:lnSpc>
                <a:spcPct val="144000"/>
              </a:lnSpc>
              <a:spcBef>
                <a:spcPts val="1200"/>
              </a:spcBef>
              <a:buSzPts val="1500"/>
              <a:defRPr sz="1500"/>
            </a:pPr>
            <a:r>
              <a:t>Increase speed with each collision, and to add our own spin on the classic several decoy balls as the game progresses</a:t>
            </a:r>
          </a:p>
          <a:p>
            <a:pPr marL="406400" indent="-285750">
              <a:lnSpc>
                <a:spcPct val="144000"/>
              </a:lnSpc>
              <a:spcBef>
                <a:spcPts val="1200"/>
              </a:spcBef>
              <a:buSzPts val="1500"/>
              <a:defRPr sz="1500"/>
            </a:pPr>
            <a:r>
              <a:t>Have a collision detector that senses when the ball hits the paddle</a:t>
            </a:r>
          </a:p>
          <a:p>
            <a:pPr marL="406400" indent="-285750">
              <a:lnSpc>
                <a:spcPct val="144000"/>
              </a:lnSpc>
              <a:spcBef>
                <a:spcPts val="1200"/>
              </a:spcBef>
              <a:buSzPts val="1500"/>
              <a:defRPr sz="1500"/>
            </a:pPr>
            <a:r>
              <a:t>Use buttons to move the paddle left and right and have a button that starts the game</a:t>
            </a:r>
          </a:p>
          <a:p>
            <a:pPr marL="406400" indent="-285750">
              <a:lnSpc>
                <a:spcPct val="144000"/>
              </a:lnSpc>
              <a:spcBef>
                <a:spcPts val="1200"/>
              </a:spcBef>
              <a:buSzPts val="1500"/>
              <a:defRPr sz="1500"/>
            </a:pPr>
            <a:r>
              <a:t>7segment will show the score of game.</a:t>
            </a:r>
          </a:p>
        </p:txBody>
      </p:sp>
      <p:pic>
        <p:nvPicPr>
          <p:cNvPr id="144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579" y="4555221"/>
            <a:ext cx="2939832" cy="200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507" y="781393"/>
            <a:ext cx="2450905" cy="1653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1"/>
          </a:xfrm>
          <a:prstGeom prst="rect">
            <a:avLst/>
          </a:prstGeom>
        </p:spPr>
        <p:txBody>
          <a:bodyPr/>
          <a:lstStyle/>
          <a:p>
            <a:r>
              <a:t>Diagram of Game</a:t>
            </a:r>
          </a:p>
        </p:txBody>
      </p:sp>
      <p:pic>
        <p:nvPicPr>
          <p:cNvPr id="148" name="内容占位符 4" descr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06" y="2560174"/>
            <a:ext cx="8307885" cy="3960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Game Input Discussion</a:t>
            </a:r>
          </a:p>
        </p:txBody>
      </p:sp>
      <p:sp>
        <p:nvSpPr>
          <p:cNvPr id="15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4486" y="2888582"/>
            <a:ext cx="5123402" cy="301480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SzPts val="1600"/>
              <a:defRPr sz="1600"/>
            </a:pPr>
            <a:r>
              <a:t>In our project, we will connect the left and right button to analog button. </a:t>
            </a:r>
          </a:p>
          <a:p>
            <a:pPr>
              <a:spcBef>
                <a:spcPts val="1200"/>
              </a:spcBef>
              <a:buSzPts val="1600"/>
              <a:defRPr sz="1600"/>
            </a:pPr>
            <a:r>
              <a:t>When the speed of ball bouncing increases, the pressure of pressing analog button will be increased.</a:t>
            </a:r>
          </a:p>
        </p:txBody>
      </p:sp>
      <p:pic>
        <p:nvPicPr>
          <p:cNvPr id="152" name="内容占位符 4" descr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13" y="2888582"/>
            <a:ext cx="5476876" cy="278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188F-F50F-4CD3-BE0D-AA0BB281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7A542-3C17-408F-BEA1-DF3217FBD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878561" y="3253813"/>
            <a:ext cx="1969056" cy="3414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2C9A6-4FF2-490A-AB63-53DFC88C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04" y="1510532"/>
            <a:ext cx="3408480" cy="2052418"/>
          </a:xfrm>
          <a:prstGeom prst="rect">
            <a:avLst/>
          </a:prstGeom>
        </p:spPr>
      </p:pic>
      <p:pic>
        <p:nvPicPr>
          <p:cNvPr id="6" name="Online Media 5" title="Force Sensitive Resistor Testing on NEXYS A7 Board">
            <a:hlinkClick r:id="" action="ppaction://media"/>
            <a:extLst>
              <a:ext uri="{FF2B5EF4-FFF2-40B4-BE49-F238E27FC236}">
                <a16:creationId xmlns:a16="http://schemas.microsoft.com/office/drawing/2014/main" id="{CF3659C9-6891-56AC-0523-ED97BE34F7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68101" y="2730605"/>
            <a:ext cx="5786678" cy="32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2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QSPI flash controller"/>
          <p:cNvSpPr txBox="1">
            <a:spLocks noGrp="1"/>
          </p:cNvSpPr>
          <p:nvPr>
            <p:ph type="title"/>
          </p:nvPr>
        </p:nvSpPr>
        <p:spPr>
          <a:xfrm>
            <a:off x="970200" y="1587904"/>
            <a:ext cx="10251600" cy="1077012"/>
          </a:xfrm>
          <a:prstGeom prst="rect">
            <a:avLst/>
          </a:prstGeom>
        </p:spPr>
        <p:txBody>
          <a:bodyPr/>
          <a:lstStyle>
            <a:lvl1pPr defTabSz="365760">
              <a:defRPr sz="3200"/>
            </a:lvl1pPr>
          </a:lstStyle>
          <a:p>
            <a:r>
              <a:t>QSPI flash controller</a:t>
            </a:r>
          </a:p>
        </p:txBody>
      </p:sp>
      <p:sp>
        <p:nvSpPr>
          <p:cNvPr id="160" name="Timing control loop…"/>
          <p:cNvSpPr txBox="1">
            <a:spLocks noGrp="1"/>
          </p:cNvSpPr>
          <p:nvPr>
            <p:ph type="body" sz="half" idx="1"/>
          </p:nvPr>
        </p:nvSpPr>
        <p:spPr>
          <a:xfrm>
            <a:off x="1062720" y="2784707"/>
            <a:ext cx="10251601" cy="3014801"/>
          </a:xfrm>
          <a:prstGeom prst="rect">
            <a:avLst/>
          </a:prstGeom>
        </p:spPr>
        <p:txBody>
          <a:bodyPr/>
          <a:lstStyle/>
          <a:p>
            <a:pPr marL="609585" indent="-414856">
              <a:buSzPts val="2000"/>
              <a:defRPr sz="2000"/>
            </a:pPr>
            <a:r>
              <a:t>Timing control loop</a:t>
            </a:r>
          </a:p>
          <a:p>
            <a:pPr marL="609585" indent="-414856">
              <a:buSzPts val="2000"/>
              <a:defRPr sz="2000"/>
            </a:pPr>
            <a:r>
              <a:t>Reading a word</a:t>
            </a:r>
          </a:p>
          <a:p>
            <a:pPr marL="609585" indent="-414856">
              <a:buSzPts val="2000"/>
              <a:defRPr sz="2000"/>
            </a:pPr>
            <a:r>
              <a:t>Reading another word -&gt; loop</a:t>
            </a:r>
          </a:p>
          <a:p>
            <a:pPr marL="609585" indent="-414856">
              <a:buSzPts val="2000"/>
              <a:defRPr sz="2000"/>
            </a:pPr>
            <a:r>
              <a:t>The Startup Sequence</a:t>
            </a:r>
          </a:p>
        </p:txBody>
      </p:sp>
      <p:pic>
        <p:nvPicPr>
          <p:cNvPr id="161" name="images.jpeg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990" y="2923316"/>
            <a:ext cx="4800036" cy="2532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Widescreen</PresentationFormat>
  <Paragraphs>72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</vt:lpstr>
      <vt:lpstr>Lato</vt:lpstr>
      <vt:lpstr>Raleway</vt:lpstr>
      <vt:lpstr>Streamline</vt:lpstr>
      <vt:lpstr>Bringing the Analog World to Digital Design</vt:lpstr>
      <vt:lpstr>Goal</vt:lpstr>
      <vt:lpstr>High Level Diagram</vt:lpstr>
      <vt:lpstr>Demo Clarification</vt:lpstr>
      <vt:lpstr>Pong game</vt:lpstr>
      <vt:lpstr>Diagram of Game</vt:lpstr>
      <vt:lpstr>Game Input Discussion</vt:lpstr>
      <vt:lpstr>ADC Development</vt:lpstr>
      <vt:lpstr>QSPI flash controller</vt:lpstr>
      <vt:lpstr>What’s Going Well</vt:lpstr>
      <vt:lpstr>What’s Not Going Well</vt:lpstr>
      <vt:lpstr>Timeline and Project Assignments </vt:lpstr>
      <vt:lpstr>Path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the Analog World to Digital Design</dc:title>
  <cp:lastModifiedBy>Naughton, Conor M.</cp:lastModifiedBy>
  <cp:revision>1</cp:revision>
  <dcterms:modified xsi:type="dcterms:W3CDTF">2022-11-03T15:03:10Z</dcterms:modified>
</cp:coreProperties>
</file>