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4" r:id="rId4"/>
    <p:sldId id="275" r:id="rId5"/>
    <p:sldId id="276" r:id="rId6"/>
    <p:sldId id="281" r:id="rId7"/>
    <p:sldId id="282" r:id="rId8"/>
    <p:sldId id="277" r:id="rId9"/>
    <p:sldId id="278" r:id="rId10"/>
    <p:sldId id="279" r:id="rId11"/>
    <p:sldId id="280" r:id="rId12"/>
    <p:sldId id="283" r:id="rId13"/>
    <p:sldId id="268" r:id="rId14"/>
    <p:sldId id="258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/>
      <a:tcStyle>
        <a:tcBdr/>
        <a:fill>
          <a:solidFill>
            <a:srgbClr val="FBE9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/>
      <a:tcStyle>
        <a:tcBdr/>
        <a:fill>
          <a:solidFill>
            <a:srgbClr val="FFF3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/>
      <a:tcStyle>
        <a:tcBdr/>
        <a:fill>
          <a:solidFill>
            <a:srgbClr val="E7EF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/>
          <p:cNvSpPr/>
          <p:nvPr/>
        </p:nvSpPr>
        <p:spPr>
          <a:xfrm>
            <a:off x="0" y="-1"/>
            <a:ext cx="12192000" cy="6504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18" name="Google Shape;11;p2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16" name="Google Shape;12;p2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" name="Google Shape;13;p2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9" name="标题文本"/>
          <p:cNvSpPr txBox="1">
            <a:spLocks noGrp="1"/>
          </p:cNvSpPr>
          <p:nvPr>
            <p:ph type="title"/>
          </p:nvPr>
        </p:nvSpPr>
        <p:spPr>
          <a:xfrm>
            <a:off x="972600" y="1763266"/>
            <a:ext cx="10250800" cy="22196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r>
              <a:t>标题文本</a:t>
            </a:r>
          </a:p>
        </p:txBody>
      </p:sp>
      <p:sp>
        <p:nvSpPr>
          <p:cNvPr id="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72835" y="4230532"/>
            <a:ext cx="10250801" cy="7216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8;p3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28" name="Google Shape;19;p3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9" name="Google Shape;20;p3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31" name="标题文本"/>
          <p:cNvSpPr txBox="1">
            <a:spLocks noGrp="1"/>
          </p:cNvSpPr>
          <p:nvPr>
            <p:ph type="title"/>
          </p:nvPr>
        </p:nvSpPr>
        <p:spPr>
          <a:xfrm>
            <a:off x="972600" y="1763266"/>
            <a:ext cx="10251200" cy="20248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72600" y="2771832"/>
            <a:ext cx="10251600" cy="3014802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72432" y="2771832"/>
            <a:ext cx="5032402" cy="3014802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Google Shape;38;p5"/>
          <p:cNvSpPr txBox="1">
            <a:spLocks noGrp="1"/>
          </p:cNvSpPr>
          <p:nvPr>
            <p:ph type="body" sz="quarter" idx="21"/>
          </p:nvPr>
        </p:nvSpPr>
        <p:spPr>
          <a:xfrm>
            <a:off x="6191471" y="2771832"/>
            <a:ext cx="5032402" cy="3014801"/>
          </a:xfrm>
          <a:prstGeom prst="rect">
            <a:avLst/>
          </a:prstGeom>
        </p:spPr>
        <p:txBody>
          <a:bodyPr/>
          <a:lstStyle/>
          <a:p>
            <a:pPr marL="609584" indent="-414855"/>
            <a:endParaRPr/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1632" y="3708967"/>
            <a:ext cx="4401201" cy="2130001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poi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56;p8"/>
          <p:cNvGrpSpPr/>
          <p:nvPr/>
        </p:nvGrpSpPr>
        <p:grpSpPr>
          <a:xfrm>
            <a:off x="1107190" y="5558840"/>
            <a:ext cx="994351" cy="61102"/>
            <a:chOff x="0" y="0"/>
            <a:chExt cx="994350" cy="61101"/>
          </a:xfrm>
        </p:grpSpPr>
        <p:sp>
          <p:nvSpPr>
            <p:cNvPr id="75" name="Google Shape;57;p8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" name="Google Shape;58;p8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89" name="Google Shape;63;p9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87" name="Google Shape;64;p9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8" name="Google Shape;65;p9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90" name="标题文本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6600" y="4215367"/>
            <a:ext cx="4401200" cy="10120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Google Shape;68;p9"/>
          <p:cNvSpPr txBox="1">
            <a:spLocks noGrp="1"/>
          </p:cNvSpPr>
          <p:nvPr>
            <p:ph type="body" sz="half" idx="21"/>
          </p:nvPr>
        </p:nvSpPr>
        <p:spPr>
          <a:xfrm>
            <a:off x="6898967" y="1803500"/>
            <a:ext cx="4499201" cy="4034000"/>
          </a:xfrm>
          <a:prstGeom prst="rect">
            <a:avLst/>
          </a:prstGeom>
        </p:spPr>
        <p:txBody>
          <a:bodyPr/>
          <a:lstStyle/>
          <a:p>
            <a:pPr marL="609584" indent="-414855"/>
            <a:endParaRPr/>
          </a:p>
        </p:txBody>
      </p:sp>
      <p:sp>
        <p:nvSpPr>
          <p:cNvPr id="9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6600" y="5830068"/>
            <a:ext cx="10263200" cy="614001"/>
          </a:xfrm>
          <a:prstGeom prst="rect">
            <a:avLst/>
          </a:prstGeom>
        </p:spPr>
        <p:txBody>
          <a:bodyPr anchor="ctr"/>
          <a:lstStyle>
            <a:lvl1pPr marL="304792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numb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74;p11"/>
          <p:cNvGrpSpPr/>
          <p:nvPr/>
        </p:nvGrpSpPr>
        <p:grpSpPr>
          <a:xfrm>
            <a:off x="1107190" y="5558840"/>
            <a:ext cx="994351" cy="61102"/>
            <a:chOff x="0" y="0"/>
            <a:chExt cx="994350" cy="61101"/>
          </a:xfrm>
        </p:grpSpPr>
        <p:sp>
          <p:nvSpPr>
            <p:cNvPr id="108" name="Google Shape;75;p11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9" name="Google Shape;76;p11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11" name="xx%"/>
          <p:cNvSpPr txBox="1">
            <a:spLocks noGrp="1"/>
          </p:cNvSpPr>
          <p:nvPr>
            <p:ph type="title" hasCustomPrompt="1"/>
          </p:nvPr>
        </p:nvSpPr>
        <p:spPr>
          <a:xfrm>
            <a:off x="972600" y="978599"/>
            <a:ext cx="10251200" cy="1659602"/>
          </a:xfrm>
          <a:prstGeom prst="rect">
            <a:avLst/>
          </a:prstGeom>
        </p:spPr>
        <p:txBody>
          <a:bodyPr/>
          <a:lstStyle>
            <a:lvl1pPr>
              <a:defRPr sz="10600">
                <a:solidFill>
                  <a:srgbClr val="FFFFFF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11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72600" y="3030516"/>
            <a:ext cx="10251200" cy="2107202"/>
          </a:xfrm>
          <a:prstGeom prst="rect">
            <a:avLst/>
          </a:prstGeom>
        </p:spPr>
        <p:txBody>
          <a:bodyPr/>
          <a:lstStyle>
            <a:lvl1pPr marL="609584" indent="-414855"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1291519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marL="1901103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marL="2510688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marL="3120273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12192000" cy="6504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5" name="Google Shape;42;p6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6" name="标题文本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标题文本</a:t>
            </a:r>
          </a:p>
        </p:txBody>
      </p:sp>
      <p:sp>
        <p:nvSpPr>
          <p:cNvPr id="7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4144" y="6402510"/>
            <a:ext cx="379193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6;p13"/>
          <p:cNvSpPr txBox="1">
            <a:spLocks noGrp="1"/>
          </p:cNvSpPr>
          <p:nvPr>
            <p:ph type="ctrTitle"/>
          </p:nvPr>
        </p:nvSpPr>
        <p:spPr>
          <a:xfrm>
            <a:off x="972600" y="1763266"/>
            <a:ext cx="10250800" cy="2219601"/>
          </a:xfrm>
          <a:prstGeom prst="rect">
            <a:avLst/>
          </a:prstGeom>
        </p:spPr>
        <p:txBody>
          <a:bodyPr lIns="121899" tIns="121899" rIns="121899" bIns="121899"/>
          <a:lstStyle/>
          <a:p>
            <a:r>
              <a:rPr dirty="0"/>
              <a:t>Bringing the Analog World to Digital Design</a:t>
            </a:r>
          </a:p>
        </p:txBody>
      </p:sp>
      <p:sp>
        <p:nvSpPr>
          <p:cNvPr id="130" name="Google Shape;87;p13"/>
          <p:cNvSpPr txBox="1">
            <a:spLocks noGrp="1"/>
          </p:cNvSpPr>
          <p:nvPr>
            <p:ph type="subTitle" sz="half" idx="1"/>
          </p:nvPr>
        </p:nvSpPr>
        <p:spPr>
          <a:xfrm>
            <a:off x="972832" y="4230532"/>
            <a:ext cx="10347602" cy="1751601"/>
          </a:xfrm>
          <a:prstGeom prst="rect">
            <a:avLst/>
          </a:prstGeom>
        </p:spPr>
        <p:txBody>
          <a:bodyPr lIns="121899" tIns="121899" rIns="121899" bIns="121899"/>
          <a:lstStyle/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Team member: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Conor Naughton 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Bin Xu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Yimin Xu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C116-86FE-4382-BFB0-2622ED23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4AD7-8ABE-4E2D-B43F-C3E1854FD92C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049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9B26-EABB-4AEC-961D-D10F5A1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3958F-B090-45B9-B80B-641FB904439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Use of Quad SPI flash memory</a:t>
            </a:r>
          </a:p>
        </p:txBody>
      </p:sp>
    </p:spTree>
    <p:extLst>
      <p:ext uri="{BB962C8B-B14F-4D97-AF65-F5344CB8AC3E}">
        <p14:creationId xmlns:p14="http://schemas.microsoft.com/office/powerpoint/2010/main" val="252550425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FB41-2A1F-4C77-A819-49497EA0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update presentation</a:t>
            </a:r>
          </a:p>
        </p:txBody>
      </p:sp>
    </p:spTree>
    <p:extLst>
      <p:ext uri="{BB962C8B-B14F-4D97-AF65-F5344CB8AC3E}">
        <p14:creationId xmlns:p14="http://schemas.microsoft.com/office/powerpoint/2010/main" val="8355620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r>
              <a:t>Path Forward</a:t>
            </a:r>
          </a:p>
        </p:txBody>
      </p:sp>
      <p:sp>
        <p:nvSpPr>
          <p:cNvPr id="173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972600" y="2771832"/>
            <a:ext cx="10251600" cy="30148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indent="-423322">
              <a:spcBef>
                <a:spcPts val="100"/>
              </a:spcBef>
              <a:buSzPts val="1800"/>
              <a:defRPr sz="1800"/>
            </a:pPr>
            <a:r>
              <a:rPr dirty="0"/>
              <a:t>Game Code Base [Bin Xu]</a:t>
            </a:r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lang="en-US" dirty="0"/>
              <a:t>Change out button input for ADC output [11/11]</a:t>
            </a:r>
          </a:p>
          <a:p>
            <a:pPr marL="1828753" lvl="2" indent="-406390">
              <a:spcBef>
                <a:spcPts val="100"/>
              </a:spcBef>
              <a:buSzPts val="1600"/>
              <a:defRPr sz="1600"/>
            </a:pPr>
            <a:r>
              <a:rPr lang="en-US" dirty="0"/>
              <a:t>Start with simple threshold and maintain single step of paddle</a:t>
            </a:r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lang="en-US" dirty="0"/>
              <a:t>Change from single step to step proportional to ADC output [11/18]</a:t>
            </a:r>
          </a:p>
          <a:p>
            <a:pPr indent="-423322">
              <a:spcBef>
                <a:spcPts val="100"/>
              </a:spcBef>
              <a:buSzPts val="1800"/>
              <a:defRPr sz="1800"/>
            </a:pPr>
            <a:r>
              <a:rPr dirty="0"/>
              <a:t>ADC [Conor N]</a:t>
            </a:r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dirty="0"/>
              <a:t>Figure out how to make measurements more differentiable [11/4]</a:t>
            </a:r>
            <a:endParaRPr sz="1100" dirty="0"/>
          </a:p>
          <a:p>
            <a:pPr marL="1828754" lvl="2" indent="-406390">
              <a:spcBef>
                <a:spcPts val="100"/>
              </a:spcBef>
              <a:buSzPts val="1600"/>
              <a:defRPr sz="1600"/>
            </a:pPr>
            <a:r>
              <a:rPr dirty="0"/>
              <a:t>Likely replace with a load cell but in the mean time, try to find an EE solution</a:t>
            </a:r>
            <a:endParaRPr sz="1100" dirty="0"/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dirty="0"/>
              <a:t>Characterize measurement repeatability, fidelity [11/9]</a:t>
            </a:r>
            <a:endParaRPr sz="1100" dirty="0"/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dirty="0"/>
              <a:t>Finalize gameplay setup and demonstrate functionality [11/18]</a:t>
            </a:r>
            <a:endParaRPr sz="1100" dirty="0"/>
          </a:p>
          <a:p>
            <a:pPr indent="-423322">
              <a:spcBef>
                <a:spcPts val="100"/>
              </a:spcBef>
              <a:buSzPts val="1800"/>
              <a:defRPr sz="1800"/>
            </a:pPr>
            <a:r>
              <a:rPr dirty="0"/>
              <a:t>Quad SPI Flash [</a:t>
            </a:r>
            <a:r>
              <a:rPr dirty="0" err="1"/>
              <a:t>Yimin</a:t>
            </a:r>
            <a:r>
              <a:rPr dirty="0"/>
              <a:t> Xu]</a:t>
            </a:r>
          </a:p>
          <a:p>
            <a:pPr marL="1236102" lvl="1" indent="-423322">
              <a:spcBef>
                <a:spcPts val="100"/>
              </a:spcBef>
              <a:buSzPts val="1800"/>
              <a:buChar char="●"/>
              <a:defRPr sz="1800"/>
            </a:pPr>
            <a:r>
              <a:rPr dirty="0"/>
              <a:t>Combine the flash controller into game memory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04;p1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 lIns="121899" tIns="121899" rIns="121899" bIns="121899">
            <a:normAutofit fontScale="90000"/>
          </a:bodyPr>
          <a:lstStyle>
            <a:lvl1pPr defTabSz="850391">
              <a:defRPr sz="3162"/>
            </a:lvl1pPr>
          </a:lstStyle>
          <a:p>
            <a:r>
              <a:t>High Level Diagram</a:t>
            </a:r>
          </a:p>
        </p:txBody>
      </p:sp>
      <p:pic>
        <p:nvPicPr>
          <p:cNvPr id="136" name="Google Shape;105;p16" descr="Google Shape;105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66" y="2625100"/>
            <a:ext cx="6902254" cy="397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Google Shape;106;p16" descr="Google Shape;106;p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707" y="2157498"/>
            <a:ext cx="3161492" cy="1854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0;p2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 lIns="121899" tIns="121899" rIns="121899" bIns="121899">
            <a:normAutofit fontScale="90000"/>
          </a:bodyPr>
          <a:lstStyle>
            <a:lvl1pPr defTabSz="822959">
              <a:defRPr sz="3150"/>
            </a:lvl1pPr>
          </a:lstStyle>
          <a:p>
            <a:r>
              <a:rPr dirty="0"/>
              <a:t>Goal</a:t>
            </a:r>
            <a:r>
              <a:rPr lang="en-US" dirty="0"/>
              <a:t>/Motivation</a:t>
            </a:r>
            <a:endParaRPr dirty="0"/>
          </a:p>
        </p:txBody>
      </p:sp>
      <p:sp>
        <p:nvSpPr>
          <p:cNvPr id="133" name="Google Shape;131;p20"/>
          <p:cNvSpPr txBox="1">
            <a:spLocks noGrp="1"/>
          </p:cNvSpPr>
          <p:nvPr>
            <p:ph type="body" idx="1"/>
          </p:nvPr>
        </p:nvSpPr>
        <p:spPr>
          <a:xfrm>
            <a:off x="972600" y="2568632"/>
            <a:ext cx="10251600" cy="4046401"/>
          </a:xfrm>
          <a:prstGeom prst="rect">
            <a:avLst/>
          </a:prstGeom>
        </p:spPr>
        <p:txBody>
          <a:bodyPr lIns="121899" tIns="121899" rIns="121899" bIns="121899"/>
          <a:lstStyle/>
          <a:p>
            <a:pPr>
              <a:defRPr sz="2400"/>
            </a:pPr>
            <a:r>
              <a:rPr sz="2000" dirty="0"/>
              <a:t>Explore the use of analog signals</a:t>
            </a:r>
          </a:p>
          <a:p>
            <a:pPr>
              <a:defRPr sz="2400"/>
            </a:pPr>
            <a:r>
              <a:rPr sz="2000" dirty="0"/>
              <a:t>Exchange a digital input for a game with an analog input</a:t>
            </a:r>
          </a:p>
          <a:p>
            <a:pPr>
              <a:defRPr sz="2400"/>
            </a:pPr>
            <a:r>
              <a:rPr sz="2000" dirty="0"/>
              <a:t>Store ADC data</a:t>
            </a:r>
          </a:p>
          <a:p>
            <a:pPr>
              <a:defRPr sz="2400"/>
            </a:pPr>
            <a:r>
              <a:rPr sz="2000" dirty="0"/>
              <a:t>Pull data from memory</a:t>
            </a:r>
            <a:endParaRPr lang="en-US" sz="2000" dirty="0"/>
          </a:p>
          <a:p>
            <a:r>
              <a:rPr lang="en-US" sz="2000" dirty="0"/>
              <a:t>FPGAs work with digital signals however the tasks they are used for often involves analog inputs</a:t>
            </a:r>
          </a:p>
          <a:p>
            <a:r>
              <a:rPr lang="en-US" sz="2000" dirty="0"/>
              <a:t>Analog is more interesting than digital</a:t>
            </a:r>
          </a:p>
          <a:p>
            <a:r>
              <a:rPr lang="en-US" sz="2000" dirty="0"/>
              <a:t>Requires interacting with and controlling another component of the development board (Analog to Digital Converter (ADC))</a:t>
            </a:r>
          </a:p>
          <a:p>
            <a:pPr indent="-423322">
              <a:lnSpc>
                <a:spcPct val="200000"/>
              </a:lnSpc>
              <a:spcBef>
                <a:spcPts val="100"/>
              </a:spcBef>
              <a:buSzPts val="2400"/>
              <a:defRPr sz="2400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F2C8-2190-4F79-9235-CB16C2A8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62592-E0C4-4FBA-B8A0-F2C2E397D79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999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6804-9DE8-4922-82D9-3C597CD8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C5B7B-E502-46FB-9BC1-11AA481C3AF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24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780D-8920-4003-BCB6-2CAA81F5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Functionality-ADC [Conor]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D4FD0-A078-481F-9044-DC5278242D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72600" y="2771832"/>
            <a:ext cx="5818818" cy="3014802"/>
          </a:xfrm>
        </p:spPr>
        <p:txBody>
          <a:bodyPr>
            <a:normAutofit fontScale="92500"/>
          </a:bodyPr>
          <a:lstStyle/>
          <a:p>
            <a:r>
              <a:rPr lang="en-US" dirty="0"/>
              <a:t>How does ADC sampling work?</a:t>
            </a:r>
          </a:p>
          <a:p>
            <a:pPr lvl="1"/>
            <a:r>
              <a:rPr lang="en-US" dirty="0"/>
              <a:t>System clock needs to be kept at 18 times sample frequency</a:t>
            </a:r>
          </a:p>
          <a:p>
            <a:pPr lvl="1"/>
            <a:r>
              <a:rPr lang="en-US" dirty="0"/>
              <a:t>Sample rate 1MSPS</a:t>
            </a:r>
          </a:p>
          <a:p>
            <a:pPr lvl="1"/>
            <a:r>
              <a:rPr lang="en-US" dirty="0"/>
              <a:t>12 bit ADC</a:t>
            </a:r>
          </a:p>
          <a:p>
            <a:pPr lvl="1"/>
            <a:r>
              <a:rPr lang="en-US" dirty="0"/>
              <a:t>General-purpose, high-precision analog interface for a range of applications</a:t>
            </a:r>
          </a:p>
          <a:p>
            <a:pPr lvl="1"/>
            <a:r>
              <a:rPr lang="en-US" dirty="0"/>
              <a:t>Unipolar and differential measurement</a:t>
            </a:r>
          </a:p>
          <a:p>
            <a:pPr lvl="1"/>
            <a:r>
              <a:rPr lang="en-US" dirty="0"/>
              <a:t>Status registers: where conversion data is stored</a:t>
            </a:r>
          </a:p>
          <a:p>
            <a:pPr lvl="1"/>
            <a:r>
              <a:rPr lang="en-US" dirty="0"/>
              <a:t>Conversion data accessible through a 16-bit synchronous read and write port called the dynamic reconfiguration port (DRP)</a:t>
            </a:r>
          </a:p>
          <a:p>
            <a:pPr lvl="1"/>
            <a:r>
              <a:rPr lang="en-US" dirty="0"/>
              <a:t>Also accessible though JTAG TAP</a:t>
            </a:r>
          </a:p>
          <a:p>
            <a:r>
              <a:rPr lang="en-US" dirty="0"/>
              <a:t>What does the ADC output mean?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E349C-7497-4B4F-A8D4-CAA1F318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418" y="2654379"/>
            <a:ext cx="5025547" cy="27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699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E014-24B6-4F26-82D2-8232BDF7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Functionality-Game [Bin]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67B4A-B026-46B7-9D6E-BC609B9CE30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How did we change the game?</a:t>
            </a:r>
          </a:p>
          <a:p>
            <a:r>
              <a:rPr lang="en-US" dirty="0"/>
              <a:t>How do we use the output of the ADC</a:t>
            </a:r>
          </a:p>
        </p:txBody>
      </p:sp>
    </p:spTree>
    <p:extLst>
      <p:ext uri="{BB962C8B-B14F-4D97-AF65-F5344CB8AC3E}">
        <p14:creationId xmlns:p14="http://schemas.microsoft.com/office/powerpoint/2010/main" val="5287728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E014-24B6-4F26-82D2-8232BDF7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Functionality-Memory [</a:t>
            </a:r>
            <a:r>
              <a:rPr lang="en-US" dirty="0" err="1"/>
              <a:t>Yimin</a:t>
            </a:r>
            <a:r>
              <a:rPr lang="en-US" dirty="0"/>
              <a:t>]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67B4A-B026-46B7-9D6E-BC609B9CE30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What were we planning on doing with the memory?</a:t>
            </a:r>
          </a:p>
          <a:p>
            <a:r>
              <a:rPr lang="en-US" dirty="0"/>
              <a:t>Why didn’t it work?</a:t>
            </a:r>
          </a:p>
          <a:p>
            <a:r>
              <a:rPr lang="en-US" dirty="0"/>
              <a:t>How does Quad SPI flash work?</a:t>
            </a:r>
          </a:p>
          <a:p>
            <a:r>
              <a:rPr lang="en-US" dirty="0"/>
              <a:t>What did we end up doing instead?</a:t>
            </a:r>
          </a:p>
        </p:txBody>
      </p:sp>
    </p:spTree>
    <p:extLst>
      <p:ext uri="{BB962C8B-B14F-4D97-AF65-F5344CB8AC3E}">
        <p14:creationId xmlns:p14="http://schemas.microsoft.com/office/powerpoint/2010/main" val="5169640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E6D0-1F8A-455D-AFD3-64A4D88F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Block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228E2-EB34-4EFA-9FD6-234EE40B06D7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85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8DF6-F784-4F6E-8355-DCA9B3C6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5F33-002C-459E-8BA3-897CD52D3A59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967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351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</vt:lpstr>
      <vt:lpstr>Lato</vt:lpstr>
      <vt:lpstr>Raleway</vt:lpstr>
      <vt:lpstr>Streamline</vt:lpstr>
      <vt:lpstr>Bringing the Analog World to Digital Design</vt:lpstr>
      <vt:lpstr>Goal/Motivation</vt:lpstr>
      <vt:lpstr>Short Functionality</vt:lpstr>
      <vt:lpstr>Short Specification</vt:lpstr>
      <vt:lpstr>Detailed Functionality-ADC [Conor]</vt:lpstr>
      <vt:lpstr>Detailed Functionality-Game [Bin]</vt:lpstr>
      <vt:lpstr>Detailed Functionality-Memory [Yimin] </vt:lpstr>
      <vt:lpstr>Detailed Block Diagram</vt:lpstr>
      <vt:lpstr>Verilog Example</vt:lpstr>
      <vt:lpstr>Successes</vt:lpstr>
      <vt:lpstr>Failures</vt:lpstr>
      <vt:lpstr>From update presentation</vt:lpstr>
      <vt:lpstr>Path Forward</vt:lpstr>
      <vt:lpstr>High Level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the Analog World to Digital Design</dc:title>
  <dc:creator>Naughton, Conor</dc:creator>
  <cp:lastModifiedBy>Naughton, Conor</cp:lastModifiedBy>
  <cp:revision>12</cp:revision>
  <dcterms:modified xsi:type="dcterms:W3CDTF">2022-12-06T00:37:47Z</dcterms:modified>
</cp:coreProperties>
</file>