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381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381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F7D0CA"/>
          </a:solidFill>
        </a:fill>
      </a:tcStyle>
    </a:wholeTbl>
    <a:band2H>
      <a:tcTxStyle b="def" i="def"/>
      <a:tcStyle>
        <a:tcBdr/>
        <a:fill>
          <a:solidFill>
            <a:srgbClr val="FBE9E6"/>
          </a:solidFill>
        </a:fill>
      </a:tcStyle>
    </a:band2H>
    <a:firstCol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381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381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FFE6DF"/>
          </a:solidFill>
        </a:fill>
      </a:tcStyle>
    </a:wholeTbl>
    <a:band2H>
      <a:tcTxStyle b="def" i="def"/>
      <a:tcStyle>
        <a:tcBdr/>
        <a:fill>
          <a:solidFill>
            <a:srgbClr val="FFF3F0"/>
          </a:solidFill>
        </a:fill>
      </a:tcStyle>
    </a:band2H>
    <a:firstCol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381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381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FED"/>
          </a:solidFill>
        </a:fill>
      </a:tcStyle>
    </a:wholeTbl>
    <a:band2H>
      <a:tcTxStyle b="def" i="def"/>
      <a:tcStyle>
        <a:tcBdr/>
        <a:fill>
          <a:solidFill>
            <a:srgbClr val="1A9988"/>
          </a:solidFill>
        </a:fill>
      </a:tcStyle>
    </a:band2H>
    <a:firstCol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A9988"/>
          </a:solidFill>
        </a:fill>
      </a:tcStyle>
    </a:lastRow>
    <a:fir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CBDDD9"/>
          </a:solidFill>
        </a:fill>
      </a:tcStyle>
    </a:wholeTbl>
    <a:band2H>
      <a:tcTxStyle b="def" i="def"/>
      <a:tcStyle>
        <a:tcBdr/>
        <a:fill>
          <a:solidFill>
            <a:srgbClr val="E7EFED"/>
          </a:solidFill>
        </a:fill>
      </a:tcStyle>
    </a:band2H>
    <a:firstCol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firstCol>
    <a:la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381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lastRow>
    <a:fir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381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firstCol>
    <a:la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6" name="正文级别 1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bod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41;p6"/>
          <p:cNvSpPr/>
          <p:nvPr/>
        </p:nvSpPr>
        <p:spPr>
          <a:xfrm>
            <a:off x="0" y="-2"/>
            <a:ext cx="12192000" cy="650404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27" name="Google Shape;42;p6"/>
          <p:cNvGrpSpPr/>
          <p:nvPr/>
        </p:nvGrpSpPr>
        <p:grpSpPr>
          <a:xfrm>
            <a:off x="1107189" y="1588341"/>
            <a:ext cx="994353" cy="61104"/>
            <a:chOff x="0" y="0"/>
            <a:chExt cx="994351" cy="61103"/>
          </a:xfrm>
        </p:grpSpPr>
        <p:sp>
          <p:nvSpPr>
            <p:cNvPr id="25" name="Google Shape;43;p6"/>
            <p:cNvSpPr/>
            <p:nvPr/>
          </p:nvSpPr>
          <p:spPr>
            <a:xfrm rot="16200000">
              <a:off x="715227" y="-218022"/>
              <a:ext cx="61104" cy="49714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" name="Google Shape;44;p6"/>
            <p:cNvSpPr/>
            <p:nvPr/>
          </p:nvSpPr>
          <p:spPr>
            <a:xfrm rot="16200000">
              <a:off x="220123" y="-220125"/>
              <a:ext cx="61104" cy="501352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28" name="标题文本"/>
          <p:cNvSpPr txBox="1"/>
          <p:nvPr>
            <p:ph type="title"/>
          </p:nvPr>
        </p:nvSpPr>
        <p:spPr>
          <a:xfrm>
            <a:off x="972600" y="1758200"/>
            <a:ext cx="10251600" cy="713602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</a:lstStyle>
          <a:p>
            <a:pPr/>
            <a:r>
              <a:t>标题文本</a:t>
            </a:r>
          </a:p>
        </p:txBody>
      </p:sp>
      <p:sp>
        <p:nvSpPr>
          <p:cNvPr id="29" name="正文级别 1…"/>
          <p:cNvSpPr txBox="1"/>
          <p:nvPr>
            <p:ph type="body" sz="half" idx="1"/>
          </p:nvPr>
        </p:nvSpPr>
        <p:spPr>
          <a:xfrm>
            <a:off x="972600" y="2771831"/>
            <a:ext cx="10251600" cy="3014803"/>
          </a:xfrm>
          <a:prstGeom prst="rect">
            <a:avLst/>
          </a:prstGeom>
        </p:spPr>
        <p:txBody>
          <a:bodyPr/>
          <a:lstStyle>
            <a:lvl1pPr marL="609584" indent="-414855">
              <a:lnSpc>
                <a:spcPct val="115000"/>
              </a:lnSpc>
              <a:buClr>
                <a:schemeClr val="accent1"/>
              </a:buClr>
              <a:buSzPts val="1300"/>
              <a:buFont typeface="Helvetica"/>
              <a:buChar char="●"/>
              <a:defRPr sz="1300"/>
            </a:lvl1pPr>
            <a:lvl2pPr marL="1291519" indent="-470272">
              <a:lnSpc>
                <a:spcPct val="115000"/>
              </a:lnSpc>
              <a:buClr>
                <a:schemeClr val="accent1"/>
              </a:buClr>
              <a:buSzPts val="1300"/>
              <a:buFont typeface="Helvetica"/>
              <a:buChar char="○"/>
              <a:defRPr sz="1300"/>
            </a:lvl2pPr>
            <a:lvl3pPr marL="1901102" indent="-470272">
              <a:lnSpc>
                <a:spcPct val="115000"/>
              </a:lnSpc>
              <a:buClr>
                <a:schemeClr val="accent1"/>
              </a:buClr>
              <a:buSzPts val="1300"/>
              <a:buFont typeface="Helvetica"/>
              <a:buChar char="■"/>
              <a:defRPr sz="1300"/>
            </a:lvl3pPr>
            <a:lvl4pPr marL="2510688" indent="-470272">
              <a:lnSpc>
                <a:spcPct val="115000"/>
              </a:lnSpc>
              <a:buClr>
                <a:schemeClr val="accent1"/>
              </a:buClr>
              <a:buSzPts val="1300"/>
              <a:buFont typeface="Helvetica"/>
              <a:buChar char="●"/>
              <a:defRPr sz="1300"/>
            </a:lvl4pPr>
            <a:lvl5pPr marL="3120272" indent="-470272">
              <a:lnSpc>
                <a:spcPct val="115000"/>
              </a:lnSpc>
              <a:buClr>
                <a:schemeClr val="accent1"/>
              </a:buClr>
              <a:buSzPts val="1300"/>
              <a:buFont typeface="Helvetica"/>
              <a:buChar char="○"/>
              <a:defRPr sz="13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two column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41;p6"/>
          <p:cNvSpPr/>
          <p:nvPr/>
        </p:nvSpPr>
        <p:spPr>
          <a:xfrm>
            <a:off x="0" y="-2"/>
            <a:ext cx="12192000" cy="650404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40" name="Google Shape;42;p6"/>
          <p:cNvGrpSpPr/>
          <p:nvPr/>
        </p:nvGrpSpPr>
        <p:grpSpPr>
          <a:xfrm>
            <a:off x="1107189" y="1588341"/>
            <a:ext cx="994353" cy="61104"/>
            <a:chOff x="0" y="0"/>
            <a:chExt cx="994351" cy="61103"/>
          </a:xfrm>
        </p:grpSpPr>
        <p:sp>
          <p:nvSpPr>
            <p:cNvPr id="38" name="Google Shape;43;p6"/>
            <p:cNvSpPr/>
            <p:nvPr/>
          </p:nvSpPr>
          <p:spPr>
            <a:xfrm rot="16200000">
              <a:off x="715227" y="-218022"/>
              <a:ext cx="61104" cy="49714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" name="Google Shape;44;p6"/>
            <p:cNvSpPr/>
            <p:nvPr/>
          </p:nvSpPr>
          <p:spPr>
            <a:xfrm rot="16200000">
              <a:off x="220123" y="-220125"/>
              <a:ext cx="61104" cy="501352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41" name="标题文本"/>
          <p:cNvSpPr txBox="1"/>
          <p:nvPr>
            <p:ph type="title"/>
          </p:nvPr>
        </p:nvSpPr>
        <p:spPr>
          <a:xfrm>
            <a:off x="972600" y="1758200"/>
            <a:ext cx="10251200" cy="713602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</a:lstStyle>
          <a:p>
            <a:pPr/>
            <a:r>
              <a:t>标题文本</a:t>
            </a:r>
          </a:p>
        </p:txBody>
      </p:sp>
      <p:sp>
        <p:nvSpPr>
          <p:cNvPr id="42" name="正文级别 1…"/>
          <p:cNvSpPr txBox="1"/>
          <p:nvPr>
            <p:ph type="body" sz="quarter" idx="1"/>
          </p:nvPr>
        </p:nvSpPr>
        <p:spPr>
          <a:xfrm>
            <a:off x="972432" y="2771831"/>
            <a:ext cx="5032403" cy="3014803"/>
          </a:xfrm>
          <a:prstGeom prst="rect">
            <a:avLst/>
          </a:prstGeom>
        </p:spPr>
        <p:txBody>
          <a:bodyPr/>
          <a:lstStyle>
            <a:lvl1pPr marL="609584" indent="-414855">
              <a:lnSpc>
                <a:spcPct val="115000"/>
              </a:lnSpc>
              <a:buClr>
                <a:schemeClr val="accent1"/>
              </a:buClr>
              <a:buSzPts val="1300"/>
              <a:buFont typeface="Helvetica"/>
              <a:buChar char="●"/>
              <a:defRPr sz="1300"/>
            </a:lvl1pPr>
            <a:lvl2pPr marL="1291519" indent="-470272">
              <a:lnSpc>
                <a:spcPct val="115000"/>
              </a:lnSpc>
              <a:buClr>
                <a:schemeClr val="accent1"/>
              </a:buClr>
              <a:buSzPts val="1300"/>
              <a:buFont typeface="Helvetica"/>
              <a:buChar char="○"/>
              <a:defRPr sz="1300"/>
            </a:lvl2pPr>
            <a:lvl3pPr marL="1901102" indent="-470272">
              <a:lnSpc>
                <a:spcPct val="115000"/>
              </a:lnSpc>
              <a:buClr>
                <a:schemeClr val="accent1"/>
              </a:buClr>
              <a:buSzPts val="1300"/>
              <a:buFont typeface="Helvetica"/>
              <a:buChar char="■"/>
              <a:defRPr sz="1300"/>
            </a:lvl3pPr>
            <a:lvl4pPr marL="2510688" indent="-470272">
              <a:lnSpc>
                <a:spcPct val="115000"/>
              </a:lnSpc>
              <a:buClr>
                <a:schemeClr val="accent1"/>
              </a:buClr>
              <a:buSzPts val="1300"/>
              <a:buFont typeface="Helvetica"/>
              <a:buChar char="●"/>
              <a:defRPr sz="1300"/>
            </a:lvl4pPr>
            <a:lvl5pPr marL="3120272" indent="-470272">
              <a:lnSpc>
                <a:spcPct val="115000"/>
              </a:lnSpc>
              <a:buClr>
                <a:schemeClr val="accent1"/>
              </a:buClr>
              <a:buSzPts val="1300"/>
              <a:buFont typeface="Helvetica"/>
              <a:buChar char="○"/>
              <a:defRPr sz="13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3" name="Google Shape;38;p5"/>
          <p:cNvSpPr txBox="1"/>
          <p:nvPr>
            <p:ph type="body" sz="quarter" idx="21"/>
          </p:nvPr>
        </p:nvSpPr>
        <p:spPr>
          <a:xfrm>
            <a:off x="6191470" y="2771831"/>
            <a:ext cx="5032404" cy="3014803"/>
          </a:xfrm>
          <a:prstGeom prst="rect">
            <a:avLst/>
          </a:prstGeom>
        </p:spPr>
        <p:txBody>
          <a:bodyPr/>
          <a:lstStyle/>
          <a:p>
            <a:pPr marL="457200" indent="-311150">
              <a:lnSpc>
                <a:spcPct val="115000"/>
              </a:lnSpc>
              <a:buClr>
                <a:schemeClr val="accent1"/>
              </a:buClr>
              <a:buSzPts val="1300"/>
              <a:buFont typeface="Helvetica"/>
              <a:buChar char="●"/>
              <a:defRPr sz="1300"/>
            </a:pPr>
          </a:p>
        </p:txBody>
      </p:sp>
      <p:sp>
        <p:nvSpPr>
          <p:cNvPr id="4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lumn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41;p6"/>
          <p:cNvSpPr/>
          <p:nvPr/>
        </p:nvSpPr>
        <p:spPr>
          <a:xfrm>
            <a:off x="0" y="-2"/>
            <a:ext cx="12192000" cy="650404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54" name="Google Shape;42;p6"/>
          <p:cNvGrpSpPr/>
          <p:nvPr/>
        </p:nvGrpSpPr>
        <p:grpSpPr>
          <a:xfrm>
            <a:off x="1107189" y="1588341"/>
            <a:ext cx="994353" cy="61104"/>
            <a:chOff x="0" y="0"/>
            <a:chExt cx="994351" cy="61103"/>
          </a:xfrm>
        </p:grpSpPr>
        <p:sp>
          <p:nvSpPr>
            <p:cNvPr id="52" name="Google Shape;43;p6"/>
            <p:cNvSpPr/>
            <p:nvPr/>
          </p:nvSpPr>
          <p:spPr>
            <a:xfrm rot="16200000">
              <a:off x="715227" y="-218022"/>
              <a:ext cx="61104" cy="49714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3" name="Google Shape;44;p6"/>
            <p:cNvSpPr/>
            <p:nvPr/>
          </p:nvSpPr>
          <p:spPr>
            <a:xfrm rot="16200000">
              <a:off x="220123" y="-220125"/>
              <a:ext cx="61104" cy="501352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55" name="标题文本"/>
          <p:cNvSpPr txBox="1"/>
          <p:nvPr>
            <p:ph type="title"/>
          </p:nvPr>
        </p:nvSpPr>
        <p:spPr>
          <a:xfrm>
            <a:off x="973333" y="1758200"/>
            <a:ext cx="4401200" cy="1842001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</a:lstStyle>
          <a:p>
            <a:pPr/>
            <a:r>
              <a:t>标题文本</a:t>
            </a:r>
          </a:p>
        </p:txBody>
      </p:sp>
      <p:sp>
        <p:nvSpPr>
          <p:cNvPr id="56" name="正文级别 1…"/>
          <p:cNvSpPr txBox="1"/>
          <p:nvPr>
            <p:ph type="body" sz="quarter" idx="1"/>
          </p:nvPr>
        </p:nvSpPr>
        <p:spPr>
          <a:xfrm>
            <a:off x="961632" y="3708967"/>
            <a:ext cx="4401202" cy="2130002"/>
          </a:xfrm>
          <a:prstGeom prst="rect">
            <a:avLst/>
          </a:prstGeom>
        </p:spPr>
        <p:txBody>
          <a:bodyPr/>
          <a:lstStyle>
            <a:lvl1pPr marL="609584" indent="-414855">
              <a:lnSpc>
                <a:spcPct val="115000"/>
              </a:lnSpc>
              <a:buClr>
                <a:schemeClr val="accent1"/>
              </a:buClr>
              <a:buSzPts val="1300"/>
              <a:buFont typeface="Helvetica"/>
              <a:buChar char="●"/>
              <a:defRPr sz="1300"/>
            </a:lvl1pPr>
            <a:lvl2pPr marL="1291519" indent="-470272">
              <a:lnSpc>
                <a:spcPct val="115000"/>
              </a:lnSpc>
              <a:buClr>
                <a:schemeClr val="accent1"/>
              </a:buClr>
              <a:buSzPts val="1300"/>
              <a:buFont typeface="Helvetica"/>
              <a:buChar char="○"/>
              <a:defRPr sz="1300"/>
            </a:lvl2pPr>
            <a:lvl3pPr marL="1901102" indent="-470272">
              <a:lnSpc>
                <a:spcPct val="115000"/>
              </a:lnSpc>
              <a:buClr>
                <a:schemeClr val="accent1"/>
              </a:buClr>
              <a:buSzPts val="1300"/>
              <a:buFont typeface="Helvetica"/>
              <a:buChar char="■"/>
              <a:defRPr sz="1300"/>
            </a:lvl3pPr>
            <a:lvl4pPr marL="2510688" indent="-470272">
              <a:lnSpc>
                <a:spcPct val="115000"/>
              </a:lnSpc>
              <a:buClr>
                <a:schemeClr val="accent1"/>
              </a:buClr>
              <a:buSzPts val="1300"/>
              <a:buFont typeface="Helvetica"/>
              <a:buChar char="●"/>
              <a:defRPr sz="1300"/>
            </a:lvl4pPr>
            <a:lvl5pPr marL="3120272" indent="-470272">
              <a:lnSpc>
                <a:spcPct val="115000"/>
              </a:lnSpc>
              <a:buClr>
                <a:schemeClr val="accent1"/>
              </a:buClr>
              <a:buSzPts val="1300"/>
              <a:buFont typeface="Helvetica"/>
              <a:buChar char="○"/>
              <a:defRPr sz="13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 point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56;p8"/>
          <p:cNvGrpSpPr/>
          <p:nvPr/>
        </p:nvGrpSpPr>
        <p:grpSpPr>
          <a:xfrm>
            <a:off x="1107189" y="5558839"/>
            <a:ext cx="994353" cy="61104"/>
            <a:chOff x="0" y="0"/>
            <a:chExt cx="994351" cy="61103"/>
          </a:xfrm>
        </p:grpSpPr>
        <p:sp>
          <p:nvSpPr>
            <p:cNvPr id="64" name="Google Shape;57;p8"/>
            <p:cNvSpPr/>
            <p:nvPr/>
          </p:nvSpPr>
          <p:spPr>
            <a:xfrm rot="16200000">
              <a:off x="715227" y="-218022"/>
              <a:ext cx="61104" cy="4971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5" name="Google Shape;58;p8"/>
            <p:cNvSpPr/>
            <p:nvPr/>
          </p:nvSpPr>
          <p:spPr>
            <a:xfrm rot="16200000">
              <a:off x="220123" y="-220125"/>
              <a:ext cx="61104" cy="50135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67" name="标题文本"/>
          <p:cNvSpPr txBox="1"/>
          <p:nvPr>
            <p:ph type="title"/>
          </p:nvPr>
        </p:nvSpPr>
        <p:spPr>
          <a:xfrm>
            <a:off x="972600" y="1152400"/>
            <a:ext cx="9361600" cy="3980001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title and descri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6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78" name="Google Shape;63;p9"/>
          <p:cNvGrpSpPr/>
          <p:nvPr/>
        </p:nvGrpSpPr>
        <p:grpSpPr>
          <a:xfrm>
            <a:off x="1107189" y="1588341"/>
            <a:ext cx="994353" cy="61104"/>
            <a:chOff x="0" y="0"/>
            <a:chExt cx="994351" cy="61103"/>
          </a:xfrm>
        </p:grpSpPr>
        <p:sp>
          <p:nvSpPr>
            <p:cNvPr id="76" name="Google Shape;64;p9"/>
            <p:cNvSpPr/>
            <p:nvPr/>
          </p:nvSpPr>
          <p:spPr>
            <a:xfrm rot="16200000">
              <a:off x="715227" y="-218022"/>
              <a:ext cx="61104" cy="49714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7" name="Google Shape;65;p9"/>
            <p:cNvSpPr/>
            <p:nvPr/>
          </p:nvSpPr>
          <p:spPr>
            <a:xfrm rot="16200000">
              <a:off x="220123" y="-220125"/>
              <a:ext cx="61104" cy="501352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79" name="标题文本"/>
          <p:cNvSpPr txBox="1"/>
          <p:nvPr>
            <p:ph type="title"/>
          </p:nvPr>
        </p:nvSpPr>
        <p:spPr>
          <a:xfrm>
            <a:off x="973333" y="1758200"/>
            <a:ext cx="4401200" cy="2249602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</a:lstStyle>
          <a:p>
            <a:pPr/>
            <a:r>
              <a:t>标题文本</a:t>
            </a:r>
          </a:p>
        </p:txBody>
      </p:sp>
      <p:sp>
        <p:nvSpPr>
          <p:cNvPr id="80" name="正文级别 1…"/>
          <p:cNvSpPr txBox="1"/>
          <p:nvPr>
            <p:ph type="body" sz="quarter" idx="1"/>
          </p:nvPr>
        </p:nvSpPr>
        <p:spPr>
          <a:xfrm>
            <a:off x="966600" y="4215367"/>
            <a:ext cx="4401200" cy="1012002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1" name="Google Shape;68;p9"/>
          <p:cNvSpPr txBox="1"/>
          <p:nvPr>
            <p:ph type="body" sz="half" idx="21"/>
          </p:nvPr>
        </p:nvSpPr>
        <p:spPr>
          <a:xfrm>
            <a:off x="6898967" y="1803499"/>
            <a:ext cx="4499202" cy="4034001"/>
          </a:xfrm>
          <a:prstGeom prst="rect">
            <a:avLst/>
          </a:prstGeom>
        </p:spPr>
        <p:txBody>
          <a:bodyPr/>
          <a:lstStyle/>
          <a:p>
            <a:pPr marL="457200" indent="-311150">
              <a:lnSpc>
                <a:spcPct val="115000"/>
              </a:lnSpc>
              <a:buClr>
                <a:schemeClr val="accent1"/>
              </a:buClr>
              <a:buSzPts val="1300"/>
              <a:buFont typeface="Helvetica"/>
              <a:buChar char="●"/>
              <a:defRPr sz="1300"/>
            </a:pPr>
          </a:p>
        </p:txBody>
      </p:sp>
      <p:sp>
        <p:nvSpPr>
          <p:cNvPr id="8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正文级别 1…"/>
          <p:cNvSpPr txBox="1"/>
          <p:nvPr>
            <p:ph type="body" sz="quarter" idx="1"/>
          </p:nvPr>
        </p:nvSpPr>
        <p:spPr>
          <a:xfrm>
            <a:off x="966600" y="5830068"/>
            <a:ext cx="10263200" cy="614002"/>
          </a:xfrm>
          <a:prstGeom prst="rect">
            <a:avLst/>
          </a:prstGeom>
        </p:spPr>
        <p:txBody>
          <a:bodyPr anchor="ctr"/>
          <a:lstStyle>
            <a:lvl1pPr marL="0" indent="304792">
              <a:defRPr sz="1300"/>
            </a:lvl1pPr>
            <a:lvl2pPr marL="968662" indent="-352712">
              <a:buSzPts val="1300"/>
              <a:buChar char="○"/>
              <a:defRPr sz="1300"/>
            </a:lvl2pPr>
            <a:lvl3pPr marL="1425862" indent="-352712">
              <a:buSzPts val="1300"/>
              <a:buChar char="■"/>
              <a:defRPr sz="1300"/>
            </a:lvl3pPr>
            <a:lvl4pPr marL="1883062" indent="-352712">
              <a:buSzPts val="1300"/>
              <a:buChar char="●"/>
              <a:defRPr sz="1300"/>
            </a:lvl4pPr>
            <a:lvl5pPr marL="2340262" indent="-352712">
              <a:buSzPts val="1300"/>
              <a:buChar char="○"/>
              <a:defRPr sz="13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 number">
    <p:bg>
      <p:bgPr>
        <a:solidFill>
          <a:srgbClr val="1A998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74;p11"/>
          <p:cNvGrpSpPr/>
          <p:nvPr/>
        </p:nvGrpSpPr>
        <p:grpSpPr>
          <a:xfrm>
            <a:off x="1107189" y="5558839"/>
            <a:ext cx="994353" cy="61104"/>
            <a:chOff x="0" y="0"/>
            <a:chExt cx="994351" cy="61103"/>
          </a:xfrm>
        </p:grpSpPr>
        <p:sp>
          <p:nvSpPr>
            <p:cNvPr id="97" name="Google Shape;75;p11"/>
            <p:cNvSpPr/>
            <p:nvPr/>
          </p:nvSpPr>
          <p:spPr>
            <a:xfrm rot="16200000">
              <a:off x="715227" y="-218022"/>
              <a:ext cx="61104" cy="4971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8" name="Google Shape;76;p11"/>
            <p:cNvSpPr/>
            <p:nvPr/>
          </p:nvSpPr>
          <p:spPr>
            <a:xfrm rot="16200000">
              <a:off x="220123" y="-220125"/>
              <a:ext cx="61104" cy="50135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100" name="xx%"/>
          <p:cNvSpPr txBox="1"/>
          <p:nvPr>
            <p:ph type="title" hasCustomPrompt="1"/>
          </p:nvPr>
        </p:nvSpPr>
        <p:spPr>
          <a:xfrm>
            <a:off x="972600" y="978598"/>
            <a:ext cx="10251200" cy="1659603"/>
          </a:xfrm>
          <a:prstGeom prst="rect">
            <a:avLst/>
          </a:prstGeom>
        </p:spPr>
        <p:txBody>
          <a:bodyPr/>
          <a:lstStyle>
            <a:lvl1pPr>
              <a:defRPr sz="10600">
                <a:solidFill>
                  <a:srgbClr val="FFFFFF"/>
                </a:solidFill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101" name="正文级别 1…"/>
          <p:cNvSpPr txBox="1"/>
          <p:nvPr>
            <p:ph type="body" sz="half" idx="1"/>
          </p:nvPr>
        </p:nvSpPr>
        <p:spPr>
          <a:xfrm>
            <a:off x="972600" y="3030515"/>
            <a:ext cx="10251200" cy="2107203"/>
          </a:xfrm>
          <a:prstGeom prst="rect">
            <a:avLst/>
          </a:prstGeom>
        </p:spPr>
        <p:txBody>
          <a:bodyPr/>
          <a:lstStyle>
            <a:lvl1pPr marL="609584" indent="-414855">
              <a:lnSpc>
                <a:spcPct val="115000"/>
              </a:lnSpc>
              <a:buClr>
                <a:srgbClr val="FFFFFF"/>
              </a:buClr>
              <a:buSzPts val="1300"/>
              <a:buFont typeface="Helvetica"/>
              <a:buChar char="●"/>
              <a:defRPr sz="1300">
                <a:solidFill>
                  <a:srgbClr val="FFFFFF"/>
                </a:solidFill>
              </a:defRPr>
            </a:lvl1pPr>
            <a:lvl2pPr marL="1291519" indent="-470272">
              <a:lnSpc>
                <a:spcPct val="115000"/>
              </a:lnSpc>
              <a:buClr>
                <a:srgbClr val="FFFFFF"/>
              </a:buClr>
              <a:buSzPts val="1300"/>
              <a:buFont typeface="Helvetica"/>
              <a:buChar char="○"/>
              <a:defRPr sz="1300">
                <a:solidFill>
                  <a:srgbClr val="FFFFFF"/>
                </a:solidFill>
              </a:defRPr>
            </a:lvl2pPr>
            <a:lvl3pPr marL="1901102" indent="-470272">
              <a:lnSpc>
                <a:spcPct val="115000"/>
              </a:lnSpc>
              <a:buClr>
                <a:srgbClr val="FFFFFF"/>
              </a:buClr>
              <a:buSzPts val="1300"/>
              <a:buFont typeface="Helvetica"/>
              <a:buChar char="■"/>
              <a:defRPr sz="1300">
                <a:solidFill>
                  <a:srgbClr val="FFFFFF"/>
                </a:solidFill>
              </a:defRPr>
            </a:lvl3pPr>
            <a:lvl4pPr marL="2510688" indent="-470272">
              <a:lnSpc>
                <a:spcPct val="115000"/>
              </a:lnSpc>
              <a:buClr>
                <a:srgbClr val="FFFFFF"/>
              </a:buClr>
              <a:buSzPts val="1300"/>
              <a:buFont typeface="Helvetica"/>
              <a:buChar char="●"/>
              <a:defRPr sz="1300">
                <a:solidFill>
                  <a:srgbClr val="FFFFFF"/>
                </a:solidFill>
              </a:defRPr>
            </a:lvl4pPr>
            <a:lvl5pPr marL="3120272" indent="-470272">
              <a:lnSpc>
                <a:spcPct val="115000"/>
              </a:lnSpc>
              <a:buClr>
                <a:srgbClr val="FFFFFF"/>
              </a:buClr>
              <a:buSzPts val="1300"/>
              <a:buFont typeface="Helvetica"/>
              <a:buChar char="○"/>
              <a:defRPr sz="1300">
                <a:solidFill>
                  <a:srgbClr val="FFFFFF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2"/>
          <p:cNvSpPr/>
          <p:nvPr/>
        </p:nvSpPr>
        <p:spPr>
          <a:xfrm>
            <a:off x="0" y="-2"/>
            <a:ext cx="12192000" cy="6504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5" name="Google Shape;11;p2"/>
          <p:cNvGrpSpPr/>
          <p:nvPr/>
        </p:nvGrpSpPr>
        <p:grpSpPr>
          <a:xfrm>
            <a:off x="1107189" y="1588341"/>
            <a:ext cx="994353" cy="61104"/>
            <a:chOff x="0" y="0"/>
            <a:chExt cx="994351" cy="61103"/>
          </a:xfrm>
        </p:grpSpPr>
        <p:sp>
          <p:nvSpPr>
            <p:cNvPr id="3" name="Google Shape;12;p2"/>
            <p:cNvSpPr/>
            <p:nvPr/>
          </p:nvSpPr>
          <p:spPr>
            <a:xfrm rot="16200000">
              <a:off x="715227" y="-218022"/>
              <a:ext cx="61104" cy="49714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" name="Google Shape;13;p2"/>
            <p:cNvSpPr/>
            <p:nvPr/>
          </p:nvSpPr>
          <p:spPr>
            <a:xfrm rot="16200000">
              <a:off x="220123" y="-220125"/>
              <a:ext cx="61104" cy="501352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6" name="标题文本"/>
          <p:cNvSpPr txBox="1"/>
          <p:nvPr>
            <p:ph type="title"/>
          </p:nvPr>
        </p:nvSpPr>
        <p:spPr>
          <a:xfrm>
            <a:off x="972600" y="1763266"/>
            <a:ext cx="10250800" cy="221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7" name="正文级别 1…"/>
          <p:cNvSpPr txBox="1"/>
          <p:nvPr>
            <p:ph type="body" idx="1"/>
          </p:nvPr>
        </p:nvSpPr>
        <p:spPr>
          <a:xfrm>
            <a:off x="972834" y="4230532"/>
            <a:ext cx="10250802" cy="72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" name="幻灯片编号"/>
          <p:cNvSpPr txBox="1"/>
          <p:nvPr>
            <p:ph type="sldNum" sz="quarter" idx="2"/>
          </p:nvPr>
        </p:nvSpPr>
        <p:spPr>
          <a:xfrm>
            <a:off x="11734147" y="6402511"/>
            <a:ext cx="379191" cy="3860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165100" marR="0" indent="-1905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1pPr>
      <a:lvl2pPr marL="165100" marR="0" indent="14605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2pPr>
      <a:lvl3pPr marL="165100" marR="0" indent="14605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3pPr>
      <a:lvl4pPr marL="165100" marR="0" indent="14605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4pPr>
      <a:lvl5pPr marL="165100" marR="0" indent="14605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5pPr>
      <a:lvl6pPr marL="3014517" marR="0" indent="-569767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2100"/>
        <a:buFontTx/>
        <a:buChar char="■"/>
        <a:tabLst/>
        <a:defRPr b="0" baseline="0" cap="none" i="0" spc="0" strike="noStrike" sz="21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6pPr>
      <a:lvl7pPr marL="3471717" marR="0" indent="-569767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2100"/>
        <a:buFontTx/>
        <a:buChar char="●"/>
        <a:tabLst/>
        <a:defRPr b="0" baseline="0" cap="none" i="0" spc="0" strike="noStrike" sz="21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7pPr>
      <a:lvl8pPr marL="3928917" marR="0" indent="-569767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2100"/>
        <a:buFontTx/>
        <a:buChar char="○"/>
        <a:tabLst/>
        <a:defRPr b="0" baseline="0" cap="none" i="0" spc="0" strike="noStrike" sz="21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8pPr>
      <a:lvl9pPr marL="4386117" marR="0" indent="-569767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2100"/>
        <a:buFontTx/>
        <a:buChar char="■"/>
        <a:tabLst/>
        <a:defRPr b="0" baseline="0" cap="none" i="0" spc="0" strike="noStrike" sz="21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pn7tEva09VU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xu842251462/EC551_Final_Project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igilent/Nexys-A7-100T-XADC" TargetMode="External"/><Relationship Id="rId3" Type="http://schemas.openxmlformats.org/officeDocument/2006/relationships/hyperlink" Target="https://github.com/chmo2019/EC311_Final_Project" TargetMode="External"/><Relationship Id="rId4" Type="http://schemas.openxmlformats.org/officeDocument/2006/relationships/hyperlink" Target="https://www.chipverify.com/verilog/verilog-single-port-ram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86;p13"/>
          <p:cNvSpPr txBox="1"/>
          <p:nvPr>
            <p:ph type="ctrTitle"/>
          </p:nvPr>
        </p:nvSpPr>
        <p:spPr>
          <a:xfrm>
            <a:off x="972600" y="1763266"/>
            <a:ext cx="10250801" cy="2219601"/>
          </a:xfrm>
          <a:prstGeom prst="rect">
            <a:avLst/>
          </a:prstGeom>
        </p:spPr>
        <p:txBody>
          <a:bodyPr lIns="121899" tIns="121899" rIns="121899" bIns="121899"/>
          <a:lstStyle/>
          <a:p>
            <a:pPr/>
            <a:r>
              <a:t>Bringing the Analog World to Digital Design</a:t>
            </a:r>
          </a:p>
        </p:txBody>
      </p:sp>
      <p:sp>
        <p:nvSpPr>
          <p:cNvPr id="119" name="Google Shape;87;p13"/>
          <p:cNvSpPr txBox="1"/>
          <p:nvPr>
            <p:ph type="subTitle" sz="half" idx="1"/>
          </p:nvPr>
        </p:nvSpPr>
        <p:spPr>
          <a:xfrm>
            <a:off x="972831" y="4230532"/>
            <a:ext cx="10347604" cy="1751602"/>
          </a:xfrm>
          <a:prstGeom prst="rect">
            <a:avLst/>
          </a:prstGeom>
        </p:spPr>
        <p:txBody>
          <a:bodyPr lIns="121899" tIns="121899" rIns="121899" bIns="121899"/>
          <a:lstStyle/>
          <a:p>
            <a:pPr marL="0" indent="0">
              <a:lnSpc>
                <a:spcPct val="90000"/>
              </a:lnSpc>
              <a:defRPr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Team </a:t>
            </a:r>
            <a:r>
              <a:t>M</a:t>
            </a:r>
            <a:r>
              <a:t>ember</a:t>
            </a:r>
            <a:r>
              <a:t>s</a:t>
            </a:r>
            <a:r>
              <a:t>:</a:t>
            </a:r>
          </a:p>
          <a:p>
            <a:pPr marL="0" indent="0">
              <a:lnSpc>
                <a:spcPct val="90000"/>
              </a:lnSpc>
              <a:defRPr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lnSpc>
                <a:spcPct val="90000"/>
              </a:lnSpc>
              <a:defRPr sz="24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Conor Naughton </a:t>
            </a:r>
            <a:endParaRPr sz="1600"/>
          </a:p>
          <a:p>
            <a:pPr marL="0" indent="0">
              <a:lnSpc>
                <a:spcPct val="90000"/>
              </a:lnSpc>
              <a:defRPr sz="24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Bin Xu</a:t>
            </a:r>
            <a:endParaRPr sz="1600"/>
          </a:p>
          <a:p>
            <a:pPr marL="0" indent="0">
              <a:lnSpc>
                <a:spcPct val="90000"/>
              </a:lnSpc>
              <a:defRPr sz="24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Yimin Xu</a:t>
            </a:r>
          </a:p>
        </p:txBody>
      </p:sp>
      <p:pic>
        <p:nvPicPr>
          <p:cNvPr id="12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6380" t="5392" r="3678" b="5129"/>
          <a:stretch>
            <a:fillRect/>
          </a:stretch>
        </p:blipFill>
        <p:spPr>
          <a:xfrm>
            <a:off x="6875768" y="4041710"/>
            <a:ext cx="4160521" cy="23865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1"/>
          <p:cNvSpPr txBox="1"/>
          <p:nvPr>
            <p:ph type="title"/>
          </p:nvPr>
        </p:nvSpPr>
        <p:spPr>
          <a:xfrm>
            <a:off x="967800" y="1516230"/>
            <a:ext cx="10251600" cy="713602"/>
          </a:xfrm>
          <a:prstGeom prst="rect">
            <a:avLst/>
          </a:prstGeom>
        </p:spPr>
        <p:txBody>
          <a:bodyPr/>
          <a:lstStyle/>
          <a:p>
            <a:pPr/>
            <a:r>
              <a:t>Block Diagram</a:t>
            </a:r>
          </a:p>
        </p:txBody>
      </p:sp>
      <p:pic>
        <p:nvPicPr>
          <p:cNvPr id="171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8476" y="2229830"/>
            <a:ext cx="9582970" cy="44468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le 1"/>
          <p:cNvSpPr txBox="1"/>
          <p:nvPr>
            <p:ph type="title"/>
          </p:nvPr>
        </p:nvSpPr>
        <p:spPr>
          <a:xfrm>
            <a:off x="972600" y="1758200"/>
            <a:ext cx="10251600" cy="713602"/>
          </a:xfrm>
          <a:prstGeom prst="rect">
            <a:avLst/>
          </a:prstGeom>
        </p:spPr>
        <p:txBody>
          <a:bodyPr/>
          <a:lstStyle/>
          <a:p>
            <a:pPr/>
            <a:r>
              <a:t>Verilog Example</a:t>
            </a:r>
          </a:p>
        </p:txBody>
      </p:sp>
      <p:sp>
        <p:nvSpPr>
          <p:cNvPr id="174" name="Text Placeholder 2"/>
          <p:cNvSpPr txBox="1"/>
          <p:nvPr>
            <p:ph type="body" sz="half" idx="1"/>
          </p:nvPr>
        </p:nvSpPr>
        <p:spPr>
          <a:xfrm>
            <a:off x="972600" y="2771831"/>
            <a:ext cx="6891240" cy="3014803"/>
          </a:xfrm>
          <a:prstGeom prst="rect">
            <a:avLst/>
          </a:prstGeom>
        </p:spPr>
        <p:txBody>
          <a:bodyPr/>
          <a:lstStyle/>
          <a:p>
            <a:pPr/>
            <a:r>
              <a:t>ADC instantiation</a:t>
            </a:r>
          </a:p>
          <a:p>
            <a:pPr lvl="1"/>
            <a:r>
              <a:t>Initializing the control registers to define the ADC operation after configuration</a:t>
            </a:r>
          </a:p>
          <a:p>
            <a:pPr lvl="1"/>
            <a:r>
              <a:t>Connect ADC I/Os to the design</a:t>
            </a:r>
          </a:p>
          <a:p>
            <a:pPr/>
          </a:p>
          <a:p>
            <a:pPr/>
          </a:p>
          <a:p>
            <a:pPr/>
            <a:r>
              <a:t>DRP is the interface between the ADC and FPGA through which the FPGA can access the ADC registers</a:t>
            </a:r>
          </a:p>
        </p:txBody>
      </p:sp>
      <p:pic>
        <p:nvPicPr>
          <p:cNvPr id="17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843" r="0" b="0"/>
          <a:stretch>
            <a:fillRect/>
          </a:stretch>
        </p:blipFill>
        <p:spPr>
          <a:xfrm>
            <a:off x="8040454" y="713231"/>
            <a:ext cx="3606484" cy="5915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77387" y="5427478"/>
            <a:ext cx="5296360" cy="1318375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Straight Arrow Connector 7"/>
          <p:cNvSpPr/>
          <p:nvPr/>
        </p:nvSpPr>
        <p:spPr>
          <a:xfrm flipV="1">
            <a:off x="7104887" y="2249423"/>
            <a:ext cx="1435609" cy="94183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8" name="Straight Arrow Connector 9"/>
          <p:cNvSpPr/>
          <p:nvPr/>
        </p:nvSpPr>
        <p:spPr>
          <a:xfrm>
            <a:off x="4736592" y="3657599"/>
            <a:ext cx="3803904" cy="39319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/>
          <p:nvPr>
            <p:ph type="title"/>
          </p:nvPr>
        </p:nvSpPr>
        <p:spPr>
          <a:xfrm>
            <a:off x="972600" y="737520"/>
            <a:ext cx="10251600" cy="713602"/>
          </a:xfrm>
          <a:prstGeom prst="rect">
            <a:avLst/>
          </a:prstGeom>
        </p:spPr>
        <p:txBody>
          <a:bodyPr/>
          <a:lstStyle/>
          <a:p>
            <a:pPr/>
            <a:r>
              <a:t>Demo Video</a:t>
            </a:r>
          </a:p>
        </p:txBody>
      </p:sp>
      <p:sp>
        <p:nvSpPr>
          <p:cNvPr id="181" name="https://www.youtube.com/watch?v=pn7tEva09VU"/>
          <p:cNvSpPr txBox="1"/>
          <p:nvPr/>
        </p:nvSpPr>
        <p:spPr>
          <a:xfrm>
            <a:off x="966226" y="2402584"/>
            <a:ext cx="7940298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457200">
              <a:defRPr sz="16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Helvetica"/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https://www.youtube.com/watch?v=pn7tEva09VU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le 1"/>
          <p:cNvSpPr txBox="1"/>
          <p:nvPr>
            <p:ph type="title"/>
          </p:nvPr>
        </p:nvSpPr>
        <p:spPr>
          <a:xfrm>
            <a:off x="972600" y="1758200"/>
            <a:ext cx="10251600" cy="713602"/>
          </a:xfrm>
          <a:prstGeom prst="rect">
            <a:avLst/>
          </a:prstGeom>
        </p:spPr>
        <p:txBody>
          <a:bodyPr/>
          <a:lstStyle/>
          <a:p>
            <a:pPr/>
            <a:r>
              <a:t>Successes</a:t>
            </a:r>
          </a:p>
        </p:txBody>
      </p:sp>
      <p:sp>
        <p:nvSpPr>
          <p:cNvPr id="184" name="Text Placeholder 2"/>
          <p:cNvSpPr txBox="1"/>
          <p:nvPr>
            <p:ph type="body" sz="half" idx="1"/>
          </p:nvPr>
        </p:nvSpPr>
        <p:spPr>
          <a:xfrm>
            <a:off x="972600" y="2771831"/>
            <a:ext cx="10251600" cy="3014803"/>
          </a:xfrm>
          <a:prstGeom prst="rect">
            <a:avLst/>
          </a:prstGeom>
        </p:spPr>
        <p:txBody>
          <a:bodyPr/>
          <a:lstStyle/>
          <a:p>
            <a:pPr>
              <a:buSzPts val="1600"/>
              <a:defRPr sz="1600"/>
            </a:pPr>
            <a:r>
              <a:t>Got the game to work [Bin]</a:t>
            </a:r>
          </a:p>
          <a:p>
            <a:pPr lvl="1">
              <a:buSzPts val="1600"/>
              <a:defRPr sz="1600"/>
            </a:pPr>
            <a:r>
              <a:t>Ball movement, start and end game display</a:t>
            </a:r>
          </a:p>
          <a:p>
            <a:pPr>
              <a:buSzPts val="1600"/>
              <a:defRPr sz="1600"/>
            </a:pPr>
            <a:r>
              <a:t>Demonstrated analog nature of input sensor [Conor]</a:t>
            </a:r>
          </a:p>
          <a:p>
            <a:pPr lvl="1">
              <a:buSzPts val="1600"/>
              <a:defRPr sz="1600"/>
            </a:pPr>
            <a:r>
              <a:t>Pressing harder makes it move faster</a:t>
            </a:r>
          </a:p>
          <a:p>
            <a:pPr lvl="1">
              <a:buSzPts val="1600"/>
              <a:defRPr sz="1600"/>
            </a:pPr>
            <a:r>
              <a:t>Achieved using Wheatstone bridge setup</a:t>
            </a:r>
          </a:p>
          <a:p>
            <a:pPr>
              <a:buSzPts val="1600"/>
              <a:defRPr sz="1600"/>
            </a:pPr>
            <a:r>
              <a:t>Multi-Channel ADC sampling [Conor]</a:t>
            </a:r>
          </a:p>
          <a:p>
            <a:pPr>
              <a:buSzPts val="1600"/>
              <a:defRPr sz="1600"/>
            </a:pPr>
            <a:r>
              <a:t>Replaying final frame from game [Bin/Yimin]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1"/>
          <p:cNvSpPr txBox="1"/>
          <p:nvPr>
            <p:ph type="title"/>
          </p:nvPr>
        </p:nvSpPr>
        <p:spPr>
          <a:xfrm>
            <a:off x="972600" y="1758200"/>
            <a:ext cx="10251600" cy="713602"/>
          </a:xfrm>
          <a:prstGeom prst="rect">
            <a:avLst/>
          </a:prstGeom>
        </p:spPr>
        <p:txBody>
          <a:bodyPr/>
          <a:lstStyle/>
          <a:p>
            <a:pPr/>
            <a:r>
              <a:t>Failures</a:t>
            </a:r>
          </a:p>
        </p:txBody>
      </p:sp>
      <p:sp>
        <p:nvSpPr>
          <p:cNvPr id="187" name="Text Placeholder 2"/>
          <p:cNvSpPr txBox="1"/>
          <p:nvPr>
            <p:ph type="body" sz="half" idx="1"/>
          </p:nvPr>
        </p:nvSpPr>
        <p:spPr>
          <a:xfrm>
            <a:off x="972600" y="2771831"/>
            <a:ext cx="10251600" cy="3014803"/>
          </a:xfrm>
          <a:prstGeom prst="rect">
            <a:avLst/>
          </a:prstGeom>
        </p:spPr>
        <p:txBody>
          <a:bodyPr/>
          <a:lstStyle/>
          <a:p>
            <a:pPr>
              <a:buSzPts val="1600"/>
              <a:defRPr sz="1600"/>
            </a:pPr>
            <a:r>
              <a:t>Use of Quad SPI flash memory</a:t>
            </a:r>
          </a:p>
          <a:p>
            <a:pPr lvl="1">
              <a:buSzPts val="1600"/>
              <a:defRPr sz="1600"/>
            </a:pPr>
            <a:r>
              <a:t>Original plan was to demonstrate NVRAM</a:t>
            </a:r>
          </a:p>
          <a:p>
            <a:pPr lvl="1">
              <a:buSzPts val="1600"/>
              <a:defRPr sz="1600"/>
            </a:pPr>
            <a:r>
              <a:t>Unable to figure out SPI protocol to interact with Quad SPI flash</a:t>
            </a:r>
          </a:p>
          <a:p>
            <a:pPr>
              <a:buSzPts val="1600"/>
              <a:defRPr sz="1600"/>
            </a:pPr>
            <a:r>
              <a:t>ADC timing issue</a:t>
            </a:r>
          </a:p>
          <a:p>
            <a:pPr lvl="1">
              <a:buSzPts val="1600"/>
              <a:defRPr sz="1600"/>
            </a:pPr>
            <a:r>
              <a:t>Despite flags, still had some issues with output from button press being applied to opposite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1"/>
          <p:cNvSpPr txBox="1"/>
          <p:nvPr>
            <p:ph type="title"/>
          </p:nvPr>
        </p:nvSpPr>
        <p:spPr>
          <a:xfrm>
            <a:off x="972600" y="1758200"/>
            <a:ext cx="10251600" cy="713602"/>
          </a:xfrm>
          <a:prstGeom prst="rect">
            <a:avLst/>
          </a:prstGeom>
        </p:spPr>
        <p:txBody>
          <a:bodyPr/>
          <a:lstStyle/>
          <a:p>
            <a:pPr/>
            <a:r>
              <a:t>GitHub Link</a:t>
            </a:r>
          </a:p>
        </p:txBody>
      </p:sp>
      <p:sp>
        <p:nvSpPr>
          <p:cNvPr id="190" name="Text Placeholder 2"/>
          <p:cNvSpPr txBox="1"/>
          <p:nvPr>
            <p:ph type="body" sz="half" idx="1"/>
          </p:nvPr>
        </p:nvSpPr>
        <p:spPr>
          <a:xfrm>
            <a:off x="972600" y="2771831"/>
            <a:ext cx="10251600" cy="3014803"/>
          </a:xfrm>
          <a:prstGeom prst="rect">
            <a:avLst/>
          </a:prstGeom>
        </p:spPr>
        <p:txBody>
          <a:bodyPr/>
          <a:lstStyle>
            <a:lvl1pPr>
              <a:buSzPts val="1800"/>
              <a:defRPr sz="1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chemeClr val="accent1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https://github.com/xu842251462/EC551_Final_Project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1"/>
          <p:cNvSpPr txBox="1"/>
          <p:nvPr>
            <p:ph type="title"/>
          </p:nvPr>
        </p:nvSpPr>
        <p:spPr>
          <a:xfrm>
            <a:off x="972600" y="1758200"/>
            <a:ext cx="10251600" cy="713602"/>
          </a:xfrm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193" name="Text Placeholder 2"/>
          <p:cNvSpPr txBox="1"/>
          <p:nvPr>
            <p:ph type="body" sz="half" idx="1"/>
          </p:nvPr>
        </p:nvSpPr>
        <p:spPr>
          <a:xfrm>
            <a:off x="972600" y="2771831"/>
            <a:ext cx="10251600" cy="3014803"/>
          </a:xfrm>
          <a:prstGeom prst="rect">
            <a:avLst/>
          </a:prstGeom>
        </p:spPr>
        <p:txBody>
          <a:bodyPr/>
          <a:lstStyle/>
          <a:p>
            <a:pPr>
              <a:buSzPts val="1800"/>
              <a:defRPr sz="18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https://github.com/Digilent/Nexys-A7-100T-XADC</a:t>
            </a:r>
          </a:p>
          <a:p>
            <a:pPr>
              <a:buSzPts val="1800"/>
              <a:defRPr sz="18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https://github.com/chmo2019/EC311_Final_Project</a:t>
            </a:r>
          </a:p>
          <a:p>
            <a:pPr>
              <a:buSzPts val="1800"/>
              <a:defRPr sz="18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https://www.chipverify.com/verilog/verilog-single-port-ram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31;p20"/>
          <p:cNvSpPr txBox="1"/>
          <p:nvPr>
            <p:ph type="body" idx="1"/>
          </p:nvPr>
        </p:nvSpPr>
        <p:spPr>
          <a:xfrm>
            <a:off x="890304" y="2047424"/>
            <a:ext cx="10251600" cy="4046402"/>
          </a:xfrm>
          <a:prstGeom prst="rect">
            <a:avLst/>
          </a:prstGeom>
        </p:spPr>
        <p:txBody>
          <a:bodyPr lIns="121899" tIns="121899" rIns="121899" bIns="121899"/>
          <a:lstStyle/>
          <a:p>
            <a:pPr marL="0" indent="194729">
              <a:buSzTx/>
              <a:buNone/>
              <a:defRPr b="1" sz="2800"/>
            </a:pPr>
            <a:r>
              <a:t>Goals</a:t>
            </a:r>
            <a:endParaRPr sz="2400"/>
          </a:p>
          <a:p>
            <a:pPr>
              <a:buSzPts val="2000"/>
              <a:defRPr sz="2000"/>
            </a:pPr>
            <a:r>
              <a:t>Explore the use of analog signals</a:t>
            </a:r>
          </a:p>
          <a:p>
            <a:pPr>
              <a:buSzPts val="2000"/>
              <a:defRPr sz="2000"/>
            </a:pPr>
            <a:r>
              <a:t>Deep dive into how Analog to Digital Converters (ADCs) work</a:t>
            </a:r>
            <a:endParaRPr sz="2400"/>
          </a:p>
          <a:p>
            <a:pPr>
              <a:buSzPts val="2000"/>
              <a:defRPr sz="2000"/>
            </a:pPr>
          </a:p>
          <a:p>
            <a:pPr marL="0" indent="194729">
              <a:buSzTx/>
              <a:buNone/>
              <a:defRPr b="1" sz="2800"/>
            </a:pPr>
            <a:r>
              <a:t>Motivation</a:t>
            </a:r>
            <a:endParaRPr sz="2400"/>
          </a:p>
          <a:p>
            <a:pPr>
              <a:buSzPts val="2000"/>
              <a:defRPr sz="2000"/>
            </a:pPr>
            <a:r>
              <a:t>FPGAs work with digital signals however the tasks they are used for often involves analog inputs</a:t>
            </a:r>
          </a:p>
          <a:p>
            <a:pPr>
              <a:buSzPts val="2000"/>
              <a:defRPr sz="2000"/>
            </a:pPr>
            <a:r>
              <a:t>Requires interacting with and controlling another component of the development board</a:t>
            </a:r>
          </a:p>
        </p:txBody>
      </p:sp>
      <p:pic>
        <p:nvPicPr>
          <p:cNvPr id="12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66355" y="764175"/>
            <a:ext cx="4625645" cy="17258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title"/>
          </p:nvPr>
        </p:nvSpPr>
        <p:spPr>
          <a:xfrm>
            <a:off x="972600" y="1758200"/>
            <a:ext cx="10251600" cy="713602"/>
          </a:xfrm>
          <a:prstGeom prst="rect">
            <a:avLst/>
          </a:prstGeom>
        </p:spPr>
        <p:txBody>
          <a:bodyPr/>
          <a:lstStyle/>
          <a:p>
            <a:pPr/>
            <a:r>
              <a:t>Game Description</a:t>
            </a:r>
          </a:p>
        </p:txBody>
      </p:sp>
      <p:sp>
        <p:nvSpPr>
          <p:cNvPr id="126" name="Text Placeholder 2"/>
          <p:cNvSpPr txBox="1"/>
          <p:nvPr>
            <p:ph type="body" idx="1"/>
          </p:nvPr>
        </p:nvSpPr>
        <p:spPr>
          <a:xfrm>
            <a:off x="972600" y="2771831"/>
            <a:ext cx="10251600" cy="4086169"/>
          </a:xfrm>
          <a:prstGeom prst="rect">
            <a:avLst/>
          </a:prstGeom>
        </p:spPr>
        <p:txBody>
          <a:bodyPr/>
          <a:lstStyle/>
          <a:p>
            <a:pPr/>
            <a:r>
              <a:t>Two player Pong</a:t>
            </a:r>
          </a:p>
          <a:p>
            <a:pPr lvl="1"/>
            <a:r>
              <a:t>Player 1: Paddle on right edge of screen controlled via board buttons</a:t>
            </a:r>
          </a:p>
          <a:p>
            <a:pPr lvl="2"/>
            <a:r>
              <a:t>Moves a </a:t>
            </a:r>
            <a:r>
              <a:rPr b="1" u="sng"/>
              <a:t>discrete</a:t>
            </a:r>
            <a:r>
              <a:t> amount with each button press</a:t>
            </a:r>
          </a:p>
          <a:p>
            <a:pPr lvl="3"/>
            <a:r>
              <a:t>Demonstrates digital input</a:t>
            </a:r>
          </a:p>
          <a:p>
            <a:pPr lvl="1"/>
            <a:r>
              <a:t>Player 2: Paddle on bottom edge of screen controlled via analog controller</a:t>
            </a:r>
          </a:p>
          <a:p>
            <a:pPr lvl="2"/>
            <a:r>
              <a:t>Moves a </a:t>
            </a:r>
            <a:r>
              <a:rPr b="1" u="sng"/>
              <a:t>variable</a:t>
            </a:r>
            <a:r>
              <a:t> amount based on analog controller value</a:t>
            </a:r>
          </a:p>
          <a:p>
            <a:pPr lvl="3"/>
            <a:r>
              <a:t>Demonstrates analog input</a:t>
            </a:r>
          </a:p>
          <a:p>
            <a:pPr/>
            <a:r>
              <a:t>Gameplay</a:t>
            </a:r>
          </a:p>
          <a:p>
            <a:pPr lvl="1"/>
            <a:r>
              <a:t>Ball starts moving slowly in random direction</a:t>
            </a:r>
          </a:p>
          <a:p>
            <a:pPr lvl="1"/>
            <a:r>
              <a:t>Players move paddles to prevent ball from hitting the edge of the screen</a:t>
            </a:r>
          </a:p>
          <a:p>
            <a:pPr lvl="1"/>
            <a:r>
              <a:t>Score increases every time the ball hits the paddle</a:t>
            </a:r>
          </a:p>
          <a:p>
            <a:pPr lvl="1"/>
            <a:r>
              <a:t>Ball also moves faster each time it hits a paddle</a:t>
            </a:r>
          </a:p>
          <a:p>
            <a:pPr lvl="1"/>
            <a:r>
              <a:t>After achieving a certain score, a second ball is inserted into the game</a:t>
            </a:r>
          </a:p>
          <a:p>
            <a:pPr lvl="1"/>
            <a:r>
              <a:t>Once the ball does hit the edge of the screen, a “game over” screen appears</a:t>
            </a:r>
          </a:p>
          <a:p>
            <a:pPr lvl="1"/>
            <a:r>
              <a:t>After game is lost, user can display the configuration of paddles and ball when they lost by flipping a switch</a:t>
            </a:r>
          </a:p>
        </p:txBody>
      </p:sp>
      <p:pic>
        <p:nvPicPr>
          <p:cNvPr id="12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8137" y="2200216"/>
            <a:ext cx="4144135" cy="24575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/>
          <p:nvPr>
            <p:ph type="title"/>
          </p:nvPr>
        </p:nvSpPr>
        <p:spPr>
          <a:xfrm>
            <a:off x="972600" y="1758200"/>
            <a:ext cx="10251600" cy="713602"/>
          </a:xfrm>
          <a:prstGeom prst="rect">
            <a:avLst/>
          </a:prstGeom>
        </p:spPr>
        <p:txBody>
          <a:bodyPr/>
          <a:lstStyle/>
          <a:p>
            <a:pPr/>
            <a:r>
              <a:t>Analog to Digital Converter (ADC)</a:t>
            </a:r>
          </a:p>
        </p:txBody>
      </p:sp>
      <p:sp>
        <p:nvSpPr>
          <p:cNvPr id="130" name="Text Placeholder 2"/>
          <p:cNvSpPr txBox="1"/>
          <p:nvPr>
            <p:ph type="body" sz="half" idx="1"/>
          </p:nvPr>
        </p:nvSpPr>
        <p:spPr>
          <a:xfrm>
            <a:off x="972600" y="2771831"/>
            <a:ext cx="6306025" cy="3912434"/>
          </a:xfrm>
          <a:prstGeom prst="rect">
            <a:avLst/>
          </a:prstGeom>
        </p:spPr>
        <p:txBody>
          <a:bodyPr/>
          <a:lstStyle/>
          <a:p>
            <a:pPr>
              <a:buSzPts val="1400"/>
              <a:defRPr sz="1400"/>
            </a:pPr>
            <a:r>
              <a:t>What is an ADC?</a:t>
            </a:r>
          </a:p>
          <a:p>
            <a:pPr lvl="1">
              <a:buSzPts val="1400"/>
              <a:defRPr sz="1400"/>
            </a:pPr>
            <a:r>
              <a:t>HW that takes in an analog signal and converts it to a digital output</a:t>
            </a:r>
          </a:p>
          <a:p>
            <a:pPr lvl="1">
              <a:buSzPts val="1400"/>
              <a:defRPr sz="1400"/>
            </a:pPr>
            <a:r>
              <a:t>In other words, it changes an analog signal that is </a:t>
            </a:r>
            <a:r>
              <a:rPr b="1" u="sng"/>
              <a:t>continuous</a:t>
            </a:r>
            <a:r>
              <a:t> in terms of both time and amplitude to a digital signal that is </a:t>
            </a:r>
            <a:r>
              <a:rPr b="1" u="sng"/>
              <a:t>discrete</a:t>
            </a:r>
            <a:r>
              <a:t> in terms of both time and amplitude</a:t>
            </a:r>
          </a:p>
          <a:p>
            <a:pPr>
              <a:buSzPts val="1400"/>
              <a:defRPr sz="1400"/>
            </a:pPr>
            <a:r>
              <a:t>How does an ADC work?</a:t>
            </a:r>
          </a:p>
          <a:p>
            <a:pPr lvl="1">
              <a:buSzPts val="1400"/>
              <a:defRPr sz="1400"/>
            </a:pPr>
            <a:r>
              <a:t>Analog input is </a:t>
            </a:r>
            <a:r>
              <a:rPr b="1" u="sng"/>
              <a:t>sampled</a:t>
            </a:r>
            <a:r>
              <a:t> at a certain frequency</a:t>
            </a:r>
          </a:p>
          <a:p>
            <a:pPr lvl="1">
              <a:buSzPts val="1400"/>
              <a:defRPr sz="1400"/>
            </a:pPr>
            <a:r>
              <a:t>Sample is </a:t>
            </a:r>
            <a:r>
              <a:rPr b="1" u="sng"/>
              <a:t>quantized</a:t>
            </a:r>
            <a:r>
              <a:t> into a digital value by comparing with a reference voltage</a:t>
            </a:r>
          </a:p>
          <a:p>
            <a:pPr lvl="1">
              <a:buSzPts val="1400"/>
              <a:defRPr sz="1400"/>
            </a:pPr>
            <a:r>
              <a:t>12-bit ADC =&gt; 4096 quantization levels</a:t>
            </a:r>
          </a:p>
          <a:p>
            <a:pPr>
              <a:buSzPts val="1400"/>
              <a:defRPr sz="1400"/>
            </a:pPr>
            <a:r>
              <a:t>How does ADC sampling work?</a:t>
            </a:r>
          </a:p>
          <a:p>
            <a:pPr lvl="1">
              <a:buSzPts val="1400"/>
              <a:defRPr sz="1400"/>
            </a:pPr>
            <a:r>
              <a:t>Choose sample rate so the digital output accurately reflects the input (≥ 2x the fastest input frequency) </a:t>
            </a:r>
          </a:p>
          <a:p>
            <a:pPr lvl="1">
              <a:buSzPts val="1400"/>
              <a:defRPr sz="1400"/>
            </a:pPr>
            <a:r>
              <a:t>Max sample rate 1MSPS</a:t>
            </a:r>
          </a:p>
        </p:txBody>
      </p:sp>
      <p:pic>
        <p:nvPicPr>
          <p:cNvPr id="13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04836" y="2515436"/>
            <a:ext cx="4112866" cy="15345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10703" y="4386198"/>
            <a:ext cx="3181616" cy="1904873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TextBox 4"/>
          <p:cNvSpPr txBox="1"/>
          <p:nvPr/>
        </p:nvSpPr>
        <p:spPr>
          <a:xfrm>
            <a:off x="8884919" y="6291071"/>
            <a:ext cx="2633185" cy="239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Illustration of quantization levels</a:t>
            </a:r>
          </a:p>
        </p:txBody>
      </p:sp>
      <p:sp>
        <p:nvSpPr>
          <p:cNvPr id="134" name="TextBox 6"/>
          <p:cNvSpPr txBox="1"/>
          <p:nvPr/>
        </p:nvSpPr>
        <p:spPr>
          <a:xfrm>
            <a:off x="7986549" y="3995142"/>
            <a:ext cx="4112865" cy="239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Illustration of analog input being approximated by a digital 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/>
          <p:nvPr>
            <p:ph type="title"/>
          </p:nvPr>
        </p:nvSpPr>
        <p:spPr>
          <a:xfrm>
            <a:off x="972600" y="1758200"/>
            <a:ext cx="10251600" cy="713602"/>
          </a:xfrm>
          <a:prstGeom prst="rect">
            <a:avLst/>
          </a:prstGeom>
        </p:spPr>
        <p:txBody>
          <a:bodyPr/>
          <a:lstStyle/>
          <a:p>
            <a:pPr/>
            <a:r>
              <a:t>Further ADC Details</a:t>
            </a:r>
          </a:p>
        </p:txBody>
      </p:sp>
      <p:sp>
        <p:nvSpPr>
          <p:cNvPr id="137" name="Text Placeholder 2"/>
          <p:cNvSpPr txBox="1"/>
          <p:nvPr>
            <p:ph type="body" sz="half" idx="1"/>
          </p:nvPr>
        </p:nvSpPr>
        <p:spPr>
          <a:xfrm>
            <a:off x="972600" y="2771831"/>
            <a:ext cx="5818819" cy="3912434"/>
          </a:xfrm>
          <a:prstGeom prst="rect">
            <a:avLst/>
          </a:prstGeom>
        </p:spPr>
        <p:txBody>
          <a:bodyPr/>
          <a:lstStyle/>
          <a:p>
            <a:pPr>
              <a:buSzPts val="1400"/>
              <a:defRPr sz="1400"/>
            </a:pPr>
            <a:r>
              <a:t>What are the </a:t>
            </a:r>
            <a:r>
              <a:rPr b="1" u="sng"/>
              <a:t>peripheral</a:t>
            </a:r>
            <a:r>
              <a:t> components to the ADC?</a:t>
            </a:r>
          </a:p>
          <a:p>
            <a:pPr lvl="1">
              <a:buSzPts val="1400"/>
              <a:defRPr sz="1400"/>
            </a:pPr>
            <a:r>
              <a:t>Input mux</a:t>
            </a:r>
          </a:p>
          <a:p>
            <a:pPr lvl="1">
              <a:buSzPts val="1400"/>
              <a:defRPr sz="1400"/>
            </a:pPr>
            <a:r>
              <a:t>Status and control registers</a:t>
            </a:r>
          </a:p>
          <a:p>
            <a:pPr lvl="1">
              <a:buSzPts val="1400"/>
              <a:defRPr sz="1400"/>
            </a:pPr>
            <a:r>
              <a:t>Reference generator</a:t>
            </a:r>
          </a:p>
          <a:p>
            <a:pPr lvl="1">
              <a:buSzPts val="1400"/>
              <a:defRPr sz="1400"/>
            </a:pPr>
            <a:r>
              <a:t>Dynamic Reconfiguration Port (DRP) Interface</a:t>
            </a:r>
          </a:p>
          <a:p>
            <a:pPr>
              <a:buSzPts val="1400"/>
              <a:defRPr sz="1400"/>
            </a:pPr>
            <a:r>
              <a:t>What </a:t>
            </a:r>
            <a:r>
              <a:rPr b="1" u="sng"/>
              <a:t>parameters</a:t>
            </a:r>
            <a:r>
              <a:t> define how the ADC works?</a:t>
            </a:r>
          </a:p>
          <a:p>
            <a:pPr lvl="1">
              <a:buSzPts val="1400"/>
              <a:defRPr sz="1400"/>
            </a:pPr>
            <a:r>
              <a:t>Sample averaging</a:t>
            </a:r>
          </a:p>
          <a:p>
            <a:pPr lvl="1">
              <a:buSzPts val="1400"/>
              <a:defRPr sz="1400"/>
            </a:pPr>
            <a:r>
              <a:t>Unipolar or differential measurement mode</a:t>
            </a:r>
          </a:p>
          <a:p>
            <a:pPr lvl="1">
              <a:buSzPts val="1400"/>
              <a:defRPr sz="1400"/>
            </a:pPr>
            <a:r>
              <a:t>Settling time</a:t>
            </a:r>
          </a:p>
        </p:txBody>
      </p:sp>
      <p:pic>
        <p:nvPicPr>
          <p:cNvPr id="13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2834" y="1212406"/>
            <a:ext cx="4639531" cy="25187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16306" y="3975101"/>
            <a:ext cx="3400007" cy="24737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10251" r="0" b="0"/>
          <a:stretch>
            <a:fillRect/>
          </a:stretch>
        </p:blipFill>
        <p:spPr>
          <a:xfrm>
            <a:off x="2617784" y="5102351"/>
            <a:ext cx="5166808" cy="1682497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Rectangle 4"/>
          <p:cNvSpPr/>
          <p:nvPr/>
        </p:nvSpPr>
        <p:spPr>
          <a:xfrm>
            <a:off x="9518904" y="1813063"/>
            <a:ext cx="1017241" cy="1350761"/>
          </a:xfrm>
          <a:prstGeom prst="rect">
            <a:avLst/>
          </a:prstGeom>
          <a:ln w="25400">
            <a:solidFill>
              <a:srgbClr val="FF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2" name="TextBox 6"/>
          <p:cNvSpPr txBox="1"/>
          <p:nvPr/>
        </p:nvSpPr>
        <p:spPr>
          <a:xfrm>
            <a:off x="7819501" y="3619601"/>
            <a:ext cx="4112865" cy="23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Nexys A7 ADC Block Diagram</a:t>
            </a:r>
          </a:p>
        </p:txBody>
      </p:sp>
      <p:sp>
        <p:nvSpPr>
          <p:cNvPr id="143" name="TextBox 9"/>
          <p:cNvSpPr txBox="1"/>
          <p:nvPr/>
        </p:nvSpPr>
        <p:spPr>
          <a:xfrm>
            <a:off x="7971091" y="6411948"/>
            <a:ext cx="4112865" cy="239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ADC Input/Output Signals</a:t>
            </a:r>
          </a:p>
        </p:txBody>
      </p:sp>
      <p:sp>
        <p:nvSpPr>
          <p:cNvPr id="144" name="TextBox 10"/>
          <p:cNvSpPr txBox="1"/>
          <p:nvPr/>
        </p:nvSpPr>
        <p:spPr>
          <a:xfrm>
            <a:off x="3175141" y="6574674"/>
            <a:ext cx="4112865" cy="23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ADC Timing Diagram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/>
          <p:nvPr>
            <p:ph type="title"/>
          </p:nvPr>
        </p:nvSpPr>
        <p:spPr>
          <a:xfrm>
            <a:off x="972600" y="1758200"/>
            <a:ext cx="10251600" cy="713602"/>
          </a:xfrm>
          <a:prstGeom prst="rect">
            <a:avLst/>
          </a:prstGeom>
        </p:spPr>
        <p:txBody>
          <a:bodyPr/>
          <a:lstStyle/>
          <a:p>
            <a:pPr/>
            <a:r>
              <a:t>Force Sensitive Resistor (FSR)</a:t>
            </a:r>
          </a:p>
        </p:txBody>
      </p:sp>
      <p:sp>
        <p:nvSpPr>
          <p:cNvPr id="147" name="Text Placeholder 2"/>
          <p:cNvSpPr txBox="1"/>
          <p:nvPr>
            <p:ph type="body" sz="half" idx="1"/>
          </p:nvPr>
        </p:nvSpPr>
        <p:spPr>
          <a:xfrm>
            <a:off x="972600" y="2771831"/>
            <a:ext cx="6981792" cy="3014803"/>
          </a:xfrm>
          <a:prstGeom prst="rect">
            <a:avLst/>
          </a:prstGeom>
        </p:spPr>
        <p:txBody>
          <a:bodyPr/>
          <a:lstStyle/>
          <a:p>
            <a:pPr>
              <a:buSzPts val="1400"/>
              <a:defRPr sz="1400"/>
            </a:pPr>
            <a:r>
              <a:t>FSR is an electrical component which changes its resistance when a force or pressure is applied.</a:t>
            </a:r>
          </a:p>
          <a:p>
            <a:pPr>
              <a:buSzPts val="1400"/>
              <a:defRPr sz="1400"/>
            </a:pPr>
            <a:r>
              <a:t>Composed of two substrate layers sandwiching together a conductive film and a spacer.</a:t>
            </a:r>
          </a:p>
          <a:p>
            <a:pPr>
              <a:buSzPts val="1400"/>
              <a:defRPr sz="1400"/>
            </a:pPr>
            <a:r>
              <a:t>The substrate layer on the spacer side also has a conductive ink printed on it.</a:t>
            </a:r>
          </a:p>
          <a:p>
            <a:pPr>
              <a:buSzPts val="1400"/>
              <a:defRPr sz="1400"/>
            </a:pPr>
            <a:r>
              <a:t>More force =&gt; air pushed out of space =&gt; film contacts conductive print =&gt; resistance decreases</a:t>
            </a:r>
          </a:p>
          <a:p>
            <a:pPr>
              <a:buSzPts val="1400"/>
              <a:defRPr sz="1400"/>
            </a:pPr>
            <a:r>
              <a:t>Problem: Not very </a:t>
            </a:r>
            <a:r>
              <a:rPr b="1" u="sng"/>
              <a:t>differentiable</a:t>
            </a:r>
            <a:r>
              <a:t> (i.e., basically a 1 or 0)</a:t>
            </a:r>
          </a:p>
          <a:p>
            <a:pPr>
              <a:buSzPts val="1400"/>
              <a:defRPr sz="1400"/>
            </a:pPr>
            <a:r>
              <a:t>Solution: Wheatstone Bridge</a:t>
            </a:r>
          </a:p>
        </p:txBody>
      </p:sp>
      <p:pic>
        <p:nvPicPr>
          <p:cNvPr id="148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01467" y="4572000"/>
            <a:ext cx="2325655" cy="179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65009" y="129978"/>
            <a:ext cx="4012189" cy="3734467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TextBox 3"/>
          <p:cNvSpPr txBox="1"/>
          <p:nvPr/>
        </p:nvSpPr>
        <p:spPr>
          <a:xfrm>
            <a:off x="8897111" y="6370797"/>
            <a:ext cx="3225806" cy="239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Wheatstone Bridge with a variable resistor Rx</a:t>
            </a:r>
          </a:p>
        </p:txBody>
      </p:sp>
      <p:sp>
        <p:nvSpPr>
          <p:cNvPr id="151" name="TextBox 4"/>
          <p:cNvSpPr txBox="1"/>
          <p:nvPr/>
        </p:nvSpPr>
        <p:spPr>
          <a:xfrm>
            <a:off x="8065009" y="3859365"/>
            <a:ext cx="4012189" cy="23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Breakdown of Force Sensitive Resistor</a:t>
            </a:r>
          </a:p>
        </p:txBody>
      </p:sp>
      <p:sp>
        <p:nvSpPr>
          <p:cNvPr id="152" name="TextBox 5"/>
          <p:cNvSpPr txBox="1"/>
          <p:nvPr/>
        </p:nvSpPr>
        <p:spPr>
          <a:xfrm>
            <a:off x="5904229" y="5444373"/>
            <a:ext cx="3157378" cy="70294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800" i="1">
                          <a:solidFill>
                            <a:srgbClr val="1A9988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1A9988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1A9988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1A9988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1A9988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xmlns:a="http://schemas.openxmlformats.org/drawingml/2006/main" sz="1800" i="1">
                          <a:solidFill>
                            <a:srgbClr val="1A9988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xmlns:a="http://schemas.openxmlformats.org/drawingml/2006/main" sz="1800" i="1">
                          <a:solidFill>
                            <a:srgbClr val="1A9988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sub>
                  </m:sSub>
                  <m:d>
                    <m:dPr>
                      <m:ctrlPr>
                        <a:rPr xmlns:a="http://schemas.openxmlformats.org/drawingml/2006/main" sz="1800" i="1">
                          <a:solidFill>
                            <a:srgbClr val="1A9988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xmlns:a="http://schemas.openxmlformats.org/drawingml/2006/main" sz="1800" i="1">
                              <a:solidFill>
                                <a:srgbClr val="1A9988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sSub>
                            <m:e>
                              <m:r>
                                <a:rPr xmlns:a="http://schemas.openxmlformats.org/drawingml/2006/main" sz="1800" i="1">
                                  <a:solidFill>
                                    <a:srgbClr val="1A9988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xmlns:a="http://schemas.openxmlformats.org/drawingml/2006/main" sz="1800" i="1">
                                  <a:solidFill>
                                    <a:srgbClr val="1A9988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a:rPr xmlns:a="http://schemas.openxmlformats.org/drawingml/2006/main" sz="1800" i="1">
                                  <a:solidFill>
                                    <a:srgbClr val="1A9988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xmlns:a="http://schemas.openxmlformats.org/drawingml/2006/main" sz="1800" i="1">
                                  <a:solidFill>
                                    <a:srgbClr val="1A9988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xmlns:a="http://schemas.openxmlformats.org/drawingml/2006/main" sz="1800" i="1">
                              <a:solidFill>
                                <a:srgbClr val="1A9988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e>
                              <m:r>
                                <a:rPr xmlns:a="http://schemas.openxmlformats.org/drawingml/2006/main" sz="1800" i="1">
                                  <a:solidFill>
                                    <a:srgbClr val="1A9988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xmlns:a="http://schemas.openxmlformats.org/drawingml/2006/main" sz="1800" i="1">
                                  <a:solidFill>
                                    <a:srgbClr val="1A9988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xmlns:a="http://schemas.openxmlformats.org/drawingml/2006/main" sz="1800" i="1">
                          <a:solidFill>
                            <a:srgbClr val="1A9988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xmlns:a="http://schemas.openxmlformats.org/drawingml/2006/main" sz="1800" i="1">
                              <a:solidFill>
                                <a:srgbClr val="1A9988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sSub>
                            <m:e>
                              <m:r>
                                <a:rPr xmlns:a="http://schemas.openxmlformats.org/drawingml/2006/main" sz="1800" i="1">
                                  <a:solidFill>
                                    <a:srgbClr val="1A9988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xmlns:a="http://schemas.openxmlformats.org/drawingml/2006/main" sz="1800" i="1">
                                  <a:solidFill>
                                    <a:srgbClr val="1A9988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a:rPr xmlns:a="http://schemas.openxmlformats.org/drawingml/2006/main" sz="1800" i="1">
                                  <a:solidFill>
                                    <a:srgbClr val="1A9988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xmlns:a="http://schemas.openxmlformats.org/drawingml/2006/main" sz="1800" i="1">
                                  <a:solidFill>
                                    <a:srgbClr val="1A9988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xmlns:a="http://schemas.openxmlformats.org/drawingml/2006/main" sz="1800" i="1">
                              <a:solidFill>
                                <a:srgbClr val="1A9988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e>
                              <m:r>
                                <a:rPr xmlns:a="http://schemas.openxmlformats.org/drawingml/2006/main" sz="1800" i="1">
                                  <a:solidFill>
                                    <a:srgbClr val="1A9988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xmlns:a="http://schemas.openxmlformats.org/drawingml/2006/main" sz="1800" i="1">
                                  <a:solidFill>
                                    <a:srgbClr val="1A9988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e>
                  </m:d>
                </m:oMath>
              </m:oMathPara>
            </a14:m>
            <a:endParaRPr>
              <a:solidFill>
                <a:srgbClr val="1A9988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1"/>
          <p:cNvSpPr txBox="1"/>
          <p:nvPr>
            <p:ph type="title"/>
          </p:nvPr>
        </p:nvSpPr>
        <p:spPr>
          <a:xfrm>
            <a:off x="972600" y="1758200"/>
            <a:ext cx="5549942" cy="713602"/>
          </a:xfrm>
          <a:prstGeom prst="rect">
            <a:avLst/>
          </a:prstGeom>
        </p:spPr>
        <p:txBody>
          <a:bodyPr/>
          <a:lstStyle/>
          <a:p>
            <a:pPr/>
            <a:r>
              <a:t>Pong Game</a:t>
            </a:r>
          </a:p>
        </p:txBody>
      </p:sp>
      <p:sp>
        <p:nvSpPr>
          <p:cNvPr id="155" name="Text Placeholder 2"/>
          <p:cNvSpPr txBox="1"/>
          <p:nvPr>
            <p:ph type="body" sz="half" idx="1"/>
          </p:nvPr>
        </p:nvSpPr>
        <p:spPr>
          <a:xfrm>
            <a:off x="652290" y="2573357"/>
            <a:ext cx="7623031" cy="3304117"/>
          </a:xfrm>
          <a:prstGeom prst="rect">
            <a:avLst/>
          </a:prstGeom>
        </p:spPr>
        <p:txBody>
          <a:bodyPr/>
          <a:lstStyle/>
          <a:p>
            <a:pPr>
              <a:buSzPts val="1400"/>
              <a:defRPr sz="1400"/>
            </a:pPr>
            <a:r>
              <a:t>How did we change the game?</a:t>
            </a:r>
          </a:p>
          <a:p>
            <a:pPr lvl="1">
              <a:buSzPts val="1400"/>
              <a:buFont typeface="Courier New"/>
              <a:buChar char="o"/>
              <a:defRPr sz="1400"/>
            </a:pPr>
            <a:r>
              <a:t>We need to pass the analog signal to the game.  </a:t>
            </a:r>
          </a:p>
          <a:p>
            <a:pPr lvl="1">
              <a:buSzPts val="1400"/>
              <a:buFont typeface="Courier New"/>
              <a:buChar char="o"/>
              <a:defRPr sz="1400"/>
            </a:pPr>
            <a:r>
              <a:t>Replaced the original input</a:t>
            </a:r>
            <a:r>
              <a:t> </a:t>
            </a:r>
            <a:r>
              <a:t>buttons with with the analog signal from the ADC.</a:t>
            </a:r>
            <a:r>
              <a:t> </a:t>
            </a:r>
          </a:p>
          <a:p>
            <a:pPr lvl="1">
              <a:buSzPts val="1400"/>
              <a:buFont typeface="Courier New"/>
              <a:buChar char="o"/>
              <a:defRPr sz="1400"/>
            </a:pPr>
            <a:r>
              <a:t>Added replay button for capturing the last image before game over. </a:t>
            </a:r>
          </a:p>
          <a:p>
            <a:pPr lvl="1">
              <a:buSzPts val="1400"/>
              <a:buFont typeface="Courier New"/>
              <a:buChar char="o"/>
              <a:defRPr sz="1400"/>
            </a:pPr>
            <a:r>
              <a:t>Capturing the end game signal to VGA.</a:t>
            </a:r>
          </a:p>
          <a:p>
            <a:pPr lvl="1">
              <a:buSzPts val="1400"/>
              <a:buFont typeface="Courier New"/>
              <a:buChar char="o"/>
              <a:defRPr sz="1400"/>
            </a:pPr>
            <a:r>
              <a:t>Getting</a:t>
            </a:r>
            <a:r>
              <a:t> </a:t>
            </a:r>
            <a:r>
              <a:t>the</a:t>
            </a:r>
            <a:r>
              <a:t> </a:t>
            </a:r>
            <a:r>
              <a:t>speed</a:t>
            </a:r>
            <a:r>
              <a:t> </a:t>
            </a:r>
            <a:r>
              <a:t>signal</a:t>
            </a:r>
            <a:r>
              <a:t> </a:t>
            </a:r>
            <a:r>
              <a:t>from</a:t>
            </a:r>
            <a:r>
              <a:t> </a:t>
            </a:r>
            <a:r>
              <a:t>ADC</a:t>
            </a:r>
            <a:r>
              <a:t> </a:t>
            </a:r>
            <a:r>
              <a:t>to</a:t>
            </a:r>
            <a:r>
              <a:t> </a:t>
            </a:r>
            <a:r>
              <a:t>control</a:t>
            </a:r>
            <a:r>
              <a:t> </a:t>
            </a:r>
            <a:r>
              <a:t>the</a:t>
            </a:r>
            <a:r>
              <a:t> </a:t>
            </a:r>
            <a:r>
              <a:t>speed</a:t>
            </a:r>
            <a:r>
              <a:t> </a:t>
            </a:r>
            <a:r>
              <a:t>of</a:t>
            </a:r>
            <a:r>
              <a:t> </a:t>
            </a:r>
            <a:r>
              <a:t>paddle</a:t>
            </a:r>
            <a:r>
              <a:t> </a:t>
            </a:r>
            <a:r>
              <a:t>movement.</a:t>
            </a:r>
            <a:r>
              <a:t> </a:t>
            </a:r>
          </a:p>
          <a:p>
            <a:pPr marL="0" indent="194729">
              <a:buSzTx/>
              <a:buNone/>
              <a:defRPr sz="1400"/>
            </a:pPr>
            <a:r>
              <a:t>         </a:t>
            </a:r>
            <a:r>
              <a:t>    </a:t>
            </a:r>
          </a:p>
          <a:p>
            <a:pPr>
              <a:buSzPts val="1400"/>
              <a:defRPr sz="1400"/>
            </a:pPr>
            <a:r>
              <a:t>How do we use the output of the ADC</a:t>
            </a:r>
          </a:p>
          <a:p>
            <a:pPr lvl="1">
              <a:buSzPts val="1400"/>
              <a:buFont typeface="Courier New"/>
              <a:buChar char="o"/>
              <a:defRPr sz="1400"/>
            </a:pPr>
            <a:r>
              <a:t>There</a:t>
            </a:r>
            <a:r>
              <a:t> </a:t>
            </a:r>
            <a:r>
              <a:t>is</a:t>
            </a:r>
            <a:r>
              <a:t> </a:t>
            </a:r>
            <a:r>
              <a:t>only one</a:t>
            </a:r>
            <a:r>
              <a:t> </a:t>
            </a:r>
            <a:r>
              <a:t>analog</a:t>
            </a:r>
            <a:r>
              <a:t> </a:t>
            </a:r>
            <a:r>
              <a:t>output</a:t>
            </a:r>
            <a:r>
              <a:t> </a:t>
            </a:r>
            <a:r>
              <a:t>each</a:t>
            </a:r>
            <a:r>
              <a:t> </a:t>
            </a:r>
            <a:r>
              <a:t>time.</a:t>
            </a:r>
            <a:r>
              <a:t> </a:t>
            </a:r>
            <a:r>
              <a:t>The signal is passed to the Analog2Game. Analog2Game will pass the direction to the game.</a:t>
            </a:r>
          </a:p>
        </p:txBody>
      </p:sp>
      <p:pic>
        <p:nvPicPr>
          <p:cNvPr id="15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09372" y="634053"/>
            <a:ext cx="4067421" cy="23992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rcRect l="7479" t="9301" r="9100" b="11370"/>
          <a:stretch>
            <a:fillRect/>
          </a:stretch>
        </p:blipFill>
        <p:spPr>
          <a:xfrm>
            <a:off x="5641847" y="5140252"/>
            <a:ext cx="3374138" cy="1612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015985" y="3041145"/>
            <a:ext cx="3084576" cy="37111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839" y="3997931"/>
            <a:ext cx="8575849" cy="2844874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Title 1"/>
          <p:cNvSpPr txBox="1"/>
          <p:nvPr>
            <p:ph type="title"/>
          </p:nvPr>
        </p:nvSpPr>
        <p:spPr>
          <a:xfrm>
            <a:off x="972600" y="1758200"/>
            <a:ext cx="10251600" cy="713602"/>
          </a:xfrm>
          <a:prstGeom prst="rect">
            <a:avLst/>
          </a:prstGeom>
        </p:spPr>
        <p:txBody>
          <a:bodyPr/>
          <a:lstStyle/>
          <a:p>
            <a:pPr/>
            <a:r>
              <a:t>VGA Controller</a:t>
            </a:r>
          </a:p>
        </p:txBody>
      </p:sp>
      <p:sp>
        <p:nvSpPr>
          <p:cNvPr id="162" name="Text Placeholder 2"/>
          <p:cNvSpPr txBox="1"/>
          <p:nvPr>
            <p:ph type="body" sz="half" idx="1"/>
          </p:nvPr>
        </p:nvSpPr>
        <p:spPr>
          <a:xfrm>
            <a:off x="454379" y="2702176"/>
            <a:ext cx="6037862" cy="3014803"/>
          </a:xfrm>
          <a:prstGeom prst="rect">
            <a:avLst/>
          </a:prstGeom>
        </p:spPr>
        <p:txBody>
          <a:bodyPr/>
          <a:lstStyle/>
          <a:p>
            <a:pPr>
              <a:buSzPts val="1400"/>
              <a:defRPr sz="1400"/>
            </a:pPr>
            <a:r>
              <a:t>We also need to replay the last frame of game</a:t>
            </a:r>
          </a:p>
          <a:p>
            <a:pPr>
              <a:buSzPts val="1400"/>
              <a:defRPr sz="1400"/>
            </a:pPr>
            <a:r>
              <a:t>Capture the position of paddle and square, send it to the VGA</a:t>
            </a:r>
          </a:p>
          <a:p>
            <a:pPr>
              <a:buSzPts val="1400"/>
              <a:defRPr sz="1400"/>
            </a:pPr>
            <a:r>
              <a:t>Using mode switch to show the image we capture from the game</a:t>
            </a:r>
          </a:p>
        </p:txBody>
      </p:sp>
      <p:pic>
        <p:nvPicPr>
          <p:cNvPr id="16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78469" y="690245"/>
            <a:ext cx="5681032" cy="37782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/>
          <p:nvPr>
            <p:ph type="title"/>
          </p:nvPr>
        </p:nvSpPr>
        <p:spPr>
          <a:xfrm>
            <a:off x="972600" y="1758200"/>
            <a:ext cx="10251600" cy="713602"/>
          </a:xfrm>
          <a:prstGeom prst="rect">
            <a:avLst/>
          </a:prstGeom>
        </p:spPr>
        <p:txBody>
          <a:bodyPr/>
          <a:lstStyle/>
          <a:p>
            <a:pPr/>
            <a:r>
              <a:t>Memory</a:t>
            </a:r>
          </a:p>
        </p:txBody>
      </p:sp>
      <p:sp>
        <p:nvSpPr>
          <p:cNvPr id="166" name="Text Placeholder 2"/>
          <p:cNvSpPr txBox="1"/>
          <p:nvPr>
            <p:ph type="body" sz="half" idx="1"/>
          </p:nvPr>
        </p:nvSpPr>
        <p:spPr>
          <a:xfrm>
            <a:off x="972600" y="2771831"/>
            <a:ext cx="10251600" cy="3014803"/>
          </a:xfrm>
          <a:prstGeom prst="rect">
            <a:avLst/>
          </a:prstGeom>
        </p:spPr>
        <p:txBody>
          <a:bodyPr/>
          <a:lstStyle/>
          <a:p>
            <a:pPr/>
            <a:r>
              <a:t>What were we planning on doing with the memory?</a:t>
            </a:r>
          </a:p>
          <a:p>
            <a:pPr lvl="1"/>
            <a:r>
              <a:t>Record the process of playing and replay it after game over</a:t>
            </a:r>
          </a:p>
          <a:p>
            <a:pPr/>
            <a:r>
              <a:t>Why didn’t it work?</a:t>
            </a:r>
          </a:p>
          <a:p>
            <a:pPr lvl="1"/>
            <a:r>
              <a:t>Possible overwritten data </a:t>
            </a:r>
          </a:p>
          <a:p>
            <a:pPr lvl="1"/>
            <a:r>
              <a:t>The delay of redrawing is overlapped by next redrawing </a:t>
            </a:r>
          </a:p>
          <a:p>
            <a:pPr/>
            <a:r>
              <a:t>How does Quad SPI flash work?</a:t>
            </a:r>
          </a:p>
          <a:p>
            <a:pPr lvl="1"/>
            <a:r>
              <a:t>Not suitable for saving data</a:t>
            </a:r>
          </a:p>
          <a:p>
            <a:pPr/>
            <a:r>
              <a:t>What did we end up doing instead?</a:t>
            </a:r>
          </a:p>
          <a:p>
            <a:pPr lvl="1"/>
            <a:r>
              <a:t>Saving images of game process such as when square hits the edge</a:t>
            </a:r>
          </a:p>
        </p:txBody>
      </p:sp>
      <p:pic>
        <p:nvPicPr>
          <p:cNvPr id="16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0" t="0" r="15444" b="0"/>
          <a:stretch>
            <a:fillRect/>
          </a:stretch>
        </p:blipFill>
        <p:spPr>
          <a:xfrm>
            <a:off x="8238281" y="2471801"/>
            <a:ext cx="3871886" cy="40813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rcRect l="1" t="0" r="369" b="12396"/>
          <a:stretch>
            <a:fillRect/>
          </a:stretch>
        </p:blipFill>
        <p:spPr>
          <a:xfrm>
            <a:off x="4858651" y="4883086"/>
            <a:ext cx="3379631" cy="18070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FFFFFF"/>
      </a:dk1>
      <a:lt1>
        <a:srgbClr val="1A9988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9988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A9988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A9988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9988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A9988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A9988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