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91" r:id="rId3"/>
    <p:sldId id="906" r:id="rId4"/>
    <p:sldId id="529" r:id="rId5"/>
    <p:sldId id="530" r:id="rId6"/>
    <p:sldId id="531" r:id="rId7"/>
    <p:sldId id="532" r:id="rId8"/>
    <p:sldId id="533" r:id="rId9"/>
    <p:sldId id="535" r:id="rId10"/>
    <p:sldId id="536" r:id="rId11"/>
    <p:sldId id="537" r:id="rId12"/>
    <p:sldId id="538" r:id="rId13"/>
    <p:sldId id="539" r:id="rId15"/>
    <p:sldId id="543" r:id="rId16"/>
    <p:sldId id="544" r:id="rId17"/>
    <p:sldId id="611" r:id="rId18"/>
    <p:sldId id="545" r:id="rId19"/>
    <p:sldId id="546" r:id="rId20"/>
    <p:sldId id="548" r:id="rId21"/>
    <p:sldId id="549" r:id="rId22"/>
    <p:sldId id="614" r:id="rId23"/>
    <p:sldId id="554" r:id="rId24"/>
    <p:sldId id="615" r:id="rId25"/>
    <p:sldId id="555" r:id="rId26"/>
    <p:sldId id="667" r:id="rId27"/>
    <p:sldId id="557" r:id="rId28"/>
    <p:sldId id="561" r:id="rId29"/>
    <p:sldId id="563" r:id="rId30"/>
    <p:sldId id="566" r:id="rId31"/>
    <p:sldId id="567" r:id="rId32"/>
    <p:sldId id="570" r:id="rId33"/>
    <p:sldId id="571" r:id="rId34"/>
    <p:sldId id="617" r:id="rId35"/>
    <p:sldId id="573" r:id="rId36"/>
    <p:sldId id="859" r:id="rId37"/>
    <p:sldId id="862" r:id="rId38"/>
    <p:sldId id="863" r:id="rId39"/>
    <p:sldId id="878" r:id="rId40"/>
    <p:sldId id="79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85" d="100"/>
          <a:sy n="85" d="100"/>
        </p:scale>
        <p:origin x="-1032" y="-96"/>
      </p:cViewPr>
      <p:guideLst>
        <p:guide orient="horz" pos="215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panose="02010600030101010101" pitchFamily="2" charset="-122"/>
              </a:rPr>
              <a:t>表达式：就是具有一定语法规则的语句。</a:t>
            </a:r>
            <a:endParaRPr lang="zh-CN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1" Type="http://schemas.openxmlformats.org/officeDocument/2006/relationships/theme" Target="../theme/theme1.xml"/><Relationship Id="rId150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9" Type="http://schemas.openxmlformats.org/officeDocument/2006/relationships/slideLayout" Target="../slideLayouts/slideLayout149.xml"/><Relationship Id="rId148" Type="http://schemas.openxmlformats.org/officeDocument/2006/relationships/slideLayout" Target="../slideLayouts/slideLayout148.xml"/><Relationship Id="rId147" Type="http://schemas.openxmlformats.org/officeDocument/2006/relationships/slideLayout" Target="../slideLayouts/slideLayout147.xml"/><Relationship Id="rId146" Type="http://schemas.openxmlformats.org/officeDocument/2006/relationships/slideLayout" Target="../slideLayouts/slideLayout146.xml"/><Relationship Id="rId145" Type="http://schemas.openxmlformats.org/officeDocument/2006/relationships/slideLayout" Target="../slideLayouts/slideLayout145.xml"/><Relationship Id="rId144" Type="http://schemas.openxmlformats.org/officeDocument/2006/relationships/slideLayout" Target="../slideLayouts/slideLayout144.xml"/><Relationship Id="rId143" Type="http://schemas.openxmlformats.org/officeDocument/2006/relationships/slideLayout" Target="../slideLayouts/slideLayout143.xml"/><Relationship Id="rId142" Type="http://schemas.openxmlformats.org/officeDocument/2006/relationships/slideLayout" Target="../slideLayouts/slideLayout142.xml"/><Relationship Id="rId141" Type="http://schemas.openxmlformats.org/officeDocument/2006/relationships/slideLayout" Target="../slideLayouts/slideLayout141.xml"/><Relationship Id="rId140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137" Type="http://schemas.openxmlformats.org/officeDocument/2006/relationships/slideLayout" Target="../slideLayouts/slideLayout137.xml"/><Relationship Id="rId136" Type="http://schemas.openxmlformats.org/officeDocument/2006/relationships/slideLayout" Target="../slideLayouts/slideLayout136.xml"/><Relationship Id="rId135" Type="http://schemas.openxmlformats.org/officeDocument/2006/relationships/slideLayout" Target="../slideLayouts/slideLayout135.xml"/><Relationship Id="rId134" Type="http://schemas.openxmlformats.org/officeDocument/2006/relationships/slideLayout" Target="../slideLayouts/slideLayout134.xml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150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2915719" y="3083096"/>
            <a:ext cx="33121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Java基本语法</a:t>
            </a:r>
            <a:endParaRPr sz="4050" b="1" dirty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86890"/>
            <a:ext cx="9022080" cy="282892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692468" y="254095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580" y="920750"/>
            <a:ext cx="7886700" cy="97409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085" y="1894840"/>
            <a:ext cx="9182100" cy="46736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型数据用来表示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(‘ ’)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az-Cyrl-AZ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中允许使用转义字符‘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值来表示字符型常量：如：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\u000a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10375" y="1051560"/>
            <a:ext cx="1957070" cy="248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0020" y="1958975"/>
            <a:ext cx="8983980" cy="348488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2030730"/>
            <a:ext cx="8824595" cy="468630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容量小的类型自动转换为容量大的数据类型。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307882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60711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6950" y="360711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324674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324674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324674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324674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3002274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555616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552970"/>
            <a:ext cx="863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319577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3183253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319577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3208305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90688" y="3737287"/>
            <a:ext cx="5762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321817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53567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337692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339121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337692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805" y="668655"/>
            <a:ext cx="8310245" cy="13258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8440" y="1844675"/>
            <a:ext cx="8925560" cy="460883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将容量大的数据类型转换为容量小的数据类型。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使用时要加上强制转换符（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），但可能造成精度降低或溢出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boolean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 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3" y="979488"/>
            <a:ext cx="30972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String</a:t>
            </a:r>
            <a:r>
              <a:rPr lang="zh-CN" altLang="en-US" sz="2800" b="1" dirty="0">
                <a:latin typeface="+mn-lt"/>
              </a:rPr>
              <a:t>类 </a:t>
            </a:r>
            <a:r>
              <a:rPr lang="en-US" altLang="zh-CN" sz="2800" b="1" dirty="0">
                <a:latin typeface="+mn-lt"/>
              </a:rPr>
              <a:t>-- </a:t>
            </a:r>
            <a:r>
              <a:rPr lang="zh-CN" altLang="en-US" sz="2800" b="1" dirty="0">
                <a:latin typeface="+mn-lt"/>
              </a:rPr>
              <a:t>字符串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536403"/>
            <a:ext cx="8139112" cy="172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+mn-lt"/>
            </a:endParaRPr>
          </a:p>
          <a:p>
            <a:pPr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</a:rPr>
              <a:t>      String s0 = “hello”;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String s1 = </a:t>
            </a:r>
            <a:r>
              <a:rPr lang="en-US" altLang="zh-CN" dirty="0">
                <a:latin typeface="+mn-lt"/>
                <a:sym typeface="+mn-ea"/>
              </a:rPr>
              <a:t>“he” + “</a:t>
            </a:r>
            <a:r>
              <a:rPr lang="en-US" altLang="zh-CN" dirty="0" err="1">
                <a:latin typeface="+mn-lt"/>
                <a:sym typeface="+mn-ea"/>
              </a:rPr>
              <a:t>llo</a:t>
            </a:r>
            <a:r>
              <a:rPr lang="en-US" altLang="zh-CN" dirty="0">
                <a:latin typeface="+mn-lt"/>
                <a:sym typeface="+mn-ea"/>
              </a:rPr>
              <a:t>”;</a:t>
            </a:r>
            <a:endParaRPr lang="en-US" altLang="zh-CN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51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3040" y="1772285"/>
            <a:ext cx="8950960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1680" y="1843088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结果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b=4; -b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5+5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乘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除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5/5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取模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7%5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a=2;b=++a;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a=2;b=a++;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自减（前）：先运算后取值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a=2;b=- -a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a=2;b=a- 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字符串相加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“He”+”llo”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“Hello”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87220"/>
            <a:ext cx="8229600" cy="463740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自动类型转换或使用强制类型转换原则进行处理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连续赋值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=, *=, /=, %=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6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5975"/>
            <a:ext cx="7886700" cy="86423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6029325"/>
            <a:ext cx="9079230" cy="75882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型，要么是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22893" y="1486307"/>
          <a:ext cx="8499475" cy="4435475"/>
        </p:xfrm>
        <a:graphic>
          <a:graphicData uri="http://schemas.openxmlformats.org/drawingml/2006/table">
            <a:tbl>
              <a:tblPr/>
              <a:tblGrid>
                <a:gridCol w="1441450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                                 范例                                         结果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4==3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4!=3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4&lt;3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4&gt;3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4&lt;=3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4&gt;=3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String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62815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63742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18974" y="2714625"/>
            <a:ext cx="392191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一、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基本语法</a:t>
            </a:r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二、流程控制语句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三、数组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258767" y="2923932"/>
          <a:ext cx="8705215" cy="3041650"/>
        </p:xfrm>
        <a:graphic>
          <a:graphicData uri="http://schemas.openxmlformats.org/drawingml/2006/table">
            <a:tbl>
              <a:tblPr/>
              <a:tblGrid>
                <a:gridCol w="1108710"/>
                <a:gridCol w="913042"/>
                <a:gridCol w="994831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713865"/>
            <a:ext cx="85699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（相同取0，相异取1） </a:t>
            </a:r>
            <a:endParaRPr lang="zh-CN" altLang="en-US" sz="18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93725" y="1014653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70025"/>
            <a:ext cx="8229600" cy="455041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)?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后的结果是表达式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95830" y="2204085"/>
            <a:ext cx="8255" cy="5772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96089" y="278131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1403350" y="2205355"/>
            <a:ext cx="635" cy="935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03671" y="3141479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538480" y="2114550"/>
            <a:ext cx="362394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ym typeface="+mn-ea"/>
              </a:rPr>
              <a:t>括号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/>
              <a:t>算术</a:t>
            </a:r>
            <a:r>
              <a:rPr lang="en-US" altLang="zh-CN" dirty="0"/>
              <a:t>&gt;</a:t>
            </a:r>
            <a:r>
              <a:rPr lang="zh-CN" altLang="en-US" dirty="0"/>
              <a:t>比较</a:t>
            </a:r>
            <a:r>
              <a:rPr lang="en-US" altLang="zh-CN" dirty="0"/>
              <a:t>&gt;</a:t>
            </a:r>
            <a:r>
              <a:rPr lang="zh-CN" altLang="en-US" dirty="0"/>
              <a:t>逻辑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12945" y="979805"/>
          <a:ext cx="3960495" cy="5852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080"/>
                <a:gridCol w="3066415"/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.    ()    {}    ;    ,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8473707" y="1441450"/>
            <a:ext cx="562789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3692" y="941449"/>
            <a:ext cx="45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0255" y="6163641"/>
            <a:ext cx="4775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7795" y="1915795"/>
            <a:ext cx="9006205" cy="4536440"/>
          </a:xfrm>
        </p:spPr>
        <p:txBody>
          <a:bodyPr>
            <a:normAutofit fontScale="750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从上到下逐行地执行，中间没有任何判断和跳转。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条件，选择性地执行某段代码。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两种分支语句。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循环条件，重复性的执行某段代码。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8460" y="1127125"/>
            <a:ext cx="8670925" cy="489648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en-US" altLang="zh-CN" sz="35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35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sz="35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从上至下，逐行执行</a:t>
            </a:r>
            <a:endParaRPr lang="zh-CN" altLang="en-US" sz="35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n1 = 10;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n2 = n1 + 2;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771804"/>
            <a:ext cx="3313113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  if(true){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2536333"/>
            <a:ext cx="3602038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分支结构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734820"/>
            <a:ext cx="619379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switch(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case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case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… …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case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default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2059836"/>
            <a:ext cx="8353425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中表达式的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必须是下述几种类型之一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；如果没有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762760"/>
            <a:ext cx="8064500" cy="5112385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循环语句功能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某些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条件满足的情况下，反复执行特定代码的功能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循环语句的四个组成部分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初始化部分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循环条件部分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循环体部分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迭代部分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循环语句分类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do/while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 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1630" y="1679575"/>
            <a:ext cx="8712835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初始化表达式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	语句或语句块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｝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4248198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4323470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8948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4323470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8234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435522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4273576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4224418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966412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479576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532711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46573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6807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738884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4323470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872903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765746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8234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3044286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677" y="4079825"/>
            <a:ext cx="133985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4251714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15" y="580390"/>
            <a:ext cx="8103235" cy="132588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40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060" y="2025650"/>
            <a:ext cx="8500745" cy="364934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Java关键字是电脑语言里事先定义的，有特别意义的标识符，有时又叫保留字，还有特别意义的变量。</a:t>
            </a: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8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关键字不能用作变量名、方法名、类名、包名和参数。</a:t>
            </a:r>
            <a:endParaRPr lang="en-US" altLang="zh-CN" sz="28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35" y="909955"/>
            <a:ext cx="7886700" cy="96583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971675"/>
            <a:ext cx="9323070" cy="3570605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200" b="1" dirty="0" smtClean="0">
              <a:solidFill>
                <a:srgbClr val="0066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87249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7220" y="2106930"/>
            <a:ext cx="8785225" cy="5257165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597683" y="971079"/>
            <a:ext cx="248508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740113"/>
            <a:ext cx="8424936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实质上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m*n=</a:t>
            </a:r>
            <a:r>
              <a:rPr lang="en-US" altLang="zh-CN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6920" y="1989455"/>
            <a:ext cx="8064500" cy="4512310"/>
          </a:xfrm>
          <a:noFill/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某个语句块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的执行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……	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break;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continue 语句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sz="240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continue语句用于跳过某个循环语句块的一次执行</a:t>
            </a: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220376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相同类型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数据的组合，实现对这些数据的统一管理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数组中的元素可以是任何数据类型，包括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引用数据类型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一维数组声明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9895" y="1861185"/>
            <a:ext cx="8714105" cy="46126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一维数组的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声明方式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type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type[]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a[];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	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a1;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double  b[];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 c;  //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语言中声明数组时不能指定其长度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数组中元素的数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 例如：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a[5];  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" y="1618615"/>
            <a:ext cx="9130665" cy="504063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动态初始化：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数组声明同时为数组元素分配空间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与赋值的操作分开进行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	int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[] 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arr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 = new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Calibri" panose="020F0502020204030204" pitchFamily="34" charset="0"/>
              </a:rPr>
              <a:t>[3];</a:t>
            </a:r>
            <a:endParaRPr lang="en-US" altLang="zh-CN" sz="2400" dirty="0" smtClean="0">
              <a:solidFill>
                <a:srgbClr val="C00000"/>
              </a:solidFill>
              <a:latin typeface="+mn-ea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arr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[0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3;</a:t>
            </a:r>
            <a:endParaRPr lang="en-US" altLang="zh-CN" sz="24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arr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9;</a:t>
            </a:r>
            <a:endParaRPr lang="en-US" altLang="zh-CN" sz="24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arr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 = 8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静态初始化：在定义数组的同时就为数组元素分配空间并赋值。</a:t>
            </a:r>
            <a:endParaRPr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	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};</a:t>
            </a:r>
            <a:endParaRPr lang="en-US" altLang="zh-CN" sz="2400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	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[] a = {3,9,8};</a:t>
            </a:r>
            <a:endParaRPr lang="en-US" altLang="zh-CN" sz="20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数组元素的引用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135" y="1684655"/>
            <a:ext cx="8952865" cy="505587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数组元素下标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数组元素下标可以是整型常量或整型表达式。如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a[3] , b[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 , c[6*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数组元素下标从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开始；长度为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的数组合法下标取值范围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0 —&gt;n-1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a[]=new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[3];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可引用的数组元素为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a[2]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指明它的长度，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a.length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指明数组</a:t>
            </a:r>
            <a:r>
              <a:rPr lang="en-US" altLang="zh-CN" sz="24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元素个数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数组一旦初始化，其长度是不可变的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035" y="849630"/>
            <a:ext cx="8829040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/>
              <a:t>(1)用于数据类型。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　　 boolean、byte、char、 double、 false、float、int、long、new、short、true、void、instanceof。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(2)用于语句。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　　break、case、 catch、 continue、 default 、do、 else、 for、 if、return、switch、try、 while、 finally、 throw、this、 super。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(3)用于修饰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　　 abstract、final、native、private、 protected、public、static、synchronized、transient、 volatile。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(4)用于方法、类、接口、包和异常。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　　 class、 extends、 implements、interface、 package、import、throws。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)Java保留的没有意义的关键字</a:t>
            </a: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cat、 future、 generic、innerr、 operator、 outer、rest、var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)</a:t>
            </a:r>
            <a:r>
              <a:rPr lang="zh-CN" altLang="en-US" sz="2000"/>
              <a:t>　　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)</a:t>
            </a:r>
            <a:r>
              <a:rPr lang="zh-CN" altLang="en-US" sz="2000"/>
              <a:t>3个保留字:true、false、null。它们不是关键字，而是文字。包含Java定义的值。和关键字一样,它们也不可以作为标识符使用。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580" y="72390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sz="4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4945" y="1744980"/>
            <a:ext cx="8912860" cy="532828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Java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等要素命名时使用的字符序列称为标识符。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标识符不能包含空格。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注意：在起名字时为了提高阅读性，要尽量有意义，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见名知意</a:t>
            </a:r>
            <a:endParaRPr lang="zh-CN" altLang="en-US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87220"/>
            <a:ext cx="8370570" cy="45167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多单词组成时所有字母都小写：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多单词组成时，所有单词的首字母大写：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多单词组成时，第一个单词首字母小写，第二个单词开始每个单词首字母大写：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所有字母都大写。多单词时每个单词用下划线连接：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945" y="8223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12115" y="1925955"/>
            <a:ext cx="8536305" cy="474281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变量的概念：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内存中的一个存储区域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中每个变量必须先声明，后使用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该区域的数据可以在同一类型范围内不断变化</a:t>
            </a:r>
            <a:endParaRPr lang="zh-CN" altLang="en-US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使用变量注意：</a:t>
            </a:r>
            <a:endParaRPr lang="en-US" altLang="zh-CN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变量的作用域：一对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定义变量的格式：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    变量名 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是通过使用变量名来访问这块区域的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090" y="1906270"/>
            <a:ext cx="8770620" cy="10426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9"/>
          <p:cNvSpPr/>
          <p:nvPr/>
        </p:nvSpPr>
        <p:spPr bwMode="auto">
          <a:xfrm>
            <a:off x="1689100" y="4124344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629169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835419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基本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5349894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引用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13"/>
          <p:cNvSpPr/>
          <p:nvPr/>
        </p:nvSpPr>
        <p:spPr bwMode="auto">
          <a:xfrm>
            <a:off x="3635375" y="3546494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3635375" y="5203844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3330594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4156094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699019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4930775" y="3260744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3114694"/>
            <a:ext cx="3530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835419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506096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565794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610236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5203844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5260994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90" y="679450"/>
            <a:ext cx="8338185" cy="13258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3670" y="1796415"/>
            <a:ext cx="9043035" cy="435165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整型常量默认为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542264" y="2449513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类   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yte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=8bit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-128 ~ 127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5757</Words>
  <Application>WPS 演示</Application>
  <PresentationFormat>全屏显示(4:3)</PresentationFormat>
  <Paragraphs>714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微软雅黑 Light</vt:lpstr>
      <vt:lpstr>黑体</vt:lpstr>
      <vt:lpstr>Times New Roman</vt:lpstr>
      <vt:lpstr>Calibri</vt:lpstr>
      <vt:lpstr>Segoe UI</vt:lpstr>
      <vt:lpstr>Arial Unicode MS</vt:lpstr>
      <vt:lpstr>1_Office 主题</vt:lpstr>
      <vt:lpstr>PowerPoint 演示文稿</vt:lpstr>
      <vt:lpstr>PowerPoint 演示文稿</vt:lpstr>
      <vt:lpstr>关键字</vt:lpstr>
      <vt:lpstr>PowerPoint 演示文稿</vt:lpstr>
      <vt:lpstr>标识符</vt:lpstr>
      <vt:lpstr>Java中的名称命名规范</vt:lpstr>
      <vt:lpstr>变  量</vt:lpstr>
      <vt:lpstr>数据类型</vt:lpstr>
      <vt:lpstr>整数类型：byte、short、int、long</vt:lpstr>
      <vt:lpstr>浮点类型：float、double</vt:lpstr>
      <vt:lpstr>字符类型：char</vt:lpstr>
      <vt:lpstr>布尔类型：boolean</vt:lpstr>
      <vt:lpstr>基本数据类型转换</vt:lpstr>
      <vt:lpstr>强制类型转换</vt:lpstr>
      <vt:lpstr>PowerPoint 演示文稿</vt:lpstr>
      <vt:lpstr>运算符</vt:lpstr>
      <vt:lpstr>1.算术运算符</vt:lpstr>
      <vt:lpstr>2.赋值运算符</vt:lpstr>
      <vt:lpstr>3.比较运算符</vt:lpstr>
      <vt:lpstr>PowerPoint 演示文稿</vt:lpstr>
      <vt:lpstr>5.三元运算符</vt:lpstr>
      <vt:lpstr>PowerPoint 演示文稿</vt:lpstr>
      <vt:lpstr>程序流程控制</vt:lpstr>
      <vt:lpstr>PowerPoint 演示文稿</vt:lpstr>
      <vt:lpstr>分支结构1： if-else语句</vt:lpstr>
      <vt:lpstr>分支结构2：switch语句</vt:lpstr>
      <vt:lpstr>switch语句有关规则</vt:lpstr>
      <vt:lpstr>循环结构</vt:lpstr>
      <vt:lpstr>for 循环语句</vt:lpstr>
      <vt:lpstr>while 循环语句</vt:lpstr>
      <vt:lpstr>do-while 循环语句</vt:lpstr>
      <vt:lpstr>PowerPoint 演示文稿</vt:lpstr>
      <vt:lpstr>特殊流程控制语句</vt:lpstr>
      <vt:lpstr>数组</vt:lpstr>
      <vt:lpstr>一维数组声明</vt:lpstr>
      <vt:lpstr>一维数组初始化</vt:lpstr>
      <vt:lpstr>数组元素的引用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1258</cp:revision>
  <dcterms:created xsi:type="dcterms:W3CDTF">2012-08-05T14:09:00Z</dcterms:created>
  <dcterms:modified xsi:type="dcterms:W3CDTF">2020-02-20T13:16:29Z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