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721" r:id="rId3"/>
    <p:sldId id="622" r:id="rId4"/>
    <p:sldId id="852" r:id="rId5"/>
    <p:sldId id="491" r:id="rId6"/>
    <p:sldId id="612" r:id="rId7"/>
    <p:sldId id="623" r:id="rId8"/>
    <p:sldId id="493" r:id="rId10"/>
    <p:sldId id="497" r:id="rId11"/>
    <p:sldId id="498" r:id="rId12"/>
    <p:sldId id="821" r:id="rId13"/>
    <p:sldId id="823" r:id="rId14"/>
    <p:sldId id="627" r:id="rId15"/>
    <p:sldId id="626" r:id="rId16"/>
    <p:sldId id="502" r:id="rId17"/>
    <p:sldId id="510" r:id="rId18"/>
    <p:sldId id="509" r:id="rId19"/>
    <p:sldId id="511" r:id="rId20"/>
    <p:sldId id="513" r:id="rId21"/>
    <p:sldId id="514" r:id="rId22"/>
    <p:sldId id="876" r:id="rId23"/>
    <p:sldId id="877" r:id="rId24"/>
    <p:sldId id="878" r:id="rId25"/>
    <p:sldId id="557" r:id="rId26"/>
    <p:sldId id="537" r:id="rId27"/>
    <p:sldId id="539" r:id="rId28"/>
    <p:sldId id="72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60"/>
  </p:normalViewPr>
  <p:slideViewPr>
    <p:cSldViewPr>
      <p:cViewPr varScale="1">
        <p:scale>
          <a:sx n="85" d="100"/>
          <a:sy n="85" d="100"/>
        </p:scale>
        <p:origin x="-1044" y="-96"/>
      </p:cViewPr>
      <p:guideLst>
        <p:guide orient="horz" pos="2184"/>
        <p:guide pos="29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生活中描述事物无非就是描述事物的</a:t>
            </a:r>
            <a:r>
              <a:rPr lang="zh-CN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属性</a:t>
            </a:r>
            <a:r>
              <a:rPr lang="zh-CN" altLang="en-US" sz="28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行为</a:t>
            </a:r>
            <a:r>
              <a:rPr lang="zh-CN" altLang="en-US" sz="28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zh-CN" altLang="en-US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如：人有身高，体重等属性，有说话，打球等行为。</a:t>
            </a:r>
            <a:endParaRPr lang="en-US" altLang="zh-CN" sz="24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9" name="组合 16"/>
          <p:cNvGrpSpPr/>
          <p:nvPr/>
        </p:nvGrpSpPr>
        <p:grpSpPr>
          <a:xfrm>
            <a:off x="1582738" y="2862263"/>
            <a:ext cx="1252537" cy="1098550"/>
            <a:chOff x="997758" y="2442742"/>
            <a:chExt cx="1556194" cy="1556194"/>
          </a:xfrm>
        </p:grpSpPr>
        <p:grpSp>
          <p:nvGrpSpPr>
            <p:cNvPr id="6156" name="组合 11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rgbClr val="538C2E"/>
                  </a:gs>
                  <a:gs pos="100000">
                    <a:srgbClr val="538C2E">
                      <a:lumMod val="75000"/>
                    </a:srgb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538C2E">
                        <a:lumMod val="75000"/>
                      </a:srgbClr>
                    </a:gs>
                    <a:gs pos="100000">
                      <a:srgbClr val="538C2E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2" name="Freeform 7"/>
            <p:cNvSpPr>
              <a:spLocks noChangeAspect="1" noEditPoints="1"/>
            </p:cNvSpPr>
            <p:nvPr/>
          </p:nvSpPr>
          <p:spPr bwMode="auto">
            <a:xfrm>
              <a:off x="1431678" y="2948729"/>
              <a:ext cx="676520" cy="555463"/>
            </a:xfrm>
            <a:custGeom>
              <a:avLst/>
              <a:gdLst>
                <a:gd name="T0" fmla="*/ 372812 w 563"/>
                <a:gd name="T1" fmla="*/ 447729 h 461"/>
                <a:gd name="T2" fmla="*/ 386041 w 563"/>
                <a:gd name="T3" fmla="*/ 445322 h 461"/>
                <a:gd name="T4" fmla="*/ 663846 w 563"/>
                <a:gd name="T5" fmla="*/ 298486 h 461"/>
                <a:gd name="T6" fmla="*/ 672265 w 563"/>
                <a:gd name="T7" fmla="*/ 272007 h 461"/>
                <a:gd name="T8" fmla="*/ 645807 w 563"/>
                <a:gd name="T9" fmla="*/ 264786 h 461"/>
                <a:gd name="T10" fmla="*/ 374015 w 563"/>
                <a:gd name="T11" fmla="*/ 408011 h 461"/>
                <a:gd name="T12" fmla="*/ 70955 w 563"/>
                <a:gd name="T13" fmla="*/ 343018 h 461"/>
                <a:gd name="T14" fmla="*/ 45700 w 563"/>
                <a:gd name="T15" fmla="*/ 304504 h 461"/>
                <a:gd name="T16" fmla="*/ 85386 w 563"/>
                <a:gd name="T17" fmla="*/ 279229 h 461"/>
                <a:gd name="T18" fmla="*/ 376420 w 563"/>
                <a:gd name="T19" fmla="*/ 340611 h 461"/>
                <a:gd name="T20" fmla="*/ 386041 w 563"/>
                <a:gd name="T21" fmla="*/ 338204 h 461"/>
                <a:gd name="T22" fmla="*/ 663846 w 563"/>
                <a:gd name="T23" fmla="*/ 191368 h 461"/>
                <a:gd name="T24" fmla="*/ 672265 w 563"/>
                <a:gd name="T25" fmla="*/ 166093 h 461"/>
                <a:gd name="T26" fmla="*/ 645807 w 563"/>
                <a:gd name="T27" fmla="*/ 157668 h 461"/>
                <a:gd name="T28" fmla="*/ 372812 w 563"/>
                <a:gd name="T29" fmla="*/ 302097 h 461"/>
                <a:gd name="T30" fmla="*/ 70955 w 563"/>
                <a:gd name="T31" fmla="*/ 237104 h 461"/>
                <a:gd name="T32" fmla="*/ 45700 w 563"/>
                <a:gd name="T33" fmla="*/ 197386 h 461"/>
                <a:gd name="T34" fmla="*/ 85386 w 563"/>
                <a:gd name="T35" fmla="*/ 172111 h 461"/>
                <a:gd name="T36" fmla="*/ 358381 w 563"/>
                <a:gd name="T37" fmla="*/ 229882 h 461"/>
                <a:gd name="T38" fmla="*/ 368002 w 563"/>
                <a:gd name="T39" fmla="*/ 227475 h 461"/>
                <a:gd name="T40" fmla="*/ 647010 w 563"/>
                <a:gd name="T41" fmla="*/ 83047 h 461"/>
                <a:gd name="T42" fmla="*/ 643402 w 563"/>
                <a:gd name="T43" fmla="*/ 57771 h 461"/>
                <a:gd name="T44" fmla="*/ 372812 w 563"/>
                <a:gd name="T45" fmla="*/ 4814 h 461"/>
                <a:gd name="T46" fmla="*/ 299452 w 563"/>
                <a:gd name="T47" fmla="*/ 14443 h 461"/>
                <a:gd name="T48" fmla="*/ 49307 w 563"/>
                <a:gd name="T49" fmla="*/ 137207 h 461"/>
                <a:gd name="T50" fmla="*/ 39686 w 563"/>
                <a:gd name="T51" fmla="*/ 143225 h 461"/>
                <a:gd name="T52" fmla="*/ 8418 w 563"/>
                <a:gd name="T53" fmla="*/ 188961 h 461"/>
                <a:gd name="T54" fmla="*/ 30065 w 563"/>
                <a:gd name="T55" fmla="*/ 257565 h 461"/>
                <a:gd name="T56" fmla="*/ 8418 w 563"/>
                <a:gd name="T57" fmla="*/ 296079 h 461"/>
                <a:gd name="T58" fmla="*/ 30065 w 563"/>
                <a:gd name="T59" fmla="*/ 364683 h 461"/>
                <a:gd name="T60" fmla="*/ 8418 w 563"/>
                <a:gd name="T61" fmla="*/ 403197 h 461"/>
                <a:gd name="T62" fmla="*/ 62536 w 563"/>
                <a:gd name="T63" fmla="*/ 487447 h 461"/>
                <a:gd name="T64" fmla="*/ 374015 w 563"/>
                <a:gd name="T65" fmla="*/ 553643 h 461"/>
                <a:gd name="T66" fmla="*/ 386041 w 563"/>
                <a:gd name="T67" fmla="*/ 552440 h 461"/>
                <a:gd name="T68" fmla="*/ 663846 w 563"/>
                <a:gd name="T69" fmla="*/ 405604 h 461"/>
                <a:gd name="T70" fmla="*/ 672265 w 563"/>
                <a:gd name="T71" fmla="*/ 379125 h 461"/>
                <a:gd name="T72" fmla="*/ 645807 w 563"/>
                <a:gd name="T73" fmla="*/ 370700 h 461"/>
                <a:gd name="T74" fmla="*/ 372812 w 563"/>
                <a:gd name="T75" fmla="*/ 515129 h 461"/>
                <a:gd name="T76" fmla="*/ 70955 w 563"/>
                <a:gd name="T77" fmla="*/ 450136 h 461"/>
                <a:gd name="T78" fmla="*/ 45700 w 563"/>
                <a:gd name="T79" fmla="*/ 410418 h 461"/>
                <a:gd name="T80" fmla="*/ 85386 w 563"/>
                <a:gd name="T81" fmla="*/ 385143 h 461"/>
                <a:gd name="T82" fmla="*/ 372812 w 563"/>
                <a:gd name="T83" fmla="*/ 447729 h 461"/>
                <a:gd name="T84" fmla="*/ 355975 w 563"/>
                <a:gd name="T85" fmla="*/ 68604 h 461"/>
                <a:gd name="T86" fmla="*/ 485858 w 563"/>
                <a:gd name="T87" fmla="*/ 93879 h 461"/>
                <a:gd name="T88" fmla="*/ 429335 w 563"/>
                <a:gd name="T89" fmla="*/ 121561 h 461"/>
                <a:gd name="T90" fmla="*/ 299452 w 563"/>
                <a:gd name="T91" fmla="*/ 95082 h 461"/>
                <a:gd name="T92" fmla="*/ 355975 w 563"/>
                <a:gd name="T93" fmla="*/ 68604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3"/>
                <a:gd name="T142" fmla="*/ 0 h 461"/>
                <a:gd name="T143" fmla="*/ 563 w 563"/>
                <a:gd name="T144" fmla="*/ 461 h 4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591" y="314077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en-US" altLang="zh-CN" sz="1300" b="1" strike="noStrike" noProof="1" dirty="0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628650" y="307975"/>
            <a:ext cx="7424738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7B878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  <a:endParaRPr kumimoji="0" lang="zh-CN" altLang="en-US" sz="8000" b="1" i="0" u="none" strike="noStrike" kern="1200" cap="none" spc="0" normalizeH="0" baseline="0" noProof="0">
              <a:ln>
                <a:noFill/>
              </a:ln>
              <a:solidFill>
                <a:srgbClr val="538C2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  <a:sym typeface="+mn-ea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0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9" Type="http://schemas.openxmlformats.org/officeDocument/2006/relationships/image" Target="../media/image1.jpeg"/><Relationship Id="rId148" Type="http://schemas.openxmlformats.org/officeDocument/2006/relationships/slideLayout" Target="../slideLayouts/slideLayout148.xml"/><Relationship Id="rId147" Type="http://schemas.openxmlformats.org/officeDocument/2006/relationships/slideLayout" Target="../slideLayouts/slideLayout147.xml"/><Relationship Id="rId146" Type="http://schemas.openxmlformats.org/officeDocument/2006/relationships/slideLayout" Target="../slideLayouts/slideLayout146.xml"/><Relationship Id="rId145" Type="http://schemas.openxmlformats.org/officeDocument/2006/relationships/slideLayout" Target="../slideLayouts/slideLayout145.xml"/><Relationship Id="rId144" Type="http://schemas.openxmlformats.org/officeDocument/2006/relationships/slideLayout" Target="../slideLayouts/slideLayout144.xml"/><Relationship Id="rId143" Type="http://schemas.openxmlformats.org/officeDocument/2006/relationships/slideLayout" Target="../slideLayouts/slideLayout143.xml"/><Relationship Id="rId142" Type="http://schemas.openxmlformats.org/officeDocument/2006/relationships/slideLayout" Target="../slideLayouts/slideLayout142.xml"/><Relationship Id="rId141" Type="http://schemas.openxmlformats.org/officeDocument/2006/relationships/slideLayout" Target="../slideLayouts/slideLayout141.xml"/><Relationship Id="rId140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.xml"/><Relationship Id="rId139" Type="http://schemas.openxmlformats.org/officeDocument/2006/relationships/slideLayout" Target="../slideLayouts/slideLayout139.xml"/><Relationship Id="rId138" Type="http://schemas.openxmlformats.org/officeDocument/2006/relationships/slideLayout" Target="../slideLayouts/slideLayout138.xml"/><Relationship Id="rId137" Type="http://schemas.openxmlformats.org/officeDocument/2006/relationships/slideLayout" Target="../slideLayouts/slideLayout137.xml"/><Relationship Id="rId136" Type="http://schemas.openxmlformats.org/officeDocument/2006/relationships/slideLayout" Target="../slideLayouts/slideLayout136.xml"/><Relationship Id="rId135" Type="http://schemas.openxmlformats.org/officeDocument/2006/relationships/slideLayout" Target="../slideLayouts/slideLayout135.xml"/><Relationship Id="rId134" Type="http://schemas.openxmlformats.org/officeDocument/2006/relationships/slideLayout" Target="../slideLayouts/slideLayout134.xml"/><Relationship Id="rId133" Type="http://schemas.openxmlformats.org/officeDocument/2006/relationships/slideLayout" Target="../slideLayouts/slideLayout133.xml"/><Relationship Id="rId132" Type="http://schemas.openxmlformats.org/officeDocument/2006/relationships/slideLayout" Target="../slideLayouts/slideLayout132.xml"/><Relationship Id="rId131" Type="http://schemas.openxmlformats.org/officeDocument/2006/relationships/slideLayout" Target="../slideLayouts/slideLayout131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29" Type="http://schemas.openxmlformats.org/officeDocument/2006/relationships/slideLayout" Target="../slideLayouts/slideLayout129.xml"/><Relationship Id="rId128" Type="http://schemas.openxmlformats.org/officeDocument/2006/relationships/slideLayout" Target="../slideLayouts/slideLayout128.xml"/><Relationship Id="rId127" Type="http://schemas.openxmlformats.org/officeDocument/2006/relationships/slideLayout" Target="../slideLayouts/slideLayout127.xml"/><Relationship Id="rId126" Type="http://schemas.openxmlformats.org/officeDocument/2006/relationships/slideLayout" Target="../slideLayouts/slideLayout126.xml"/><Relationship Id="rId125" Type="http://schemas.openxmlformats.org/officeDocument/2006/relationships/slideLayout" Target="../slideLayouts/slideLayout125.xml"/><Relationship Id="rId124" Type="http://schemas.openxmlformats.org/officeDocument/2006/relationships/slideLayout" Target="../slideLayouts/slideLayout124.xml"/><Relationship Id="rId123" Type="http://schemas.openxmlformats.org/officeDocument/2006/relationships/slideLayout" Target="../slideLayouts/slideLayout123.xml"/><Relationship Id="rId122" Type="http://schemas.openxmlformats.org/officeDocument/2006/relationships/slideLayout" Target="../slideLayouts/slideLayout122.xml"/><Relationship Id="rId121" Type="http://schemas.openxmlformats.org/officeDocument/2006/relationships/slideLayout" Target="../slideLayouts/slideLayout121.xml"/><Relationship Id="rId120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.xml"/><Relationship Id="rId119" Type="http://schemas.openxmlformats.org/officeDocument/2006/relationships/slideLayout" Target="../slideLayouts/slideLayout119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Pr>
        <a:blipFill dpi="0" rotWithShape="1">
          <a:blip r:embed="rId149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01"/>
          <p:cNvSpPr/>
          <p:nvPr>
            <p:custDataLst>
              <p:tags r:id="rId1"/>
            </p:custDataLst>
          </p:nvPr>
        </p:nvSpPr>
        <p:spPr>
          <a:xfrm>
            <a:off x="2425817" y="3083096"/>
            <a:ext cx="4291965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 </a:t>
            </a:r>
            <a:r>
              <a:rPr lang="zh-CN"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面向对象编程(一)</a:t>
            </a:r>
            <a:endParaRPr lang="zh-CN" sz="4050" b="1" dirty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80340" y="1652270"/>
            <a:ext cx="9058910" cy="5655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什么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是方法（函数）？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方法是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类或对象行为特征的抽象，也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称为函数。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里的方法不能独立存在，所有的方法必须定义在类里。                 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语法格式：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	</a:t>
            </a:r>
            <a:r>
              <a:rPr lang="zh-CN" altLang="en-US" sz="24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修饰符</a:t>
            </a:r>
            <a:r>
              <a:rPr lang="en-US" altLang="zh-CN" sz="24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返回值类型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方法名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dirty="0" smtClean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 smtClean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参数列表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	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方法体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语句；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 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说明： 修饰符：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public</a:t>
            </a:r>
            <a:r>
              <a:rPr lang="en-US" altLang="zh-CN" sz="24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private, protected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  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返回值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return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语句传递返回值。没有返回值：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void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0" eaLnBrk="1" hangingPunct="1">
              <a:buFont typeface="Wingdings" panose="05000000000000000000" pitchFamily="2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 意：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只能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调用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不可以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内部定义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80390"/>
            <a:ext cx="7886700" cy="1325563"/>
          </a:xfrm>
        </p:spPr>
        <p:txBody>
          <a:bodyPr>
            <a:normAutofit/>
          </a:bodyPr>
          <a:p>
            <a:pPr eaLnBrk="1" hangingPunct="1"/>
            <a:r>
              <a:rPr lang="zh-CN" altLang="en-US" sz="3400" b="1" dirty="0" smtClean="0">
                <a:latin typeface="+mn-lt"/>
                <a:ea typeface="宋体" panose="02010600030101010101" pitchFamily="2" charset="-122"/>
              </a:rPr>
              <a:t>类成员：方  法</a:t>
            </a:r>
            <a:endParaRPr lang="zh-CN" altLang="en-US" sz="3200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936625"/>
            <a:ext cx="7886700" cy="587565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b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的重载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(overload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概念：在同一个类中，允许存在一个以上的同名方法，只要它们的参数个数或者参数类型不同即可</a:t>
            </a:r>
            <a:br>
              <a:rPr lang="zh-CN" altLang="en-US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特点：与返回值类型无关，只看参数列表，且参数列表必须不同。</a:t>
            </a:r>
            <a:r>
              <a:rPr lang="en-US" altLang="zh-CN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参数个数或参数类型</a:t>
            </a:r>
            <a:r>
              <a:rPr lang="en-US" altLang="zh-CN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。调用时，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根据方法参数列表的不同来区别</a:t>
            </a:r>
            <a:br>
              <a:rPr kumimoji="0" lang="zh-CN" altLang="en-US" sz="320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zh-CN" altLang="en-US" sz="2800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示例：</a:t>
            </a:r>
            <a:br>
              <a:rPr kumimoji="0" lang="zh-CN" altLang="en-US" sz="320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lang="zh-CN" altLang="en-US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print(int i) {……}</a:t>
            </a:r>
            <a:br>
              <a:rPr lang="zh-CN" altLang="en-US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print(float f) {……}</a:t>
            </a:r>
            <a:br>
              <a:rPr lang="zh-CN" altLang="en-US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8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private void print(String s) {……}</a:t>
            </a:r>
            <a:br>
              <a:rPr lang="en-US" altLang="zh-CN" sz="3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3200" b="1" dirty="0" smtClean="0">
              <a:ln>
                <a:noFill/>
              </a:ln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6123" y="2060466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类及类的成员</a:t>
            </a:r>
            <a:endParaRPr lang="en-US" altLang="zh-CN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661" y="388708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类的实例化，即创建类的对象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819454" y="2733506"/>
            <a:ext cx="451445" cy="100811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43924" y="2852554"/>
            <a:ext cx="3240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如何使用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类？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545" y="90170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对象的创建和使用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085" y="4850130"/>
            <a:ext cx="8458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4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new +</a:t>
            </a:r>
            <a:r>
              <a:rPr lang="zh-CN" altLang="en-US" sz="24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构造</a:t>
            </a:r>
            <a:r>
              <a:rPr lang="zh-CN" altLang="en-US" sz="2400" b="1" dirty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器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创建一个新的对象；</a:t>
            </a:r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使用“</a:t>
            </a:r>
            <a:r>
              <a:rPr lang="zh-CN" altLang="en-US" sz="24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对象名</a:t>
            </a:r>
            <a:r>
              <a:rPr lang="en-US" altLang="zh-CN" sz="24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24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对象成员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”的方式访问对象成员（包括属性和方法）；</a:t>
            </a:r>
            <a:endParaRPr lang="zh-CN" altLang="en-US" sz="240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27844" y="2485732"/>
            <a:ext cx="4056124" cy="4038600"/>
            <a:chOff x="144" y="672"/>
            <a:chExt cx="2496" cy="2544"/>
          </a:xfrm>
        </p:grpSpPr>
        <p:sp>
          <p:nvSpPr>
            <p:cNvPr id="7217" name="Rectangle 3"/>
            <p:cNvSpPr>
              <a:spLocks noChangeArrowheads="1"/>
            </p:cNvSpPr>
            <p:nvPr/>
          </p:nvSpPr>
          <p:spPr bwMode="auto">
            <a:xfrm>
              <a:off x="144" y="672"/>
              <a:ext cx="1488" cy="25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18" name="Text Box 4"/>
            <p:cNvSpPr txBox="1">
              <a:spLocks noChangeArrowheads="1"/>
            </p:cNvSpPr>
            <p:nvPr/>
          </p:nvSpPr>
          <p:spPr bwMode="auto">
            <a:xfrm>
              <a:off x="240" y="768"/>
              <a:ext cx="105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smtClean="0">
                  <a:ea typeface="宋体" panose="02010600030101010101" pitchFamily="2" charset="-122"/>
                  <a:cs typeface="Times New Roman" panose="02020603050405020304" pitchFamily="18" charset="0"/>
                </a:rPr>
                <a:t>Java </a:t>
              </a:r>
              <a:r>
                <a:rPr lang="zh-CN" altLang="en-US" sz="2000" b="1" dirty="0" smtClean="0">
                  <a:ea typeface="宋体" panose="02010600030101010101" pitchFamily="2" charset="-122"/>
                  <a:cs typeface="Times New Roman" panose="02020603050405020304" pitchFamily="18" charset="0"/>
                </a:rPr>
                <a:t>类</a:t>
              </a:r>
              <a:endPara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19" name="Text Box 5"/>
            <p:cNvSpPr txBox="1">
              <a:spLocks noChangeArrowheads="1"/>
            </p:cNvSpPr>
            <p:nvPr/>
          </p:nvSpPr>
          <p:spPr bwMode="auto">
            <a:xfrm>
              <a:off x="576" y="1056"/>
              <a:ext cx="72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宋体" panose="02010600030101010101" pitchFamily="2" charset="-122"/>
                  <a:cs typeface="Times New Roman" panose="02020603050405020304" pitchFamily="18" charset="0"/>
                </a:rPr>
                <a:t>数据</a:t>
              </a:r>
              <a:r>
                <a:rPr lang="en-US" altLang="zh-CN" sz="200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20" name="Text Box 6"/>
            <p:cNvSpPr txBox="1">
              <a:spLocks noChangeArrowheads="1"/>
            </p:cNvSpPr>
            <p:nvPr/>
          </p:nvSpPr>
          <p:spPr bwMode="auto">
            <a:xfrm>
              <a:off x="576" y="1376"/>
              <a:ext cx="72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cs typeface="Times New Roman" panose="02020603050405020304" pitchFamily="18" charset="0"/>
                </a:rPr>
                <a:t>……	</a:t>
              </a:r>
              <a:endParaRPr lang="en-US" altLang="zh-CN" sz="20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21" name="Text Box 7"/>
            <p:cNvSpPr txBox="1">
              <a:spLocks noChangeArrowheads="1"/>
            </p:cNvSpPr>
            <p:nvPr/>
          </p:nvSpPr>
          <p:spPr bwMode="auto">
            <a:xfrm>
              <a:off x="576" y="1712"/>
              <a:ext cx="72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宋体" panose="02010600030101010101" pitchFamily="2" charset="-122"/>
                  <a:cs typeface="Times New Roman" panose="02020603050405020304" pitchFamily="18" charset="0"/>
                </a:rPr>
                <a:t>数据</a:t>
              </a:r>
              <a:r>
                <a:rPr lang="en-US" altLang="zh-CN" sz="2000"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0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22" name="Text Box 8"/>
            <p:cNvSpPr txBox="1">
              <a:spLocks noChangeArrowheads="1"/>
            </p:cNvSpPr>
            <p:nvPr/>
          </p:nvSpPr>
          <p:spPr bwMode="auto">
            <a:xfrm>
              <a:off x="576" y="2048"/>
              <a:ext cx="72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宋体" panose="02010600030101010101" pitchFamily="2" charset="-122"/>
                  <a:cs typeface="Times New Roman" panose="02020603050405020304" pitchFamily="18" charset="0"/>
                </a:rPr>
                <a:t>方法</a:t>
              </a:r>
              <a:r>
                <a:rPr lang="en-US" altLang="zh-CN" sz="2000"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23" name="Text Box 9"/>
            <p:cNvSpPr txBox="1">
              <a:spLocks noChangeArrowheads="1"/>
            </p:cNvSpPr>
            <p:nvPr/>
          </p:nvSpPr>
          <p:spPr bwMode="auto">
            <a:xfrm>
              <a:off x="576" y="2432"/>
              <a:ext cx="72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en-US" altLang="zh-CN" sz="20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24" name="Text Box 10"/>
            <p:cNvSpPr txBox="1">
              <a:spLocks noChangeArrowheads="1"/>
            </p:cNvSpPr>
            <p:nvPr/>
          </p:nvSpPr>
          <p:spPr bwMode="auto">
            <a:xfrm>
              <a:off x="576" y="2832"/>
              <a:ext cx="72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宋体" panose="02010600030101010101" pitchFamily="2" charset="-122"/>
                  <a:cs typeface="Times New Roman" panose="02020603050405020304" pitchFamily="18" charset="0"/>
                </a:rPr>
                <a:t>方法</a:t>
              </a:r>
              <a:r>
                <a:rPr lang="en-US" altLang="zh-CN" sz="2000"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0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25" name="Line 11"/>
            <p:cNvSpPr>
              <a:spLocks noChangeShapeType="1"/>
            </p:cNvSpPr>
            <p:nvPr/>
          </p:nvSpPr>
          <p:spPr bwMode="auto">
            <a:xfrm>
              <a:off x="1392" y="11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26" name="Line 12"/>
            <p:cNvSpPr>
              <a:spLocks noChangeShapeType="1"/>
            </p:cNvSpPr>
            <p:nvPr/>
          </p:nvSpPr>
          <p:spPr bwMode="auto">
            <a:xfrm>
              <a:off x="1824" y="11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27" name="Line 13"/>
            <p:cNvSpPr>
              <a:spLocks noChangeShapeType="1"/>
            </p:cNvSpPr>
            <p:nvPr/>
          </p:nvSpPr>
          <p:spPr bwMode="auto">
            <a:xfrm flipH="1">
              <a:off x="1392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28" name="Text Box 14"/>
            <p:cNvSpPr txBox="1">
              <a:spLocks noChangeArrowheads="1"/>
            </p:cNvSpPr>
            <p:nvPr/>
          </p:nvSpPr>
          <p:spPr bwMode="auto">
            <a:xfrm>
              <a:off x="2064" y="1382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属性</a:t>
              </a:r>
              <a:endPara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29" name="Line 15"/>
            <p:cNvSpPr>
              <a:spLocks noChangeShapeType="1"/>
            </p:cNvSpPr>
            <p:nvPr/>
          </p:nvSpPr>
          <p:spPr bwMode="auto">
            <a:xfrm>
              <a:off x="1824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30" name="Line 16"/>
            <p:cNvSpPr>
              <a:spLocks noChangeShapeType="1"/>
            </p:cNvSpPr>
            <p:nvPr/>
          </p:nvSpPr>
          <p:spPr bwMode="auto">
            <a:xfrm>
              <a:off x="1392" y="22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31" name="Line 17"/>
            <p:cNvSpPr>
              <a:spLocks noChangeShapeType="1"/>
            </p:cNvSpPr>
            <p:nvPr/>
          </p:nvSpPr>
          <p:spPr bwMode="auto">
            <a:xfrm>
              <a:off x="1824" y="220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32" name="Line 18"/>
            <p:cNvSpPr>
              <a:spLocks noChangeShapeType="1"/>
            </p:cNvSpPr>
            <p:nvPr/>
          </p:nvSpPr>
          <p:spPr bwMode="auto">
            <a:xfrm flipH="1">
              <a:off x="1392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33" name="Line 19"/>
            <p:cNvSpPr>
              <a:spLocks noChangeShapeType="1"/>
            </p:cNvSpPr>
            <p:nvPr/>
          </p:nvSpPr>
          <p:spPr bwMode="auto">
            <a:xfrm>
              <a:off x="1824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34" name="Text Box 20"/>
            <p:cNvSpPr txBox="1">
              <a:spLocks noChangeArrowheads="1"/>
            </p:cNvSpPr>
            <p:nvPr/>
          </p:nvSpPr>
          <p:spPr bwMode="auto">
            <a:xfrm>
              <a:off x="2064" y="2400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方法</a:t>
              </a:r>
              <a:endPara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7509" name="Group 21"/>
          <p:cNvGraphicFramePr>
            <a:graphicFrameLocks noGrp="1"/>
          </p:cNvGraphicFramePr>
          <p:nvPr/>
        </p:nvGraphicFramePr>
        <p:xfrm>
          <a:off x="5294313" y="1628458"/>
          <a:ext cx="1905000" cy="206768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050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Animal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legs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eat()</a:t>
                      </a:r>
                      <a:endParaRPr kumimoji="1" lang="en-US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move()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181" name="Text Box 31"/>
          <p:cNvSpPr txBox="1">
            <a:spLocks noChangeArrowheads="1"/>
          </p:cNvSpPr>
          <p:nvPr/>
        </p:nvSpPr>
        <p:spPr bwMode="auto">
          <a:xfrm>
            <a:off x="7732713" y="2314258"/>
            <a:ext cx="10668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82" name="Text Box 32"/>
          <p:cNvSpPr txBox="1">
            <a:spLocks noChangeArrowheads="1"/>
          </p:cNvSpPr>
          <p:nvPr/>
        </p:nvSpPr>
        <p:spPr bwMode="auto">
          <a:xfrm>
            <a:off x="7656513" y="2314258"/>
            <a:ext cx="1524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83" name="Text Box 33"/>
          <p:cNvSpPr txBox="1">
            <a:spLocks noChangeArrowheads="1"/>
          </p:cNvSpPr>
          <p:nvPr/>
        </p:nvSpPr>
        <p:spPr bwMode="auto">
          <a:xfrm>
            <a:off x="7656513" y="3152458"/>
            <a:ext cx="1143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84" name="Text Box 34"/>
          <p:cNvSpPr txBox="1">
            <a:spLocks noChangeArrowheads="1"/>
          </p:cNvSpPr>
          <p:nvPr/>
        </p:nvSpPr>
        <p:spPr bwMode="auto">
          <a:xfrm>
            <a:off x="7656513" y="1704658"/>
            <a:ext cx="7620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类名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85" name="Line 35"/>
          <p:cNvSpPr>
            <a:spLocks noChangeShapeType="1"/>
          </p:cNvSpPr>
          <p:nvPr/>
        </p:nvSpPr>
        <p:spPr bwMode="auto">
          <a:xfrm>
            <a:off x="7199313" y="18570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86" name="Line 36"/>
          <p:cNvSpPr>
            <a:spLocks noChangeShapeType="1"/>
          </p:cNvSpPr>
          <p:nvPr/>
        </p:nvSpPr>
        <p:spPr bwMode="auto">
          <a:xfrm>
            <a:off x="7199313" y="24666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87" name="Line 37"/>
          <p:cNvSpPr>
            <a:spLocks noChangeShapeType="1"/>
          </p:cNvSpPr>
          <p:nvPr/>
        </p:nvSpPr>
        <p:spPr bwMode="auto">
          <a:xfrm>
            <a:off x="7199313" y="33810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47526" name="Group 38"/>
          <p:cNvGraphicFramePr>
            <a:graphicFrameLocks noGrp="1"/>
          </p:cNvGraphicFramePr>
          <p:nvPr/>
        </p:nvGraphicFramePr>
        <p:xfrm>
          <a:off x="6742113" y="4689158"/>
          <a:ext cx="1974850" cy="18745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74850"/>
              </a:tblGrid>
              <a:tr h="471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xh:Animal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legs=0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eat()</a:t>
                      </a:r>
                      <a:endParaRPr kumimoji="1" lang="en-US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move()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447536" name="Group 48"/>
          <p:cNvGraphicFramePr>
            <a:graphicFrameLocks noGrp="1"/>
          </p:cNvGraphicFramePr>
          <p:nvPr/>
        </p:nvGraphicFramePr>
        <p:xfrm>
          <a:off x="4397375" y="4689158"/>
          <a:ext cx="1658938" cy="18946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58938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xb:Animal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legs=4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eat()</a:t>
                      </a:r>
                      <a:endParaRPr kumimoji="1" lang="en-US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move()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208" name="Line 58"/>
          <p:cNvSpPr>
            <a:spLocks noChangeShapeType="1"/>
          </p:cNvSpPr>
          <p:nvPr/>
        </p:nvSpPr>
        <p:spPr bwMode="auto">
          <a:xfrm>
            <a:off x="5980113" y="368585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09" name="Line 59"/>
          <p:cNvSpPr>
            <a:spLocks noChangeShapeType="1"/>
          </p:cNvSpPr>
          <p:nvPr/>
        </p:nvSpPr>
        <p:spPr bwMode="auto">
          <a:xfrm>
            <a:off x="6894513" y="368585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10" name="Line 60"/>
          <p:cNvSpPr>
            <a:spLocks noChangeShapeType="1"/>
          </p:cNvSpPr>
          <p:nvPr/>
        </p:nvSpPr>
        <p:spPr bwMode="auto">
          <a:xfrm flipH="1">
            <a:off x="5370513" y="399065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11" name="Line 61"/>
          <p:cNvSpPr>
            <a:spLocks noChangeShapeType="1"/>
          </p:cNvSpPr>
          <p:nvPr/>
        </p:nvSpPr>
        <p:spPr bwMode="auto">
          <a:xfrm flipH="1">
            <a:off x="6894513" y="399065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12" name="Line 62"/>
          <p:cNvSpPr>
            <a:spLocks noChangeShapeType="1"/>
          </p:cNvSpPr>
          <p:nvPr/>
        </p:nvSpPr>
        <p:spPr bwMode="auto">
          <a:xfrm>
            <a:off x="5370513" y="399065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med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13" name="Line 63"/>
          <p:cNvSpPr>
            <a:spLocks noChangeShapeType="1"/>
          </p:cNvSpPr>
          <p:nvPr/>
        </p:nvSpPr>
        <p:spPr bwMode="auto">
          <a:xfrm>
            <a:off x="7504113" y="399065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med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14" name="Text Box 64"/>
          <p:cNvSpPr txBox="1">
            <a:spLocks noChangeArrowheads="1"/>
          </p:cNvSpPr>
          <p:nvPr/>
        </p:nvSpPr>
        <p:spPr bwMode="auto">
          <a:xfrm>
            <a:off x="7504113" y="3974783"/>
            <a:ext cx="16764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new Animal()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15" name="Text Box 65"/>
          <p:cNvSpPr txBox="1">
            <a:spLocks noChangeArrowheads="1"/>
          </p:cNvSpPr>
          <p:nvPr/>
        </p:nvSpPr>
        <p:spPr bwMode="auto">
          <a:xfrm>
            <a:off x="3821113" y="3990658"/>
            <a:ext cx="16764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new Animal()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533775" y="2594997"/>
            <a:ext cx="1254249" cy="6889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2728" y="982256"/>
            <a:ext cx="357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中类与对象 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0" y="1232535"/>
            <a:ext cx="8583930" cy="3227705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类的访问机制：</a:t>
            </a:r>
            <a:endParaRPr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在一个类中的访问机制：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类中的方法可以直接访问类中的成员变量。（例外：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static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方法访问非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static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编译不通过。</a:t>
            </a:r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在不同类中的访问机制：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先创建要访问类的对象，再用对象访问类中定义的成员。</a:t>
            </a:r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lvl="1" algn="just" eaLnBrk="1" hangingPunct="1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185" y="1741805"/>
            <a:ext cx="8542655" cy="367220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	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中通过将数据声明为私有的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(private)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，再提供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公共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的（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）方法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getXxx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setXxx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实现对该属性的操作，以实现下述目的：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隐藏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一个类中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不需要对外提供的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实现细节；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使用者只能通过事先定制好的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方法来访问数据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，可以方便地加入控制逻辑，限制对属性的不合理操作；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便于修改，增强代码的可维护性；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8480" y="1005840"/>
            <a:ext cx="1451610" cy="735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封装</a:t>
            </a:r>
            <a:endParaRPr lang="en-US" altLang="zh-CN" sz="1600" b="1" dirty="0" smtClean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7805" y="1010920"/>
            <a:ext cx="8806815" cy="5692775"/>
          </a:xfrm>
        </p:spPr>
        <p:txBody>
          <a:bodyPr>
            <a:noAutofit/>
          </a:bodyPr>
          <a:lstStyle/>
          <a:p>
            <a:pPr marL="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使用者对类内部定义的属性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对象的成员变量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的直接操作会导致数据的错误、混乱或安全性问题。</a:t>
            </a:r>
            <a:endParaRPr lang="en-US" altLang="zh-CN" sz="17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700" b="1" dirty="0" smtClean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Animal {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public </a:t>
            </a:r>
            <a:r>
              <a:rPr lang="en-US" altLang="zh-CN" sz="1700" b="1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legs;	    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public void  eat(){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700" b="1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(“Eating.”);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}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public void move(){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700" b="1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(“Moving.”);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Zoo{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public static void main(String </a:t>
            </a:r>
            <a:r>
              <a:rPr lang="en-US" altLang="zh-CN" sz="1700" b="1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Animal </a:t>
            </a:r>
            <a:r>
              <a:rPr lang="en-US" altLang="zh-CN" sz="1700" b="1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xb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=new Animal();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1700" b="1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xb.legs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=4;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1700" b="1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700" b="1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xb.legs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xb.eat();</a:t>
            </a:r>
            <a:r>
              <a:rPr lang="en-US" altLang="zh-CN" sz="1700" b="1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xb.move</a:t>
            </a: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}  }</a:t>
            </a:r>
            <a:endParaRPr lang="en-US" altLang="zh-CN" sz="17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4102467" y="5709941"/>
            <a:ext cx="320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xb.legs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= -1000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4915902" y="1812164"/>
            <a:ext cx="31242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应该将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legs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属性保护起来，防止乱用。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保护的方式：信息隐藏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 bldLvl="0" animBg="1" autoUpdateAnimBg="0"/>
      <p:bldP spid="465925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00" y="1052830"/>
            <a:ext cx="9152890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Animal{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private </a:t>
            </a:r>
            <a:r>
              <a:rPr lang="en-US" altLang="zh-CN" sz="20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legs</a:t>
            </a:r>
            <a:r>
              <a:rPr lang="en-US" altLang="zh-CN" sz="20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将属性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legs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定义为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，只能被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Animal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类内部访问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0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setLegs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i){  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(i != 0 &amp;&amp; i != 2 &amp;&amp; i != 4){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("Wrong number of legs!");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return;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legs=i;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0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getLegs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return legs;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Zoo{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20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Animal </a:t>
            </a:r>
            <a:r>
              <a:rPr lang="en-US" altLang="zh-CN" sz="20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xb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=new Animal();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xb.setLegs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(4);	 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xb.setLegs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(-1000);    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xb.legs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=-1000;	  //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非法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xb.getLegs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en-US" altLang="zh-CN" sz="20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165" y="652145"/>
            <a:ext cx="853948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构造器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6370" y="1771650"/>
            <a:ext cx="8977630" cy="482473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的特征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它具有与类相同的名称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它不声明返回值类型。（与声明为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不同）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不能被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final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synchronized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native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不能有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语句返回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zh-CN" altLang="en-US" sz="18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的作用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创建对象；给对象进行初始化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25064" y="1020475"/>
            <a:ext cx="8894762" cy="5988050"/>
          </a:xfrm>
          <a:prstGeom prst="rect">
            <a:avLst/>
          </a:prstGeom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语法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endParaRPr lang="zh-CN" altLang="en-US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en-US" altLang="zh-CN" sz="28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类名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参数列表</a:t>
            </a:r>
            <a:r>
              <a:rPr lang="en-US" altLang="zh-CN" sz="28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初始化语句；</a:t>
            </a:r>
            <a:endParaRPr lang="en-US" altLang="zh-CN" sz="2800" b="1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根据参数不同，构造器可以分为如下两类：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隐式无参构造器（系统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默认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提供）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显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式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定义一个或多个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构造器（无参、有参）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  意：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语言中，每个类都至少有一个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构造器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默认是无参构造器，可以不写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一旦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显式定义了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构造器，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则系统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不再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提供默认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构造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器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901" y="1342425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学习面向对象内容的三个方向</a:t>
            </a:r>
            <a:endParaRPr lang="zh-CN" altLang="en-US" sz="36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988840"/>
            <a:ext cx="6264696" cy="2916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3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</a:t>
            </a:r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类及类的成员</a:t>
            </a:r>
            <a:endParaRPr lang="en-US" altLang="zh-CN" sz="3200" b="1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2.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面向对象的三大特征</a:t>
            </a:r>
            <a:endParaRPr lang="en-US" altLang="zh-CN" sz="3200" b="1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3.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其它关键字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4810" y="993140"/>
            <a:ext cx="3890645" cy="68008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包装</a:t>
            </a:r>
            <a:r>
              <a:rPr lang="zh-CN" altLang="en-US" sz="36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36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(Wrapper)</a:t>
            </a:r>
            <a:endParaRPr lang="zh-CN" altLang="en-US" sz="3600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84"/>
          <p:cNvGraphicFramePr>
            <a:graphicFrameLocks noGrp="1"/>
          </p:cNvGraphicFramePr>
          <p:nvPr/>
        </p:nvGraphicFramePr>
        <p:xfrm>
          <a:off x="707390" y="1905000"/>
          <a:ext cx="7611110" cy="43008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805555"/>
                <a:gridCol w="3805555"/>
              </a:tblGrid>
              <a:tr h="513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包装类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73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73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Integer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73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char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Character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473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79468"/>
            <a:ext cx="8712968" cy="54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基本数据类型包装成包装类的实例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通过包装类的构造器实现：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500;   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还可以通过字符串参数构造包装类对象：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Float f = new Float(“4.56”);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获得包装类对象中包装的基本类型变量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调用包装类的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xxxValue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 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bObj.booleanValue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24744"/>
            <a:ext cx="8424936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字符串转换成基本数据类型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包装类的构造器实现：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Integer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(“12”);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通过包装类的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parseXxx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(String s)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静态方法：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Float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Float.parseFloat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(“12.1”);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基本数据类型转换成字符串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调用字符串重载的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fstr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String.valueOf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(2.34f);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更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直接的方式：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intStr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5 + “”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690" y="1691005"/>
            <a:ext cx="8714105" cy="520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this表示当前对象，可以调用类的属性、方法和构造器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在方法内部使用，即这个方法所属对象的引用；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在构造器内部使用，表示该构造器正在初始化的对象。 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什么时候使用this关键字呢？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当在方法内需要调用该方法的对象时，就用this。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private String name ;	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private 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age ;			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public Person(String 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name,int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age){	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this.name = name ;   </a:t>
            </a:r>
            <a:endParaRPr lang="zh-CN" altLang="en-US" sz="2400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this.age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age ;  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}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1920" y="975995"/>
            <a:ext cx="3380740" cy="64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—this</a:t>
            </a:r>
            <a:endParaRPr lang="zh-CN" altLang="en-US" sz="3200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4485" y="899795"/>
            <a:ext cx="3982085" cy="8001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关键字—package</a:t>
            </a:r>
            <a:endParaRPr lang="zh-CN" altLang="en-US" sz="3200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65" y="1598295"/>
            <a:ext cx="9068435" cy="50165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package</a:t>
            </a:r>
            <a:r>
              <a:rPr lang="zh-CN" altLang="en-US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语句指明该文件中定义的类所在的包。</a:t>
            </a:r>
            <a:r>
              <a:rPr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若缺省该语句，则指定为无名包</a:t>
            </a:r>
            <a:r>
              <a:rPr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。它的格式为：</a:t>
            </a:r>
            <a:endParaRPr lang="zh-CN" altLang="en-US" sz="25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en-US" sz="25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package </a:t>
            </a:r>
            <a:r>
              <a:rPr lang="zh-CN" altLang="en-US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顶层包名</a:t>
            </a:r>
            <a:r>
              <a:rPr lang="en-US" altLang="zh-CN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子包名</a:t>
            </a:r>
            <a:r>
              <a:rPr lang="en-US" altLang="zh-CN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  <a:endParaRPr lang="en-US" altLang="zh-CN" sz="25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5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示</a:t>
            </a:r>
            <a:r>
              <a:rPr lang="zh-CN" altLang="en-US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5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5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500" b="1" dirty="0" smtClean="0">
                <a:solidFill>
                  <a:schemeClr val="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5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package p1;    //</a:t>
            </a:r>
            <a:r>
              <a:rPr lang="zh-CN" altLang="en-US" sz="25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指定类</a:t>
            </a:r>
            <a:r>
              <a:rPr lang="en-US" altLang="zh-CN" sz="25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sz="25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属于包</a:t>
            </a:r>
            <a:r>
              <a:rPr lang="en-US" altLang="zh-CN" sz="25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endParaRPr lang="en-US" altLang="zh-CN" sz="25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5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class Test{</a:t>
            </a:r>
            <a:endParaRPr lang="en-US" altLang="zh-CN" sz="25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5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public void display(){</a:t>
            </a:r>
            <a:endParaRPr lang="en-US" altLang="zh-CN" sz="25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5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5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5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 method display()");</a:t>
            </a:r>
            <a:endParaRPr lang="en-US" altLang="zh-CN" sz="25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5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}</a:t>
            </a:r>
            <a:endParaRPr lang="en-US" altLang="zh-CN" sz="25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5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5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包对应于文件系统的目录，</a:t>
            </a:r>
            <a:r>
              <a:rPr lang="en-US" altLang="zh-CN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package</a:t>
            </a:r>
            <a:r>
              <a:rPr lang="zh-CN" altLang="en-US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语句中，用 “</a:t>
            </a:r>
            <a:r>
              <a:rPr lang="en-US" altLang="zh-CN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5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来指明包</a:t>
            </a:r>
            <a:r>
              <a:rPr lang="en-US" altLang="zh-CN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目录</a:t>
            </a:r>
            <a:r>
              <a:rPr lang="en-US" altLang="zh-CN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的层次；包通常用小写单词，类名首字母通常大写。</a:t>
            </a:r>
            <a:endParaRPr lang="zh-CN" altLang="en-US" sz="2500" b="1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3865" y="1013460"/>
            <a:ext cx="3152140" cy="6146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sz="32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—import</a:t>
            </a:r>
            <a:endParaRPr lang="zh-CN" altLang="en-US" sz="3200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4625" y="1572260"/>
            <a:ext cx="8950960" cy="5229225"/>
          </a:xfrm>
        </p:spPr>
        <p:txBody>
          <a:bodyPr>
            <a:normAutofit fontScale="52500" lnSpcReduction="20000"/>
          </a:bodyPr>
          <a:lstStyle/>
          <a:p>
            <a:pPr marL="0" indent="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4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为使用定义在不同包中的</a:t>
            </a:r>
            <a:r>
              <a:rPr lang="en-US" altLang="zh-CN" sz="4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4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类，需用</a:t>
            </a:r>
            <a:r>
              <a:rPr lang="en-US" altLang="zh-CN" sz="4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zh-CN" altLang="en-US" sz="4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语句来引入</a:t>
            </a:r>
            <a:r>
              <a:rPr lang="zh-CN" altLang="en-US" sz="4000" dirty="0">
                <a:solidFill>
                  <a:schemeClr val="tx1"/>
                </a:solidFill>
                <a:ea typeface="宋体" panose="02010600030101010101" pitchFamily="2" charset="-122"/>
              </a:rPr>
              <a:t>指定包层次下</a:t>
            </a:r>
            <a:r>
              <a:rPr lang="zh-CN" altLang="en-US" sz="40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所需要的类</a:t>
            </a:r>
            <a:r>
              <a:rPr lang="zh-CN" altLang="en-US" sz="4000" dirty="0">
                <a:solidFill>
                  <a:schemeClr val="tx1"/>
                </a:solidFill>
                <a:ea typeface="宋体" panose="02010600030101010101" pitchFamily="2" charset="-122"/>
              </a:rPr>
              <a:t>或全部类</a:t>
            </a:r>
            <a:r>
              <a:rPr lang="en-US" altLang="zh-CN" sz="4000" dirty="0" smtClean="0">
                <a:solidFill>
                  <a:schemeClr val="tx1"/>
                </a:solidFill>
                <a:ea typeface="宋体" panose="02010600030101010101" pitchFamily="2" charset="-122"/>
              </a:rPr>
              <a:t>(.*)</a:t>
            </a:r>
            <a:r>
              <a:rPr lang="zh-CN" altLang="en-US" sz="40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4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zh-CN" altLang="en-US" sz="4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语句告诉编译器到哪里去寻找类。</a:t>
            </a:r>
            <a:endParaRPr lang="en-US" altLang="zh-CN" sz="4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语法格式：</a:t>
            </a:r>
            <a:endParaRPr lang="zh-CN" altLang="en-US" sz="4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en-US" sz="4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import  </a:t>
            </a:r>
            <a:r>
              <a:rPr lang="zh-CN" altLang="en-US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包名</a:t>
            </a:r>
            <a:r>
              <a:rPr lang="en-US" altLang="zh-CN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[.</a:t>
            </a:r>
            <a:r>
              <a:rPr lang="zh-CN" altLang="en-US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子包名</a:t>
            </a:r>
            <a:r>
              <a:rPr lang="en-US" altLang="zh-CN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…]. &lt;</a:t>
            </a:r>
            <a:r>
              <a:rPr lang="zh-CN" altLang="en-US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类名 </a:t>
            </a:r>
            <a:r>
              <a:rPr lang="en-US" altLang="zh-CN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|*&gt;</a:t>
            </a:r>
            <a:endParaRPr lang="en-US" altLang="zh-CN" sz="4000" b="1" dirty="0" smtClean="0">
              <a:solidFill>
                <a:schemeClr val="folHlin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应用举例：</a:t>
            </a:r>
            <a:r>
              <a:rPr lang="zh-CN" altLang="en-US" sz="4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4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zh-CN" altLang="en-US" sz="4000" b="1" dirty="0" smtClean="0">
                <a:solidFill>
                  <a:srgbClr val="CCFF9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40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import  p1.Test;   </a:t>
            </a:r>
            <a:r>
              <a:rPr lang="en-US" altLang="zh-CN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//import p1.*;</a:t>
            </a:r>
            <a:r>
              <a:rPr lang="zh-CN" altLang="en-US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表示引入</a:t>
            </a:r>
            <a:r>
              <a:rPr lang="en-US" altLang="zh-CN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包中的所有类</a:t>
            </a:r>
            <a:endParaRPr lang="zh-CN" altLang="en-US" sz="4000" b="1" dirty="0" smtClean="0">
              <a:solidFill>
                <a:schemeClr val="folHlin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40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40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4000" b="1" dirty="0" err="1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TestPackage</a:t>
            </a:r>
            <a:r>
              <a:rPr lang="en-US" altLang="zh-CN" sz="40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4000" b="1" dirty="0" smtClean="0">
              <a:solidFill>
                <a:srgbClr val="FF5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40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static void main(String </a:t>
            </a:r>
            <a:r>
              <a:rPr lang="en-US" altLang="zh-CN" sz="4000" b="1" dirty="0" err="1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40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4000" b="1" dirty="0" smtClean="0">
              <a:solidFill>
                <a:srgbClr val="FF5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40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 Test t = new Test();          </a:t>
            </a:r>
            <a:r>
              <a:rPr lang="en-US" altLang="zh-CN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//Test</a:t>
            </a:r>
            <a:r>
              <a:rPr lang="zh-CN" altLang="en-US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类在</a:t>
            </a:r>
            <a:r>
              <a:rPr lang="en-US" altLang="zh-CN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4000" b="1" dirty="0" smtClean="0">
                <a:solidFill>
                  <a:schemeClr val="fol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包中定义</a:t>
            </a:r>
            <a:endParaRPr lang="zh-CN" altLang="en-US" sz="4000" b="1" dirty="0" smtClean="0">
              <a:solidFill>
                <a:schemeClr val="folHlin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40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 </a:t>
            </a:r>
            <a:r>
              <a:rPr lang="en-US" altLang="zh-CN" sz="4000" b="1" dirty="0" err="1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t.display</a:t>
            </a:r>
            <a:r>
              <a:rPr lang="en-US" altLang="zh-CN" sz="40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4000" b="1" dirty="0" smtClean="0">
              <a:solidFill>
                <a:srgbClr val="FF5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40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4000" b="1" dirty="0" smtClean="0">
              <a:solidFill>
                <a:srgbClr val="FF5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4000" b="1" dirty="0" smtClean="0">
                <a:solidFill>
                  <a:srgbClr val="FF5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900" b="1" dirty="0" smtClean="0">
              <a:solidFill>
                <a:srgbClr val="FF5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4527709"/>
            <a:ext cx="1487805" cy="1487805"/>
          </a:xfrm>
          <a:prstGeom prst="rect">
            <a:avLst/>
          </a:prstGeom>
        </p:spPr>
      </p:pic>
      <p:sp>
        <p:nvSpPr>
          <p:cNvPr id="7" name="01"/>
          <p:cNvSpPr/>
          <p:nvPr/>
        </p:nvSpPr>
        <p:spPr>
          <a:xfrm>
            <a:off x="3287830" y="3083096"/>
            <a:ext cx="2567940" cy="99187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谢    谢</a:t>
            </a:r>
            <a:endParaRPr lang="zh-CN" altLang="en-US" sz="6000" b="1" cap="none" spc="0" dirty="0" smtClean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617202" y="1628154"/>
            <a:ext cx="3909987" cy="773918"/>
            <a:chOff x="7038412" y="5298115"/>
            <a:chExt cx="3099874" cy="517828"/>
          </a:xfrm>
        </p:grpSpPr>
        <p:grpSp>
          <p:nvGrpSpPr>
            <p:cNvPr id="90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1" name="TextBox 19"/>
            <p:cNvSpPr txBox="1"/>
            <p:nvPr/>
          </p:nvSpPr>
          <p:spPr>
            <a:xfrm>
              <a:off x="7752953" y="5433395"/>
              <a:ext cx="245676" cy="16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4" name="标题 1"/>
          <p:cNvSpPr txBox="1"/>
          <p:nvPr/>
        </p:nvSpPr>
        <p:spPr>
          <a:xfrm>
            <a:off x="3069969" y="1637427"/>
            <a:ext cx="3004449" cy="512945"/>
          </a:xfrm>
          <a:prstGeom prst="rect">
            <a:avLst/>
          </a:prstGeom>
        </p:spPr>
        <p:txBody>
          <a:bodyPr lIns="68561" tIns="34281" rIns="68561" bIns="34281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造字工房悦黑（非商用）常规体" pitchFamily="2" charset="-122"/>
                <a:ea typeface="造字工房悦黑（非商用）常规体" pitchFamily="2" charset="-122"/>
              </a:rPr>
              <a:t>目录页</a:t>
            </a:r>
            <a:endParaRPr lang="zh-CN" altLang="en-US" sz="27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18974" y="2714625"/>
            <a:ext cx="3921919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一、面向对象</a:t>
            </a:r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二、</a:t>
            </a:r>
            <a:r>
              <a:rPr lang="zh-CN" altLang="en-US" sz="24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类和对象</a:t>
            </a:r>
            <a:endParaRPr lang="zh-CN" altLang="en-US" sz="2400" dirty="0"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r>
              <a:rPr lang="zh-CN" altLang="en-US" sz="24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三、</a:t>
            </a:r>
            <a:r>
              <a:rPr lang="zh-CN" altLang="en-US" sz="24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封装</a:t>
            </a:r>
            <a:endParaRPr lang="zh-CN" altLang="en-US" sz="2400" dirty="0"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8" y="4721066"/>
            <a:ext cx="1295876" cy="1295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835" y="688340"/>
            <a:ext cx="7886700" cy="1325563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面向对象与面向过程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33418" y="1715756"/>
            <a:ext cx="8424862" cy="518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indent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(OOP)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与面向过程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面向过程，强调的是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功能行为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面向对象，将功能封装进对象，强调具备了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功能的对象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的三大特征</a:t>
            </a:r>
            <a:endParaRPr lang="zh-CN" altLang="en-US" sz="2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(Encapsulation)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继承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(Inheritance)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多态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(Polymorphism)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008" y="5766782"/>
            <a:ext cx="633670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OOP: Object Oriented Programming  </a:t>
            </a:r>
            <a:endParaRPr lang="en-US" altLang="zh-CN" sz="2400" dirty="0" smtClean="0"/>
          </a:p>
          <a:p>
            <a:r>
              <a:rPr lang="zh-CN" altLang="en-US" sz="2400" dirty="0" smtClean="0"/>
              <a:t>面向过程：</a:t>
            </a:r>
            <a:r>
              <a:rPr lang="en-US" altLang="zh-CN" sz="2400" dirty="0"/>
              <a:t>procedure oriented programming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8024" y="98022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例子：人把大象装冰箱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349554"/>
            <a:ext cx="3096344" cy="50312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38082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面向过程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7723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ea typeface="宋体" panose="02010600030101010101" pitchFamily="2" charset="-122"/>
              </a:rPr>
              <a:t>打开冰箱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49239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ea typeface="宋体" panose="02010600030101010101" pitchFamily="2" charset="-122"/>
              </a:rPr>
              <a:t>把大象装进冰箱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21247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ea typeface="宋体" panose="02010600030101010101" pitchFamily="2" charset="-122"/>
              </a:rPr>
              <a:t>把冰箱门关住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059832" y="1772310"/>
            <a:ext cx="0" cy="209287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44008" y="1484278"/>
            <a:ext cx="4104456" cy="48965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2872" y="638082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面向对象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68344" y="1569060"/>
            <a:ext cx="1080120" cy="10487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84368" y="1569060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人  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冰箱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大象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1956976"/>
            <a:ext cx="3752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人</a:t>
            </a:r>
            <a:r>
              <a:rPr lang="en-US" altLang="zh-CN" dirty="0" smtClean="0">
                <a:ea typeface="宋体" panose="02010600030101010101" pitchFamily="2" charset="-122"/>
              </a:rPr>
              <a:t>{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</a:rPr>
              <a:t>打开（冰箱）</a:t>
            </a:r>
            <a:r>
              <a:rPr lang="en-US" altLang="zh-CN" dirty="0" smtClean="0">
                <a:ea typeface="宋体" panose="02010600030101010101" pitchFamily="2" charset="-122"/>
              </a:rPr>
              <a:t>{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冰箱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开门</a:t>
            </a:r>
            <a:r>
              <a:rPr lang="en-US" altLang="zh-CN" dirty="0" smtClean="0">
                <a:ea typeface="宋体" panose="02010600030101010101" pitchFamily="2" charset="-122"/>
              </a:rPr>
              <a:t>();	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    }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大象</a:t>
            </a:r>
            <a:r>
              <a:rPr lang="en-US" altLang="zh-CN" dirty="0" smtClean="0">
                <a:ea typeface="宋体" panose="02010600030101010101" pitchFamily="2" charset="-122"/>
              </a:rPr>
              <a:t>){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 </a:t>
            </a:r>
            <a:r>
              <a:rPr lang="zh-CN" altLang="en-US" dirty="0" smtClean="0">
                <a:ea typeface="宋体" panose="02010600030101010101" pitchFamily="2" charset="-122"/>
              </a:rPr>
              <a:t>大象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进入</a:t>
            </a:r>
            <a:r>
              <a:rPr lang="en-US" altLang="zh-CN" dirty="0" smtClean="0">
                <a:ea typeface="宋体" panose="02010600030101010101" pitchFamily="2" charset="-122"/>
              </a:rPr>
              <a:t>();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    }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ea typeface="宋体" panose="02010600030101010101" pitchFamily="2" charset="-122"/>
              </a:rPr>
              <a:t>关闭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冰箱</a:t>
            </a:r>
            <a:r>
              <a:rPr lang="en-US" altLang="zh-CN" dirty="0" smtClean="0">
                <a:ea typeface="宋体" panose="02010600030101010101" pitchFamily="2" charset="-122"/>
              </a:rPr>
              <a:t>){  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          </a:t>
            </a:r>
            <a:r>
              <a:rPr lang="zh-CN" altLang="en-US" dirty="0" smtClean="0">
                <a:ea typeface="宋体" panose="02010600030101010101" pitchFamily="2" charset="-122"/>
              </a:rPr>
              <a:t>冰箱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关门</a:t>
            </a:r>
            <a:r>
              <a:rPr lang="en-US" altLang="zh-CN" dirty="0" smtClean="0">
                <a:ea typeface="宋体" panose="02010600030101010101" pitchFamily="2" charset="-122"/>
              </a:rPr>
              <a:t>();    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}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冰箱</a:t>
            </a:r>
            <a:r>
              <a:rPr lang="en-US" altLang="zh-CN" dirty="0" smtClean="0">
                <a:ea typeface="宋体" panose="02010600030101010101" pitchFamily="2" charset="-122"/>
              </a:rPr>
              <a:t>{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</a:rPr>
              <a:t>开门</a:t>
            </a:r>
            <a:r>
              <a:rPr lang="en-US" altLang="zh-CN" dirty="0" smtClean="0">
                <a:ea typeface="宋体" panose="02010600030101010101" pitchFamily="2" charset="-122"/>
              </a:rPr>
              <a:t>(){}  </a:t>
            </a:r>
            <a:r>
              <a:rPr lang="zh-CN" altLang="en-US" dirty="0" smtClean="0">
                <a:ea typeface="宋体" panose="02010600030101010101" pitchFamily="2" charset="-122"/>
              </a:rPr>
              <a:t>关门</a:t>
            </a:r>
            <a:r>
              <a:rPr lang="en-US" altLang="zh-CN" dirty="0" smtClean="0">
                <a:ea typeface="宋体" panose="02010600030101010101" pitchFamily="2" charset="-122"/>
              </a:rPr>
              <a:t>(){}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}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2280" y="4983053"/>
            <a:ext cx="205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大象</a:t>
            </a:r>
            <a:r>
              <a:rPr lang="en-US" altLang="zh-CN" dirty="0" smtClean="0">
                <a:ea typeface="宋体" panose="02010600030101010101" pitchFamily="2" charset="-122"/>
              </a:rPr>
              <a:t>{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     </a:t>
            </a:r>
            <a:r>
              <a:rPr lang="zh-CN" altLang="en-US" dirty="0" smtClean="0">
                <a:ea typeface="宋体" panose="02010600030101010101" pitchFamily="2" charset="-122"/>
              </a:rPr>
              <a:t>进入</a:t>
            </a:r>
            <a:r>
              <a:rPr lang="en-US" altLang="zh-CN" dirty="0" smtClean="0">
                <a:ea typeface="宋体" panose="02010600030101010101" pitchFamily="2" charset="-122"/>
              </a:rPr>
              <a:t>(){  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}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339756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类及类的成员</a:t>
            </a:r>
            <a:endParaRPr lang="en-US" altLang="zh-CN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755" y="2563892"/>
            <a:ext cx="8424936" cy="215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代码世界是由诸多个不同功能的</a:t>
            </a:r>
            <a:r>
              <a:rPr lang="zh-CN" alt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</a:t>
            </a:r>
            <a:r>
              <a:rPr lang="zh-CN" altLang="en-US" sz="2400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构成的。</a:t>
            </a:r>
            <a:endParaRPr lang="en-US" altLang="zh-CN" sz="2400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endParaRPr lang="en-US" altLang="zh-CN" sz="28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中用类</a:t>
            </a:r>
            <a:r>
              <a:rPr lang="en-US" altLang="zh-CN" sz="24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来描述事物：</a:t>
            </a:r>
            <a:endParaRPr lang="zh-CN" altLang="en-US" sz="24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marL="108585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属 性</a:t>
            </a:r>
            <a:r>
              <a:rPr lang="zh-CN" altLang="en-US" sz="24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：对应类中的成员变量</a:t>
            </a:r>
            <a:endParaRPr lang="zh-CN" altLang="en-US" sz="24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行 为</a:t>
            </a:r>
            <a:r>
              <a:rPr lang="zh-CN" altLang="en-US" sz="24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：对应类中的成员</a:t>
            </a:r>
            <a:r>
              <a:rPr lang="zh-CN" altLang="en-US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方法</a:t>
            </a:r>
            <a:endParaRPr lang="zh-CN" altLang="en-US" sz="24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汽车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6458" y="1140143"/>
            <a:ext cx="74104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8788" y="3857625"/>
            <a:ext cx="8424862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可以理解为：</a:t>
            </a:r>
            <a:r>
              <a:rPr kumimoji="0"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类 </a:t>
            </a:r>
            <a:r>
              <a:rPr kumimoji="0"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= 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汽车设计图；对象 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= 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实实在在的汽车</a:t>
            </a:r>
            <a:endParaRPr lang="en-US" altLang="zh-CN" sz="2400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3429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面向对象程序设计的重点是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类的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设计</a:t>
            </a:r>
            <a:endParaRPr kumimoji="0" lang="en-US" altLang="zh-CN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定义类其实是定义类中的成员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成员变量和成员方法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2400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类的语法格式</a:t>
            </a:r>
            <a:endParaRPr lang="zh-CN" altLang="en-US" sz="3600" b="1" dirty="0" smtClean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23528" y="1683603"/>
            <a:ext cx="8064500" cy="4647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2"/>
            <a:r>
              <a:rPr lang="zh-CN" altLang="en-US" sz="20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en-US" altLang="zh-CN" sz="20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类名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0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属性声明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：类可以被任意访问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类的正文要用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{  }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括起来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举例：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 Person{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private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 ;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//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声明私有变量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showAge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声明方法</a:t>
            </a:r>
            <a:r>
              <a:rPr lang="en-US" altLang="zh-CN" sz="20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showAge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age =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683603"/>
            <a:ext cx="8496944" cy="253596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80390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400" b="1" dirty="0" smtClean="0">
                <a:latin typeface="+mn-lt"/>
                <a:ea typeface="宋体" panose="02010600030101010101" pitchFamily="2" charset="-122"/>
              </a:rPr>
              <a:t>类成员：属性</a:t>
            </a:r>
            <a:endParaRPr lang="zh-CN" altLang="en-US" sz="3400" b="1" dirty="0" smtClean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28596" y="1730316"/>
            <a:ext cx="8535892" cy="4658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语法格式：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 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属性名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初值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该属性只能由该类的方法访问。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该属性可以被该类以外的方法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访问。   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任何基本类型，如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或任何类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举例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public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Person{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private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age;            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变量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name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“Lila”;   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变量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4768</Words>
  <Application>WPS 演示</Application>
  <PresentationFormat>全屏显示(4:3)</PresentationFormat>
  <Paragraphs>381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宋体</vt:lpstr>
      <vt:lpstr>Wingdings</vt:lpstr>
      <vt:lpstr>Arial Unicode MS</vt:lpstr>
      <vt:lpstr>Arial Black</vt:lpstr>
      <vt:lpstr>微软雅黑</vt:lpstr>
      <vt:lpstr>造字工房悦黑（非商用）常规体</vt:lpstr>
      <vt:lpstr>造字工房悦黑（非商用）常规体</vt:lpstr>
      <vt:lpstr>微软雅黑</vt:lpstr>
      <vt:lpstr>微软雅黑 Light</vt:lpstr>
      <vt:lpstr>Courier New</vt:lpstr>
      <vt:lpstr>新宋体</vt:lpstr>
      <vt:lpstr>黑体</vt:lpstr>
      <vt:lpstr>Times New Roman</vt:lpstr>
      <vt:lpstr>Arial Unicode MS</vt:lpstr>
      <vt:lpstr>Calibri</vt:lpstr>
      <vt:lpstr>Segoe UI</vt:lpstr>
      <vt:lpstr>华文新魏</vt:lpstr>
      <vt:lpstr>楷体_GB2312</vt:lpstr>
      <vt:lpstr>1_Office 主题</vt:lpstr>
      <vt:lpstr>PowerPoint 演示文稿</vt:lpstr>
      <vt:lpstr>PowerPoint 演示文稿</vt:lpstr>
      <vt:lpstr>PowerPoint 演示文稿</vt:lpstr>
      <vt:lpstr>面向对象与面向过程</vt:lpstr>
      <vt:lpstr>PowerPoint 演示文稿</vt:lpstr>
      <vt:lpstr>PowerPoint 演示文稿</vt:lpstr>
      <vt:lpstr>PowerPoint 演示文稿</vt:lpstr>
      <vt:lpstr>类的语法格式</vt:lpstr>
      <vt:lpstr>类成员：属性</vt:lpstr>
      <vt:lpstr>类成员：方  法</vt:lpstr>
      <vt:lpstr> 方法的重载(overload)  	概念：在同一个类中，允许存在一个以上的同名方法，只要它们的参数个数或者参数类型不同即可 	特点：与返回值类型无关，只看参数列表，且参数列表必须不同。(参数个数或参数类型)。调用时，根据方法参数列表的不同来区别 示例： public void print(int i) {……} public void print(float f) {……} private void print(String s) {……} </vt:lpstr>
      <vt:lpstr>对象的创建和使用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构造器(构造方法)</vt:lpstr>
      <vt:lpstr>PowerPoint 演示文稿</vt:lpstr>
      <vt:lpstr>包装类(Wrapper)</vt:lpstr>
      <vt:lpstr>PowerPoint 演示文稿</vt:lpstr>
      <vt:lpstr>PowerPoint 演示文稿</vt:lpstr>
      <vt:lpstr>PowerPoint 演示文稿</vt:lpstr>
      <vt:lpstr>关键字—package</vt:lpstr>
      <vt:lpstr>关键字—import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郑喜</cp:lastModifiedBy>
  <cp:revision>1206</cp:revision>
  <dcterms:created xsi:type="dcterms:W3CDTF">2012-08-05T14:09:00Z</dcterms:created>
  <dcterms:modified xsi:type="dcterms:W3CDTF">2020-04-15T02:18:30Z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