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689" r:id="rId3"/>
    <p:sldId id="791" r:id="rId4"/>
    <p:sldId id="792" r:id="rId5"/>
    <p:sldId id="795" r:id="rId6"/>
    <p:sldId id="794" r:id="rId7"/>
    <p:sldId id="529" r:id="rId8"/>
    <p:sldId id="530" r:id="rId9"/>
    <p:sldId id="531" r:id="rId10"/>
    <p:sldId id="596" r:id="rId11"/>
    <p:sldId id="538" r:id="rId13"/>
    <p:sldId id="796" r:id="rId14"/>
    <p:sldId id="539" r:id="rId15"/>
    <p:sldId id="575" r:id="rId16"/>
    <p:sldId id="546" r:id="rId17"/>
    <p:sldId id="555" r:id="rId18"/>
    <p:sldId id="797" r:id="rId19"/>
    <p:sldId id="798" r:id="rId20"/>
    <p:sldId id="799" r:id="rId21"/>
    <p:sldId id="800" r:id="rId22"/>
    <p:sldId id="812" r:id="rId23"/>
    <p:sldId id="801" r:id="rId24"/>
    <p:sldId id="802" r:id="rId25"/>
    <p:sldId id="803" r:id="rId26"/>
    <p:sldId id="804" r:id="rId27"/>
    <p:sldId id="806" r:id="rId28"/>
    <p:sldId id="807" r:id="rId29"/>
    <p:sldId id="809" r:id="rId30"/>
    <p:sldId id="760" r:id="rId31"/>
    <p:sldId id="763" r:id="rId32"/>
    <p:sldId id="813" r:id="rId33"/>
    <p:sldId id="814" r:id="rId34"/>
    <p:sldId id="815" r:id="rId35"/>
    <p:sldId id="691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6600" autoAdjust="0"/>
  </p:normalViewPr>
  <p:slideViewPr>
    <p:cSldViewPr>
      <p:cViewPr varScale="1">
        <p:scale>
          <a:sx n="82" d="100"/>
          <a:sy n="82" d="100"/>
        </p:scale>
        <p:origin x="-1230" y="-96"/>
      </p:cViewPr>
      <p:guideLst>
        <p:guide orient="horz" pos="2186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defRPr lang="zh-CN" altLang="en-US" sz="5400" b="1" kern="1200" dirty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造字工房悦黑（非商用）常规体" pitchFamily="2" charset="-122"/>
              <a:cs typeface="造字工房悦黑（非商用）常规体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7"/>
          <p:cNvGrpSpPr/>
          <p:nvPr/>
        </p:nvGrpSpPr>
        <p:grpSpPr>
          <a:xfrm>
            <a:off x="0" y="6732588"/>
            <a:ext cx="9144000" cy="125412"/>
            <a:chOff x="0" y="2573904"/>
            <a:chExt cx="8767278" cy="44695"/>
          </a:xfrm>
        </p:grpSpPr>
        <p:grpSp>
          <p:nvGrpSpPr>
            <p:cNvPr id="6149" name="Group 43"/>
            <p:cNvGrpSpPr/>
            <p:nvPr/>
          </p:nvGrpSpPr>
          <p:grpSpPr>
            <a:xfrm>
              <a:off x="0" y="2573904"/>
              <a:ext cx="3751969" cy="44695"/>
              <a:chOff x="0" y="2573904"/>
              <a:chExt cx="3751969" cy="44695"/>
            </a:xfrm>
          </p:grpSpPr>
          <p:sp>
            <p:nvSpPr>
              <p:cNvPr id="16" name="Rectangle 17"/>
              <p:cNvSpPr/>
              <p:nvPr/>
            </p:nvSpPr>
            <p:spPr>
              <a:xfrm>
                <a:off x="0" y="2573904"/>
                <a:ext cx="1261819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Rectangle 18"/>
              <p:cNvSpPr/>
              <p:nvPr/>
            </p:nvSpPr>
            <p:spPr>
              <a:xfrm>
                <a:off x="1261819" y="2573904"/>
                <a:ext cx="1263340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19"/>
              <p:cNvSpPr/>
              <p:nvPr/>
            </p:nvSpPr>
            <p:spPr>
              <a:xfrm>
                <a:off x="2490150" y="2573904"/>
                <a:ext cx="1261819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153" name="Group 44"/>
            <p:cNvGrpSpPr/>
            <p:nvPr/>
          </p:nvGrpSpPr>
          <p:grpSpPr>
            <a:xfrm>
              <a:off x="3751969" y="2573904"/>
              <a:ext cx="5015309" cy="44695"/>
              <a:chOff x="-366" y="2573904"/>
              <a:chExt cx="5015309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-366" y="2573904"/>
                <a:ext cx="1263340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974" y="2573904"/>
                <a:ext cx="126181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85" y="2573904"/>
                <a:ext cx="126181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15"/>
              <p:cNvSpPr/>
              <p:nvPr/>
            </p:nvSpPr>
            <p:spPr>
              <a:xfrm>
                <a:off x="3751603" y="2573904"/>
                <a:ext cx="1263340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Flowchart: Off-page Connector 30"/>
          <p:cNvSpPr/>
          <p:nvPr/>
        </p:nvSpPr>
        <p:spPr>
          <a:xfrm>
            <a:off x="8621713" y="317500"/>
            <a:ext cx="288925" cy="314325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9" name="组合 16"/>
          <p:cNvGrpSpPr/>
          <p:nvPr/>
        </p:nvGrpSpPr>
        <p:grpSpPr>
          <a:xfrm>
            <a:off x="1582738" y="2862263"/>
            <a:ext cx="1252537" cy="1098550"/>
            <a:chOff x="997758" y="2442742"/>
            <a:chExt cx="1556194" cy="1556194"/>
          </a:xfrm>
        </p:grpSpPr>
        <p:grpSp>
          <p:nvGrpSpPr>
            <p:cNvPr id="6156" name="组合 11"/>
            <p:cNvGrpSpPr/>
            <p:nvPr/>
          </p:nvGrpSpPr>
          <p:grpSpPr>
            <a:xfrm>
              <a:off x="997758" y="2442742"/>
              <a:ext cx="1556194" cy="1556194"/>
              <a:chOff x="3154508" y="1821271"/>
              <a:chExt cx="2785107" cy="2785102"/>
            </a:xfrm>
          </p:grpSpPr>
          <p:sp>
            <p:nvSpPr>
              <p:cNvPr id="23" name="Freeform 5"/>
              <p:cNvSpPr/>
              <p:nvPr/>
            </p:nvSpPr>
            <p:spPr bwMode="auto">
              <a:xfrm rot="10800000">
                <a:off x="3154508" y="1821271"/>
                <a:ext cx="2785107" cy="2785102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rgbClr val="FFFFFF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4" name="Freeform 5"/>
              <p:cNvSpPr/>
              <p:nvPr/>
            </p:nvSpPr>
            <p:spPr bwMode="auto">
              <a:xfrm rot="10800000">
                <a:off x="3447677" y="2114440"/>
                <a:ext cx="2198769" cy="2198765"/>
              </a:xfrm>
              <a:prstGeom prst="ellipse">
                <a:avLst/>
              </a:prstGeom>
              <a:gradFill flip="none" rotWithShape="1">
                <a:gsLst>
                  <a:gs pos="0">
                    <a:srgbClr val="538C2E"/>
                  </a:gs>
                  <a:gs pos="100000">
                    <a:srgbClr val="538C2E">
                      <a:lumMod val="75000"/>
                    </a:srgbClr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538C2E">
                        <a:lumMod val="75000"/>
                      </a:srgbClr>
                    </a:gs>
                    <a:gs pos="100000">
                      <a:srgbClr val="538C2E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sp>
          <p:nvSpPr>
            <p:cNvPr id="22" name="Freeform 7"/>
            <p:cNvSpPr>
              <a:spLocks noChangeAspect="1" noEditPoints="1"/>
            </p:cNvSpPr>
            <p:nvPr/>
          </p:nvSpPr>
          <p:spPr bwMode="auto">
            <a:xfrm>
              <a:off x="1431678" y="2948729"/>
              <a:ext cx="676520" cy="555463"/>
            </a:xfrm>
            <a:custGeom>
              <a:avLst/>
              <a:gdLst>
                <a:gd name="T0" fmla="*/ 372812 w 563"/>
                <a:gd name="T1" fmla="*/ 447729 h 461"/>
                <a:gd name="T2" fmla="*/ 386041 w 563"/>
                <a:gd name="T3" fmla="*/ 445322 h 461"/>
                <a:gd name="T4" fmla="*/ 663846 w 563"/>
                <a:gd name="T5" fmla="*/ 298486 h 461"/>
                <a:gd name="T6" fmla="*/ 672265 w 563"/>
                <a:gd name="T7" fmla="*/ 272007 h 461"/>
                <a:gd name="T8" fmla="*/ 645807 w 563"/>
                <a:gd name="T9" fmla="*/ 264786 h 461"/>
                <a:gd name="T10" fmla="*/ 374015 w 563"/>
                <a:gd name="T11" fmla="*/ 408011 h 461"/>
                <a:gd name="T12" fmla="*/ 70955 w 563"/>
                <a:gd name="T13" fmla="*/ 343018 h 461"/>
                <a:gd name="T14" fmla="*/ 45700 w 563"/>
                <a:gd name="T15" fmla="*/ 304504 h 461"/>
                <a:gd name="T16" fmla="*/ 85386 w 563"/>
                <a:gd name="T17" fmla="*/ 279229 h 461"/>
                <a:gd name="T18" fmla="*/ 376420 w 563"/>
                <a:gd name="T19" fmla="*/ 340611 h 461"/>
                <a:gd name="T20" fmla="*/ 386041 w 563"/>
                <a:gd name="T21" fmla="*/ 338204 h 461"/>
                <a:gd name="T22" fmla="*/ 663846 w 563"/>
                <a:gd name="T23" fmla="*/ 191368 h 461"/>
                <a:gd name="T24" fmla="*/ 672265 w 563"/>
                <a:gd name="T25" fmla="*/ 166093 h 461"/>
                <a:gd name="T26" fmla="*/ 645807 w 563"/>
                <a:gd name="T27" fmla="*/ 157668 h 461"/>
                <a:gd name="T28" fmla="*/ 372812 w 563"/>
                <a:gd name="T29" fmla="*/ 302097 h 461"/>
                <a:gd name="T30" fmla="*/ 70955 w 563"/>
                <a:gd name="T31" fmla="*/ 237104 h 461"/>
                <a:gd name="T32" fmla="*/ 45700 w 563"/>
                <a:gd name="T33" fmla="*/ 197386 h 461"/>
                <a:gd name="T34" fmla="*/ 85386 w 563"/>
                <a:gd name="T35" fmla="*/ 172111 h 461"/>
                <a:gd name="T36" fmla="*/ 358381 w 563"/>
                <a:gd name="T37" fmla="*/ 229882 h 461"/>
                <a:gd name="T38" fmla="*/ 368002 w 563"/>
                <a:gd name="T39" fmla="*/ 227475 h 461"/>
                <a:gd name="T40" fmla="*/ 647010 w 563"/>
                <a:gd name="T41" fmla="*/ 83047 h 461"/>
                <a:gd name="T42" fmla="*/ 643402 w 563"/>
                <a:gd name="T43" fmla="*/ 57771 h 461"/>
                <a:gd name="T44" fmla="*/ 372812 w 563"/>
                <a:gd name="T45" fmla="*/ 4814 h 461"/>
                <a:gd name="T46" fmla="*/ 299452 w 563"/>
                <a:gd name="T47" fmla="*/ 14443 h 461"/>
                <a:gd name="T48" fmla="*/ 49307 w 563"/>
                <a:gd name="T49" fmla="*/ 137207 h 461"/>
                <a:gd name="T50" fmla="*/ 39686 w 563"/>
                <a:gd name="T51" fmla="*/ 143225 h 461"/>
                <a:gd name="T52" fmla="*/ 8418 w 563"/>
                <a:gd name="T53" fmla="*/ 188961 h 461"/>
                <a:gd name="T54" fmla="*/ 30065 w 563"/>
                <a:gd name="T55" fmla="*/ 257565 h 461"/>
                <a:gd name="T56" fmla="*/ 8418 w 563"/>
                <a:gd name="T57" fmla="*/ 296079 h 461"/>
                <a:gd name="T58" fmla="*/ 30065 w 563"/>
                <a:gd name="T59" fmla="*/ 364683 h 461"/>
                <a:gd name="T60" fmla="*/ 8418 w 563"/>
                <a:gd name="T61" fmla="*/ 403197 h 461"/>
                <a:gd name="T62" fmla="*/ 62536 w 563"/>
                <a:gd name="T63" fmla="*/ 487447 h 461"/>
                <a:gd name="T64" fmla="*/ 374015 w 563"/>
                <a:gd name="T65" fmla="*/ 553643 h 461"/>
                <a:gd name="T66" fmla="*/ 386041 w 563"/>
                <a:gd name="T67" fmla="*/ 552440 h 461"/>
                <a:gd name="T68" fmla="*/ 663846 w 563"/>
                <a:gd name="T69" fmla="*/ 405604 h 461"/>
                <a:gd name="T70" fmla="*/ 672265 w 563"/>
                <a:gd name="T71" fmla="*/ 379125 h 461"/>
                <a:gd name="T72" fmla="*/ 645807 w 563"/>
                <a:gd name="T73" fmla="*/ 370700 h 461"/>
                <a:gd name="T74" fmla="*/ 372812 w 563"/>
                <a:gd name="T75" fmla="*/ 515129 h 461"/>
                <a:gd name="T76" fmla="*/ 70955 w 563"/>
                <a:gd name="T77" fmla="*/ 450136 h 461"/>
                <a:gd name="T78" fmla="*/ 45700 w 563"/>
                <a:gd name="T79" fmla="*/ 410418 h 461"/>
                <a:gd name="T80" fmla="*/ 85386 w 563"/>
                <a:gd name="T81" fmla="*/ 385143 h 461"/>
                <a:gd name="T82" fmla="*/ 372812 w 563"/>
                <a:gd name="T83" fmla="*/ 447729 h 461"/>
                <a:gd name="T84" fmla="*/ 355975 w 563"/>
                <a:gd name="T85" fmla="*/ 68604 h 461"/>
                <a:gd name="T86" fmla="*/ 485858 w 563"/>
                <a:gd name="T87" fmla="*/ 93879 h 461"/>
                <a:gd name="T88" fmla="*/ 429335 w 563"/>
                <a:gd name="T89" fmla="*/ 121561 h 461"/>
                <a:gd name="T90" fmla="*/ 299452 w 563"/>
                <a:gd name="T91" fmla="*/ 95082 h 461"/>
                <a:gd name="T92" fmla="*/ 355975 w 563"/>
                <a:gd name="T93" fmla="*/ 68604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63"/>
                <a:gd name="T142" fmla="*/ 0 h 461"/>
                <a:gd name="T143" fmla="*/ 563 w 563"/>
                <a:gd name="T144" fmla="*/ 461 h 4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5591" y="3140774"/>
            <a:ext cx="5638800" cy="47136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l">
              <a:defRPr lang="en-US" altLang="en-US" sz="4000" b="1" kern="1200" dirty="0">
                <a:solidFill>
                  <a:schemeClr val="accent1"/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2338" y="263525"/>
            <a:ext cx="4572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en-US" altLang="zh-CN" sz="13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en-US" altLang="zh-CN" sz="1300" b="1" strike="noStrike" noProof="1" dirty="0">
              <a:solidFill>
                <a:schemeClr val="bg1"/>
              </a:solidFill>
            </a:endParaRPr>
          </a:p>
        </p:txBody>
      </p:sp>
      <p:sp>
        <p:nvSpPr>
          <p:cNvPr id="26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846138" y="1173163"/>
            <a:ext cx="7602537" cy="50911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628650" y="307975"/>
            <a:ext cx="7424738" cy="582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7B878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8" name="组合 8"/>
          <p:cNvGrpSpPr/>
          <p:nvPr/>
        </p:nvGrpSpPr>
        <p:grpSpPr>
          <a:xfrm>
            <a:off x="1933575" y="987425"/>
            <a:ext cx="5213350" cy="1031875"/>
            <a:chOff x="7038412" y="5298115"/>
            <a:chExt cx="3099874" cy="517828"/>
          </a:xfrm>
        </p:grpSpPr>
        <p:grpSp>
          <p:nvGrpSpPr>
            <p:cNvPr id="3085" name="组合 89"/>
            <p:cNvGrpSpPr/>
            <p:nvPr/>
          </p:nvGrpSpPr>
          <p:grpSpPr>
            <a:xfrm>
              <a:off x="7038412" y="5298115"/>
              <a:ext cx="3099874" cy="517828"/>
              <a:chOff x="5718131" y="5650928"/>
              <a:chExt cx="4596458" cy="767829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5718131" y="5650928"/>
                <a:ext cx="4596458" cy="767829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5829672" y="5747159"/>
                <a:ext cx="4373372" cy="57536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9"/>
            <p:cNvSpPr txBox="1"/>
            <p:nvPr/>
          </p:nvSpPr>
          <p:spPr>
            <a:xfrm>
              <a:off x="7752969" y="5433547"/>
              <a:ext cx="127431" cy="188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endParaRPr>
            </a:p>
          </p:txBody>
        </p:sp>
      </p:grpSp>
      <p:sp>
        <p:nvSpPr>
          <p:cNvPr id="16" name="标题 1"/>
          <p:cNvSpPr txBox="1"/>
          <p:nvPr/>
        </p:nvSpPr>
        <p:spPr>
          <a:xfrm>
            <a:off x="2536825" y="998538"/>
            <a:ext cx="4006850" cy="684213"/>
          </a:xfrm>
          <a:prstGeom prst="rect">
            <a:avLst/>
          </a:prstGeom>
        </p:spPr>
        <p:txBody>
          <a:bodyPr lIns="91415" tIns="45708" rIns="91415" bIns="45708"/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ctr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造字工房悦黑（非商用）常规体" pitchFamily="2" charset="-122"/>
                <a:ea typeface="造字工房悦黑（非商用）常规体" pitchFamily="2" charset="-122"/>
                <a:cs typeface="+mj-cs"/>
                <a:sym typeface="+mn-ea"/>
              </a:rPr>
              <a:t>目录页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造字工房悦黑（非商用）常规体" pitchFamily="2" charset="-122"/>
              <a:ea typeface="造字工房悦黑（非商用）常规体" pitchFamily="2" charset="-122"/>
              <a:cs typeface="+mj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8585" y="2235059"/>
            <a:ext cx="7886700" cy="4351338"/>
          </a:xfrm>
        </p:spPr>
        <p:txBody>
          <a:bodyPr/>
          <a:lstStyle>
            <a:lvl1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2pPr>
            <a:lvl3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3pPr>
            <a:lvl4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4pPr>
            <a:lvl5pPr marL="0" algn="l" defTabSz="914400" rtl="0" eaLnBrk="1" latinLnBrk="0" hangingPunct="1">
              <a:defRPr lang="zh-CN" altLang="en-US" sz="3200" kern="1200" dirty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1"/>
          <p:cNvSpPr>
            <a:spLocks noChangeArrowheads="1"/>
          </p:cNvSpPr>
          <p:nvPr/>
        </p:nvSpPr>
        <p:spPr bwMode="auto">
          <a:xfrm>
            <a:off x="2786063" y="2749550"/>
            <a:ext cx="3425825" cy="132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>
                <a:ln>
                  <a:noFill/>
                </a:ln>
                <a:solidFill>
                  <a:srgbClr val="538C2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  <a:sym typeface="+mn-ea"/>
              </a:rPr>
              <a:t>谢    谢</a:t>
            </a:r>
            <a:endParaRPr kumimoji="0" lang="zh-CN" altLang="en-US" sz="8000" b="1" i="0" u="none" strike="noStrike" kern="1200" cap="none" spc="0" normalizeH="0" baseline="0" noProof="0">
              <a:ln>
                <a:noFill/>
              </a:ln>
              <a:solidFill>
                <a:srgbClr val="538C2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  <a:sym typeface="+mn-ea"/>
            </a:endParaRP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0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9" Type="http://schemas.openxmlformats.org/officeDocument/2006/relationships/image" Target="../media/image1.jpeg"/><Relationship Id="rId128" Type="http://schemas.openxmlformats.org/officeDocument/2006/relationships/slideLayout" Target="../slideLayouts/slideLayout128.xml"/><Relationship Id="rId127" Type="http://schemas.openxmlformats.org/officeDocument/2006/relationships/slideLayout" Target="../slideLayouts/slideLayout127.xml"/><Relationship Id="rId126" Type="http://schemas.openxmlformats.org/officeDocument/2006/relationships/slideLayout" Target="../slideLayouts/slideLayout126.xml"/><Relationship Id="rId125" Type="http://schemas.openxmlformats.org/officeDocument/2006/relationships/slideLayout" Target="../slideLayouts/slideLayout125.xml"/><Relationship Id="rId124" Type="http://schemas.openxmlformats.org/officeDocument/2006/relationships/slideLayout" Target="../slideLayouts/slideLayout124.xml"/><Relationship Id="rId123" Type="http://schemas.openxmlformats.org/officeDocument/2006/relationships/slideLayout" Target="../slideLayouts/slideLayout123.xml"/><Relationship Id="rId122" Type="http://schemas.openxmlformats.org/officeDocument/2006/relationships/slideLayout" Target="../slideLayouts/slideLayout122.xml"/><Relationship Id="rId121" Type="http://schemas.openxmlformats.org/officeDocument/2006/relationships/slideLayout" Target="../slideLayouts/slideLayout121.xml"/><Relationship Id="rId120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.xml"/><Relationship Id="rId119" Type="http://schemas.openxmlformats.org/officeDocument/2006/relationships/slideLayout" Target="../slideLayouts/slideLayout119.xml"/><Relationship Id="rId118" Type="http://schemas.openxmlformats.org/officeDocument/2006/relationships/slideLayout" Target="../slideLayouts/slideLayout118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white">
      <p:bgPr>
        <a:blipFill dpi="0" rotWithShape="1">
          <a:blip r:embed="rId129" cstate="print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cs typeface="Arial Unicode MS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cs typeface="Arial Unicode MS" pitchFamily="34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lang="zh-CN" altLang="en-US" sz="32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5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5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01"/>
          <p:cNvSpPr/>
          <p:nvPr>
            <p:custDataLst>
              <p:tags r:id="rId1"/>
            </p:custDataLst>
          </p:nvPr>
        </p:nvSpPr>
        <p:spPr>
          <a:xfrm>
            <a:off x="2188644" y="3083096"/>
            <a:ext cx="4766310" cy="6915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sz="4050" b="1" dirty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面向对象编程（二）</a:t>
            </a:r>
            <a:endParaRPr lang="en-US" altLang="zh-CN" sz="4050" b="1" dirty="0">
              <a:ln w="0"/>
              <a:solidFill>
                <a:schemeClr val="accent1"/>
              </a:solidFill>
              <a:latin typeface="微软雅黑" panose="020B0503020204020204" pitchFamily="82" charset="2"/>
              <a:ea typeface="微软雅黑" panose="020B0503020204020204" pitchFamily="82" charset="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8280" y="965835"/>
            <a:ext cx="4642485" cy="830580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zh-CN" altLang="en-US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方法的重写</a:t>
            </a:r>
            <a:r>
              <a:rPr lang="en-US" altLang="zh-CN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(override)</a:t>
            </a:r>
            <a:endParaRPr lang="zh-CN" altLang="en-US" sz="3600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8270" y="1796415"/>
            <a:ext cx="8899525" cy="473583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为什么要重写方法:</a:t>
            </a:r>
            <a:endParaRPr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1.当父类中的方法无法满足子类需求的时候,需要方法重写</a:t>
            </a:r>
            <a:endParaRPr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2.当子类具有特有的功能的时候,就需要方法重写</a:t>
            </a:r>
            <a:endParaRPr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定义：</a:t>
            </a:r>
            <a:r>
              <a: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子类中出现和父类中一模一样的方法(包括返回值类型,方法名,参数列表)</a:t>
            </a:r>
            <a:r>
              <a:rPr sz="28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330" y="993140"/>
            <a:ext cx="8719820" cy="5700395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注意事项</a:t>
            </a:r>
            <a:r>
              <a:rPr lang="zh-CN" altLang="en-US" sz="2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z="21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1.重写的方法必须要和父类一模一样(包括返回值类型,方法名,参数列表)</a:t>
            </a:r>
            <a:endParaRPr lang="zh-CN" altLang="en-US" sz="2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2.重写的方法可以使用@Override注解来标识</a:t>
            </a:r>
            <a:endParaRPr lang="zh-CN" altLang="en-US" sz="2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3.子类中重写的方法的访问权限不能低于父类中方法的访问权限</a:t>
            </a:r>
            <a:endParaRPr lang="zh-CN" altLang="en-US" sz="2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权限修饰符 : </a:t>
            </a:r>
            <a:endParaRPr lang="zh-CN" altLang="en-US" sz="2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private &lt; 默认(什么都不写) &lt; protected &lt; public</a:t>
            </a:r>
            <a:endParaRPr lang="zh-CN" altLang="en-US" sz="2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 algn="l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en-US" sz="2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 algn="l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重写的应用：</a:t>
            </a:r>
            <a:endParaRPr lang="zh-CN" altLang="en-US" sz="2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子类可以根据需要，定义特定于自己的行为。既沿袭了父类的功能名称，又根据子类的需要重新实现父类方法，从而进行扩展增强。</a:t>
            </a:r>
            <a:endParaRPr lang="zh-CN" altLang="en-US" sz="2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935" y="1022985"/>
            <a:ext cx="3096895" cy="56896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重写方法举例</a:t>
            </a:r>
            <a:endParaRPr lang="zh-CN" altLang="en-US" sz="3600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41751" y="1979217"/>
            <a:ext cx="8534400" cy="37534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7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Animal{</a:t>
            </a:r>
            <a:endParaRPr lang="en-US" altLang="zh-CN" sz="17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7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7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String </a:t>
            </a:r>
            <a:r>
              <a:rPr lang="en-US" altLang="zh-CN" sz="17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name;</a:t>
            </a:r>
            <a:endParaRPr lang="en-US" altLang="zh-CN" sz="17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7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public </a:t>
            </a:r>
            <a:r>
              <a:rPr lang="en-US" altLang="zh-CN" sz="1700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7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  <a:endParaRPr lang="en-US" altLang="zh-CN" sz="17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7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17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1700" b="1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getMsg</a:t>
            </a:r>
            <a:r>
              <a:rPr lang="en-US" altLang="zh-CN" sz="17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17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17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</a:t>
            </a:r>
            <a:r>
              <a:rPr lang="en-US" altLang="zh-CN" sz="17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sz="17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7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Animal</a:t>
            </a:r>
            <a:r>
              <a:rPr lang="en-US" altLang="zh-CN" sz="17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";</a:t>
            </a:r>
            <a:endParaRPr lang="en-US" altLang="zh-CN" sz="17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7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}</a:t>
            </a:r>
            <a:endParaRPr lang="en-US" altLang="zh-CN" sz="17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7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17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Dog extends </a:t>
            </a:r>
            <a:r>
              <a:rPr lang="en-US" altLang="zh-CN" sz="17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Animal</a:t>
            </a:r>
            <a:r>
              <a:rPr lang="en-US" altLang="zh-CN" sz="17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17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public </a:t>
            </a:r>
            <a:r>
              <a:rPr lang="en-US" altLang="zh-CN" sz="17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voice;</a:t>
            </a:r>
            <a:endParaRPr lang="en-US" altLang="zh-CN" sz="17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7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17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1700" b="1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getMsg</a:t>
            </a:r>
            <a:r>
              <a:rPr lang="en-US" altLang="zh-CN" sz="17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17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7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       //</a:t>
            </a:r>
            <a:r>
              <a:rPr lang="zh-CN" altLang="en-US" sz="17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重写</a:t>
            </a:r>
            <a:r>
              <a:rPr lang="zh-CN" altLang="en-US" sz="17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17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7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	     </a:t>
            </a:r>
            <a:r>
              <a:rPr lang="zh-CN" altLang="en-US" sz="17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return  "</a:t>
            </a:r>
            <a:r>
              <a:rPr lang="zh-CN" altLang="en-US" sz="17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汪汪汪</a:t>
            </a:r>
            <a:r>
              <a:rPr lang="en-US" altLang="zh-CN" sz="17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";</a:t>
            </a:r>
            <a:endParaRPr lang="en-US" altLang="zh-CN" sz="17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7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  <a:endParaRPr lang="en-US" altLang="zh-CN" sz="17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7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7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5055203" y="2071292"/>
            <a:ext cx="3632200" cy="2215515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Animal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a1=new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Animal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a1.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getMsg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Animal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1600" b="1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getMsg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Dog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d1=new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Dog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d1.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getMsg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Dog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1600" b="1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getMsg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231423" y="1017231"/>
            <a:ext cx="5256584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访问权限</a:t>
            </a:r>
            <a:r>
              <a:rPr lang="zh-CN" altLang="en-US" sz="3600" b="1" dirty="0"/>
              <a:t>修饰符</a:t>
            </a:r>
            <a:endParaRPr lang="zh-CN" altLang="en-US" sz="3600" b="1" dirty="0"/>
          </a:p>
        </p:txBody>
      </p:sp>
      <p:graphicFrame>
        <p:nvGraphicFramePr>
          <p:cNvPr id="23558" name="Group 6"/>
          <p:cNvGraphicFramePr>
            <a:graphicFrameLocks noGrp="1"/>
          </p:cNvGraphicFramePr>
          <p:nvPr/>
        </p:nvGraphicFramePr>
        <p:xfrm>
          <a:off x="467995" y="1918970"/>
          <a:ext cx="8283575" cy="2761615"/>
        </p:xfrm>
        <a:graphic>
          <a:graphicData uri="http://schemas.openxmlformats.org/drawingml/2006/table">
            <a:tbl>
              <a:tblPr/>
              <a:tblGrid>
                <a:gridCol w="1657350"/>
                <a:gridCol w="1655445"/>
                <a:gridCol w="1657350"/>
                <a:gridCol w="1657350"/>
                <a:gridCol w="1656080"/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charset="0"/>
                        </a:rPr>
                        <a:t>修饰符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charset="0"/>
                        </a:rPr>
                        <a:t>类内部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charset="0"/>
                        </a:rPr>
                        <a:t>同一个包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charset="0"/>
                        </a:rPr>
                        <a:t>子类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charset="0"/>
                        </a:rPr>
                        <a:t>任何地方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67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 Unicode MS" pitchFamily="34" charset="-122"/>
                          <a:cs typeface="Arial Unicode MS" pitchFamily="34" charset="-122"/>
                          <a:sym typeface="Calibri" charset="0"/>
                        </a:rPr>
                        <a:t>private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 Unicode MS" pitchFamily="34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 Unicode MS" pitchFamily="34" charset="-122"/>
                          <a:cs typeface="Arial Unicode MS" pitchFamily="34" charset="-122"/>
                          <a:sym typeface="Calibri" charset="0"/>
                        </a:rPr>
                        <a:t>Yes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 Unicode MS" pitchFamily="34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 Unicode MS" pitchFamily="34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 Unicode MS" pitchFamily="34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 Unicode MS" pitchFamily="34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67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 Unicode MS" pitchFamily="34" charset="-122"/>
                          <a:cs typeface="Arial Unicode MS" pitchFamily="34" charset="-122"/>
                          <a:sym typeface="Calibri" charset="0"/>
                        </a:rPr>
                        <a:t>default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 Unicode MS" pitchFamily="34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 Unicode MS" pitchFamily="34" charset="-122"/>
                          <a:cs typeface="Arial Unicode MS" pitchFamily="34" charset="-122"/>
                          <a:sym typeface="Calibri" charset="0"/>
                        </a:rPr>
                        <a:t>Yes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 Unicode MS" pitchFamily="34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 Unicode MS" pitchFamily="34" charset="-122"/>
                          <a:cs typeface="Arial Unicode MS" pitchFamily="34" charset="-122"/>
                          <a:sym typeface="Calibri" charset="0"/>
                        </a:rPr>
                        <a:t>Yes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 Unicode MS" pitchFamily="34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 Unicode MS" pitchFamily="34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 Unicode MS" pitchFamily="34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67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 Unicode MS" pitchFamily="34" charset="-122"/>
                          <a:cs typeface="Arial Unicode MS" pitchFamily="34" charset="-122"/>
                          <a:sym typeface="Calibri" charset="0"/>
                        </a:rPr>
                        <a:t>protected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 Unicode MS" pitchFamily="34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 Unicode MS" pitchFamily="34" charset="-122"/>
                          <a:cs typeface="Arial Unicode MS" pitchFamily="34" charset="-122"/>
                          <a:sym typeface="Calibri" charset="0"/>
                        </a:rPr>
                        <a:t>Yes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 Unicode MS" pitchFamily="34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 Unicode MS" pitchFamily="34" charset="-122"/>
                          <a:cs typeface="Arial Unicode MS" pitchFamily="34" charset="-122"/>
                          <a:sym typeface="Calibri" charset="0"/>
                        </a:rPr>
                        <a:t>Yes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 Unicode MS" pitchFamily="34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 Unicode MS" pitchFamily="34" charset="-122"/>
                          <a:cs typeface="Arial Unicode MS" pitchFamily="34" charset="-122"/>
                          <a:sym typeface="Calibri" charset="0"/>
                        </a:rPr>
                        <a:t>Yes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 Unicode MS" pitchFamily="34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 Unicode MS" pitchFamily="34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 Unicode MS" pitchFamily="34" charset="-122"/>
                          <a:cs typeface="Arial Unicode MS" pitchFamily="34" charset="-122"/>
                          <a:sym typeface="Calibri" charset="0"/>
                        </a:rPr>
                        <a:t>public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 Unicode MS" pitchFamily="34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 Unicode MS" pitchFamily="34" charset="-122"/>
                          <a:cs typeface="Arial Unicode MS" pitchFamily="34" charset="-122"/>
                          <a:sym typeface="Calibri" charset="0"/>
                        </a:rPr>
                        <a:t>Yes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 Unicode MS" pitchFamily="34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 Unicode MS" pitchFamily="34" charset="-122"/>
                          <a:cs typeface="Arial Unicode MS" pitchFamily="34" charset="-122"/>
                          <a:sym typeface="Calibri" charset="0"/>
                        </a:rPr>
                        <a:t>Yes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 Unicode MS" pitchFamily="34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 Unicode MS" pitchFamily="34" charset="-122"/>
                          <a:cs typeface="Arial Unicode MS" pitchFamily="34" charset="-122"/>
                          <a:sym typeface="Calibri" charset="0"/>
                        </a:rPr>
                        <a:t>Yes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 Unicode MS" pitchFamily="34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Arial Unicode MS" pitchFamily="34" charset="-122"/>
                          <a:cs typeface="Arial Unicode MS" pitchFamily="34" charset="-122"/>
                          <a:sym typeface="Calibri" charset="0"/>
                        </a:rPr>
                        <a:t>Yes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 Unicode MS" pitchFamily="34" charset="-122"/>
                        <a:cs typeface="Arial Unicode MS" pitchFamily="34" charset="-122"/>
                        <a:sym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6429" name="TextBox 7"/>
          <p:cNvSpPr txBox="1">
            <a:spLocks noChangeArrowheads="1"/>
          </p:cNvSpPr>
          <p:nvPr/>
        </p:nvSpPr>
        <p:spPr bwMode="auto">
          <a:xfrm>
            <a:off x="502340" y="4945975"/>
            <a:ext cx="8139113" cy="151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 dirty="0"/>
              <a:t>对于</a:t>
            </a:r>
            <a:r>
              <a:rPr lang="en-US" altLang="zh-CN" sz="2400" dirty="0"/>
              <a:t>class</a:t>
            </a:r>
            <a:r>
              <a:rPr lang="zh-CN" altLang="en-US" sz="2400" dirty="0"/>
              <a:t>的权限修饰只可以用</a:t>
            </a:r>
            <a:r>
              <a:rPr lang="en-US" altLang="zh-CN" sz="2400" dirty="0"/>
              <a:t>public</a:t>
            </a:r>
            <a:r>
              <a:rPr lang="zh-CN" altLang="en-US" sz="2400" dirty="0"/>
              <a:t>和</a:t>
            </a:r>
            <a:r>
              <a:rPr lang="en-US" altLang="zh-CN" sz="2400" dirty="0"/>
              <a:t>default</a:t>
            </a:r>
            <a:r>
              <a:rPr lang="zh-CN" altLang="en-US" sz="2400" dirty="0"/>
              <a:t>。</a:t>
            </a:r>
            <a:endParaRPr lang="en-US" sz="2400" dirty="0"/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altLang="zh-CN" sz="2100" dirty="0" smtClean="0"/>
              <a:t>public</a:t>
            </a:r>
            <a:r>
              <a:rPr lang="zh-CN" altLang="en-US" sz="2100" dirty="0"/>
              <a:t>类可以在任意地方被访问。</a:t>
            </a:r>
            <a:endParaRPr lang="en-US" sz="2100" dirty="0"/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altLang="zh-CN" sz="2100" dirty="0" smtClean="0"/>
              <a:t>default</a:t>
            </a:r>
            <a:r>
              <a:rPr lang="zh-CN" altLang="en-US" sz="2100" dirty="0"/>
              <a:t>类只可以被同一个包内部的类访问。</a:t>
            </a:r>
            <a:endParaRPr lang="zh-CN" altLang="en-US" sz="21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23900"/>
            <a:ext cx="7886700" cy="1325563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600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en-US" altLang="zh-CN" sz="3600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endParaRPr lang="en-US" altLang="zh-CN" sz="3600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2410" y="2059305"/>
            <a:ext cx="8911590" cy="4451985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的作用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 algn="just" eaLnBrk="1" hangingPunct="1">
              <a:lnSpc>
                <a:spcPct val="2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可用于访问父类中定义的属性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 algn="just" eaLnBrk="1" hangingPunct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可用于调用父类中定义的成员方法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 algn="just" eaLnBrk="1" hangingPunct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可用于在子类构造方法中调用父类的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构造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l"/>
            </a:pP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3390" y="1028700"/>
            <a:ext cx="1732280" cy="70866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sz="36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多态性</a:t>
            </a:r>
            <a:endParaRPr lang="zh-CN" altLang="en-US" sz="36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735" y="1943100"/>
            <a:ext cx="7680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多态是同一个行为具有多个不同表现形式或形态的能力。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35" y="2581910"/>
            <a:ext cx="7679690" cy="36639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3390" y="1028700"/>
            <a:ext cx="6364605" cy="70866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sz="36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多态存在的三个必要条件</a:t>
            </a:r>
            <a:endParaRPr lang="zh-CN" altLang="en-US" sz="36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9625" y="1943100"/>
            <a:ext cx="7680325" cy="2545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90000"/>
              </a:lnSpc>
            </a:pPr>
            <a:r>
              <a:rPr lang="en-US" sz="2800"/>
              <a:t>1</a:t>
            </a:r>
            <a:r>
              <a:rPr lang="zh-CN" altLang="en-US" sz="2800"/>
              <a:t>）</a:t>
            </a:r>
            <a:r>
              <a:rPr sz="2800"/>
              <a:t>继承</a:t>
            </a:r>
            <a:endParaRPr sz="2800"/>
          </a:p>
          <a:p>
            <a:pPr>
              <a:lnSpc>
                <a:spcPct val="190000"/>
              </a:lnSpc>
            </a:pPr>
            <a:r>
              <a:rPr lang="en-US" sz="2800"/>
              <a:t>2</a:t>
            </a:r>
            <a:r>
              <a:rPr lang="zh-CN" altLang="en-US" sz="2800"/>
              <a:t>）方法</a:t>
            </a:r>
            <a:r>
              <a:rPr sz="2800"/>
              <a:t>重写</a:t>
            </a:r>
            <a:endParaRPr sz="2800"/>
          </a:p>
          <a:p>
            <a:pPr>
              <a:lnSpc>
                <a:spcPct val="190000"/>
              </a:lnSpc>
            </a:pPr>
            <a:r>
              <a:rPr lang="en-US" sz="2800"/>
              <a:t>3</a:t>
            </a:r>
            <a:r>
              <a:rPr lang="zh-CN" altLang="en-US" sz="2800"/>
              <a:t>）</a:t>
            </a:r>
            <a:r>
              <a:rPr sz="2800"/>
              <a:t>父类引用指向子类对象</a:t>
            </a:r>
            <a:endParaRPr sz="2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4790" y="929005"/>
            <a:ext cx="8695055" cy="5000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9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语法：Parent p = new Child();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90000"/>
              </a:lnSpc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当使用多态方式调用方法时，首先检查父类中是否有该方法，如果没有，则编译错误；如果有，再去调用子类的同名方法。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90000"/>
              </a:lnSpc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多态的好处：可以使程序有良好的扩展，并可以对所有类的对象进行通用处理。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1002665"/>
            <a:ext cx="3324860" cy="5671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0" y="1002665"/>
            <a:ext cx="3771900" cy="33229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950" y="4446270"/>
            <a:ext cx="1616710" cy="22193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470" y="855345"/>
            <a:ext cx="8989060" cy="7108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9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a对象编译时类型是Animal，运行时类型是Dog;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9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b对象编译时类型是Animal，运行时类型是Cat。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9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当运行时调用引用变量的方法时，其方法行为总是表现出子类方法的行为特征，而不是父类方法的行为特征，这就表现出：相同类型的变量调用同一个方法时表现出不同的行为特征，这就是多态。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9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该例中：当他们调用eat方法时，实际调用的是父类Animal中被覆盖的eat方法。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9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上例中main方法中注释了a.sleep()，由于a的编译时类型为Animal，而Animal类中没有sleep方法，因此无法在编译时调用sleep方法。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9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对象的实例变量不具备多态性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9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上例中a,b对象分别调用了month,可以看到，其输出结果都是2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90000"/>
              </a:lnSpc>
            </a:pP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617202" y="1628154"/>
            <a:ext cx="3909987" cy="773918"/>
            <a:chOff x="7038412" y="5298115"/>
            <a:chExt cx="3099874" cy="517828"/>
          </a:xfrm>
        </p:grpSpPr>
        <p:grpSp>
          <p:nvGrpSpPr>
            <p:cNvPr id="90" name="组合 89"/>
            <p:cNvGrpSpPr/>
            <p:nvPr/>
          </p:nvGrpSpPr>
          <p:grpSpPr>
            <a:xfrm>
              <a:off x="7038412" y="5298115"/>
              <a:ext cx="3099874" cy="517828"/>
              <a:chOff x="5718131" y="5650928"/>
              <a:chExt cx="4596458" cy="76782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5718131" y="5650928"/>
                <a:ext cx="4596458" cy="767829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5829672" y="5747159"/>
                <a:ext cx="4373372" cy="57536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1" name="TextBox 19"/>
            <p:cNvSpPr txBox="1"/>
            <p:nvPr/>
          </p:nvSpPr>
          <p:spPr>
            <a:xfrm>
              <a:off x="7752953" y="5433395"/>
              <a:ext cx="245676" cy="169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4" name="标题 1"/>
          <p:cNvSpPr txBox="1"/>
          <p:nvPr/>
        </p:nvSpPr>
        <p:spPr>
          <a:xfrm>
            <a:off x="3069969" y="1637427"/>
            <a:ext cx="3004449" cy="512945"/>
          </a:xfrm>
          <a:prstGeom prst="rect">
            <a:avLst/>
          </a:prstGeom>
        </p:spPr>
        <p:txBody>
          <a:bodyPr lIns="68561" tIns="34281" rIns="68561" bIns="34281">
            <a:noAutofit/>
          </a:bodyPr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700" dirty="0" smtClean="0">
                <a:latin typeface="造字工房悦黑（非商用）常规体" pitchFamily="2" charset="-122"/>
                <a:ea typeface="造字工房悦黑（非商用）常规体" pitchFamily="2" charset="-122"/>
              </a:rPr>
              <a:t>目录页</a:t>
            </a:r>
            <a:endParaRPr lang="zh-CN" altLang="en-US" sz="27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218974" y="2714625"/>
            <a:ext cx="3921919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  <a:sym typeface="+mn-ea"/>
              </a:rPr>
              <a:t>一、继承</a:t>
            </a:r>
            <a:endParaRPr lang="zh-CN" altLang="en-US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  <a:sym typeface="+mn-ea"/>
              </a:rPr>
              <a:t>二、多态</a:t>
            </a:r>
            <a:endParaRPr lang="zh-CN" altLang="en-US" sz="2400" dirty="0"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r>
              <a:rPr lang="zh-CN" altLang="en-US" sz="2400" dirty="0">
                <a:latin typeface="造字工房悦黑（非商用）常规体" pitchFamily="2" charset="-122"/>
                <a:ea typeface="造字工房悦黑（非商用）常规体" pitchFamily="2" charset="-122"/>
                <a:sym typeface="+mn-ea"/>
              </a:rPr>
              <a:t>三、</a:t>
            </a:r>
            <a:r>
              <a:rPr lang="zh-CN" altLang="en-US" sz="2400" dirty="0">
                <a:latin typeface="造字工房悦黑（非商用）常规体" pitchFamily="2" charset="-122"/>
                <a:ea typeface="造字工房悦黑（非商用）常规体" pitchFamily="2" charset="-122"/>
                <a:sym typeface="+mn-ea"/>
              </a:rPr>
              <a:t>抽象类</a:t>
            </a:r>
            <a:endParaRPr lang="zh-CN" altLang="en-US" sz="2400" dirty="0"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endParaRPr lang="zh-CN" altLang="en-US" sz="2400" dirty="0"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r>
              <a:rPr lang="zh-CN" altLang="en-US" sz="2400" dirty="0">
                <a:latin typeface="造字工房悦黑（非商用）常规体" pitchFamily="2" charset="-122"/>
                <a:ea typeface="造字工房悦黑（非商用）常规体" pitchFamily="2" charset="-122"/>
                <a:sym typeface="+mn-ea"/>
              </a:rPr>
              <a:t>四、</a:t>
            </a:r>
            <a:r>
              <a:rPr lang="zh-CN" altLang="en-US" sz="2400" dirty="0">
                <a:latin typeface="造字工房悦黑（非商用）常规体" pitchFamily="2" charset="-122"/>
                <a:ea typeface="造字工房悦黑（非商用）常规体" pitchFamily="2" charset="-122"/>
                <a:sym typeface="+mn-ea"/>
              </a:rPr>
              <a:t>接口</a:t>
            </a:r>
            <a:endParaRPr lang="zh-CN" altLang="en-US" sz="2400" dirty="0"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endParaRPr lang="zh-CN" altLang="en-US" sz="2400" dirty="0"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r>
              <a:rPr lang="zh-CN" altLang="en-US" sz="2400" dirty="0">
                <a:latin typeface="造字工房悦黑（非商用）常规体" pitchFamily="2" charset="-122"/>
                <a:ea typeface="造字工房悦黑（非商用）常规体" pitchFamily="2" charset="-122"/>
                <a:sym typeface="+mn-ea"/>
              </a:rPr>
              <a:t>五、</a:t>
            </a:r>
            <a:r>
              <a:rPr lang="zh-CN" altLang="en-US" sz="2400" dirty="0">
                <a:latin typeface="造字工房悦黑（非商用）常规体" pitchFamily="2" charset="-122"/>
                <a:ea typeface="造字工房悦黑（非商用）常规体" pitchFamily="2" charset="-122"/>
                <a:sym typeface="+mn-ea"/>
              </a:rPr>
              <a:t>静态</a:t>
            </a:r>
            <a:endParaRPr lang="zh-CN" altLang="en-US" sz="2400" dirty="0"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8" y="4721066"/>
            <a:ext cx="1295876" cy="1295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3390" y="1028700"/>
            <a:ext cx="6364605" cy="70866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sz="36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多态的实现方式</a:t>
            </a:r>
            <a:endParaRPr lang="zh-CN" altLang="en-US" sz="36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9625" y="1943100"/>
            <a:ext cx="7680325" cy="2545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90000"/>
              </a:lnSpc>
            </a:pPr>
            <a:r>
              <a:rPr lang="en-US" sz="2800"/>
              <a:t>1</a:t>
            </a:r>
            <a:r>
              <a:rPr lang="zh-CN" altLang="en-US" sz="2800"/>
              <a:t>）重写</a:t>
            </a:r>
            <a:endParaRPr sz="2800"/>
          </a:p>
          <a:p>
            <a:pPr>
              <a:lnSpc>
                <a:spcPct val="190000"/>
              </a:lnSpc>
            </a:pPr>
            <a:r>
              <a:rPr lang="en-US" sz="2800"/>
              <a:t>2</a:t>
            </a:r>
            <a:r>
              <a:rPr lang="zh-CN" altLang="en-US" sz="2800"/>
              <a:t>）</a:t>
            </a:r>
            <a:r>
              <a:rPr sz="2800"/>
              <a:t>抽象类和抽象方法</a:t>
            </a:r>
            <a:endParaRPr sz="2800"/>
          </a:p>
          <a:p>
            <a:pPr>
              <a:lnSpc>
                <a:spcPct val="190000"/>
              </a:lnSpc>
            </a:pPr>
            <a:r>
              <a:rPr lang="en-US" sz="2800"/>
              <a:t>3</a:t>
            </a:r>
            <a:r>
              <a:rPr lang="zh-CN" altLang="en-US" sz="2800"/>
              <a:t>）</a:t>
            </a:r>
            <a:r>
              <a:rPr sz="2800"/>
              <a:t>接口</a:t>
            </a:r>
            <a:endParaRPr sz="2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15" y="1038225"/>
            <a:ext cx="4674235" cy="64325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抽象类</a:t>
            </a:r>
            <a:r>
              <a:rPr lang="en-US" altLang="zh-CN" sz="32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(abstract class)</a:t>
            </a:r>
            <a:endParaRPr lang="en-US" altLang="zh-CN" sz="3200" b="1" dirty="0" smtClean="0">
              <a:solidFill>
                <a:srgbClr val="C0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9715" y="1681480"/>
            <a:ext cx="864171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000"/>
              <a:t>	</a:t>
            </a:r>
            <a:r>
              <a:rPr lang="zh-CN" altLang="en-US" sz="2000"/>
              <a:t>在面向对象的概念中，所有的对象都是通过类来描绘的，但是反过来，并不是所有的类都是用来描绘对象的。</a:t>
            </a:r>
            <a:endParaRPr lang="zh-CN" altLang="en-US" sz="2000"/>
          </a:p>
          <a:p>
            <a:pPr>
              <a:lnSpc>
                <a:spcPct val="120000"/>
              </a:lnSpc>
            </a:pPr>
            <a:endParaRPr lang="zh-CN" altLang="en-US" sz="2000"/>
          </a:p>
          <a:p>
            <a:pPr>
              <a:lnSpc>
                <a:spcPct val="120000"/>
              </a:lnSpc>
            </a:pPr>
            <a:r>
              <a:rPr lang="en-US" altLang="zh-CN" sz="2000"/>
              <a:t>	</a:t>
            </a:r>
            <a:r>
              <a:rPr lang="zh-CN" altLang="en-US" sz="2000"/>
              <a:t>如果一个类中没有包含足够的信息来描绘一个具体的对象，这样的类就是抽象类。</a:t>
            </a:r>
            <a:endParaRPr lang="zh-CN" altLang="en-US" sz="2000"/>
          </a:p>
          <a:p>
            <a:pPr>
              <a:lnSpc>
                <a:spcPct val="120000"/>
              </a:lnSpc>
            </a:pPr>
            <a:endParaRPr lang="zh-CN" altLang="en-US" sz="2000"/>
          </a:p>
          <a:p>
            <a:pPr>
              <a:lnSpc>
                <a:spcPct val="120000"/>
              </a:lnSpc>
            </a:pPr>
            <a:r>
              <a:rPr lang="en-US" altLang="zh-CN" sz="2000"/>
              <a:t>	</a:t>
            </a:r>
            <a:r>
              <a:rPr lang="zh-CN" altLang="en-US" sz="2000"/>
              <a:t>抽象类除了不能实例化对象之外，类的其它功能依然存在，成员变量、成员方法和构造方法的访问方式和普通类一样。</a:t>
            </a:r>
            <a:endParaRPr lang="zh-CN" altLang="en-US" sz="2000"/>
          </a:p>
          <a:p>
            <a:pPr>
              <a:lnSpc>
                <a:spcPct val="120000"/>
              </a:lnSpc>
            </a:pPr>
            <a:endParaRPr lang="zh-CN" altLang="en-US" sz="2000"/>
          </a:p>
          <a:p>
            <a:pPr>
              <a:lnSpc>
                <a:spcPct val="120000"/>
              </a:lnSpc>
            </a:pPr>
            <a:r>
              <a:rPr lang="en-US" altLang="zh-CN" sz="2000"/>
              <a:t>	</a:t>
            </a:r>
            <a:r>
              <a:rPr lang="zh-CN" altLang="en-US" sz="2000"/>
              <a:t>由于抽象类不能实例化对象，所以抽象类必须被继承，才能被使用。</a:t>
            </a:r>
            <a:endParaRPr lang="zh-CN" altLang="en-US" sz="2000"/>
          </a:p>
          <a:p>
            <a:pPr>
              <a:lnSpc>
                <a:spcPct val="120000"/>
              </a:lnSpc>
            </a:pPr>
            <a:endParaRPr lang="zh-CN" altLang="en-US" sz="2000"/>
          </a:p>
          <a:p>
            <a:pPr>
              <a:lnSpc>
                <a:spcPct val="120000"/>
              </a:lnSpc>
            </a:pPr>
            <a:r>
              <a:rPr lang="en-US" altLang="zh-CN" sz="2000"/>
              <a:t>	</a:t>
            </a:r>
            <a:r>
              <a:rPr lang="zh-CN" altLang="en-US" sz="2000"/>
              <a:t>在Java中抽象类表示的是一种继承关系，一个类只能继承一个抽象类，而一个类却可以实现多个接口。</a:t>
            </a:r>
            <a:endParaRPr lang="zh-CN" altLang="en-US" sz="20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52145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抽象类</a:t>
            </a:r>
            <a:endParaRPr lang="en-US" altLang="zh-CN" b="1" dirty="0" smtClean="0">
              <a:solidFill>
                <a:srgbClr val="C0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5580" y="1844040"/>
            <a:ext cx="8865235" cy="5096510"/>
          </a:xfrm>
          <a:noFill/>
        </p:spPr>
        <p:txBody>
          <a:bodyPr>
            <a:noAutofit/>
          </a:bodyPr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abstract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关键字来修饰一个类时，这个类叫做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抽象类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abstract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来修饰一个方法时，该方法叫做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抽象方法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indent="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抽象方法：只有方法的声明，没有方法的实现。以分号结束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4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abstract </a:t>
            </a:r>
            <a:r>
              <a:rPr lang="en-US" altLang="zh-CN" sz="2400" dirty="0" err="1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abstractMethod</a:t>
            </a:r>
            <a:r>
              <a:rPr lang="en-US" altLang="zh-CN" sz="24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 </a:t>
            </a:r>
            <a:r>
              <a:rPr lang="en-US" altLang="zh-CN" sz="2400" dirty="0" err="1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a )</a:t>
            </a:r>
            <a:r>
              <a:rPr lang="en-US" altLang="zh-CN" sz="24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en-US" altLang="zh-CN" sz="2400" dirty="0" smtClean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含有抽象方法的类必须被声明为抽象类。</a:t>
            </a:r>
            <a:endParaRPr lang="zh-CN" altLang="en-US"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抽象类不能被实例化。抽象类是用来被继承的，抽象类的子类必须重写父类的抽象方法，并提供方法体。若没有重写全部的抽象方法，仍为抽象类。</a:t>
            </a:r>
            <a:endParaRPr lang="zh-CN" altLang="en-US"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不能用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abstract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修饰属性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私有方法、构造器、静态方法、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final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的方法。</a:t>
            </a:r>
            <a:endParaRPr lang="zh-CN" altLang="en-US"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9410" y="908050"/>
            <a:ext cx="8425180" cy="5949315"/>
          </a:xfrm>
          <a:noFill/>
        </p:spPr>
        <p:txBody>
          <a:bodyPr>
            <a:noAutofit/>
          </a:bodyPr>
          <a:lstStyle/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abstract class A{   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abstract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m1( );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public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m2( ){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("A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类中定义的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m2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B extends A{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void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m1( ){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("B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类中定义的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m1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Test{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public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static void main( String 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 ] ){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A </a:t>
            </a:r>
            <a:r>
              <a:rPr lang="en-US" altLang="zh-CN" sz="2400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new B( );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a.m1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 );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a.m2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973455"/>
            <a:ext cx="1998345" cy="67119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 口</a:t>
            </a:r>
            <a:endParaRPr lang="en-US" altLang="zh-CN" sz="3600" b="1" dirty="0" smtClean="0">
              <a:solidFill>
                <a:srgbClr val="BD6FBF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9395" y="1722755"/>
            <a:ext cx="8630285" cy="4922520"/>
          </a:xfrm>
          <a:noFill/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6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r>
              <a:rPr lang="en-US" altLang="zh-CN" sz="26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(interface)</a:t>
            </a:r>
            <a:r>
              <a:rPr lang="zh-CN" altLang="en-US" sz="26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是抽象方法和常量值的定义的集合。</a:t>
            </a:r>
            <a:endParaRPr lang="zh-CN" altLang="en-US" sz="26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6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从本质上讲，接口是一种特殊的抽象类，这种抽象类中只包含常量和方法的定义，而没有变量和方法的实现。</a:t>
            </a:r>
            <a:endParaRPr lang="zh-CN" altLang="en-US" sz="26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6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实现接口类：</a:t>
            </a:r>
            <a:endParaRPr lang="en-US" altLang="zh-CN" sz="26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 algn="just" eaLnBrk="1" hangingPunct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sz="2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600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SubClass</a:t>
            </a:r>
            <a:r>
              <a:rPr lang="en-US" altLang="zh-CN" sz="26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implements</a:t>
            </a:r>
            <a:r>
              <a:rPr lang="en-US" altLang="zh-CN" sz="2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InterfaceA</a:t>
            </a:r>
            <a:r>
              <a:rPr lang="en-US" altLang="zh-CN" sz="26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 }</a:t>
            </a:r>
            <a:endParaRPr lang="en-US" altLang="zh-CN" sz="26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sz="26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个类可以实现多个接口，接口也可以继承其它接口。</a:t>
            </a:r>
            <a:endParaRPr lang="zh-CN" altLang="en-US" sz="26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Java</a:t>
            </a:r>
            <a:r>
              <a:rPr sz="260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不支持多重继承。有了接口，就可以得到多重继承的效果。</a:t>
            </a:r>
            <a:endParaRPr lang="zh-CN" altLang="en-US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endParaRPr lang="zh-CN" altLang="en-US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535" y="1127125"/>
            <a:ext cx="8964295" cy="5113020"/>
          </a:xfrm>
          <a:noFill/>
        </p:spPr>
        <p:txBody>
          <a:bodyPr>
            <a:normAutofit lnSpcReduction="10000"/>
          </a:bodyPr>
          <a:lstStyle/>
          <a:p>
            <a:pPr marL="0" indent="0"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接口的特点：</a:t>
            </a:r>
            <a:endParaRPr lang="zh-CN" altLang="en-US" sz="24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2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  <a:r>
              <a:rPr lang="zh-CN" altLang="en-US" sz="22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来定义。</a:t>
            </a:r>
            <a:endParaRPr lang="zh-CN" altLang="en-US" sz="22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接口中的所有成员变量都默认是由</a:t>
            </a:r>
            <a:r>
              <a:rPr lang="en-US" altLang="zh-CN" sz="22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static final</a:t>
            </a:r>
            <a:r>
              <a:rPr lang="zh-CN" altLang="en-US" sz="22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修饰的。</a:t>
            </a:r>
            <a:endParaRPr lang="zh-CN" altLang="en-US" sz="22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接口中的所有方法都默认是由</a:t>
            </a:r>
            <a:r>
              <a:rPr lang="en-US" altLang="zh-CN" sz="22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abstract</a:t>
            </a:r>
            <a:r>
              <a:rPr lang="zh-CN" altLang="en-US" sz="22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修饰的。</a:t>
            </a:r>
            <a:endParaRPr lang="en-US" altLang="zh-CN" sz="22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接口没有构造</a:t>
            </a:r>
            <a:r>
              <a:rPr lang="zh-CN" altLang="en-US" sz="2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lang="zh-CN" altLang="en-US" sz="22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2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接口采用多继承机制。</a:t>
            </a:r>
            <a:endParaRPr lang="zh-CN" altLang="en-US" sz="22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接口定义举例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public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Runner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ID = 1;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start();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run();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stop();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l"/>
            </a:pPr>
            <a:endParaRPr lang="zh-CN" altLang="en-US" sz="2400" dirty="0" smtClean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左右箭头 3"/>
          <p:cNvSpPr/>
          <p:nvPr/>
        </p:nvSpPr>
        <p:spPr>
          <a:xfrm>
            <a:off x="3625950" y="4651932"/>
            <a:ext cx="857256" cy="428628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88763" y="3917558"/>
            <a:ext cx="4160679" cy="2232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96532" y="4239374"/>
            <a:ext cx="3744416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public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Runner {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public static final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ID = 1;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public abstract void start();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public abstract void run();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public abstract void stop();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42898" y="1216174"/>
            <a:ext cx="8858312" cy="41549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接口的类中必须提供接口中所有方法的具体实现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内容，方可实例化。否则，仍为抽象类。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接口的主要用途就是被实现类实现。（面向接口编程）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继承关系类似，接口与实现类之间存在多态性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类的语法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格式：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先写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extends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，后写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implements</a:t>
            </a:r>
            <a:endParaRPr lang="en-US" altLang="zh-CN" sz="24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&lt; modifier&gt; class &lt; name&gt; [extends &lt; </a:t>
            </a:r>
            <a:r>
              <a:rPr lang="en-US" altLang="zh-CN" sz="2400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superclass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&gt;]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[</a:t>
            </a:r>
            <a:r>
              <a:rPr lang="en-US" altLang="zh-CN" sz="24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implements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&lt; interface&gt; [,&lt; interface&gt;]* ] {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&lt; declarations&gt;*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23528" y="1195740"/>
            <a:ext cx="8568952" cy="5073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interface Runner {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start();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run();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stop();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Person implements Runner {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start()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开跑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run() {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跑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stop() {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停止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 }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4980" y="941070"/>
            <a:ext cx="3022600" cy="79438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静态</a:t>
            </a:r>
            <a:r>
              <a:rPr lang="en-US" altLang="zh-CN" sz="3600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endParaRPr lang="en-US" altLang="zh-CN" sz="3600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8765" y="1735455"/>
            <a:ext cx="873061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	</a:t>
            </a:r>
            <a:r>
              <a:rPr lang="zh-CN" altLang="en-US" sz="2400"/>
              <a:t>在Java语言中，static表示“全局”或者“静态”的意思，用来修饰</a:t>
            </a:r>
            <a:r>
              <a:rPr lang="zh-CN" altLang="en-US" sz="2400">
                <a:solidFill>
                  <a:srgbClr val="FF0000"/>
                </a:solidFill>
              </a:rPr>
              <a:t>成员变量</a:t>
            </a:r>
            <a:r>
              <a:rPr lang="zh-CN" altLang="en-US" sz="2400"/>
              <a:t>和</a:t>
            </a:r>
            <a:r>
              <a:rPr lang="zh-CN" altLang="en-US" sz="2400">
                <a:solidFill>
                  <a:srgbClr val="FF0000"/>
                </a:solidFill>
              </a:rPr>
              <a:t>成员方法</a:t>
            </a:r>
            <a:r>
              <a:rPr lang="zh-CN" altLang="en-US" sz="2400"/>
              <a:t>，也可以形成</a:t>
            </a:r>
            <a:r>
              <a:rPr lang="zh-CN" altLang="en-US" sz="2400">
                <a:solidFill>
                  <a:srgbClr val="FF0000"/>
                </a:solidFill>
              </a:rPr>
              <a:t>静态static代码块</a:t>
            </a:r>
            <a:r>
              <a:rPr lang="zh-CN" altLang="en-US" sz="2400"/>
              <a:t>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static修饰的成员变量和成员方法习惯上称为静态变量和静态方法，可以直接通过类名来访问，访问语法为：</a:t>
            </a:r>
            <a:endParaRPr lang="zh-CN" altLang="en-US" sz="2400"/>
          </a:p>
          <a:p>
            <a:r>
              <a:rPr lang="zh-CN" altLang="en-US" sz="2400"/>
              <a:t> 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>
                <a:solidFill>
                  <a:srgbClr val="00B0F0"/>
                </a:solidFill>
              </a:rPr>
              <a:t>类名.静态方法名(参数列表...)</a:t>
            </a:r>
            <a:endParaRPr lang="zh-CN" altLang="en-US" sz="2400">
              <a:solidFill>
                <a:srgbClr val="00B0F0"/>
              </a:solidFill>
            </a:endParaRPr>
          </a:p>
          <a:p>
            <a:r>
              <a:rPr lang="zh-CN" altLang="en-US" sz="2400">
                <a:solidFill>
                  <a:srgbClr val="00B0F0"/>
                </a:solidFill>
              </a:rPr>
              <a:t> </a:t>
            </a:r>
            <a:endParaRPr lang="zh-CN" altLang="en-US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r>
              <a:rPr lang="zh-CN" altLang="en-US" sz="2400">
                <a:solidFill>
                  <a:srgbClr val="00B0F0"/>
                </a:solidFill>
              </a:rPr>
              <a:t>类名.静态变量名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/>
          </a:p>
          <a:p>
            <a:r>
              <a:rPr lang="zh-CN" altLang="en-US" sz="2400"/>
              <a:t>被static修饰的成员变量和成员方法独立于该类的任何对象。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它不依赖类特定的实例，被类的所有实例共享。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5115" y="1057910"/>
            <a:ext cx="8574405" cy="4742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en-US" altLang="zh-CN" sz="2400"/>
              <a:t>	</a:t>
            </a:r>
            <a:r>
              <a:rPr lang="zh-CN" altLang="en-US" sz="2400"/>
              <a:t>只要这个类被加载，Java虚拟机就能根据类名在运行时数据区的方法区内找到他们，</a:t>
            </a:r>
            <a:r>
              <a:rPr lang="en-US" altLang="zh-CN" sz="2400"/>
              <a:t>因此，static对象可以在它的任何对象创建之前访问，无需引用任何对象。</a:t>
            </a:r>
            <a:endParaRPr lang="en-US" altLang="zh-CN" sz="2400"/>
          </a:p>
          <a:p>
            <a:pPr>
              <a:lnSpc>
                <a:spcPct val="140000"/>
              </a:lnSpc>
            </a:pPr>
            <a:endParaRPr lang="zh-CN" altLang="en-US" sz="2400"/>
          </a:p>
          <a:p>
            <a:pPr>
              <a:lnSpc>
                <a:spcPct val="140000"/>
              </a:lnSpc>
            </a:pPr>
            <a:r>
              <a:rPr lang="zh-CN" altLang="en-US" sz="2400"/>
              <a:t>调用：</a:t>
            </a:r>
            <a:endParaRPr lang="zh-CN" altLang="en-US" sz="2400"/>
          </a:p>
          <a:p>
            <a:pPr>
              <a:lnSpc>
                <a:spcPct val="140000"/>
              </a:lnSpc>
            </a:pPr>
            <a:r>
              <a:rPr lang="en-US" altLang="zh-CN" sz="2400"/>
              <a:t>	1</a:t>
            </a:r>
            <a:r>
              <a:rPr lang="zh-CN" altLang="en-US" sz="2400"/>
              <a:t>）用public修饰的static成员变量和成员方法本质是全局变量和全局方法。</a:t>
            </a:r>
            <a:endParaRPr lang="zh-CN" altLang="en-US" sz="2400"/>
          </a:p>
          <a:p>
            <a:pPr>
              <a:lnSpc>
                <a:spcPct val="140000"/>
              </a:lnSpc>
            </a:pPr>
            <a:r>
              <a:rPr lang="en-US" altLang="zh-CN" sz="2400"/>
              <a:t>	2</a:t>
            </a:r>
            <a:r>
              <a:rPr lang="zh-CN" altLang="en-US" sz="2400"/>
              <a:t>）用private修饰static，可以在本类中使用，不能在其他类中通过类名来直接引用</a:t>
            </a:r>
            <a:endParaRPr lang="zh-CN" altLang="en-US" sz="24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655" y="1030605"/>
            <a:ext cx="4584065" cy="67691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什么是继承？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655" y="1786890"/>
            <a:ext cx="829564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当一些类具有相同特征的时候，我们可以抽取共性的属性与方法，作为父类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使用关键字extends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用来提高代码的复用性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当一个类不显示的继承其它类时，默认继承Object类，Object是所有的父类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在java中只有直接父类和间接父类关系，没有兄弟关系，爷孙关系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5115" y="1057910"/>
            <a:ext cx="8574405" cy="1124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en-US" altLang="zh-CN" sz="2400"/>
              <a:t>	</a:t>
            </a:r>
            <a:r>
              <a:rPr lang="en-US" sz="2400"/>
              <a:t>1</a:t>
            </a:r>
            <a:r>
              <a:rPr lang="zh-CN" altLang="en-US" sz="2400"/>
              <a:t>）static变量：静态变量被所有的对象所共享，在内存中只有一个副本，它当且仅当在类初次加载时会被初始化</a:t>
            </a:r>
            <a:endParaRPr lang="zh-CN" altLang="en-US" sz="24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36955" y="2476500"/>
            <a:ext cx="670115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Animal{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private 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aid;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public </a:t>
            </a:r>
            <a:r>
              <a:rPr lang="en-US" altLang="zh-CN" sz="2400" b="1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static 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age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0;</a:t>
            </a:r>
            <a:endParaRPr lang="en-US" altLang="zh-CN" sz="2400" dirty="0">
              <a:solidFill>
                <a:srgbClr val="00B0F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4480" y="901065"/>
            <a:ext cx="8574405" cy="2158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en-US" altLang="zh-CN" sz="2400"/>
              <a:t>	</a:t>
            </a:r>
            <a:r>
              <a:rPr lang="en-US" sz="2400"/>
              <a:t>2</a:t>
            </a:r>
            <a:r>
              <a:rPr lang="zh-CN" altLang="en-US" sz="2400"/>
              <a:t>）static方法：在静态方法中不能访问类的非静态成员变量和非静态成员方法，在非静态成员方法中是可以访问静态成员方法/变量的，</a:t>
            </a:r>
            <a:r>
              <a:rPr lang="zh-CN" altLang="en-US" sz="2400">
                <a:solidFill>
                  <a:srgbClr val="FF0000"/>
                </a:solidFill>
              </a:rPr>
              <a:t>因为静态方法不依赖于类的实例对象，没有对象就不存在非静态成员和方法。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7970" y="3059430"/>
            <a:ext cx="4342130" cy="374396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4480" y="901065"/>
            <a:ext cx="8574405" cy="164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en-US" altLang="zh-CN" sz="2400"/>
              <a:t>	3</a:t>
            </a:r>
            <a:r>
              <a:rPr lang="zh-CN" altLang="en-US" sz="2400"/>
              <a:t>）static代码块：static块可以置于类中的任何地方，类中可以有多个static块。在类初次被加载的时候，会按照static块的顺序来执行每个static块，并且</a:t>
            </a:r>
            <a:r>
              <a:rPr lang="zh-CN" altLang="en-US" sz="2400">
                <a:solidFill>
                  <a:srgbClr val="FF0000"/>
                </a:solidFill>
              </a:rPr>
              <a:t>只会执行一次</a:t>
            </a:r>
            <a:r>
              <a:rPr lang="zh-CN" altLang="en-US" sz="2400"/>
              <a:t>。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7030" y="2677795"/>
            <a:ext cx="7956550" cy="28625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static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块通常用于初始化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static (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类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属性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class Animal{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public static 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age;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static {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        age= 10;//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total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赋初值 </a:t>
            </a:r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…… //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其它属性或方法声明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4" y="4527709"/>
            <a:ext cx="1487805" cy="1487805"/>
          </a:xfrm>
          <a:prstGeom prst="rect">
            <a:avLst/>
          </a:prstGeom>
        </p:spPr>
      </p:pic>
      <p:sp>
        <p:nvSpPr>
          <p:cNvPr id="7" name="01"/>
          <p:cNvSpPr/>
          <p:nvPr/>
        </p:nvSpPr>
        <p:spPr>
          <a:xfrm>
            <a:off x="3287830" y="3083096"/>
            <a:ext cx="2567940" cy="99187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6000" b="1" dirty="0" smtClean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谢    谢</a:t>
            </a:r>
            <a:endParaRPr lang="zh-CN" altLang="en-US" sz="6000" b="1" cap="none" spc="0" dirty="0" smtClean="0">
              <a:ln w="0"/>
              <a:solidFill>
                <a:schemeClr val="accent1"/>
              </a:solidFill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1263650"/>
            <a:ext cx="8356600" cy="43307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1094740"/>
            <a:ext cx="7964170" cy="522351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74688" y="1146333"/>
            <a:ext cx="762000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描述和处理</a:t>
            </a:r>
            <a:r>
              <a:rPr lang="zh-CN" altLang="en-US" sz="2800" b="1" dirty="0">
                <a:solidFill>
                  <a:srgbClr val="BD6FB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动物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信息，定义类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Animal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476568" y="2133600"/>
            <a:ext cx="4648200" cy="3266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Animal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String name;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</a:t>
            </a:r>
            <a:r>
              <a:rPr lang="en-US" altLang="zh-CN" sz="2400" b="1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Date </a:t>
            </a:r>
            <a:r>
              <a:rPr lang="en-US" altLang="zh-CN" sz="2400" b="1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birthDate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endParaRPr lang="en-US" altLang="zh-CN" sz="8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String </a:t>
            </a:r>
            <a:r>
              <a:rPr lang="en-US" altLang="zh-CN" sz="2400" b="1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  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{...}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5677" name="Group 29"/>
          <p:cNvGraphicFramePr>
            <a:graphicFrameLocks noGrp="1"/>
          </p:cNvGraphicFramePr>
          <p:nvPr/>
        </p:nvGraphicFramePr>
        <p:xfrm>
          <a:off x="5334635" y="2203450"/>
          <a:ext cx="2960370" cy="2676525"/>
        </p:xfrm>
        <a:graphic>
          <a:graphicData uri="http://schemas.openxmlformats.org/drawingml/2006/table">
            <a:tbl>
              <a:tblPr/>
              <a:tblGrid>
                <a:gridCol w="2960370"/>
              </a:tblGrid>
              <a:tr h="56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dirty="0"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Animal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551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+name : String 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+age : 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birthDate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: Date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 : String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762000" y="1185690"/>
            <a:ext cx="762000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描述和处理</a:t>
            </a:r>
            <a:r>
              <a:rPr lang="zh-CN" altLang="en-US" sz="2800" b="1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狗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信息，定义类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Dog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837064" y="2192030"/>
            <a:ext cx="4648200" cy="3199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Dog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String name;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</a:t>
            </a:r>
            <a:r>
              <a:rPr lang="en-US" altLang="zh-CN" sz="2400" b="1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Date </a:t>
            </a:r>
            <a:r>
              <a:rPr lang="en-US" altLang="zh-CN" sz="2400" b="1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birthDate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String voice;</a:t>
            </a:r>
            <a:endParaRPr lang="en-US" altLang="zh-CN" sz="2400" b="1" dirty="0">
              <a:solidFill>
                <a:srgbClr val="00B0F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public String </a:t>
            </a:r>
            <a:r>
              <a:rPr lang="en-US" altLang="zh-CN" sz="2400" b="1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 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{...}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5600" name="Group 16"/>
          <p:cNvGraphicFramePr>
            <a:graphicFrameLocks noGrp="1"/>
          </p:cNvGraphicFramePr>
          <p:nvPr/>
        </p:nvGraphicFramePr>
        <p:xfrm>
          <a:off x="5420410" y="2359030"/>
          <a:ext cx="2362200" cy="2139316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dirty="0"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Dog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+name : String 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+age :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int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birthDate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 : Date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</a:t>
                      </a:r>
                      <a:r>
                        <a:rPr lang="en-US" altLang="zh-CN" sz="2000" b="1" dirty="0">
                          <a:solidFill>
                            <a:srgbClr val="00B0F0"/>
                          </a:solidFill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voice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: String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getInfo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() : String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11505" y="1049973"/>
            <a:ext cx="762000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通过继承，简化</a:t>
            </a:r>
            <a:r>
              <a:rPr kumimoji="1" lang="en-US" altLang="zh-CN" sz="2800" b="1" dirty="0" smtClean="0">
                <a:ln>
                  <a:noFill/>
                </a:ln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Dog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类的定义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457426" y="1741170"/>
            <a:ext cx="5399112" cy="49231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Animal{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String name;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Date 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birthDate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String 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{...}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Dog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extends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Animal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String voice;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Dog 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类继承了父类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Animal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的所有属性和方法，并增加了一个属性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voice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Animal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中的属性和方法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Dog 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都可以利用。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6655" name="Group 47"/>
          <p:cNvGraphicFramePr>
            <a:graphicFrameLocks noGrp="1"/>
          </p:cNvGraphicFramePr>
          <p:nvPr/>
        </p:nvGraphicFramePr>
        <p:xfrm>
          <a:off x="611560" y="1919109"/>
          <a:ext cx="2362200" cy="149352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Animal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+name : String 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+age : </a:t>
                      </a:r>
                      <a:r>
                        <a:rPr kumimoji="1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birthDate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: Date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 : String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652" name="Group 44"/>
          <p:cNvGraphicFramePr>
            <a:graphicFrameLocks noGrp="1"/>
          </p:cNvGraphicFramePr>
          <p:nvPr/>
        </p:nvGraphicFramePr>
        <p:xfrm>
          <a:off x="611560" y="4016707"/>
          <a:ext cx="2362200" cy="8382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Dog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+voice: String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169" name="Line 45"/>
          <p:cNvSpPr>
            <a:spLocks noChangeShapeType="1"/>
          </p:cNvSpPr>
          <p:nvPr/>
        </p:nvSpPr>
        <p:spPr bwMode="auto">
          <a:xfrm flipV="1">
            <a:off x="1691680" y="3550141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83568" y="1843812"/>
            <a:ext cx="7620000" cy="22775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只</a:t>
            </a:r>
            <a:r>
              <a:rPr lang="zh-CN" altLang="en-US" sz="2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支持单继承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，不允许多重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继承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个子类只能有一个父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个父类可以派生出多个子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100" dirty="0" smtClean="0"/>
              <a:t>class </a:t>
            </a:r>
            <a:r>
              <a:rPr lang="en-US" altLang="zh-CN" sz="2100" dirty="0" err="1"/>
              <a:t>SubDemo</a:t>
            </a:r>
            <a:r>
              <a:rPr lang="en-US" altLang="zh-CN" sz="2100" dirty="0"/>
              <a:t> extends Demo{</a:t>
            </a:r>
            <a:r>
              <a:rPr lang="zh-CN" altLang="en-US" sz="2100" dirty="0"/>
              <a:t> </a:t>
            </a:r>
            <a:r>
              <a:rPr lang="en-US" altLang="zh-CN" sz="2100" dirty="0"/>
              <a:t>}</a:t>
            </a:r>
            <a:r>
              <a:rPr lang="zh-CN" altLang="en-US" sz="2100" dirty="0"/>
              <a:t>  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//ok</a:t>
            </a:r>
            <a:endParaRPr lang="en-US" altLang="zh-CN" sz="2100" dirty="0">
              <a:solidFill>
                <a:srgbClr val="FF000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100" dirty="0" smtClean="0"/>
              <a:t>class </a:t>
            </a:r>
            <a:r>
              <a:rPr lang="en-US" altLang="zh-CN" sz="2100" dirty="0" err="1"/>
              <a:t>SubDemo</a:t>
            </a:r>
            <a:r>
              <a:rPr lang="en-US" altLang="zh-CN" sz="2100" dirty="0"/>
              <a:t> extends Demo1,Demo2...</a:t>
            </a:r>
            <a:r>
              <a:rPr lang="en-US" altLang="zh-CN" sz="2100" dirty="0">
                <a:solidFill>
                  <a:srgbClr val="FF0000"/>
                </a:solidFill>
              </a:rPr>
              <a:t>//error</a:t>
            </a:r>
            <a:endParaRPr lang="en-US" altLang="zh-CN" sz="2100" dirty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QQ截图20121119002336.png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9921"/>
          <a:stretch>
            <a:fillRect/>
          </a:stretch>
        </p:blipFill>
        <p:spPr>
          <a:xfrm>
            <a:off x="1043608" y="4377900"/>
            <a:ext cx="4742414" cy="1776520"/>
          </a:xfrm>
          <a:prstGeom prst="rect">
            <a:avLst/>
          </a:prstGeom>
        </p:spPr>
      </p:pic>
      <p:pic>
        <p:nvPicPr>
          <p:cNvPr id="5" name="图片 4" descr="QQ截图20121119002343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6420"/>
          <a:stretch>
            <a:fillRect/>
          </a:stretch>
        </p:blipFill>
        <p:spPr>
          <a:xfrm>
            <a:off x="6516216" y="3884410"/>
            <a:ext cx="1571636" cy="2470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1760" y="615442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anose="02010600030101010101" pitchFamily="2" charset="-122"/>
              </a:rPr>
              <a:t>多重继承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46124" y="630830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anose="02010600030101010101" pitchFamily="2" charset="-122"/>
              </a:rPr>
              <a:t>多层继承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6" name="乘号 5"/>
          <p:cNvSpPr/>
          <p:nvPr/>
        </p:nvSpPr>
        <p:spPr>
          <a:xfrm>
            <a:off x="2555776" y="4868148"/>
            <a:ext cx="720080" cy="6848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370" y="1049655"/>
            <a:ext cx="2400300" cy="794385"/>
          </a:xfrm>
        </p:spPr>
        <p:txBody>
          <a:bodyPr/>
          <a:p>
            <a:pPr eaLnBrk="1" hangingPunct="1"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单继承</a:t>
            </a:r>
            <a:endParaRPr lang="zh-CN" altLang="en-US" sz="36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1_Office 主题">
  <a:themeElements>
    <a:clrScheme name="自定义 967">
      <a:dk1>
        <a:srgbClr val="000000"/>
      </a:dk1>
      <a:lt1>
        <a:srgbClr val="FFFFFF"/>
      </a:lt1>
      <a:dk2>
        <a:srgbClr val="67A400"/>
      </a:dk2>
      <a:lt2>
        <a:srgbClr val="F8F8F8"/>
      </a:lt2>
      <a:accent1>
        <a:srgbClr val="538C2E"/>
      </a:accent1>
      <a:accent2>
        <a:srgbClr val="6D9E38"/>
      </a:accent2>
      <a:accent3>
        <a:srgbClr val="7FB344"/>
      </a:accent3>
      <a:accent4>
        <a:srgbClr val="67A400"/>
      </a:accent4>
      <a:accent5>
        <a:srgbClr val="9ECF61"/>
      </a:accent5>
      <a:accent6>
        <a:srgbClr val="67A400"/>
      </a:accent6>
      <a:hlink>
        <a:srgbClr val="00B050"/>
      </a:hlink>
      <a:folHlink>
        <a:srgbClr val="8BC24A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5257</Words>
  <Application>WPS 演示</Application>
  <PresentationFormat>全屏显示(4:3)</PresentationFormat>
  <Paragraphs>375</Paragraphs>
  <Slides>33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Arial</vt:lpstr>
      <vt:lpstr>宋体</vt:lpstr>
      <vt:lpstr>Wingdings</vt:lpstr>
      <vt:lpstr>Arial Unicode MS</vt:lpstr>
      <vt:lpstr>Arial Black</vt:lpstr>
      <vt:lpstr>微软雅黑</vt:lpstr>
      <vt:lpstr>造字工房悦黑（非商用）常规体</vt:lpstr>
      <vt:lpstr>造字工房悦黑（非商用）常规体</vt:lpstr>
      <vt:lpstr>微软雅黑</vt:lpstr>
      <vt:lpstr>微软雅黑 Light</vt:lpstr>
      <vt:lpstr>黑体</vt:lpstr>
      <vt:lpstr>Times New Roman</vt:lpstr>
      <vt:lpstr>楷体_GB2312</vt:lpstr>
      <vt:lpstr>新宋体</vt:lpstr>
      <vt:lpstr>Arial Unicode MS</vt:lpstr>
      <vt:lpstr>Calibri</vt:lpstr>
      <vt:lpstr>Segoe UI</vt:lpstr>
      <vt:lpstr>1_Office 主题</vt:lpstr>
      <vt:lpstr>PowerPoint 演示文稿</vt:lpstr>
      <vt:lpstr>PowerPoint 演示文稿</vt:lpstr>
      <vt:lpstr>什么是继承？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单继承</vt:lpstr>
      <vt:lpstr>方法的重写(override)</vt:lpstr>
      <vt:lpstr>PowerPoint 演示文稿</vt:lpstr>
      <vt:lpstr>重写方法举例</vt:lpstr>
      <vt:lpstr>PowerPoint 演示文稿</vt:lpstr>
      <vt:lpstr>关键字super</vt:lpstr>
      <vt:lpstr>多态性</vt:lpstr>
      <vt:lpstr>多态存在的三个必要条件</vt:lpstr>
      <vt:lpstr>PowerPoint 演示文稿</vt:lpstr>
      <vt:lpstr>PowerPoint 演示文稿</vt:lpstr>
      <vt:lpstr>PowerPoint 演示文稿</vt:lpstr>
      <vt:lpstr>多态的实现方式</vt:lpstr>
      <vt:lpstr>抽象类(abstract class)</vt:lpstr>
      <vt:lpstr>抽象类</vt:lpstr>
      <vt:lpstr>PowerPoint 演示文稿</vt:lpstr>
      <vt:lpstr>接 口</vt:lpstr>
      <vt:lpstr>PowerPoint 演示文稿</vt:lpstr>
      <vt:lpstr>PowerPoint 演示文稿</vt:lpstr>
      <vt:lpstr>PowerPoint 演示文稿</vt:lpstr>
      <vt:lpstr>静态static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郑喜</cp:lastModifiedBy>
  <cp:revision>901</cp:revision>
  <dcterms:created xsi:type="dcterms:W3CDTF">2012-08-05T14:09:00Z</dcterms:created>
  <dcterms:modified xsi:type="dcterms:W3CDTF">2019-10-30T12:12:50Z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