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570" r:id="rId3"/>
    <p:sldId id="710" r:id="rId4"/>
    <p:sldId id="637" r:id="rId5"/>
    <p:sldId id="590" r:id="rId6"/>
    <p:sldId id="591" r:id="rId7"/>
    <p:sldId id="638" r:id="rId8"/>
    <p:sldId id="592" r:id="rId9"/>
    <p:sldId id="593" r:id="rId10"/>
    <p:sldId id="594" r:id="rId11"/>
    <p:sldId id="595" r:id="rId12"/>
    <p:sldId id="597" r:id="rId13"/>
    <p:sldId id="598" r:id="rId14"/>
    <p:sldId id="599" r:id="rId15"/>
    <p:sldId id="600" r:id="rId16"/>
    <p:sldId id="603" r:id="rId17"/>
    <p:sldId id="604" r:id="rId18"/>
    <p:sldId id="605" r:id="rId19"/>
    <p:sldId id="606" r:id="rId20"/>
    <p:sldId id="607" r:id="rId21"/>
    <p:sldId id="608" r:id="rId22"/>
    <p:sldId id="609" r:id="rId23"/>
    <p:sldId id="610" r:id="rId24"/>
    <p:sldId id="612" r:id="rId25"/>
    <p:sldId id="611" r:id="rId26"/>
    <p:sldId id="613" r:id="rId27"/>
    <p:sldId id="614" r:id="rId28"/>
    <p:sldId id="615" r:id="rId29"/>
    <p:sldId id="616" r:id="rId30"/>
    <p:sldId id="617" r:id="rId31"/>
    <p:sldId id="619" r:id="rId32"/>
    <p:sldId id="620" r:id="rId33"/>
    <p:sldId id="626" r:id="rId34"/>
    <p:sldId id="627" r:id="rId35"/>
    <p:sldId id="629" r:id="rId36"/>
    <p:sldId id="630" r:id="rId37"/>
    <p:sldId id="631" r:id="rId38"/>
    <p:sldId id="633" r:id="rId39"/>
    <p:sldId id="569"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1" d="100"/>
          <a:sy n="71" d="100"/>
        </p:scale>
        <p:origin x="-1356" y="-96"/>
      </p:cViewPr>
      <p:guideLst>
        <p:guide orient="horz" pos="2159"/>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notesMaster" Target="notesMasters/notesMaster1.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10" name="直接连接符 9"/>
          <p:cNvCxnSpPr/>
          <p:nvPr/>
        </p:nvCxnSpPr>
        <p:spPr>
          <a:xfrm>
            <a:off x="55563" y="901700"/>
            <a:ext cx="903128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nvPr>
        </p:nvSpPr>
        <p:spPr>
          <a:xfrm>
            <a:off x="1143000" y="1122363"/>
            <a:ext cx="6858000" cy="2387600"/>
          </a:xfrm>
        </p:spPr>
        <p:txBody>
          <a:bodyPr anchor="b">
            <a:normAutofit/>
          </a:bodyPr>
          <a:lstStyle>
            <a:lvl1pPr marL="0" algn="ctr" defTabSz="914400" rtl="0" eaLnBrk="1" latinLnBrk="0" hangingPunct="1">
              <a:defRPr lang="zh-CN" altLang="en-US" sz="5400" b="1" kern="1200" dirty="0">
                <a:ln w="0"/>
                <a:solidFill>
                  <a:schemeClr val="accent1"/>
                </a:solidFill>
                <a:latin typeface="微软雅黑" panose="020B0503020204020204" pitchFamily="82" charset="2"/>
                <a:ea typeface="微软雅黑" panose="020B0503020204020204" pitchFamily="82" charset="2"/>
                <a:cs typeface="+mn-cs"/>
              </a:defRPr>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单击此处编辑母版副标题样式</a:t>
            </a:r>
            <a:endParaRPr lang="zh-CN" altLang="en-US" strike="noStrike" noProof="1"/>
          </a:p>
        </p:txBody>
      </p:sp>
      <p:sp>
        <p:nvSpPr>
          <p:cNvPr id="11"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12"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13"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p>
        </p:txBody>
      </p:sp>
    </p:spTree>
  </p:cSld>
  <p:clrMapOvr>
    <a:masterClrMapping/>
  </p:clrMapOvr>
  <p:transition spd="med">
    <p:fade/>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8"/>
            <a:ext cx="462915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rgbClr val="7F7F7F"/>
              </a:solidFill>
              <a:effectLst/>
              <a:uLnTx/>
              <a:uFillTx/>
              <a:latin typeface="+mn-lt"/>
              <a:ea typeface="造字工房悦黑（非商用）常规体" pitchFamily="2" charset="-122"/>
              <a:cs typeface="造字工房悦黑（非商用）常规体"/>
            </a:endParaRP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8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8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8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8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8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8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8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8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8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8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9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9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9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9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9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9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9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9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9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9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1" y="365125"/>
            <a:ext cx="5800725" cy="581183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10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0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0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0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10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10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10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10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10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0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ain Title+ SubTitle_Footer">
    <p:spTree>
      <p:nvGrpSpPr>
        <p:cNvPr id="1" name=""/>
        <p:cNvGrpSpPr/>
        <p:nvPr/>
      </p:nvGrpSpPr>
      <p:grpSpPr>
        <a:xfrm>
          <a:off x="0" y="0"/>
          <a:ext cx="0" cy="0"/>
          <a:chOff x="0" y="0"/>
          <a:chExt cx="0" cy="0"/>
        </a:xfrm>
      </p:grpSpPr>
      <p:grpSp>
        <p:nvGrpSpPr>
          <p:cNvPr id="6148" name="Group 7"/>
          <p:cNvGrpSpPr/>
          <p:nvPr/>
        </p:nvGrpSpPr>
        <p:grpSpPr>
          <a:xfrm>
            <a:off x="0" y="6732588"/>
            <a:ext cx="9144000" cy="125412"/>
            <a:chOff x="0" y="2573904"/>
            <a:chExt cx="8767278" cy="44695"/>
          </a:xfrm>
        </p:grpSpPr>
        <p:grpSp>
          <p:nvGrpSpPr>
            <p:cNvPr id="6149" name="Group 43"/>
            <p:cNvGrpSpPr/>
            <p:nvPr/>
          </p:nvGrpSpPr>
          <p:grpSpPr>
            <a:xfrm>
              <a:off x="0" y="2573904"/>
              <a:ext cx="3751969" cy="44695"/>
              <a:chOff x="0" y="2573904"/>
              <a:chExt cx="3751969" cy="44695"/>
            </a:xfrm>
          </p:grpSpPr>
          <p:sp>
            <p:nvSpPr>
              <p:cNvPr id="16" name="Rectangle 17"/>
              <p:cNvSpPr/>
              <p:nvPr/>
            </p:nvSpPr>
            <p:spPr>
              <a:xfrm>
                <a:off x="0" y="2573904"/>
                <a:ext cx="1261819" cy="446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7" name="Rectangle 18"/>
              <p:cNvSpPr/>
              <p:nvPr/>
            </p:nvSpPr>
            <p:spPr>
              <a:xfrm>
                <a:off x="1261819" y="2573904"/>
                <a:ext cx="1263340" cy="44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18" name="Rectangle 19"/>
              <p:cNvSpPr/>
              <p:nvPr/>
            </p:nvSpPr>
            <p:spPr>
              <a:xfrm>
                <a:off x="2490150" y="2573904"/>
                <a:ext cx="1261819" cy="446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sz="2400" b="0" i="0" u="none" strike="noStrike" kern="1200" cap="none" spc="0" normalizeH="0" baseline="0" noProof="0" dirty="0">
                  <a:ln>
                    <a:noFill/>
                  </a:ln>
                  <a:solidFill>
                    <a:schemeClr val="lt1"/>
                  </a:solidFill>
                  <a:effectLst/>
                  <a:uLnTx/>
                  <a:uFillTx/>
                  <a:latin typeface="+mn-lt"/>
                  <a:ea typeface="+mn-ea"/>
                  <a:cs typeface="+mn-cs"/>
                </a:endParaRPr>
              </a:p>
            </p:txBody>
          </p:sp>
        </p:grpSp>
        <p:grpSp>
          <p:nvGrpSpPr>
            <p:cNvPr id="6153" name="Group 44"/>
            <p:cNvGrpSpPr/>
            <p:nvPr/>
          </p:nvGrpSpPr>
          <p:grpSpPr>
            <a:xfrm>
              <a:off x="3751969" y="2573904"/>
              <a:ext cx="5015309" cy="44695"/>
              <a:chOff x="-366" y="2573904"/>
              <a:chExt cx="5015309" cy="44695"/>
            </a:xfrm>
          </p:grpSpPr>
          <p:sp>
            <p:nvSpPr>
              <p:cNvPr id="12" name="Rectangle 11"/>
              <p:cNvSpPr/>
              <p:nvPr/>
            </p:nvSpPr>
            <p:spPr>
              <a:xfrm>
                <a:off x="-366" y="2573904"/>
                <a:ext cx="1263340" cy="44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 name="Rectangle 12"/>
              <p:cNvSpPr/>
              <p:nvPr/>
            </p:nvSpPr>
            <p:spPr>
              <a:xfrm>
                <a:off x="1262974" y="2573904"/>
                <a:ext cx="1261818" cy="446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14" name="Rectangle 13"/>
              <p:cNvSpPr/>
              <p:nvPr/>
            </p:nvSpPr>
            <p:spPr>
              <a:xfrm>
                <a:off x="2489785" y="2573904"/>
                <a:ext cx="1261818" cy="446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15" name="Rectangle 15"/>
              <p:cNvSpPr/>
              <p:nvPr/>
            </p:nvSpPr>
            <p:spPr>
              <a:xfrm>
                <a:off x="3751603" y="2573904"/>
                <a:ext cx="1263340" cy="446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sz="2400" b="0" i="0" u="none" strike="noStrike" kern="1200" cap="none" spc="0" normalizeH="0" baseline="0" noProof="0" dirty="0">
                  <a:ln>
                    <a:noFill/>
                  </a:ln>
                  <a:solidFill>
                    <a:schemeClr val="lt1"/>
                  </a:solidFill>
                  <a:effectLst/>
                  <a:uLnTx/>
                  <a:uFillTx/>
                  <a:latin typeface="+mn-lt"/>
                  <a:ea typeface="+mn-ea"/>
                  <a:cs typeface="+mn-cs"/>
                </a:endParaRPr>
              </a:p>
            </p:txBody>
          </p:sp>
        </p:grpSp>
      </p:grpSp>
      <p:sp>
        <p:nvSpPr>
          <p:cNvPr id="19" name="Flowchart: Off-page Connector 30"/>
          <p:cNvSpPr/>
          <p:nvPr/>
        </p:nvSpPr>
        <p:spPr>
          <a:xfrm>
            <a:off x="8621713" y="317500"/>
            <a:ext cx="288925" cy="314325"/>
          </a:xfrm>
          <a:prstGeom prst="flowChartOffpage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sz="24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6159" name="组合 16"/>
          <p:cNvGrpSpPr/>
          <p:nvPr/>
        </p:nvGrpSpPr>
        <p:grpSpPr>
          <a:xfrm>
            <a:off x="1582738" y="2862263"/>
            <a:ext cx="1252537" cy="1098550"/>
            <a:chOff x="997758" y="2442742"/>
            <a:chExt cx="1556194" cy="1556194"/>
          </a:xfrm>
        </p:grpSpPr>
        <p:grpSp>
          <p:nvGrpSpPr>
            <p:cNvPr id="6156" name="组合 11"/>
            <p:cNvGrpSpPr/>
            <p:nvPr/>
          </p:nvGrpSpPr>
          <p:grpSpPr>
            <a:xfrm>
              <a:off x="997758" y="2442742"/>
              <a:ext cx="1556194" cy="1556194"/>
              <a:chOff x="3154508" y="1821271"/>
              <a:chExt cx="2785107" cy="2785102"/>
            </a:xfrm>
          </p:grpSpPr>
          <p:sp>
            <p:nvSpPr>
              <p:cNvPr id="23" name="Freeform 5"/>
              <p:cNvSpPr/>
              <p:nvPr/>
            </p:nvSpPr>
            <p:spPr bwMode="auto">
              <a:xfrm rot="10800000">
                <a:off x="3154508" y="1821271"/>
                <a:ext cx="2785107" cy="2785102"/>
              </a:xfrm>
              <a:prstGeom prst="ellipse">
                <a:avLst/>
              </a:prstGeom>
              <a:gradFill flip="none" rotWithShape="1">
                <a:gsLst>
                  <a:gs pos="0">
                    <a:srgbClr val="FFFFFF"/>
                  </a:gs>
                  <a:gs pos="73000">
                    <a:srgbClr val="ECECEC"/>
                  </a:gs>
                  <a:gs pos="100000">
                    <a:srgbClr val="D9D9D9"/>
                  </a:gs>
                </a:gsLst>
                <a:lin ang="2700000" scaled="1"/>
                <a:tileRect/>
              </a:gradFill>
              <a:ln w="25400">
                <a:gradFill flip="none" rotWithShape="1">
                  <a:gsLst>
                    <a:gs pos="29000">
                      <a:srgbClr val="E0E0E0"/>
                    </a:gs>
                    <a:gs pos="0">
                      <a:srgbClr val="999999"/>
                    </a:gs>
                    <a:gs pos="83000">
                      <a:srgbClr val="FFFFFF"/>
                    </a:gs>
                  </a:gsLst>
                  <a:lin ang="2700000" scaled="1"/>
                  <a:tileRect/>
                </a:gradFill>
              </a:ln>
              <a:effectLst>
                <a:outerShdw blurRad="355600" dist="88900" dir="2700000" algn="tl" rotWithShape="0">
                  <a:prstClr val="black">
                    <a:alpha val="28000"/>
                  </a:prstClr>
                </a:outerShdw>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Arial" panose="020B0604020202020204" pitchFamily="34" charset="0"/>
                  <a:ea typeface="Arial Unicode MS" pitchFamily="34" charset="-122"/>
                  <a:cs typeface="Arial Unicode MS" pitchFamily="34" charset="-122"/>
                </a:endParaRPr>
              </a:p>
            </p:txBody>
          </p:sp>
          <p:sp>
            <p:nvSpPr>
              <p:cNvPr id="24" name="Freeform 5"/>
              <p:cNvSpPr/>
              <p:nvPr/>
            </p:nvSpPr>
            <p:spPr bwMode="auto">
              <a:xfrm rot="10800000">
                <a:off x="3447677" y="2114440"/>
                <a:ext cx="2198769" cy="2198765"/>
              </a:xfrm>
              <a:prstGeom prst="ellipse">
                <a:avLst/>
              </a:prstGeom>
              <a:gradFill flip="none" rotWithShape="1">
                <a:gsLst>
                  <a:gs pos="0">
                    <a:srgbClr val="538C2E"/>
                  </a:gs>
                  <a:gs pos="100000">
                    <a:srgbClr val="538C2E">
                      <a:lumMod val="75000"/>
                    </a:srgbClr>
                  </a:gs>
                </a:gsLst>
                <a:lin ang="2700000" scaled="1"/>
                <a:tileRect/>
              </a:gradFill>
              <a:ln w="25400">
                <a:gradFill flip="none" rotWithShape="1">
                  <a:gsLst>
                    <a:gs pos="0">
                      <a:srgbClr val="538C2E">
                        <a:lumMod val="75000"/>
                      </a:srgbClr>
                    </a:gs>
                    <a:gs pos="100000">
                      <a:srgbClr val="538C2E"/>
                    </a:gs>
                  </a:gsLst>
                  <a:lin ang="2700000" scaled="1"/>
                  <a:tileRect/>
                </a:gradFill>
              </a:ln>
              <a:effectLst>
                <a:outerShdw blurRad="254000" dist="114300" dir="2700000" algn="tl" rotWithShape="0">
                  <a:prstClr val="black">
                    <a:alpha val="25000"/>
                  </a:prstClr>
                </a:outerShdw>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prstClr val="black"/>
                  </a:solidFill>
                  <a:effectLst/>
                  <a:uLnTx/>
                  <a:uFillTx/>
                  <a:latin typeface="Arial" panose="020B0604020202020204" pitchFamily="34" charset="0"/>
                  <a:ea typeface="Arial Unicode MS" pitchFamily="34" charset="-122"/>
                  <a:cs typeface="Arial Unicode MS" pitchFamily="34" charset="-122"/>
                </a:endParaRPr>
              </a:p>
            </p:txBody>
          </p:sp>
        </p:grpSp>
        <p:sp>
          <p:nvSpPr>
            <p:cNvPr id="22" name="Freeform 7"/>
            <p:cNvSpPr>
              <a:spLocks noChangeAspect="1" noEditPoints="1"/>
            </p:cNvSpPr>
            <p:nvPr/>
          </p:nvSpPr>
          <p:spPr bwMode="auto">
            <a:xfrm>
              <a:off x="1431678" y="2948729"/>
              <a:ext cx="676520" cy="555463"/>
            </a:xfrm>
            <a:custGeom>
              <a:avLst/>
              <a:gdLst>
                <a:gd name="T0" fmla="*/ 372812 w 563"/>
                <a:gd name="T1" fmla="*/ 447729 h 461"/>
                <a:gd name="T2" fmla="*/ 386041 w 563"/>
                <a:gd name="T3" fmla="*/ 445322 h 461"/>
                <a:gd name="T4" fmla="*/ 663846 w 563"/>
                <a:gd name="T5" fmla="*/ 298486 h 461"/>
                <a:gd name="T6" fmla="*/ 672265 w 563"/>
                <a:gd name="T7" fmla="*/ 272007 h 461"/>
                <a:gd name="T8" fmla="*/ 645807 w 563"/>
                <a:gd name="T9" fmla="*/ 264786 h 461"/>
                <a:gd name="T10" fmla="*/ 374015 w 563"/>
                <a:gd name="T11" fmla="*/ 408011 h 461"/>
                <a:gd name="T12" fmla="*/ 70955 w 563"/>
                <a:gd name="T13" fmla="*/ 343018 h 461"/>
                <a:gd name="T14" fmla="*/ 45700 w 563"/>
                <a:gd name="T15" fmla="*/ 304504 h 461"/>
                <a:gd name="T16" fmla="*/ 85386 w 563"/>
                <a:gd name="T17" fmla="*/ 279229 h 461"/>
                <a:gd name="T18" fmla="*/ 376420 w 563"/>
                <a:gd name="T19" fmla="*/ 340611 h 461"/>
                <a:gd name="T20" fmla="*/ 386041 w 563"/>
                <a:gd name="T21" fmla="*/ 338204 h 461"/>
                <a:gd name="T22" fmla="*/ 663846 w 563"/>
                <a:gd name="T23" fmla="*/ 191368 h 461"/>
                <a:gd name="T24" fmla="*/ 672265 w 563"/>
                <a:gd name="T25" fmla="*/ 166093 h 461"/>
                <a:gd name="T26" fmla="*/ 645807 w 563"/>
                <a:gd name="T27" fmla="*/ 157668 h 461"/>
                <a:gd name="T28" fmla="*/ 372812 w 563"/>
                <a:gd name="T29" fmla="*/ 302097 h 461"/>
                <a:gd name="T30" fmla="*/ 70955 w 563"/>
                <a:gd name="T31" fmla="*/ 237104 h 461"/>
                <a:gd name="T32" fmla="*/ 45700 w 563"/>
                <a:gd name="T33" fmla="*/ 197386 h 461"/>
                <a:gd name="T34" fmla="*/ 85386 w 563"/>
                <a:gd name="T35" fmla="*/ 172111 h 461"/>
                <a:gd name="T36" fmla="*/ 358381 w 563"/>
                <a:gd name="T37" fmla="*/ 229882 h 461"/>
                <a:gd name="T38" fmla="*/ 368002 w 563"/>
                <a:gd name="T39" fmla="*/ 227475 h 461"/>
                <a:gd name="T40" fmla="*/ 647010 w 563"/>
                <a:gd name="T41" fmla="*/ 83047 h 461"/>
                <a:gd name="T42" fmla="*/ 643402 w 563"/>
                <a:gd name="T43" fmla="*/ 57771 h 461"/>
                <a:gd name="T44" fmla="*/ 372812 w 563"/>
                <a:gd name="T45" fmla="*/ 4814 h 461"/>
                <a:gd name="T46" fmla="*/ 299452 w 563"/>
                <a:gd name="T47" fmla="*/ 14443 h 461"/>
                <a:gd name="T48" fmla="*/ 49307 w 563"/>
                <a:gd name="T49" fmla="*/ 137207 h 461"/>
                <a:gd name="T50" fmla="*/ 39686 w 563"/>
                <a:gd name="T51" fmla="*/ 143225 h 461"/>
                <a:gd name="T52" fmla="*/ 8418 w 563"/>
                <a:gd name="T53" fmla="*/ 188961 h 461"/>
                <a:gd name="T54" fmla="*/ 30065 w 563"/>
                <a:gd name="T55" fmla="*/ 257565 h 461"/>
                <a:gd name="T56" fmla="*/ 8418 w 563"/>
                <a:gd name="T57" fmla="*/ 296079 h 461"/>
                <a:gd name="T58" fmla="*/ 30065 w 563"/>
                <a:gd name="T59" fmla="*/ 364683 h 461"/>
                <a:gd name="T60" fmla="*/ 8418 w 563"/>
                <a:gd name="T61" fmla="*/ 403197 h 461"/>
                <a:gd name="T62" fmla="*/ 62536 w 563"/>
                <a:gd name="T63" fmla="*/ 487447 h 461"/>
                <a:gd name="T64" fmla="*/ 374015 w 563"/>
                <a:gd name="T65" fmla="*/ 553643 h 461"/>
                <a:gd name="T66" fmla="*/ 386041 w 563"/>
                <a:gd name="T67" fmla="*/ 552440 h 461"/>
                <a:gd name="T68" fmla="*/ 663846 w 563"/>
                <a:gd name="T69" fmla="*/ 405604 h 461"/>
                <a:gd name="T70" fmla="*/ 672265 w 563"/>
                <a:gd name="T71" fmla="*/ 379125 h 461"/>
                <a:gd name="T72" fmla="*/ 645807 w 563"/>
                <a:gd name="T73" fmla="*/ 370700 h 461"/>
                <a:gd name="T74" fmla="*/ 372812 w 563"/>
                <a:gd name="T75" fmla="*/ 515129 h 461"/>
                <a:gd name="T76" fmla="*/ 70955 w 563"/>
                <a:gd name="T77" fmla="*/ 450136 h 461"/>
                <a:gd name="T78" fmla="*/ 45700 w 563"/>
                <a:gd name="T79" fmla="*/ 410418 h 461"/>
                <a:gd name="T80" fmla="*/ 85386 w 563"/>
                <a:gd name="T81" fmla="*/ 385143 h 461"/>
                <a:gd name="T82" fmla="*/ 372812 w 563"/>
                <a:gd name="T83" fmla="*/ 447729 h 461"/>
                <a:gd name="T84" fmla="*/ 355975 w 563"/>
                <a:gd name="T85" fmla="*/ 68604 h 461"/>
                <a:gd name="T86" fmla="*/ 485858 w 563"/>
                <a:gd name="T87" fmla="*/ 93879 h 461"/>
                <a:gd name="T88" fmla="*/ 429335 w 563"/>
                <a:gd name="T89" fmla="*/ 121561 h 461"/>
                <a:gd name="T90" fmla="*/ 299452 w 563"/>
                <a:gd name="T91" fmla="*/ 95082 h 461"/>
                <a:gd name="T92" fmla="*/ 355975 w 563"/>
                <a:gd name="T93" fmla="*/ 68604 h 4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63"/>
                <a:gd name="T142" fmla="*/ 0 h 461"/>
                <a:gd name="T143" fmla="*/ 563 w 563"/>
                <a:gd name="T144" fmla="*/ 461 h 4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rgbClr val="FFFFFF"/>
            </a:solidFill>
            <a:ln w="9525">
              <a:noFill/>
              <a:miter lim="800000"/>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微软雅黑 Light" panose="020B0502040204020203" charset="-122"/>
                <a:ea typeface="微软雅黑 Light" panose="020B0502040204020203" charset="-122"/>
                <a:cs typeface="微软雅黑 Light" panose="020B0502040204020203" charset="-122"/>
              </a:endParaRPr>
            </a:p>
          </p:txBody>
        </p:sp>
      </p:grpSp>
      <p:sp>
        <p:nvSpPr>
          <p:cNvPr id="2" name="Title 1"/>
          <p:cNvSpPr>
            <a:spLocks noGrp="1"/>
          </p:cNvSpPr>
          <p:nvPr>
            <p:ph type="title"/>
          </p:nvPr>
        </p:nvSpPr>
        <p:spPr>
          <a:xfrm>
            <a:off x="3185591" y="3140774"/>
            <a:ext cx="5638800" cy="471365"/>
          </a:xfrm>
          <a:prstGeom prst="rect">
            <a:avLst/>
          </a:prstGeom>
        </p:spPr>
        <p:txBody>
          <a:bodyPr wrap="none" lIns="0" tIns="0" rIns="0" bIns="0">
            <a:noAutofit/>
          </a:bodyPr>
          <a:lstStyle>
            <a:lvl1pPr algn="l">
              <a:defRPr lang="en-US" altLang="en-US" sz="4000" b="1" kern="1200" dirty="0">
                <a:solidFill>
                  <a:schemeClr val="accent1"/>
                </a:solidFill>
                <a:latin typeface="造字工房悦黑（非商用）常规体" pitchFamily="2" charset="-122"/>
                <a:ea typeface="造字工房悦黑（非商用）常规体" pitchFamily="2" charset="-122"/>
                <a:cs typeface="+mn-cs"/>
              </a:defRPr>
            </a:lvl1pPr>
          </a:lstStyle>
          <a:p>
            <a:pPr fontAlgn="base"/>
            <a:r>
              <a:rPr lang="zh-CN" altLang="en-US" strike="noStrike" noProof="1" smtClean="0"/>
              <a:t>单击此处编辑母版标题样式</a:t>
            </a:r>
            <a:endParaRPr lang="en-US" strike="noStrike" noProof="1"/>
          </a:p>
        </p:txBody>
      </p:sp>
      <p:sp>
        <p:nvSpPr>
          <p:cNvPr id="25" name="Slide Number Placeholder 4"/>
          <p:cNvSpPr>
            <a:spLocks noGrp="1"/>
          </p:cNvSpPr>
          <p:nvPr>
            <p:ph type="sldNum" sz="quarter" idx="4"/>
          </p:nvPr>
        </p:nvSpPr>
        <p:spPr>
          <a:xfrm>
            <a:off x="8542338" y="263525"/>
            <a:ext cx="457200" cy="366713"/>
          </a:xfrm>
          <a:prstGeom prst="rect">
            <a:avLst/>
          </a:prstGeom>
        </p:spPr>
        <p:txBody>
          <a:bodyPr vert="horz" wrap="square" lIns="91440" tIns="45720" rIns="91440" bIns="45720" numCol="1" anchor="ctr" anchorCtr="0" compatLnSpc="1"/>
          <a:p>
            <a:pPr algn="r" fontAlgn="base"/>
            <a:fld id="{9A0DB2DC-4C9A-4742-B13C-FB6460FD3503}" type="slidenum">
              <a:rPr lang="en-US" altLang="zh-CN" sz="1300" b="1" strike="noStrike" noProof="1" dirty="0">
                <a:solidFill>
                  <a:schemeClr val="bg1"/>
                </a:solidFill>
                <a:latin typeface="Arial" panose="020B0604020202020204" pitchFamily="34" charset="0"/>
                <a:ea typeface="Arial Unicode MS" pitchFamily="34" charset="-122"/>
                <a:cs typeface="+mn-cs"/>
              </a:rPr>
            </a:fld>
            <a:endParaRPr lang="en-US" altLang="zh-CN" sz="1300" b="1" strike="noStrike" noProof="1" dirty="0">
              <a:solidFill>
                <a:schemeClr val="bg1"/>
              </a:solidFill>
            </a:endParaRPr>
          </a:p>
        </p:txBody>
      </p:sp>
      <p:sp>
        <p:nvSpPr>
          <p:cNvPr id="26" name="日期占位符 2"/>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27" name="页脚占位符 3"/>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Tree>
  </p:cSld>
  <p:clrMapOvr>
    <a:masterClrMapping/>
  </p:clrMapOvr>
  <p:transition spd="med">
    <p:fade/>
  </p:transition>
  <p:hf sldNum="0" hdr="0" ftr="0" dt="0"/>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1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1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1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1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1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1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1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1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1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5" name="标题占位符 1"/>
          <p:cNvSpPr>
            <a:spLocks noGrp="1"/>
          </p:cNvSpPr>
          <p:nvPr>
            <p:ph type="title"/>
          </p:nvPr>
        </p:nvSpPr>
        <p:spPr>
          <a:xfrm>
            <a:off x="142931" y="260648"/>
            <a:ext cx="8229600" cy="418058"/>
          </a:xfrm>
          <a:prstGeom prst="rect">
            <a:avLst/>
          </a:prstGeom>
        </p:spPr>
        <p:txBody>
          <a:bodyPr rtlCol="0">
            <a:normAutofit/>
          </a:bodyPr>
          <a:lstStyle>
            <a:lvl1pPr algn="l">
              <a:defRPr sz="3200"/>
            </a:lvl1pPr>
          </a:lstStyle>
          <a:p>
            <a:pPr fontAlgn="base"/>
            <a:r>
              <a:rPr lang="zh-CN" altLang="en-US" strike="noStrike" noProof="1" smtClean="0"/>
              <a:t>单击此处编辑母版标题样式</a:t>
            </a:r>
            <a:endParaRPr lang="zh-CN" altLang="en-US" strike="noStrike" noProof="1"/>
          </a:p>
        </p:txBody>
      </p:sp>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3" name="页脚占位符 2"/>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12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12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12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12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12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2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2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12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12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12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空白">
    <p:spTree>
      <p:nvGrpSpPr>
        <p:cNvPr id="1" name=""/>
        <p:cNvGrpSpPr/>
        <p:nvPr/>
      </p:nvGrpSpPr>
      <p:grpSpPr>
        <a:xfrm>
          <a:off x="0" y="0"/>
          <a:ext cx="0" cy="0"/>
          <a:chOff x="0" y="0"/>
          <a:chExt cx="0" cy="0"/>
        </a:xfrm>
      </p:grpSpPr>
      <p:sp>
        <p:nvSpPr>
          <p:cNvPr id="5" name="标题占位符 1"/>
          <p:cNvSpPr>
            <a:spLocks noGrp="1"/>
          </p:cNvSpPr>
          <p:nvPr>
            <p:ph type="title"/>
          </p:nvPr>
        </p:nvSpPr>
        <p:spPr>
          <a:xfrm>
            <a:off x="142931" y="260648"/>
            <a:ext cx="8229600" cy="418058"/>
          </a:xfrm>
          <a:prstGeom prst="rect">
            <a:avLst/>
          </a:prstGeom>
        </p:spPr>
        <p:txBody>
          <a:bodyPr rtlCol="0">
            <a:normAutofit/>
          </a:bodyPr>
          <a:lstStyle>
            <a:lvl1pPr algn="l">
              <a:defRPr sz="3200"/>
            </a:lvl1pPr>
          </a:lstStyle>
          <a:p>
            <a:pPr fontAlgn="base"/>
            <a:r>
              <a:rPr lang="zh-CN" altLang="en-US" strike="noStrike" noProof="1" smtClean="0"/>
              <a:t>单击此处编辑母版标题样式</a:t>
            </a:r>
            <a:endParaRPr lang="zh-CN" altLang="en-US" strike="noStrike" noProof="1"/>
          </a:p>
        </p:txBody>
      </p:sp>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3" name="页脚占位符 2"/>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空白">
    <p:spTree>
      <p:nvGrpSpPr>
        <p:cNvPr id="1" name=""/>
        <p:cNvGrpSpPr/>
        <p:nvPr/>
      </p:nvGrpSpPr>
      <p:grpSpPr>
        <a:xfrm>
          <a:off x="0" y="0"/>
          <a:ext cx="0" cy="0"/>
          <a:chOff x="0" y="0"/>
          <a:chExt cx="0" cy="0"/>
        </a:xfrm>
      </p:grpSpPr>
      <p:sp>
        <p:nvSpPr>
          <p:cNvPr id="5" name="标题占位符 1"/>
          <p:cNvSpPr>
            <a:spLocks noGrp="1"/>
          </p:cNvSpPr>
          <p:nvPr>
            <p:ph type="title"/>
          </p:nvPr>
        </p:nvSpPr>
        <p:spPr>
          <a:xfrm>
            <a:off x="142931" y="260648"/>
            <a:ext cx="8229600" cy="418058"/>
          </a:xfrm>
          <a:prstGeom prst="rect">
            <a:avLst/>
          </a:prstGeom>
        </p:spPr>
        <p:txBody>
          <a:bodyPr rtlCol="0">
            <a:normAutofit/>
          </a:bodyPr>
          <a:lstStyle>
            <a:lvl1pPr algn="l">
              <a:defRPr sz="3200"/>
            </a:lvl1pPr>
          </a:lstStyle>
          <a:p>
            <a:pPr fontAlgn="base"/>
            <a:r>
              <a:rPr lang="zh-CN" altLang="en-US" strike="noStrike" noProof="1" smtClean="0"/>
              <a:t>单击此处编辑母版标题样式</a:t>
            </a:r>
            <a:endParaRPr lang="zh-CN" altLang="en-US" strike="noStrike" noProof="1"/>
          </a:p>
        </p:txBody>
      </p:sp>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3" name="页脚占位符 2"/>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空白">
    <p:spTree>
      <p:nvGrpSpPr>
        <p:cNvPr id="1" name=""/>
        <p:cNvGrpSpPr/>
        <p:nvPr/>
      </p:nvGrpSpPr>
      <p:grpSpPr>
        <a:xfrm>
          <a:off x="0" y="0"/>
          <a:ext cx="0" cy="0"/>
          <a:chOff x="0" y="0"/>
          <a:chExt cx="0" cy="0"/>
        </a:xfrm>
      </p:grpSpPr>
      <p:sp>
        <p:nvSpPr>
          <p:cNvPr id="5" name="标题占位符 1"/>
          <p:cNvSpPr>
            <a:spLocks noGrp="1"/>
          </p:cNvSpPr>
          <p:nvPr>
            <p:ph type="title"/>
          </p:nvPr>
        </p:nvSpPr>
        <p:spPr>
          <a:xfrm>
            <a:off x="142931" y="260648"/>
            <a:ext cx="8229600" cy="418058"/>
          </a:xfrm>
          <a:prstGeom prst="rect">
            <a:avLst/>
          </a:prstGeom>
        </p:spPr>
        <p:txBody>
          <a:bodyPr rtlCol="0">
            <a:normAutofit/>
          </a:bodyPr>
          <a:lstStyle>
            <a:lvl1pPr algn="l">
              <a:defRPr sz="3200"/>
            </a:lvl1pPr>
          </a:lstStyle>
          <a:p>
            <a:pPr fontAlgn="base"/>
            <a:r>
              <a:rPr lang="zh-CN" altLang="en-US" strike="noStrike" noProof="1" smtClean="0"/>
              <a:t>单击此处编辑母版标题样式</a:t>
            </a:r>
            <a:endParaRPr lang="zh-CN" altLang="en-US" strike="noStrike" noProof="1"/>
          </a:p>
        </p:txBody>
      </p:sp>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3" name="页脚占位符 2"/>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空白">
    <p:spTree>
      <p:nvGrpSpPr>
        <p:cNvPr id="1" name=""/>
        <p:cNvGrpSpPr/>
        <p:nvPr/>
      </p:nvGrpSpPr>
      <p:grpSpPr>
        <a:xfrm>
          <a:off x="0" y="0"/>
          <a:ext cx="0" cy="0"/>
          <a:chOff x="0" y="0"/>
          <a:chExt cx="0" cy="0"/>
        </a:xfrm>
      </p:grpSpPr>
      <p:sp>
        <p:nvSpPr>
          <p:cNvPr id="5" name="标题占位符 1"/>
          <p:cNvSpPr>
            <a:spLocks noGrp="1"/>
          </p:cNvSpPr>
          <p:nvPr>
            <p:ph type="title"/>
          </p:nvPr>
        </p:nvSpPr>
        <p:spPr>
          <a:xfrm>
            <a:off x="142931" y="260648"/>
            <a:ext cx="8229600" cy="418058"/>
          </a:xfrm>
          <a:prstGeom prst="rect">
            <a:avLst/>
          </a:prstGeom>
        </p:spPr>
        <p:txBody>
          <a:bodyPr rtlCol="0">
            <a:normAutofit/>
          </a:bodyPr>
          <a:lstStyle>
            <a:lvl1pPr algn="l">
              <a:defRPr sz="3200"/>
            </a:lvl1pPr>
          </a:lstStyle>
          <a:p>
            <a:pPr fontAlgn="base"/>
            <a:r>
              <a:rPr lang="zh-CN" altLang="en-US" strike="noStrike" noProof="1" smtClean="0"/>
              <a:t>单击此处编辑母版标题样式</a:t>
            </a:r>
            <a:endParaRPr lang="zh-CN" altLang="en-US" strike="noStrike" noProof="1"/>
          </a:p>
        </p:txBody>
      </p:sp>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3" name="页脚占位符 2"/>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空白">
    <p:spTree>
      <p:nvGrpSpPr>
        <p:cNvPr id="1" name=""/>
        <p:cNvGrpSpPr/>
        <p:nvPr/>
      </p:nvGrpSpPr>
      <p:grpSpPr>
        <a:xfrm>
          <a:off x="0" y="0"/>
          <a:ext cx="0" cy="0"/>
          <a:chOff x="0" y="0"/>
          <a:chExt cx="0" cy="0"/>
        </a:xfrm>
      </p:grpSpPr>
      <p:sp>
        <p:nvSpPr>
          <p:cNvPr id="5" name="标题占位符 1"/>
          <p:cNvSpPr>
            <a:spLocks noGrp="1"/>
          </p:cNvSpPr>
          <p:nvPr>
            <p:ph type="title"/>
          </p:nvPr>
        </p:nvSpPr>
        <p:spPr>
          <a:xfrm>
            <a:off x="142931" y="260648"/>
            <a:ext cx="8229600" cy="418058"/>
          </a:xfrm>
          <a:prstGeom prst="rect">
            <a:avLst/>
          </a:prstGeom>
        </p:spPr>
        <p:txBody>
          <a:bodyPr rtlCol="0">
            <a:normAutofit/>
          </a:bodyPr>
          <a:lstStyle>
            <a:lvl1pPr algn="l">
              <a:defRPr sz="3200"/>
            </a:lvl1pPr>
          </a:lstStyle>
          <a:p>
            <a:pPr fontAlgn="base"/>
            <a:r>
              <a:rPr lang="zh-CN" altLang="en-US" strike="noStrike" noProof="1" smtClean="0"/>
              <a:t>单击此处编辑母版标题样式</a:t>
            </a:r>
            <a:endParaRPr lang="zh-CN" altLang="en-US" strike="noStrike" noProof="1"/>
          </a:p>
        </p:txBody>
      </p:sp>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3" name="页脚占位符 2"/>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a:xfrm>
            <a:off x="846138" y="1173163"/>
            <a:ext cx="7602537" cy="509111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 name="日期占位符 1"/>
          <p:cNvSpPr>
            <a:spLocks noGrp="1"/>
          </p:cNvSpPr>
          <p:nvPr>
            <p:ph type="dt" sz="half" idx="11"/>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3" name="页脚占位符 2"/>
          <p:cNvSpPr>
            <a:spLocks noGrp="1"/>
          </p:cNvSpPr>
          <p:nvPr>
            <p:ph type="ftr" sz="quarter" idx="12"/>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灯片编号占位符 3"/>
          <p:cNvSpPr>
            <a:spLocks noGrp="1"/>
          </p:cNvSpPr>
          <p:nvPr>
            <p:ph type="sldNum" sz="quarter" idx="13"/>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空白">
    <p:spTree>
      <p:nvGrpSpPr>
        <p:cNvPr id="1" name=""/>
        <p:cNvGrpSpPr/>
        <p:nvPr/>
      </p:nvGrpSpPr>
      <p:grpSpPr>
        <a:xfrm>
          <a:off x="0" y="0"/>
          <a:ext cx="0" cy="0"/>
          <a:chOff x="0" y="0"/>
          <a:chExt cx="0" cy="0"/>
        </a:xfrm>
      </p:grpSpPr>
      <p:sp>
        <p:nvSpPr>
          <p:cNvPr id="5" name="标题占位符 1"/>
          <p:cNvSpPr>
            <a:spLocks noGrp="1"/>
          </p:cNvSpPr>
          <p:nvPr>
            <p:ph type="title"/>
          </p:nvPr>
        </p:nvSpPr>
        <p:spPr>
          <a:xfrm>
            <a:off x="142931" y="260648"/>
            <a:ext cx="8229600" cy="418058"/>
          </a:xfrm>
          <a:prstGeom prst="rect">
            <a:avLst/>
          </a:prstGeom>
        </p:spPr>
        <p:txBody>
          <a:bodyPr rtlCol="0">
            <a:normAutofit/>
          </a:bodyPr>
          <a:lstStyle>
            <a:lvl1pPr algn="l">
              <a:defRPr sz="3200"/>
            </a:lvl1pPr>
          </a:lstStyle>
          <a:p>
            <a:pPr fontAlgn="base"/>
            <a:r>
              <a:rPr lang="zh-CN" altLang="en-US" strike="noStrike" noProof="1" smtClean="0"/>
              <a:t>单击此处编辑母版标题样式</a:t>
            </a:r>
            <a:endParaRPr lang="zh-CN" altLang="en-US" strike="noStrike" noProof="1"/>
          </a:p>
        </p:txBody>
      </p:sp>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3" name="页脚占位符 2"/>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10" name="直接连接符 9"/>
          <p:cNvCxnSpPr/>
          <p:nvPr/>
        </p:nvCxnSpPr>
        <p:spPr>
          <a:xfrm>
            <a:off x="55563" y="901700"/>
            <a:ext cx="903128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078" name="组合 8"/>
          <p:cNvGrpSpPr/>
          <p:nvPr/>
        </p:nvGrpSpPr>
        <p:grpSpPr>
          <a:xfrm>
            <a:off x="1933575" y="987425"/>
            <a:ext cx="5213350" cy="1031875"/>
            <a:chOff x="7038412" y="5298115"/>
            <a:chExt cx="3099874" cy="517828"/>
          </a:xfrm>
        </p:grpSpPr>
        <p:grpSp>
          <p:nvGrpSpPr>
            <p:cNvPr id="3085" name="组合 89"/>
            <p:cNvGrpSpPr/>
            <p:nvPr/>
          </p:nvGrpSpPr>
          <p:grpSpPr>
            <a:xfrm>
              <a:off x="7038412" y="5298115"/>
              <a:ext cx="3099874" cy="517828"/>
              <a:chOff x="5718131" y="5650928"/>
              <a:chExt cx="4596458" cy="767829"/>
            </a:xfrm>
          </p:grpSpPr>
          <p:sp>
            <p:nvSpPr>
              <p:cNvPr id="14" name="圆角矩形 13"/>
              <p:cNvSpPr/>
              <p:nvPr/>
            </p:nvSpPr>
            <p:spPr>
              <a:xfrm>
                <a:off x="5718131" y="5650928"/>
                <a:ext cx="4596458" cy="767829"/>
              </a:xfrm>
              <a:prstGeom prst="roundRect">
                <a:avLst>
                  <a:gd name="adj" fmla="val 50000"/>
                </a:avLst>
              </a:prstGeom>
              <a:solidFill>
                <a:srgbClr val="F3F3F3"/>
              </a:solidFill>
              <a:ln w="22225">
                <a:gradFill>
                  <a:gsLst>
                    <a:gs pos="0">
                      <a:schemeClr val="bg1">
                        <a:lumMod val="85000"/>
                      </a:schemeClr>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mn-ea"/>
                  <a:cs typeface="+mn-cs"/>
                </a:endParaRPr>
              </a:p>
            </p:txBody>
          </p:sp>
          <p:sp>
            <p:nvSpPr>
              <p:cNvPr id="15" name="圆角矩形 14"/>
              <p:cNvSpPr/>
              <p:nvPr/>
            </p:nvSpPr>
            <p:spPr>
              <a:xfrm>
                <a:off x="5829672" y="5747159"/>
                <a:ext cx="4373372" cy="575365"/>
              </a:xfrm>
              <a:prstGeom prst="roundRect">
                <a:avLst>
                  <a:gd name="adj" fmla="val 50000"/>
                </a:avLst>
              </a:prstGeom>
              <a:solidFill>
                <a:schemeClr val="accent1"/>
              </a:solidFill>
              <a:ln w="22225">
                <a:gradFill>
                  <a:gsLst>
                    <a:gs pos="0">
                      <a:schemeClr val="bg1">
                        <a:lumMod val="85000"/>
                      </a:schemeClr>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mn-ea"/>
                  <a:cs typeface="+mn-cs"/>
                </a:endParaRPr>
              </a:p>
            </p:txBody>
          </p:sp>
        </p:grpSp>
        <p:sp>
          <p:nvSpPr>
            <p:cNvPr id="13" name="TextBox 19"/>
            <p:cNvSpPr txBox="1"/>
            <p:nvPr/>
          </p:nvSpPr>
          <p:spPr>
            <a:xfrm>
              <a:off x="7752969" y="5433547"/>
              <a:ext cx="127431" cy="188808"/>
            </a:xfrm>
            <a:prstGeom prst="rect">
              <a:avLst/>
            </a:prstGeom>
            <a:noFill/>
          </p:spPr>
          <p:txBody>
            <a:bodyPr wrap="non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4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Arial Unicode MS" pitchFamily="34" charset="-122"/>
              </a:endParaRPr>
            </a:p>
          </p:txBody>
        </p:sp>
      </p:grpSp>
      <p:sp>
        <p:nvSpPr>
          <p:cNvPr id="16" name="标题 1"/>
          <p:cNvSpPr txBox="1"/>
          <p:nvPr/>
        </p:nvSpPr>
        <p:spPr>
          <a:xfrm>
            <a:off x="2536825" y="998538"/>
            <a:ext cx="4006850" cy="684213"/>
          </a:xfrm>
          <a:prstGeom prst="rect">
            <a:avLst/>
          </a:prstGeom>
        </p:spPr>
        <p:txBody>
          <a:bodyPr lIns="91415" tIns="45708" rIns="91415" bIns="45708"/>
          <a:lstStyle>
            <a:lvl1pPr algn="ctr" defTabSz="913765" rtl="0" eaLnBrk="1" latinLnBrk="0" hangingPunct="1">
              <a:lnSpc>
                <a:spcPct val="90000"/>
              </a:lnSpc>
              <a:spcBef>
                <a:spcPct val="0"/>
              </a:spcBef>
              <a:buNone/>
              <a:defRPr sz="2400" b="0" kern="1200">
                <a:solidFill>
                  <a:schemeClr val="bg1"/>
                </a:solidFill>
                <a:effectLst/>
                <a:latin typeface="+mj-ea"/>
                <a:ea typeface="+mj-ea"/>
                <a:cs typeface="+mj-cs"/>
              </a:defRPr>
            </a:lvl1pPr>
          </a:lstStyle>
          <a:p>
            <a:pPr marL="0" marR="0" lvl="0" indent="0" algn="ctr" defTabSz="913765" rtl="0" eaLnBrk="1" fontAlgn="base" latinLnBrk="0" hangingPunct="1">
              <a:lnSpc>
                <a:spcPct val="150000"/>
              </a:lnSpc>
              <a:spcBef>
                <a:spcPct val="0"/>
              </a:spcBef>
              <a:spcAft>
                <a:spcPct val="0"/>
              </a:spcAft>
              <a:buClrTx/>
              <a:buSzTx/>
              <a:buFontTx/>
              <a:buNone/>
              <a:defRPr/>
            </a:pPr>
            <a:r>
              <a:rPr kumimoji="0" lang="zh-CN" altLang="en-US" sz="3600" b="0" i="0" u="none" strike="noStrike" kern="1200" cap="none" spc="0" normalizeH="0" baseline="0" noProof="0" dirty="0" smtClean="0">
                <a:ln>
                  <a:noFill/>
                </a:ln>
                <a:solidFill>
                  <a:schemeClr val="bg1"/>
                </a:solidFill>
                <a:effectLst/>
                <a:uLnTx/>
                <a:uFillTx/>
                <a:latin typeface="造字工房悦黑（非商用）常规体" pitchFamily="2" charset="-122"/>
                <a:ea typeface="造字工房悦黑（非商用）常规体" pitchFamily="2" charset="-122"/>
                <a:cs typeface="+mj-cs"/>
                <a:sym typeface="+mn-ea"/>
              </a:rPr>
              <a:t>目录页</a:t>
            </a:r>
            <a:endParaRPr kumimoji="0" lang="zh-CN" altLang="en-US" sz="3600" b="0" i="0" u="none" strike="noStrike" kern="1200" cap="none" spc="0" normalizeH="0" baseline="0" noProof="0" dirty="0">
              <a:ln>
                <a:noFill/>
              </a:ln>
              <a:solidFill>
                <a:schemeClr val="bg1"/>
              </a:solidFill>
              <a:effectLst/>
              <a:uLnTx/>
              <a:uFillTx/>
              <a:latin typeface="造字工房悦黑（非商用）常规体" pitchFamily="2" charset="-122"/>
              <a:ea typeface="造字工房悦黑（非商用）常规体" pitchFamily="2" charset="-122"/>
              <a:cs typeface="+mj-cs"/>
              <a:sym typeface="+mn-ea"/>
            </a:endParaRPr>
          </a:p>
        </p:txBody>
      </p:sp>
      <p:sp>
        <p:nvSpPr>
          <p:cNvPr id="3" name="内容占位符 2"/>
          <p:cNvSpPr>
            <a:spLocks noGrp="1"/>
          </p:cNvSpPr>
          <p:nvPr>
            <p:ph idx="1"/>
          </p:nvPr>
        </p:nvSpPr>
        <p:spPr>
          <a:xfrm>
            <a:off x="1638585" y="2235059"/>
            <a:ext cx="7886700" cy="4351338"/>
          </a:xfrm>
        </p:spPr>
        <p:txBody>
          <a:bodyPr/>
          <a:lstStyle>
            <a:lvl1pPr marL="0" algn="l" defTabSz="914400" rtl="0" eaLnBrk="1" latinLnBrk="0" hangingPunct="1">
              <a:defRPr lang="zh-CN" altLang="en-US" sz="3200" kern="1200" dirty="0" smtClean="0">
                <a:solidFill>
                  <a:schemeClr val="bg1">
                    <a:lumMod val="50000"/>
                  </a:schemeClr>
                </a:solidFill>
                <a:latin typeface="造字工房悦黑（非商用）常规体" pitchFamily="2" charset="-122"/>
                <a:ea typeface="造字工房悦黑（非商用）常规体" pitchFamily="2" charset="-122"/>
                <a:cs typeface="+mn-cs"/>
              </a:defRPr>
            </a:lvl1pPr>
            <a:lvl2pPr marL="0" algn="l" defTabSz="914400" rtl="0" eaLnBrk="1" latinLnBrk="0" hangingPunct="1">
              <a:defRPr lang="zh-CN" altLang="en-US" sz="3200" kern="1200" dirty="0" smtClean="0">
                <a:solidFill>
                  <a:schemeClr val="bg1">
                    <a:lumMod val="50000"/>
                  </a:schemeClr>
                </a:solidFill>
                <a:latin typeface="造字工房悦黑（非商用）常规体" pitchFamily="2" charset="-122"/>
                <a:ea typeface="造字工房悦黑（非商用）常规体" pitchFamily="2" charset="-122"/>
                <a:cs typeface="+mn-cs"/>
              </a:defRPr>
            </a:lvl2pPr>
            <a:lvl3pPr marL="0" algn="l" defTabSz="914400" rtl="0" eaLnBrk="1" latinLnBrk="0" hangingPunct="1">
              <a:defRPr lang="zh-CN" altLang="en-US" sz="3200" kern="1200" dirty="0" smtClean="0">
                <a:solidFill>
                  <a:schemeClr val="bg1">
                    <a:lumMod val="50000"/>
                  </a:schemeClr>
                </a:solidFill>
                <a:latin typeface="造字工房悦黑（非商用）常规体" pitchFamily="2" charset="-122"/>
                <a:ea typeface="造字工房悦黑（非商用）常规体" pitchFamily="2" charset="-122"/>
                <a:cs typeface="+mn-cs"/>
              </a:defRPr>
            </a:lvl3pPr>
            <a:lvl4pPr marL="0" algn="l" defTabSz="914400" rtl="0" eaLnBrk="1" latinLnBrk="0" hangingPunct="1">
              <a:defRPr lang="zh-CN" altLang="en-US" sz="3200" kern="1200" dirty="0" smtClean="0">
                <a:solidFill>
                  <a:schemeClr val="bg1">
                    <a:lumMod val="50000"/>
                  </a:schemeClr>
                </a:solidFill>
                <a:latin typeface="造字工房悦黑（非商用）常规体" pitchFamily="2" charset="-122"/>
                <a:ea typeface="造字工房悦黑（非商用）常规体" pitchFamily="2" charset="-122"/>
                <a:cs typeface="+mn-cs"/>
              </a:defRPr>
            </a:lvl4pPr>
            <a:lvl5pPr marL="0" algn="l" defTabSz="914400" rtl="0" eaLnBrk="1" latinLnBrk="0" hangingPunct="1">
              <a:defRPr lang="zh-CN" altLang="en-US" sz="3200" kern="1200" dirty="0">
                <a:solidFill>
                  <a:schemeClr val="bg1">
                    <a:lumMod val="50000"/>
                  </a:schemeClr>
                </a:solidFill>
                <a:latin typeface="造字工房悦黑（非商用）常规体" pitchFamily="2" charset="-122"/>
                <a:ea typeface="造字工房悦黑（非商用）常规体" pitchFamily="2" charset="-122"/>
                <a:cs typeface="+mn-cs"/>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7"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1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19"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p>
        </p:txBody>
      </p:sp>
    </p:spTree>
  </p:cSld>
  <p:clrMapOvr>
    <a:masterClrMapping/>
  </p:clrMapOvr>
  <p:transition spd="med">
    <p:fade/>
  </p:transition>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6"/>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2"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1"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8" name="页脚占位符 7"/>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4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4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4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4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4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4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cxnSp>
        <p:nvCxnSpPr>
          <p:cNvPr id="9" name="直接连接符 8"/>
          <p:cNvCxnSpPr/>
          <p:nvPr/>
        </p:nvCxnSpPr>
        <p:spPr>
          <a:xfrm>
            <a:off x="55563" y="901700"/>
            <a:ext cx="9031288"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日期占位符 2"/>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11" name="页脚占位符 3"/>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12" name="灯片编号占位符 4"/>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p>
        </p:txBody>
      </p:sp>
    </p:spTree>
  </p:cSld>
  <p:clrMapOvr>
    <a:masterClrMapping/>
  </p:clrMapOvr>
  <p:transition spd="med">
    <p:fade/>
  </p:transition>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5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5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5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5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5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5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5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5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5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5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9" name="01"/>
          <p:cNvSpPr>
            <a:spLocks noChangeArrowheads="1"/>
          </p:cNvSpPr>
          <p:nvPr/>
        </p:nvSpPr>
        <p:spPr bwMode="auto">
          <a:xfrm>
            <a:off x="2786063" y="2749550"/>
            <a:ext cx="3425825" cy="1322388"/>
          </a:xfrm>
          <a:prstGeom prst="rect">
            <a:avLst/>
          </a:prstGeom>
          <a:noFill/>
          <a:ln w="9525">
            <a:noFill/>
            <a:miter lim="800000"/>
          </a:ln>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8000" b="1" i="0" u="none" strike="noStrike" kern="1200" cap="none" spc="0" normalizeH="0" baseline="0" noProof="0">
                <a:ln>
                  <a:noFill/>
                </a:ln>
                <a:solidFill>
                  <a:srgbClr val="538C2E"/>
                </a:solidFill>
                <a:effectLst/>
                <a:uLnTx/>
                <a:uFillTx/>
                <a:latin typeface="微软雅黑" panose="020B0503020204020204" charset="-122"/>
                <a:ea typeface="微软雅黑" panose="020B0503020204020204" charset="-122"/>
                <a:cs typeface="Arial Unicode MS" pitchFamily="34" charset="-122"/>
                <a:sym typeface="+mn-ea"/>
              </a:rPr>
              <a:t>谢    谢</a:t>
            </a:r>
            <a:endParaRPr kumimoji="0" lang="zh-CN" altLang="en-US" sz="8000" b="1" i="0" u="none" strike="noStrike" kern="1200" cap="none" spc="0" normalizeH="0" baseline="0" noProof="0">
              <a:ln>
                <a:noFill/>
              </a:ln>
              <a:solidFill>
                <a:srgbClr val="538C2E"/>
              </a:solidFill>
              <a:effectLst/>
              <a:uLnTx/>
              <a:uFillTx/>
              <a:latin typeface="微软雅黑" panose="020B0503020204020204" charset="-122"/>
              <a:ea typeface="微软雅黑" panose="020B0503020204020204" charset="-122"/>
              <a:cs typeface="Arial Unicode MS" pitchFamily="34" charset="-122"/>
              <a:sym typeface="+mn-ea"/>
            </a:endParaRPr>
          </a:p>
        </p:txBody>
      </p:sp>
      <p:sp>
        <p:nvSpPr>
          <p:cNvPr id="10" name="日期占位符 1"/>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11" name="页脚占位符 2"/>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12" name="灯片编号占位符 3"/>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p>
        </p:txBody>
      </p:sp>
    </p:spTree>
  </p:cSld>
  <p:clrMapOvr>
    <a:masterClrMapping/>
  </p:clrMapOvr>
  <p:transition spd="med">
    <p:fade/>
  </p:transition>
  <p:hf sldNum="0" hdr="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6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6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6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6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6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6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6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6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6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6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7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7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7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7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7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7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7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7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7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Masters/_rels/slideMaster1.xml.rels><?xml version="1.0" encoding="UTF-8" standalone="yes"?>
<Relationships xmlns="http://schemas.openxmlformats.org/package/2006/relationships"><Relationship Id="rId99" Type="http://schemas.openxmlformats.org/officeDocument/2006/relationships/slideLayout" Target="../slideLayouts/slideLayout99.xml"/><Relationship Id="rId98" Type="http://schemas.openxmlformats.org/officeDocument/2006/relationships/slideLayout" Target="../slideLayouts/slideLayout98.xml"/><Relationship Id="rId97" Type="http://schemas.openxmlformats.org/officeDocument/2006/relationships/slideLayout" Target="../slideLayouts/slideLayout97.xml"/><Relationship Id="rId96" Type="http://schemas.openxmlformats.org/officeDocument/2006/relationships/slideLayout" Target="../slideLayouts/slideLayout96.xml"/><Relationship Id="rId95" Type="http://schemas.openxmlformats.org/officeDocument/2006/relationships/slideLayout" Target="../slideLayouts/slideLayout95.xml"/><Relationship Id="rId94" Type="http://schemas.openxmlformats.org/officeDocument/2006/relationships/slideLayout" Target="../slideLayouts/slideLayout94.xml"/><Relationship Id="rId93" Type="http://schemas.openxmlformats.org/officeDocument/2006/relationships/slideLayout" Target="../slideLayouts/slideLayout93.xml"/><Relationship Id="rId92" Type="http://schemas.openxmlformats.org/officeDocument/2006/relationships/slideLayout" Target="../slideLayouts/slideLayout92.xml"/><Relationship Id="rId91" Type="http://schemas.openxmlformats.org/officeDocument/2006/relationships/slideLayout" Target="../slideLayouts/slideLayout91.xml"/><Relationship Id="rId90" Type="http://schemas.openxmlformats.org/officeDocument/2006/relationships/slideLayout" Target="../slideLayouts/slideLayout90.xml"/><Relationship Id="rId9" Type="http://schemas.openxmlformats.org/officeDocument/2006/relationships/slideLayout" Target="../slideLayouts/slideLayout9.xml"/><Relationship Id="rId89" Type="http://schemas.openxmlformats.org/officeDocument/2006/relationships/slideLayout" Target="../slideLayouts/slideLayout89.xml"/><Relationship Id="rId88" Type="http://schemas.openxmlformats.org/officeDocument/2006/relationships/slideLayout" Target="../slideLayouts/slideLayout88.xml"/><Relationship Id="rId87" Type="http://schemas.openxmlformats.org/officeDocument/2006/relationships/slideLayout" Target="../slideLayouts/slideLayout87.xml"/><Relationship Id="rId86" Type="http://schemas.openxmlformats.org/officeDocument/2006/relationships/slideLayout" Target="../slideLayouts/slideLayout86.xml"/><Relationship Id="rId85" Type="http://schemas.openxmlformats.org/officeDocument/2006/relationships/slideLayout" Target="../slideLayouts/slideLayout85.xml"/><Relationship Id="rId84" Type="http://schemas.openxmlformats.org/officeDocument/2006/relationships/slideLayout" Target="../slideLayouts/slideLayout84.xml"/><Relationship Id="rId83" Type="http://schemas.openxmlformats.org/officeDocument/2006/relationships/slideLayout" Target="../slideLayouts/slideLayout83.xml"/><Relationship Id="rId82" Type="http://schemas.openxmlformats.org/officeDocument/2006/relationships/slideLayout" Target="../slideLayouts/slideLayout82.xml"/><Relationship Id="rId81" Type="http://schemas.openxmlformats.org/officeDocument/2006/relationships/slideLayout" Target="../slideLayouts/slideLayout81.xml"/><Relationship Id="rId80" Type="http://schemas.openxmlformats.org/officeDocument/2006/relationships/slideLayout" Target="../slideLayouts/slideLayout80.xml"/><Relationship Id="rId8" Type="http://schemas.openxmlformats.org/officeDocument/2006/relationships/slideLayout" Target="../slideLayouts/slideLayout8.xml"/><Relationship Id="rId79" Type="http://schemas.openxmlformats.org/officeDocument/2006/relationships/slideLayout" Target="../slideLayouts/slideLayout79.xml"/><Relationship Id="rId78" Type="http://schemas.openxmlformats.org/officeDocument/2006/relationships/slideLayout" Target="../slideLayouts/slideLayout78.xml"/><Relationship Id="rId77" Type="http://schemas.openxmlformats.org/officeDocument/2006/relationships/slideLayout" Target="../slideLayouts/slideLayout77.xml"/><Relationship Id="rId76" Type="http://schemas.openxmlformats.org/officeDocument/2006/relationships/slideLayout" Target="../slideLayouts/slideLayout76.xml"/><Relationship Id="rId75" Type="http://schemas.openxmlformats.org/officeDocument/2006/relationships/slideLayout" Target="../slideLayouts/slideLayout75.xml"/><Relationship Id="rId74" Type="http://schemas.openxmlformats.org/officeDocument/2006/relationships/slideLayout" Target="../slideLayouts/slideLayout74.xml"/><Relationship Id="rId73" Type="http://schemas.openxmlformats.org/officeDocument/2006/relationships/slideLayout" Target="../slideLayouts/slideLayout73.xml"/><Relationship Id="rId72" Type="http://schemas.openxmlformats.org/officeDocument/2006/relationships/slideLayout" Target="../slideLayouts/slideLayout72.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7" Type="http://schemas.openxmlformats.org/officeDocument/2006/relationships/slideLayout" Target="../slideLayouts/slideLayout7.xml"/><Relationship Id="rId69" Type="http://schemas.openxmlformats.org/officeDocument/2006/relationships/slideLayout" Target="../slideLayouts/slideLayout69.xml"/><Relationship Id="rId68" Type="http://schemas.openxmlformats.org/officeDocument/2006/relationships/slideLayout" Target="../slideLayouts/slideLayout68.xml"/><Relationship Id="rId67" Type="http://schemas.openxmlformats.org/officeDocument/2006/relationships/slideLayout" Target="../slideLayouts/slideLayout67.xml"/><Relationship Id="rId66" Type="http://schemas.openxmlformats.org/officeDocument/2006/relationships/slideLayout" Target="../slideLayouts/slideLayout66.xml"/><Relationship Id="rId65" Type="http://schemas.openxmlformats.org/officeDocument/2006/relationships/slideLayout" Target="../slideLayouts/slideLayout65.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1" Type="http://schemas.openxmlformats.org/officeDocument/2006/relationships/theme" Target="../theme/theme1.xml"/><Relationship Id="rId150" Type="http://schemas.openxmlformats.org/officeDocument/2006/relationships/image" Target="../media/image1.jpeg"/><Relationship Id="rId15" Type="http://schemas.openxmlformats.org/officeDocument/2006/relationships/slideLayout" Target="../slideLayouts/slideLayout15.xml"/><Relationship Id="rId149" Type="http://schemas.openxmlformats.org/officeDocument/2006/relationships/slideLayout" Target="../slideLayouts/slideLayout149.xml"/><Relationship Id="rId148" Type="http://schemas.openxmlformats.org/officeDocument/2006/relationships/slideLayout" Target="../slideLayouts/slideLayout148.xml"/><Relationship Id="rId147" Type="http://schemas.openxmlformats.org/officeDocument/2006/relationships/slideLayout" Target="../slideLayouts/slideLayout147.xml"/><Relationship Id="rId146" Type="http://schemas.openxmlformats.org/officeDocument/2006/relationships/slideLayout" Target="../slideLayouts/slideLayout146.xml"/><Relationship Id="rId145" Type="http://schemas.openxmlformats.org/officeDocument/2006/relationships/slideLayout" Target="../slideLayouts/slideLayout145.xml"/><Relationship Id="rId144" Type="http://schemas.openxmlformats.org/officeDocument/2006/relationships/slideLayout" Target="../slideLayouts/slideLayout144.xml"/><Relationship Id="rId143" Type="http://schemas.openxmlformats.org/officeDocument/2006/relationships/slideLayout" Target="../slideLayouts/slideLayout143.xml"/><Relationship Id="rId142" Type="http://schemas.openxmlformats.org/officeDocument/2006/relationships/slideLayout" Target="../slideLayouts/slideLayout142.xml"/><Relationship Id="rId141" Type="http://schemas.openxmlformats.org/officeDocument/2006/relationships/slideLayout" Target="../slideLayouts/slideLayout141.xml"/><Relationship Id="rId140" Type="http://schemas.openxmlformats.org/officeDocument/2006/relationships/slideLayout" Target="../slideLayouts/slideLayout140.xml"/><Relationship Id="rId14" Type="http://schemas.openxmlformats.org/officeDocument/2006/relationships/slideLayout" Target="../slideLayouts/slideLayout14.xml"/><Relationship Id="rId139" Type="http://schemas.openxmlformats.org/officeDocument/2006/relationships/slideLayout" Target="../slideLayouts/slideLayout139.xml"/><Relationship Id="rId138" Type="http://schemas.openxmlformats.org/officeDocument/2006/relationships/slideLayout" Target="../slideLayouts/slideLayout138.xml"/><Relationship Id="rId137" Type="http://schemas.openxmlformats.org/officeDocument/2006/relationships/slideLayout" Target="../slideLayouts/slideLayout137.xml"/><Relationship Id="rId136" Type="http://schemas.openxmlformats.org/officeDocument/2006/relationships/slideLayout" Target="../slideLayouts/slideLayout136.xml"/><Relationship Id="rId135" Type="http://schemas.openxmlformats.org/officeDocument/2006/relationships/slideLayout" Target="../slideLayouts/slideLayout135.xml"/><Relationship Id="rId134" Type="http://schemas.openxmlformats.org/officeDocument/2006/relationships/slideLayout" Target="../slideLayouts/slideLayout134.xml"/><Relationship Id="rId133" Type="http://schemas.openxmlformats.org/officeDocument/2006/relationships/slideLayout" Target="../slideLayouts/slideLayout133.xml"/><Relationship Id="rId132" Type="http://schemas.openxmlformats.org/officeDocument/2006/relationships/slideLayout" Target="../slideLayouts/slideLayout132.xml"/><Relationship Id="rId131" Type="http://schemas.openxmlformats.org/officeDocument/2006/relationships/slideLayout" Target="../slideLayouts/slideLayout131.xml"/><Relationship Id="rId130" Type="http://schemas.openxmlformats.org/officeDocument/2006/relationships/slideLayout" Target="../slideLayouts/slideLayout130.xml"/><Relationship Id="rId13" Type="http://schemas.openxmlformats.org/officeDocument/2006/relationships/slideLayout" Target="../slideLayouts/slideLayout13.xml"/><Relationship Id="rId129" Type="http://schemas.openxmlformats.org/officeDocument/2006/relationships/slideLayout" Target="../slideLayouts/slideLayout129.xml"/><Relationship Id="rId128" Type="http://schemas.openxmlformats.org/officeDocument/2006/relationships/slideLayout" Target="../slideLayouts/slideLayout128.xml"/><Relationship Id="rId127" Type="http://schemas.openxmlformats.org/officeDocument/2006/relationships/slideLayout" Target="../slideLayouts/slideLayout127.xml"/><Relationship Id="rId126" Type="http://schemas.openxmlformats.org/officeDocument/2006/relationships/slideLayout" Target="../slideLayouts/slideLayout126.xml"/><Relationship Id="rId125" Type="http://schemas.openxmlformats.org/officeDocument/2006/relationships/slideLayout" Target="../slideLayouts/slideLayout125.xml"/><Relationship Id="rId124" Type="http://schemas.openxmlformats.org/officeDocument/2006/relationships/slideLayout" Target="../slideLayouts/slideLayout124.xml"/><Relationship Id="rId123" Type="http://schemas.openxmlformats.org/officeDocument/2006/relationships/slideLayout" Target="../slideLayouts/slideLayout123.xml"/><Relationship Id="rId122" Type="http://schemas.openxmlformats.org/officeDocument/2006/relationships/slideLayout" Target="../slideLayouts/slideLayout122.xml"/><Relationship Id="rId121" Type="http://schemas.openxmlformats.org/officeDocument/2006/relationships/slideLayout" Target="../slideLayouts/slideLayout121.xml"/><Relationship Id="rId120" Type="http://schemas.openxmlformats.org/officeDocument/2006/relationships/slideLayout" Target="../slideLayouts/slideLayout120.xml"/><Relationship Id="rId12" Type="http://schemas.openxmlformats.org/officeDocument/2006/relationships/slideLayout" Target="../slideLayouts/slideLayout12.xml"/><Relationship Id="rId119" Type="http://schemas.openxmlformats.org/officeDocument/2006/relationships/slideLayout" Target="../slideLayouts/slideLayout119.xml"/><Relationship Id="rId118" Type="http://schemas.openxmlformats.org/officeDocument/2006/relationships/slideLayout" Target="../slideLayouts/slideLayout118.xml"/><Relationship Id="rId117" Type="http://schemas.openxmlformats.org/officeDocument/2006/relationships/slideLayout" Target="../slideLayouts/slideLayout117.xml"/><Relationship Id="rId116" Type="http://schemas.openxmlformats.org/officeDocument/2006/relationships/slideLayout" Target="../slideLayouts/slideLayout116.xml"/><Relationship Id="rId115" Type="http://schemas.openxmlformats.org/officeDocument/2006/relationships/slideLayout" Target="../slideLayouts/slideLayout115.xml"/><Relationship Id="rId114" Type="http://schemas.openxmlformats.org/officeDocument/2006/relationships/slideLayout" Target="../slideLayouts/slideLayout114.xml"/><Relationship Id="rId113" Type="http://schemas.openxmlformats.org/officeDocument/2006/relationships/slideLayout" Target="../slideLayouts/slideLayout113.xml"/><Relationship Id="rId112" Type="http://schemas.openxmlformats.org/officeDocument/2006/relationships/slideLayout" Target="../slideLayouts/slideLayout112.xml"/><Relationship Id="rId111" Type="http://schemas.openxmlformats.org/officeDocument/2006/relationships/slideLayout" Target="../slideLayouts/slideLayout111.xml"/><Relationship Id="rId110" Type="http://schemas.openxmlformats.org/officeDocument/2006/relationships/slideLayout" Target="../slideLayouts/slideLayout110.xml"/><Relationship Id="rId11" Type="http://schemas.openxmlformats.org/officeDocument/2006/relationships/slideLayout" Target="../slideLayouts/slideLayout11.xml"/><Relationship Id="rId109" Type="http://schemas.openxmlformats.org/officeDocument/2006/relationships/slideLayout" Target="../slideLayouts/slideLayout109.xml"/><Relationship Id="rId108" Type="http://schemas.openxmlformats.org/officeDocument/2006/relationships/slideLayout" Target="../slideLayouts/slideLayout108.xml"/><Relationship Id="rId107" Type="http://schemas.openxmlformats.org/officeDocument/2006/relationships/slideLayout" Target="../slideLayouts/slideLayout107.xml"/><Relationship Id="rId106" Type="http://schemas.openxmlformats.org/officeDocument/2006/relationships/slideLayout" Target="../slideLayouts/slideLayout106.xml"/><Relationship Id="rId105" Type="http://schemas.openxmlformats.org/officeDocument/2006/relationships/slideLayout" Target="../slideLayouts/slideLayout105.xml"/><Relationship Id="rId104" Type="http://schemas.openxmlformats.org/officeDocument/2006/relationships/slideLayout" Target="../slideLayouts/slideLayout104.xml"/><Relationship Id="rId103" Type="http://schemas.openxmlformats.org/officeDocument/2006/relationships/slideLayout" Target="../slideLayouts/slideLayout103.xml"/><Relationship Id="rId102" Type="http://schemas.openxmlformats.org/officeDocument/2006/relationships/slideLayout" Target="../slideLayouts/slideLayout102.xml"/><Relationship Id="rId101" Type="http://schemas.openxmlformats.org/officeDocument/2006/relationships/slideLayout" Target="../slideLayouts/slideLayout101.xml"/><Relationship Id="rId100" Type="http://schemas.openxmlformats.org/officeDocument/2006/relationships/slideLayout" Target="../slideLayouts/slideLayout100.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white">
      <p:bgPr>
        <a:blipFill dpi="0" rotWithShape="1">
          <a:blip r:embed="rId150" cstate="print">
            <a:lum/>
          </a:blip>
          <a:srcRect/>
          <a:stretch>
            <a:fillRect l="-28000" r="-28000"/>
          </a:stretch>
        </a:blipFill>
        <a:effectLst/>
      </p:bgPr>
    </p:bg>
    <p:spTree>
      <p:nvGrpSpPr>
        <p:cNvPr id="1" name=""/>
        <p:cNvGrpSpPr/>
        <p:nvPr/>
      </p:nvGrpSpPr>
      <p:grpSpPr/>
      <p:sp>
        <p:nvSpPr>
          <p:cNvPr id="1026" name="标题占位符 1"/>
          <p:cNvSpPr>
            <a:spLocks noGrp="1"/>
          </p:cNvSpPr>
          <p:nvPr>
            <p:ph type="title"/>
          </p:nvPr>
        </p:nvSpPr>
        <p:spPr>
          <a:xfrm>
            <a:off x="628650" y="365125"/>
            <a:ext cx="7886700" cy="1325563"/>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628650" y="1825625"/>
            <a:ext cx="7886700" cy="4351338"/>
          </a:xfrm>
          <a:prstGeom prst="rect">
            <a:avLst/>
          </a:prstGeom>
          <a:noFill/>
          <a:ln w="9525">
            <a:noFill/>
          </a:ln>
        </p:spPr>
        <p:txBody>
          <a:bodyPr anchor="t"/>
          <a:p>
            <a:pPr lvl="0" indent="-228600"/>
            <a:r>
              <a:rPr lang="zh-CN" altLang="en-US" dirty="0"/>
              <a:t>单击此处编辑母版文本样式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0" hangingPunct="0">
              <a:buFontTx/>
              <a:buNone/>
              <a:defRPr sz="1200">
                <a:solidFill>
                  <a:schemeClr val="tx1">
                    <a:tint val="75000"/>
                  </a:schemeClr>
                </a:solidFill>
                <a:cs typeface="Arial Unicode MS" pitchFamily="34" charset="-122"/>
              </a:defRPr>
            </a:lvl1p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0" hangingPunct="0">
              <a:buFontTx/>
              <a:buNone/>
              <a:defRPr sz="1200">
                <a:solidFill>
                  <a:schemeClr val="tx1">
                    <a:tint val="75000"/>
                  </a:schemeClr>
                </a:solidFill>
                <a:cs typeface="Arial Unicode MS" pitchFamily="34" charset="-122"/>
              </a:defRPr>
            </a:lvl1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cxnSp>
        <p:nvCxnSpPr>
          <p:cNvPr id="8" name="直接连接符 7"/>
          <p:cNvCxnSpPr/>
          <p:nvPr/>
        </p:nvCxnSpPr>
        <p:spPr>
          <a:xfrm>
            <a:off x="55563" y="901700"/>
            <a:ext cx="9031288" cy="0"/>
          </a:xfrm>
          <a:prstGeom prst="line">
            <a:avLst/>
          </a:prstGeom>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 id="2147483731" r:id="rId83"/>
    <p:sldLayoutId id="2147483732" r:id="rId84"/>
    <p:sldLayoutId id="2147483733" r:id="rId85"/>
    <p:sldLayoutId id="2147483734" r:id="rId86"/>
    <p:sldLayoutId id="2147483735" r:id="rId87"/>
    <p:sldLayoutId id="2147483736" r:id="rId88"/>
    <p:sldLayoutId id="2147483737" r:id="rId89"/>
    <p:sldLayoutId id="2147483738" r:id="rId90"/>
    <p:sldLayoutId id="2147483739" r:id="rId91"/>
    <p:sldLayoutId id="2147483740" r:id="rId92"/>
    <p:sldLayoutId id="2147483741" r:id="rId93"/>
    <p:sldLayoutId id="2147483742" r:id="rId94"/>
    <p:sldLayoutId id="2147483743" r:id="rId95"/>
    <p:sldLayoutId id="2147483744" r:id="rId96"/>
    <p:sldLayoutId id="2147483745" r:id="rId97"/>
    <p:sldLayoutId id="2147483746" r:id="rId98"/>
    <p:sldLayoutId id="2147483747" r:id="rId99"/>
    <p:sldLayoutId id="2147483748" r:id="rId100"/>
    <p:sldLayoutId id="2147483749" r:id="rId101"/>
    <p:sldLayoutId id="2147483750" r:id="rId102"/>
    <p:sldLayoutId id="2147483751" r:id="rId103"/>
    <p:sldLayoutId id="2147483752" r:id="rId104"/>
    <p:sldLayoutId id="2147483753" r:id="rId105"/>
    <p:sldLayoutId id="2147483754" r:id="rId106"/>
    <p:sldLayoutId id="2147483755" r:id="rId107"/>
    <p:sldLayoutId id="2147483756" r:id="rId108"/>
    <p:sldLayoutId id="2147483757" r:id="rId109"/>
    <p:sldLayoutId id="2147483758" r:id="rId110"/>
    <p:sldLayoutId id="2147483759" r:id="rId111"/>
    <p:sldLayoutId id="2147483760" r:id="rId112"/>
    <p:sldLayoutId id="2147483761" r:id="rId113"/>
    <p:sldLayoutId id="2147483762" r:id="rId114"/>
    <p:sldLayoutId id="2147483763" r:id="rId115"/>
    <p:sldLayoutId id="2147483764" r:id="rId116"/>
    <p:sldLayoutId id="2147483765" r:id="rId117"/>
    <p:sldLayoutId id="2147483766" r:id="rId118"/>
    <p:sldLayoutId id="2147483767" r:id="rId119"/>
    <p:sldLayoutId id="2147483768" r:id="rId120"/>
    <p:sldLayoutId id="2147483769" r:id="rId121"/>
    <p:sldLayoutId id="2147483770" r:id="rId122"/>
    <p:sldLayoutId id="2147483771" r:id="rId123"/>
    <p:sldLayoutId id="2147483772" r:id="rId124"/>
    <p:sldLayoutId id="2147483773" r:id="rId125"/>
    <p:sldLayoutId id="2147483774" r:id="rId126"/>
    <p:sldLayoutId id="2147483775" r:id="rId127"/>
    <p:sldLayoutId id="2147483776" r:id="rId128"/>
    <p:sldLayoutId id="2147483777" r:id="rId129"/>
    <p:sldLayoutId id="2147483778" r:id="rId130"/>
    <p:sldLayoutId id="2147483779" r:id="rId131"/>
    <p:sldLayoutId id="2147483780" r:id="rId132"/>
    <p:sldLayoutId id="2147483781" r:id="rId133"/>
    <p:sldLayoutId id="2147483782" r:id="rId134"/>
    <p:sldLayoutId id="2147483783" r:id="rId135"/>
    <p:sldLayoutId id="2147483784" r:id="rId136"/>
    <p:sldLayoutId id="2147483785" r:id="rId137"/>
    <p:sldLayoutId id="2147483786" r:id="rId138"/>
    <p:sldLayoutId id="2147483787" r:id="rId139"/>
    <p:sldLayoutId id="2147483788" r:id="rId140"/>
    <p:sldLayoutId id="2147483789" r:id="rId141"/>
    <p:sldLayoutId id="2147483790" r:id="rId142"/>
    <p:sldLayoutId id="2147483791" r:id="rId143"/>
    <p:sldLayoutId id="2147483792" r:id="rId144"/>
    <p:sldLayoutId id="2147483793" r:id="rId145"/>
    <p:sldLayoutId id="2147483794" r:id="rId146"/>
    <p:sldLayoutId id="2147483795" r:id="rId147"/>
    <p:sldLayoutId id="2147483796" r:id="rId148"/>
    <p:sldLayoutId id="2147483797" r:id="rId149"/>
  </p:sldLayoutIdLst>
  <p:transition spd="med">
    <p:fade/>
  </p:transition>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Black" panose="020B0A04020102020204" pitchFamily="34" charset="0"/>
          <a:ea typeface="微软雅黑" panose="020B0503020204020204" charset="-122"/>
        </a:defRPr>
      </a:lvl2pPr>
      <a:lvl3pPr algn="l" rtl="0" eaLnBrk="0" fontAlgn="base" hangingPunct="0">
        <a:lnSpc>
          <a:spcPct val="90000"/>
        </a:lnSpc>
        <a:spcBef>
          <a:spcPct val="0"/>
        </a:spcBef>
        <a:spcAft>
          <a:spcPct val="0"/>
        </a:spcAft>
        <a:defRPr sz="4400">
          <a:solidFill>
            <a:schemeClr val="tx1"/>
          </a:solidFill>
          <a:latin typeface="Arial Black" panose="020B0A04020102020204" pitchFamily="34" charset="0"/>
          <a:ea typeface="微软雅黑" panose="020B0503020204020204" charset="-122"/>
        </a:defRPr>
      </a:lvl3pPr>
      <a:lvl4pPr algn="l" rtl="0" eaLnBrk="0" fontAlgn="base" hangingPunct="0">
        <a:lnSpc>
          <a:spcPct val="90000"/>
        </a:lnSpc>
        <a:spcBef>
          <a:spcPct val="0"/>
        </a:spcBef>
        <a:spcAft>
          <a:spcPct val="0"/>
        </a:spcAft>
        <a:defRPr sz="4400">
          <a:solidFill>
            <a:schemeClr val="tx1"/>
          </a:solidFill>
          <a:latin typeface="Arial Black" panose="020B0A04020102020204" pitchFamily="34" charset="0"/>
          <a:ea typeface="微软雅黑" panose="020B0503020204020204" charset="-122"/>
        </a:defRPr>
      </a:lvl4pPr>
      <a:lvl5pPr algn="l" rtl="0" eaLnBrk="0" fontAlgn="base" hangingPunct="0">
        <a:lnSpc>
          <a:spcPct val="90000"/>
        </a:lnSpc>
        <a:spcBef>
          <a:spcPct val="0"/>
        </a:spcBef>
        <a:spcAft>
          <a:spcPct val="0"/>
        </a:spcAft>
        <a:defRPr sz="4400">
          <a:solidFill>
            <a:schemeClr val="tx1"/>
          </a:solidFill>
          <a:latin typeface="Arial Black" panose="020B0A04020102020204" pitchFamily="34" charset="0"/>
          <a:ea typeface="微软雅黑" panose="020B0503020204020204" charset="-122"/>
        </a:defRPr>
      </a:lvl5pPr>
      <a:lvl6pPr marL="457200" algn="l" rtl="0" fontAlgn="base">
        <a:lnSpc>
          <a:spcPct val="90000"/>
        </a:lnSpc>
        <a:spcBef>
          <a:spcPct val="0"/>
        </a:spcBef>
        <a:spcAft>
          <a:spcPct val="0"/>
        </a:spcAft>
        <a:defRPr sz="4400">
          <a:solidFill>
            <a:schemeClr val="tx1"/>
          </a:solidFill>
          <a:latin typeface="Arial Black" panose="020B0A04020102020204" pitchFamily="34" charset="0"/>
          <a:ea typeface="微软雅黑" panose="020B0503020204020204" charset="-122"/>
        </a:defRPr>
      </a:lvl6pPr>
      <a:lvl7pPr marL="914400" algn="l" rtl="0" fontAlgn="base">
        <a:lnSpc>
          <a:spcPct val="90000"/>
        </a:lnSpc>
        <a:spcBef>
          <a:spcPct val="0"/>
        </a:spcBef>
        <a:spcAft>
          <a:spcPct val="0"/>
        </a:spcAft>
        <a:defRPr sz="4400">
          <a:solidFill>
            <a:schemeClr val="tx1"/>
          </a:solidFill>
          <a:latin typeface="Arial Black" panose="020B0A04020102020204" pitchFamily="34" charset="0"/>
          <a:ea typeface="微软雅黑" panose="020B0503020204020204" charset="-122"/>
        </a:defRPr>
      </a:lvl7pPr>
      <a:lvl8pPr marL="1371600" algn="l" rtl="0" fontAlgn="base">
        <a:lnSpc>
          <a:spcPct val="90000"/>
        </a:lnSpc>
        <a:spcBef>
          <a:spcPct val="0"/>
        </a:spcBef>
        <a:spcAft>
          <a:spcPct val="0"/>
        </a:spcAft>
        <a:defRPr sz="4400">
          <a:solidFill>
            <a:schemeClr val="tx1"/>
          </a:solidFill>
          <a:latin typeface="Arial Black" panose="020B0A04020102020204" pitchFamily="34" charset="0"/>
          <a:ea typeface="微软雅黑" panose="020B0503020204020204" charset="-122"/>
        </a:defRPr>
      </a:lvl8pPr>
      <a:lvl9pPr marL="1828800" algn="l" rtl="0" fontAlgn="base">
        <a:lnSpc>
          <a:spcPct val="90000"/>
        </a:lnSpc>
        <a:spcBef>
          <a:spcPct val="0"/>
        </a:spcBef>
        <a:spcAft>
          <a:spcPct val="0"/>
        </a:spcAft>
        <a:defRPr sz="4400">
          <a:solidFill>
            <a:schemeClr val="tx1"/>
          </a:solidFill>
          <a:latin typeface="Arial Black" panose="020B0A04020102020204" pitchFamily="34" charset="0"/>
          <a:ea typeface="微软雅黑" panose="020B050302020402020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lang="zh-CN" altLang="en-US" sz="3200" kern="1200" dirty="0">
          <a:solidFill>
            <a:srgbClr val="7F7F7F"/>
          </a:solidFill>
          <a:latin typeface="+mn-lt"/>
          <a:ea typeface="造字工房悦黑（非商用）常规体" pitchFamily="2" charset="-122"/>
          <a:cs typeface="造字工房悦黑（非商用）常规体"/>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lang="zh-CN" altLang="en-US" sz="2400" kern="1200" dirty="0">
          <a:solidFill>
            <a:srgbClr val="7F7F7F"/>
          </a:solidFill>
          <a:latin typeface="+mn-lt"/>
          <a:ea typeface="造字工房悦黑（非商用）常规体" pitchFamily="2" charset="-122"/>
          <a:cs typeface="造字工房悦黑（非商用）常规体"/>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lang="zh-CN" altLang="en-US" sz="2400" kern="1200" dirty="0">
          <a:solidFill>
            <a:srgbClr val="7F7F7F"/>
          </a:solidFill>
          <a:latin typeface="+mn-lt"/>
          <a:ea typeface="造字工房悦黑（非商用）常规体" pitchFamily="2" charset="-122"/>
          <a:cs typeface="造字工房悦黑（非商用）常规体"/>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lang="zh-CN" altLang="en-US" sz="2400" kern="1200" dirty="0">
          <a:solidFill>
            <a:srgbClr val="7F7F7F"/>
          </a:solidFill>
          <a:latin typeface="+mn-lt"/>
          <a:ea typeface="造字工房悦黑（非商用）常规体" pitchFamily="2" charset="-122"/>
          <a:cs typeface="造字工房悦黑（非商用）常规体"/>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lang="zh-CN" altLang="en-US" sz="2400" kern="1200" dirty="0">
          <a:solidFill>
            <a:srgbClr val="7F7F7F"/>
          </a:solidFill>
          <a:latin typeface="+mn-lt"/>
          <a:ea typeface="造字工房悦黑（非商用）常规体" pitchFamily="2" charset="-122"/>
          <a:cs typeface="造字工房悦黑（非商用）常规体"/>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A_01"/>
          <p:cNvSpPr/>
          <p:nvPr>
            <p:custDataLst>
              <p:tags r:id="rId1"/>
            </p:custDataLst>
          </p:nvPr>
        </p:nvSpPr>
        <p:spPr>
          <a:xfrm>
            <a:off x="3430069" y="3083096"/>
            <a:ext cx="2283460" cy="691515"/>
          </a:xfrm>
          <a:prstGeom prst="rect">
            <a:avLst/>
          </a:prstGeom>
          <a:noFill/>
        </p:spPr>
        <p:txBody>
          <a:bodyPr wrap="none" lIns="68580" tIns="34290" rIns="68580" bIns="34290">
            <a:spAutoFit/>
          </a:bodyPr>
          <a:lstStyle/>
          <a:p>
            <a:pPr algn="ctr"/>
            <a:r>
              <a:rPr sz="4050" b="1" dirty="0">
                <a:ln w="0"/>
                <a:solidFill>
                  <a:schemeClr val="accent1"/>
                </a:solidFill>
                <a:latin typeface="微软雅黑" panose="020B0503020204020204" pitchFamily="82" charset="2"/>
                <a:ea typeface="微软雅黑" panose="020B0503020204020204" pitchFamily="82" charset="2"/>
                <a:sym typeface="+mn-ea"/>
              </a:rPr>
              <a:t>Java泛型</a:t>
            </a:r>
            <a:endParaRPr lang="zh-CN" sz="4050" b="1" dirty="0">
              <a:ln w="0"/>
              <a:solidFill>
                <a:schemeClr val="accent1"/>
              </a:solidFill>
              <a:latin typeface="微软雅黑" panose="020B0503020204020204" pitchFamily="82" charset="2"/>
              <a:ea typeface="微软雅黑" panose="020B0503020204020204" pitchFamily="82" charset="2"/>
              <a:sym typeface="+mn-ea"/>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文本框 1"/>
          <p:cNvSpPr txBox="1"/>
          <p:nvPr/>
        </p:nvSpPr>
        <p:spPr>
          <a:xfrm>
            <a:off x="104775" y="920750"/>
            <a:ext cx="8934450" cy="5506720"/>
          </a:xfrm>
          <a:prstGeom prst="rect">
            <a:avLst/>
          </a:prstGeom>
          <a:noFill/>
          <a:ln w="9525">
            <a:noFill/>
          </a:ln>
        </p:spPr>
        <p:txBody>
          <a:bodyPr wrap="square" anchor="t">
            <a:spAutoFit/>
          </a:bodyPr>
          <a:p>
            <a:pPr>
              <a:lnSpc>
                <a:spcPct val="160000"/>
              </a:lnSpc>
            </a:pPr>
            <a:r>
              <a:rPr lang="zh-CN" altLang="zh-CN" sz="3200">
                <a:solidFill>
                  <a:schemeClr val="tx1"/>
                </a:solidFill>
                <a:latin typeface="Arial" panose="020B0604020202020204" pitchFamily="34" charset="0"/>
                <a:ea typeface="造字工房悦黑（非商用）常规体" pitchFamily="2" charset="-122"/>
              </a:rPr>
              <a:t>泛型的好处：</a:t>
            </a:r>
            <a:endParaRPr lang="zh-CN" altLang="zh-CN">
              <a:solidFill>
                <a:schemeClr val="tx1"/>
              </a:solidFill>
              <a:latin typeface="Arial" panose="020B0604020202020204" pitchFamily="34" charset="0"/>
            </a:endParaRPr>
          </a:p>
          <a:p>
            <a:pPr>
              <a:lnSpc>
                <a:spcPct val="160000"/>
              </a:lnSpc>
            </a:pPr>
            <a:r>
              <a:rPr lang="en-US" altLang="zh-CN" sz="2800">
                <a:solidFill>
                  <a:schemeClr val="tx1"/>
                </a:solidFill>
                <a:latin typeface="Arial" panose="020B0604020202020204" pitchFamily="34" charset="0"/>
              </a:rPr>
              <a:t>	</a:t>
            </a:r>
            <a:r>
              <a:rPr lang="zh-CN" altLang="zh-CN" sz="2800">
                <a:solidFill>
                  <a:schemeClr val="tx1"/>
                </a:solidFill>
                <a:latin typeface="Arial" panose="020B0604020202020204" pitchFamily="34" charset="0"/>
                <a:ea typeface="造字工房悦黑（非商用）常规体" pitchFamily="2" charset="-122"/>
              </a:rPr>
              <a:t>1 可读性，从字面上就可以判断集合中的内容类型 </a:t>
            </a:r>
            <a:endParaRPr lang="zh-CN" altLang="zh-CN" sz="2800">
              <a:solidFill>
                <a:schemeClr val="tx1"/>
              </a:solidFill>
              <a:latin typeface="Arial" panose="020B0604020202020204" pitchFamily="34" charset="0"/>
              <a:ea typeface="造字工房悦黑（非商用）常规体" pitchFamily="2" charset="-122"/>
            </a:endParaRPr>
          </a:p>
          <a:p>
            <a:pPr>
              <a:lnSpc>
                <a:spcPct val="160000"/>
              </a:lnSpc>
            </a:pPr>
            <a:r>
              <a:rPr lang="en-US" altLang="zh-CN" sz="2800">
                <a:solidFill>
                  <a:schemeClr val="tx1"/>
                </a:solidFill>
                <a:latin typeface="Arial" panose="020B0604020202020204" pitchFamily="34" charset="0"/>
                <a:ea typeface="造字工房悦黑（非商用）常规体" pitchFamily="2" charset="-122"/>
              </a:rPr>
              <a:t>	</a:t>
            </a:r>
            <a:r>
              <a:rPr lang="zh-CN" altLang="zh-CN" sz="2800">
                <a:solidFill>
                  <a:schemeClr val="tx1"/>
                </a:solidFill>
                <a:latin typeface="Arial" panose="020B0604020202020204" pitchFamily="34" charset="0"/>
                <a:ea typeface="造字工房悦黑（非商用）常规体" pitchFamily="2" charset="-122"/>
              </a:rPr>
              <a:t>2 类型检查，避免插入非法类型。 </a:t>
            </a:r>
            <a:endParaRPr lang="zh-CN" altLang="zh-CN" sz="2800">
              <a:solidFill>
                <a:schemeClr val="tx1"/>
              </a:solidFill>
              <a:latin typeface="Arial" panose="020B0604020202020204" pitchFamily="34" charset="0"/>
              <a:ea typeface="造字工房悦黑（非商用）常规体" pitchFamily="2" charset="-122"/>
            </a:endParaRPr>
          </a:p>
          <a:p>
            <a:pPr>
              <a:lnSpc>
                <a:spcPct val="160000"/>
              </a:lnSpc>
            </a:pPr>
            <a:r>
              <a:rPr lang="en-US" altLang="zh-CN" sz="2800">
                <a:solidFill>
                  <a:schemeClr val="tx1"/>
                </a:solidFill>
                <a:latin typeface="Arial" panose="020B0604020202020204" pitchFamily="34" charset="0"/>
                <a:ea typeface="造字工房悦黑（非商用）常规体" pitchFamily="2" charset="-122"/>
              </a:rPr>
              <a:t>	</a:t>
            </a:r>
            <a:r>
              <a:rPr lang="zh-CN" altLang="zh-CN" sz="2800">
                <a:solidFill>
                  <a:schemeClr val="tx1"/>
                </a:solidFill>
                <a:latin typeface="Arial" panose="020B0604020202020204" pitchFamily="34" charset="0"/>
                <a:ea typeface="造字工房悦黑（非商用）常规体" pitchFamily="2" charset="-122"/>
              </a:rPr>
              <a:t>3 获取数据时不在需要强制类型转换。</a:t>
            </a:r>
            <a:endParaRPr lang="zh-CN" altLang="zh-CN" sz="2800">
              <a:solidFill>
                <a:schemeClr val="tx1"/>
              </a:solidFill>
              <a:latin typeface="Arial" panose="020B0604020202020204" pitchFamily="34" charset="0"/>
              <a:ea typeface="造字工房悦黑（非商用）常规体" pitchFamily="2" charset="-122"/>
            </a:endParaRPr>
          </a:p>
          <a:p>
            <a:pPr>
              <a:lnSpc>
                <a:spcPct val="160000"/>
              </a:lnSpc>
            </a:pPr>
            <a:r>
              <a:rPr lang="en-US" altLang="zh-CN" sz="2000">
                <a:solidFill>
                  <a:schemeClr val="tx1"/>
                </a:solidFill>
                <a:latin typeface="Arial" panose="020B0604020202020204" pitchFamily="34" charset="0"/>
                <a:ea typeface="造字工房悦黑（非商用）常规体" pitchFamily="2" charset="-122"/>
              </a:rPr>
              <a:t>	</a:t>
            </a:r>
            <a:r>
              <a:rPr lang="zh-CN" altLang="zh-CN" sz="2800">
                <a:solidFill>
                  <a:schemeClr val="tx1"/>
                </a:solidFill>
                <a:latin typeface="Arial" panose="020B0604020202020204" pitchFamily="34" charset="0"/>
                <a:ea typeface="造字工房悦黑（非商用）常规体" pitchFamily="2" charset="-122"/>
              </a:rPr>
              <a:t>4 类型安全，通过知道使用泛型定义的变量的类型限制，编译器可以更有效地提高Java程序的类型安全。 </a:t>
            </a:r>
            <a:endParaRPr lang="zh-CN" altLang="zh-CN" sz="2800">
              <a:solidFill>
                <a:schemeClr val="tx1"/>
              </a:solidFill>
              <a:latin typeface="Arial" panose="020B0604020202020204" pitchFamily="34" charset="0"/>
              <a:ea typeface="造字工房悦黑（非商用）常规体" pitchFamily="2" charset="-122"/>
            </a:endParaRPr>
          </a:p>
          <a:p>
            <a:pPr>
              <a:lnSpc>
                <a:spcPct val="160000"/>
              </a:lnSpc>
            </a:pPr>
            <a:r>
              <a:rPr lang="zh-CN" altLang="zh-CN" sz="2800">
                <a:solidFill>
                  <a:schemeClr val="tx1"/>
                </a:solidFill>
                <a:latin typeface="Arial" panose="020B0604020202020204" pitchFamily="34" charset="0"/>
                <a:ea typeface="造字工房悦黑（非商用）常规体" pitchFamily="2" charset="-122"/>
              </a:rPr>
              <a:t> 	5 提高性能。</a:t>
            </a:r>
            <a:r>
              <a:rPr lang="zh-CN" altLang="zh-CN" sz="2800">
                <a:solidFill>
                  <a:srgbClr val="7F7F7F"/>
                </a:solidFill>
                <a:latin typeface="Arial" panose="020B0604020202020204" pitchFamily="34" charset="0"/>
                <a:ea typeface="造字工房悦黑（非商用）常规体" pitchFamily="2" charset="-122"/>
              </a:rPr>
              <a:t> </a:t>
            </a:r>
            <a:endParaRPr lang="zh-CN" altLang="zh-CN" sz="2000">
              <a:solidFill>
                <a:srgbClr val="7F7F7F"/>
              </a:solidFill>
              <a:latin typeface="Arial" panose="020B0604020202020204" pitchFamily="34" charset="0"/>
              <a:ea typeface="造字工房悦黑（非商用）常规体" pitchFamily="2" charset="-122"/>
            </a:endParaRPr>
          </a:p>
          <a:p>
            <a:pPr>
              <a:lnSpc>
                <a:spcPct val="160000"/>
              </a:lnSpc>
            </a:pPr>
            <a:endParaRPr lang="zh-CN" altLang="zh-CN" sz="2000">
              <a:solidFill>
                <a:srgbClr val="7F7F7F"/>
              </a:solidFill>
              <a:latin typeface="Arial" panose="020B0604020202020204" pitchFamily="34" charset="0"/>
              <a:ea typeface="造字工房悦黑（非商用）常规体" pitchFamily="2" charset="-122"/>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文本框 1"/>
          <p:cNvSpPr txBox="1"/>
          <p:nvPr/>
        </p:nvSpPr>
        <p:spPr>
          <a:xfrm>
            <a:off x="268288" y="1147763"/>
            <a:ext cx="8607425" cy="4078605"/>
          </a:xfrm>
          <a:prstGeom prst="rect">
            <a:avLst/>
          </a:prstGeom>
          <a:noFill/>
          <a:ln w="9525">
            <a:noFill/>
          </a:ln>
        </p:spPr>
        <p:txBody>
          <a:bodyPr wrap="square" anchor="t">
            <a:spAutoFit/>
          </a:bodyPr>
          <a:p>
            <a:r>
              <a:rPr lang="zh-CN" altLang="zh-CN" sz="3200">
                <a:latin typeface="Arial" panose="020B0604020202020204" pitchFamily="34" charset="0"/>
                <a:ea typeface="造字工房悦黑（非商用）常规体" pitchFamily="2" charset="-122"/>
                <a:sym typeface="+mn-ea"/>
              </a:rPr>
              <a:t>泛型的使用：</a:t>
            </a:r>
            <a:endParaRPr lang="zh-CN" altLang="zh-CN" sz="3200">
              <a:latin typeface="Arial" panose="020B0604020202020204" pitchFamily="34" charset="0"/>
              <a:ea typeface="造字工房悦黑（非商用）常规体" pitchFamily="2" charset="-122"/>
              <a:sym typeface="+mn-ea"/>
            </a:endParaRPr>
          </a:p>
          <a:p>
            <a:r>
              <a:rPr lang="en-US" altLang="zh-CN" sz="3200">
                <a:solidFill>
                  <a:srgbClr val="7F7F7F"/>
                </a:solidFill>
                <a:latin typeface="Arial" panose="020B0604020202020204" pitchFamily="34" charset="0"/>
                <a:ea typeface="造字工房悦黑（非商用）常规体" pitchFamily="2" charset="-122"/>
              </a:rPr>
              <a:t>	</a:t>
            </a:r>
            <a:endParaRPr lang="en-US" altLang="zh-CN" sz="3200">
              <a:solidFill>
                <a:srgbClr val="7F7F7F"/>
              </a:solidFill>
              <a:latin typeface="Arial" panose="020B0604020202020204" pitchFamily="34" charset="0"/>
              <a:ea typeface="造字工房悦黑（非商用）常规体" pitchFamily="2" charset="-122"/>
            </a:endParaRPr>
          </a:p>
          <a:p>
            <a:r>
              <a:rPr lang="en-US" altLang="zh-CN" sz="3200">
                <a:solidFill>
                  <a:srgbClr val="7F7F7F"/>
                </a:solidFill>
                <a:latin typeface="Arial" panose="020B0604020202020204" pitchFamily="34" charset="0"/>
                <a:ea typeface="造字工房悦黑（非商用）常规体" pitchFamily="2" charset="-122"/>
              </a:rPr>
              <a:t>	</a:t>
            </a:r>
            <a:r>
              <a:rPr lang="zh-CN" altLang="zh-CN" sz="3200">
                <a:solidFill>
                  <a:schemeClr val="tx1"/>
                </a:solidFill>
                <a:latin typeface="Arial" panose="020B0604020202020204" pitchFamily="34" charset="0"/>
                <a:ea typeface="造字工房悦黑（非商用）常规体" pitchFamily="2" charset="-122"/>
              </a:rPr>
              <a:t>泛型有三种使用方式，分别为：</a:t>
            </a:r>
            <a:endParaRPr lang="zh-CN" altLang="zh-CN" sz="3200">
              <a:solidFill>
                <a:schemeClr val="tx1"/>
              </a:solidFill>
              <a:latin typeface="Arial" panose="020B0604020202020204" pitchFamily="34" charset="0"/>
              <a:ea typeface="造字工房悦黑（非商用）常规体" pitchFamily="2" charset="-122"/>
            </a:endParaRPr>
          </a:p>
          <a:p>
            <a:pPr lvl="2">
              <a:lnSpc>
                <a:spcPct val="170000"/>
              </a:lnSpc>
            </a:pPr>
            <a:r>
              <a:rPr lang="en-US" altLang="zh-CN" sz="3200">
                <a:solidFill>
                  <a:schemeClr val="tx1"/>
                </a:solidFill>
                <a:latin typeface="Arial" panose="020B0604020202020204" pitchFamily="34" charset="0"/>
                <a:ea typeface="造字工房悦黑（非商用）常规体" pitchFamily="2" charset="-122"/>
              </a:rPr>
              <a:t>	1</a:t>
            </a:r>
            <a:r>
              <a:rPr lang="zh-CN" altLang="en-US" sz="3200">
                <a:solidFill>
                  <a:schemeClr val="tx1"/>
                </a:solidFill>
                <a:latin typeface="Arial" panose="020B0604020202020204" pitchFamily="34" charset="0"/>
                <a:ea typeface="造字工房悦黑（非商用）常规体" pitchFamily="2" charset="-122"/>
              </a:rPr>
              <a:t>、</a:t>
            </a:r>
            <a:r>
              <a:rPr lang="zh-CN" altLang="zh-CN" sz="3200">
                <a:solidFill>
                  <a:schemeClr val="tx1"/>
                </a:solidFill>
                <a:latin typeface="Arial" panose="020B0604020202020204" pitchFamily="34" charset="0"/>
                <a:ea typeface="造字工房悦黑（非商用）常规体" pitchFamily="2" charset="-122"/>
              </a:rPr>
              <a:t>泛型类</a:t>
            </a:r>
            <a:endParaRPr lang="zh-CN" altLang="zh-CN" sz="3200">
              <a:solidFill>
                <a:schemeClr val="tx1"/>
              </a:solidFill>
              <a:latin typeface="Arial" panose="020B0604020202020204" pitchFamily="34" charset="0"/>
              <a:ea typeface="造字工房悦黑（非商用）常规体" pitchFamily="2" charset="-122"/>
            </a:endParaRPr>
          </a:p>
          <a:p>
            <a:pPr lvl="2">
              <a:lnSpc>
                <a:spcPct val="170000"/>
              </a:lnSpc>
            </a:pPr>
            <a:r>
              <a:rPr lang="en-US" altLang="zh-CN" sz="3200">
                <a:solidFill>
                  <a:schemeClr val="tx1"/>
                </a:solidFill>
                <a:latin typeface="Arial" panose="020B0604020202020204" pitchFamily="34" charset="0"/>
                <a:ea typeface="造字工房悦黑（非商用）常规体" pitchFamily="2" charset="-122"/>
              </a:rPr>
              <a:t>	2</a:t>
            </a:r>
            <a:r>
              <a:rPr lang="zh-CN" altLang="en-US" sz="3200">
                <a:solidFill>
                  <a:schemeClr val="tx1"/>
                </a:solidFill>
                <a:latin typeface="Arial" panose="020B0604020202020204" pitchFamily="34" charset="0"/>
                <a:ea typeface="造字工房悦黑（非商用）常规体" pitchFamily="2" charset="-122"/>
              </a:rPr>
              <a:t>、</a:t>
            </a:r>
            <a:r>
              <a:rPr lang="zh-CN" altLang="zh-CN" sz="3200">
                <a:solidFill>
                  <a:schemeClr val="tx1"/>
                </a:solidFill>
                <a:latin typeface="Arial" panose="020B0604020202020204" pitchFamily="34" charset="0"/>
                <a:ea typeface="造字工房悦黑（非商用）常规体" pitchFamily="2" charset="-122"/>
              </a:rPr>
              <a:t>泛型接口</a:t>
            </a:r>
            <a:endParaRPr lang="zh-CN" altLang="zh-CN" sz="3200">
              <a:solidFill>
                <a:schemeClr val="tx1"/>
              </a:solidFill>
              <a:latin typeface="Arial" panose="020B0604020202020204" pitchFamily="34" charset="0"/>
              <a:ea typeface="造字工房悦黑（非商用）常规体" pitchFamily="2" charset="-122"/>
            </a:endParaRPr>
          </a:p>
          <a:p>
            <a:pPr lvl="2">
              <a:lnSpc>
                <a:spcPct val="170000"/>
              </a:lnSpc>
            </a:pPr>
            <a:r>
              <a:rPr lang="en-US" altLang="zh-CN" sz="3200">
                <a:solidFill>
                  <a:schemeClr val="tx1"/>
                </a:solidFill>
                <a:latin typeface="Arial" panose="020B0604020202020204" pitchFamily="34" charset="0"/>
                <a:ea typeface="造字工房悦黑（非商用）常规体" pitchFamily="2" charset="-122"/>
              </a:rPr>
              <a:t>	3</a:t>
            </a:r>
            <a:r>
              <a:rPr lang="zh-CN" altLang="en-US" sz="3200">
                <a:solidFill>
                  <a:schemeClr val="tx1"/>
                </a:solidFill>
                <a:latin typeface="Arial" panose="020B0604020202020204" pitchFamily="34" charset="0"/>
                <a:ea typeface="造字工房悦黑（非商用）常规体" pitchFamily="2" charset="-122"/>
              </a:rPr>
              <a:t>、</a:t>
            </a:r>
            <a:r>
              <a:rPr lang="zh-CN" altLang="zh-CN" sz="3200">
                <a:solidFill>
                  <a:schemeClr val="tx1"/>
                </a:solidFill>
                <a:latin typeface="Arial" panose="020B0604020202020204" pitchFamily="34" charset="0"/>
                <a:ea typeface="造字工房悦黑（非商用）常规体" pitchFamily="2" charset="-122"/>
              </a:rPr>
              <a:t>泛型方法</a:t>
            </a:r>
            <a:endParaRPr lang="zh-CN" altLang="zh-CN" sz="3200">
              <a:solidFill>
                <a:schemeClr val="tx1"/>
              </a:solidFill>
              <a:latin typeface="Arial" panose="020B0604020202020204" pitchFamily="34" charset="0"/>
              <a:ea typeface="造字工房悦黑（非商用）常规体" pitchFamily="2" charset="-122"/>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文本框 1"/>
          <p:cNvSpPr txBox="1"/>
          <p:nvPr/>
        </p:nvSpPr>
        <p:spPr>
          <a:xfrm>
            <a:off x="373063" y="947738"/>
            <a:ext cx="8607425" cy="5800725"/>
          </a:xfrm>
          <a:prstGeom prst="rect">
            <a:avLst/>
          </a:prstGeom>
          <a:noFill/>
          <a:ln w="9525">
            <a:noFill/>
          </a:ln>
        </p:spPr>
        <p:txBody>
          <a:bodyPr wrap="square" anchor="t">
            <a:spAutoFit/>
          </a:bodyPr>
          <a:p>
            <a:r>
              <a:rPr lang="en-US" altLang="zh-CN" sz="3200">
                <a:solidFill>
                  <a:schemeClr val="tx1"/>
                </a:solidFill>
                <a:latin typeface="Arial" panose="020B0604020202020204" pitchFamily="34" charset="0"/>
                <a:ea typeface="造字工房悦黑（非商用）常规体" pitchFamily="2" charset="-122"/>
              </a:rPr>
              <a:t>1</a:t>
            </a:r>
            <a:r>
              <a:rPr lang="zh-CN" altLang="zh-CN" sz="3200">
                <a:solidFill>
                  <a:schemeClr val="tx1"/>
                </a:solidFill>
                <a:latin typeface="Arial" panose="020B0604020202020204" pitchFamily="34" charset="0"/>
                <a:ea typeface="造字工房悦黑（非商用）常规体" pitchFamily="2" charset="-122"/>
              </a:rPr>
              <a:t>、泛型类：</a:t>
            </a:r>
            <a:endParaRPr lang="zh-CN" altLang="zh-CN">
              <a:latin typeface="Arial" panose="020B0604020202020204" pitchFamily="34" charset="0"/>
            </a:endParaRPr>
          </a:p>
          <a:p>
            <a:pPr>
              <a:lnSpc>
                <a:spcPct val="160000"/>
              </a:lnSpc>
            </a:pPr>
            <a:r>
              <a:rPr lang="en-US" altLang="zh-CN">
                <a:solidFill>
                  <a:schemeClr val="tx1"/>
                </a:solidFill>
                <a:latin typeface="Arial" panose="020B0604020202020204" pitchFamily="34" charset="0"/>
              </a:rPr>
              <a:t>	</a:t>
            </a:r>
            <a:r>
              <a:rPr lang="zh-CN" altLang="zh-CN" sz="2400">
                <a:solidFill>
                  <a:schemeClr val="tx1"/>
                </a:solidFill>
                <a:latin typeface="Arial" panose="020B0604020202020204" pitchFamily="34" charset="0"/>
                <a:ea typeface="造字工房悦黑（非商用）常规体" pitchFamily="2" charset="-122"/>
              </a:rPr>
              <a:t>泛型类型用于类的定义中，被称为泛型类。</a:t>
            </a:r>
            <a:endParaRPr lang="zh-CN" altLang="zh-CN" sz="2400">
              <a:solidFill>
                <a:schemeClr val="tx1"/>
              </a:solidFill>
              <a:latin typeface="Arial" panose="020B0604020202020204" pitchFamily="34" charset="0"/>
              <a:ea typeface="造字工房悦黑（非商用）常规体" pitchFamily="2" charset="-122"/>
            </a:endParaRPr>
          </a:p>
          <a:p>
            <a:pPr>
              <a:lnSpc>
                <a:spcPct val="160000"/>
              </a:lnSpc>
            </a:pPr>
            <a:r>
              <a:rPr lang="en-US" altLang="zh-CN" sz="2400">
                <a:solidFill>
                  <a:schemeClr val="tx1"/>
                </a:solidFill>
                <a:latin typeface="Arial" panose="020B0604020202020204" pitchFamily="34" charset="0"/>
                <a:ea typeface="造字工房悦黑（非商用）常规体" pitchFamily="2" charset="-122"/>
              </a:rPr>
              <a:t>	</a:t>
            </a:r>
            <a:r>
              <a:rPr lang="zh-CN" altLang="zh-CN" sz="2400">
                <a:solidFill>
                  <a:schemeClr val="tx1"/>
                </a:solidFill>
                <a:latin typeface="Arial" panose="020B0604020202020204" pitchFamily="34" charset="0"/>
                <a:ea typeface="造字工房悦黑（非商用）常规体" pitchFamily="2" charset="-122"/>
              </a:rPr>
              <a:t>通过泛型可以完成对一组类的操作对外开放相同的接口。</a:t>
            </a:r>
            <a:r>
              <a:rPr lang="en-US" altLang="zh-CN" sz="2400">
                <a:solidFill>
                  <a:schemeClr val="tx1"/>
                </a:solidFill>
                <a:latin typeface="Arial" panose="020B0604020202020204" pitchFamily="34" charset="0"/>
                <a:ea typeface="造字工房悦黑（非商用）常规体" pitchFamily="2" charset="-122"/>
              </a:rPr>
              <a:t>	</a:t>
            </a:r>
            <a:r>
              <a:rPr lang="zh-CN" altLang="zh-CN" sz="2400">
                <a:solidFill>
                  <a:schemeClr val="tx1"/>
                </a:solidFill>
                <a:latin typeface="Arial" panose="020B0604020202020204" pitchFamily="34" charset="0"/>
                <a:ea typeface="造字工房悦黑（非商用）常规体" pitchFamily="2" charset="-122"/>
              </a:rPr>
              <a:t>最典型的就是各种容器类，如：List、Set、Map。</a:t>
            </a:r>
            <a:endParaRPr lang="zh-CN" altLang="zh-CN" sz="2400">
              <a:solidFill>
                <a:schemeClr val="tx1"/>
              </a:solidFill>
              <a:latin typeface="Arial" panose="020B0604020202020204" pitchFamily="34" charset="0"/>
              <a:ea typeface="造字工房悦黑（非商用）常规体" pitchFamily="2" charset="-122"/>
            </a:endParaRPr>
          </a:p>
          <a:p>
            <a:pPr>
              <a:lnSpc>
                <a:spcPct val="160000"/>
              </a:lnSpc>
            </a:pPr>
            <a:r>
              <a:rPr lang="en-US" altLang="zh-CN" sz="2400">
                <a:solidFill>
                  <a:schemeClr val="tx1"/>
                </a:solidFill>
                <a:latin typeface="Arial" panose="020B0604020202020204" pitchFamily="34" charset="0"/>
                <a:ea typeface="造字工房悦黑（非商用）常规体" pitchFamily="2" charset="-122"/>
              </a:rPr>
              <a:t>	</a:t>
            </a:r>
            <a:r>
              <a:rPr lang="zh-CN" altLang="en-US" sz="2400">
                <a:solidFill>
                  <a:schemeClr val="tx1"/>
                </a:solidFill>
                <a:latin typeface="Arial" panose="020B0604020202020204" pitchFamily="34" charset="0"/>
                <a:ea typeface="造字工房悦黑（非商用）常规体" pitchFamily="2" charset="-122"/>
              </a:rPr>
              <a:t>语法：</a:t>
            </a:r>
            <a:endParaRPr lang="zh-CN" altLang="en-US" sz="2400">
              <a:solidFill>
                <a:schemeClr val="tx1"/>
              </a:solidFill>
              <a:latin typeface="Arial" panose="020B0604020202020204" pitchFamily="34" charset="0"/>
              <a:ea typeface="造字工房悦黑（非商用）常规体" pitchFamily="2" charset="-122"/>
            </a:endParaRPr>
          </a:p>
          <a:p>
            <a:pPr>
              <a:lnSpc>
                <a:spcPct val="160000"/>
              </a:lnSpc>
            </a:pPr>
            <a:r>
              <a:rPr lang="en-US" altLang="zh-CN" sz="2400">
                <a:solidFill>
                  <a:schemeClr val="tx1"/>
                </a:solidFill>
                <a:latin typeface="Arial" panose="020B0604020202020204" pitchFamily="34" charset="0"/>
                <a:ea typeface="造字工房悦黑（非商用）常规体" pitchFamily="2" charset="-122"/>
              </a:rPr>
              <a:t>	class 类名称 &lt;泛型标识：可以随便写任意标识号，标识			指定的泛型的类型&gt;{</a:t>
            </a:r>
            <a:endParaRPr lang="en-US" altLang="zh-CN" sz="2400">
              <a:solidFill>
                <a:schemeClr val="tx1"/>
              </a:solidFill>
              <a:latin typeface="Arial" panose="020B0604020202020204" pitchFamily="34" charset="0"/>
              <a:ea typeface="造字工房悦黑（非商用）常规体" pitchFamily="2" charset="-122"/>
            </a:endParaRPr>
          </a:p>
          <a:p>
            <a:pPr lvl="3" indent="0">
              <a:lnSpc>
                <a:spcPct val="160000"/>
              </a:lnSpc>
            </a:pPr>
            <a:r>
              <a:rPr lang="en-US" altLang="zh-CN" sz="2400">
                <a:solidFill>
                  <a:schemeClr val="tx1"/>
                </a:solidFill>
                <a:latin typeface="Arial" panose="020B0604020202020204" pitchFamily="34" charset="0"/>
                <a:ea typeface="造字工房悦黑（非商用）常规体" pitchFamily="2" charset="-122"/>
              </a:rPr>
              <a:t>  private 泛型标识  var; </a:t>
            </a:r>
            <a:endParaRPr lang="en-US" altLang="zh-CN" sz="2400">
              <a:solidFill>
                <a:schemeClr val="tx1"/>
              </a:solidFill>
              <a:latin typeface="Arial" panose="020B0604020202020204" pitchFamily="34" charset="0"/>
              <a:ea typeface="造字工房悦黑（非商用）常规体" pitchFamily="2" charset="-122"/>
            </a:endParaRPr>
          </a:p>
          <a:p>
            <a:pPr lvl="3" indent="0">
              <a:lnSpc>
                <a:spcPct val="160000"/>
              </a:lnSpc>
            </a:pPr>
            <a:r>
              <a:rPr lang="en-US" altLang="zh-CN" sz="2400">
                <a:solidFill>
                  <a:schemeClr val="tx1"/>
                </a:solidFill>
                <a:latin typeface="Arial" panose="020B0604020202020204" pitchFamily="34" charset="0"/>
                <a:ea typeface="造字工房悦黑（非商用）常规体" pitchFamily="2" charset="-122"/>
              </a:rPr>
              <a:t>  .....</a:t>
            </a:r>
            <a:endParaRPr lang="en-US" altLang="zh-CN" sz="2400">
              <a:solidFill>
                <a:schemeClr val="tx1"/>
              </a:solidFill>
              <a:latin typeface="Arial" panose="020B0604020202020204" pitchFamily="34" charset="0"/>
              <a:ea typeface="造字工房悦黑（非商用）常规体" pitchFamily="2" charset="-122"/>
            </a:endParaRPr>
          </a:p>
          <a:p>
            <a:pPr lvl="3" indent="0">
              <a:lnSpc>
                <a:spcPct val="160000"/>
              </a:lnSpc>
            </a:pPr>
            <a:r>
              <a:rPr lang="en-US" altLang="zh-CN" sz="2000">
                <a:solidFill>
                  <a:schemeClr val="tx1"/>
                </a:solidFill>
                <a:latin typeface="Arial" panose="020B0604020202020204" pitchFamily="34" charset="0"/>
                <a:ea typeface="造字工房悦黑（非商用）常规体" pitchFamily="2" charset="-122"/>
              </a:rPr>
              <a:t>}</a:t>
            </a:r>
            <a:endParaRPr lang="en-US" altLang="zh-CN" sz="2000">
              <a:solidFill>
                <a:schemeClr val="tx1"/>
              </a:solidFill>
              <a:latin typeface="Arial" panose="020B0604020202020204" pitchFamily="34" charset="0"/>
              <a:ea typeface="造字工房悦黑（非商用）常规体" pitchFamily="2" charset="-122"/>
            </a:endParaRP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文本框 1"/>
          <p:cNvSpPr txBox="1"/>
          <p:nvPr/>
        </p:nvSpPr>
        <p:spPr>
          <a:xfrm>
            <a:off x="-31115" y="965835"/>
            <a:ext cx="9404985" cy="6277610"/>
          </a:xfrm>
          <a:prstGeom prst="rect">
            <a:avLst/>
          </a:prstGeom>
          <a:noFill/>
          <a:ln w="9525">
            <a:noFill/>
          </a:ln>
        </p:spPr>
        <p:txBody>
          <a:bodyPr wrap="square" anchor="t">
            <a:spAutoFit/>
          </a:bodyPr>
          <a:p>
            <a:r>
              <a:rPr lang="zh-CN" altLang="zh-CN" sz="2400">
                <a:solidFill>
                  <a:schemeClr val="tx1"/>
                </a:solidFill>
                <a:latin typeface="Arial" panose="020B0604020202020204" pitchFamily="34" charset="0"/>
                <a:ea typeface="造字工房悦黑（非商用）常规体" pitchFamily="2" charset="-122"/>
              </a:rPr>
              <a:t>一个最普通的泛型类：</a:t>
            </a:r>
            <a:endParaRPr lang="zh-CN" altLang="zh-CN" sz="2400">
              <a:solidFill>
                <a:schemeClr val="tx1"/>
              </a:solidFill>
              <a:latin typeface="Arial" panose="020B0604020202020204" pitchFamily="34" charset="0"/>
              <a:ea typeface="造字工房悦黑（非商用）常规体" pitchFamily="2" charset="-122"/>
            </a:endParaRPr>
          </a:p>
          <a:p>
            <a:endParaRPr lang="zh-CN" altLang="zh-CN" sz="2400">
              <a:solidFill>
                <a:schemeClr val="tx1"/>
              </a:solidFill>
              <a:latin typeface="Arial" panose="020B0604020202020204" pitchFamily="34" charset="0"/>
              <a:ea typeface="造字工房悦黑（非商用）常规体" pitchFamily="2" charset="-122"/>
            </a:endParaRPr>
          </a:p>
          <a:p>
            <a:pPr>
              <a:lnSpc>
                <a:spcPct val="120000"/>
              </a:lnSpc>
            </a:pPr>
            <a:r>
              <a:rPr lang="en-US" altLang="zh-CN" sz="2000">
                <a:solidFill>
                  <a:schemeClr val="tx1"/>
                </a:solidFill>
                <a:latin typeface="Arial" panose="020B0604020202020204" pitchFamily="34" charset="0"/>
                <a:ea typeface="造字工房悦黑（非商用）常规体" pitchFamily="2" charset="-122"/>
              </a:rPr>
              <a:t>	1</a:t>
            </a:r>
            <a:r>
              <a:rPr lang="zh-CN" altLang="en-US" sz="2000">
                <a:solidFill>
                  <a:schemeClr val="tx1"/>
                </a:solidFill>
                <a:latin typeface="Arial" panose="020B0604020202020204" pitchFamily="34" charset="0"/>
                <a:ea typeface="造字工房悦黑（非商用）常规体" pitchFamily="2" charset="-122"/>
              </a:rPr>
              <a:t>）</a:t>
            </a:r>
            <a:r>
              <a:rPr lang="zh-CN" altLang="zh-CN" sz="2000">
                <a:solidFill>
                  <a:schemeClr val="tx1"/>
                </a:solidFill>
                <a:latin typeface="Arial" panose="020B0604020202020204" pitchFamily="34" charset="0"/>
                <a:ea typeface="造字工房悦黑（非商用）常规体" pitchFamily="2" charset="-122"/>
              </a:rPr>
              <a:t>此处T可以随便写为任意标识，常见的如T、E、K、V等形式的参数常用于表示泛型</a:t>
            </a:r>
            <a:endParaRPr lang="zh-CN" altLang="zh-CN" sz="2000">
              <a:solidFill>
                <a:schemeClr val="tx1"/>
              </a:solidFill>
              <a:latin typeface="Arial" panose="020B0604020202020204" pitchFamily="34" charset="0"/>
              <a:ea typeface="造字工房悦黑（非商用）常规体" pitchFamily="2" charset="-122"/>
            </a:endParaRPr>
          </a:p>
          <a:p>
            <a:pPr>
              <a:lnSpc>
                <a:spcPct val="120000"/>
              </a:lnSpc>
            </a:pPr>
            <a:r>
              <a:rPr lang="en-US" altLang="zh-CN" sz="2000">
                <a:solidFill>
                  <a:schemeClr val="tx1"/>
                </a:solidFill>
                <a:latin typeface="Arial" panose="020B0604020202020204" pitchFamily="34" charset="0"/>
                <a:ea typeface="造字工房悦黑（非商用）常规体" pitchFamily="2" charset="-122"/>
              </a:rPr>
              <a:t>	2</a:t>
            </a:r>
            <a:r>
              <a:rPr lang="zh-CN" altLang="en-US" sz="2000">
                <a:solidFill>
                  <a:schemeClr val="tx1"/>
                </a:solidFill>
                <a:latin typeface="Arial" panose="020B0604020202020204" pitchFamily="34" charset="0"/>
                <a:ea typeface="造字工房悦黑（非商用）常规体" pitchFamily="2" charset="-122"/>
              </a:rPr>
              <a:t>）</a:t>
            </a:r>
            <a:r>
              <a:rPr lang="zh-CN" altLang="zh-CN" sz="2000">
                <a:solidFill>
                  <a:schemeClr val="tx1"/>
                </a:solidFill>
                <a:latin typeface="Arial" panose="020B0604020202020204" pitchFamily="34" charset="0"/>
                <a:ea typeface="造字工房悦黑（非商用）常规体" pitchFamily="2" charset="-122"/>
              </a:rPr>
              <a:t>在实例化泛型类时，必须指定T的具体类型</a:t>
            </a:r>
            <a:endParaRPr lang="zh-CN" altLang="zh-CN" sz="2000">
              <a:solidFill>
                <a:schemeClr val="tx1"/>
              </a:solidFill>
              <a:latin typeface="Arial" panose="020B0604020202020204" pitchFamily="34" charset="0"/>
              <a:ea typeface="造字工房悦黑（非商用）常规体" pitchFamily="2" charset="-122"/>
            </a:endParaRPr>
          </a:p>
          <a:p>
            <a:endParaRPr lang="zh-CN" altLang="zh-CN" sz="2000">
              <a:solidFill>
                <a:schemeClr val="tx1"/>
              </a:solidFill>
              <a:latin typeface="Arial" panose="020B0604020202020204" pitchFamily="34" charset="0"/>
              <a:ea typeface="造字工房悦黑（非商用）常规体" pitchFamily="2" charset="-122"/>
            </a:endParaRPr>
          </a:p>
          <a:p>
            <a:pPr lvl="1">
              <a:lnSpc>
                <a:spcPct val="110000"/>
              </a:lnSpc>
            </a:pPr>
            <a:r>
              <a:rPr lang="zh-CN" altLang="zh-CN" sz="2000">
                <a:solidFill>
                  <a:schemeClr val="tx1"/>
                </a:solidFill>
                <a:latin typeface="Arial" panose="020B0604020202020204" pitchFamily="34" charset="0"/>
                <a:ea typeface="造字工房悦黑（非商用）常规体" pitchFamily="2" charset="-122"/>
              </a:rPr>
              <a:t>public class Generic&lt;T&gt;{ </a:t>
            </a:r>
            <a:endParaRPr lang="zh-CN" altLang="zh-CN" sz="2000">
              <a:solidFill>
                <a:schemeClr val="tx1"/>
              </a:solidFill>
              <a:latin typeface="Arial" panose="020B0604020202020204" pitchFamily="34" charset="0"/>
              <a:ea typeface="造字工房悦黑（非商用）常规体" pitchFamily="2" charset="-122"/>
            </a:endParaRPr>
          </a:p>
          <a:p>
            <a:pPr lvl="1">
              <a:lnSpc>
                <a:spcPct val="110000"/>
              </a:lnSpc>
            </a:pPr>
            <a:r>
              <a:rPr lang="zh-CN" altLang="zh-CN" sz="2000">
                <a:solidFill>
                  <a:schemeClr val="tx1"/>
                </a:solidFill>
                <a:latin typeface="Arial" panose="020B0604020202020204" pitchFamily="34" charset="0"/>
                <a:ea typeface="造字工房悦黑（非商用）常规体" pitchFamily="2" charset="-122"/>
              </a:rPr>
              <a:t>    //key这个成员变量的类型为T,T的类型由外部指定  </a:t>
            </a:r>
            <a:endParaRPr lang="zh-CN" altLang="zh-CN" sz="2000">
              <a:solidFill>
                <a:schemeClr val="tx1"/>
              </a:solidFill>
              <a:latin typeface="Arial" panose="020B0604020202020204" pitchFamily="34" charset="0"/>
              <a:ea typeface="造字工房悦黑（非商用）常规体" pitchFamily="2" charset="-122"/>
            </a:endParaRPr>
          </a:p>
          <a:p>
            <a:pPr lvl="1">
              <a:lnSpc>
                <a:spcPct val="110000"/>
              </a:lnSpc>
            </a:pPr>
            <a:r>
              <a:rPr lang="zh-CN" altLang="zh-CN" sz="2000">
                <a:solidFill>
                  <a:schemeClr val="tx1"/>
                </a:solidFill>
                <a:latin typeface="Arial" panose="020B0604020202020204" pitchFamily="34" charset="0"/>
                <a:ea typeface="造字工房悦黑（非商用）常规体" pitchFamily="2" charset="-122"/>
              </a:rPr>
              <a:t>    private T key;</a:t>
            </a:r>
            <a:endParaRPr lang="zh-CN" altLang="zh-CN" sz="2000">
              <a:solidFill>
                <a:schemeClr val="tx1"/>
              </a:solidFill>
              <a:latin typeface="Arial" panose="020B0604020202020204" pitchFamily="34" charset="0"/>
              <a:ea typeface="造字工房悦黑（非商用）常规体" pitchFamily="2" charset="-122"/>
            </a:endParaRPr>
          </a:p>
          <a:p>
            <a:pPr lvl="1">
              <a:lnSpc>
                <a:spcPct val="110000"/>
              </a:lnSpc>
            </a:pPr>
            <a:r>
              <a:rPr lang="zh-CN" altLang="zh-CN" sz="2000">
                <a:solidFill>
                  <a:schemeClr val="tx1"/>
                </a:solidFill>
                <a:latin typeface="Arial" panose="020B0604020202020204" pitchFamily="34" charset="0"/>
                <a:ea typeface="造字工房悦黑（非商用）常规体" pitchFamily="2" charset="-122"/>
              </a:rPr>
              <a:t>   //泛型构造方法形参key的类型也为T，T的类型由外部指定</a:t>
            </a:r>
            <a:endParaRPr lang="zh-CN" altLang="zh-CN" sz="2000">
              <a:solidFill>
                <a:schemeClr val="tx1"/>
              </a:solidFill>
              <a:latin typeface="Arial" panose="020B0604020202020204" pitchFamily="34" charset="0"/>
              <a:ea typeface="造字工房悦黑（非商用）常规体" pitchFamily="2" charset="-122"/>
            </a:endParaRPr>
          </a:p>
          <a:p>
            <a:pPr lvl="1">
              <a:lnSpc>
                <a:spcPct val="110000"/>
              </a:lnSpc>
            </a:pPr>
            <a:r>
              <a:rPr lang="zh-CN" altLang="zh-CN" sz="2000">
                <a:solidFill>
                  <a:schemeClr val="tx1"/>
                </a:solidFill>
                <a:latin typeface="Arial" panose="020B0604020202020204" pitchFamily="34" charset="0"/>
                <a:ea typeface="造字工房悦黑（非商用）常规体" pitchFamily="2" charset="-122"/>
              </a:rPr>
              <a:t>   public Generic(T key) { </a:t>
            </a:r>
            <a:endParaRPr lang="zh-CN" altLang="zh-CN" sz="2000">
              <a:solidFill>
                <a:schemeClr val="tx1"/>
              </a:solidFill>
              <a:latin typeface="Arial" panose="020B0604020202020204" pitchFamily="34" charset="0"/>
              <a:ea typeface="造字工房悦黑（非商用）常规体" pitchFamily="2" charset="-122"/>
            </a:endParaRPr>
          </a:p>
          <a:p>
            <a:pPr lvl="1">
              <a:lnSpc>
                <a:spcPct val="110000"/>
              </a:lnSpc>
            </a:pPr>
            <a:r>
              <a:rPr lang="zh-CN" altLang="zh-CN" sz="2000">
                <a:solidFill>
                  <a:schemeClr val="tx1"/>
                </a:solidFill>
                <a:latin typeface="Arial" panose="020B0604020202020204" pitchFamily="34" charset="0"/>
                <a:ea typeface="造字工房悦黑（非商用）常规体" pitchFamily="2" charset="-122"/>
              </a:rPr>
              <a:t>        this.key = key;</a:t>
            </a:r>
            <a:endParaRPr lang="zh-CN" altLang="zh-CN" sz="2000">
              <a:solidFill>
                <a:schemeClr val="tx1"/>
              </a:solidFill>
              <a:latin typeface="Arial" panose="020B0604020202020204" pitchFamily="34" charset="0"/>
              <a:ea typeface="造字工房悦黑（非商用）常规体" pitchFamily="2" charset="-122"/>
            </a:endParaRPr>
          </a:p>
          <a:p>
            <a:pPr lvl="1">
              <a:lnSpc>
                <a:spcPct val="110000"/>
              </a:lnSpc>
            </a:pPr>
            <a:r>
              <a:rPr lang="zh-CN" altLang="zh-CN" sz="2000">
                <a:solidFill>
                  <a:schemeClr val="tx1"/>
                </a:solidFill>
                <a:latin typeface="Arial" panose="020B0604020202020204" pitchFamily="34" charset="0"/>
                <a:ea typeface="造字工房悦黑（非商用）常规体" pitchFamily="2" charset="-122"/>
              </a:rPr>
              <a:t>    }</a:t>
            </a:r>
            <a:endParaRPr lang="zh-CN" altLang="zh-CN" sz="2000">
              <a:solidFill>
                <a:schemeClr val="tx1"/>
              </a:solidFill>
              <a:latin typeface="Arial" panose="020B0604020202020204" pitchFamily="34" charset="0"/>
              <a:ea typeface="造字工房悦黑（非商用）常规体" pitchFamily="2" charset="-122"/>
            </a:endParaRPr>
          </a:p>
          <a:p>
            <a:pPr lvl="1">
              <a:lnSpc>
                <a:spcPct val="110000"/>
              </a:lnSpc>
            </a:pPr>
            <a:r>
              <a:rPr lang="zh-CN" altLang="zh-CN" sz="2000">
                <a:solidFill>
                  <a:schemeClr val="tx1"/>
                </a:solidFill>
                <a:latin typeface="Arial" panose="020B0604020202020204" pitchFamily="34" charset="0"/>
                <a:ea typeface="造字工房悦黑（非商用）常规体" pitchFamily="2" charset="-122"/>
              </a:rPr>
              <a:t>    public T getKey(){ //泛型方法getKey返回值类型为T，T的类型由外部指定</a:t>
            </a:r>
            <a:endParaRPr lang="zh-CN" altLang="zh-CN" sz="2000">
              <a:solidFill>
                <a:schemeClr val="tx1"/>
              </a:solidFill>
              <a:latin typeface="Arial" panose="020B0604020202020204" pitchFamily="34" charset="0"/>
              <a:ea typeface="造字工房悦黑（非商用）常规体" pitchFamily="2" charset="-122"/>
            </a:endParaRPr>
          </a:p>
          <a:p>
            <a:pPr lvl="1">
              <a:lnSpc>
                <a:spcPct val="110000"/>
              </a:lnSpc>
            </a:pPr>
            <a:r>
              <a:rPr lang="zh-CN" altLang="zh-CN" sz="2000">
                <a:solidFill>
                  <a:schemeClr val="tx1"/>
                </a:solidFill>
                <a:latin typeface="Arial" panose="020B0604020202020204" pitchFamily="34" charset="0"/>
                <a:ea typeface="造字工房悦黑（非商用）常规体" pitchFamily="2" charset="-122"/>
              </a:rPr>
              <a:t>        return key;    </a:t>
            </a:r>
            <a:endParaRPr lang="zh-CN" altLang="zh-CN" sz="2000">
              <a:solidFill>
                <a:schemeClr val="tx1"/>
              </a:solidFill>
              <a:latin typeface="Arial" panose="020B0604020202020204" pitchFamily="34" charset="0"/>
              <a:ea typeface="造字工房悦黑（非商用）常规体" pitchFamily="2" charset="-122"/>
            </a:endParaRPr>
          </a:p>
          <a:p>
            <a:pPr lvl="1">
              <a:lnSpc>
                <a:spcPct val="110000"/>
              </a:lnSpc>
            </a:pPr>
            <a:r>
              <a:rPr lang="zh-CN" altLang="zh-CN" sz="2000">
                <a:solidFill>
                  <a:schemeClr val="tx1"/>
                </a:solidFill>
                <a:latin typeface="Arial" panose="020B0604020202020204" pitchFamily="34" charset="0"/>
                <a:ea typeface="造字工房悦黑（非商用）常规体" pitchFamily="2" charset="-122"/>
              </a:rPr>
              <a:t>    }</a:t>
            </a:r>
            <a:endParaRPr lang="zh-CN" altLang="zh-CN" sz="2000">
              <a:solidFill>
                <a:schemeClr val="tx1"/>
              </a:solidFill>
              <a:latin typeface="Arial" panose="020B0604020202020204" pitchFamily="34" charset="0"/>
              <a:ea typeface="造字工房悦黑（非商用）常规体" pitchFamily="2" charset="-122"/>
            </a:endParaRPr>
          </a:p>
          <a:p>
            <a:pPr lvl="1">
              <a:lnSpc>
                <a:spcPct val="110000"/>
              </a:lnSpc>
            </a:pPr>
            <a:r>
              <a:rPr lang="zh-CN" altLang="zh-CN" sz="2000">
                <a:solidFill>
                  <a:schemeClr val="tx1"/>
                </a:solidFill>
                <a:latin typeface="Arial" panose="020B0604020202020204" pitchFamily="34" charset="0"/>
                <a:ea typeface="造字工房悦黑（非商用）常规体" pitchFamily="2" charset="-122"/>
              </a:rPr>
              <a:t>}</a:t>
            </a:r>
            <a:endParaRPr lang="zh-CN" altLang="zh-CN" sz="2000">
              <a:solidFill>
                <a:srgbClr val="7F7F7F"/>
              </a:solidFill>
              <a:latin typeface="Arial" panose="020B0604020202020204" pitchFamily="34" charset="0"/>
              <a:ea typeface="造字工房悦黑（非商用）常规体" pitchFamily="2" charset="-122"/>
            </a:endParaRPr>
          </a:p>
          <a:p>
            <a:endParaRPr lang="en-US" altLang="zh-CN" sz="2000">
              <a:solidFill>
                <a:srgbClr val="7F7F7F"/>
              </a:solidFill>
              <a:latin typeface="Arial" panose="020B0604020202020204" pitchFamily="34" charset="0"/>
              <a:ea typeface="造字工房悦黑（非商用）常规体" pitchFamily="2" charset="-122"/>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文本框 1"/>
          <p:cNvSpPr txBox="1"/>
          <p:nvPr/>
        </p:nvSpPr>
        <p:spPr>
          <a:xfrm>
            <a:off x="136525" y="947738"/>
            <a:ext cx="9055100" cy="5877560"/>
          </a:xfrm>
          <a:prstGeom prst="rect">
            <a:avLst/>
          </a:prstGeom>
          <a:noFill/>
          <a:ln w="9525">
            <a:noFill/>
          </a:ln>
        </p:spPr>
        <p:txBody>
          <a:bodyPr wrap="square" anchor="t">
            <a:spAutoFit/>
          </a:bodyPr>
          <a:p>
            <a:pPr>
              <a:lnSpc>
                <a:spcPct val="140000"/>
              </a:lnSpc>
            </a:pPr>
            <a:r>
              <a:rPr lang="zh-CN" altLang="zh-CN" sz="2000">
                <a:solidFill>
                  <a:schemeClr val="tx1"/>
                </a:solidFill>
                <a:latin typeface="Arial" panose="020B0604020202020204" pitchFamily="34" charset="0"/>
                <a:ea typeface="造字工房悦黑（非商用）常规体" pitchFamily="2" charset="-122"/>
              </a:rPr>
              <a:t>调用：</a:t>
            </a:r>
            <a:endParaRPr lang="zh-CN" altLang="zh-CN" sz="2000">
              <a:solidFill>
                <a:schemeClr val="tx1"/>
              </a:solidFill>
              <a:latin typeface="Arial" panose="020B0604020202020204" pitchFamily="34" charset="0"/>
              <a:ea typeface="造字工房悦黑（非商用）常规体" pitchFamily="2" charset="-122"/>
            </a:endParaRPr>
          </a:p>
          <a:p>
            <a:pPr>
              <a:lnSpc>
                <a:spcPct val="140000"/>
              </a:lnSpc>
            </a:pPr>
            <a:r>
              <a:rPr lang="en-US" altLang="zh-CN" sz="2000">
                <a:solidFill>
                  <a:schemeClr val="tx1"/>
                </a:solidFill>
                <a:latin typeface="Arial" panose="020B0604020202020204" pitchFamily="34" charset="0"/>
                <a:ea typeface="造字工房悦黑（非商用）常规体" pitchFamily="2" charset="-122"/>
              </a:rPr>
              <a:t>	//泛型的类型参数只能是类类型（包括自定义类），不能是简单类型</a:t>
            </a:r>
            <a:endParaRPr lang="en-US" altLang="zh-CN" sz="2000">
              <a:solidFill>
                <a:schemeClr val="tx1"/>
              </a:solidFill>
              <a:latin typeface="Arial" panose="020B0604020202020204" pitchFamily="34" charset="0"/>
              <a:ea typeface="造字工房悦黑（非商用）常规体" pitchFamily="2" charset="-122"/>
            </a:endParaRPr>
          </a:p>
          <a:p>
            <a:pPr>
              <a:lnSpc>
                <a:spcPct val="140000"/>
              </a:lnSpc>
            </a:pPr>
            <a:r>
              <a:rPr lang="en-US" altLang="zh-CN" sz="2000">
                <a:solidFill>
                  <a:schemeClr val="tx1"/>
                </a:solidFill>
                <a:latin typeface="Arial" panose="020B0604020202020204" pitchFamily="34" charset="0"/>
                <a:ea typeface="造字工房悦黑（非商用）常规体" pitchFamily="2" charset="-122"/>
              </a:rPr>
              <a:t>	</a:t>
            </a:r>
            <a:r>
              <a:rPr lang="zh-CN" altLang="zh-CN" sz="2000">
                <a:solidFill>
                  <a:schemeClr val="tx1"/>
                </a:solidFill>
                <a:latin typeface="Arial" panose="020B0604020202020204" pitchFamily="34" charset="0"/>
                <a:ea typeface="造字工房悦黑（非商用）常规体" pitchFamily="2" charset="-122"/>
              </a:rPr>
              <a:t>//传入的实参类型需与泛型的类型参数类型相同，即为Integer.</a:t>
            </a:r>
            <a:endParaRPr lang="zh-CN" altLang="zh-CN" sz="2000">
              <a:solidFill>
                <a:schemeClr val="tx1"/>
              </a:solidFill>
              <a:latin typeface="Arial" panose="020B0604020202020204" pitchFamily="34" charset="0"/>
              <a:ea typeface="造字工房悦黑（非商用）常规体" pitchFamily="2" charset="-122"/>
            </a:endParaRPr>
          </a:p>
          <a:p>
            <a:pPr>
              <a:lnSpc>
                <a:spcPct val="140000"/>
              </a:lnSpc>
            </a:pPr>
            <a:r>
              <a:rPr lang="en-US" altLang="zh-CN" sz="2000">
                <a:solidFill>
                  <a:schemeClr val="tx1"/>
                </a:solidFill>
                <a:latin typeface="Arial" panose="020B0604020202020204" pitchFamily="34" charset="0"/>
                <a:ea typeface="造字工房悦黑（非商用）常规体" pitchFamily="2" charset="-122"/>
              </a:rPr>
              <a:t>	</a:t>
            </a:r>
            <a:r>
              <a:rPr lang="zh-CN" altLang="zh-CN" sz="2000">
                <a:solidFill>
                  <a:schemeClr val="tx1"/>
                </a:solidFill>
                <a:latin typeface="Arial" panose="020B0604020202020204" pitchFamily="34" charset="0"/>
                <a:ea typeface="造字工房悦黑（非商用）常规体" pitchFamily="2" charset="-122"/>
              </a:rPr>
              <a:t>Generic&lt;Integer&gt; genericInteger = new Generic&lt;Integer&gt;(123456);</a:t>
            </a:r>
            <a:endParaRPr lang="zh-CN" altLang="zh-CN" sz="2000">
              <a:solidFill>
                <a:schemeClr val="tx1"/>
              </a:solidFill>
              <a:latin typeface="Arial" panose="020B0604020202020204" pitchFamily="34" charset="0"/>
              <a:ea typeface="造字工房悦黑（非商用）常规体" pitchFamily="2" charset="-122"/>
            </a:endParaRPr>
          </a:p>
          <a:p>
            <a:pPr>
              <a:lnSpc>
                <a:spcPct val="140000"/>
              </a:lnSpc>
            </a:pPr>
            <a:endParaRPr lang="zh-CN" altLang="zh-CN" sz="2000">
              <a:solidFill>
                <a:schemeClr val="tx1"/>
              </a:solidFill>
              <a:latin typeface="Arial" panose="020B0604020202020204" pitchFamily="34" charset="0"/>
              <a:ea typeface="造字工房悦黑（非商用）常规体" pitchFamily="2" charset="-122"/>
            </a:endParaRPr>
          </a:p>
          <a:p>
            <a:pPr>
              <a:lnSpc>
                <a:spcPct val="140000"/>
              </a:lnSpc>
            </a:pPr>
            <a:r>
              <a:rPr lang="en-US" altLang="zh-CN" sz="2000">
                <a:solidFill>
                  <a:schemeClr val="tx1"/>
                </a:solidFill>
                <a:latin typeface="Arial" panose="020B0604020202020204" pitchFamily="34" charset="0"/>
                <a:ea typeface="造字工房悦黑（非商用）常规体" pitchFamily="2" charset="-122"/>
              </a:rPr>
              <a:t>	</a:t>
            </a:r>
            <a:r>
              <a:rPr lang="zh-CN" altLang="zh-CN" sz="2000">
                <a:solidFill>
                  <a:schemeClr val="tx1"/>
                </a:solidFill>
                <a:latin typeface="Arial" panose="020B0604020202020204" pitchFamily="34" charset="0"/>
                <a:ea typeface="造字工房悦黑（非商用）常规体" pitchFamily="2" charset="-122"/>
              </a:rPr>
              <a:t>//传入的实参类型需与泛型的类型参数类型相同，即为String.</a:t>
            </a:r>
            <a:endParaRPr lang="zh-CN" altLang="zh-CN" sz="2000">
              <a:solidFill>
                <a:schemeClr val="tx1"/>
              </a:solidFill>
              <a:latin typeface="Arial" panose="020B0604020202020204" pitchFamily="34" charset="0"/>
              <a:ea typeface="造字工房悦黑（非商用）常规体" pitchFamily="2" charset="-122"/>
            </a:endParaRPr>
          </a:p>
          <a:p>
            <a:pPr>
              <a:lnSpc>
                <a:spcPct val="140000"/>
              </a:lnSpc>
            </a:pPr>
            <a:r>
              <a:rPr lang="en-US" altLang="zh-CN" sz="2000">
                <a:solidFill>
                  <a:schemeClr val="tx1"/>
                </a:solidFill>
                <a:latin typeface="Arial" panose="020B0604020202020204" pitchFamily="34" charset="0"/>
                <a:ea typeface="造字工房悦黑（非商用）常规体" pitchFamily="2" charset="-122"/>
              </a:rPr>
              <a:t>	</a:t>
            </a:r>
            <a:r>
              <a:rPr lang="zh-CN" altLang="zh-CN" sz="2000">
                <a:solidFill>
                  <a:schemeClr val="tx1"/>
                </a:solidFill>
                <a:latin typeface="Arial" panose="020B0604020202020204" pitchFamily="34" charset="0"/>
                <a:ea typeface="造字工房悦黑（非商用）常规体" pitchFamily="2" charset="-122"/>
              </a:rPr>
              <a:t>Generic&lt;String&gt; genericString = new Generic&lt;String&gt;("key_vlaue");</a:t>
            </a:r>
            <a:endParaRPr lang="zh-CN" altLang="zh-CN" sz="2000">
              <a:solidFill>
                <a:schemeClr val="tx1"/>
              </a:solidFill>
              <a:latin typeface="Arial" panose="020B0604020202020204" pitchFamily="34" charset="0"/>
              <a:ea typeface="造字工房悦黑（非商用）常规体" pitchFamily="2" charset="-122"/>
            </a:endParaRPr>
          </a:p>
          <a:p>
            <a:pPr>
              <a:lnSpc>
                <a:spcPct val="140000"/>
              </a:lnSpc>
            </a:pPr>
            <a:r>
              <a:rPr lang="en-US" altLang="zh-CN" sz="2000">
                <a:solidFill>
                  <a:schemeClr val="tx1"/>
                </a:solidFill>
                <a:latin typeface="Arial" panose="020B0604020202020204" pitchFamily="34" charset="0"/>
                <a:ea typeface="造字工房悦黑（非商用）常规体" pitchFamily="2" charset="-122"/>
              </a:rPr>
              <a:t>	</a:t>
            </a:r>
            <a:r>
              <a:rPr lang="zh-CN" altLang="zh-CN" sz="2000">
                <a:solidFill>
                  <a:schemeClr val="tx1"/>
                </a:solidFill>
                <a:latin typeface="Arial" panose="020B0604020202020204" pitchFamily="34" charset="0"/>
                <a:ea typeface="造字工房悦黑（非商用）常规体" pitchFamily="2" charset="-122"/>
              </a:rPr>
              <a:t>System.out.println("泛型测试,key is " + genericInteger.getKey());</a:t>
            </a:r>
            <a:endParaRPr lang="zh-CN" altLang="zh-CN" sz="2000">
              <a:solidFill>
                <a:schemeClr val="tx1"/>
              </a:solidFill>
              <a:latin typeface="Arial" panose="020B0604020202020204" pitchFamily="34" charset="0"/>
              <a:ea typeface="造字工房悦黑（非商用）常规体" pitchFamily="2" charset="-122"/>
            </a:endParaRPr>
          </a:p>
          <a:p>
            <a:pPr>
              <a:lnSpc>
                <a:spcPct val="140000"/>
              </a:lnSpc>
            </a:pPr>
            <a:r>
              <a:rPr lang="zh-CN" altLang="zh-CN" sz="2000">
                <a:solidFill>
                  <a:schemeClr val="tx1"/>
                </a:solidFill>
                <a:latin typeface="Arial" panose="020B0604020202020204" pitchFamily="34" charset="0"/>
                <a:ea typeface="造字工房悦黑（非商用）常规体" pitchFamily="2" charset="-122"/>
              </a:rPr>
              <a:t>	System.out.println("泛型测试,key is " + genericString.getKey());</a:t>
            </a:r>
            <a:endParaRPr lang="zh-CN" altLang="zh-CN" sz="2000">
              <a:solidFill>
                <a:schemeClr val="tx1"/>
              </a:solidFill>
              <a:latin typeface="Arial" panose="020B0604020202020204" pitchFamily="34" charset="0"/>
              <a:ea typeface="造字工房悦黑（非商用）常规体" pitchFamily="2" charset="-122"/>
            </a:endParaRPr>
          </a:p>
          <a:p>
            <a:pPr>
              <a:lnSpc>
                <a:spcPct val="140000"/>
              </a:lnSpc>
            </a:pPr>
            <a:r>
              <a:rPr lang="zh-CN" altLang="zh-CN" sz="2000">
                <a:solidFill>
                  <a:schemeClr val="tx1"/>
                </a:solidFill>
                <a:latin typeface="Arial" panose="020B0604020202020204" pitchFamily="34" charset="0"/>
                <a:ea typeface="造字工房悦黑（非商用）常规体" pitchFamily="2" charset="-122"/>
              </a:rPr>
              <a:t>运行结果：</a:t>
            </a:r>
            <a:endParaRPr lang="zh-CN" altLang="zh-CN" sz="2000">
              <a:solidFill>
                <a:schemeClr val="tx1"/>
              </a:solidFill>
              <a:latin typeface="Arial" panose="020B0604020202020204" pitchFamily="34" charset="0"/>
              <a:ea typeface="造字工房悦黑（非商用）常规体" pitchFamily="2" charset="-122"/>
            </a:endParaRPr>
          </a:p>
          <a:p>
            <a:pPr>
              <a:lnSpc>
                <a:spcPct val="140000"/>
              </a:lnSpc>
            </a:pPr>
            <a:r>
              <a:rPr lang="en-US" altLang="zh-CN" sz="2000">
                <a:solidFill>
                  <a:schemeClr val="tx1"/>
                </a:solidFill>
                <a:latin typeface="Arial" panose="020B0604020202020204" pitchFamily="34" charset="0"/>
                <a:ea typeface="造字工房悦黑（非商用）常规体" pitchFamily="2" charset="-122"/>
              </a:rPr>
              <a:t>	12-27 09:20:04.432 13063-13063/? D/泛型测试: key is 123456</a:t>
            </a:r>
            <a:endParaRPr lang="en-US" altLang="zh-CN" sz="2000">
              <a:solidFill>
                <a:schemeClr val="tx1"/>
              </a:solidFill>
              <a:latin typeface="Arial" panose="020B0604020202020204" pitchFamily="34" charset="0"/>
              <a:ea typeface="造字工房悦黑（非商用）常规体" pitchFamily="2" charset="-122"/>
            </a:endParaRPr>
          </a:p>
          <a:p>
            <a:pPr>
              <a:lnSpc>
                <a:spcPct val="140000"/>
              </a:lnSpc>
            </a:pPr>
            <a:r>
              <a:rPr lang="en-US" altLang="zh-CN" sz="2000">
                <a:solidFill>
                  <a:schemeClr val="tx1"/>
                </a:solidFill>
                <a:latin typeface="Arial" panose="020B0604020202020204" pitchFamily="34" charset="0"/>
                <a:ea typeface="造字工房悦黑（非商用）常规体" pitchFamily="2" charset="-122"/>
              </a:rPr>
              <a:t>	</a:t>
            </a:r>
            <a:r>
              <a:rPr lang="zh-CN" altLang="zh-CN" sz="2000">
                <a:solidFill>
                  <a:schemeClr val="tx1"/>
                </a:solidFill>
                <a:latin typeface="Arial" panose="020B0604020202020204" pitchFamily="34" charset="0"/>
                <a:ea typeface="造字工房悦黑（非商用）常规体" pitchFamily="2" charset="-122"/>
              </a:rPr>
              <a:t>12-27 09:20:04.432 13063-13063/? D/泛型测试: key is key_vlaue</a:t>
            </a:r>
            <a:endParaRPr lang="zh-CN" altLang="zh-CN" sz="2000">
              <a:solidFill>
                <a:srgbClr val="7F7F7F"/>
              </a:solidFill>
              <a:latin typeface="Arial" panose="020B0604020202020204" pitchFamily="34" charset="0"/>
              <a:ea typeface="造字工房悦黑（非商用）常规体" pitchFamily="2" charset="-122"/>
            </a:endParaRPr>
          </a:p>
          <a:p>
            <a:endParaRPr lang="zh-CN" altLang="zh-CN" sz="2000">
              <a:solidFill>
                <a:srgbClr val="7F7F7F"/>
              </a:solidFill>
              <a:latin typeface="Arial" panose="020B0604020202020204" pitchFamily="34" charset="0"/>
              <a:ea typeface="造字工房悦黑（非商用）常规体" pitchFamily="2" charset="-122"/>
            </a:endParaRPr>
          </a:p>
          <a:p>
            <a:endParaRPr lang="en-US" altLang="zh-CN" sz="2000">
              <a:solidFill>
                <a:srgbClr val="7F7F7F"/>
              </a:solidFill>
              <a:latin typeface="Arial" panose="020B0604020202020204" pitchFamily="34" charset="0"/>
              <a:ea typeface="造字工房悦黑（非商用）常规体" pitchFamily="2" charset="-122"/>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文本框 1"/>
          <p:cNvSpPr txBox="1"/>
          <p:nvPr/>
        </p:nvSpPr>
        <p:spPr>
          <a:xfrm>
            <a:off x="373063" y="947738"/>
            <a:ext cx="8607425" cy="4569460"/>
          </a:xfrm>
          <a:prstGeom prst="rect">
            <a:avLst/>
          </a:prstGeom>
          <a:noFill/>
          <a:ln w="9525">
            <a:noFill/>
          </a:ln>
        </p:spPr>
        <p:txBody>
          <a:bodyPr wrap="square" anchor="t">
            <a:spAutoFit/>
          </a:bodyPr>
          <a:p>
            <a:r>
              <a:rPr lang="en-US" altLang="zh-CN" sz="3200">
                <a:solidFill>
                  <a:schemeClr val="tx1"/>
                </a:solidFill>
                <a:latin typeface="Arial" panose="020B0604020202020204" pitchFamily="34" charset="0"/>
                <a:ea typeface="造字工房悦黑（非商用）常规体" pitchFamily="2" charset="-122"/>
              </a:rPr>
              <a:t>2</a:t>
            </a:r>
            <a:r>
              <a:rPr lang="zh-CN" altLang="zh-CN" sz="3200">
                <a:solidFill>
                  <a:schemeClr val="tx1"/>
                </a:solidFill>
                <a:latin typeface="Arial" panose="020B0604020202020204" pitchFamily="34" charset="0"/>
                <a:ea typeface="造字工房悦黑（非商用）常规体" pitchFamily="2" charset="-122"/>
              </a:rPr>
              <a:t>、泛型接口：</a:t>
            </a:r>
            <a:endParaRPr lang="zh-CN" altLang="zh-CN">
              <a:solidFill>
                <a:schemeClr val="tx1"/>
              </a:solidFill>
              <a:latin typeface="Arial" panose="020B0604020202020204" pitchFamily="34" charset="0"/>
            </a:endParaRPr>
          </a:p>
          <a:p>
            <a:pPr>
              <a:lnSpc>
                <a:spcPct val="180000"/>
              </a:lnSpc>
            </a:pPr>
            <a:r>
              <a:rPr lang="en-US" altLang="zh-CN">
                <a:solidFill>
                  <a:schemeClr val="tx1"/>
                </a:solidFill>
                <a:latin typeface="Arial" panose="020B0604020202020204" pitchFamily="34" charset="0"/>
              </a:rPr>
              <a:t>	</a:t>
            </a:r>
            <a:r>
              <a:rPr lang="zh-CN" altLang="zh-CN" sz="2400">
                <a:solidFill>
                  <a:schemeClr val="tx1"/>
                </a:solidFill>
                <a:latin typeface="Arial" panose="020B0604020202020204" pitchFamily="34" charset="0"/>
                <a:ea typeface="造字工房悦黑（非商用）常规体" pitchFamily="2" charset="-122"/>
              </a:rPr>
              <a:t>泛型接口与泛型类的定义及使用基本相同。泛型接口常被用在各种类的生产器中，可以看一个例子：</a:t>
            </a:r>
            <a:endParaRPr lang="zh-CN" altLang="zh-CN" sz="2400">
              <a:solidFill>
                <a:schemeClr val="tx1"/>
              </a:solidFill>
              <a:latin typeface="Arial" panose="020B0604020202020204" pitchFamily="34" charset="0"/>
              <a:ea typeface="造字工房悦黑（非商用）常规体" pitchFamily="2" charset="-122"/>
            </a:endParaRPr>
          </a:p>
          <a:p>
            <a:pPr>
              <a:lnSpc>
                <a:spcPct val="180000"/>
              </a:lnSpc>
            </a:pPr>
            <a:r>
              <a:rPr lang="en-US" altLang="zh-CN" sz="2400">
                <a:solidFill>
                  <a:schemeClr val="tx1"/>
                </a:solidFill>
                <a:latin typeface="Arial" panose="020B0604020202020204" pitchFamily="34" charset="0"/>
                <a:ea typeface="造字工房悦黑（非商用）常规体" pitchFamily="2" charset="-122"/>
              </a:rPr>
              <a:t>	//定义一个泛型接口</a:t>
            </a:r>
            <a:endParaRPr lang="en-US" altLang="zh-CN" sz="2400">
              <a:solidFill>
                <a:schemeClr val="tx1"/>
              </a:solidFill>
              <a:latin typeface="Arial" panose="020B0604020202020204" pitchFamily="34" charset="0"/>
              <a:ea typeface="造字工房悦黑（非商用）常规体" pitchFamily="2" charset="-122"/>
            </a:endParaRPr>
          </a:p>
          <a:p>
            <a:pPr lvl="2" indent="0">
              <a:lnSpc>
                <a:spcPct val="180000"/>
              </a:lnSpc>
            </a:pPr>
            <a:r>
              <a:rPr lang="en-US" altLang="zh-CN" sz="2400">
                <a:solidFill>
                  <a:schemeClr val="tx1"/>
                </a:solidFill>
                <a:latin typeface="Arial" panose="020B0604020202020204" pitchFamily="34" charset="0"/>
                <a:ea typeface="造字工房悦黑（非商用）常规体" pitchFamily="2" charset="-122"/>
              </a:rPr>
              <a:t>public interface Generator&lt;T&gt; {</a:t>
            </a:r>
            <a:endParaRPr lang="en-US" altLang="zh-CN" sz="2400">
              <a:solidFill>
                <a:schemeClr val="tx1"/>
              </a:solidFill>
              <a:latin typeface="Arial" panose="020B0604020202020204" pitchFamily="34" charset="0"/>
              <a:ea typeface="造字工房悦黑（非商用）常规体" pitchFamily="2" charset="-122"/>
            </a:endParaRPr>
          </a:p>
          <a:p>
            <a:pPr lvl="2" indent="0">
              <a:lnSpc>
                <a:spcPct val="180000"/>
              </a:lnSpc>
            </a:pPr>
            <a:r>
              <a:rPr lang="en-US" altLang="zh-CN" sz="2400">
                <a:solidFill>
                  <a:schemeClr val="tx1"/>
                </a:solidFill>
                <a:latin typeface="Arial" panose="020B0604020202020204" pitchFamily="34" charset="0"/>
                <a:ea typeface="造字工房悦黑（非商用）常规体" pitchFamily="2" charset="-122"/>
              </a:rPr>
              <a:t>    public T next();</a:t>
            </a:r>
            <a:endParaRPr lang="en-US" altLang="zh-CN" sz="2400">
              <a:solidFill>
                <a:schemeClr val="tx1"/>
              </a:solidFill>
              <a:latin typeface="Arial" panose="020B0604020202020204" pitchFamily="34" charset="0"/>
              <a:ea typeface="造字工房悦黑（非商用）常规体" pitchFamily="2" charset="-122"/>
            </a:endParaRPr>
          </a:p>
          <a:p>
            <a:pPr lvl="2" indent="0">
              <a:lnSpc>
                <a:spcPct val="180000"/>
              </a:lnSpc>
            </a:pPr>
            <a:r>
              <a:rPr lang="en-US" altLang="zh-CN" sz="2400">
                <a:solidFill>
                  <a:schemeClr val="tx1"/>
                </a:solidFill>
                <a:latin typeface="Arial" panose="020B0604020202020204" pitchFamily="34" charset="0"/>
                <a:ea typeface="造字工房悦黑（非商用）常规体" pitchFamily="2" charset="-122"/>
              </a:rPr>
              <a:t>}</a:t>
            </a:r>
            <a:endParaRPr lang="en-US" altLang="zh-CN" sz="2400">
              <a:solidFill>
                <a:schemeClr val="tx1"/>
              </a:solidFill>
              <a:latin typeface="Arial" panose="020B0604020202020204" pitchFamily="34" charset="0"/>
              <a:ea typeface="造字工房悦黑（非商用）常规体" pitchFamily="2" charset="-122"/>
            </a:endParaRP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文本框 1"/>
          <p:cNvSpPr txBox="1"/>
          <p:nvPr/>
        </p:nvSpPr>
        <p:spPr>
          <a:xfrm>
            <a:off x="360363" y="947738"/>
            <a:ext cx="8607425" cy="5692775"/>
          </a:xfrm>
          <a:prstGeom prst="rect">
            <a:avLst/>
          </a:prstGeom>
          <a:noFill/>
          <a:ln w="9525">
            <a:noFill/>
          </a:ln>
        </p:spPr>
        <p:txBody>
          <a:bodyPr wrap="square" anchor="t">
            <a:spAutoFit/>
          </a:bodyPr>
          <a:p>
            <a:pPr>
              <a:lnSpc>
                <a:spcPct val="130000"/>
              </a:lnSpc>
            </a:pPr>
            <a:r>
              <a:rPr lang="en-US" altLang="zh-CN" sz="2000">
                <a:solidFill>
                  <a:schemeClr val="tx1"/>
                </a:solidFill>
                <a:latin typeface="Arial" panose="020B0604020202020204" pitchFamily="34" charset="0"/>
                <a:ea typeface="造字工房悦黑（非商用）常规体" pitchFamily="2" charset="-122"/>
              </a:rPr>
              <a:t>1</a:t>
            </a:r>
            <a:r>
              <a:rPr lang="zh-CN" altLang="en-US" sz="2000">
                <a:solidFill>
                  <a:schemeClr val="tx1"/>
                </a:solidFill>
                <a:latin typeface="Arial" panose="020B0604020202020204" pitchFamily="34" charset="0"/>
                <a:ea typeface="造字工房悦黑（非商用）常规体" pitchFamily="2" charset="-122"/>
              </a:rPr>
              <a:t>）</a:t>
            </a:r>
            <a:r>
              <a:rPr lang="zh-CN" altLang="zh-CN" sz="2000">
                <a:solidFill>
                  <a:schemeClr val="tx1"/>
                </a:solidFill>
                <a:latin typeface="Arial" panose="020B0604020202020204" pitchFamily="34" charset="0"/>
                <a:ea typeface="造字工房悦黑（非商用）常规体" pitchFamily="2" charset="-122"/>
              </a:rPr>
              <a:t>当实现泛型接口的类，未传入泛型实参时：</a:t>
            </a:r>
            <a:endParaRPr lang="zh-CN" altLang="zh-CN" sz="2000">
              <a:solidFill>
                <a:schemeClr val="tx1"/>
              </a:solidFill>
              <a:latin typeface="Arial" panose="020B0604020202020204" pitchFamily="34" charset="0"/>
              <a:ea typeface="造字工房悦黑（非商用）常规体" pitchFamily="2" charset="-122"/>
            </a:endParaRPr>
          </a:p>
          <a:p>
            <a:pPr>
              <a:lnSpc>
                <a:spcPct val="130000"/>
              </a:lnSpc>
            </a:pPr>
            <a:r>
              <a:rPr lang="zh-CN" altLang="zh-CN" sz="2000">
                <a:solidFill>
                  <a:schemeClr val="tx1"/>
                </a:solidFill>
                <a:latin typeface="Arial" panose="020B0604020202020204" pitchFamily="34" charset="0"/>
                <a:ea typeface="造字工房悦黑（非商用）常规体" pitchFamily="2" charset="-122"/>
              </a:rPr>
              <a:t>/**</a:t>
            </a:r>
            <a:endParaRPr lang="zh-CN" altLang="zh-CN" sz="2000">
              <a:solidFill>
                <a:schemeClr val="tx1"/>
              </a:solidFill>
              <a:latin typeface="Arial" panose="020B0604020202020204" pitchFamily="34" charset="0"/>
              <a:ea typeface="造字工房悦黑（非商用）常规体" pitchFamily="2" charset="-122"/>
            </a:endParaRPr>
          </a:p>
          <a:p>
            <a:pPr>
              <a:lnSpc>
                <a:spcPct val="130000"/>
              </a:lnSpc>
            </a:pPr>
            <a:r>
              <a:rPr lang="zh-CN" altLang="zh-CN" sz="2000">
                <a:solidFill>
                  <a:schemeClr val="tx1"/>
                </a:solidFill>
                <a:latin typeface="Arial" panose="020B0604020202020204" pitchFamily="34" charset="0"/>
                <a:ea typeface="造字工房悦黑（非商用）常规体" pitchFamily="2" charset="-122"/>
              </a:rPr>
              <a:t> * 未传入泛型实参时，与泛型类的定义相同，在声明类的时候，需将泛型的声明也一起加到类中</a:t>
            </a:r>
            <a:endParaRPr lang="zh-CN" altLang="zh-CN" sz="2000">
              <a:solidFill>
                <a:schemeClr val="tx1"/>
              </a:solidFill>
              <a:latin typeface="Arial" panose="020B0604020202020204" pitchFamily="34" charset="0"/>
              <a:ea typeface="造字工房悦黑（非商用）常规体" pitchFamily="2" charset="-122"/>
            </a:endParaRPr>
          </a:p>
          <a:p>
            <a:pPr>
              <a:lnSpc>
                <a:spcPct val="130000"/>
              </a:lnSpc>
            </a:pPr>
            <a:r>
              <a:rPr lang="zh-CN" altLang="zh-CN" sz="2000">
                <a:solidFill>
                  <a:schemeClr val="tx1"/>
                </a:solidFill>
                <a:latin typeface="Arial" panose="020B0604020202020204" pitchFamily="34" charset="0"/>
                <a:ea typeface="造字工房悦黑（非商用）常规体" pitchFamily="2" charset="-122"/>
              </a:rPr>
              <a:t> * 即：class FruitGenerator&lt;T&gt; implements Generator&lt;T&gt;{</a:t>
            </a:r>
            <a:endParaRPr lang="zh-CN" altLang="zh-CN" sz="2000">
              <a:solidFill>
                <a:schemeClr val="tx1"/>
              </a:solidFill>
              <a:latin typeface="Arial" panose="020B0604020202020204" pitchFamily="34" charset="0"/>
              <a:ea typeface="造字工房悦黑（非商用）常规体" pitchFamily="2" charset="-122"/>
            </a:endParaRPr>
          </a:p>
          <a:p>
            <a:pPr>
              <a:lnSpc>
                <a:spcPct val="130000"/>
              </a:lnSpc>
            </a:pPr>
            <a:r>
              <a:rPr lang="zh-CN" altLang="zh-CN" sz="2000">
                <a:solidFill>
                  <a:schemeClr val="tx1"/>
                </a:solidFill>
                <a:latin typeface="Arial" panose="020B0604020202020204" pitchFamily="34" charset="0"/>
                <a:ea typeface="造字工房悦黑（非商用）常规体" pitchFamily="2" charset="-122"/>
              </a:rPr>
              <a:t> * 如果不声明泛型，如：class FruitGenerator implements Generator&lt;T&gt;，编译器会报错："Unknown class"</a:t>
            </a:r>
            <a:endParaRPr lang="zh-CN" altLang="zh-CN" sz="2000">
              <a:solidFill>
                <a:schemeClr val="tx1"/>
              </a:solidFill>
              <a:latin typeface="Arial" panose="020B0604020202020204" pitchFamily="34" charset="0"/>
              <a:ea typeface="造字工房悦黑（非商用）常规体" pitchFamily="2" charset="-122"/>
            </a:endParaRPr>
          </a:p>
          <a:p>
            <a:pPr>
              <a:lnSpc>
                <a:spcPct val="130000"/>
              </a:lnSpc>
            </a:pPr>
            <a:r>
              <a:rPr lang="zh-CN" altLang="zh-CN" sz="2000">
                <a:solidFill>
                  <a:schemeClr val="tx1"/>
                </a:solidFill>
                <a:latin typeface="Arial" panose="020B0604020202020204" pitchFamily="34" charset="0"/>
                <a:ea typeface="造字工房悦黑（非商用）常规体" pitchFamily="2" charset="-122"/>
              </a:rPr>
              <a:t> */</a:t>
            </a:r>
            <a:endParaRPr lang="zh-CN" altLang="zh-CN" sz="2000">
              <a:solidFill>
                <a:schemeClr val="tx1"/>
              </a:solidFill>
              <a:latin typeface="Arial" panose="020B0604020202020204" pitchFamily="34" charset="0"/>
              <a:ea typeface="造字工房悦黑（非商用）常规体" pitchFamily="2" charset="-122"/>
            </a:endParaRPr>
          </a:p>
          <a:p>
            <a:pPr>
              <a:lnSpc>
                <a:spcPct val="130000"/>
              </a:lnSpc>
            </a:pPr>
            <a:r>
              <a:rPr lang="zh-CN" altLang="zh-CN" sz="2000">
                <a:solidFill>
                  <a:schemeClr val="tx1"/>
                </a:solidFill>
                <a:latin typeface="Arial" panose="020B0604020202020204" pitchFamily="34" charset="0"/>
                <a:ea typeface="造字工房悦黑（非商用）常规体" pitchFamily="2" charset="-122"/>
              </a:rPr>
              <a:t>class FruitGenerator&lt;T&gt; implements Generator&lt;T&gt;{</a:t>
            </a:r>
            <a:endParaRPr lang="zh-CN" altLang="zh-CN" sz="2000">
              <a:solidFill>
                <a:schemeClr val="tx1"/>
              </a:solidFill>
              <a:latin typeface="Arial" panose="020B0604020202020204" pitchFamily="34" charset="0"/>
              <a:ea typeface="造字工房悦黑（非商用）常规体" pitchFamily="2" charset="-122"/>
            </a:endParaRPr>
          </a:p>
          <a:p>
            <a:pPr>
              <a:lnSpc>
                <a:spcPct val="130000"/>
              </a:lnSpc>
            </a:pPr>
            <a:r>
              <a:rPr lang="zh-CN" altLang="zh-CN" sz="2000">
                <a:solidFill>
                  <a:schemeClr val="tx1"/>
                </a:solidFill>
                <a:latin typeface="Arial" panose="020B0604020202020204" pitchFamily="34" charset="0"/>
                <a:ea typeface="造字工房悦黑（非商用）常规体" pitchFamily="2" charset="-122"/>
              </a:rPr>
              <a:t>    @Override</a:t>
            </a:r>
            <a:endParaRPr lang="zh-CN" altLang="zh-CN" sz="2000">
              <a:solidFill>
                <a:schemeClr val="tx1"/>
              </a:solidFill>
              <a:latin typeface="Arial" panose="020B0604020202020204" pitchFamily="34" charset="0"/>
              <a:ea typeface="造字工房悦黑（非商用）常规体" pitchFamily="2" charset="-122"/>
            </a:endParaRPr>
          </a:p>
          <a:p>
            <a:pPr>
              <a:lnSpc>
                <a:spcPct val="130000"/>
              </a:lnSpc>
            </a:pPr>
            <a:r>
              <a:rPr lang="zh-CN" altLang="zh-CN" sz="2000">
                <a:solidFill>
                  <a:schemeClr val="tx1"/>
                </a:solidFill>
                <a:latin typeface="Arial" panose="020B0604020202020204" pitchFamily="34" charset="0"/>
                <a:ea typeface="造字工房悦黑（非商用）常规体" pitchFamily="2" charset="-122"/>
              </a:rPr>
              <a:t>    public T next() {</a:t>
            </a:r>
            <a:endParaRPr lang="zh-CN" altLang="zh-CN" sz="2000">
              <a:solidFill>
                <a:schemeClr val="tx1"/>
              </a:solidFill>
              <a:latin typeface="Arial" panose="020B0604020202020204" pitchFamily="34" charset="0"/>
              <a:ea typeface="造字工房悦黑（非商用）常规体" pitchFamily="2" charset="-122"/>
            </a:endParaRPr>
          </a:p>
          <a:p>
            <a:pPr>
              <a:lnSpc>
                <a:spcPct val="130000"/>
              </a:lnSpc>
            </a:pPr>
            <a:r>
              <a:rPr lang="zh-CN" altLang="zh-CN" sz="2000">
                <a:solidFill>
                  <a:schemeClr val="tx1"/>
                </a:solidFill>
                <a:latin typeface="Arial" panose="020B0604020202020204" pitchFamily="34" charset="0"/>
                <a:ea typeface="造字工房悦黑（非商用）常规体" pitchFamily="2" charset="-122"/>
              </a:rPr>
              <a:t>        return null;</a:t>
            </a:r>
            <a:endParaRPr lang="zh-CN" altLang="zh-CN" sz="2000">
              <a:solidFill>
                <a:schemeClr val="tx1"/>
              </a:solidFill>
              <a:latin typeface="Arial" panose="020B0604020202020204" pitchFamily="34" charset="0"/>
              <a:ea typeface="造字工房悦黑（非商用）常规体" pitchFamily="2" charset="-122"/>
            </a:endParaRPr>
          </a:p>
          <a:p>
            <a:pPr>
              <a:lnSpc>
                <a:spcPct val="130000"/>
              </a:lnSpc>
            </a:pPr>
            <a:r>
              <a:rPr lang="zh-CN" altLang="zh-CN" sz="2000">
                <a:solidFill>
                  <a:schemeClr val="tx1"/>
                </a:solidFill>
                <a:latin typeface="Arial" panose="020B0604020202020204" pitchFamily="34" charset="0"/>
                <a:ea typeface="造字工房悦黑（非商用）常规体" pitchFamily="2" charset="-122"/>
              </a:rPr>
              <a:t>    }</a:t>
            </a:r>
            <a:endParaRPr lang="zh-CN" altLang="zh-CN" sz="2000">
              <a:solidFill>
                <a:schemeClr val="tx1"/>
              </a:solidFill>
              <a:latin typeface="Arial" panose="020B0604020202020204" pitchFamily="34" charset="0"/>
              <a:ea typeface="造字工房悦黑（非商用）常规体" pitchFamily="2" charset="-122"/>
            </a:endParaRPr>
          </a:p>
          <a:p>
            <a:pPr>
              <a:lnSpc>
                <a:spcPct val="130000"/>
              </a:lnSpc>
            </a:pPr>
            <a:r>
              <a:rPr lang="zh-CN" altLang="zh-CN" sz="2000">
                <a:solidFill>
                  <a:schemeClr val="tx1"/>
                </a:solidFill>
                <a:latin typeface="Arial" panose="020B0604020202020204" pitchFamily="34" charset="0"/>
                <a:ea typeface="造字工房悦黑（非商用）常规体" pitchFamily="2" charset="-122"/>
              </a:rPr>
              <a:t>}</a:t>
            </a:r>
            <a:endParaRPr lang="zh-CN" altLang="zh-CN" sz="2000">
              <a:solidFill>
                <a:schemeClr val="tx1"/>
              </a:solidFill>
              <a:latin typeface="Arial" panose="020B0604020202020204" pitchFamily="34" charset="0"/>
              <a:ea typeface="造字工房悦黑（非商用）常规体" pitchFamily="2" charset="-122"/>
            </a:endParaRP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文本框 1"/>
          <p:cNvSpPr txBox="1"/>
          <p:nvPr/>
        </p:nvSpPr>
        <p:spPr>
          <a:xfrm>
            <a:off x="6350" y="947738"/>
            <a:ext cx="9077325" cy="5939155"/>
          </a:xfrm>
          <a:prstGeom prst="rect">
            <a:avLst/>
          </a:prstGeom>
          <a:noFill/>
          <a:ln w="9525">
            <a:noFill/>
          </a:ln>
        </p:spPr>
        <p:txBody>
          <a:bodyPr wrap="square" anchor="t">
            <a:spAutoFit/>
          </a:bodyPr>
          <a:p>
            <a:r>
              <a:rPr lang="en-US" altLang="zh-CN" sz="2000">
                <a:solidFill>
                  <a:schemeClr val="tx1"/>
                </a:solidFill>
                <a:latin typeface="Arial" panose="020B0604020202020204" pitchFamily="34" charset="0"/>
                <a:ea typeface="造字工房悦黑（非商用）常规体" pitchFamily="2" charset="-122"/>
              </a:rPr>
              <a:t>2</a:t>
            </a:r>
            <a:r>
              <a:rPr lang="zh-CN" altLang="en-US" sz="2000">
                <a:solidFill>
                  <a:schemeClr val="tx1"/>
                </a:solidFill>
                <a:latin typeface="Arial" panose="020B0604020202020204" pitchFamily="34" charset="0"/>
                <a:ea typeface="造字工房悦黑（非商用）常规体" pitchFamily="2" charset="-122"/>
              </a:rPr>
              <a:t>）</a:t>
            </a:r>
            <a:r>
              <a:rPr lang="zh-CN" altLang="zh-CN" sz="2000">
                <a:solidFill>
                  <a:schemeClr val="tx1"/>
                </a:solidFill>
                <a:latin typeface="Arial" panose="020B0604020202020204" pitchFamily="34" charset="0"/>
                <a:ea typeface="造字工房悦黑（非商用）常规体" pitchFamily="2" charset="-122"/>
              </a:rPr>
              <a:t>当实现泛型接口的类，传入泛型实参时：</a:t>
            </a:r>
            <a:endParaRPr lang="zh-CN" altLang="zh-CN" sz="2000">
              <a:solidFill>
                <a:schemeClr val="tx1"/>
              </a:solidFill>
              <a:latin typeface="Arial" panose="020B0604020202020204" pitchFamily="34" charset="0"/>
              <a:ea typeface="造字工房悦黑（非商用）常规体" pitchFamily="2" charset="-122"/>
            </a:endParaRPr>
          </a:p>
          <a:p>
            <a:pPr>
              <a:lnSpc>
                <a:spcPct val="120000"/>
              </a:lnSpc>
            </a:pPr>
            <a:r>
              <a:rPr lang="zh-CN" altLang="zh-CN" sz="2000">
                <a:solidFill>
                  <a:schemeClr val="tx1"/>
                </a:solidFill>
                <a:latin typeface="Arial" panose="020B0604020202020204" pitchFamily="34" charset="0"/>
                <a:ea typeface="造字工房悦黑（非商用）常规体" pitchFamily="2" charset="-122"/>
              </a:rPr>
              <a:t>/**</a:t>
            </a:r>
            <a:endParaRPr lang="zh-CN" altLang="zh-CN" sz="2000">
              <a:solidFill>
                <a:schemeClr val="tx1"/>
              </a:solidFill>
              <a:latin typeface="Arial" panose="020B0604020202020204" pitchFamily="34" charset="0"/>
              <a:ea typeface="造字工房悦黑（非商用）常规体" pitchFamily="2" charset="-122"/>
            </a:endParaRPr>
          </a:p>
          <a:p>
            <a:pPr>
              <a:lnSpc>
                <a:spcPct val="120000"/>
              </a:lnSpc>
            </a:pPr>
            <a:r>
              <a:rPr lang="zh-CN" altLang="zh-CN" sz="2000">
                <a:solidFill>
                  <a:schemeClr val="tx1"/>
                </a:solidFill>
                <a:latin typeface="Arial" panose="020B0604020202020204" pitchFamily="34" charset="0"/>
                <a:ea typeface="造字工房悦黑（非商用）常规体" pitchFamily="2" charset="-122"/>
              </a:rPr>
              <a:t> * 传入泛型实参时：</a:t>
            </a:r>
            <a:endParaRPr lang="zh-CN" altLang="zh-CN" sz="2000">
              <a:solidFill>
                <a:schemeClr val="tx1"/>
              </a:solidFill>
              <a:latin typeface="Arial" panose="020B0604020202020204" pitchFamily="34" charset="0"/>
              <a:ea typeface="造字工房悦黑（非商用）常规体" pitchFamily="2" charset="-122"/>
            </a:endParaRPr>
          </a:p>
          <a:p>
            <a:pPr>
              <a:lnSpc>
                <a:spcPct val="120000"/>
              </a:lnSpc>
            </a:pPr>
            <a:r>
              <a:rPr lang="zh-CN" altLang="zh-CN" sz="2000">
                <a:solidFill>
                  <a:schemeClr val="tx1"/>
                </a:solidFill>
                <a:latin typeface="Arial" panose="020B0604020202020204" pitchFamily="34" charset="0"/>
                <a:ea typeface="造字工房悦黑（非商用）常规体" pitchFamily="2" charset="-122"/>
              </a:rPr>
              <a:t> * 定义一个生产器实现这个接口,虽然我们只创建了一个泛型接口Generator&lt;T&gt;</a:t>
            </a:r>
            <a:endParaRPr lang="zh-CN" altLang="zh-CN" sz="2000">
              <a:solidFill>
                <a:schemeClr val="tx1"/>
              </a:solidFill>
              <a:latin typeface="Arial" panose="020B0604020202020204" pitchFamily="34" charset="0"/>
              <a:ea typeface="造字工房悦黑（非商用）常规体" pitchFamily="2" charset="-122"/>
            </a:endParaRPr>
          </a:p>
          <a:p>
            <a:pPr>
              <a:lnSpc>
                <a:spcPct val="120000"/>
              </a:lnSpc>
            </a:pPr>
            <a:r>
              <a:rPr lang="zh-CN" altLang="zh-CN" sz="2000">
                <a:solidFill>
                  <a:schemeClr val="tx1"/>
                </a:solidFill>
                <a:latin typeface="Arial" panose="020B0604020202020204" pitchFamily="34" charset="0"/>
                <a:ea typeface="造字工房悦黑（非商用）常规体" pitchFamily="2" charset="-122"/>
              </a:rPr>
              <a:t> * 但是我们可以为T传入无数个实参，形成无数种类型的Generator接口。</a:t>
            </a:r>
            <a:endParaRPr lang="zh-CN" altLang="zh-CN" sz="2000">
              <a:solidFill>
                <a:schemeClr val="tx1"/>
              </a:solidFill>
              <a:latin typeface="Arial" panose="020B0604020202020204" pitchFamily="34" charset="0"/>
              <a:ea typeface="造字工房悦黑（非商用）常规体" pitchFamily="2" charset="-122"/>
            </a:endParaRPr>
          </a:p>
          <a:p>
            <a:pPr>
              <a:lnSpc>
                <a:spcPct val="120000"/>
              </a:lnSpc>
            </a:pPr>
            <a:r>
              <a:rPr lang="zh-CN" altLang="zh-CN" sz="2000">
                <a:solidFill>
                  <a:schemeClr val="tx1"/>
                </a:solidFill>
                <a:latin typeface="Arial" panose="020B0604020202020204" pitchFamily="34" charset="0"/>
                <a:ea typeface="造字工房悦黑（非商用）常规体" pitchFamily="2" charset="-122"/>
              </a:rPr>
              <a:t> * 在实现类实现泛型接口时，如已将泛型类型传入实参类型，则所有使用泛型的地方都要替换成传入的实参类型</a:t>
            </a:r>
            <a:endParaRPr lang="zh-CN" altLang="zh-CN" sz="2000">
              <a:solidFill>
                <a:schemeClr val="tx1"/>
              </a:solidFill>
              <a:latin typeface="Arial" panose="020B0604020202020204" pitchFamily="34" charset="0"/>
              <a:ea typeface="造字工房悦黑（非商用）常规体" pitchFamily="2" charset="-122"/>
            </a:endParaRPr>
          </a:p>
          <a:p>
            <a:pPr>
              <a:lnSpc>
                <a:spcPct val="120000"/>
              </a:lnSpc>
            </a:pPr>
            <a:r>
              <a:rPr lang="zh-CN" altLang="zh-CN" sz="2000">
                <a:solidFill>
                  <a:schemeClr val="tx1"/>
                </a:solidFill>
                <a:latin typeface="Arial" panose="020B0604020202020204" pitchFamily="34" charset="0"/>
                <a:ea typeface="造字工房悦黑（非商用）常规体" pitchFamily="2" charset="-122"/>
              </a:rPr>
              <a:t> * 即：Generator&lt;T&gt;，public T next();中的的T都要替换成传入的String类型。</a:t>
            </a:r>
            <a:endParaRPr lang="zh-CN" altLang="zh-CN" sz="2000">
              <a:solidFill>
                <a:schemeClr val="tx1"/>
              </a:solidFill>
              <a:latin typeface="Arial" panose="020B0604020202020204" pitchFamily="34" charset="0"/>
              <a:ea typeface="造字工房悦黑（非商用）常规体" pitchFamily="2" charset="-122"/>
            </a:endParaRPr>
          </a:p>
          <a:p>
            <a:pPr>
              <a:lnSpc>
                <a:spcPct val="120000"/>
              </a:lnSpc>
            </a:pPr>
            <a:r>
              <a:rPr lang="zh-CN" altLang="zh-CN" sz="2000">
                <a:solidFill>
                  <a:schemeClr val="tx1"/>
                </a:solidFill>
                <a:latin typeface="Arial" panose="020B0604020202020204" pitchFamily="34" charset="0"/>
                <a:ea typeface="造字工房悦黑（非商用）常规体" pitchFamily="2" charset="-122"/>
              </a:rPr>
              <a:t> */</a:t>
            </a:r>
            <a:endParaRPr lang="zh-CN" altLang="zh-CN" sz="2000">
              <a:solidFill>
                <a:schemeClr val="tx1"/>
              </a:solidFill>
              <a:latin typeface="Arial" panose="020B0604020202020204" pitchFamily="34" charset="0"/>
              <a:ea typeface="造字工房悦黑（非商用）常规体" pitchFamily="2" charset="-122"/>
            </a:endParaRPr>
          </a:p>
          <a:p>
            <a:pPr>
              <a:lnSpc>
                <a:spcPct val="120000"/>
              </a:lnSpc>
            </a:pPr>
            <a:r>
              <a:rPr lang="zh-CN" altLang="zh-CN" sz="2000">
                <a:solidFill>
                  <a:schemeClr val="tx1"/>
                </a:solidFill>
                <a:latin typeface="Arial" panose="020B0604020202020204" pitchFamily="34" charset="0"/>
                <a:ea typeface="造字工房悦黑（非商用）常规体" pitchFamily="2" charset="-122"/>
              </a:rPr>
              <a:t>public class FruitGenerator implements Generator&lt;String&gt; {</a:t>
            </a:r>
            <a:endParaRPr lang="zh-CN" altLang="zh-CN" sz="2000">
              <a:solidFill>
                <a:schemeClr val="tx1"/>
              </a:solidFill>
              <a:latin typeface="Arial" panose="020B0604020202020204" pitchFamily="34" charset="0"/>
              <a:ea typeface="造字工房悦黑（非商用）常规体" pitchFamily="2" charset="-122"/>
            </a:endParaRPr>
          </a:p>
          <a:p>
            <a:pPr>
              <a:lnSpc>
                <a:spcPct val="120000"/>
              </a:lnSpc>
            </a:pPr>
            <a:r>
              <a:rPr lang="zh-CN" altLang="zh-CN" sz="2000">
                <a:solidFill>
                  <a:schemeClr val="tx1"/>
                </a:solidFill>
                <a:latin typeface="Arial" panose="020B0604020202020204" pitchFamily="34" charset="0"/>
                <a:ea typeface="造字工房悦黑（非商用）常规体" pitchFamily="2" charset="-122"/>
              </a:rPr>
              <a:t>    private String[] fruits = new String[]{"Apple", "Banana", "Pear"};</a:t>
            </a:r>
            <a:endParaRPr lang="zh-CN" altLang="zh-CN" sz="2000">
              <a:solidFill>
                <a:schemeClr val="tx1"/>
              </a:solidFill>
              <a:latin typeface="Arial" panose="020B0604020202020204" pitchFamily="34" charset="0"/>
              <a:ea typeface="造字工房悦黑（非商用）常规体" pitchFamily="2" charset="-122"/>
            </a:endParaRPr>
          </a:p>
          <a:p>
            <a:pPr>
              <a:lnSpc>
                <a:spcPct val="120000"/>
              </a:lnSpc>
            </a:pPr>
            <a:r>
              <a:rPr lang="zh-CN" altLang="zh-CN" sz="2000">
                <a:solidFill>
                  <a:schemeClr val="tx1"/>
                </a:solidFill>
                <a:latin typeface="Arial" panose="020B0604020202020204" pitchFamily="34" charset="0"/>
                <a:ea typeface="造字工房悦黑（非商用）常规体" pitchFamily="2" charset="-122"/>
              </a:rPr>
              <a:t>    @Override</a:t>
            </a:r>
            <a:endParaRPr lang="zh-CN" altLang="zh-CN" sz="2000">
              <a:solidFill>
                <a:schemeClr val="tx1"/>
              </a:solidFill>
              <a:latin typeface="Arial" panose="020B0604020202020204" pitchFamily="34" charset="0"/>
              <a:ea typeface="造字工房悦黑（非商用）常规体" pitchFamily="2" charset="-122"/>
            </a:endParaRPr>
          </a:p>
          <a:p>
            <a:pPr>
              <a:lnSpc>
                <a:spcPct val="120000"/>
              </a:lnSpc>
            </a:pPr>
            <a:r>
              <a:rPr lang="zh-CN" altLang="zh-CN" sz="2000">
                <a:solidFill>
                  <a:schemeClr val="tx1"/>
                </a:solidFill>
                <a:latin typeface="Arial" panose="020B0604020202020204" pitchFamily="34" charset="0"/>
                <a:ea typeface="造字工房悦黑（非商用）常规体" pitchFamily="2" charset="-122"/>
              </a:rPr>
              <a:t>    public String next() { </a:t>
            </a:r>
            <a:endParaRPr lang="zh-CN" altLang="zh-CN" sz="2000">
              <a:solidFill>
                <a:schemeClr val="tx1"/>
              </a:solidFill>
              <a:latin typeface="Arial" panose="020B0604020202020204" pitchFamily="34" charset="0"/>
              <a:ea typeface="造字工房悦黑（非商用）常规体" pitchFamily="2" charset="-122"/>
            </a:endParaRPr>
          </a:p>
          <a:p>
            <a:pPr>
              <a:lnSpc>
                <a:spcPct val="120000"/>
              </a:lnSpc>
            </a:pPr>
            <a:r>
              <a:rPr lang="zh-CN" altLang="zh-CN" sz="2000">
                <a:solidFill>
                  <a:schemeClr val="tx1"/>
                </a:solidFill>
                <a:latin typeface="Arial" panose="020B0604020202020204" pitchFamily="34" charset="0"/>
                <a:ea typeface="造字工房悦黑（非商用）常规体" pitchFamily="2" charset="-122"/>
              </a:rPr>
              <a:t>        Random rand = new Random();</a:t>
            </a:r>
            <a:endParaRPr lang="zh-CN" altLang="zh-CN" sz="2000">
              <a:solidFill>
                <a:schemeClr val="tx1"/>
              </a:solidFill>
              <a:latin typeface="Arial" panose="020B0604020202020204" pitchFamily="34" charset="0"/>
              <a:ea typeface="造字工房悦黑（非商用）常规体" pitchFamily="2" charset="-122"/>
            </a:endParaRPr>
          </a:p>
          <a:p>
            <a:pPr>
              <a:lnSpc>
                <a:spcPct val="120000"/>
              </a:lnSpc>
            </a:pPr>
            <a:r>
              <a:rPr lang="zh-CN" altLang="zh-CN" sz="2000">
                <a:solidFill>
                  <a:schemeClr val="tx1"/>
                </a:solidFill>
                <a:latin typeface="Arial" panose="020B0604020202020204" pitchFamily="34" charset="0"/>
                <a:ea typeface="造字工房悦黑（非商用）常规体" pitchFamily="2" charset="-122"/>
              </a:rPr>
              <a:t>        return fruits[rand.nextInt(3)];    } </a:t>
            </a:r>
            <a:endParaRPr lang="zh-CN" altLang="zh-CN" sz="2000">
              <a:solidFill>
                <a:schemeClr val="tx1"/>
              </a:solidFill>
              <a:latin typeface="Arial" panose="020B0604020202020204" pitchFamily="34" charset="0"/>
              <a:ea typeface="造字工房悦黑（非商用）常规体" pitchFamily="2" charset="-122"/>
            </a:endParaRPr>
          </a:p>
          <a:p>
            <a:pPr>
              <a:lnSpc>
                <a:spcPct val="120000"/>
              </a:lnSpc>
            </a:pPr>
            <a:r>
              <a:rPr lang="zh-CN" altLang="zh-CN" sz="2000">
                <a:solidFill>
                  <a:schemeClr val="tx1"/>
                </a:solidFill>
                <a:latin typeface="Arial" panose="020B0604020202020204" pitchFamily="34" charset="0"/>
                <a:ea typeface="造字工房悦黑（非商用）常规体" pitchFamily="2" charset="-122"/>
              </a:rPr>
              <a:t>}</a:t>
            </a:r>
            <a:endParaRPr lang="zh-CN" altLang="zh-CN" sz="2000">
              <a:solidFill>
                <a:schemeClr val="tx1"/>
              </a:solidFill>
              <a:latin typeface="Arial" panose="020B0604020202020204" pitchFamily="34" charset="0"/>
              <a:ea typeface="造字工房悦黑（非商用）常规体" pitchFamily="2" charset="-122"/>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文本框 1"/>
          <p:cNvSpPr txBox="1"/>
          <p:nvPr/>
        </p:nvSpPr>
        <p:spPr>
          <a:xfrm>
            <a:off x="373063" y="947738"/>
            <a:ext cx="8607425" cy="5996940"/>
          </a:xfrm>
          <a:prstGeom prst="rect">
            <a:avLst/>
          </a:prstGeom>
          <a:noFill/>
          <a:ln w="9525">
            <a:noFill/>
          </a:ln>
        </p:spPr>
        <p:txBody>
          <a:bodyPr wrap="square" anchor="t">
            <a:spAutoFit/>
          </a:bodyPr>
          <a:p>
            <a:pPr>
              <a:lnSpc>
                <a:spcPct val="180000"/>
              </a:lnSpc>
            </a:pPr>
            <a:r>
              <a:rPr lang="en-US" altLang="zh-CN" sz="3200">
                <a:solidFill>
                  <a:schemeClr val="tx1"/>
                </a:solidFill>
                <a:latin typeface="Arial" panose="020B0604020202020204" pitchFamily="34" charset="0"/>
                <a:ea typeface="造字工房悦黑（非商用）常规体" pitchFamily="2" charset="-122"/>
              </a:rPr>
              <a:t>3</a:t>
            </a:r>
            <a:r>
              <a:rPr lang="zh-CN" altLang="en-US" sz="3200">
                <a:solidFill>
                  <a:schemeClr val="tx1"/>
                </a:solidFill>
                <a:latin typeface="Arial" panose="020B0604020202020204" pitchFamily="34" charset="0"/>
                <a:ea typeface="造字工房悦黑（非商用）常规体" pitchFamily="2" charset="-122"/>
              </a:rPr>
              <a:t>、</a:t>
            </a:r>
            <a:r>
              <a:rPr lang="zh-CN" altLang="zh-CN" sz="3200">
                <a:solidFill>
                  <a:schemeClr val="tx1"/>
                </a:solidFill>
                <a:latin typeface="Arial" panose="020B0604020202020204" pitchFamily="34" charset="0"/>
                <a:ea typeface="造字工房悦黑（非商用）常规体" pitchFamily="2" charset="-122"/>
              </a:rPr>
              <a:t>泛型通配符：</a:t>
            </a:r>
            <a:endParaRPr lang="zh-CN" altLang="zh-CN">
              <a:solidFill>
                <a:schemeClr val="tx1"/>
              </a:solidFill>
              <a:latin typeface="Arial" panose="020B0604020202020204" pitchFamily="34" charset="0"/>
            </a:endParaRPr>
          </a:p>
          <a:p>
            <a:pPr>
              <a:lnSpc>
                <a:spcPct val="180000"/>
              </a:lnSpc>
            </a:pPr>
            <a:r>
              <a:rPr lang="en-US" altLang="zh-CN">
                <a:solidFill>
                  <a:schemeClr val="tx1"/>
                </a:solidFill>
                <a:latin typeface="Arial" panose="020B0604020202020204" pitchFamily="34" charset="0"/>
              </a:rPr>
              <a:t>	</a:t>
            </a:r>
            <a:r>
              <a:rPr lang="zh-CN" altLang="zh-CN" sz="2400">
                <a:solidFill>
                  <a:schemeClr val="tx1"/>
                </a:solidFill>
                <a:latin typeface="Arial" panose="020B0604020202020204" pitchFamily="34" charset="0"/>
                <a:ea typeface="造字工房悦黑（非商用）常规体" pitchFamily="2" charset="-122"/>
              </a:rPr>
              <a:t>我们知道Ingeter是Number的一个子类，同时Generic&lt;Ingeter&gt;与Generic&lt;Number&gt;实际上是相同的一种基本类型。</a:t>
            </a:r>
            <a:endParaRPr lang="zh-CN" altLang="zh-CN" sz="2400">
              <a:solidFill>
                <a:schemeClr val="tx1"/>
              </a:solidFill>
              <a:latin typeface="Arial" panose="020B0604020202020204" pitchFamily="34" charset="0"/>
              <a:ea typeface="造字工房悦黑（非商用）常规体" pitchFamily="2" charset="-122"/>
            </a:endParaRPr>
          </a:p>
          <a:p>
            <a:pPr>
              <a:lnSpc>
                <a:spcPct val="180000"/>
              </a:lnSpc>
            </a:pPr>
            <a:r>
              <a:rPr lang="en-US" altLang="zh-CN" sz="2400">
                <a:solidFill>
                  <a:schemeClr val="tx1"/>
                </a:solidFill>
                <a:latin typeface="Arial" panose="020B0604020202020204" pitchFamily="34" charset="0"/>
                <a:ea typeface="造字工房悦黑（非商用）常规体" pitchFamily="2" charset="-122"/>
              </a:rPr>
              <a:t>	</a:t>
            </a:r>
            <a:r>
              <a:rPr lang="zh-CN" altLang="zh-CN" sz="2400">
                <a:solidFill>
                  <a:schemeClr val="tx1"/>
                </a:solidFill>
                <a:latin typeface="Arial" panose="020B0604020202020204" pitchFamily="34" charset="0"/>
                <a:ea typeface="造字工房悦黑（非商用）常规体" pitchFamily="2" charset="-122"/>
              </a:rPr>
              <a:t>那么问题来了，在使用Generic&lt;Number&gt;作为形参的方法中，能否使用Generic&lt;Ingeter&gt;的实例传入呢？在逻辑上类似于Generic&lt;Number&gt;和Generic&lt;Ingeter&gt;是否可以看成具有父子关系的泛型类型呢？</a:t>
            </a:r>
            <a:endParaRPr lang="zh-CN" altLang="zh-CN" sz="2400">
              <a:solidFill>
                <a:schemeClr val="tx1"/>
              </a:solidFill>
              <a:latin typeface="Arial" panose="020B0604020202020204" pitchFamily="34" charset="0"/>
              <a:ea typeface="造字工房悦黑（非商用）常规体" pitchFamily="2" charset="-122"/>
            </a:endParaRPr>
          </a:p>
          <a:p>
            <a:r>
              <a:rPr lang="en-US" altLang="zh-CN" sz="2400">
                <a:solidFill>
                  <a:schemeClr val="tx1"/>
                </a:solidFill>
                <a:latin typeface="Arial" panose="020B0604020202020204" pitchFamily="34" charset="0"/>
                <a:ea typeface="造字工房悦黑（非商用）常规体" pitchFamily="2" charset="-122"/>
              </a:rPr>
              <a:t>	</a:t>
            </a:r>
            <a:endParaRPr lang="en-US" altLang="zh-CN" sz="2400">
              <a:solidFill>
                <a:schemeClr val="tx1"/>
              </a:solidFill>
              <a:latin typeface="Arial" panose="020B0604020202020204" pitchFamily="34" charset="0"/>
              <a:ea typeface="造字工房悦黑（非商用）常规体" pitchFamily="2" charset="-122"/>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文本框 1"/>
          <p:cNvSpPr txBox="1"/>
          <p:nvPr/>
        </p:nvSpPr>
        <p:spPr>
          <a:xfrm>
            <a:off x="163513" y="947738"/>
            <a:ext cx="8804275" cy="5631180"/>
          </a:xfrm>
          <a:prstGeom prst="rect">
            <a:avLst/>
          </a:prstGeom>
          <a:noFill/>
          <a:ln w="9525">
            <a:noFill/>
          </a:ln>
        </p:spPr>
        <p:txBody>
          <a:bodyPr wrap="square" anchor="t">
            <a:spAutoFit/>
          </a:bodyPr>
          <a:p>
            <a:pPr>
              <a:lnSpc>
                <a:spcPct val="150000"/>
              </a:lnSpc>
            </a:pPr>
            <a:r>
              <a:rPr lang="en-US" altLang="zh-CN" sz="2000">
                <a:latin typeface="Arial" panose="020B0604020202020204" pitchFamily="34" charset="0"/>
                <a:ea typeface="造字工房悦黑（非商用）常规体" pitchFamily="2" charset="-122"/>
                <a:sym typeface="+mn-ea"/>
              </a:rPr>
              <a:t>为了弄清楚这个问题，我们使用Generic&lt;T&gt;这个泛型类继续看下面的例子：</a:t>
            </a:r>
            <a:endParaRPr lang="zh-CN" altLang="zh-CN" sz="2000">
              <a:solidFill>
                <a:srgbClr val="7F7F7F"/>
              </a:solidFill>
              <a:latin typeface="Arial" panose="020B0604020202020204" pitchFamily="34" charset="0"/>
              <a:ea typeface="造字工房悦黑（非商用）常规体" pitchFamily="2" charset="-122"/>
            </a:endParaRPr>
          </a:p>
          <a:p>
            <a:pPr>
              <a:lnSpc>
                <a:spcPct val="150000"/>
              </a:lnSpc>
            </a:pPr>
            <a:r>
              <a:rPr lang="zh-CN" altLang="zh-CN" sz="2000">
                <a:solidFill>
                  <a:schemeClr val="tx1"/>
                </a:solidFill>
                <a:latin typeface="Arial" panose="020B0604020202020204" pitchFamily="34" charset="0"/>
                <a:ea typeface="造字工房悦黑（非商用）常规体" pitchFamily="2" charset="-122"/>
              </a:rPr>
              <a:t>public void showKeyValue1(Generic&lt;Integer&gt; obj){</a:t>
            </a:r>
            <a:endParaRPr lang="zh-CN" altLang="zh-CN" sz="2000">
              <a:solidFill>
                <a:schemeClr val="tx1"/>
              </a:solidFill>
              <a:latin typeface="Arial" panose="020B0604020202020204" pitchFamily="34" charset="0"/>
              <a:ea typeface="造字工房悦黑（非商用）常规体" pitchFamily="2" charset="-122"/>
            </a:endParaRPr>
          </a:p>
          <a:p>
            <a:pPr>
              <a:lnSpc>
                <a:spcPct val="150000"/>
              </a:lnSpc>
            </a:pPr>
            <a:r>
              <a:rPr lang="zh-CN" altLang="zh-CN" sz="2000">
                <a:solidFill>
                  <a:schemeClr val="tx1"/>
                </a:solidFill>
                <a:latin typeface="Arial" panose="020B0604020202020204" pitchFamily="34" charset="0"/>
                <a:ea typeface="造字工房悦黑（非商用）常规体" pitchFamily="2" charset="-122"/>
              </a:rPr>
              <a:t>    Log.d("泛型测试","key value is " + obj.getKey());</a:t>
            </a:r>
            <a:endParaRPr lang="zh-CN" altLang="zh-CN" sz="2000">
              <a:solidFill>
                <a:schemeClr val="tx1"/>
              </a:solidFill>
              <a:latin typeface="Arial" panose="020B0604020202020204" pitchFamily="34" charset="0"/>
              <a:ea typeface="造字工房悦黑（非商用）常规体" pitchFamily="2" charset="-122"/>
            </a:endParaRPr>
          </a:p>
          <a:p>
            <a:pPr>
              <a:lnSpc>
                <a:spcPct val="150000"/>
              </a:lnSpc>
            </a:pPr>
            <a:r>
              <a:rPr lang="zh-CN" altLang="zh-CN" sz="2000">
                <a:solidFill>
                  <a:schemeClr val="tx1"/>
                </a:solidFill>
                <a:latin typeface="Arial" panose="020B0604020202020204" pitchFamily="34" charset="0"/>
                <a:ea typeface="造字工房悦黑（非商用）常规体" pitchFamily="2" charset="-122"/>
              </a:rPr>
              <a:t>}</a:t>
            </a:r>
            <a:endParaRPr lang="zh-CN" altLang="zh-CN" sz="2000">
              <a:solidFill>
                <a:schemeClr val="tx1"/>
              </a:solidFill>
              <a:latin typeface="Arial" panose="020B0604020202020204" pitchFamily="34" charset="0"/>
              <a:ea typeface="造字工房悦黑（非商用）常规体" pitchFamily="2" charset="-122"/>
            </a:endParaRPr>
          </a:p>
          <a:p>
            <a:pPr>
              <a:lnSpc>
                <a:spcPct val="150000"/>
              </a:lnSpc>
            </a:pPr>
            <a:r>
              <a:rPr lang="zh-CN" altLang="zh-CN" sz="2000">
                <a:solidFill>
                  <a:schemeClr val="tx1"/>
                </a:solidFill>
                <a:latin typeface="Arial" panose="020B0604020202020204" pitchFamily="34" charset="0"/>
                <a:ea typeface="造字工房悦黑（非商用）常规体" pitchFamily="2" charset="-122"/>
              </a:rPr>
              <a:t>Generic&lt;Integer&gt; gInteger = new Generic&lt;Integer&gt;(123);</a:t>
            </a:r>
            <a:endParaRPr lang="zh-CN" altLang="zh-CN" sz="2000">
              <a:solidFill>
                <a:schemeClr val="tx1"/>
              </a:solidFill>
              <a:latin typeface="Arial" panose="020B0604020202020204" pitchFamily="34" charset="0"/>
              <a:ea typeface="造字工房悦黑（非商用）常规体" pitchFamily="2" charset="-122"/>
            </a:endParaRPr>
          </a:p>
          <a:p>
            <a:pPr>
              <a:lnSpc>
                <a:spcPct val="150000"/>
              </a:lnSpc>
            </a:pPr>
            <a:r>
              <a:rPr lang="zh-CN" altLang="zh-CN" sz="2000">
                <a:solidFill>
                  <a:schemeClr val="tx1"/>
                </a:solidFill>
                <a:latin typeface="Arial" panose="020B0604020202020204" pitchFamily="34" charset="0"/>
                <a:ea typeface="造字工房悦黑（非商用）常规体" pitchFamily="2" charset="-122"/>
              </a:rPr>
              <a:t>Generic&lt;Number&gt; gNumber = new Generic&lt;Number&gt;(456);</a:t>
            </a:r>
            <a:endParaRPr lang="zh-CN" altLang="zh-CN" sz="2000">
              <a:solidFill>
                <a:schemeClr val="tx1"/>
              </a:solidFill>
              <a:latin typeface="Arial" panose="020B0604020202020204" pitchFamily="34" charset="0"/>
              <a:ea typeface="造字工房悦黑（非商用）常规体" pitchFamily="2" charset="-122"/>
            </a:endParaRPr>
          </a:p>
          <a:p>
            <a:pPr>
              <a:lnSpc>
                <a:spcPct val="150000"/>
              </a:lnSpc>
            </a:pPr>
            <a:endParaRPr lang="zh-CN" altLang="zh-CN" sz="2000">
              <a:solidFill>
                <a:schemeClr val="tx1"/>
              </a:solidFill>
              <a:latin typeface="Arial" panose="020B0604020202020204" pitchFamily="34" charset="0"/>
              <a:ea typeface="造字工房悦黑（非商用）常规体" pitchFamily="2" charset="-122"/>
            </a:endParaRPr>
          </a:p>
          <a:p>
            <a:pPr>
              <a:lnSpc>
                <a:spcPct val="150000"/>
              </a:lnSpc>
            </a:pPr>
            <a:r>
              <a:rPr lang="zh-CN" altLang="zh-CN" sz="2000">
                <a:solidFill>
                  <a:schemeClr val="tx1"/>
                </a:solidFill>
                <a:latin typeface="Arial" panose="020B0604020202020204" pitchFamily="34" charset="0"/>
                <a:ea typeface="造字工房悦黑（非商用）常规体" pitchFamily="2" charset="-122"/>
              </a:rPr>
              <a:t>showKeyValue(gNumber);</a:t>
            </a:r>
            <a:endParaRPr lang="zh-CN" altLang="zh-CN" sz="2000">
              <a:solidFill>
                <a:schemeClr val="tx1"/>
              </a:solidFill>
              <a:latin typeface="Arial" panose="020B0604020202020204" pitchFamily="34" charset="0"/>
              <a:ea typeface="造字工房悦黑（非商用）常规体" pitchFamily="2" charset="-122"/>
            </a:endParaRPr>
          </a:p>
          <a:p>
            <a:pPr>
              <a:lnSpc>
                <a:spcPct val="150000"/>
              </a:lnSpc>
            </a:pPr>
            <a:endParaRPr lang="zh-CN" altLang="zh-CN" sz="2000">
              <a:solidFill>
                <a:schemeClr val="tx1"/>
              </a:solidFill>
              <a:latin typeface="Arial" panose="020B0604020202020204" pitchFamily="34" charset="0"/>
              <a:ea typeface="造字工房悦黑（非商用）常规体" pitchFamily="2" charset="-122"/>
            </a:endParaRPr>
          </a:p>
          <a:p>
            <a:pPr>
              <a:lnSpc>
                <a:spcPct val="150000"/>
              </a:lnSpc>
            </a:pPr>
            <a:r>
              <a:rPr lang="zh-CN" altLang="zh-CN" sz="2000">
                <a:solidFill>
                  <a:schemeClr val="tx1"/>
                </a:solidFill>
                <a:latin typeface="Arial" panose="020B0604020202020204" pitchFamily="34" charset="0"/>
                <a:ea typeface="造字工房悦黑（非商用）常规体" pitchFamily="2" charset="-122"/>
              </a:rPr>
              <a:t>// showKeyValue这个方法编译器会为我们报错：Generic&lt;java.lang.Integer&gt; </a:t>
            </a:r>
            <a:endParaRPr lang="zh-CN" altLang="zh-CN" sz="2000">
              <a:solidFill>
                <a:schemeClr val="tx1"/>
              </a:solidFill>
              <a:latin typeface="Arial" panose="020B0604020202020204" pitchFamily="34" charset="0"/>
              <a:ea typeface="造字工房悦黑（非商用）常规体" pitchFamily="2" charset="-122"/>
            </a:endParaRPr>
          </a:p>
          <a:p>
            <a:pPr>
              <a:lnSpc>
                <a:spcPct val="150000"/>
              </a:lnSpc>
            </a:pPr>
            <a:r>
              <a:rPr lang="zh-CN" altLang="zh-CN" sz="2000">
                <a:solidFill>
                  <a:schemeClr val="tx1"/>
                </a:solidFill>
                <a:latin typeface="Arial" panose="020B0604020202020204" pitchFamily="34" charset="0"/>
                <a:ea typeface="造字工房悦黑（非商用）常规体" pitchFamily="2" charset="-122"/>
              </a:rPr>
              <a:t>// cannot be applied to Generic&lt;java.lang.Number&gt;</a:t>
            </a:r>
            <a:endParaRPr lang="zh-CN" altLang="zh-CN" sz="2000">
              <a:solidFill>
                <a:schemeClr val="tx1"/>
              </a:solidFill>
              <a:latin typeface="Arial" panose="020B0604020202020204" pitchFamily="34" charset="0"/>
              <a:ea typeface="造字工房悦黑（非商用）常规体" pitchFamily="2" charset="-122"/>
            </a:endParaRPr>
          </a:p>
          <a:p>
            <a:pPr>
              <a:lnSpc>
                <a:spcPct val="150000"/>
              </a:lnSpc>
            </a:pPr>
            <a:r>
              <a:rPr lang="zh-CN" altLang="zh-CN" sz="2000">
                <a:solidFill>
                  <a:schemeClr val="tx1"/>
                </a:solidFill>
                <a:latin typeface="Arial" panose="020B0604020202020204" pitchFamily="34" charset="0"/>
                <a:ea typeface="造字工房悦黑（非商用）常规体" pitchFamily="2" charset="-122"/>
              </a:rPr>
              <a:t>// showKeyValue(gInteger);</a:t>
            </a:r>
            <a:endParaRPr lang="zh-CN" altLang="zh-CN" sz="2000">
              <a:solidFill>
                <a:schemeClr val="tx1"/>
              </a:solidFill>
              <a:latin typeface="Arial" panose="020B0604020202020204" pitchFamily="34" charset="0"/>
              <a:ea typeface="造字工房悦黑（非商用）常规体" pitchFamily="2" charset="-122"/>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组合 88"/>
          <p:cNvGrpSpPr/>
          <p:nvPr/>
        </p:nvGrpSpPr>
        <p:grpSpPr>
          <a:xfrm>
            <a:off x="2617202" y="1341134"/>
            <a:ext cx="3909987" cy="773918"/>
            <a:chOff x="7038412" y="5298115"/>
            <a:chExt cx="3099874" cy="517828"/>
          </a:xfrm>
        </p:grpSpPr>
        <p:grpSp>
          <p:nvGrpSpPr>
            <p:cNvPr id="90" name="组合 89"/>
            <p:cNvGrpSpPr/>
            <p:nvPr/>
          </p:nvGrpSpPr>
          <p:grpSpPr>
            <a:xfrm>
              <a:off x="7038412" y="5298115"/>
              <a:ext cx="3099874" cy="517828"/>
              <a:chOff x="5718131" y="5650928"/>
              <a:chExt cx="4596458" cy="767829"/>
            </a:xfrm>
          </p:grpSpPr>
          <p:sp>
            <p:nvSpPr>
              <p:cNvPr id="92" name="圆角矩形 91"/>
              <p:cNvSpPr/>
              <p:nvPr/>
            </p:nvSpPr>
            <p:spPr>
              <a:xfrm>
                <a:off x="5718131" y="5650928"/>
                <a:ext cx="4596458" cy="767829"/>
              </a:xfrm>
              <a:prstGeom prst="roundRect">
                <a:avLst>
                  <a:gd name="adj" fmla="val 50000"/>
                </a:avLst>
              </a:prstGeom>
              <a:solidFill>
                <a:srgbClr val="F3F3F3"/>
              </a:solidFill>
              <a:ln w="22225">
                <a:gradFill>
                  <a:gsLst>
                    <a:gs pos="0">
                      <a:schemeClr val="bg1">
                        <a:lumMod val="85000"/>
                      </a:schemeClr>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93" name="圆角矩形 92"/>
              <p:cNvSpPr/>
              <p:nvPr/>
            </p:nvSpPr>
            <p:spPr>
              <a:xfrm>
                <a:off x="5829672" y="5747159"/>
                <a:ext cx="4373372" cy="575365"/>
              </a:xfrm>
              <a:prstGeom prst="roundRect">
                <a:avLst>
                  <a:gd name="adj" fmla="val 50000"/>
                </a:avLst>
              </a:prstGeom>
              <a:solidFill>
                <a:schemeClr val="accent1"/>
              </a:solidFill>
              <a:ln w="22225">
                <a:gradFill>
                  <a:gsLst>
                    <a:gs pos="0">
                      <a:schemeClr val="bg1">
                        <a:lumMod val="85000"/>
                      </a:schemeClr>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charset="-122"/>
                  <a:ea typeface="微软雅黑" panose="020B0503020204020204" charset="-122"/>
                </a:endParaRPr>
              </a:p>
            </p:txBody>
          </p:sp>
        </p:grpSp>
        <p:sp>
          <p:nvSpPr>
            <p:cNvPr id="91" name="TextBox 19"/>
            <p:cNvSpPr txBox="1"/>
            <p:nvPr/>
          </p:nvSpPr>
          <p:spPr>
            <a:xfrm>
              <a:off x="7752953" y="5433395"/>
              <a:ext cx="245676" cy="169102"/>
            </a:xfrm>
            <a:prstGeom prst="rect">
              <a:avLst/>
            </a:prstGeom>
            <a:noFill/>
          </p:spPr>
          <p:txBody>
            <a:bodyPr wrap="none" rtlCol="0">
              <a:spAutoFit/>
            </a:bodyPr>
            <a:lstStyle/>
            <a:p>
              <a:endParaRPr lang="zh-CN" altLang="en-US" sz="1050" dirty="0">
                <a:solidFill>
                  <a:schemeClr val="bg1"/>
                </a:solidFill>
                <a:latin typeface="微软雅黑" panose="020B0503020204020204" charset="-122"/>
                <a:ea typeface="微软雅黑" panose="020B0503020204020204" charset="-122"/>
              </a:endParaRPr>
            </a:p>
          </p:txBody>
        </p:sp>
      </p:grpSp>
      <p:sp>
        <p:nvSpPr>
          <p:cNvPr id="94" name="标题 1"/>
          <p:cNvSpPr txBox="1"/>
          <p:nvPr/>
        </p:nvSpPr>
        <p:spPr>
          <a:xfrm>
            <a:off x="3069969" y="1350407"/>
            <a:ext cx="3004449" cy="512945"/>
          </a:xfrm>
          <a:prstGeom prst="rect">
            <a:avLst/>
          </a:prstGeom>
        </p:spPr>
        <p:txBody>
          <a:bodyPr lIns="68561" tIns="34281" rIns="68561" bIns="34281">
            <a:noAutofit/>
          </a:bodyPr>
          <a:lstStyle>
            <a:lvl1pPr algn="ctr" defTabSz="913765" rtl="0" eaLnBrk="1" latinLnBrk="0" hangingPunct="1">
              <a:lnSpc>
                <a:spcPct val="90000"/>
              </a:lnSpc>
              <a:spcBef>
                <a:spcPct val="0"/>
              </a:spcBef>
              <a:buNone/>
              <a:defRPr sz="2400" b="0" kern="1200">
                <a:solidFill>
                  <a:schemeClr val="bg1"/>
                </a:solidFill>
                <a:effectLst/>
                <a:latin typeface="+mj-ea"/>
                <a:ea typeface="+mj-ea"/>
                <a:cs typeface="+mj-cs"/>
              </a:defRPr>
            </a:lvl1pPr>
          </a:lstStyle>
          <a:p>
            <a:pPr>
              <a:lnSpc>
                <a:spcPct val="150000"/>
              </a:lnSpc>
            </a:pPr>
            <a:r>
              <a:rPr lang="zh-CN" altLang="en-US" sz="2700" dirty="0" smtClean="0">
                <a:latin typeface="造字工房悦黑（非商用）常规体" pitchFamily="2" charset="-122"/>
                <a:ea typeface="造字工房悦黑（非商用）常规体" pitchFamily="2" charset="-122"/>
              </a:rPr>
              <a:t>目录页</a:t>
            </a:r>
            <a:endParaRPr lang="zh-CN" altLang="en-US" sz="2700" dirty="0">
              <a:latin typeface="造字工房悦黑（非商用）常规体" pitchFamily="2" charset="-122"/>
              <a:ea typeface="造字工房悦黑（非商用）常规体" pitchFamily="2" charset="-122"/>
            </a:endParaRPr>
          </a:p>
        </p:txBody>
      </p:sp>
      <p:sp>
        <p:nvSpPr>
          <p:cNvPr id="96" name="矩形 95"/>
          <p:cNvSpPr/>
          <p:nvPr/>
        </p:nvSpPr>
        <p:spPr>
          <a:xfrm>
            <a:off x="3216910" y="2602230"/>
            <a:ext cx="2710815" cy="3415030"/>
          </a:xfrm>
          <a:prstGeom prst="rect">
            <a:avLst/>
          </a:prstGeom>
        </p:spPr>
        <p:txBody>
          <a:bodyPr wrap="square">
            <a:spAutoFit/>
          </a:bodyPr>
          <a:lstStyle/>
          <a:p>
            <a:pPr algn="l"/>
            <a:r>
              <a:rPr lang="zh-CN" altLang="en-US" sz="2400" dirty="0">
                <a:solidFill>
                  <a:schemeClr val="tx1"/>
                </a:solidFill>
                <a:latin typeface="造字工房悦黑（非商用）常规体" pitchFamily="2" charset="-122"/>
                <a:ea typeface="造字工房悦黑（非商用）常规体" pitchFamily="2" charset="-122"/>
                <a:sym typeface="+mn-ea"/>
              </a:rPr>
              <a:t>一、泛型概述</a:t>
            </a:r>
            <a:endParaRPr lang="zh-CN" altLang="en-US" sz="2400" dirty="0">
              <a:solidFill>
                <a:schemeClr val="tx1"/>
              </a:solidFill>
              <a:latin typeface="造字工房悦黑（非商用）常规体" pitchFamily="2" charset="-122"/>
              <a:ea typeface="造字工房悦黑（非商用）常规体" pitchFamily="2" charset="-122"/>
              <a:sym typeface="+mn-ea"/>
            </a:endParaRPr>
          </a:p>
          <a:p>
            <a:pPr algn="l"/>
            <a:endParaRPr lang="zh-CN" altLang="en-US" sz="2400" dirty="0">
              <a:solidFill>
                <a:schemeClr val="tx1"/>
              </a:solidFill>
              <a:latin typeface="造字工房悦黑（非商用）常规体" pitchFamily="2" charset="-122"/>
              <a:ea typeface="造字工房悦黑（非商用）常规体" pitchFamily="2" charset="-122"/>
              <a:sym typeface="+mn-ea"/>
            </a:endParaRPr>
          </a:p>
          <a:p>
            <a:pPr algn="l"/>
            <a:r>
              <a:rPr lang="zh-CN" altLang="en-US" sz="2400" dirty="0">
                <a:solidFill>
                  <a:schemeClr val="tx1"/>
                </a:solidFill>
                <a:latin typeface="造字工房悦黑（非商用）常规体" pitchFamily="2" charset="-122"/>
                <a:ea typeface="造字工房悦黑（非商用）常规体" pitchFamily="2" charset="-122"/>
                <a:sym typeface="+mn-ea"/>
              </a:rPr>
              <a:t>二、</a:t>
            </a:r>
            <a:r>
              <a:rPr lang="zh-CN" sz="2400" dirty="0">
                <a:solidFill>
                  <a:schemeClr val="tx1"/>
                </a:solidFill>
                <a:latin typeface="造字工房悦黑（非商用）常规体" pitchFamily="2" charset="-122"/>
                <a:ea typeface="造字工房悦黑（非商用）常规体" pitchFamily="2" charset="-122"/>
                <a:sym typeface="+mn-ea"/>
              </a:rPr>
              <a:t>泛型类</a:t>
            </a:r>
            <a:endParaRPr lang="zh-CN" altLang="en-US" sz="2400" dirty="0">
              <a:latin typeface="造字工房悦黑（非商用）常规体" pitchFamily="2" charset="-122"/>
              <a:ea typeface="造字工房悦黑（非商用）常规体" pitchFamily="2" charset="-122"/>
              <a:sym typeface="+mn-ea"/>
            </a:endParaRPr>
          </a:p>
          <a:p>
            <a:pPr algn="l"/>
            <a:endParaRPr lang="zh-CN" altLang="en-US" sz="2400" dirty="0">
              <a:solidFill>
                <a:schemeClr val="tx1"/>
              </a:solidFill>
              <a:latin typeface="造字工房悦黑（非商用）常规体" pitchFamily="2" charset="-122"/>
              <a:ea typeface="造字工房悦黑（非商用）常规体" pitchFamily="2" charset="-122"/>
              <a:sym typeface="+mn-ea"/>
            </a:endParaRPr>
          </a:p>
          <a:p>
            <a:pPr algn="l"/>
            <a:r>
              <a:rPr lang="zh-CN" altLang="en-US" sz="2400" dirty="0">
                <a:latin typeface="造字工房悦黑（非商用）常规体" pitchFamily="2" charset="-122"/>
                <a:ea typeface="造字工房悦黑（非商用）常规体" pitchFamily="2" charset="-122"/>
                <a:sym typeface="+mn-ea"/>
              </a:rPr>
              <a:t>三、</a:t>
            </a:r>
            <a:r>
              <a:rPr lang="zh-CN" sz="2400" dirty="0">
                <a:latin typeface="造字工房悦黑（非商用）常规体" pitchFamily="2" charset="-122"/>
                <a:ea typeface="造字工房悦黑（非商用）常规体" pitchFamily="2" charset="-122"/>
                <a:sym typeface="+mn-ea"/>
              </a:rPr>
              <a:t>泛型接口</a:t>
            </a:r>
            <a:endParaRPr lang="zh-CN" altLang="en-US" sz="2400" dirty="0">
              <a:latin typeface="造字工房悦黑（非商用）常规体" pitchFamily="2" charset="-122"/>
              <a:ea typeface="造字工房悦黑（非商用）常规体" pitchFamily="2" charset="-122"/>
              <a:sym typeface="+mn-ea"/>
            </a:endParaRPr>
          </a:p>
          <a:p>
            <a:pPr algn="l"/>
            <a:endParaRPr lang="zh-CN" altLang="en-US" sz="2400" dirty="0">
              <a:latin typeface="造字工房悦黑（非商用）常规体" pitchFamily="2" charset="-122"/>
              <a:ea typeface="造字工房悦黑（非商用）常规体" pitchFamily="2" charset="-122"/>
              <a:sym typeface="+mn-ea"/>
            </a:endParaRPr>
          </a:p>
          <a:p>
            <a:pPr algn="l"/>
            <a:r>
              <a:rPr lang="zh-CN" altLang="en-US" sz="2400" dirty="0">
                <a:latin typeface="造字工房悦黑（非商用）常规体" pitchFamily="2" charset="-122"/>
                <a:ea typeface="造字工房悦黑（非商用）常规体" pitchFamily="2" charset="-122"/>
                <a:sym typeface="+mn-ea"/>
              </a:rPr>
              <a:t>四、</a:t>
            </a:r>
            <a:r>
              <a:rPr lang="zh-CN" sz="2400" dirty="0">
                <a:latin typeface="造字工房悦黑（非商用）常规体" pitchFamily="2" charset="-122"/>
                <a:ea typeface="造字工房悦黑（非商用）常规体" pitchFamily="2" charset="-122"/>
                <a:sym typeface="+mn-ea"/>
              </a:rPr>
              <a:t>泛型方法</a:t>
            </a:r>
            <a:endParaRPr lang="zh-CN" altLang="en-US" sz="2400" dirty="0">
              <a:latin typeface="造字工房悦黑（非商用）常规体" pitchFamily="2" charset="-122"/>
              <a:ea typeface="造字工房悦黑（非商用）常规体" pitchFamily="2" charset="-122"/>
              <a:sym typeface="+mn-ea"/>
            </a:endParaRPr>
          </a:p>
          <a:p>
            <a:pPr algn="l"/>
            <a:endParaRPr lang="zh-CN" altLang="en-US" sz="2400" dirty="0">
              <a:latin typeface="造字工房悦黑（非商用）常规体" pitchFamily="2" charset="-122"/>
              <a:ea typeface="造字工房悦黑（非商用）常规体" pitchFamily="2" charset="-122"/>
              <a:sym typeface="+mn-ea"/>
            </a:endParaRPr>
          </a:p>
          <a:p>
            <a:pPr algn="l"/>
            <a:endParaRPr lang="zh-CN" altLang="en-US" sz="2400" dirty="0">
              <a:solidFill>
                <a:schemeClr val="bg1">
                  <a:lumMod val="50000"/>
                </a:schemeClr>
              </a:solidFill>
              <a:latin typeface="造字工房悦黑（非商用）常规体" pitchFamily="2" charset="-122"/>
              <a:ea typeface="造字工房悦黑（非商用）常规体" pitchFamily="2" charset="-122"/>
            </a:endParaRPr>
          </a:p>
        </p:txBody>
      </p:sp>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51448" y="4721066"/>
            <a:ext cx="1295876" cy="129587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文本框 1"/>
          <p:cNvSpPr txBox="1"/>
          <p:nvPr/>
        </p:nvSpPr>
        <p:spPr>
          <a:xfrm>
            <a:off x="163513" y="947738"/>
            <a:ext cx="8804275" cy="5605780"/>
          </a:xfrm>
          <a:prstGeom prst="rect">
            <a:avLst/>
          </a:prstGeom>
          <a:noFill/>
          <a:ln w="9525">
            <a:noFill/>
          </a:ln>
        </p:spPr>
        <p:txBody>
          <a:bodyPr wrap="square" anchor="t">
            <a:spAutoFit/>
          </a:bodyPr>
          <a:p>
            <a:pPr>
              <a:lnSpc>
                <a:spcPct val="160000"/>
              </a:lnSpc>
            </a:pPr>
            <a:r>
              <a:rPr lang="en-US" altLang="zh-CN" sz="2000">
                <a:solidFill>
                  <a:schemeClr val="tx1"/>
                </a:solidFill>
                <a:latin typeface="Arial" panose="020B0604020202020204" pitchFamily="34" charset="0"/>
                <a:ea typeface="造字工房悦黑（非商用）常规体" pitchFamily="2" charset="-122"/>
              </a:rPr>
              <a:t>	</a:t>
            </a:r>
            <a:r>
              <a:rPr lang="zh-CN" altLang="zh-CN" sz="2800">
                <a:solidFill>
                  <a:schemeClr val="tx1"/>
                </a:solidFill>
                <a:latin typeface="Arial" panose="020B0604020202020204" pitchFamily="34" charset="0"/>
                <a:ea typeface="造字工房悦黑（非商用）常规体" pitchFamily="2" charset="-122"/>
              </a:rPr>
              <a:t>通过提示信息我们可以看到Generic&lt;Integer&gt;不能被看作为Generic&lt;Number&gt;的子类。</a:t>
            </a:r>
            <a:endParaRPr lang="zh-CN" altLang="zh-CN" sz="2800">
              <a:solidFill>
                <a:schemeClr val="tx1"/>
              </a:solidFill>
              <a:latin typeface="Arial" panose="020B0604020202020204" pitchFamily="34" charset="0"/>
              <a:ea typeface="造字工房悦黑（非商用）常规体" pitchFamily="2" charset="-122"/>
            </a:endParaRPr>
          </a:p>
          <a:p>
            <a:pPr>
              <a:lnSpc>
                <a:spcPct val="160000"/>
              </a:lnSpc>
            </a:pPr>
            <a:r>
              <a:rPr lang="en-US" altLang="zh-CN" sz="2800">
                <a:solidFill>
                  <a:schemeClr val="tx1"/>
                </a:solidFill>
                <a:latin typeface="Arial" panose="020B0604020202020204" pitchFamily="34" charset="0"/>
                <a:ea typeface="造字工房悦黑（非商用）常规体" pitchFamily="2" charset="-122"/>
              </a:rPr>
              <a:t>	</a:t>
            </a:r>
            <a:r>
              <a:rPr lang="zh-CN" altLang="zh-CN" sz="2800">
                <a:solidFill>
                  <a:schemeClr val="tx1"/>
                </a:solidFill>
                <a:latin typeface="Arial" panose="020B0604020202020204" pitchFamily="34" charset="0"/>
                <a:ea typeface="造字工房悦黑（非商用）常规体" pitchFamily="2" charset="-122"/>
              </a:rPr>
              <a:t>回到上面的例子，如何解决上面的问题？总不能为了定义一个新的方法来处理Generic&lt;Integer&gt;类型的类，这显然与java的理念相违背。</a:t>
            </a:r>
            <a:endParaRPr lang="zh-CN" altLang="zh-CN" sz="2800">
              <a:solidFill>
                <a:schemeClr val="tx1"/>
              </a:solidFill>
              <a:latin typeface="Arial" panose="020B0604020202020204" pitchFamily="34" charset="0"/>
              <a:ea typeface="造字工房悦黑（非商用）常规体" pitchFamily="2" charset="-122"/>
            </a:endParaRPr>
          </a:p>
          <a:p>
            <a:pPr>
              <a:lnSpc>
                <a:spcPct val="160000"/>
              </a:lnSpc>
            </a:pPr>
            <a:r>
              <a:rPr lang="en-US" altLang="zh-CN" sz="2800">
                <a:solidFill>
                  <a:schemeClr val="tx1"/>
                </a:solidFill>
                <a:latin typeface="Arial" panose="020B0604020202020204" pitchFamily="34" charset="0"/>
                <a:ea typeface="造字工房悦黑（非商用）常规体" pitchFamily="2" charset="-122"/>
              </a:rPr>
              <a:t>	</a:t>
            </a:r>
            <a:r>
              <a:rPr lang="zh-CN" altLang="zh-CN" sz="2800">
                <a:solidFill>
                  <a:schemeClr val="tx1"/>
                </a:solidFill>
                <a:latin typeface="Arial" panose="020B0604020202020204" pitchFamily="34" charset="0"/>
                <a:ea typeface="造字工房悦黑（非商用）常规体" pitchFamily="2" charset="-122"/>
              </a:rPr>
              <a:t>因此我们需要一个在逻辑上可以表示同时是Generic&lt;Integer&gt;和Generic&lt;Number&gt;父类的引用类型。</a:t>
            </a:r>
            <a:r>
              <a:rPr lang="zh-CN" altLang="zh-CN" sz="2800">
                <a:solidFill>
                  <a:srgbClr val="FF0000"/>
                </a:solidFill>
                <a:latin typeface="Arial" panose="020B0604020202020204" pitchFamily="34" charset="0"/>
                <a:ea typeface="造字工房悦黑（非商用）常规体" pitchFamily="2" charset="-122"/>
              </a:rPr>
              <a:t>由此类型通配符应运而生</a:t>
            </a:r>
            <a:endParaRPr lang="zh-CN" altLang="zh-CN" sz="2800">
              <a:solidFill>
                <a:srgbClr val="FF0000"/>
              </a:solidFill>
              <a:latin typeface="Arial" panose="020B0604020202020204" pitchFamily="34" charset="0"/>
              <a:ea typeface="造字工房悦黑（非商用）常规体" pitchFamily="2" charset="-122"/>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文本框 1"/>
          <p:cNvSpPr txBox="1"/>
          <p:nvPr/>
        </p:nvSpPr>
        <p:spPr>
          <a:xfrm>
            <a:off x="163513" y="947738"/>
            <a:ext cx="8804275" cy="5631180"/>
          </a:xfrm>
          <a:prstGeom prst="rect">
            <a:avLst/>
          </a:prstGeom>
          <a:noFill/>
          <a:ln w="9525">
            <a:noFill/>
          </a:ln>
        </p:spPr>
        <p:txBody>
          <a:bodyPr wrap="square" anchor="t">
            <a:spAutoFit/>
          </a:bodyPr>
          <a:p>
            <a:pPr>
              <a:lnSpc>
                <a:spcPct val="150000"/>
              </a:lnSpc>
            </a:pPr>
            <a:r>
              <a:rPr lang="zh-CN" altLang="zh-CN" sz="2000">
                <a:solidFill>
                  <a:schemeClr val="tx1"/>
                </a:solidFill>
                <a:latin typeface="Arial" panose="020B0604020202020204" pitchFamily="34" charset="0"/>
                <a:ea typeface="造字工房悦黑（非商用）常规体" pitchFamily="2" charset="-122"/>
              </a:rPr>
              <a:t>我们可以将上面的方法改一下：</a:t>
            </a:r>
            <a:endParaRPr lang="zh-CN" altLang="zh-CN" sz="2000">
              <a:solidFill>
                <a:schemeClr val="tx1"/>
              </a:solidFill>
              <a:latin typeface="Arial" panose="020B0604020202020204" pitchFamily="34" charset="0"/>
              <a:ea typeface="造字工房悦黑（非商用）常规体" pitchFamily="2" charset="-122"/>
            </a:endParaRPr>
          </a:p>
          <a:p>
            <a:pPr>
              <a:lnSpc>
                <a:spcPct val="150000"/>
              </a:lnSpc>
            </a:pPr>
            <a:r>
              <a:rPr lang="en-US" altLang="zh-CN" sz="2000">
                <a:solidFill>
                  <a:schemeClr val="tx1"/>
                </a:solidFill>
                <a:latin typeface="Arial" panose="020B0604020202020204" pitchFamily="34" charset="0"/>
                <a:ea typeface="造字工房悦黑（非商用）常规体" pitchFamily="2" charset="-122"/>
              </a:rPr>
              <a:t>	public void showKeyValue1(Generic&lt;?&gt; obj){</a:t>
            </a:r>
            <a:endParaRPr lang="en-US" altLang="zh-CN" sz="2000">
              <a:solidFill>
                <a:schemeClr val="tx1"/>
              </a:solidFill>
              <a:latin typeface="Arial" panose="020B0604020202020204" pitchFamily="34" charset="0"/>
              <a:ea typeface="造字工房悦黑（非商用）常规体" pitchFamily="2" charset="-122"/>
            </a:endParaRPr>
          </a:p>
          <a:p>
            <a:pPr>
              <a:lnSpc>
                <a:spcPct val="150000"/>
              </a:lnSpc>
            </a:pPr>
            <a:r>
              <a:rPr lang="en-US" altLang="zh-CN" sz="2000">
                <a:solidFill>
                  <a:schemeClr val="tx1"/>
                </a:solidFill>
                <a:latin typeface="Arial" panose="020B0604020202020204" pitchFamily="34" charset="0"/>
                <a:ea typeface="造字工房悦黑（非商用）常规体" pitchFamily="2" charset="-122"/>
              </a:rPr>
              <a:t>   		 Log.d("泛型测试","key value is " + obj.getKey());</a:t>
            </a:r>
            <a:endParaRPr lang="en-US" altLang="zh-CN" sz="2000">
              <a:solidFill>
                <a:schemeClr val="tx1"/>
              </a:solidFill>
              <a:latin typeface="Arial" panose="020B0604020202020204" pitchFamily="34" charset="0"/>
              <a:ea typeface="造字工房悦黑（非商用）常规体" pitchFamily="2" charset="-122"/>
            </a:endParaRPr>
          </a:p>
          <a:p>
            <a:pPr>
              <a:lnSpc>
                <a:spcPct val="150000"/>
              </a:lnSpc>
            </a:pPr>
            <a:r>
              <a:rPr lang="en-US" altLang="zh-CN" sz="2000">
                <a:solidFill>
                  <a:schemeClr val="tx1"/>
                </a:solidFill>
                <a:latin typeface="Arial" panose="020B0604020202020204" pitchFamily="34" charset="0"/>
                <a:ea typeface="造字工房悦黑（非商用）常规体" pitchFamily="2" charset="-122"/>
              </a:rPr>
              <a:t>	}</a:t>
            </a:r>
            <a:endParaRPr lang="en-US" altLang="zh-CN" sz="2000">
              <a:solidFill>
                <a:schemeClr val="tx1"/>
              </a:solidFill>
              <a:latin typeface="Arial" panose="020B0604020202020204" pitchFamily="34" charset="0"/>
              <a:ea typeface="造字工房悦黑（非商用）常规体" pitchFamily="2" charset="-122"/>
            </a:endParaRPr>
          </a:p>
          <a:p>
            <a:pPr>
              <a:lnSpc>
                <a:spcPct val="150000"/>
              </a:lnSpc>
            </a:pPr>
            <a:r>
              <a:rPr lang="en-US" altLang="zh-CN" sz="2000">
                <a:solidFill>
                  <a:schemeClr val="tx1"/>
                </a:solidFill>
                <a:latin typeface="Arial" panose="020B0604020202020204" pitchFamily="34" charset="0"/>
                <a:ea typeface="造字工房悦黑（非商用）常规体" pitchFamily="2" charset="-122"/>
              </a:rPr>
              <a:t>	类型通配符一般是使用？代替具体的类型实参，注意了，此处’？’是类型实参，而不是类型形参 。重要说三遍！此处’？’是类型实参，而不是类型形参 ！ 此处’？’是类型实参，而不是类型形参 ！再直白点的意思就是，此处的？和Number、String、Integer一样都是一种实际的类型，可以把？看成所有类型的父类。是一种真实的类型。</a:t>
            </a:r>
            <a:endParaRPr lang="en-US" altLang="zh-CN" sz="2000">
              <a:solidFill>
                <a:schemeClr val="tx1"/>
              </a:solidFill>
              <a:latin typeface="Arial" panose="020B0604020202020204" pitchFamily="34" charset="0"/>
              <a:ea typeface="造字工房悦黑（非商用）常规体" pitchFamily="2" charset="-122"/>
            </a:endParaRPr>
          </a:p>
          <a:p>
            <a:pPr>
              <a:lnSpc>
                <a:spcPct val="150000"/>
              </a:lnSpc>
            </a:pPr>
            <a:r>
              <a:rPr lang="en-US" altLang="zh-CN" sz="2000">
                <a:solidFill>
                  <a:schemeClr val="tx1"/>
                </a:solidFill>
                <a:latin typeface="Arial" panose="020B0604020202020204" pitchFamily="34" charset="0"/>
                <a:ea typeface="造字工房悦黑（非商用）常规体" pitchFamily="2" charset="-122"/>
              </a:rPr>
              <a:t>	可以解决当具体类型不确定的时候，这个通配符就是 ?  ；当操作类型时，不需要使用类型的具体功能时，只使用Object类中的功能。那么可以用 ? 通配符来表</a:t>
            </a:r>
            <a:r>
              <a:rPr lang="zh-CN" altLang="en-US" sz="2000">
                <a:solidFill>
                  <a:schemeClr val="tx1"/>
                </a:solidFill>
                <a:latin typeface="Arial" panose="020B0604020202020204" pitchFamily="34" charset="0"/>
                <a:ea typeface="造字工房悦黑（非商用）常规体" pitchFamily="2" charset="-122"/>
              </a:rPr>
              <a:t>示</a:t>
            </a:r>
            <a:r>
              <a:rPr lang="en-US" altLang="zh-CN" sz="2000">
                <a:solidFill>
                  <a:schemeClr val="tx1"/>
                </a:solidFill>
                <a:latin typeface="Arial" panose="020B0604020202020204" pitchFamily="34" charset="0"/>
                <a:ea typeface="造字工房悦黑（非商用）常规体" pitchFamily="2" charset="-122"/>
              </a:rPr>
              <a:t>未知类型。</a:t>
            </a:r>
            <a:endParaRPr lang="en-US" altLang="zh-CN" sz="2000">
              <a:solidFill>
                <a:schemeClr val="tx1"/>
              </a:solidFill>
              <a:latin typeface="Arial" panose="020B0604020202020204" pitchFamily="34" charset="0"/>
              <a:ea typeface="造字工房悦黑（非商用）常规体" pitchFamily="2" charset="-122"/>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文本框 1"/>
          <p:cNvSpPr txBox="1"/>
          <p:nvPr/>
        </p:nvSpPr>
        <p:spPr>
          <a:xfrm>
            <a:off x="373063" y="947738"/>
            <a:ext cx="8607425" cy="5603240"/>
          </a:xfrm>
          <a:prstGeom prst="rect">
            <a:avLst/>
          </a:prstGeom>
          <a:noFill/>
          <a:ln w="9525">
            <a:noFill/>
          </a:ln>
        </p:spPr>
        <p:txBody>
          <a:bodyPr wrap="square" anchor="t">
            <a:spAutoFit/>
          </a:bodyPr>
          <a:p>
            <a:r>
              <a:rPr lang="en-US" altLang="zh-CN" sz="3200">
                <a:solidFill>
                  <a:schemeClr val="tx1"/>
                </a:solidFill>
                <a:latin typeface="Arial" panose="020B0604020202020204" pitchFamily="34" charset="0"/>
                <a:ea typeface="造字工房悦黑（非商用）常规体" pitchFamily="2" charset="-122"/>
              </a:rPr>
              <a:t>4</a:t>
            </a:r>
            <a:r>
              <a:rPr lang="zh-CN" altLang="zh-CN" sz="3200">
                <a:solidFill>
                  <a:schemeClr val="tx1"/>
                </a:solidFill>
                <a:latin typeface="Arial" panose="020B0604020202020204" pitchFamily="34" charset="0"/>
                <a:ea typeface="造字工房悦黑（非商用）常规体" pitchFamily="2" charset="-122"/>
              </a:rPr>
              <a:t>、泛型方法：</a:t>
            </a:r>
            <a:endParaRPr lang="zh-CN" altLang="zh-CN">
              <a:solidFill>
                <a:schemeClr val="tx1"/>
              </a:solidFill>
              <a:latin typeface="Arial" panose="020B0604020202020204" pitchFamily="34" charset="0"/>
            </a:endParaRPr>
          </a:p>
          <a:p>
            <a:pPr>
              <a:lnSpc>
                <a:spcPct val="180000"/>
              </a:lnSpc>
            </a:pPr>
            <a:r>
              <a:rPr lang="en-US" altLang="zh-CN">
                <a:solidFill>
                  <a:schemeClr val="tx1"/>
                </a:solidFill>
                <a:latin typeface="Arial" panose="020B0604020202020204" pitchFamily="34" charset="0"/>
              </a:rPr>
              <a:t>	</a:t>
            </a:r>
            <a:r>
              <a:rPr lang="zh-CN" altLang="zh-CN" sz="2400">
                <a:solidFill>
                  <a:schemeClr val="tx1"/>
                </a:solidFill>
                <a:latin typeface="Arial" panose="020B0604020202020204" pitchFamily="34" charset="0"/>
                <a:ea typeface="造字工房悦黑（非商用）常规体" pitchFamily="2" charset="-122"/>
              </a:rPr>
              <a:t>在java中,泛型类的定义非常简单，但是泛型方法就比较复杂了。</a:t>
            </a:r>
            <a:endParaRPr lang="zh-CN" altLang="zh-CN" sz="2400">
              <a:solidFill>
                <a:schemeClr val="tx1"/>
              </a:solidFill>
              <a:latin typeface="Arial" panose="020B0604020202020204" pitchFamily="34" charset="0"/>
              <a:ea typeface="造字工房悦黑（非商用）常规体" pitchFamily="2" charset="-122"/>
            </a:endParaRPr>
          </a:p>
          <a:p>
            <a:pPr>
              <a:lnSpc>
                <a:spcPct val="180000"/>
              </a:lnSpc>
            </a:pPr>
            <a:r>
              <a:rPr lang="en-US" altLang="zh-CN" sz="2400">
                <a:solidFill>
                  <a:schemeClr val="tx1"/>
                </a:solidFill>
                <a:latin typeface="Arial" panose="020B0604020202020204" pitchFamily="34" charset="0"/>
                <a:ea typeface="造字工房悦黑（非商用）常规体" pitchFamily="2" charset="-122"/>
              </a:rPr>
              <a:t>	尤其是我们见到的大多数泛型类中的成员方法也都使用了泛型，有的甚至泛型类中也包含着泛型方法，这样在初学者中非常容易将泛型方法理解错了。</a:t>
            </a:r>
            <a:endParaRPr lang="en-US" altLang="zh-CN" sz="2400">
              <a:solidFill>
                <a:srgbClr val="7F7F7F"/>
              </a:solidFill>
              <a:latin typeface="Arial" panose="020B0604020202020204" pitchFamily="34" charset="0"/>
              <a:ea typeface="造字工房悦黑（非商用）常规体" pitchFamily="2" charset="-122"/>
            </a:endParaRPr>
          </a:p>
          <a:p>
            <a:pPr>
              <a:lnSpc>
                <a:spcPct val="180000"/>
              </a:lnSpc>
            </a:pPr>
            <a:r>
              <a:rPr lang="en-US" altLang="zh-CN" sz="2400">
                <a:solidFill>
                  <a:srgbClr val="7F7F7F"/>
                </a:solidFill>
                <a:latin typeface="Arial" panose="020B0604020202020204" pitchFamily="34" charset="0"/>
                <a:ea typeface="造字工房悦黑（非商用）常规体" pitchFamily="2" charset="-122"/>
              </a:rPr>
              <a:t>	</a:t>
            </a:r>
            <a:r>
              <a:rPr lang="en-US" altLang="zh-CN" sz="2400">
                <a:solidFill>
                  <a:srgbClr val="FF0000"/>
                </a:solidFill>
                <a:latin typeface="Arial" panose="020B0604020202020204" pitchFamily="34" charset="0"/>
                <a:ea typeface="造字工房悦黑（非商用）常规体" pitchFamily="2" charset="-122"/>
              </a:rPr>
              <a:t>泛型类，是在实例化类的时候指明泛型的具体类型；</a:t>
            </a:r>
            <a:endParaRPr lang="en-US" altLang="zh-CN" sz="2400">
              <a:solidFill>
                <a:srgbClr val="FF0000"/>
              </a:solidFill>
              <a:latin typeface="Arial" panose="020B0604020202020204" pitchFamily="34" charset="0"/>
              <a:ea typeface="造字工房悦黑（非商用）常规体" pitchFamily="2" charset="-122"/>
            </a:endParaRPr>
          </a:p>
          <a:p>
            <a:pPr>
              <a:lnSpc>
                <a:spcPct val="180000"/>
              </a:lnSpc>
            </a:pPr>
            <a:r>
              <a:rPr lang="en-US" altLang="zh-CN" sz="2400">
                <a:solidFill>
                  <a:srgbClr val="FF0000"/>
                </a:solidFill>
                <a:latin typeface="Arial" panose="020B0604020202020204" pitchFamily="34" charset="0"/>
                <a:ea typeface="造字工房悦黑（非商用）常规体" pitchFamily="2" charset="-122"/>
              </a:rPr>
              <a:t>	泛型方法，是在调用方法的时候指明泛型的具体类型 。</a:t>
            </a:r>
            <a:endParaRPr lang="en-US" altLang="zh-CN" sz="2400">
              <a:solidFill>
                <a:srgbClr val="FF0000"/>
              </a:solidFill>
              <a:latin typeface="Arial" panose="020B0604020202020204" pitchFamily="34" charset="0"/>
              <a:ea typeface="造字工房悦黑（非商用）常规体" pitchFamily="2" charset="-122"/>
            </a:endParaRPr>
          </a:p>
          <a:p>
            <a:r>
              <a:rPr lang="en-US" altLang="zh-CN" sz="2400">
                <a:solidFill>
                  <a:srgbClr val="7F7F7F"/>
                </a:solidFill>
                <a:latin typeface="Arial" panose="020B0604020202020204" pitchFamily="34" charset="0"/>
                <a:ea typeface="造字工房悦黑（非商用）常规体" pitchFamily="2" charset="-122"/>
              </a:rPr>
              <a:t>	</a:t>
            </a:r>
            <a:endParaRPr lang="en-US" altLang="zh-CN" sz="2400">
              <a:solidFill>
                <a:srgbClr val="7F7F7F"/>
              </a:solidFill>
              <a:latin typeface="Arial" panose="020B0604020202020204" pitchFamily="34" charset="0"/>
              <a:ea typeface="造字工房悦黑（非商用）常规体" pitchFamily="2" charset="-122"/>
            </a:endParaRP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文本框 1"/>
          <p:cNvSpPr txBox="1"/>
          <p:nvPr/>
        </p:nvSpPr>
        <p:spPr>
          <a:xfrm>
            <a:off x="44450" y="947738"/>
            <a:ext cx="9067800" cy="4614862"/>
          </a:xfrm>
          <a:prstGeom prst="rect">
            <a:avLst/>
          </a:prstGeom>
          <a:noFill/>
          <a:ln w="9525">
            <a:noFill/>
          </a:ln>
        </p:spPr>
        <p:txBody>
          <a:bodyPr wrap="square" anchor="t">
            <a:spAutoFit/>
          </a:bodyPr>
          <a:p>
            <a:pPr>
              <a:lnSpc>
                <a:spcPct val="90000"/>
              </a:lnSpc>
            </a:pPr>
            <a:endParaRPr lang="zh-CN" altLang="zh-CN" sz="2000">
              <a:solidFill>
                <a:schemeClr val="tx1"/>
              </a:solidFill>
              <a:latin typeface="Arial" panose="020B0604020202020204" pitchFamily="34" charset="0"/>
              <a:ea typeface="造字工房悦黑（非商用）常规体" pitchFamily="2" charset="-122"/>
            </a:endParaRPr>
          </a:p>
          <a:p>
            <a:r>
              <a:rPr lang="zh-CN" altLang="zh-CN" sz="2400">
                <a:solidFill>
                  <a:schemeClr val="tx1"/>
                </a:solidFill>
                <a:latin typeface="Arial" panose="020B0604020202020204" pitchFamily="34" charset="0"/>
                <a:ea typeface="造字工房悦黑（非商用）常规体" pitchFamily="2" charset="-122"/>
              </a:rPr>
              <a:t>public </a:t>
            </a:r>
            <a:r>
              <a:rPr lang="zh-CN" altLang="zh-CN" sz="2400">
                <a:solidFill>
                  <a:srgbClr val="FF0000"/>
                </a:solidFill>
                <a:latin typeface="Arial" panose="020B0604020202020204" pitchFamily="34" charset="0"/>
                <a:ea typeface="造字工房悦黑（非商用）常规体" pitchFamily="2" charset="-122"/>
              </a:rPr>
              <a:t>&lt;T&gt;</a:t>
            </a:r>
            <a:r>
              <a:rPr lang="zh-CN" altLang="zh-CN" sz="2400">
                <a:solidFill>
                  <a:schemeClr val="tx1"/>
                </a:solidFill>
                <a:latin typeface="Arial" panose="020B0604020202020204" pitchFamily="34" charset="0"/>
                <a:ea typeface="造字工房悦黑（非商用）常规体" pitchFamily="2" charset="-122"/>
              </a:rPr>
              <a:t> T genericMethod(Class&lt;T&gt; tClass)throws </a:t>
            </a:r>
            <a:r>
              <a:rPr lang="en-US" altLang="zh-CN" sz="2400">
                <a:solidFill>
                  <a:schemeClr val="tx1"/>
                </a:solidFill>
                <a:latin typeface="Arial" panose="020B0604020202020204" pitchFamily="34" charset="0"/>
                <a:ea typeface="造字工房悦黑（非商用）常规体" pitchFamily="2" charset="-122"/>
              </a:rPr>
              <a:t>	</a:t>
            </a:r>
            <a:r>
              <a:rPr lang="zh-CN" altLang="zh-CN" sz="2400">
                <a:solidFill>
                  <a:schemeClr val="tx1"/>
                </a:solidFill>
                <a:latin typeface="Arial" panose="020B0604020202020204" pitchFamily="34" charset="0"/>
                <a:ea typeface="造字工房悦黑（非商用）常规体" pitchFamily="2" charset="-122"/>
              </a:rPr>
              <a:t>InstantiationException ,IllegalAccessException{</a:t>
            </a:r>
            <a:endParaRPr lang="zh-CN" altLang="zh-CN" sz="2400">
              <a:solidFill>
                <a:schemeClr val="tx1"/>
              </a:solidFill>
              <a:latin typeface="Arial" panose="020B0604020202020204" pitchFamily="34" charset="0"/>
              <a:ea typeface="造字工房悦黑（非商用）常规体" pitchFamily="2" charset="-122"/>
            </a:endParaRPr>
          </a:p>
          <a:p>
            <a:r>
              <a:rPr lang="zh-CN" altLang="zh-CN" sz="2400">
                <a:solidFill>
                  <a:schemeClr val="tx1"/>
                </a:solidFill>
                <a:latin typeface="Arial" panose="020B0604020202020204" pitchFamily="34" charset="0"/>
                <a:ea typeface="造字工房悦黑（非商用）常规体" pitchFamily="2" charset="-122"/>
              </a:rPr>
              <a:t>        T instance = tClass.newInstance();</a:t>
            </a:r>
            <a:endParaRPr lang="zh-CN" altLang="zh-CN" sz="2400">
              <a:solidFill>
                <a:schemeClr val="tx1"/>
              </a:solidFill>
              <a:latin typeface="Arial" panose="020B0604020202020204" pitchFamily="34" charset="0"/>
              <a:ea typeface="造字工房悦黑（非商用）常规体" pitchFamily="2" charset="-122"/>
            </a:endParaRPr>
          </a:p>
          <a:p>
            <a:r>
              <a:rPr lang="zh-CN" altLang="zh-CN" sz="2400">
                <a:solidFill>
                  <a:schemeClr val="tx1"/>
                </a:solidFill>
                <a:latin typeface="Arial" panose="020B0604020202020204" pitchFamily="34" charset="0"/>
                <a:ea typeface="造字工房悦黑（非商用）常规体" pitchFamily="2" charset="-122"/>
              </a:rPr>
              <a:t>        return instance;</a:t>
            </a:r>
            <a:endParaRPr lang="zh-CN" altLang="zh-CN" sz="2400">
              <a:solidFill>
                <a:schemeClr val="tx1"/>
              </a:solidFill>
              <a:latin typeface="Arial" panose="020B0604020202020204" pitchFamily="34" charset="0"/>
              <a:ea typeface="造字工房悦黑（非商用）常规体" pitchFamily="2" charset="-122"/>
            </a:endParaRPr>
          </a:p>
          <a:p>
            <a:r>
              <a:rPr lang="zh-CN" altLang="zh-CN" sz="2400">
                <a:solidFill>
                  <a:schemeClr val="tx1"/>
                </a:solidFill>
                <a:latin typeface="Arial" panose="020B0604020202020204" pitchFamily="34" charset="0"/>
                <a:ea typeface="造字工房悦黑（非商用）常规体" pitchFamily="2" charset="-122"/>
              </a:rPr>
              <a:t>}</a:t>
            </a:r>
            <a:endParaRPr lang="zh-CN" altLang="zh-CN" sz="2400">
              <a:solidFill>
                <a:schemeClr val="tx1"/>
              </a:solidFill>
              <a:latin typeface="Arial" panose="020B0604020202020204" pitchFamily="34" charset="0"/>
              <a:ea typeface="造字工房悦黑（非商用）常规体" pitchFamily="2" charset="-122"/>
            </a:endParaRPr>
          </a:p>
          <a:p>
            <a:endParaRPr lang="zh-CN" altLang="zh-CN" sz="2400">
              <a:solidFill>
                <a:schemeClr val="tx1"/>
              </a:solidFill>
              <a:latin typeface="Arial" panose="020B0604020202020204" pitchFamily="34" charset="0"/>
              <a:ea typeface="造字工房悦黑（非商用）常规体" pitchFamily="2" charset="-122"/>
            </a:endParaRPr>
          </a:p>
          <a:p>
            <a:r>
              <a:rPr lang="zh-CN" altLang="zh-CN" sz="2400">
                <a:solidFill>
                  <a:schemeClr val="tx1"/>
                </a:solidFill>
                <a:latin typeface="Arial" panose="020B0604020202020204" pitchFamily="34" charset="0"/>
                <a:ea typeface="造字工房悦黑（非商用）常规体" pitchFamily="2" charset="-122"/>
              </a:rPr>
              <a:t>调用：</a:t>
            </a:r>
            <a:endParaRPr lang="zh-CN" altLang="zh-CN" sz="2400">
              <a:solidFill>
                <a:schemeClr val="tx1"/>
              </a:solidFill>
              <a:latin typeface="Arial" panose="020B0604020202020204" pitchFamily="34" charset="0"/>
              <a:ea typeface="造字工房悦黑（非商用）常规体" pitchFamily="2" charset="-122"/>
            </a:endParaRPr>
          </a:p>
          <a:p>
            <a:r>
              <a:rPr lang="zh-CN" altLang="zh-CN" sz="2400">
                <a:solidFill>
                  <a:schemeClr val="tx1"/>
                </a:solidFill>
                <a:latin typeface="Arial" panose="020B0604020202020204" pitchFamily="34" charset="0"/>
                <a:ea typeface="造字工房悦黑（非商用）常规体" pitchFamily="2" charset="-122"/>
              </a:rPr>
              <a:t>Object obj = genericMethod(Class.forName("com.test.test"));</a:t>
            </a:r>
            <a:endParaRPr lang="zh-CN" altLang="zh-CN" sz="2400">
              <a:solidFill>
                <a:schemeClr val="tx1"/>
              </a:solidFill>
              <a:latin typeface="Arial" panose="020B0604020202020204" pitchFamily="34" charset="0"/>
              <a:ea typeface="造字工房悦黑（非商用）常规体" pitchFamily="2" charset="-122"/>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文本框 1"/>
          <p:cNvSpPr txBox="1"/>
          <p:nvPr/>
        </p:nvSpPr>
        <p:spPr>
          <a:xfrm>
            <a:off x="38100" y="776288"/>
            <a:ext cx="9067800" cy="6602095"/>
          </a:xfrm>
          <a:prstGeom prst="rect">
            <a:avLst/>
          </a:prstGeom>
          <a:noFill/>
          <a:ln w="9525">
            <a:noFill/>
          </a:ln>
        </p:spPr>
        <p:txBody>
          <a:bodyPr wrap="square" anchor="t">
            <a:spAutoFit/>
          </a:bodyPr>
          <a:p>
            <a:pPr>
              <a:lnSpc>
                <a:spcPct val="120000"/>
              </a:lnSpc>
            </a:pPr>
            <a:r>
              <a:rPr lang="zh-CN" altLang="zh-CN" sz="2400">
                <a:solidFill>
                  <a:schemeClr val="tx1"/>
                </a:solidFill>
                <a:latin typeface="Arial" panose="020B0604020202020204" pitchFamily="34" charset="0"/>
                <a:ea typeface="造字工房悦黑（非商用）常规体" pitchFamily="2" charset="-122"/>
              </a:rPr>
              <a:t>/**</a:t>
            </a:r>
            <a:endParaRPr lang="zh-CN" altLang="zh-CN" sz="2400">
              <a:solidFill>
                <a:schemeClr val="tx1"/>
              </a:solidFill>
              <a:latin typeface="Arial" panose="020B0604020202020204" pitchFamily="34" charset="0"/>
              <a:ea typeface="造字工房悦黑（非商用）常规体" pitchFamily="2" charset="-122"/>
            </a:endParaRPr>
          </a:p>
          <a:p>
            <a:pPr>
              <a:lnSpc>
                <a:spcPct val="120000"/>
              </a:lnSpc>
            </a:pPr>
            <a:r>
              <a:rPr lang="zh-CN" altLang="zh-CN" sz="2400">
                <a:solidFill>
                  <a:schemeClr val="tx1"/>
                </a:solidFill>
                <a:latin typeface="Arial" panose="020B0604020202020204" pitchFamily="34" charset="0"/>
                <a:ea typeface="造字工房悦黑（非商用）常规体" pitchFamily="2" charset="-122"/>
              </a:rPr>
              <a:t> * 泛型方法的基本介绍</a:t>
            </a:r>
            <a:endParaRPr lang="zh-CN" altLang="zh-CN" sz="2400">
              <a:solidFill>
                <a:schemeClr val="tx1"/>
              </a:solidFill>
              <a:latin typeface="Arial" panose="020B0604020202020204" pitchFamily="34" charset="0"/>
              <a:ea typeface="造字工房悦黑（非商用）常规体" pitchFamily="2" charset="-122"/>
            </a:endParaRPr>
          </a:p>
          <a:p>
            <a:pPr>
              <a:lnSpc>
                <a:spcPct val="120000"/>
              </a:lnSpc>
            </a:pPr>
            <a:r>
              <a:rPr lang="zh-CN" altLang="zh-CN" sz="2400">
                <a:solidFill>
                  <a:schemeClr val="tx1"/>
                </a:solidFill>
                <a:latin typeface="Arial" panose="020B0604020202020204" pitchFamily="34" charset="0"/>
                <a:ea typeface="造字工房悦黑（非商用）常规体" pitchFamily="2" charset="-122"/>
              </a:rPr>
              <a:t> * @param tClass 传入的泛型实参</a:t>
            </a:r>
            <a:endParaRPr lang="zh-CN" altLang="zh-CN" sz="2400">
              <a:solidFill>
                <a:schemeClr val="tx1"/>
              </a:solidFill>
              <a:latin typeface="Arial" panose="020B0604020202020204" pitchFamily="34" charset="0"/>
              <a:ea typeface="造字工房悦黑（非商用）常规体" pitchFamily="2" charset="-122"/>
            </a:endParaRPr>
          </a:p>
          <a:p>
            <a:pPr>
              <a:lnSpc>
                <a:spcPct val="120000"/>
              </a:lnSpc>
            </a:pPr>
            <a:r>
              <a:rPr lang="zh-CN" altLang="zh-CN" sz="2400">
                <a:solidFill>
                  <a:schemeClr val="tx1"/>
                </a:solidFill>
                <a:latin typeface="Arial" panose="020B0604020202020204" pitchFamily="34" charset="0"/>
                <a:ea typeface="造字工房悦黑（非商用）常规体" pitchFamily="2" charset="-122"/>
              </a:rPr>
              <a:t> * @return T 返回值为T类型</a:t>
            </a:r>
            <a:endParaRPr lang="zh-CN" altLang="zh-CN" sz="2400">
              <a:solidFill>
                <a:schemeClr val="tx1"/>
              </a:solidFill>
              <a:latin typeface="Arial" panose="020B0604020202020204" pitchFamily="34" charset="0"/>
              <a:ea typeface="造字工房悦黑（非商用）常规体" pitchFamily="2" charset="-122"/>
            </a:endParaRPr>
          </a:p>
          <a:p>
            <a:pPr>
              <a:lnSpc>
                <a:spcPct val="120000"/>
              </a:lnSpc>
            </a:pPr>
            <a:r>
              <a:rPr lang="zh-CN" altLang="zh-CN" sz="2400">
                <a:solidFill>
                  <a:schemeClr val="tx1"/>
                </a:solidFill>
                <a:latin typeface="Arial" panose="020B0604020202020204" pitchFamily="34" charset="0"/>
                <a:ea typeface="造字工房悦黑（非商用）常规体" pitchFamily="2" charset="-122"/>
              </a:rPr>
              <a:t> * 说明：</a:t>
            </a:r>
            <a:endParaRPr lang="zh-CN" altLang="zh-CN" sz="2400">
              <a:solidFill>
                <a:schemeClr val="tx1"/>
              </a:solidFill>
              <a:latin typeface="Arial" panose="020B0604020202020204" pitchFamily="34" charset="0"/>
              <a:ea typeface="造字工房悦黑（非商用）常规体" pitchFamily="2" charset="-122"/>
            </a:endParaRPr>
          </a:p>
          <a:p>
            <a:pPr>
              <a:lnSpc>
                <a:spcPct val="120000"/>
              </a:lnSpc>
            </a:pPr>
            <a:r>
              <a:rPr lang="zh-CN" altLang="zh-CN" sz="2400">
                <a:solidFill>
                  <a:schemeClr val="tx1"/>
                </a:solidFill>
                <a:latin typeface="Arial" panose="020B0604020202020204" pitchFamily="34" charset="0"/>
                <a:ea typeface="造字工房悦黑（非商用）常规体" pitchFamily="2" charset="-122"/>
              </a:rPr>
              <a:t> *     1）public 与 返回值中间&lt;T&gt;非常重要，可以理解为声明此方法为泛型方法。</a:t>
            </a:r>
            <a:endParaRPr lang="zh-CN" altLang="zh-CN" sz="2400">
              <a:solidFill>
                <a:schemeClr val="tx1"/>
              </a:solidFill>
              <a:latin typeface="Arial" panose="020B0604020202020204" pitchFamily="34" charset="0"/>
              <a:ea typeface="造字工房悦黑（非商用）常规体" pitchFamily="2" charset="-122"/>
            </a:endParaRPr>
          </a:p>
          <a:p>
            <a:pPr>
              <a:lnSpc>
                <a:spcPct val="120000"/>
              </a:lnSpc>
            </a:pPr>
            <a:r>
              <a:rPr lang="zh-CN" altLang="zh-CN" sz="2400">
                <a:solidFill>
                  <a:schemeClr val="tx1"/>
                </a:solidFill>
                <a:latin typeface="Arial" panose="020B0604020202020204" pitchFamily="34" charset="0"/>
                <a:ea typeface="造字工房悦黑（非商用）常规体" pitchFamily="2" charset="-122"/>
              </a:rPr>
              <a:t> *     2）只有声明了&lt;T&gt;的方法才是泛型方法，泛型类中的使用了泛型的成员方法并不是泛型方法。</a:t>
            </a:r>
            <a:endParaRPr lang="zh-CN" altLang="zh-CN" sz="2400">
              <a:solidFill>
                <a:schemeClr val="tx1"/>
              </a:solidFill>
              <a:latin typeface="Arial" panose="020B0604020202020204" pitchFamily="34" charset="0"/>
              <a:ea typeface="造字工房悦黑（非商用）常规体" pitchFamily="2" charset="-122"/>
            </a:endParaRPr>
          </a:p>
          <a:p>
            <a:pPr>
              <a:lnSpc>
                <a:spcPct val="120000"/>
              </a:lnSpc>
            </a:pPr>
            <a:r>
              <a:rPr lang="zh-CN" altLang="zh-CN" sz="2400">
                <a:solidFill>
                  <a:schemeClr val="tx1"/>
                </a:solidFill>
                <a:latin typeface="Arial" panose="020B0604020202020204" pitchFamily="34" charset="0"/>
                <a:ea typeface="造字工房悦黑（非商用）常规体" pitchFamily="2" charset="-122"/>
              </a:rPr>
              <a:t> *     3）&lt;T&gt;表明该方法将使用泛型类型T，此时才可以在方法中使用泛型类型T。</a:t>
            </a:r>
            <a:endParaRPr lang="zh-CN" altLang="zh-CN" sz="2400">
              <a:solidFill>
                <a:schemeClr val="tx1"/>
              </a:solidFill>
              <a:latin typeface="Arial" panose="020B0604020202020204" pitchFamily="34" charset="0"/>
              <a:ea typeface="造字工房悦黑（非商用）常规体" pitchFamily="2" charset="-122"/>
            </a:endParaRPr>
          </a:p>
          <a:p>
            <a:pPr>
              <a:lnSpc>
                <a:spcPct val="120000"/>
              </a:lnSpc>
            </a:pPr>
            <a:r>
              <a:rPr lang="zh-CN" altLang="zh-CN" sz="2400">
                <a:solidFill>
                  <a:schemeClr val="tx1"/>
                </a:solidFill>
                <a:latin typeface="Arial" panose="020B0604020202020204" pitchFamily="34" charset="0"/>
                <a:ea typeface="造字工房悦黑（非商用）常规体" pitchFamily="2" charset="-122"/>
              </a:rPr>
              <a:t> *     4）与泛型类的定义一样，此处T可以随便写为任意标识，常见的如T、E、K、V等形式的参数常用于表示泛型。</a:t>
            </a:r>
            <a:endParaRPr lang="zh-CN" altLang="zh-CN" sz="2400">
              <a:solidFill>
                <a:schemeClr val="tx1"/>
              </a:solidFill>
              <a:latin typeface="Arial" panose="020B0604020202020204" pitchFamily="34" charset="0"/>
              <a:ea typeface="造字工房悦黑（非商用）常规体" pitchFamily="2" charset="-122"/>
            </a:endParaRPr>
          </a:p>
          <a:p>
            <a:pPr>
              <a:lnSpc>
                <a:spcPct val="120000"/>
              </a:lnSpc>
            </a:pPr>
            <a:r>
              <a:rPr lang="zh-CN" altLang="zh-CN" sz="2400">
                <a:solidFill>
                  <a:schemeClr val="tx1"/>
                </a:solidFill>
                <a:latin typeface="Arial" panose="020B0604020202020204" pitchFamily="34" charset="0"/>
                <a:ea typeface="造字工房悦黑（非商用）常规体" pitchFamily="2" charset="-122"/>
              </a:rPr>
              <a:t> */</a:t>
            </a:r>
            <a:endParaRPr lang="zh-CN" altLang="zh-CN" sz="2000">
              <a:solidFill>
                <a:srgbClr val="7F7F7F"/>
              </a:solidFill>
              <a:latin typeface="Arial" panose="020B0604020202020204" pitchFamily="34" charset="0"/>
              <a:ea typeface="造字工房悦黑（非商用）常规体" pitchFamily="2" charset="-122"/>
            </a:endParaRPr>
          </a:p>
          <a:p>
            <a:endParaRPr lang="zh-CN" altLang="zh-CN" sz="2000">
              <a:solidFill>
                <a:srgbClr val="7F7F7F"/>
              </a:solidFill>
              <a:latin typeface="Arial" panose="020B0604020202020204" pitchFamily="34" charset="0"/>
              <a:ea typeface="造字工房悦黑（非商用）常规体" pitchFamily="2" charset="-122"/>
            </a:endParaRP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文本框 1"/>
          <p:cNvSpPr txBox="1"/>
          <p:nvPr/>
        </p:nvSpPr>
        <p:spPr>
          <a:xfrm>
            <a:off x="373063" y="947738"/>
            <a:ext cx="8607425" cy="5125720"/>
          </a:xfrm>
          <a:prstGeom prst="rect">
            <a:avLst/>
          </a:prstGeom>
          <a:noFill/>
          <a:ln w="9525">
            <a:noFill/>
          </a:ln>
        </p:spPr>
        <p:txBody>
          <a:bodyPr wrap="square" anchor="t">
            <a:spAutoFit/>
          </a:bodyPr>
          <a:p>
            <a:pPr>
              <a:lnSpc>
                <a:spcPct val="160000"/>
              </a:lnSpc>
            </a:pPr>
            <a:r>
              <a:rPr lang="en-US" altLang="zh-CN" sz="3200">
                <a:solidFill>
                  <a:schemeClr val="tx1"/>
                </a:solidFill>
                <a:latin typeface="Arial" panose="020B0604020202020204" pitchFamily="34" charset="0"/>
                <a:ea typeface="造字工房悦黑（非商用）常规体" pitchFamily="2" charset="-122"/>
              </a:rPr>
              <a:t>1</a:t>
            </a:r>
            <a:r>
              <a:rPr lang="zh-CN" altLang="en-US" sz="3200">
                <a:solidFill>
                  <a:schemeClr val="tx1"/>
                </a:solidFill>
                <a:latin typeface="Arial" panose="020B0604020202020204" pitchFamily="34" charset="0"/>
                <a:ea typeface="造字工房悦黑（非商用）常规体" pitchFamily="2" charset="-122"/>
              </a:rPr>
              <a:t>）泛型方法的基本用法</a:t>
            </a:r>
            <a:endParaRPr lang="zh-CN" altLang="en-US" sz="3200">
              <a:solidFill>
                <a:schemeClr val="tx1"/>
              </a:solidFill>
              <a:latin typeface="Arial" panose="020B0604020202020204" pitchFamily="34" charset="0"/>
              <a:ea typeface="造字工房悦黑（非商用）常规体" pitchFamily="2" charset="-122"/>
            </a:endParaRPr>
          </a:p>
          <a:p>
            <a:pPr>
              <a:lnSpc>
                <a:spcPct val="160000"/>
              </a:lnSpc>
            </a:pPr>
            <a:r>
              <a:rPr lang="en-US" altLang="zh-CN" sz="2000">
                <a:solidFill>
                  <a:schemeClr val="tx1"/>
                </a:solidFill>
                <a:latin typeface="Arial" panose="020B0604020202020204" pitchFamily="34" charset="0"/>
                <a:ea typeface="造字工房悦黑（非商用）常规体" pitchFamily="2" charset="-122"/>
              </a:rPr>
              <a:t>	public class GenericTest {</a:t>
            </a:r>
            <a:endParaRPr lang="en-US" altLang="zh-CN" sz="2000">
              <a:solidFill>
                <a:schemeClr val="tx1"/>
              </a:solidFill>
              <a:latin typeface="Arial" panose="020B0604020202020204" pitchFamily="34" charset="0"/>
              <a:ea typeface="造字工房悦黑（非商用）常规体" pitchFamily="2" charset="-122"/>
            </a:endParaRPr>
          </a:p>
          <a:p>
            <a:pPr>
              <a:lnSpc>
                <a:spcPct val="160000"/>
              </a:lnSpc>
            </a:pPr>
            <a:r>
              <a:rPr lang="zh-CN" altLang="en-US" sz="2000">
                <a:solidFill>
                  <a:schemeClr val="tx1"/>
                </a:solidFill>
                <a:latin typeface="Arial" panose="020B0604020202020204" pitchFamily="34" charset="0"/>
                <a:ea typeface="造字工房悦黑（非商用）常规体" pitchFamily="2" charset="-122"/>
              </a:rPr>
              <a:t>  </a:t>
            </a:r>
            <a:r>
              <a:rPr lang="en-US" altLang="zh-CN" sz="2000">
                <a:solidFill>
                  <a:schemeClr val="tx1"/>
                </a:solidFill>
                <a:latin typeface="Arial" panose="020B0604020202020204" pitchFamily="34" charset="0"/>
                <a:ea typeface="造字工房悦黑（非商用）常规体" pitchFamily="2" charset="-122"/>
              </a:rPr>
              <a:t>		</a:t>
            </a:r>
            <a:r>
              <a:rPr lang="zh-CN" altLang="en-US" sz="2000">
                <a:solidFill>
                  <a:schemeClr val="tx1"/>
                </a:solidFill>
                <a:latin typeface="Arial" panose="020B0604020202020204" pitchFamily="34" charset="0"/>
                <a:ea typeface="造字工房悦黑（非商用）常规体" pitchFamily="2" charset="-122"/>
              </a:rPr>
              <a:t> //这个类是个泛型类，在上面已经介绍过</a:t>
            </a:r>
            <a:endParaRPr lang="zh-CN" altLang="en-US" sz="2000">
              <a:solidFill>
                <a:schemeClr val="tx1"/>
              </a:solidFill>
              <a:latin typeface="Arial" panose="020B0604020202020204" pitchFamily="34" charset="0"/>
              <a:ea typeface="造字工房悦黑（非商用）常规体" pitchFamily="2" charset="-122"/>
            </a:endParaRPr>
          </a:p>
          <a:p>
            <a:pPr>
              <a:lnSpc>
                <a:spcPct val="160000"/>
              </a:lnSpc>
            </a:pPr>
            <a:r>
              <a:rPr lang="zh-CN" altLang="en-US" sz="2000">
                <a:solidFill>
                  <a:schemeClr val="tx1"/>
                </a:solidFill>
                <a:latin typeface="Arial" panose="020B0604020202020204" pitchFamily="34" charset="0"/>
                <a:ea typeface="造字工房悦黑（非商用）常规体" pitchFamily="2" charset="-122"/>
              </a:rPr>
              <a:t> </a:t>
            </a:r>
            <a:r>
              <a:rPr lang="en-US" altLang="zh-CN" sz="2000">
                <a:solidFill>
                  <a:schemeClr val="tx1"/>
                </a:solidFill>
                <a:latin typeface="Arial" panose="020B0604020202020204" pitchFamily="34" charset="0"/>
                <a:ea typeface="造字工房悦黑（非商用）常规体" pitchFamily="2" charset="-122"/>
              </a:rPr>
              <a:t>		</a:t>
            </a:r>
            <a:r>
              <a:rPr lang="zh-CN" altLang="en-US" sz="2000">
                <a:solidFill>
                  <a:schemeClr val="tx1"/>
                </a:solidFill>
                <a:latin typeface="Arial" panose="020B0604020202020204" pitchFamily="34" charset="0"/>
                <a:ea typeface="造字工房悦黑（非商用）常规体" pitchFamily="2" charset="-122"/>
              </a:rPr>
              <a:t>  public class Generic&lt;T&gt;{     </a:t>
            </a:r>
            <a:endParaRPr lang="zh-CN" altLang="en-US" sz="2000">
              <a:solidFill>
                <a:schemeClr val="tx1"/>
              </a:solidFill>
              <a:latin typeface="Arial" panose="020B0604020202020204" pitchFamily="34" charset="0"/>
              <a:ea typeface="造字工房悦黑（非商用）常规体" pitchFamily="2" charset="-122"/>
            </a:endParaRPr>
          </a:p>
          <a:p>
            <a:pPr>
              <a:lnSpc>
                <a:spcPct val="160000"/>
              </a:lnSpc>
            </a:pPr>
            <a:r>
              <a:rPr lang="zh-CN" altLang="en-US" sz="2000">
                <a:solidFill>
                  <a:schemeClr val="tx1"/>
                </a:solidFill>
                <a:latin typeface="Arial" panose="020B0604020202020204" pitchFamily="34" charset="0"/>
                <a:ea typeface="造字工房悦黑（非商用）常规体" pitchFamily="2" charset="-122"/>
              </a:rPr>
              <a:t>       </a:t>
            </a:r>
            <a:r>
              <a:rPr lang="en-US" altLang="zh-CN" sz="2000">
                <a:solidFill>
                  <a:schemeClr val="tx1"/>
                </a:solidFill>
                <a:latin typeface="Arial" panose="020B0604020202020204" pitchFamily="34" charset="0"/>
                <a:ea typeface="造字工房悦黑（非商用）常规体" pitchFamily="2" charset="-122"/>
              </a:rPr>
              <a:t>		       </a:t>
            </a:r>
            <a:r>
              <a:rPr lang="zh-CN" altLang="en-US" sz="2000">
                <a:solidFill>
                  <a:schemeClr val="tx1"/>
                </a:solidFill>
                <a:latin typeface="Arial" panose="020B0604020202020204" pitchFamily="34" charset="0"/>
                <a:ea typeface="造字工房悦黑（非商用）常规体" pitchFamily="2" charset="-122"/>
              </a:rPr>
              <a:t> private T key;</a:t>
            </a:r>
            <a:endParaRPr lang="zh-CN" altLang="en-US" sz="2000">
              <a:solidFill>
                <a:schemeClr val="tx1"/>
              </a:solidFill>
              <a:latin typeface="Arial" panose="020B0604020202020204" pitchFamily="34" charset="0"/>
              <a:ea typeface="造字工房悦黑（非商用）常规体" pitchFamily="2" charset="-122"/>
            </a:endParaRPr>
          </a:p>
          <a:p>
            <a:pPr lvl="4" indent="0">
              <a:lnSpc>
                <a:spcPct val="160000"/>
              </a:lnSpc>
            </a:pPr>
            <a:r>
              <a:rPr lang="zh-CN" altLang="en-US" sz="2000">
                <a:solidFill>
                  <a:schemeClr val="tx1"/>
                </a:solidFill>
                <a:latin typeface="Arial" panose="020B0604020202020204" pitchFamily="34" charset="0"/>
                <a:ea typeface="造字工房悦黑（非商用）常规体" pitchFamily="2" charset="-122"/>
              </a:rPr>
              <a:t>        public Generic(T key) {</a:t>
            </a:r>
            <a:endParaRPr lang="zh-CN" altLang="en-US" sz="2000">
              <a:solidFill>
                <a:schemeClr val="tx1"/>
              </a:solidFill>
              <a:latin typeface="Arial" panose="020B0604020202020204" pitchFamily="34" charset="0"/>
              <a:ea typeface="造字工房悦黑（非商用）常规体" pitchFamily="2" charset="-122"/>
            </a:endParaRPr>
          </a:p>
          <a:p>
            <a:pPr lvl="4" indent="0">
              <a:lnSpc>
                <a:spcPct val="160000"/>
              </a:lnSpc>
            </a:pPr>
            <a:r>
              <a:rPr lang="zh-CN" altLang="en-US" sz="2000">
                <a:solidFill>
                  <a:schemeClr val="tx1"/>
                </a:solidFill>
                <a:latin typeface="Arial" panose="020B0604020202020204" pitchFamily="34" charset="0"/>
                <a:ea typeface="造字工房悦黑（非商用）常规体" pitchFamily="2" charset="-122"/>
              </a:rPr>
              <a:t>            this.key = key;</a:t>
            </a:r>
            <a:endParaRPr lang="zh-CN" altLang="en-US" sz="2000">
              <a:solidFill>
                <a:schemeClr val="tx1"/>
              </a:solidFill>
              <a:latin typeface="Arial" panose="020B0604020202020204" pitchFamily="34" charset="0"/>
              <a:ea typeface="造字工房悦黑（非商用）常规体" pitchFamily="2" charset="-122"/>
            </a:endParaRPr>
          </a:p>
          <a:p>
            <a:pPr lvl="4" indent="0">
              <a:lnSpc>
                <a:spcPct val="160000"/>
              </a:lnSpc>
            </a:pPr>
            <a:r>
              <a:rPr lang="zh-CN" altLang="en-US" sz="2000">
                <a:solidFill>
                  <a:schemeClr val="tx1"/>
                </a:solidFill>
                <a:latin typeface="Arial" panose="020B0604020202020204" pitchFamily="34" charset="0"/>
                <a:ea typeface="造字工房悦黑（非商用）常规体" pitchFamily="2" charset="-122"/>
              </a:rPr>
              <a:t> }</a:t>
            </a:r>
            <a:endParaRPr lang="zh-CN" altLang="en-US" sz="2000">
              <a:solidFill>
                <a:schemeClr val="tx1"/>
              </a:solidFill>
              <a:latin typeface="Arial" panose="020B0604020202020204" pitchFamily="34" charset="0"/>
              <a:ea typeface="造字工房悦黑（非商用）常规体" pitchFamily="2" charset="-122"/>
            </a:endParaRPr>
          </a:p>
          <a:p>
            <a:pPr>
              <a:lnSpc>
                <a:spcPct val="160000"/>
              </a:lnSpc>
            </a:pPr>
            <a:r>
              <a:rPr lang="en-US" altLang="zh-CN" sz="2000">
                <a:solidFill>
                  <a:schemeClr val="tx1"/>
                </a:solidFill>
                <a:latin typeface="Arial" panose="020B0604020202020204" pitchFamily="34" charset="0"/>
                <a:ea typeface="造字工房悦黑（非商用）常规体" pitchFamily="2" charset="-122"/>
              </a:rPr>
              <a:t>	</a:t>
            </a:r>
            <a:r>
              <a:rPr lang="zh-CN" altLang="zh-CN" sz="2000">
                <a:solidFill>
                  <a:schemeClr val="tx1"/>
                </a:solidFill>
                <a:latin typeface="Arial" panose="020B0604020202020204" pitchFamily="34" charset="0"/>
                <a:ea typeface="造字工房悦黑（非商用）常规体" pitchFamily="2" charset="-122"/>
              </a:rPr>
              <a:t>接下页：</a:t>
            </a:r>
            <a:endParaRPr lang="zh-CN" altLang="en-US" sz="2000">
              <a:solidFill>
                <a:srgbClr val="7F7F7F"/>
              </a:solidFill>
              <a:latin typeface="Arial" panose="020B0604020202020204" pitchFamily="34" charset="0"/>
              <a:ea typeface="造字工房悦黑（非商用）常规体" pitchFamily="2" charset="-122"/>
            </a:endParaRPr>
          </a:p>
          <a:p>
            <a:r>
              <a:rPr lang="zh-CN" altLang="en-US" sz="2000">
                <a:solidFill>
                  <a:srgbClr val="7F7F7F"/>
                </a:solidFill>
                <a:latin typeface="Arial" panose="020B0604020202020204" pitchFamily="34" charset="0"/>
                <a:ea typeface="造字工房悦黑（非商用）常规体" pitchFamily="2" charset="-122"/>
              </a:rPr>
              <a:t>       </a:t>
            </a:r>
            <a:endParaRPr lang="en-US" altLang="zh-CN" sz="2400">
              <a:solidFill>
                <a:srgbClr val="7F7F7F"/>
              </a:solidFill>
              <a:latin typeface="Arial" panose="020B0604020202020204" pitchFamily="34" charset="0"/>
              <a:ea typeface="造字工房悦黑（非商用）常规体" pitchFamily="2" charset="-122"/>
            </a:endParaRP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文本框 1"/>
          <p:cNvSpPr txBox="1"/>
          <p:nvPr/>
        </p:nvSpPr>
        <p:spPr>
          <a:xfrm>
            <a:off x="373063" y="947738"/>
            <a:ext cx="8607425" cy="5471160"/>
          </a:xfrm>
          <a:prstGeom prst="rect">
            <a:avLst/>
          </a:prstGeom>
          <a:noFill/>
          <a:ln w="9525">
            <a:noFill/>
          </a:ln>
        </p:spPr>
        <p:txBody>
          <a:bodyPr wrap="square" anchor="t">
            <a:spAutoFit/>
          </a:bodyPr>
          <a:p>
            <a:pPr>
              <a:lnSpc>
                <a:spcPct val="190000"/>
              </a:lnSpc>
            </a:pPr>
            <a:r>
              <a:rPr lang="en-US" altLang="zh-CN" sz="2000">
                <a:solidFill>
                  <a:srgbClr val="7F7F7F"/>
                </a:solidFill>
                <a:latin typeface="Arial" panose="020B0604020202020204" pitchFamily="34" charset="0"/>
                <a:ea typeface="造字工房悦黑（非商用）常规体" pitchFamily="2" charset="-122"/>
              </a:rPr>
              <a:t>	</a:t>
            </a:r>
            <a:r>
              <a:rPr lang="zh-CN" altLang="en-US" sz="2000">
                <a:solidFill>
                  <a:schemeClr val="tx1"/>
                </a:solidFill>
                <a:latin typeface="Arial" panose="020B0604020202020204" pitchFamily="34" charset="0"/>
                <a:ea typeface="造字工房悦黑（非商用）常规体" pitchFamily="2" charset="-122"/>
              </a:rPr>
              <a:t>//虽然在方法中使用了泛型，但是这并不是一个泛型方法。</a:t>
            </a:r>
            <a:endParaRPr lang="zh-CN" altLang="en-US" sz="2000">
              <a:solidFill>
                <a:schemeClr val="tx1"/>
              </a:solidFill>
              <a:latin typeface="Arial" panose="020B0604020202020204" pitchFamily="34" charset="0"/>
              <a:ea typeface="造字工房悦黑（非商用）常规体" pitchFamily="2" charset="-122"/>
            </a:endParaRPr>
          </a:p>
          <a:p>
            <a:pPr>
              <a:lnSpc>
                <a:spcPct val="190000"/>
              </a:lnSpc>
            </a:pPr>
            <a:r>
              <a:rPr lang="en-US" altLang="zh-CN" sz="2000">
                <a:solidFill>
                  <a:schemeClr val="tx1"/>
                </a:solidFill>
                <a:latin typeface="Arial" panose="020B0604020202020204" pitchFamily="34" charset="0"/>
                <a:ea typeface="造字工房悦黑（非商用）常规体" pitchFamily="2" charset="-122"/>
              </a:rPr>
              <a:t>	</a:t>
            </a:r>
            <a:r>
              <a:rPr lang="zh-CN" altLang="en-US" sz="2000">
                <a:solidFill>
                  <a:schemeClr val="tx1"/>
                </a:solidFill>
                <a:latin typeface="Arial" panose="020B0604020202020204" pitchFamily="34" charset="0"/>
                <a:ea typeface="造字工房悦黑（非商用）常规体" pitchFamily="2" charset="-122"/>
              </a:rPr>
              <a:t>//这只是类中一个普通的成员方法，只不过他的返回值是在声明泛型类已经声明过的泛型。</a:t>
            </a:r>
            <a:endParaRPr lang="zh-CN" altLang="en-US" sz="2000">
              <a:solidFill>
                <a:schemeClr val="tx1"/>
              </a:solidFill>
              <a:latin typeface="Arial" panose="020B0604020202020204" pitchFamily="34" charset="0"/>
              <a:ea typeface="造字工房悦黑（非商用）常规体" pitchFamily="2" charset="-122"/>
            </a:endParaRPr>
          </a:p>
          <a:p>
            <a:pPr>
              <a:lnSpc>
                <a:spcPct val="190000"/>
              </a:lnSpc>
            </a:pPr>
            <a:r>
              <a:rPr lang="zh-CN" altLang="en-US" sz="2000">
                <a:solidFill>
                  <a:schemeClr val="tx1"/>
                </a:solidFill>
                <a:latin typeface="Arial" panose="020B0604020202020204" pitchFamily="34" charset="0"/>
                <a:ea typeface="造字工房悦黑（非商用）常规体" pitchFamily="2" charset="-122"/>
              </a:rPr>
              <a:t>            //所以在这个方法中才可以继续使用 T 这个泛型。</a:t>
            </a:r>
            <a:endParaRPr lang="zh-CN" altLang="en-US" sz="2000">
              <a:solidFill>
                <a:schemeClr val="tx1"/>
              </a:solidFill>
              <a:latin typeface="Arial" panose="020B0604020202020204" pitchFamily="34" charset="0"/>
              <a:ea typeface="造字工房悦黑（非商用）常规体" pitchFamily="2" charset="-122"/>
            </a:endParaRPr>
          </a:p>
          <a:p>
            <a:pPr lvl="1" indent="0">
              <a:lnSpc>
                <a:spcPct val="190000"/>
              </a:lnSpc>
            </a:pPr>
            <a:r>
              <a:rPr lang="zh-CN" altLang="en-US" sz="2000">
                <a:solidFill>
                  <a:schemeClr val="tx1"/>
                </a:solidFill>
                <a:latin typeface="Arial" panose="020B0604020202020204" pitchFamily="34" charset="0"/>
                <a:ea typeface="造字工房悦黑（非商用）常规体" pitchFamily="2" charset="-122"/>
              </a:rPr>
              <a:t>        public T getKey(){</a:t>
            </a:r>
            <a:endParaRPr lang="zh-CN" altLang="en-US" sz="2000">
              <a:solidFill>
                <a:schemeClr val="tx1"/>
              </a:solidFill>
              <a:latin typeface="Arial" panose="020B0604020202020204" pitchFamily="34" charset="0"/>
              <a:ea typeface="造字工房悦黑（非商用）常规体" pitchFamily="2" charset="-122"/>
            </a:endParaRPr>
          </a:p>
          <a:p>
            <a:pPr lvl="1" indent="0">
              <a:lnSpc>
                <a:spcPct val="190000"/>
              </a:lnSpc>
            </a:pPr>
            <a:r>
              <a:rPr lang="zh-CN" altLang="en-US" sz="2000">
                <a:solidFill>
                  <a:schemeClr val="tx1"/>
                </a:solidFill>
                <a:latin typeface="Arial" panose="020B0604020202020204" pitchFamily="34" charset="0"/>
                <a:ea typeface="造字工房悦黑（非商用）常规体" pitchFamily="2" charset="-122"/>
              </a:rPr>
              <a:t>            return key;</a:t>
            </a:r>
            <a:endParaRPr lang="zh-CN" altLang="en-US" sz="2000">
              <a:solidFill>
                <a:schemeClr val="tx1"/>
              </a:solidFill>
              <a:latin typeface="Arial" panose="020B0604020202020204" pitchFamily="34" charset="0"/>
              <a:ea typeface="造字工房悦黑（非商用）常规体" pitchFamily="2" charset="-122"/>
            </a:endParaRPr>
          </a:p>
          <a:p>
            <a:pPr lvl="1" indent="0">
              <a:lnSpc>
                <a:spcPct val="190000"/>
              </a:lnSpc>
            </a:pPr>
            <a:r>
              <a:rPr lang="zh-CN" altLang="en-US" sz="2000">
                <a:solidFill>
                  <a:schemeClr val="tx1"/>
                </a:solidFill>
                <a:latin typeface="Arial" panose="020B0604020202020204" pitchFamily="34" charset="0"/>
                <a:ea typeface="造字工房悦黑（非商用）常规体" pitchFamily="2" charset="-122"/>
              </a:rPr>
              <a:t>        }</a:t>
            </a:r>
            <a:endParaRPr lang="zh-CN" altLang="en-US" sz="2000">
              <a:solidFill>
                <a:schemeClr val="tx1"/>
              </a:solidFill>
              <a:latin typeface="Arial" panose="020B0604020202020204" pitchFamily="34" charset="0"/>
              <a:ea typeface="造字工房悦黑（非商用）常规体" pitchFamily="2" charset="-122"/>
            </a:endParaRPr>
          </a:p>
          <a:p>
            <a:pPr>
              <a:lnSpc>
                <a:spcPct val="190000"/>
              </a:lnSpc>
            </a:pPr>
            <a:r>
              <a:rPr lang="zh-CN" altLang="en-US" sz="2000">
                <a:solidFill>
                  <a:schemeClr val="tx1"/>
                </a:solidFill>
                <a:latin typeface="Arial" panose="020B0604020202020204" pitchFamily="34" charset="0"/>
                <a:ea typeface="造字工房悦黑（非商用）常规体" pitchFamily="2" charset="-122"/>
              </a:rPr>
              <a:t>      </a:t>
            </a:r>
            <a:endParaRPr lang="zh-CN" altLang="en-US" sz="2000">
              <a:solidFill>
                <a:schemeClr val="tx1"/>
              </a:solidFill>
              <a:latin typeface="Arial" panose="020B0604020202020204" pitchFamily="34" charset="0"/>
              <a:ea typeface="造字工房悦黑（非商用）常规体" pitchFamily="2" charset="-122"/>
            </a:endParaRPr>
          </a:p>
          <a:p>
            <a:pPr>
              <a:lnSpc>
                <a:spcPct val="190000"/>
              </a:lnSpc>
            </a:pPr>
            <a:r>
              <a:rPr lang="en-US" altLang="zh-CN" sz="2000">
                <a:solidFill>
                  <a:schemeClr val="tx1"/>
                </a:solidFill>
                <a:latin typeface="Arial" panose="020B0604020202020204" pitchFamily="34" charset="0"/>
                <a:ea typeface="造字工房悦黑（非商用）常规体" pitchFamily="2" charset="-122"/>
              </a:rPr>
              <a:t>	</a:t>
            </a:r>
            <a:r>
              <a:rPr lang="zh-CN" altLang="zh-CN" sz="2000">
                <a:solidFill>
                  <a:schemeClr val="tx1"/>
                </a:solidFill>
                <a:latin typeface="Arial" panose="020B0604020202020204" pitchFamily="34" charset="0"/>
                <a:ea typeface="造字工房悦黑（非商用）常规体" pitchFamily="2" charset="-122"/>
              </a:rPr>
              <a:t>接下页：</a:t>
            </a:r>
            <a:r>
              <a:rPr lang="en-US" altLang="zh-CN" sz="2400">
                <a:solidFill>
                  <a:srgbClr val="7F7F7F"/>
                </a:solidFill>
                <a:latin typeface="Arial" panose="020B0604020202020204" pitchFamily="34" charset="0"/>
                <a:ea typeface="造字工房悦黑（非商用）常规体" pitchFamily="2" charset="-122"/>
              </a:rPr>
              <a:t>	</a:t>
            </a:r>
            <a:endParaRPr lang="en-US" altLang="zh-CN" sz="2400">
              <a:solidFill>
                <a:srgbClr val="7F7F7F"/>
              </a:solidFill>
              <a:latin typeface="Arial" panose="020B0604020202020204" pitchFamily="34" charset="0"/>
              <a:ea typeface="造字工房悦黑（非商用）常规体" pitchFamily="2" charset="-122"/>
            </a:endParaRP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文本框 1"/>
          <p:cNvSpPr txBox="1"/>
          <p:nvPr/>
        </p:nvSpPr>
        <p:spPr>
          <a:xfrm>
            <a:off x="373063" y="802958"/>
            <a:ext cx="8607425" cy="5939155"/>
          </a:xfrm>
          <a:prstGeom prst="rect">
            <a:avLst/>
          </a:prstGeom>
          <a:noFill/>
          <a:ln w="9525">
            <a:noFill/>
          </a:ln>
        </p:spPr>
        <p:txBody>
          <a:bodyPr wrap="square" anchor="t">
            <a:spAutoFit/>
          </a:bodyPr>
          <a:p>
            <a:pPr algn="l">
              <a:lnSpc>
                <a:spcPct val="190000"/>
              </a:lnSpc>
              <a:buClrTx/>
              <a:buSzTx/>
              <a:buNone/>
            </a:pPr>
            <a:r>
              <a:rPr lang="zh-CN" altLang="en-US" sz="2000">
                <a:solidFill>
                  <a:schemeClr val="tx1"/>
                </a:solidFill>
                <a:latin typeface="Arial" panose="020B0604020202020204" pitchFamily="34" charset="0"/>
                <a:ea typeface="造字工房悦黑（非商用）常规体" pitchFamily="2" charset="-122"/>
              </a:rPr>
              <a:t>        /**</a:t>
            </a:r>
            <a:endParaRPr lang="zh-CN" altLang="en-US" sz="2000">
              <a:solidFill>
                <a:schemeClr val="tx1"/>
              </a:solidFill>
              <a:latin typeface="Arial" panose="020B0604020202020204" pitchFamily="34" charset="0"/>
              <a:ea typeface="造字工房悦黑（非商用）常规体" pitchFamily="2" charset="-122"/>
            </a:endParaRPr>
          </a:p>
          <a:p>
            <a:pPr algn="l">
              <a:lnSpc>
                <a:spcPct val="190000"/>
              </a:lnSpc>
              <a:buClrTx/>
              <a:buSzTx/>
              <a:buNone/>
            </a:pPr>
            <a:r>
              <a:rPr lang="zh-CN" altLang="en-US" sz="2000">
                <a:solidFill>
                  <a:schemeClr val="tx1"/>
                </a:solidFill>
                <a:latin typeface="Arial" panose="020B0604020202020204" pitchFamily="34" charset="0"/>
                <a:ea typeface="造字工房悦黑（非商用）常规体" pitchFamily="2" charset="-122"/>
              </a:rPr>
              <a:t>         * 这个方法显然是有问题的，在编译器会给我们提示这样的错误信息"cannot reslove symbol E"</a:t>
            </a:r>
            <a:endParaRPr lang="zh-CN" altLang="en-US" sz="2000">
              <a:solidFill>
                <a:schemeClr val="tx1"/>
              </a:solidFill>
              <a:latin typeface="Arial" panose="020B0604020202020204" pitchFamily="34" charset="0"/>
              <a:ea typeface="造字工房悦黑（非商用）常规体" pitchFamily="2" charset="-122"/>
            </a:endParaRPr>
          </a:p>
          <a:p>
            <a:pPr algn="l">
              <a:lnSpc>
                <a:spcPct val="190000"/>
              </a:lnSpc>
              <a:buClrTx/>
              <a:buSzTx/>
              <a:buNone/>
            </a:pPr>
            <a:r>
              <a:rPr lang="zh-CN" altLang="en-US" sz="2000">
                <a:solidFill>
                  <a:schemeClr val="tx1"/>
                </a:solidFill>
                <a:latin typeface="Arial" panose="020B0604020202020204" pitchFamily="34" charset="0"/>
                <a:ea typeface="造字工房悦黑（非商用）常规体" pitchFamily="2" charset="-122"/>
              </a:rPr>
              <a:t>         * 因为在类的声明中并未声明泛型E，所以在使用E做形参和返回值类型时，编译器会无法识别。</a:t>
            </a:r>
            <a:r>
              <a:rPr lang="zh-CN" altLang="en-US" sz="2000">
                <a:latin typeface="Arial" panose="020B0604020202020204" pitchFamily="34" charset="0"/>
                <a:ea typeface="造字工房悦黑（非商用）常规体" pitchFamily="2" charset="-122"/>
                <a:sym typeface="+mn-ea"/>
              </a:rPr>
              <a:t> */</a:t>
            </a:r>
            <a:endParaRPr lang="zh-CN" altLang="en-US" sz="2000">
              <a:solidFill>
                <a:schemeClr val="tx1"/>
              </a:solidFill>
              <a:latin typeface="Arial" panose="020B0604020202020204" pitchFamily="34" charset="0"/>
              <a:ea typeface="造字工房悦黑（非商用）常规体" pitchFamily="2" charset="-122"/>
            </a:endParaRPr>
          </a:p>
          <a:p>
            <a:pPr algn="l">
              <a:lnSpc>
                <a:spcPct val="190000"/>
              </a:lnSpc>
              <a:buClrTx/>
              <a:buSzTx/>
              <a:buNone/>
            </a:pPr>
            <a:r>
              <a:rPr lang="zh-CN" altLang="en-US" sz="2000">
                <a:solidFill>
                  <a:schemeClr val="tx1"/>
                </a:solidFill>
                <a:latin typeface="Arial" panose="020B0604020202020204" pitchFamily="34" charset="0"/>
                <a:ea typeface="造字工房悦黑（非商用）常规体" pitchFamily="2" charset="-122"/>
              </a:rPr>
              <a:t>        public </a:t>
            </a:r>
            <a:r>
              <a:rPr lang="zh-CN" altLang="en-US" sz="2000">
                <a:solidFill>
                  <a:srgbClr val="FF0000"/>
                </a:solidFill>
                <a:latin typeface="Arial" panose="020B0604020202020204" pitchFamily="34" charset="0"/>
                <a:ea typeface="造字工房悦黑（非商用）常规体" pitchFamily="2" charset="-122"/>
              </a:rPr>
              <a:t>E</a:t>
            </a:r>
            <a:r>
              <a:rPr lang="zh-CN" altLang="en-US" sz="2000">
                <a:solidFill>
                  <a:schemeClr val="tx1"/>
                </a:solidFill>
                <a:latin typeface="Arial" panose="020B0604020202020204" pitchFamily="34" charset="0"/>
                <a:ea typeface="造字工房悦黑（非商用）常规体" pitchFamily="2" charset="-122"/>
              </a:rPr>
              <a:t> setKey(</a:t>
            </a:r>
            <a:r>
              <a:rPr lang="zh-CN" altLang="en-US" sz="2000">
                <a:solidFill>
                  <a:srgbClr val="FF0000"/>
                </a:solidFill>
                <a:latin typeface="Arial" panose="020B0604020202020204" pitchFamily="34" charset="0"/>
                <a:ea typeface="造字工房悦黑（非商用）常规体" pitchFamily="2" charset="-122"/>
              </a:rPr>
              <a:t>E</a:t>
            </a:r>
            <a:r>
              <a:rPr lang="zh-CN" altLang="en-US" sz="2000">
                <a:solidFill>
                  <a:schemeClr val="tx1"/>
                </a:solidFill>
                <a:latin typeface="Arial" panose="020B0604020202020204" pitchFamily="34" charset="0"/>
                <a:ea typeface="造字工房悦黑（非商用）常规体" pitchFamily="2" charset="-122"/>
              </a:rPr>
              <a:t> key){</a:t>
            </a:r>
            <a:endParaRPr lang="zh-CN" altLang="en-US" sz="2000">
              <a:solidFill>
                <a:schemeClr val="tx1"/>
              </a:solidFill>
              <a:latin typeface="Arial" panose="020B0604020202020204" pitchFamily="34" charset="0"/>
              <a:ea typeface="造字工房悦黑（非商用）常规体" pitchFamily="2" charset="-122"/>
            </a:endParaRPr>
          </a:p>
          <a:p>
            <a:pPr algn="l">
              <a:lnSpc>
                <a:spcPct val="190000"/>
              </a:lnSpc>
              <a:buClrTx/>
              <a:buSzTx/>
              <a:buNone/>
            </a:pPr>
            <a:r>
              <a:rPr lang="zh-CN" altLang="en-US" sz="2000">
                <a:solidFill>
                  <a:schemeClr val="tx1"/>
                </a:solidFill>
                <a:latin typeface="Arial" panose="020B0604020202020204" pitchFamily="34" charset="0"/>
                <a:ea typeface="造字工房悦黑（非商用）常规体" pitchFamily="2" charset="-122"/>
              </a:rPr>
              <a:t>             this.key = ke</a:t>
            </a:r>
            <a:r>
              <a:rPr lang="en-US" altLang="zh-CN" sz="2000">
                <a:solidFill>
                  <a:schemeClr val="tx1"/>
                </a:solidFill>
                <a:latin typeface="Arial" panose="020B0604020202020204" pitchFamily="34" charset="0"/>
                <a:ea typeface="造字工房悦黑（非商用）常规体" pitchFamily="2" charset="-122"/>
              </a:rPr>
              <a:t>y</a:t>
            </a:r>
            <a:endParaRPr lang="zh-CN" altLang="en-US" sz="2000">
              <a:solidFill>
                <a:schemeClr val="tx1"/>
              </a:solidFill>
              <a:latin typeface="Arial" panose="020B0604020202020204" pitchFamily="34" charset="0"/>
              <a:ea typeface="造字工房悦黑（非商用）常规体" pitchFamily="2" charset="-122"/>
            </a:endParaRPr>
          </a:p>
          <a:p>
            <a:pPr algn="l">
              <a:lnSpc>
                <a:spcPct val="190000"/>
              </a:lnSpc>
              <a:buClrTx/>
              <a:buSzTx/>
              <a:buNone/>
            </a:pPr>
            <a:r>
              <a:rPr lang="zh-CN" altLang="en-US" sz="2000">
                <a:solidFill>
                  <a:schemeClr val="tx1"/>
                </a:solidFill>
                <a:latin typeface="Arial" panose="020B0604020202020204" pitchFamily="34" charset="0"/>
                <a:ea typeface="造字工房悦黑（非商用）常规体" pitchFamily="2" charset="-122"/>
              </a:rPr>
              <a:t>        }       </a:t>
            </a:r>
            <a:endParaRPr lang="zh-CN" altLang="en-US" sz="2000">
              <a:solidFill>
                <a:schemeClr val="tx1"/>
              </a:solidFill>
              <a:latin typeface="Arial" panose="020B0604020202020204" pitchFamily="34" charset="0"/>
              <a:ea typeface="造字工房悦黑（非商用）常规体" pitchFamily="2" charset="-122"/>
            </a:endParaRPr>
          </a:p>
          <a:p>
            <a:pPr algn="l">
              <a:lnSpc>
                <a:spcPct val="190000"/>
              </a:lnSpc>
              <a:buClrTx/>
              <a:buSzTx/>
              <a:buNone/>
            </a:pPr>
            <a:r>
              <a:rPr lang="zh-CN" altLang="en-US" sz="2000">
                <a:solidFill>
                  <a:schemeClr val="tx1"/>
                </a:solidFill>
                <a:latin typeface="Arial" panose="020B0604020202020204" pitchFamily="34" charset="0"/>
                <a:ea typeface="造字工房悦黑（非商用）常规体" pitchFamily="2" charset="-122"/>
              </a:rPr>
              <a:t>    }</a:t>
            </a:r>
            <a:endParaRPr lang="zh-CN" altLang="en-US" sz="2000">
              <a:solidFill>
                <a:schemeClr val="tx1"/>
              </a:solidFill>
              <a:latin typeface="Arial" panose="020B0604020202020204" pitchFamily="34" charset="0"/>
              <a:ea typeface="造字工房悦黑（非商用）常规体" pitchFamily="2" charset="-122"/>
            </a:endParaRPr>
          </a:p>
          <a:p>
            <a:pPr algn="l">
              <a:lnSpc>
                <a:spcPct val="190000"/>
              </a:lnSpc>
              <a:buClrTx/>
              <a:buSzTx/>
              <a:buNone/>
            </a:pPr>
            <a:r>
              <a:rPr lang="zh-CN" altLang="en-US" sz="2000">
                <a:solidFill>
                  <a:schemeClr val="tx1"/>
                </a:solidFill>
                <a:latin typeface="Arial" panose="020B0604020202020204" pitchFamily="34" charset="0"/>
                <a:ea typeface="造字工房悦黑（非商用）常规体" pitchFamily="2" charset="-122"/>
              </a:rPr>
              <a:t>接下页：</a:t>
            </a:r>
            <a:endParaRPr lang="zh-CN" altLang="en-US" sz="2000">
              <a:solidFill>
                <a:schemeClr val="tx1"/>
              </a:solidFill>
              <a:latin typeface="Arial" panose="020B0604020202020204" pitchFamily="34" charset="0"/>
              <a:ea typeface="造字工房悦黑（非商用）常规体" pitchFamily="2" charset="-122"/>
            </a:endParaRP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文本框 1"/>
          <p:cNvSpPr txBox="1"/>
          <p:nvPr/>
        </p:nvSpPr>
        <p:spPr>
          <a:xfrm>
            <a:off x="391478" y="650558"/>
            <a:ext cx="8607425" cy="6339205"/>
          </a:xfrm>
          <a:prstGeom prst="rect">
            <a:avLst/>
          </a:prstGeom>
          <a:noFill/>
          <a:ln w="9525">
            <a:noFill/>
          </a:ln>
        </p:spPr>
        <p:txBody>
          <a:bodyPr wrap="square" anchor="t">
            <a:spAutoFit/>
          </a:bodyPr>
          <a:p>
            <a:pPr algn="l">
              <a:lnSpc>
                <a:spcPct val="190000"/>
              </a:lnSpc>
              <a:buClrTx/>
              <a:buSzTx/>
              <a:buNone/>
            </a:pPr>
            <a:r>
              <a:rPr lang="zh-CN" altLang="en-US" sz="2000">
                <a:latin typeface="Arial" panose="020B0604020202020204" pitchFamily="34" charset="0"/>
                <a:ea typeface="造字工房悦黑（非商用）常规体" pitchFamily="2" charset="-122"/>
              </a:rPr>
              <a:t>     /** </a:t>
            </a:r>
            <a:endParaRPr lang="zh-CN" altLang="en-US" sz="2000">
              <a:latin typeface="Arial" panose="020B0604020202020204" pitchFamily="34" charset="0"/>
              <a:ea typeface="造字工房悦黑（非商用）常规体" pitchFamily="2" charset="-122"/>
            </a:endParaRPr>
          </a:p>
          <a:p>
            <a:pPr algn="l">
              <a:lnSpc>
                <a:spcPct val="190000"/>
              </a:lnSpc>
              <a:buClrTx/>
              <a:buSzTx/>
              <a:buNone/>
            </a:pPr>
            <a:r>
              <a:rPr lang="zh-CN" altLang="en-US" sz="2000">
                <a:latin typeface="Arial" panose="020B0604020202020204" pitchFamily="34" charset="0"/>
                <a:ea typeface="造字工房悦黑（非商用）常规体" pitchFamily="2" charset="-122"/>
              </a:rPr>
              <a:t>     * 这才是一个真正的泛型方法。</a:t>
            </a:r>
            <a:endParaRPr lang="zh-CN" altLang="en-US" sz="2000">
              <a:latin typeface="Arial" panose="020B0604020202020204" pitchFamily="34" charset="0"/>
              <a:ea typeface="造字工房悦黑（非商用）常规体" pitchFamily="2" charset="-122"/>
            </a:endParaRPr>
          </a:p>
          <a:p>
            <a:pPr algn="l">
              <a:lnSpc>
                <a:spcPct val="190000"/>
              </a:lnSpc>
              <a:buClrTx/>
              <a:buSzTx/>
              <a:buNone/>
            </a:pPr>
            <a:r>
              <a:rPr lang="zh-CN" altLang="en-US" sz="2000">
                <a:latin typeface="Arial" panose="020B0604020202020204" pitchFamily="34" charset="0"/>
                <a:ea typeface="造字工房悦黑（非商用）常规体" pitchFamily="2" charset="-122"/>
              </a:rPr>
              <a:t>     * 首先在public与返回值之间的&lt;T&gt;必不可少，这表明这是一个泛型方法，并且声明了一个泛型T</a:t>
            </a:r>
            <a:endParaRPr lang="zh-CN" altLang="en-US" sz="2000">
              <a:latin typeface="Arial" panose="020B0604020202020204" pitchFamily="34" charset="0"/>
              <a:ea typeface="造字工房悦黑（非商用）常规体" pitchFamily="2" charset="-122"/>
            </a:endParaRPr>
          </a:p>
          <a:p>
            <a:pPr algn="l">
              <a:lnSpc>
                <a:spcPct val="190000"/>
              </a:lnSpc>
              <a:buClrTx/>
              <a:buSzTx/>
              <a:buNone/>
            </a:pPr>
            <a:r>
              <a:rPr lang="zh-CN" altLang="en-US" sz="2000">
                <a:latin typeface="Arial" panose="020B0604020202020204" pitchFamily="34" charset="0"/>
                <a:ea typeface="造字工房悦黑（非商用）常规体" pitchFamily="2" charset="-122"/>
              </a:rPr>
              <a:t>     * 这个T可以出现在这个泛型方法的任意位置.</a:t>
            </a:r>
            <a:endParaRPr lang="zh-CN" altLang="en-US" sz="2000">
              <a:latin typeface="Arial" panose="020B0604020202020204" pitchFamily="34" charset="0"/>
              <a:ea typeface="造字工房悦黑（非商用）常规体" pitchFamily="2" charset="-122"/>
            </a:endParaRPr>
          </a:p>
          <a:p>
            <a:pPr algn="l">
              <a:lnSpc>
                <a:spcPct val="190000"/>
              </a:lnSpc>
              <a:buClrTx/>
              <a:buSzTx/>
              <a:buNone/>
            </a:pPr>
            <a:r>
              <a:rPr lang="zh-CN" altLang="en-US" sz="2000">
                <a:latin typeface="Arial" panose="020B0604020202020204" pitchFamily="34" charset="0"/>
                <a:ea typeface="造字工房悦黑（非商用）常规体" pitchFamily="2" charset="-122"/>
              </a:rPr>
              <a:t>     * 泛型的数量也可以为任意多个 </a:t>
            </a:r>
            <a:endParaRPr lang="zh-CN" altLang="en-US" sz="2000">
              <a:latin typeface="Arial" panose="020B0604020202020204" pitchFamily="34" charset="0"/>
              <a:ea typeface="造字工房悦黑（非商用）常规体" pitchFamily="2" charset="-122"/>
            </a:endParaRPr>
          </a:p>
          <a:p>
            <a:pPr algn="l">
              <a:lnSpc>
                <a:spcPct val="170000"/>
              </a:lnSpc>
              <a:buClrTx/>
              <a:buSzTx/>
              <a:buNone/>
            </a:pPr>
            <a:r>
              <a:rPr lang="zh-CN" altLang="en-US" sz="2000">
                <a:latin typeface="Arial" panose="020B0604020202020204" pitchFamily="34" charset="0"/>
                <a:ea typeface="造字工房悦黑（非商用）常规体" pitchFamily="2" charset="-122"/>
              </a:rPr>
              <a:t>     *    如：public &lt;T,K&gt; K showKeyName(Generic&lt;T&gt; container){</a:t>
            </a:r>
            <a:endParaRPr lang="zh-CN" altLang="en-US" sz="2000">
              <a:latin typeface="Arial" panose="020B0604020202020204" pitchFamily="34" charset="0"/>
              <a:ea typeface="造字工房悦黑（非商用）常规体" pitchFamily="2" charset="-122"/>
            </a:endParaRPr>
          </a:p>
          <a:p>
            <a:pPr algn="l">
              <a:lnSpc>
                <a:spcPct val="170000"/>
              </a:lnSpc>
              <a:buClrTx/>
              <a:buSzTx/>
              <a:buNone/>
            </a:pPr>
            <a:r>
              <a:rPr lang="zh-CN" altLang="en-US" sz="2000">
                <a:latin typeface="Arial" panose="020B0604020202020204" pitchFamily="34" charset="0"/>
                <a:ea typeface="造字工房悦黑（非商用）常规体" pitchFamily="2" charset="-122"/>
              </a:rPr>
              <a:t>     *        ...</a:t>
            </a:r>
            <a:endParaRPr lang="zh-CN" altLang="en-US" sz="2000">
              <a:latin typeface="Arial" panose="020B0604020202020204" pitchFamily="34" charset="0"/>
              <a:ea typeface="造字工房悦黑（非商用）常规体" pitchFamily="2" charset="-122"/>
            </a:endParaRPr>
          </a:p>
          <a:p>
            <a:pPr algn="l">
              <a:lnSpc>
                <a:spcPct val="170000"/>
              </a:lnSpc>
              <a:buClrTx/>
              <a:buSzTx/>
              <a:buNone/>
            </a:pPr>
            <a:r>
              <a:rPr lang="zh-CN" altLang="en-US" sz="2000">
                <a:latin typeface="Arial" panose="020B0604020202020204" pitchFamily="34" charset="0"/>
                <a:ea typeface="造字工房悦黑（非商用）常规体" pitchFamily="2" charset="-122"/>
              </a:rPr>
              <a:t>     *        }</a:t>
            </a:r>
            <a:endParaRPr lang="zh-CN" altLang="en-US" sz="2000">
              <a:latin typeface="Arial" panose="020B0604020202020204" pitchFamily="34" charset="0"/>
              <a:ea typeface="造字工房悦黑（非商用）常规体" pitchFamily="2" charset="-122"/>
            </a:endParaRPr>
          </a:p>
          <a:p>
            <a:pPr algn="l">
              <a:lnSpc>
                <a:spcPct val="190000"/>
              </a:lnSpc>
              <a:buClrTx/>
              <a:buSzTx/>
              <a:buNone/>
            </a:pPr>
            <a:r>
              <a:rPr lang="zh-CN" altLang="en-US" sz="2000">
                <a:latin typeface="Arial" panose="020B0604020202020204" pitchFamily="34" charset="0"/>
                <a:ea typeface="造字工房悦黑（非商用）常规体" pitchFamily="2" charset="-122"/>
              </a:rPr>
              <a:t>     */</a:t>
            </a:r>
            <a:endParaRPr lang="zh-CN" altLang="en-US" sz="2000">
              <a:latin typeface="Arial" panose="020B0604020202020204" pitchFamily="34" charset="0"/>
              <a:ea typeface="造字工房悦黑（非商用）常规体" pitchFamily="2" charset="-122"/>
            </a:endParaRPr>
          </a:p>
          <a:p>
            <a:pPr algn="l">
              <a:lnSpc>
                <a:spcPct val="190000"/>
              </a:lnSpc>
              <a:buClrTx/>
              <a:buSzTx/>
              <a:buNone/>
            </a:pPr>
            <a:r>
              <a:rPr lang="zh-CN" altLang="en-US" sz="2000">
                <a:latin typeface="Arial" panose="020B0604020202020204" pitchFamily="34" charset="0"/>
                <a:ea typeface="造字工房悦黑（非商用）常规体" pitchFamily="2" charset="-122"/>
              </a:rPr>
              <a:t> 接下页:</a:t>
            </a:r>
            <a:endParaRPr lang="zh-CN" altLang="en-US" sz="2000">
              <a:latin typeface="Arial" panose="020B0604020202020204" pitchFamily="34" charset="0"/>
              <a:ea typeface="造字工房悦黑（非商用）常规体" pitchFamily="2" charset="-122"/>
            </a:endParaRPr>
          </a:p>
        </p:txBody>
      </p: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文本框 1"/>
          <p:cNvSpPr txBox="1"/>
          <p:nvPr/>
        </p:nvSpPr>
        <p:spPr>
          <a:xfrm>
            <a:off x="354648" y="794068"/>
            <a:ext cx="8607425" cy="6185535"/>
          </a:xfrm>
          <a:prstGeom prst="rect">
            <a:avLst/>
          </a:prstGeom>
          <a:noFill/>
          <a:ln w="9525">
            <a:noFill/>
          </a:ln>
        </p:spPr>
        <p:txBody>
          <a:bodyPr wrap="square" anchor="t">
            <a:spAutoFit/>
          </a:bodyPr>
          <a:p>
            <a:pPr>
              <a:lnSpc>
                <a:spcPct val="150000"/>
              </a:lnSpc>
            </a:pPr>
            <a:r>
              <a:rPr lang="en-US" altLang="zh-CN" sz="2400">
                <a:solidFill>
                  <a:schemeClr val="tx1"/>
                </a:solidFill>
                <a:latin typeface="Arial" panose="020B0604020202020204" pitchFamily="34" charset="0"/>
                <a:ea typeface="造字工房悦黑（非商用）常规体" pitchFamily="2" charset="-122"/>
                <a:sym typeface="微软雅黑" panose="020B0503020204020204" charset="-122"/>
              </a:rPr>
              <a:t>//这也不是一个泛型方法，这就是一个普通的方法，只是使用了Generic&lt;Number&gt;这个泛型类做形参而已。</a:t>
            </a:r>
            <a:endParaRPr lang="en-US" altLang="zh-CN" sz="2400">
              <a:solidFill>
                <a:schemeClr val="tx1"/>
              </a:solidFill>
              <a:latin typeface="Arial" panose="020B0604020202020204" pitchFamily="34" charset="0"/>
              <a:ea typeface="造字工房悦黑（非商用）常规体" pitchFamily="2" charset="-122"/>
              <a:sym typeface="微软雅黑" panose="020B0503020204020204" charset="-122"/>
            </a:endParaRPr>
          </a:p>
          <a:p>
            <a:pPr>
              <a:lnSpc>
                <a:spcPct val="150000"/>
              </a:lnSpc>
            </a:pPr>
            <a:r>
              <a:rPr lang="en-US" altLang="zh-CN" sz="2400">
                <a:solidFill>
                  <a:schemeClr val="tx1"/>
                </a:solidFill>
                <a:latin typeface="Arial" panose="020B0604020202020204" pitchFamily="34" charset="0"/>
                <a:ea typeface="造字工房悦黑（非商用）常规体" pitchFamily="2" charset="-122"/>
                <a:sym typeface="微软雅黑" panose="020B0503020204020204" charset="-122"/>
              </a:rPr>
              <a:t>    public void showKeyValue1(Generic&lt;Number&gt; obj){</a:t>
            </a:r>
            <a:endParaRPr lang="en-US" altLang="zh-CN" sz="2400">
              <a:solidFill>
                <a:schemeClr val="tx1"/>
              </a:solidFill>
              <a:latin typeface="Arial" panose="020B0604020202020204" pitchFamily="34" charset="0"/>
              <a:ea typeface="造字工房悦黑（非商用）常规体" pitchFamily="2" charset="-122"/>
              <a:sym typeface="微软雅黑" panose="020B0503020204020204" charset="-122"/>
            </a:endParaRPr>
          </a:p>
          <a:p>
            <a:pPr>
              <a:lnSpc>
                <a:spcPct val="150000"/>
              </a:lnSpc>
            </a:pPr>
            <a:r>
              <a:rPr lang="en-US" altLang="zh-CN" sz="2400">
                <a:solidFill>
                  <a:schemeClr val="tx1"/>
                </a:solidFill>
                <a:latin typeface="Arial" panose="020B0604020202020204" pitchFamily="34" charset="0"/>
                <a:ea typeface="造字工房悦黑（非商用）常规体" pitchFamily="2" charset="-122"/>
                <a:sym typeface="微软雅黑" panose="020B0503020204020204" charset="-122"/>
              </a:rPr>
              <a:t>        Log.d("泛型测试","key value is " + obj.getKey());</a:t>
            </a:r>
            <a:endParaRPr lang="en-US" altLang="zh-CN" sz="2400">
              <a:solidFill>
                <a:schemeClr val="tx1"/>
              </a:solidFill>
              <a:latin typeface="Arial" panose="020B0604020202020204" pitchFamily="34" charset="0"/>
              <a:ea typeface="造字工房悦黑（非商用）常规体" pitchFamily="2" charset="-122"/>
              <a:sym typeface="微软雅黑" panose="020B0503020204020204" charset="-122"/>
            </a:endParaRPr>
          </a:p>
          <a:p>
            <a:pPr>
              <a:lnSpc>
                <a:spcPct val="150000"/>
              </a:lnSpc>
            </a:pPr>
            <a:r>
              <a:rPr lang="en-US" altLang="zh-CN" sz="2400">
                <a:solidFill>
                  <a:schemeClr val="tx1"/>
                </a:solidFill>
                <a:latin typeface="Arial" panose="020B0604020202020204" pitchFamily="34" charset="0"/>
                <a:ea typeface="造字工房悦黑（非商用）常规体" pitchFamily="2" charset="-122"/>
                <a:sym typeface="微软雅黑" panose="020B0503020204020204" charset="-122"/>
              </a:rPr>
              <a:t>    }    </a:t>
            </a:r>
            <a:endParaRPr lang="en-US" altLang="zh-CN" sz="2400">
              <a:solidFill>
                <a:schemeClr val="tx1"/>
              </a:solidFill>
              <a:latin typeface="Arial" panose="020B0604020202020204" pitchFamily="34" charset="0"/>
              <a:ea typeface="造字工房悦黑（非商用）常规体" pitchFamily="2" charset="-122"/>
              <a:sym typeface="微软雅黑" panose="020B0503020204020204" charset="-122"/>
            </a:endParaRPr>
          </a:p>
          <a:p>
            <a:pPr>
              <a:lnSpc>
                <a:spcPct val="150000"/>
              </a:lnSpc>
            </a:pPr>
            <a:r>
              <a:rPr lang="zh-CN" altLang="en-US" sz="2400">
                <a:solidFill>
                  <a:schemeClr val="tx1"/>
                </a:solidFill>
                <a:latin typeface="Arial" panose="020B0604020202020204" pitchFamily="34" charset="0"/>
                <a:ea typeface="造字工房悦黑（非商用）常规体" pitchFamily="2" charset="-122"/>
                <a:sym typeface="微软雅黑" panose="020B0503020204020204" charset="-122"/>
              </a:rPr>
              <a:t>//这也不是一个泛型方法，这也是一个普通的方法，只不过使用了泛型通配符?</a:t>
            </a:r>
            <a:endParaRPr lang="zh-CN" altLang="en-US" sz="2400">
              <a:solidFill>
                <a:schemeClr val="tx1"/>
              </a:solidFill>
              <a:latin typeface="Arial" panose="020B0604020202020204" pitchFamily="34" charset="0"/>
              <a:ea typeface="造字工房悦黑（非商用）常规体" pitchFamily="2" charset="-122"/>
              <a:sym typeface="微软雅黑" panose="020B0503020204020204" charset="-122"/>
            </a:endParaRPr>
          </a:p>
          <a:p>
            <a:pPr>
              <a:lnSpc>
                <a:spcPct val="150000"/>
              </a:lnSpc>
            </a:pPr>
            <a:r>
              <a:rPr lang="zh-CN" altLang="en-US" sz="2400">
                <a:solidFill>
                  <a:schemeClr val="tx1"/>
                </a:solidFill>
                <a:latin typeface="Arial" panose="020B0604020202020204" pitchFamily="34" charset="0"/>
                <a:ea typeface="造字工房悦黑（非商用）常规体" pitchFamily="2" charset="-122"/>
                <a:sym typeface="微软雅黑" panose="020B0503020204020204" charset="-122"/>
              </a:rPr>
              <a:t>    public void showKeyValue2(Generic&lt;?&gt; obj){</a:t>
            </a:r>
            <a:endParaRPr lang="zh-CN" altLang="en-US" sz="2400">
              <a:solidFill>
                <a:schemeClr val="tx1"/>
              </a:solidFill>
              <a:latin typeface="Arial" panose="020B0604020202020204" pitchFamily="34" charset="0"/>
              <a:ea typeface="造字工房悦黑（非商用）常规体" pitchFamily="2" charset="-122"/>
              <a:sym typeface="微软雅黑" panose="020B0503020204020204" charset="-122"/>
            </a:endParaRPr>
          </a:p>
          <a:p>
            <a:pPr>
              <a:lnSpc>
                <a:spcPct val="150000"/>
              </a:lnSpc>
            </a:pPr>
            <a:r>
              <a:rPr lang="zh-CN" altLang="en-US" sz="2400">
                <a:solidFill>
                  <a:schemeClr val="tx1"/>
                </a:solidFill>
                <a:latin typeface="Arial" panose="020B0604020202020204" pitchFamily="34" charset="0"/>
                <a:ea typeface="造字工房悦黑（非商用）常规体" pitchFamily="2" charset="-122"/>
                <a:sym typeface="微软雅黑" panose="020B0503020204020204" charset="-122"/>
              </a:rPr>
              <a:t>        Log.d("泛型测试","key value is " + obj.getKey());</a:t>
            </a:r>
            <a:endParaRPr lang="zh-CN" altLang="en-US" sz="2400">
              <a:solidFill>
                <a:schemeClr val="tx1"/>
              </a:solidFill>
              <a:latin typeface="Arial" panose="020B0604020202020204" pitchFamily="34" charset="0"/>
              <a:ea typeface="造字工房悦黑（非商用）常规体" pitchFamily="2" charset="-122"/>
              <a:sym typeface="微软雅黑" panose="020B0503020204020204" charset="-122"/>
            </a:endParaRPr>
          </a:p>
          <a:p>
            <a:pPr>
              <a:lnSpc>
                <a:spcPct val="150000"/>
              </a:lnSpc>
            </a:pPr>
            <a:r>
              <a:rPr lang="zh-CN" altLang="en-US" sz="2400">
                <a:solidFill>
                  <a:schemeClr val="tx1"/>
                </a:solidFill>
                <a:latin typeface="Arial" panose="020B0604020202020204" pitchFamily="34" charset="0"/>
                <a:ea typeface="造字工房悦黑（非商用）常规体" pitchFamily="2" charset="-122"/>
                <a:sym typeface="微软雅黑" panose="020B0503020204020204" charset="-122"/>
              </a:rPr>
              <a:t>    }</a:t>
            </a:r>
            <a:endParaRPr lang="en-US" altLang="zh-CN" sz="2000">
              <a:solidFill>
                <a:schemeClr val="tx1"/>
              </a:solidFill>
              <a:latin typeface="Arial" panose="020B0604020202020204" pitchFamily="34" charset="0"/>
              <a:ea typeface="造字工房悦黑（非商用）常规体" pitchFamily="2" charset="-122"/>
              <a:sym typeface="微软雅黑" panose="020B0503020204020204" charset="-122"/>
            </a:endParaRPr>
          </a:p>
          <a:p>
            <a:pPr>
              <a:lnSpc>
                <a:spcPct val="150000"/>
              </a:lnSpc>
            </a:pPr>
            <a:r>
              <a:rPr lang="en-US" altLang="zh-CN" sz="2000">
                <a:solidFill>
                  <a:schemeClr val="tx1"/>
                </a:solidFill>
                <a:latin typeface="Arial" panose="020B0604020202020204" pitchFamily="34" charset="0"/>
                <a:ea typeface="造字工房悦黑（非商用）常规体" pitchFamily="2" charset="-122"/>
                <a:sym typeface="微软雅黑" panose="020B0503020204020204" charset="-122"/>
              </a:rPr>
              <a:t>   </a:t>
            </a:r>
            <a:r>
              <a:rPr lang="zh-CN" altLang="en-US" sz="2400">
                <a:solidFill>
                  <a:schemeClr val="tx1"/>
                </a:solidFill>
                <a:latin typeface="Arial" panose="020B0604020202020204" pitchFamily="34" charset="0"/>
                <a:ea typeface="造字工房悦黑（非商用）常规体" pitchFamily="2" charset="-122"/>
              </a:rPr>
              <a:t>接下页</a:t>
            </a:r>
            <a:r>
              <a:rPr lang="en-US" altLang="zh-CN" sz="2400">
                <a:solidFill>
                  <a:schemeClr val="tx1"/>
                </a:solidFill>
                <a:latin typeface="Arial" panose="020B0604020202020204" pitchFamily="34" charset="0"/>
                <a:ea typeface="造字工房悦黑（非商用）常规体" pitchFamily="2" charset="-122"/>
              </a:rPr>
              <a:t>:</a:t>
            </a:r>
            <a:endParaRPr lang="en-US" altLang="zh-CN" sz="2400">
              <a:solidFill>
                <a:schemeClr val="tx1"/>
              </a:solidFill>
              <a:latin typeface="Arial" panose="020B0604020202020204" pitchFamily="34" charset="0"/>
              <a:ea typeface="造字工房悦黑（非商用）常规体" pitchFamily="2" charset="-122"/>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文本框 1"/>
          <p:cNvSpPr txBox="1"/>
          <p:nvPr/>
        </p:nvSpPr>
        <p:spPr>
          <a:xfrm>
            <a:off x="178435" y="1534795"/>
            <a:ext cx="8787765" cy="5413375"/>
          </a:xfrm>
          <a:prstGeom prst="rect">
            <a:avLst/>
          </a:prstGeom>
          <a:noFill/>
          <a:ln w="9525">
            <a:noFill/>
          </a:ln>
        </p:spPr>
        <p:txBody>
          <a:bodyPr wrap="square" anchor="t">
            <a:spAutoFit/>
          </a:bodyPr>
          <a:p>
            <a:pPr>
              <a:lnSpc>
                <a:spcPct val="140000"/>
              </a:lnSpc>
            </a:pPr>
            <a:r>
              <a:rPr lang="zh-CN" altLang="en-US" sz="2400" dirty="0" smtClean="0">
                <a:latin typeface="微软雅黑" panose="020B0503020204020204" charset="-122"/>
                <a:ea typeface="微软雅黑" panose="020B0503020204020204" charset="-122"/>
                <a:cs typeface="微软雅黑" panose="020B0503020204020204" charset="-122"/>
              </a:rPr>
              <a:t>	泛型在java中有很重要的地位，在面向对象编程及各种设计模式中有非常广泛的应用。</a:t>
            </a:r>
            <a:endParaRPr lang="zh-CN" altLang="en-US" sz="2400" dirty="0" smtClean="0">
              <a:latin typeface="微软雅黑" panose="020B0503020204020204" charset="-122"/>
              <a:ea typeface="微软雅黑" panose="020B0503020204020204" charset="-122"/>
              <a:cs typeface="微软雅黑" panose="020B0503020204020204" charset="-122"/>
            </a:endParaRPr>
          </a:p>
          <a:p>
            <a:pPr>
              <a:lnSpc>
                <a:spcPct val="140000"/>
              </a:lnSpc>
            </a:pPr>
            <a:endParaRPr lang="zh-CN" altLang="zh-CN" sz="2400">
              <a:solidFill>
                <a:srgbClr val="7F7F7F"/>
              </a:solidFill>
              <a:latin typeface="微软雅黑" panose="020B0503020204020204" charset="-122"/>
              <a:ea typeface="微软雅黑" panose="020B0503020204020204" charset="-122"/>
              <a:cs typeface="微软雅黑" panose="020B0503020204020204" charset="-122"/>
            </a:endParaRPr>
          </a:p>
          <a:p>
            <a:pPr>
              <a:lnSpc>
                <a:spcPct val="140000"/>
              </a:lnSpc>
            </a:pPr>
            <a:r>
              <a:rPr lang="zh-CN" altLang="zh-CN" sz="2400">
                <a:solidFill>
                  <a:srgbClr val="7F7F7F"/>
                </a:solidFill>
                <a:latin typeface="微软雅黑" panose="020B0503020204020204" charset="-122"/>
                <a:ea typeface="微软雅黑" panose="020B0503020204020204" charset="-122"/>
                <a:cs typeface="微软雅黑" panose="020B0503020204020204" charset="-122"/>
              </a:rPr>
              <a:t>	</a:t>
            </a:r>
            <a:r>
              <a:rPr lang="zh-CN" altLang="en-US" sz="2400" dirty="0" smtClean="0">
                <a:solidFill>
                  <a:srgbClr val="FF0000"/>
                </a:solidFill>
                <a:latin typeface="微软雅黑" panose="020B0503020204020204" charset="-122"/>
                <a:ea typeface="微软雅黑" panose="020B0503020204020204" charset="-122"/>
                <a:cs typeface="微软雅黑" panose="020B0503020204020204" charset="-122"/>
              </a:rPr>
              <a:t>什么是泛型？</a:t>
            </a:r>
            <a:r>
              <a:rPr lang="zh-CN" altLang="zh-CN" sz="2400">
                <a:solidFill>
                  <a:srgbClr val="7F7F7F"/>
                </a:solidFill>
                <a:latin typeface="微软雅黑" panose="020B0503020204020204" charset="-122"/>
                <a:ea typeface="微软雅黑" panose="020B0503020204020204" charset="-122"/>
                <a:cs typeface="微软雅黑" panose="020B0503020204020204" charset="-122"/>
              </a:rPr>
              <a:t>	</a:t>
            </a:r>
            <a:endParaRPr lang="zh-CN" altLang="zh-CN" sz="2400">
              <a:solidFill>
                <a:srgbClr val="7F7F7F"/>
              </a:solidFill>
              <a:latin typeface="微软雅黑" panose="020B0503020204020204" charset="-122"/>
              <a:ea typeface="微软雅黑" panose="020B0503020204020204" charset="-122"/>
              <a:cs typeface="微软雅黑" panose="020B0503020204020204" charset="-122"/>
            </a:endParaRPr>
          </a:p>
          <a:p>
            <a:pPr>
              <a:lnSpc>
                <a:spcPct val="140000"/>
              </a:lnSpc>
            </a:pPr>
            <a:endParaRPr lang="zh-CN" altLang="zh-CN" sz="2400" dirty="0" smtClean="0">
              <a:solidFill>
                <a:srgbClr val="7F7F7F"/>
              </a:solidFill>
              <a:latin typeface="微软雅黑" panose="020B0503020204020204" charset="-122"/>
              <a:ea typeface="微软雅黑" panose="020B0503020204020204" charset="-122"/>
              <a:cs typeface="微软雅黑" panose="020B0503020204020204" charset="-122"/>
              <a:sym typeface="+mn-ea"/>
            </a:endParaRPr>
          </a:p>
          <a:p>
            <a:pPr>
              <a:lnSpc>
                <a:spcPct val="140000"/>
              </a:lnSpc>
            </a:pPr>
            <a:r>
              <a:rPr lang="en-US" altLang="zh-CN" sz="2400" dirty="0" smtClean="0">
                <a:latin typeface="微软雅黑" panose="020B0503020204020204" charset="-122"/>
                <a:ea typeface="微软雅黑" panose="020B0503020204020204" charset="-122"/>
                <a:cs typeface="微软雅黑" panose="020B0503020204020204" charset="-122"/>
                <a:sym typeface="+mn-ea"/>
              </a:rPr>
              <a:t>	</a:t>
            </a:r>
            <a:r>
              <a:rPr lang="zh-CN" altLang="en-US" sz="2400" dirty="0" smtClean="0">
                <a:latin typeface="微软雅黑" panose="020B0503020204020204" charset="-122"/>
                <a:ea typeface="微软雅黑" panose="020B0503020204020204" charset="-122"/>
                <a:cs typeface="微软雅黑" panose="020B0503020204020204" charset="-122"/>
                <a:sym typeface="+mn-ea"/>
              </a:rPr>
              <a:t>泛型，</a:t>
            </a:r>
            <a:r>
              <a:rPr lang="en-US" altLang="zh-CN" sz="2400" dirty="0" smtClean="0">
                <a:latin typeface="微软雅黑" panose="020B0503020204020204" charset="-122"/>
                <a:ea typeface="微软雅黑" panose="020B0503020204020204" charset="-122"/>
                <a:cs typeface="微软雅黑" panose="020B0503020204020204" charset="-122"/>
                <a:sym typeface="+mn-ea"/>
              </a:rPr>
              <a:t>JDK1.5</a:t>
            </a:r>
            <a:r>
              <a:rPr lang="zh-CN" altLang="en-US" sz="2400" dirty="0" smtClean="0">
                <a:latin typeface="微软雅黑" panose="020B0503020204020204" charset="-122"/>
                <a:ea typeface="微软雅黑" panose="020B0503020204020204" charset="-122"/>
                <a:cs typeface="微软雅黑" panose="020B0503020204020204" charset="-122"/>
                <a:sym typeface="+mn-ea"/>
              </a:rPr>
              <a:t>新加入的，解决数据类型的安全性问题，其主要原理是在类声明时通过一个标识表示类中某个属性的类型或者是某个方法的返回值及参数类型。这样在类声明或实例化时只要指定好需要的具体的类型即可。</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40000"/>
              </a:lnSpc>
              <a:spcBef>
                <a:spcPts val="1200"/>
              </a:spcBef>
            </a:pPr>
            <a:r>
              <a:rPr lang="en-US" altLang="zh-CN" sz="2400" dirty="0" smtClean="0">
                <a:latin typeface="微软雅黑" panose="020B0503020204020204" charset="-122"/>
                <a:ea typeface="微软雅黑" panose="020B0503020204020204" charset="-122"/>
                <a:cs typeface="微软雅黑" panose="020B0503020204020204" charset="-122"/>
                <a:sym typeface="+mn-ea"/>
              </a:rPr>
              <a:t>      </a:t>
            </a:r>
            <a:endParaRPr lang="zh-CN" altLang="zh-CN" sz="2400">
              <a:solidFill>
                <a:srgbClr val="7F7F7F"/>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259715" y="1012825"/>
            <a:ext cx="1605280" cy="521970"/>
          </a:xfrm>
          <a:prstGeom prst="rect">
            <a:avLst/>
          </a:prstGeom>
          <a:noFill/>
        </p:spPr>
        <p:txBody>
          <a:bodyPr wrap="none" rtlCol="0" anchor="t">
            <a:spAutoFit/>
          </a:bodyPr>
          <a:p>
            <a:pPr algn="l"/>
            <a:r>
              <a:rPr lang="zh-CN" sz="2800" noProof="0">
                <a:ln>
                  <a:noFill/>
                </a:ln>
                <a:effectLst/>
                <a:uLnTx/>
                <a:uFillTx/>
                <a:latin typeface="造字工房悦黑（非商用）常规体" pitchFamily="2" charset="-122"/>
                <a:sym typeface="+mn-ea"/>
              </a:rPr>
              <a:t>泛型</a:t>
            </a:r>
            <a:r>
              <a:rPr lang="zh-CN" altLang="en-US" sz="2800" dirty="0" smtClean="0">
                <a:latin typeface="微软雅黑" panose="020B0503020204020204" charset="-122"/>
                <a:ea typeface="微软雅黑" panose="020B0503020204020204" charset="-122"/>
                <a:cs typeface="微软雅黑" panose="020B0503020204020204" charset="-122"/>
                <a:sym typeface="+mn-ea"/>
              </a:rPr>
              <a:t>概述</a:t>
            </a:r>
            <a:endParaRPr lang="zh-CN" sz="2800" noProof="0">
              <a:ln>
                <a:noFill/>
              </a:ln>
              <a:effectLst/>
              <a:uLnTx/>
              <a:uFillTx/>
              <a:latin typeface="造字工房悦黑（非商用）常规体" pitchFamily="2" charset="-122"/>
              <a:sym typeface="+mn-ea"/>
            </a:endParaRP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文本框 1"/>
          <p:cNvSpPr txBox="1"/>
          <p:nvPr/>
        </p:nvSpPr>
        <p:spPr>
          <a:xfrm>
            <a:off x="373063" y="947738"/>
            <a:ext cx="8607425" cy="5877560"/>
          </a:xfrm>
          <a:prstGeom prst="rect">
            <a:avLst/>
          </a:prstGeom>
          <a:noFill/>
          <a:ln w="9525">
            <a:noFill/>
          </a:ln>
        </p:spPr>
        <p:txBody>
          <a:bodyPr wrap="square" anchor="t">
            <a:spAutoFit/>
          </a:bodyPr>
          <a:p>
            <a:r>
              <a:rPr lang="zh-CN" altLang="en-US" sz="2000">
                <a:latin typeface="Arial" panose="020B0604020202020204" pitchFamily="34" charset="0"/>
                <a:ea typeface="造字工房悦黑（非商用）常规体" pitchFamily="2" charset="-122"/>
              </a:rPr>
              <a:t>   </a:t>
            </a:r>
            <a:r>
              <a:rPr lang="zh-CN" altLang="en-US" sz="2000">
                <a:latin typeface="Arial" panose="020B0604020202020204" pitchFamily="34" charset="0"/>
                <a:ea typeface="造字工房悦黑（非商用）常规体" pitchFamily="2" charset="-122"/>
                <a:sym typeface="微软雅黑" panose="020B0503020204020204" charset="-122"/>
              </a:rPr>
              <a:t> /**</a:t>
            </a:r>
            <a:endParaRPr lang="zh-CN" altLang="en-US" sz="2000">
              <a:latin typeface="Arial" panose="020B0604020202020204" pitchFamily="34" charset="0"/>
              <a:ea typeface="造字工房悦黑（非商用）常规体" pitchFamily="2" charset="-122"/>
              <a:sym typeface="微软雅黑" panose="020B0503020204020204" charset="-122"/>
            </a:endParaRPr>
          </a:p>
          <a:p>
            <a:pPr algn="l">
              <a:lnSpc>
                <a:spcPct val="190000"/>
              </a:lnSpc>
              <a:buClrTx/>
              <a:buSzTx/>
              <a:buNone/>
            </a:pPr>
            <a:r>
              <a:rPr lang="zh-CN" altLang="en-US" sz="2000">
                <a:latin typeface="Arial" panose="020B0604020202020204" pitchFamily="34" charset="0"/>
                <a:ea typeface="造字工房悦黑（非商用）常规体" pitchFamily="2" charset="-122"/>
                <a:sym typeface="微软雅黑" panose="020B0503020204020204" charset="-122"/>
              </a:rPr>
              <a:t>     * 这个方法是有问题的，编译器会为我们提示错误信息："UnKnown class 'E' "</a:t>
            </a:r>
            <a:endParaRPr lang="zh-CN" altLang="en-US" sz="2000">
              <a:latin typeface="Arial" panose="020B0604020202020204" pitchFamily="34" charset="0"/>
              <a:ea typeface="造字工房悦黑（非商用）常规体" pitchFamily="2" charset="-122"/>
              <a:sym typeface="微软雅黑" panose="020B0503020204020204" charset="-122"/>
            </a:endParaRPr>
          </a:p>
          <a:p>
            <a:pPr algn="l">
              <a:lnSpc>
                <a:spcPct val="190000"/>
              </a:lnSpc>
              <a:buClrTx/>
              <a:buSzTx/>
              <a:buNone/>
            </a:pPr>
            <a:r>
              <a:rPr lang="zh-CN" altLang="en-US" sz="2000">
                <a:latin typeface="Arial" panose="020B0604020202020204" pitchFamily="34" charset="0"/>
                <a:ea typeface="造字工房悦黑（非商用）常规体" pitchFamily="2" charset="-122"/>
                <a:sym typeface="微软雅黑" panose="020B0503020204020204" charset="-122"/>
              </a:rPr>
              <a:t>     * 虽然我们声明了&lt;T&gt;,也表明了这是一个可以处理泛型的类型的泛型方法。</a:t>
            </a:r>
            <a:endParaRPr lang="zh-CN" altLang="en-US" sz="2000">
              <a:latin typeface="Arial" panose="020B0604020202020204" pitchFamily="34" charset="0"/>
              <a:ea typeface="造字工房悦黑（非商用）常规体" pitchFamily="2" charset="-122"/>
              <a:sym typeface="微软雅黑" panose="020B0503020204020204" charset="-122"/>
            </a:endParaRPr>
          </a:p>
          <a:p>
            <a:pPr algn="l">
              <a:lnSpc>
                <a:spcPct val="190000"/>
              </a:lnSpc>
              <a:buClrTx/>
              <a:buSzTx/>
              <a:buNone/>
            </a:pPr>
            <a:r>
              <a:rPr lang="zh-CN" altLang="en-US" sz="2000">
                <a:latin typeface="Arial" panose="020B0604020202020204" pitchFamily="34" charset="0"/>
                <a:ea typeface="造字工房悦黑（非商用）常规体" pitchFamily="2" charset="-122"/>
                <a:sym typeface="微软雅黑" panose="020B0503020204020204" charset="-122"/>
              </a:rPr>
              <a:t>     * 但是只声明了泛型类型T，并未声明泛型类型E，因此编译器并不知道该如何处理E这个类型。</a:t>
            </a:r>
            <a:endParaRPr lang="zh-CN" altLang="en-US" sz="2000">
              <a:latin typeface="Arial" panose="020B0604020202020204" pitchFamily="34" charset="0"/>
              <a:ea typeface="造字工房悦黑（非商用）常规体" pitchFamily="2" charset="-122"/>
              <a:sym typeface="微软雅黑" panose="020B0503020204020204" charset="-122"/>
            </a:endParaRPr>
          </a:p>
          <a:p>
            <a:pPr algn="l">
              <a:lnSpc>
                <a:spcPct val="150000"/>
              </a:lnSpc>
              <a:buClrTx/>
              <a:buSzTx/>
              <a:buNone/>
            </a:pPr>
            <a:r>
              <a:rPr lang="zh-CN" altLang="en-US" sz="2000">
                <a:latin typeface="Arial" panose="020B0604020202020204" pitchFamily="34" charset="0"/>
                <a:ea typeface="造字工房悦黑（非商用）常规体" pitchFamily="2" charset="-122"/>
                <a:sym typeface="微软雅黑" panose="020B0503020204020204" charset="-122"/>
              </a:rPr>
              <a:t>    public &lt;T&gt; T showKeyName(Generic&lt;E&gt; container){</a:t>
            </a:r>
            <a:endParaRPr lang="zh-CN" altLang="en-US" sz="2000">
              <a:latin typeface="Arial" panose="020B0604020202020204" pitchFamily="34" charset="0"/>
              <a:ea typeface="造字工房悦黑（非商用）常规体" pitchFamily="2" charset="-122"/>
              <a:sym typeface="微软雅黑" panose="020B0503020204020204" charset="-122"/>
            </a:endParaRPr>
          </a:p>
          <a:p>
            <a:pPr algn="l">
              <a:lnSpc>
                <a:spcPct val="150000"/>
              </a:lnSpc>
              <a:buClrTx/>
              <a:buSzTx/>
              <a:buNone/>
            </a:pPr>
            <a:r>
              <a:rPr lang="zh-CN" altLang="en-US" sz="2000">
                <a:latin typeface="Arial" panose="020B0604020202020204" pitchFamily="34" charset="0"/>
                <a:ea typeface="造字工房悦黑（非商用）常规体" pitchFamily="2" charset="-122"/>
                <a:sym typeface="微软雅黑" panose="020B0503020204020204" charset="-122"/>
              </a:rPr>
              <a:t>        ...</a:t>
            </a:r>
            <a:endParaRPr lang="zh-CN" altLang="en-US" sz="2000">
              <a:latin typeface="Arial" panose="020B0604020202020204" pitchFamily="34" charset="0"/>
              <a:ea typeface="造字工房悦黑（非商用）常规体" pitchFamily="2" charset="-122"/>
              <a:sym typeface="微软雅黑" panose="020B0503020204020204" charset="-122"/>
            </a:endParaRPr>
          </a:p>
          <a:p>
            <a:pPr algn="l">
              <a:lnSpc>
                <a:spcPct val="150000"/>
              </a:lnSpc>
              <a:buClrTx/>
              <a:buSzTx/>
              <a:buNone/>
            </a:pPr>
            <a:r>
              <a:rPr lang="zh-CN" altLang="en-US" sz="2000">
                <a:latin typeface="Arial" panose="020B0604020202020204" pitchFamily="34" charset="0"/>
                <a:ea typeface="造字工房悦黑（非商用）常规体" pitchFamily="2" charset="-122"/>
                <a:sym typeface="微软雅黑" panose="020B0503020204020204" charset="-122"/>
              </a:rPr>
              <a:t>    }  </a:t>
            </a:r>
            <a:endParaRPr lang="zh-CN" altLang="en-US" sz="2000">
              <a:latin typeface="Arial" panose="020B0604020202020204" pitchFamily="34" charset="0"/>
              <a:ea typeface="造字工房悦黑（非商用）常规体" pitchFamily="2" charset="-122"/>
              <a:sym typeface="微软雅黑" panose="020B0503020204020204" charset="-122"/>
            </a:endParaRPr>
          </a:p>
          <a:p>
            <a:pPr algn="l">
              <a:lnSpc>
                <a:spcPct val="190000"/>
              </a:lnSpc>
              <a:buClrTx/>
              <a:buSzTx/>
              <a:buNone/>
            </a:pPr>
            <a:r>
              <a:rPr lang="zh-CN" altLang="en-US" sz="2000">
                <a:latin typeface="Arial" panose="020B0604020202020204" pitchFamily="34" charset="0"/>
                <a:ea typeface="造字工房悦黑（非商用）常规体" pitchFamily="2" charset="-122"/>
                <a:sym typeface="微软雅黑" panose="020B0503020204020204" charset="-122"/>
              </a:rPr>
              <a:t>    */</a:t>
            </a:r>
            <a:endParaRPr lang="zh-CN" altLang="en-US" sz="2000">
              <a:latin typeface="Arial" panose="020B0604020202020204" pitchFamily="34" charset="0"/>
              <a:ea typeface="造字工房悦黑（非商用）常规体" pitchFamily="2" charset="-122"/>
              <a:sym typeface="微软雅黑" panose="020B0503020204020204" charset="-122"/>
            </a:endParaRPr>
          </a:p>
          <a:p>
            <a:pPr algn="l">
              <a:lnSpc>
                <a:spcPct val="190000"/>
              </a:lnSpc>
              <a:buClrTx/>
              <a:buSzTx/>
              <a:buNone/>
            </a:pPr>
            <a:r>
              <a:rPr lang="zh-CN" altLang="en-US" sz="2000">
                <a:latin typeface="Arial" panose="020B0604020202020204" pitchFamily="34" charset="0"/>
                <a:ea typeface="造字工房悦黑（非商用）常规体" pitchFamily="2" charset="-122"/>
              </a:rPr>
              <a:t>接下页</a:t>
            </a:r>
            <a:endParaRPr lang="zh-CN" altLang="en-US" sz="2000">
              <a:latin typeface="Arial" panose="020B0604020202020204" pitchFamily="34" charset="0"/>
              <a:ea typeface="造字工房悦黑（非商用）常规体" pitchFamily="2" charset="-122"/>
            </a:endParaRPr>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文本框 1"/>
          <p:cNvSpPr txBox="1"/>
          <p:nvPr/>
        </p:nvSpPr>
        <p:spPr>
          <a:xfrm>
            <a:off x="373063" y="947738"/>
            <a:ext cx="8607425" cy="6380480"/>
          </a:xfrm>
          <a:prstGeom prst="rect">
            <a:avLst/>
          </a:prstGeom>
          <a:noFill/>
          <a:ln w="9525">
            <a:noFill/>
          </a:ln>
        </p:spPr>
        <p:txBody>
          <a:bodyPr wrap="square" anchor="t">
            <a:spAutoFit/>
          </a:bodyPr>
          <a:p>
            <a:r>
              <a:rPr lang="zh-CN" altLang="en-US" sz="2400">
                <a:solidFill>
                  <a:srgbClr val="7F7F7F"/>
                </a:solidFill>
                <a:latin typeface="Arial" panose="020B0604020202020204" pitchFamily="34" charset="0"/>
                <a:ea typeface="造字工房悦黑（非商用）常规体" pitchFamily="2" charset="-122"/>
              </a:rPr>
              <a:t> </a:t>
            </a:r>
            <a:r>
              <a:rPr lang="zh-CN" altLang="en-US" sz="2400">
                <a:latin typeface="Arial" panose="020B0604020202020204" pitchFamily="34" charset="0"/>
                <a:ea typeface="造字工房悦黑（非商用）常规体" pitchFamily="2" charset="-122"/>
                <a:sym typeface="微软雅黑" panose="020B0503020204020204" charset="-122"/>
              </a:rPr>
              <a:t> /**</a:t>
            </a:r>
            <a:endParaRPr lang="zh-CN" altLang="en-US" sz="2400">
              <a:latin typeface="Arial" panose="020B0604020202020204" pitchFamily="34" charset="0"/>
              <a:ea typeface="造字工房悦黑（非商用）常规体" pitchFamily="2" charset="-122"/>
              <a:sym typeface="微软雅黑" panose="020B0503020204020204" charset="-122"/>
            </a:endParaRPr>
          </a:p>
          <a:p>
            <a:pPr algn="l">
              <a:lnSpc>
                <a:spcPct val="190000"/>
              </a:lnSpc>
              <a:buClrTx/>
              <a:buSzTx/>
              <a:buNone/>
            </a:pPr>
            <a:r>
              <a:rPr lang="zh-CN" altLang="en-US" sz="2400">
                <a:latin typeface="Arial" panose="020B0604020202020204" pitchFamily="34" charset="0"/>
                <a:ea typeface="造字工房悦黑（非商用）常规体" pitchFamily="2" charset="-122"/>
                <a:sym typeface="微软雅黑" panose="020B0503020204020204" charset="-122"/>
              </a:rPr>
              <a:t>     * 这个方法也是有问题的，编译器会为我们提示错误信息："UnKnown class 'T' "</a:t>
            </a:r>
            <a:endParaRPr lang="zh-CN" altLang="en-US" sz="2400">
              <a:latin typeface="Arial" panose="020B0604020202020204" pitchFamily="34" charset="0"/>
              <a:ea typeface="造字工房悦黑（非商用）常规体" pitchFamily="2" charset="-122"/>
              <a:sym typeface="微软雅黑" panose="020B0503020204020204" charset="-122"/>
            </a:endParaRPr>
          </a:p>
          <a:p>
            <a:pPr algn="l">
              <a:lnSpc>
                <a:spcPct val="190000"/>
              </a:lnSpc>
              <a:buClrTx/>
              <a:buSzTx/>
              <a:buNone/>
            </a:pPr>
            <a:r>
              <a:rPr lang="zh-CN" altLang="en-US" sz="2400">
                <a:latin typeface="Arial" panose="020B0604020202020204" pitchFamily="34" charset="0"/>
                <a:ea typeface="造字工房悦黑（非商用）常规体" pitchFamily="2" charset="-122"/>
                <a:sym typeface="微软雅黑" panose="020B0503020204020204" charset="-122"/>
              </a:rPr>
              <a:t>     * 对于编译器来说T这个类型并未项目中声明过，因此编译也不知道该如何编译这个类。</a:t>
            </a:r>
            <a:endParaRPr lang="zh-CN" altLang="en-US" sz="2400">
              <a:latin typeface="Arial" panose="020B0604020202020204" pitchFamily="34" charset="0"/>
              <a:ea typeface="造字工房悦黑（非商用）常规体" pitchFamily="2" charset="-122"/>
              <a:sym typeface="微软雅黑" panose="020B0503020204020204" charset="-122"/>
            </a:endParaRPr>
          </a:p>
          <a:p>
            <a:pPr algn="l">
              <a:lnSpc>
                <a:spcPct val="190000"/>
              </a:lnSpc>
              <a:buClrTx/>
              <a:buSzTx/>
              <a:buNone/>
            </a:pPr>
            <a:r>
              <a:rPr lang="zh-CN" altLang="en-US" sz="2400">
                <a:latin typeface="Arial" panose="020B0604020202020204" pitchFamily="34" charset="0"/>
                <a:ea typeface="造字工房悦黑（非商用）常规体" pitchFamily="2" charset="-122"/>
                <a:sym typeface="微软雅黑" panose="020B0503020204020204" charset="-122"/>
              </a:rPr>
              <a:t>     * 所以这也不是一个正确的泛型方法声明。</a:t>
            </a:r>
            <a:endParaRPr lang="zh-CN" altLang="en-US" sz="2400">
              <a:latin typeface="Arial" panose="020B0604020202020204" pitchFamily="34" charset="0"/>
              <a:ea typeface="造字工房悦黑（非商用）常规体" pitchFamily="2" charset="-122"/>
              <a:sym typeface="微软雅黑" panose="020B0503020204020204" charset="-122"/>
            </a:endParaRPr>
          </a:p>
          <a:p>
            <a:pPr algn="l">
              <a:lnSpc>
                <a:spcPct val="190000"/>
              </a:lnSpc>
              <a:buClrTx/>
              <a:buSzTx/>
              <a:buNone/>
            </a:pPr>
            <a:r>
              <a:rPr lang="zh-CN" altLang="en-US" sz="2400">
                <a:latin typeface="Arial" panose="020B0604020202020204" pitchFamily="34" charset="0"/>
                <a:ea typeface="造字工房悦黑（非商用）常规体" pitchFamily="2" charset="-122"/>
                <a:sym typeface="微软雅黑" panose="020B0503020204020204" charset="-122"/>
              </a:rPr>
              <a:t>    public void showkey(T genericObj){</a:t>
            </a:r>
            <a:endParaRPr lang="zh-CN" altLang="en-US" sz="2400">
              <a:latin typeface="Arial" panose="020B0604020202020204" pitchFamily="34" charset="0"/>
              <a:ea typeface="造字工房悦黑（非商用）常规体" pitchFamily="2" charset="-122"/>
              <a:sym typeface="微软雅黑" panose="020B0503020204020204" charset="-122"/>
            </a:endParaRPr>
          </a:p>
          <a:p>
            <a:pPr algn="l">
              <a:lnSpc>
                <a:spcPct val="190000"/>
              </a:lnSpc>
              <a:buClrTx/>
              <a:buSzTx/>
              <a:buNone/>
            </a:pPr>
            <a:r>
              <a:rPr lang="zh-CN" altLang="en-US" sz="2400">
                <a:latin typeface="Arial" panose="020B0604020202020204" pitchFamily="34" charset="0"/>
                <a:ea typeface="造字工房悦黑（非商用）常规体" pitchFamily="2" charset="-122"/>
                <a:sym typeface="微软雅黑" panose="020B0503020204020204" charset="-122"/>
              </a:rPr>
              <a:t>    }</a:t>
            </a:r>
            <a:endParaRPr lang="zh-CN" altLang="en-US" sz="2400">
              <a:latin typeface="Arial" panose="020B0604020202020204" pitchFamily="34" charset="0"/>
              <a:ea typeface="造字工房悦黑（非商用）常规体" pitchFamily="2" charset="-122"/>
              <a:sym typeface="微软雅黑" panose="020B0503020204020204" charset="-122"/>
            </a:endParaRPr>
          </a:p>
          <a:p>
            <a:pPr algn="l">
              <a:lnSpc>
                <a:spcPct val="190000"/>
              </a:lnSpc>
              <a:buClrTx/>
              <a:buSzTx/>
              <a:buNone/>
            </a:pPr>
            <a:r>
              <a:rPr lang="zh-CN" altLang="en-US" sz="2400">
                <a:latin typeface="Arial" panose="020B0604020202020204" pitchFamily="34" charset="0"/>
                <a:ea typeface="造字工房悦黑（非商用）常规体" pitchFamily="2" charset="-122"/>
                <a:sym typeface="微软雅黑" panose="020B0503020204020204" charset="-122"/>
              </a:rPr>
              <a:t>    */</a:t>
            </a:r>
            <a:endParaRPr lang="en-US" altLang="zh-CN" sz="2000">
              <a:solidFill>
                <a:srgbClr val="7F7F7F"/>
              </a:solidFill>
              <a:latin typeface="Arial" panose="020B0604020202020204" pitchFamily="34" charset="0"/>
              <a:ea typeface="造字工房悦黑（非商用）常规体" pitchFamily="2" charset="-122"/>
              <a:sym typeface="微软雅黑" panose="020B0503020204020204" charset="-122"/>
            </a:endParaRPr>
          </a:p>
          <a:p>
            <a:r>
              <a:rPr lang="en-US" altLang="zh-CN" sz="2000">
                <a:solidFill>
                  <a:srgbClr val="7F7F7F"/>
                </a:solidFill>
                <a:latin typeface="Arial" panose="020B0604020202020204" pitchFamily="34" charset="0"/>
                <a:ea typeface="造字工房悦黑（非商用）常规体" pitchFamily="2" charset="-122"/>
                <a:sym typeface="微软雅黑" panose="020B0503020204020204" charset="-122"/>
              </a:rPr>
              <a:t>   </a:t>
            </a:r>
            <a:endParaRPr lang="zh-CN" altLang="en-US" sz="2000">
              <a:solidFill>
                <a:srgbClr val="7F7F7F"/>
              </a:solidFill>
              <a:latin typeface="Arial" panose="020B0604020202020204" pitchFamily="34" charset="0"/>
              <a:ea typeface="造字工房悦黑（非商用）常规体" pitchFamily="2" charset="-122"/>
              <a:sym typeface="微软雅黑" panose="020B0503020204020204" charset="-122"/>
            </a:endParaRPr>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文本框 1"/>
          <p:cNvSpPr txBox="1"/>
          <p:nvPr/>
        </p:nvSpPr>
        <p:spPr>
          <a:xfrm>
            <a:off x="373063" y="947738"/>
            <a:ext cx="8607425" cy="5602605"/>
          </a:xfrm>
          <a:prstGeom prst="rect">
            <a:avLst/>
          </a:prstGeom>
          <a:noFill/>
          <a:ln w="9525">
            <a:noFill/>
          </a:ln>
        </p:spPr>
        <p:txBody>
          <a:bodyPr wrap="square" anchor="t">
            <a:spAutoFit/>
          </a:bodyPr>
          <a:p>
            <a:pPr>
              <a:lnSpc>
                <a:spcPct val="140000"/>
              </a:lnSpc>
            </a:pPr>
            <a:r>
              <a:rPr lang="en-US" altLang="zh-CN" sz="3200">
                <a:solidFill>
                  <a:schemeClr val="tx1"/>
                </a:solidFill>
                <a:latin typeface="Arial" panose="020B0604020202020204" pitchFamily="34" charset="0"/>
                <a:ea typeface="造字工房悦黑（非商用）常规体" pitchFamily="2" charset="-122"/>
              </a:rPr>
              <a:t>2</a:t>
            </a:r>
            <a:r>
              <a:rPr lang="zh-CN" altLang="en-US" sz="3200">
                <a:solidFill>
                  <a:schemeClr val="tx1"/>
                </a:solidFill>
                <a:latin typeface="Arial" panose="020B0604020202020204" pitchFamily="34" charset="0"/>
                <a:ea typeface="造字工房悦黑（非商用）常规体" pitchFamily="2" charset="-122"/>
              </a:rPr>
              <a:t>）泛型方法与可变参数</a:t>
            </a:r>
            <a:r>
              <a:rPr lang="zh-CN" altLang="en-US" sz="2000">
                <a:solidFill>
                  <a:schemeClr val="tx1"/>
                </a:solidFill>
                <a:latin typeface="Arial" panose="020B0604020202020204" pitchFamily="34" charset="0"/>
                <a:ea typeface="造字工房悦黑（非商用）常规体" pitchFamily="2" charset="-122"/>
              </a:rPr>
              <a:t>    </a:t>
            </a:r>
            <a:endParaRPr lang="zh-CN" altLang="en-US" sz="2000">
              <a:solidFill>
                <a:schemeClr val="tx1"/>
              </a:solidFill>
              <a:latin typeface="Arial" panose="020B0604020202020204" pitchFamily="34" charset="0"/>
              <a:ea typeface="造字工房悦黑（非商用）常规体" pitchFamily="2" charset="-122"/>
            </a:endParaRPr>
          </a:p>
          <a:p>
            <a:pPr>
              <a:lnSpc>
                <a:spcPct val="140000"/>
              </a:lnSpc>
            </a:pPr>
            <a:r>
              <a:rPr lang="zh-CN" altLang="en-US" sz="2000">
                <a:solidFill>
                  <a:schemeClr val="tx1"/>
                </a:solidFill>
                <a:latin typeface="Arial" panose="020B0604020202020204" pitchFamily="34" charset="0"/>
                <a:ea typeface="造字工房悦黑（非商用）常规体" pitchFamily="2" charset="-122"/>
              </a:rPr>
              <a:t>   </a:t>
            </a:r>
            <a:r>
              <a:rPr lang="zh-CN" altLang="zh-CN" sz="2800">
                <a:solidFill>
                  <a:schemeClr val="tx1"/>
                </a:solidFill>
                <a:latin typeface="Arial" panose="020B0604020202020204" pitchFamily="34" charset="0"/>
                <a:ea typeface="造字工房悦黑（非商用）常规体" pitchFamily="2" charset="-122"/>
                <a:sym typeface="微软雅黑" panose="020B0503020204020204" charset="-122"/>
              </a:rPr>
              <a:t>再看一个泛型方法和可变参数的例子：</a:t>
            </a:r>
            <a:endParaRPr lang="zh-CN" altLang="zh-CN" sz="2800">
              <a:solidFill>
                <a:schemeClr val="tx1"/>
              </a:solidFill>
              <a:latin typeface="Arial" panose="020B0604020202020204" pitchFamily="34" charset="0"/>
              <a:ea typeface="造字工房悦黑（非商用）常规体" pitchFamily="2" charset="-122"/>
              <a:sym typeface="微软雅黑" panose="020B0503020204020204" charset="-122"/>
            </a:endParaRPr>
          </a:p>
          <a:p>
            <a:pPr>
              <a:lnSpc>
                <a:spcPct val="140000"/>
              </a:lnSpc>
            </a:pPr>
            <a:r>
              <a:rPr lang="zh-CN" altLang="zh-CN" sz="2800">
                <a:solidFill>
                  <a:schemeClr val="tx1"/>
                </a:solidFill>
                <a:latin typeface="Arial" panose="020B0604020202020204" pitchFamily="34" charset="0"/>
                <a:ea typeface="造字工房悦黑（非商用）常规体" pitchFamily="2" charset="-122"/>
                <a:sym typeface="微软雅黑" panose="020B0503020204020204" charset="-122"/>
              </a:rPr>
              <a:t>public &lt;T&gt; void printMsg( T... args){</a:t>
            </a:r>
            <a:endParaRPr lang="zh-CN" altLang="zh-CN" sz="2800">
              <a:solidFill>
                <a:schemeClr val="tx1"/>
              </a:solidFill>
              <a:latin typeface="Arial" panose="020B0604020202020204" pitchFamily="34" charset="0"/>
              <a:ea typeface="造字工房悦黑（非商用）常规体" pitchFamily="2" charset="-122"/>
              <a:sym typeface="微软雅黑" panose="020B0503020204020204" charset="-122"/>
            </a:endParaRPr>
          </a:p>
          <a:p>
            <a:pPr>
              <a:lnSpc>
                <a:spcPct val="140000"/>
              </a:lnSpc>
            </a:pPr>
            <a:r>
              <a:rPr lang="zh-CN" altLang="zh-CN" sz="2800">
                <a:solidFill>
                  <a:schemeClr val="tx1"/>
                </a:solidFill>
                <a:latin typeface="Arial" panose="020B0604020202020204" pitchFamily="34" charset="0"/>
                <a:ea typeface="造字工房悦黑（非商用）常规体" pitchFamily="2" charset="-122"/>
                <a:sym typeface="微软雅黑" panose="020B0503020204020204" charset="-122"/>
              </a:rPr>
              <a:t>    for(T t : args){</a:t>
            </a:r>
            <a:endParaRPr lang="zh-CN" altLang="zh-CN" sz="2800">
              <a:solidFill>
                <a:schemeClr val="tx1"/>
              </a:solidFill>
              <a:latin typeface="Arial" panose="020B0604020202020204" pitchFamily="34" charset="0"/>
              <a:ea typeface="造字工房悦黑（非商用）常规体" pitchFamily="2" charset="-122"/>
              <a:sym typeface="微软雅黑" panose="020B0503020204020204" charset="-122"/>
            </a:endParaRPr>
          </a:p>
          <a:p>
            <a:pPr>
              <a:lnSpc>
                <a:spcPct val="140000"/>
              </a:lnSpc>
            </a:pPr>
            <a:r>
              <a:rPr lang="zh-CN" altLang="zh-CN" sz="2800">
                <a:solidFill>
                  <a:schemeClr val="tx1"/>
                </a:solidFill>
                <a:latin typeface="Arial" panose="020B0604020202020204" pitchFamily="34" charset="0"/>
                <a:ea typeface="造字工房悦黑（非商用）常规体" pitchFamily="2" charset="-122"/>
                <a:sym typeface="微软雅黑" panose="020B0503020204020204" charset="-122"/>
              </a:rPr>
              <a:t>        Log.d("泛型测试","t is " + t);</a:t>
            </a:r>
            <a:endParaRPr lang="zh-CN" altLang="zh-CN" sz="2800">
              <a:solidFill>
                <a:schemeClr val="tx1"/>
              </a:solidFill>
              <a:latin typeface="Arial" panose="020B0604020202020204" pitchFamily="34" charset="0"/>
              <a:ea typeface="造字工房悦黑（非商用）常规体" pitchFamily="2" charset="-122"/>
              <a:sym typeface="微软雅黑" panose="020B0503020204020204" charset="-122"/>
            </a:endParaRPr>
          </a:p>
          <a:p>
            <a:pPr>
              <a:lnSpc>
                <a:spcPct val="140000"/>
              </a:lnSpc>
            </a:pPr>
            <a:r>
              <a:rPr lang="zh-CN" altLang="zh-CN" sz="2800">
                <a:solidFill>
                  <a:schemeClr val="tx1"/>
                </a:solidFill>
                <a:latin typeface="Arial" panose="020B0604020202020204" pitchFamily="34" charset="0"/>
                <a:ea typeface="造字工房悦黑（非商用）常规体" pitchFamily="2" charset="-122"/>
                <a:sym typeface="微软雅黑" panose="020B0503020204020204" charset="-122"/>
              </a:rPr>
              <a:t>    }</a:t>
            </a:r>
            <a:endParaRPr lang="zh-CN" altLang="zh-CN" sz="2800">
              <a:solidFill>
                <a:schemeClr val="tx1"/>
              </a:solidFill>
              <a:latin typeface="Arial" panose="020B0604020202020204" pitchFamily="34" charset="0"/>
              <a:ea typeface="造字工房悦黑（非商用）常规体" pitchFamily="2" charset="-122"/>
              <a:sym typeface="微软雅黑" panose="020B0503020204020204" charset="-122"/>
            </a:endParaRPr>
          </a:p>
          <a:p>
            <a:pPr>
              <a:lnSpc>
                <a:spcPct val="140000"/>
              </a:lnSpc>
            </a:pPr>
            <a:r>
              <a:rPr lang="zh-CN" altLang="zh-CN" sz="2800">
                <a:solidFill>
                  <a:schemeClr val="tx1"/>
                </a:solidFill>
                <a:latin typeface="Arial" panose="020B0604020202020204" pitchFamily="34" charset="0"/>
                <a:ea typeface="造字工房悦黑（非商用）常规体" pitchFamily="2" charset="-122"/>
                <a:sym typeface="微软雅黑" panose="020B0503020204020204" charset="-122"/>
              </a:rPr>
              <a:t>}</a:t>
            </a:r>
            <a:endParaRPr lang="zh-CN" altLang="zh-CN" sz="2800">
              <a:solidFill>
                <a:schemeClr val="tx1"/>
              </a:solidFill>
              <a:latin typeface="Arial" panose="020B0604020202020204" pitchFamily="34" charset="0"/>
              <a:ea typeface="造字工房悦黑（非商用）常规体" pitchFamily="2" charset="-122"/>
              <a:sym typeface="微软雅黑" panose="020B0503020204020204" charset="-122"/>
            </a:endParaRPr>
          </a:p>
          <a:p>
            <a:pPr>
              <a:lnSpc>
                <a:spcPct val="140000"/>
              </a:lnSpc>
            </a:pPr>
            <a:endParaRPr lang="zh-CN" altLang="zh-CN" sz="2800">
              <a:solidFill>
                <a:schemeClr val="tx1"/>
              </a:solidFill>
              <a:latin typeface="Arial" panose="020B0604020202020204" pitchFamily="34" charset="0"/>
              <a:ea typeface="造字工房悦黑（非商用）常规体" pitchFamily="2" charset="-122"/>
              <a:sym typeface="微软雅黑" panose="020B0503020204020204" charset="-122"/>
            </a:endParaRPr>
          </a:p>
          <a:p>
            <a:pPr>
              <a:lnSpc>
                <a:spcPct val="140000"/>
              </a:lnSpc>
            </a:pPr>
            <a:r>
              <a:rPr lang="zh-CN" altLang="zh-CN" sz="2800">
                <a:solidFill>
                  <a:schemeClr val="tx1"/>
                </a:solidFill>
                <a:latin typeface="Arial" panose="020B0604020202020204" pitchFamily="34" charset="0"/>
                <a:ea typeface="造字工房悦黑（非商用）常规体" pitchFamily="2" charset="-122"/>
                <a:sym typeface="微软雅黑" panose="020B0503020204020204" charset="-122"/>
              </a:rPr>
              <a:t>printMsg("111",222,"aaaa","2323.4",55.55);</a:t>
            </a:r>
            <a:endParaRPr lang="zh-CN" altLang="zh-CN" sz="2800">
              <a:solidFill>
                <a:schemeClr val="tx1"/>
              </a:solidFill>
              <a:latin typeface="Arial" panose="020B0604020202020204" pitchFamily="34" charset="0"/>
              <a:ea typeface="造字工房悦黑（非商用）常规体" pitchFamily="2" charset="-122"/>
              <a:sym typeface="微软雅黑" panose="020B0503020204020204" charset="-122"/>
            </a:endParaRPr>
          </a:p>
        </p:txBody>
      </p:sp>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文本框 1"/>
          <p:cNvSpPr txBox="1"/>
          <p:nvPr/>
        </p:nvSpPr>
        <p:spPr>
          <a:xfrm>
            <a:off x="373063" y="947738"/>
            <a:ext cx="8607425" cy="7305040"/>
          </a:xfrm>
          <a:prstGeom prst="rect">
            <a:avLst/>
          </a:prstGeom>
          <a:noFill/>
          <a:ln w="9525">
            <a:noFill/>
          </a:ln>
        </p:spPr>
        <p:txBody>
          <a:bodyPr wrap="square" anchor="t">
            <a:spAutoFit/>
          </a:bodyPr>
          <a:p>
            <a:r>
              <a:rPr lang="en-US" sz="3200">
                <a:solidFill>
                  <a:schemeClr val="tx1"/>
                </a:solidFill>
                <a:latin typeface="Arial" panose="020B0604020202020204" pitchFamily="34" charset="0"/>
                <a:ea typeface="造字工房悦黑（非商用）常规体" pitchFamily="2" charset="-122"/>
              </a:rPr>
              <a:t>3</a:t>
            </a:r>
            <a:r>
              <a:rPr lang="zh-CN" altLang="en-US" sz="3200">
                <a:solidFill>
                  <a:schemeClr val="tx1"/>
                </a:solidFill>
                <a:latin typeface="Arial" panose="020B0604020202020204" pitchFamily="34" charset="0"/>
                <a:ea typeface="造字工房悦黑（非商用）常规体" pitchFamily="2" charset="-122"/>
              </a:rPr>
              <a:t>）静态方法与泛型</a:t>
            </a:r>
            <a:r>
              <a:rPr lang="zh-CN" altLang="en-US" sz="2000">
                <a:solidFill>
                  <a:schemeClr val="tx1"/>
                </a:solidFill>
                <a:latin typeface="Arial" panose="020B0604020202020204" pitchFamily="34" charset="0"/>
                <a:ea typeface="造字工房悦黑（非商用）常规体" pitchFamily="2" charset="-122"/>
              </a:rPr>
              <a:t>    </a:t>
            </a:r>
            <a:endParaRPr lang="zh-CN" altLang="en-US" sz="2000">
              <a:solidFill>
                <a:schemeClr val="tx1"/>
              </a:solidFill>
              <a:latin typeface="Arial" panose="020B0604020202020204" pitchFamily="34" charset="0"/>
              <a:ea typeface="造字工房悦黑（非商用）常规体" pitchFamily="2" charset="-122"/>
            </a:endParaRPr>
          </a:p>
          <a:p>
            <a:r>
              <a:rPr lang="zh-CN" altLang="en-US" sz="2000">
                <a:solidFill>
                  <a:schemeClr val="tx1"/>
                </a:solidFill>
                <a:latin typeface="Arial" panose="020B0604020202020204" pitchFamily="34" charset="0"/>
                <a:ea typeface="造字工房悦黑（非商用）常规体" pitchFamily="2" charset="-122"/>
              </a:rPr>
              <a:t> </a:t>
            </a:r>
            <a:r>
              <a:rPr lang="en-US" altLang="zh-CN" sz="2000">
                <a:solidFill>
                  <a:schemeClr val="tx1"/>
                </a:solidFill>
                <a:latin typeface="Arial" panose="020B0604020202020204" pitchFamily="34" charset="0"/>
                <a:ea typeface="造字工房悦黑（非商用）常规体" pitchFamily="2" charset="-122"/>
              </a:rPr>
              <a:t>	</a:t>
            </a:r>
            <a:r>
              <a:rPr lang="zh-CN" altLang="zh-CN" sz="2800">
                <a:solidFill>
                  <a:schemeClr val="tx1"/>
                </a:solidFill>
                <a:latin typeface="Arial" panose="020B0604020202020204" pitchFamily="34" charset="0"/>
                <a:ea typeface="造字工房悦黑（非商用）常规体" pitchFamily="2" charset="-122"/>
                <a:sym typeface="微软雅黑" panose="020B0503020204020204" charset="-122"/>
              </a:rPr>
              <a:t>如果静态方法要使用泛型的话，必须将静态方法也定义成泛型方法 。</a:t>
            </a:r>
            <a:endParaRPr lang="zh-CN" altLang="zh-CN" sz="2800">
              <a:solidFill>
                <a:schemeClr val="tx1"/>
              </a:solidFill>
              <a:latin typeface="Arial" panose="020B0604020202020204" pitchFamily="34" charset="0"/>
              <a:ea typeface="造字工房悦黑（非商用）常规体" pitchFamily="2" charset="-122"/>
              <a:sym typeface="微软雅黑" panose="020B0503020204020204" charset="-122"/>
            </a:endParaRPr>
          </a:p>
          <a:p>
            <a:r>
              <a:rPr lang="zh-CN" altLang="en-US" sz="2800">
                <a:solidFill>
                  <a:schemeClr val="tx1"/>
                </a:solidFill>
                <a:latin typeface="Arial" panose="020B0604020202020204" pitchFamily="34" charset="0"/>
                <a:ea typeface="造字工房悦黑（非商用）常规体" pitchFamily="2" charset="-122"/>
                <a:sym typeface="+mn-ea"/>
              </a:rPr>
              <a:t> </a:t>
            </a:r>
            <a:r>
              <a:rPr lang="en-US" altLang="zh-CN" sz="2800">
                <a:solidFill>
                  <a:schemeClr val="tx1"/>
                </a:solidFill>
                <a:latin typeface="Arial" panose="020B0604020202020204" pitchFamily="34" charset="0"/>
                <a:ea typeface="造字工房悦黑（非商用）常规体" pitchFamily="2" charset="-122"/>
                <a:sym typeface="+mn-ea"/>
              </a:rPr>
              <a:t>	</a:t>
            </a:r>
            <a:r>
              <a:rPr lang="zh-CN" altLang="zh-CN" sz="2800">
                <a:solidFill>
                  <a:schemeClr val="tx1"/>
                </a:solidFill>
                <a:latin typeface="Arial" panose="020B0604020202020204" pitchFamily="34" charset="0"/>
                <a:ea typeface="造字工房悦黑（非商用）常规体" pitchFamily="2" charset="-122"/>
                <a:sym typeface="微软雅黑" panose="020B0503020204020204" charset="-122"/>
              </a:rPr>
              <a:t>public class StaticGenerator&lt;T&gt; {</a:t>
            </a:r>
            <a:endParaRPr lang="zh-CN" altLang="zh-CN" sz="2800">
              <a:solidFill>
                <a:schemeClr val="tx1"/>
              </a:solidFill>
              <a:latin typeface="Arial" panose="020B0604020202020204" pitchFamily="34" charset="0"/>
              <a:ea typeface="造字工房悦黑（非商用）常规体" pitchFamily="2" charset="-122"/>
              <a:sym typeface="微软雅黑" panose="020B0503020204020204" charset="-122"/>
            </a:endParaRPr>
          </a:p>
          <a:p>
            <a:r>
              <a:rPr lang="en-US" altLang="zh-CN" sz="2800">
                <a:solidFill>
                  <a:schemeClr val="tx1"/>
                </a:solidFill>
                <a:latin typeface="Arial" panose="020B0604020202020204" pitchFamily="34" charset="0"/>
                <a:ea typeface="造字工房悦黑（非商用）常规体" pitchFamily="2" charset="-122"/>
                <a:sym typeface="微软雅黑" panose="020B0503020204020204" charset="-122"/>
              </a:rPr>
              <a:t>	</a:t>
            </a:r>
            <a:r>
              <a:rPr lang="zh-CN" altLang="zh-CN" sz="2800">
                <a:solidFill>
                  <a:schemeClr val="tx1"/>
                </a:solidFill>
                <a:latin typeface="Arial" panose="020B0604020202020204" pitchFamily="34" charset="0"/>
                <a:ea typeface="造字工房悦黑（非商用）常规体" pitchFamily="2" charset="-122"/>
                <a:sym typeface="微软雅黑" panose="020B0503020204020204" charset="-122"/>
              </a:rPr>
              <a:t>    </a:t>
            </a:r>
            <a:r>
              <a:rPr lang="zh-CN" altLang="zh-CN" sz="2800">
                <a:solidFill>
                  <a:srgbClr val="FF0000"/>
                </a:solidFill>
                <a:latin typeface="Arial" panose="020B0604020202020204" pitchFamily="34" charset="0"/>
                <a:ea typeface="造字工房悦黑（非商用）常规体" pitchFamily="2" charset="-122"/>
                <a:sym typeface="微软雅黑" panose="020B0503020204020204" charset="-122"/>
              </a:rPr>
              <a:t>public static &lt;T&gt; void show(T t){}</a:t>
            </a:r>
            <a:endParaRPr lang="zh-CN" altLang="zh-CN" sz="2800">
              <a:solidFill>
                <a:schemeClr val="tx1"/>
              </a:solidFill>
              <a:latin typeface="Arial" panose="020B0604020202020204" pitchFamily="34" charset="0"/>
              <a:ea typeface="造字工房悦黑（非商用）常规体" pitchFamily="2" charset="-122"/>
              <a:sym typeface="微软雅黑" panose="020B0503020204020204" charset="-122"/>
            </a:endParaRPr>
          </a:p>
          <a:p>
            <a:r>
              <a:rPr lang="en-US" altLang="zh-CN" sz="2800">
                <a:solidFill>
                  <a:schemeClr val="tx1"/>
                </a:solidFill>
                <a:latin typeface="Arial" panose="020B0604020202020204" pitchFamily="34" charset="0"/>
                <a:ea typeface="造字工房悦黑（非商用）常规体" pitchFamily="2" charset="-122"/>
                <a:sym typeface="微软雅黑" panose="020B0503020204020204" charset="-122"/>
              </a:rPr>
              <a:t>	</a:t>
            </a:r>
            <a:r>
              <a:rPr lang="zh-CN" altLang="zh-CN" sz="2800">
                <a:solidFill>
                  <a:schemeClr val="tx1"/>
                </a:solidFill>
                <a:latin typeface="Arial" panose="020B0604020202020204" pitchFamily="34" charset="0"/>
                <a:ea typeface="造字工房悦黑（非商用）常规体" pitchFamily="2" charset="-122"/>
                <a:sym typeface="微软雅黑" panose="020B0503020204020204" charset="-122"/>
              </a:rPr>
              <a:t>}</a:t>
            </a:r>
            <a:endParaRPr lang="zh-CN" altLang="zh-CN" sz="2800">
              <a:solidFill>
                <a:schemeClr val="tx1"/>
              </a:solidFill>
              <a:latin typeface="Arial" panose="020B0604020202020204" pitchFamily="34" charset="0"/>
              <a:ea typeface="造字工房悦黑（非商用）常规体" pitchFamily="2" charset="-122"/>
              <a:sym typeface="微软雅黑" panose="020B0503020204020204" charset="-122"/>
            </a:endParaRPr>
          </a:p>
          <a:p>
            <a:endParaRPr lang="zh-CN" altLang="zh-CN" sz="2800">
              <a:solidFill>
                <a:schemeClr val="tx1"/>
              </a:solidFill>
              <a:latin typeface="Arial" panose="020B0604020202020204" pitchFamily="34" charset="0"/>
              <a:ea typeface="造字工房悦黑（非商用）常规体" pitchFamily="2" charset="-122"/>
              <a:sym typeface="微软雅黑" panose="020B0503020204020204" charset="-122"/>
            </a:endParaRPr>
          </a:p>
          <a:p>
            <a:pPr>
              <a:lnSpc>
                <a:spcPct val="110000"/>
              </a:lnSpc>
            </a:pPr>
            <a:r>
              <a:rPr lang="en-US" altLang="zh-CN" sz="2800">
                <a:solidFill>
                  <a:schemeClr val="tx1"/>
                </a:solidFill>
                <a:latin typeface="Arial" panose="020B0604020202020204" pitchFamily="34" charset="0"/>
                <a:ea typeface="造字工房悦黑（非商用）常规体" pitchFamily="2" charset="-122"/>
                <a:sym typeface="微软雅黑" panose="020B0503020204020204" charset="-122"/>
              </a:rPr>
              <a:t>	</a:t>
            </a:r>
            <a:r>
              <a:rPr lang="zh-CN" altLang="zh-CN" sz="2800">
                <a:solidFill>
                  <a:schemeClr val="tx1"/>
                </a:solidFill>
                <a:latin typeface="Arial" panose="020B0604020202020204" pitchFamily="34" charset="0"/>
                <a:ea typeface="造字工房悦黑（非商用）常规体" pitchFamily="2" charset="-122"/>
                <a:sym typeface="微软雅黑" panose="020B0503020204020204" charset="-122"/>
              </a:rPr>
              <a:t>即使静态方法要使用泛型类中已经声明过的泛型也不可以。</a:t>
            </a:r>
            <a:endParaRPr lang="zh-CN" altLang="zh-CN" sz="2800">
              <a:solidFill>
                <a:schemeClr val="tx1"/>
              </a:solidFill>
              <a:latin typeface="Arial" panose="020B0604020202020204" pitchFamily="34" charset="0"/>
              <a:ea typeface="造字工房悦黑（非商用）常规体" pitchFamily="2" charset="-122"/>
              <a:sym typeface="微软雅黑" panose="020B0503020204020204" charset="-122"/>
            </a:endParaRPr>
          </a:p>
          <a:p>
            <a:pPr>
              <a:lnSpc>
                <a:spcPct val="110000"/>
              </a:lnSpc>
            </a:pPr>
            <a:r>
              <a:rPr lang="zh-CN" altLang="zh-CN" sz="2800">
                <a:solidFill>
                  <a:schemeClr val="tx1"/>
                </a:solidFill>
                <a:latin typeface="Arial" panose="020B0604020202020204" pitchFamily="34" charset="0"/>
                <a:ea typeface="造字工房悦黑（非商用）常规体" pitchFamily="2" charset="-122"/>
                <a:sym typeface="微软雅黑" panose="020B0503020204020204" charset="-122"/>
              </a:rPr>
              <a:t>     </a:t>
            </a:r>
            <a:r>
              <a:rPr lang="en-US" altLang="zh-CN" sz="2800">
                <a:solidFill>
                  <a:schemeClr val="tx1"/>
                </a:solidFill>
                <a:latin typeface="Arial" panose="020B0604020202020204" pitchFamily="34" charset="0"/>
                <a:ea typeface="造字工房悦黑（非商用）常规体" pitchFamily="2" charset="-122"/>
                <a:sym typeface="微软雅黑" panose="020B0503020204020204" charset="-122"/>
              </a:rPr>
              <a:t>	</a:t>
            </a:r>
            <a:r>
              <a:rPr lang="zh-CN" altLang="en-US" sz="2800">
                <a:solidFill>
                  <a:schemeClr val="tx1"/>
                </a:solidFill>
                <a:latin typeface="Arial" panose="020B0604020202020204" pitchFamily="34" charset="0"/>
                <a:ea typeface="造字工房悦黑（非商用）常规体" pitchFamily="2" charset="-122"/>
                <a:sym typeface="微软雅黑" panose="020B0503020204020204" charset="-122"/>
              </a:rPr>
              <a:t>例如</a:t>
            </a:r>
            <a:r>
              <a:rPr lang="zh-CN" altLang="zh-CN" sz="2800">
                <a:solidFill>
                  <a:schemeClr val="tx1"/>
                </a:solidFill>
                <a:latin typeface="Arial" panose="020B0604020202020204" pitchFamily="34" charset="0"/>
                <a:ea typeface="造字工房悦黑（非商用）常规体" pitchFamily="2" charset="-122"/>
                <a:sym typeface="微软雅黑" panose="020B0503020204020204" charset="-122"/>
              </a:rPr>
              <a:t>：public static void show(T t){..},此时编译器会提示错误信息：</a:t>
            </a:r>
            <a:endParaRPr lang="zh-CN" altLang="zh-CN" sz="2800">
              <a:solidFill>
                <a:schemeClr val="tx1"/>
              </a:solidFill>
              <a:latin typeface="Arial" panose="020B0604020202020204" pitchFamily="34" charset="0"/>
              <a:ea typeface="造字工房悦黑（非商用）常规体" pitchFamily="2" charset="-122"/>
              <a:sym typeface="微软雅黑" panose="020B0503020204020204" charset="-122"/>
            </a:endParaRPr>
          </a:p>
          <a:p>
            <a:pPr>
              <a:lnSpc>
                <a:spcPct val="110000"/>
              </a:lnSpc>
            </a:pPr>
            <a:r>
              <a:rPr lang="zh-CN" altLang="zh-CN" sz="2800">
                <a:solidFill>
                  <a:schemeClr val="tx1"/>
                </a:solidFill>
                <a:latin typeface="Arial" panose="020B0604020202020204" pitchFamily="34" charset="0"/>
                <a:ea typeface="造字工房悦黑（非商用）常规体" pitchFamily="2" charset="-122"/>
                <a:sym typeface="微软雅黑" panose="020B0503020204020204" charset="-122"/>
              </a:rPr>
              <a:t>          "StaticGenerator cannot be refrenced from static context"</a:t>
            </a:r>
            <a:endParaRPr lang="zh-CN" altLang="zh-CN" sz="2800">
              <a:solidFill>
                <a:srgbClr val="7F7F7F"/>
              </a:solidFill>
              <a:latin typeface="Arial" panose="020B0604020202020204" pitchFamily="34" charset="0"/>
              <a:ea typeface="造字工房悦黑（非商用）常规体" pitchFamily="2" charset="-122"/>
              <a:sym typeface="微软雅黑" panose="020B0503020204020204" charset="-122"/>
            </a:endParaRPr>
          </a:p>
          <a:p>
            <a:endParaRPr lang="zh-CN" altLang="zh-CN" sz="2800">
              <a:solidFill>
                <a:srgbClr val="7F7F7F"/>
              </a:solidFill>
              <a:latin typeface="Arial" panose="020B0604020202020204" pitchFamily="34" charset="0"/>
              <a:ea typeface="造字工房悦黑（非商用）常规体" pitchFamily="2" charset="-122"/>
              <a:sym typeface="微软雅黑" panose="020B0503020204020204" charset="-122"/>
            </a:endParaRPr>
          </a:p>
          <a:p>
            <a:endParaRPr lang="zh-CN" altLang="zh-CN" sz="2800">
              <a:solidFill>
                <a:srgbClr val="7F7F7F"/>
              </a:solidFill>
              <a:latin typeface="Arial" panose="020B0604020202020204" pitchFamily="34" charset="0"/>
              <a:ea typeface="造字工房悦黑（非商用）常规体" pitchFamily="2" charset="-122"/>
              <a:sym typeface="微软雅黑" panose="020B0503020204020204" charset="-122"/>
            </a:endParaRPr>
          </a:p>
          <a:p>
            <a:endParaRPr lang="zh-CN" altLang="zh-CN" sz="2800">
              <a:solidFill>
                <a:srgbClr val="7F7F7F"/>
              </a:solidFill>
              <a:latin typeface="Arial" panose="020B0604020202020204" pitchFamily="34" charset="0"/>
              <a:ea typeface="造字工房悦黑（非商用）常规体" pitchFamily="2" charset="-122"/>
              <a:sym typeface="微软雅黑" panose="020B0503020204020204" charset="-122"/>
            </a:endParaRPr>
          </a:p>
        </p:txBody>
      </p:sp>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文本框 1"/>
          <p:cNvSpPr txBox="1"/>
          <p:nvPr/>
        </p:nvSpPr>
        <p:spPr>
          <a:xfrm>
            <a:off x="373063" y="947738"/>
            <a:ext cx="8607425" cy="5602605"/>
          </a:xfrm>
          <a:prstGeom prst="rect">
            <a:avLst/>
          </a:prstGeom>
          <a:noFill/>
          <a:ln w="9525">
            <a:noFill/>
          </a:ln>
        </p:spPr>
        <p:txBody>
          <a:bodyPr wrap="square" anchor="t">
            <a:spAutoFit/>
          </a:bodyPr>
          <a:p>
            <a:pPr>
              <a:lnSpc>
                <a:spcPct val="140000"/>
              </a:lnSpc>
            </a:pPr>
            <a:r>
              <a:rPr lang="zh-CN" altLang="en-US" sz="3200">
                <a:solidFill>
                  <a:schemeClr val="tx1"/>
                </a:solidFill>
                <a:latin typeface="Arial" panose="020B0604020202020204" pitchFamily="34" charset="0"/>
                <a:ea typeface="造字工房悦黑（非商用）常规体" pitchFamily="2" charset="-122"/>
              </a:rPr>
              <a:t>泛型方法总结</a:t>
            </a:r>
            <a:r>
              <a:rPr lang="zh-CN" altLang="en-US" sz="2000">
                <a:solidFill>
                  <a:schemeClr val="tx1"/>
                </a:solidFill>
                <a:latin typeface="Arial" panose="020B0604020202020204" pitchFamily="34" charset="0"/>
                <a:ea typeface="造字工房悦黑（非商用）常规体" pitchFamily="2" charset="-122"/>
              </a:rPr>
              <a:t>    </a:t>
            </a:r>
            <a:endParaRPr lang="zh-CN" altLang="en-US" sz="2000">
              <a:solidFill>
                <a:schemeClr val="tx1"/>
              </a:solidFill>
              <a:latin typeface="Arial" panose="020B0604020202020204" pitchFamily="34" charset="0"/>
              <a:ea typeface="造字工房悦黑（非商用）常规体" pitchFamily="2" charset="-122"/>
            </a:endParaRPr>
          </a:p>
          <a:p>
            <a:pPr>
              <a:lnSpc>
                <a:spcPct val="140000"/>
              </a:lnSpc>
            </a:pPr>
            <a:r>
              <a:rPr lang="zh-CN" altLang="en-US" sz="2000">
                <a:solidFill>
                  <a:schemeClr val="tx1"/>
                </a:solidFill>
                <a:latin typeface="Arial" panose="020B0604020202020204" pitchFamily="34" charset="0"/>
                <a:ea typeface="造字工房悦黑（非商用）常规体" pitchFamily="2" charset="-122"/>
              </a:rPr>
              <a:t> </a:t>
            </a:r>
            <a:r>
              <a:rPr lang="en-US" altLang="zh-CN" sz="2000">
                <a:solidFill>
                  <a:schemeClr val="tx1"/>
                </a:solidFill>
                <a:latin typeface="Arial" panose="020B0604020202020204" pitchFamily="34" charset="0"/>
                <a:ea typeface="造字工房悦黑（非商用）常规体" pitchFamily="2" charset="-122"/>
              </a:rPr>
              <a:t>	</a:t>
            </a:r>
            <a:r>
              <a:rPr lang="zh-CN" altLang="zh-CN" sz="2800">
                <a:solidFill>
                  <a:schemeClr val="tx1"/>
                </a:solidFill>
                <a:latin typeface="Arial" panose="020B0604020202020204" pitchFamily="34" charset="0"/>
                <a:ea typeface="造字工房悦黑（非商用）常规体" pitchFamily="2" charset="-122"/>
                <a:sym typeface="微软雅黑" panose="020B0503020204020204" charset="-122"/>
              </a:rPr>
              <a:t>泛型方法能使方法独立于类而产生变化，以下是一个基本的指导原则：</a:t>
            </a:r>
            <a:endParaRPr lang="zh-CN" altLang="zh-CN" sz="2800">
              <a:solidFill>
                <a:schemeClr val="tx1"/>
              </a:solidFill>
              <a:latin typeface="Arial" panose="020B0604020202020204" pitchFamily="34" charset="0"/>
              <a:ea typeface="造字工房悦黑（非商用）常规体" pitchFamily="2" charset="-122"/>
              <a:sym typeface="微软雅黑" panose="020B0503020204020204" charset="-122"/>
            </a:endParaRPr>
          </a:p>
          <a:p>
            <a:pPr>
              <a:lnSpc>
                <a:spcPct val="140000"/>
              </a:lnSpc>
            </a:pPr>
            <a:r>
              <a:rPr lang="en-US" altLang="zh-CN" sz="2800">
                <a:solidFill>
                  <a:schemeClr val="tx1"/>
                </a:solidFill>
                <a:latin typeface="Arial" panose="020B0604020202020204" pitchFamily="34" charset="0"/>
                <a:ea typeface="造字工房悦黑（非商用）常规体" pitchFamily="2" charset="-122"/>
                <a:sym typeface="微软雅黑" panose="020B0503020204020204" charset="-122"/>
              </a:rPr>
              <a:t>	</a:t>
            </a:r>
            <a:r>
              <a:rPr lang="zh-CN" altLang="zh-CN" sz="2800">
                <a:solidFill>
                  <a:schemeClr val="tx1"/>
                </a:solidFill>
                <a:latin typeface="Arial" panose="020B0604020202020204" pitchFamily="34" charset="0"/>
                <a:ea typeface="造字工房悦黑（非商用）常规体" pitchFamily="2" charset="-122"/>
                <a:sym typeface="微软雅黑" panose="020B0503020204020204" charset="-122"/>
              </a:rPr>
              <a:t>无论何时，如果你能做到，你就该尽量使用泛型方法。也就是说，如果使用泛型方法将整个类泛型化，那么就应该使用泛型方法。</a:t>
            </a:r>
            <a:endParaRPr lang="zh-CN" altLang="zh-CN" sz="2800">
              <a:solidFill>
                <a:schemeClr val="tx1"/>
              </a:solidFill>
              <a:latin typeface="Arial" panose="020B0604020202020204" pitchFamily="34" charset="0"/>
              <a:ea typeface="造字工房悦黑（非商用）常规体" pitchFamily="2" charset="-122"/>
              <a:sym typeface="微软雅黑" panose="020B0503020204020204" charset="-122"/>
            </a:endParaRPr>
          </a:p>
          <a:p>
            <a:pPr>
              <a:lnSpc>
                <a:spcPct val="140000"/>
              </a:lnSpc>
            </a:pPr>
            <a:r>
              <a:rPr lang="en-US" altLang="zh-CN" sz="2800">
                <a:solidFill>
                  <a:schemeClr val="tx1"/>
                </a:solidFill>
                <a:latin typeface="Arial" panose="020B0604020202020204" pitchFamily="34" charset="0"/>
                <a:ea typeface="造字工房悦黑（非商用）常规体" pitchFamily="2" charset="-122"/>
                <a:sym typeface="微软雅黑" panose="020B0503020204020204" charset="-122"/>
              </a:rPr>
              <a:t>	</a:t>
            </a:r>
            <a:r>
              <a:rPr lang="zh-CN" altLang="zh-CN" sz="2800">
                <a:solidFill>
                  <a:schemeClr val="tx1"/>
                </a:solidFill>
                <a:latin typeface="Arial" panose="020B0604020202020204" pitchFamily="34" charset="0"/>
                <a:ea typeface="造字工房悦黑（非商用）常规体" pitchFamily="2" charset="-122"/>
                <a:sym typeface="微软雅黑" panose="020B0503020204020204" charset="-122"/>
              </a:rPr>
              <a:t>另外对于static的方法，无法访问泛型类型的参数。所以如果static方法要使用泛型能力，就必须使其成为泛型方法。</a:t>
            </a:r>
            <a:endParaRPr lang="zh-CN" altLang="zh-CN" sz="2800">
              <a:solidFill>
                <a:schemeClr val="tx1"/>
              </a:solidFill>
              <a:latin typeface="Arial" panose="020B0604020202020204" pitchFamily="34" charset="0"/>
              <a:ea typeface="造字工房悦黑（非商用）常规体" pitchFamily="2" charset="-122"/>
              <a:sym typeface="微软雅黑" panose="020B0503020204020204" charset="-122"/>
            </a:endParaRPr>
          </a:p>
        </p:txBody>
      </p:sp>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文本框 1"/>
          <p:cNvSpPr txBox="1"/>
          <p:nvPr/>
        </p:nvSpPr>
        <p:spPr>
          <a:xfrm>
            <a:off x="345758" y="595948"/>
            <a:ext cx="8607425" cy="7487920"/>
          </a:xfrm>
          <a:prstGeom prst="rect">
            <a:avLst/>
          </a:prstGeom>
          <a:noFill/>
          <a:ln w="9525">
            <a:noFill/>
          </a:ln>
        </p:spPr>
        <p:txBody>
          <a:bodyPr wrap="square" anchor="t">
            <a:spAutoFit/>
          </a:bodyPr>
          <a:p>
            <a:pPr>
              <a:lnSpc>
                <a:spcPct val="190000"/>
              </a:lnSpc>
            </a:pPr>
            <a:r>
              <a:rPr lang="en-US" altLang="zh-CN" sz="3200">
                <a:solidFill>
                  <a:schemeClr val="tx1"/>
                </a:solidFill>
                <a:latin typeface="Arial" panose="020B0604020202020204" pitchFamily="34" charset="0"/>
                <a:ea typeface="造字工房悦黑（非商用）常规体" pitchFamily="2" charset="-122"/>
              </a:rPr>
              <a:t>5</a:t>
            </a:r>
            <a:r>
              <a:rPr lang="zh-CN" altLang="en-US" sz="3200">
                <a:solidFill>
                  <a:schemeClr val="tx1"/>
                </a:solidFill>
                <a:latin typeface="Arial" panose="020B0604020202020204" pitchFamily="34" charset="0"/>
                <a:ea typeface="造字工房悦黑（非商用）常规体" pitchFamily="2" charset="-122"/>
              </a:rPr>
              <a:t>、泛型上下边界</a:t>
            </a:r>
            <a:r>
              <a:rPr lang="zh-CN" altLang="en-US" sz="2000">
                <a:solidFill>
                  <a:schemeClr val="tx1"/>
                </a:solidFill>
                <a:latin typeface="Arial" panose="020B0604020202020204" pitchFamily="34" charset="0"/>
                <a:ea typeface="造字工房悦黑（非商用）常规体" pitchFamily="2" charset="-122"/>
              </a:rPr>
              <a:t>    </a:t>
            </a:r>
            <a:endParaRPr lang="zh-CN" altLang="en-US" sz="2000">
              <a:solidFill>
                <a:schemeClr val="tx1"/>
              </a:solidFill>
              <a:latin typeface="Arial" panose="020B0604020202020204" pitchFamily="34" charset="0"/>
              <a:ea typeface="造字工房悦黑（非商用）常规体" pitchFamily="2" charset="-122"/>
            </a:endParaRPr>
          </a:p>
          <a:p>
            <a:pPr>
              <a:lnSpc>
                <a:spcPct val="190000"/>
              </a:lnSpc>
            </a:pPr>
            <a:r>
              <a:rPr lang="zh-CN" altLang="en-US" sz="2000">
                <a:solidFill>
                  <a:schemeClr val="tx1"/>
                </a:solidFill>
                <a:latin typeface="Arial" panose="020B0604020202020204" pitchFamily="34" charset="0"/>
                <a:ea typeface="造字工房悦黑（非商用）常规体" pitchFamily="2" charset="-122"/>
              </a:rPr>
              <a:t> </a:t>
            </a:r>
            <a:r>
              <a:rPr lang="en-US" altLang="zh-CN" sz="2000">
                <a:solidFill>
                  <a:schemeClr val="tx1"/>
                </a:solidFill>
                <a:latin typeface="Arial" panose="020B0604020202020204" pitchFamily="34" charset="0"/>
                <a:ea typeface="造字工房悦黑（非商用）常规体" pitchFamily="2" charset="-122"/>
              </a:rPr>
              <a:t>	</a:t>
            </a:r>
            <a:r>
              <a:rPr lang="zh-CN" altLang="zh-CN" sz="2800">
                <a:solidFill>
                  <a:schemeClr val="tx1"/>
                </a:solidFill>
                <a:latin typeface="Arial" panose="020B0604020202020204" pitchFamily="34" charset="0"/>
                <a:ea typeface="造字工房悦黑（非商用）常规体" pitchFamily="2" charset="-122"/>
                <a:sym typeface="微软雅黑" panose="020B0503020204020204" charset="-122"/>
              </a:rPr>
              <a:t>在使用泛型的时候，我们还可以为传入的泛型类型实参进行上下边界的限制，如：类型实参只准传入某种类型的父类或某种类型的子类。</a:t>
            </a:r>
            <a:endParaRPr lang="zh-CN" altLang="zh-CN" sz="2800">
              <a:solidFill>
                <a:schemeClr val="tx1"/>
              </a:solidFill>
              <a:latin typeface="Arial" panose="020B0604020202020204" pitchFamily="34" charset="0"/>
              <a:ea typeface="造字工房悦黑（非商用）常规体" pitchFamily="2" charset="-122"/>
              <a:sym typeface="微软雅黑" panose="020B0503020204020204" charset="-122"/>
            </a:endParaRPr>
          </a:p>
          <a:p>
            <a:pPr>
              <a:lnSpc>
                <a:spcPct val="160000"/>
              </a:lnSpc>
            </a:pPr>
            <a:r>
              <a:rPr lang="en-US" altLang="zh-CN" sz="2800" b="1" dirty="0">
                <a:solidFill>
                  <a:srgbClr val="C00000"/>
                </a:solidFill>
                <a:ea typeface="宋体" panose="02010600030101010101" pitchFamily="2" charset="-122"/>
                <a:cs typeface="Times New Roman" panose="02020603050405020304" pitchFamily="18" charset="0"/>
                <a:sym typeface="+mn-ea"/>
              </a:rPr>
              <a:t>&lt;?</a:t>
            </a:r>
            <a:r>
              <a:rPr lang="zh-CN" altLang="en-US" sz="2800" b="1" dirty="0">
                <a:solidFill>
                  <a:srgbClr val="C00000"/>
                </a:solidFill>
                <a:ea typeface="宋体" panose="02010600030101010101" pitchFamily="2" charset="-122"/>
                <a:cs typeface="Times New Roman" panose="02020603050405020304" pitchFamily="18" charset="0"/>
                <a:sym typeface="+mn-ea"/>
              </a:rPr>
              <a:t> </a:t>
            </a:r>
            <a:r>
              <a:rPr lang="en-US" altLang="zh-CN" sz="2800" b="1" dirty="0">
                <a:solidFill>
                  <a:srgbClr val="C00000"/>
                </a:solidFill>
                <a:ea typeface="宋体" panose="02010600030101010101" pitchFamily="2" charset="-122"/>
                <a:cs typeface="Times New Roman" panose="02020603050405020304" pitchFamily="18" charset="0"/>
                <a:sym typeface="+mn-ea"/>
              </a:rPr>
              <a:t>extends Number</a:t>
            </a:r>
            <a:r>
              <a:rPr lang="en-US" altLang="zh-CN" sz="2800" b="1" dirty="0" smtClean="0">
                <a:solidFill>
                  <a:srgbClr val="C00000"/>
                </a:solidFill>
                <a:ea typeface="宋体" panose="02010600030101010101" pitchFamily="2" charset="-122"/>
                <a:cs typeface="Times New Roman" panose="02020603050405020304" pitchFamily="18" charset="0"/>
                <a:sym typeface="+mn-ea"/>
              </a:rPr>
              <a:t>&gt;     (</a:t>
            </a:r>
            <a:r>
              <a:rPr lang="zh-CN" altLang="en-US" sz="2800" b="1" dirty="0" smtClean="0">
                <a:solidFill>
                  <a:srgbClr val="C00000"/>
                </a:solidFill>
                <a:ea typeface="宋体" panose="02010600030101010101" pitchFamily="2" charset="-122"/>
                <a:cs typeface="Times New Roman" panose="02020603050405020304" pitchFamily="18" charset="0"/>
                <a:sym typeface="+mn-ea"/>
              </a:rPr>
              <a:t>无穷小 </a:t>
            </a:r>
            <a:r>
              <a:rPr lang="en-US" altLang="zh-CN" sz="2800" b="1" dirty="0" smtClean="0">
                <a:solidFill>
                  <a:srgbClr val="C00000"/>
                </a:solidFill>
                <a:ea typeface="宋体" panose="02010600030101010101" pitchFamily="2" charset="-122"/>
                <a:cs typeface="Times New Roman" panose="02020603050405020304" pitchFamily="18" charset="0"/>
                <a:sym typeface="+mn-ea"/>
              </a:rPr>
              <a:t>, Number]</a:t>
            </a:r>
            <a:endParaRPr lang="en-US" altLang="zh-CN" sz="2800" b="1" dirty="0">
              <a:solidFill>
                <a:srgbClr val="C00000"/>
              </a:solidFill>
              <a:ea typeface="宋体" panose="02010600030101010101" pitchFamily="2" charset="-122"/>
              <a:cs typeface="Times New Roman" panose="02020603050405020304" pitchFamily="18" charset="0"/>
            </a:endParaRPr>
          </a:p>
          <a:p>
            <a:pPr>
              <a:lnSpc>
                <a:spcPct val="160000"/>
              </a:lnSpc>
            </a:pPr>
            <a:r>
              <a:rPr lang="zh-CN" altLang="en-US" sz="2800" dirty="0" smtClean="0">
                <a:ea typeface="宋体" panose="02010600030101010101" pitchFamily="2" charset="-122"/>
                <a:cs typeface="Times New Roman" panose="02020603050405020304" pitchFamily="18" charset="0"/>
                <a:sym typeface="+mn-ea"/>
              </a:rPr>
              <a:t>只允许泛型为</a:t>
            </a:r>
            <a:r>
              <a:rPr lang="en-US" altLang="zh-CN" sz="2800" dirty="0" smtClean="0">
                <a:ea typeface="宋体" panose="02010600030101010101" pitchFamily="2" charset="-122"/>
                <a:cs typeface="Times New Roman" panose="02020603050405020304" pitchFamily="18" charset="0"/>
                <a:sym typeface="+mn-ea"/>
              </a:rPr>
              <a:t>Number</a:t>
            </a:r>
            <a:r>
              <a:rPr lang="zh-CN" altLang="en-US" sz="2800" dirty="0" smtClean="0">
                <a:ea typeface="宋体" panose="02010600030101010101" pitchFamily="2" charset="-122"/>
                <a:cs typeface="Times New Roman" panose="02020603050405020304" pitchFamily="18" charset="0"/>
                <a:sym typeface="+mn-ea"/>
              </a:rPr>
              <a:t>及</a:t>
            </a:r>
            <a:r>
              <a:rPr lang="en-US" altLang="zh-CN" sz="2800" dirty="0" smtClean="0">
                <a:ea typeface="宋体" panose="02010600030101010101" pitchFamily="2" charset="-122"/>
                <a:cs typeface="Times New Roman" panose="02020603050405020304" pitchFamily="18" charset="0"/>
                <a:sym typeface="+mn-ea"/>
              </a:rPr>
              <a:t>Number</a:t>
            </a:r>
            <a:r>
              <a:rPr lang="zh-CN" altLang="en-US" sz="2800" dirty="0" smtClean="0">
                <a:ea typeface="宋体" panose="02010600030101010101" pitchFamily="2" charset="-122"/>
                <a:cs typeface="Times New Roman" panose="02020603050405020304" pitchFamily="18" charset="0"/>
                <a:sym typeface="+mn-ea"/>
              </a:rPr>
              <a:t>子类的引用调用</a:t>
            </a:r>
            <a:endParaRPr lang="en-US" altLang="zh-CN" sz="2800" dirty="0" smtClean="0">
              <a:ea typeface="宋体" panose="02010600030101010101" pitchFamily="2" charset="-122"/>
              <a:cs typeface="Times New Roman" panose="02020603050405020304" pitchFamily="18" charset="0"/>
            </a:endParaRPr>
          </a:p>
          <a:p>
            <a:pPr>
              <a:lnSpc>
                <a:spcPct val="160000"/>
              </a:lnSpc>
            </a:pPr>
            <a:r>
              <a:rPr lang="en-US" altLang="zh-CN" sz="2800" b="1" dirty="0" smtClean="0">
                <a:solidFill>
                  <a:srgbClr val="C00000"/>
                </a:solidFill>
                <a:ea typeface="宋体" panose="02010600030101010101" pitchFamily="2" charset="-122"/>
                <a:cs typeface="Times New Roman" panose="02020603050405020304" pitchFamily="18" charset="0"/>
                <a:sym typeface="+mn-ea"/>
              </a:rPr>
              <a:t>&lt;? super Number&gt;      [Number , </a:t>
            </a:r>
            <a:r>
              <a:rPr lang="zh-CN" altLang="en-US" sz="2800" b="1" dirty="0" smtClean="0">
                <a:solidFill>
                  <a:srgbClr val="C00000"/>
                </a:solidFill>
                <a:ea typeface="宋体" panose="02010600030101010101" pitchFamily="2" charset="-122"/>
                <a:cs typeface="Times New Roman" panose="02020603050405020304" pitchFamily="18" charset="0"/>
                <a:sym typeface="+mn-ea"/>
              </a:rPr>
              <a:t>无穷大</a:t>
            </a:r>
            <a:r>
              <a:rPr lang="en-US" altLang="zh-CN" sz="2800" b="1" smtClean="0">
                <a:solidFill>
                  <a:srgbClr val="C00000"/>
                </a:solidFill>
                <a:ea typeface="宋体" panose="02010600030101010101" pitchFamily="2" charset="-122"/>
                <a:cs typeface="Times New Roman" panose="02020603050405020304" pitchFamily="18" charset="0"/>
                <a:sym typeface="+mn-ea"/>
              </a:rPr>
              <a:t>)</a:t>
            </a:r>
            <a:endParaRPr lang="en-US" altLang="zh-CN" sz="2800" b="1" dirty="0">
              <a:solidFill>
                <a:srgbClr val="C00000"/>
              </a:solidFill>
              <a:ea typeface="宋体" panose="02010600030101010101" pitchFamily="2" charset="-122"/>
              <a:cs typeface="Times New Roman" panose="02020603050405020304" pitchFamily="18" charset="0"/>
            </a:endParaRPr>
          </a:p>
          <a:p>
            <a:pPr>
              <a:lnSpc>
                <a:spcPct val="160000"/>
              </a:lnSpc>
            </a:pPr>
            <a:r>
              <a:rPr lang="zh-CN" altLang="en-US" sz="2800" dirty="0" smtClean="0">
                <a:ea typeface="宋体" panose="02010600030101010101" pitchFamily="2" charset="-122"/>
                <a:cs typeface="Times New Roman" panose="02020603050405020304" pitchFamily="18" charset="0"/>
                <a:sym typeface="+mn-ea"/>
              </a:rPr>
              <a:t>只允许泛型为</a:t>
            </a:r>
            <a:r>
              <a:rPr lang="en-US" altLang="zh-CN" sz="2800" dirty="0" smtClean="0">
                <a:ea typeface="宋体" panose="02010600030101010101" pitchFamily="2" charset="-122"/>
                <a:cs typeface="Times New Roman" panose="02020603050405020304" pitchFamily="18" charset="0"/>
                <a:sym typeface="+mn-ea"/>
              </a:rPr>
              <a:t>Number</a:t>
            </a:r>
            <a:r>
              <a:rPr lang="zh-CN" altLang="en-US" sz="2800" dirty="0" smtClean="0">
                <a:ea typeface="宋体" panose="02010600030101010101" pitchFamily="2" charset="-122"/>
                <a:cs typeface="Times New Roman" panose="02020603050405020304" pitchFamily="18" charset="0"/>
                <a:sym typeface="+mn-ea"/>
              </a:rPr>
              <a:t>及</a:t>
            </a:r>
            <a:r>
              <a:rPr lang="en-US" altLang="zh-CN" sz="2800" dirty="0" smtClean="0">
                <a:ea typeface="宋体" panose="02010600030101010101" pitchFamily="2" charset="-122"/>
                <a:cs typeface="Times New Roman" panose="02020603050405020304" pitchFamily="18" charset="0"/>
                <a:sym typeface="+mn-ea"/>
              </a:rPr>
              <a:t>Number</a:t>
            </a:r>
            <a:r>
              <a:rPr lang="zh-CN" altLang="en-US" sz="2800" dirty="0">
                <a:ea typeface="宋体" panose="02010600030101010101" pitchFamily="2" charset="-122"/>
                <a:cs typeface="Times New Roman" panose="02020603050405020304" pitchFamily="18" charset="0"/>
                <a:sym typeface="+mn-ea"/>
              </a:rPr>
              <a:t>父</a:t>
            </a:r>
            <a:r>
              <a:rPr lang="zh-CN" altLang="en-US" sz="2800" dirty="0" smtClean="0">
                <a:ea typeface="宋体" panose="02010600030101010101" pitchFamily="2" charset="-122"/>
                <a:cs typeface="Times New Roman" panose="02020603050405020304" pitchFamily="18" charset="0"/>
                <a:sym typeface="+mn-ea"/>
              </a:rPr>
              <a:t>类的引用调用</a:t>
            </a:r>
            <a:endParaRPr lang="en-US" altLang="zh-CN" sz="2800" dirty="0" smtClean="0">
              <a:ea typeface="宋体" panose="02010600030101010101" pitchFamily="2" charset="-122"/>
              <a:cs typeface="Times New Roman" panose="02020603050405020304" pitchFamily="18" charset="0"/>
            </a:endParaRPr>
          </a:p>
          <a:p>
            <a:pPr>
              <a:lnSpc>
                <a:spcPct val="190000"/>
              </a:lnSpc>
            </a:pPr>
            <a:endParaRPr lang="zh-CN" altLang="zh-CN" sz="2800">
              <a:solidFill>
                <a:srgbClr val="7F7F7F"/>
              </a:solidFill>
              <a:latin typeface="Arial" panose="020B0604020202020204" pitchFamily="34" charset="0"/>
              <a:ea typeface="造字工房悦黑（非商用）常规体" pitchFamily="2" charset="-122"/>
              <a:sym typeface="微软雅黑" panose="020B0503020204020204" charset="-122"/>
            </a:endParaRPr>
          </a:p>
          <a:p>
            <a:r>
              <a:rPr lang="en-US" altLang="zh-CN" sz="2800">
                <a:solidFill>
                  <a:srgbClr val="7F7F7F"/>
                </a:solidFill>
                <a:latin typeface="Arial" panose="020B0604020202020204" pitchFamily="34" charset="0"/>
                <a:ea typeface="造字工房悦黑（非商用）常规体" pitchFamily="2" charset="-122"/>
                <a:sym typeface="微软雅黑" panose="020B0503020204020204" charset="-122"/>
              </a:rPr>
              <a:t>	</a:t>
            </a:r>
            <a:endParaRPr lang="en-US" altLang="zh-CN" sz="2800">
              <a:solidFill>
                <a:srgbClr val="7F7F7F"/>
              </a:solidFill>
              <a:latin typeface="Arial" panose="020B0604020202020204" pitchFamily="34" charset="0"/>
              <a:ea typeface="造字工房悦黑（非商用）常规体" pitchFamily="2" charset="-122"/>
              <a:sym typeface="微软雅黑" panose="020B0503020204020204" charset="-122"/>
            </a:endParaRPr>
          </a:p>
        </p:txBody>
      </p:sp>
    </p:spTree>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文本框 1"/>
          <p:cNvSpPr txBox="1"/>
          <p:nvPr/>
        </p:nvSpPr>
        <p:spPr>
          <a:xfrm>
            <a:off x="373063" y="947738"/>
            <a:ext cx="8607425" cy="6523990"/>
          </a:xfrm>
          <a:prstGeom prst="rect">
            <a:avLst/>
          </a:prstGeom>
          <a:noFill/>
          <a:ln w="9525">
            <a:noFill/>
          </a:ln>
        </p:spPr>
        <p:txBody>
          <a:bodyPr wrap="square" anchor="t">
            <a:spAutoFit/>
          </a:bodyPr>
          <a:p>
            <a:pPr>
              <a:lnSpc>
                <a:spcPct val="130000"/>
              </a:lnSpc>
            </a:pPr>
            <a:r>
              <a:rPr lang="zh-CN" altLang="en-US" sz="2000">
                <a:solidFill>
                  <a:schemeClr val="tx1"/>
                </a:solidFill>
                <a:latin typeface="Arial" panose="020B0604020202020204" pitchFamily="34" charset="0"/>
                <a:ea typeface="造字工房悦黑（非商用）常规体" pitchFamily="2" charset="-122"/>
              </a:rPr>
              <a:t>为泛型添加上边界，即传入的类型实参必须是指定类型的子类型。</a:t>
            </a:r>
            <a:endParaRPr lang="zh-CN" altLang="en-US" sz="2000">
              <a:solidFill>
                <a:schemeClr val="tx1"/>
              </a:solidFill>
              <a:latin typeface="Arial" panose="020B0604020202020204" pitchFamily="34" charset="0"/>
              <a:ea typeface="造字工房悦黑（非商用）常规体" pitchFamily="2" charset="-122"/>
            </a:endParaRPr>
          </a:p>
          <a:p>
            <a:pPr>
              <a:lnSpc>
                <a:spcPct val="130000"/>
              </a:lnSpc>
            </a:pPr>
            <a:r>
              <a:rPr lang="zh-CN" altLang="en-US" sz="2000">
                <a:solidFill>
                  <a:schemeClr val="tx1"/>
                </a:solidFill>
                <a:latin typeface="Arial" panose="020B0604020202020204" pitchFamily="34" charset="0"/>
                <a:ea typeface="造字工房悦黑（非商用）常规体" pitchFamily="2" charset="-122"/>
              </a:rPr>
              <a:t>public void showKeyValue1(Generic</a:t>
            </a:r>
            <a:r>
              <a:rPr lang="zh-CN" altLang="en-US" sz="2000">
                <a:solidFill>
                  <a:srgbClr val="FF0000"/>
                </a:solidFill>
                <a:latin typeface="Arial" panose="020B0604020202020204" pitchFamily="34" charset="0"/>
                <a:ea typeface="造字工房悦黑（非商用）常规体" pitchFamily="2" charset="-122"/>
              </a:rPr>
              <a:t>&lt;? extends Number&gt; </a:t>
            </a:r>
            <a:r>
              <a:rPr lang="zh-CN" altLang="en-US" sz="2000">
                <a:solidFill>
                  <a:schemeClr val="tx1"/>
                </a:solidFill>
                <a:latin typeface="Arial" panose="020B0604020202020204" pitchFamily="34" charset="0"/>
                <a:ea typeface="造字工房悦黑（非商用）常规体" pitchFamily="2" charset="-122"/>
              </a:rPr>
              <a:t>obj){</a:t>
            </a:r>
            <a:endParaRPr lang="zh-CN" altLang="en-US" sz="2000">
              <a:solidFill>
                <a:schemeClr val="tx1"/>
              </a:solidFill>
              <a:latin typeface="Arial" panose="020B0604020202020204" pitchFamily="34" charset="0"/>
              <a:ea typeface="造字工房悦黑（非商用）常规体" pitchFamily="2" charset="-122"/>
            </a:endParaRPr>
          </a:p>
          <a:p>
            <a:pPr>
              <a:lnSpc>
                <a:spcPct val="130000"/>
              </a:lnSpc>
            </a:pPr>
            <a:r>
              <a:rPr lang="zh-CN" altLang="en-US" sz="2000">
                <a:solidFill>
                  <a:schemeClr val="tx1"/>
                </a:solidFill>
                <a:latin typeface="Arial" panose="020B0604020202020204" pitchFamily="34" charset="0"/>
                <a:ea typeface="造字工房悦黑（非商用）常规体" pitchFamily="2" charset="-122"/>
              </a:rPr>
              <a:t>    Log.d("泛型测试","key value is " + obj.getKey());</a:t>
            </a:r>
            <a:endParaRPr lang="zh-CN" altLang="en-US" sz="2000">
              <a:solidFill>
                <a:schemeClr val="tx1"/>
              </a:solidFill>
              <a:latin typeface="Arial" panose="020B0604020202020204" pitchFamily="34" charset="0"/>
              <a:ea typeface="造字工房悦黑（非商用）常规体" pitchFamily="2" charset="-122"/>
            </a:endParaRPr>
          </a:p>
          <a:p>
            <a:pPr>
              <a:lnSpc>
                <a:spcPct val="130000"/>
              </a:lnSpc>
            </a:pPr>
            <a:r>
              <a:rPr lang="zh-CN" altLang="en-US" sz="2000">
                <a:solidFill>
                  <a:schemeClr val="tx1"/>
                </a:solidFill>
                <a:latin typeface="Arial" panose="020B0604020202020204" pitchFamily="34" charset="0"/>
                <a:ea typeface="造字工房悦黑（非商用）常规体" pitchFamily="2" charset="-122"/>
              </a:rPr>
              <a:t>}</a:t>
            </a:r>
            <a:endParaRPr lang="zh-CN" altLang="en-US" sz="2000">
              <a:solidFill>
                <a:schemeClr val="tx1"/>
              </a:solidFill>
              <a:latin typeface="Arial" panose="020B0604020202020204" pitchFamily="34" charset="0"/>
              <a:ea typeface="造字工房悦黑（非商用）常规体" pitchFamily="2" charset="-122"/>
            </a:endParaRPr>
          </a:p>
          <a:p>
            <a:pPr>
              <a:lnSpc>
                <a:spcPct val="130000"/>
              </a:lnSpc>
            </a:pPr>
            <a:r>
              <a:rPr lang="zh-CN" altLang="en-US" sz="2000">
                <a:solidFill>
                  <a:schemeClr val="tx1"/>
                </a:solidFill>
                <a:latin typeface="Arial" panose="020B0604020202020204" pitchFamily="34" charset="0"/>
                <a:ea typeface="造字工房悦黑（非商用）常规体" pitchFamily="2" charset="-122"/>
              </a:rPr>
              <a:t>Generic&lt;String&gt; generic1 = new Generic&lt;String&gt;("11111");</a:t>
            </a:r>
            <a:endParaRPr lang="zh-CN" altLang="en-US" sz="2000">
              <a:solidFill>
                <a:schemeClr val="tx1"/>
              </a:solidFill>
              <a:latin typeface="Arial" panose="020B0604020202020204" pitchFamily="34" charset="0"/>
              <a:ea typeface="造字工房悦黑（非商用）常规体" pitchFamily="2" charset="-122"/>
            </a:endParaRPr>
          </a:p>
          <a:p>
            <a:pPr>
              <a:lnSpc>
                <a:spcPct val="130000"/>
              </a:lnSpc>
            </a:pPr>
            <a:r>
              <a:rPr lang="zh-CN" altLang="en-US" sz="2000">
                <a:solidFill>
                  <a:schemeClr val="tx1"/>
                </a:solidFill>
                <a:latin typeface="Arial" panose="020B0604020202020204" pitchFamily="34" charset="0"/>
                <a:ea typeface="造字工房悦黑（非商用）常规体" pitchFamily="2" charset="-122"/>
              </a:rPr>
              <a:t>Generic&lt;Integer&gt; generic2 = new Generic&lt;Integer&gt;(2222);</a:t>
            </a:r>
            <a:endParaRPr lang="zh-CN" altLang="en-US" sz="2000">
              <a:solidFill>
                <a:schemeClr val="tx1"/>
              </a:solidFill>
              <a:latin typeface="Arial" panose="020B0604020202020204" pitchFamily="34" charset="0"/>
              <a:ea typeface="造字工房悦黑（非商用）常规体" pitchFamily="2" charset="-122"/>
            </a:endParaRPr>
          </a:p>
          <a:p>
            <a:pPr>
              <a:lnSpc>
                <a:spcPct val="130000"/>
              </a:lnSpc>
            </a:pPr>
            <a:r>
              <a:rPr lang="zh-CN" altLang="en-US" sz="2000">
                <a:solidFill>
                  <a:schemeClr val="tx1"/>
                </a:solidFill>
                <a:latin typeface="Arial" panose="020B0604020202020204" pitchFamily="34" charset="0"/>
                <a:ea typeface="造字工房悦黑（非商用）常规体" pitchFamily="2" charset="-122"/>
              </a:rPr>
              <a:t>Generic&lt;Float&gt; generic3 = new Generic&lt;Float&gt;(2.4f);</a:t>
            </a:r>
            <a:endParaRPr lang="zh-CN" altLang="en-US" sz="2000">
              <a:solidFill>
                <a:schemeClr val="tx1"/>
              </a:solidFill>
              <a:latin typeface="Arial" panose="020B0604020202020204" pitchFamily="34" charset="0"/>
              <a:ea typeface="造字工房悦黑（非商用）常规体" pitchFamily="2" charset="-122"/>
            </a:endParaRPr>
          </a:p>
          <a:p>
            <a:pPr>
              <a:lnSpc>
                <a:spcPct val="130000"/>
              </a:lnSpc>
            </a:pPr>
            <a:r>
              <a:rPr lang="zh-CN" altLang="en-US" sz="2000">
                <a:solidFill>
                  <a:schemeClr val="tx1"/>
                </a:solidFill>
                <a:latin typeface="Arial" panose="020B0604020202020204" pitchFamily="34" charset="0"/>
                <a:ea typeface="造字工房悦黑（非商用）常规体" pitchFamily="2" charset="-122"/>
              </a:rPr>
              <a:t>Generic&lt;Double&gt; generic4 = new Generic&lt;Double&gt;(2.56);</a:t>
            </a:r>
            <a:endParaRPr lang="zh-CN" altLang="en-US" sz="2000">
              <a:solidFill>
                <a:schemeClr val="tx1"/>
              </a:solidFill>
              <a:latin typeface="Arial" panose="020B0604020202020204" pitchFamily="34" charset="0"/>
              <a:ea typeface="造字工房悦黑（非商用）常规体" pitchFamily="2" charset="-122"/>
            </a:endParaRPr>
          </a:p>
          <a:p>
            <a:pPr>
              <a:lnSpc>
                <a:spcPct val="130000"/>
              </a:lnSpc>
            </a:pPr>
            <a:endParaRPr lang="zh-CN" altLang="en-US" sz="2000">
              <a:solidFill>
                <a:schemeClr val="tx1"/>
              </a:solidFill>
              <a:latin typeface="Arial" panose="020B0604020202020204" pitchFamily="34" charset="0"/>
              <a:ea typeface="造字工房悦黑（非商用）常规体" pitchFamily="2" charset="-122"/>
            </a:endParaRPr>
          </a:p>
          <a:p>
            <a:pPr>
              <a:lnSpc>
                <a:spcPct val="130000"/>
              </a:lnSpc>
            </a:pPr>
            <a:r>
              <a:rPr lang="zh-CN" altLang="en-US" sz="2000">
                <a:solidFill>
                  <a:schemeClr val="tx1"/>
                </a:solidFill>
                <a:latin typeface="Arial" panose="020B0604020202020204" pitchFamily="34" charset="0"/>
                <a:ea typeface="造字工房悦黑（非商用）常规体" pitchFamily="2" charset="-122"/>
              </a:rPr>
              <a:t>/</a:t>
            </a:r>
            <a:r>
              <a:rPr lang="en-US" altLang="zh-CN" sz="2000">
                <a:solidFill>
                  <a:schemeClr val="tx1"/>
                </a:solidFill>
                <a:latin typeface="Arial" panose="020B0604020202020204" pitchFamily="34" charset="0"/>
                <a:ea typeface="造字工房悦黑（非商用）常规体" pitchFamily="2" charset="-122"/>
              </a:rPr>
              <a:t>/</a:t>
            </a:r>
            <a:r>
              <a:rPr lang="zh-CN" altLang="en-US" sz="2000">
                <a:solidFill>
                  <a:schemeClr val="tx1"/>
                </a:solidFill>
                <a:latin typeface="Arial" panose="020B0604020202020204" pitchFamily="34" charset="0"/>
                <a:ea typeface="造字工房悦黑（非商用）常规体" pitchFamily="2" charset="-122"/>
              </a:rPr>
              <a:t>这一行代码编译器会提示错误，因为String类型并不是Number类型的子类</a:t>
            </a:r>
            <a:endParaRPr lang="zh-CN" altLang="en-US" sz="2000">
              <a:solidFill>
                <a:schemeClr val="tx1"/>
              </a:solidFill>
              <a:latin typeface="Arial" panose="020B0604020202020204" pitchFamily="34" charset="0"/>
              <a:ea typeface="造字工房悦黑（非商用）常规体" pitchFamily="2" charset="-122"/>
            </a:endParaRPr>
          </a:p>
          <a:p>
            <a:pPr>
              <a:lnSpc>
                <a:spcPct val="130000"/>
              </a:lnSpc>
            </a:pPr>
            <a:r>
              <a:rPr lang="zh-CN" altLang="en-US" sz="2000">
                <a:solidFill>
                  <a:srgbClr val="FF0000"/>
                </a:solidFill>
                <a:latin typeface="Arial" panose="020B0604020202020204" pitchFamily="34" charset="0"/>
                <a:ea typeface="造字工房悦黑（非商用）常规体" pitchFamily="2" charset="-122"/>
              </a:rPr>
              <a:t>//showKeyValue1(generic1);</a:t>
            </a:r>
            <a:endParaRPr lang="zh-CN" altLang="en-US" sz="2000">
              <a:solidFill>
                <a:schemeClr val="tx1"/>
              </a:solidFill>
              <a:latin typeface="Arial" panose="020B0604020202020204" pitchFamily="34" charset="0"/>
              <a:ea typeface="造字工房悦黑（非商用）常规体" pitchFamily="2" charset="-122"/>
            </a:endParaRPr>
          </a:p>
          <a:p>
            <a:pPr>
              <a:lnSpc>
                <a:spcPct val="130000"/>
              </a:lnSpc>
            </a:pPr>
            <a:r>
              <a:rPr lang="zh-CN" altLang="en-US" sz="2000">
                <a:solidFill>
                  <a:schemeClr val="tx1"/>
                </a:solidFill>
                <a:latin typeface="Arial" panose="020B0604020202020204" pitchFamily="34" charset="0"/>
                <a:ea typeface="造字工房悦黑（非商用）常规体" pitchFamily="2" charset="-122"/>
              </a:rPr>
              <a:t>showKeyValue1(generic2);</a:t>
            </a:r>
            <a:endParaRPr lang="zh-CN" altLang="en-US" sz="2000">
              <a:solidFill>
                <a:schemeClr val="tx1"/>
              </a:solidFill>
              <a:latin typeface="Arial" panose="020B0604020202020204" pitchFamily="34" charset="0"/>
              <a:ea typeface="造字工房悦黑（非商用）常规体" pitchFamily="2" charset="-122"/>
            </a:endParaRPr>
          </a:p>
          <a:p>
            <a:pPr>
              <a:lnSpc>
                <a:spcPct val="130000"/>
              </a:lnSpc>
            </a:pPr>
            <a:r>
              <a:rPr lang="zh-CN" altLang="en-US" sz="2000">
                <a:solidFill>
                  <a:schemeClr val="tx1"/>
                </a:solidFill>
                <a:latin typeface="Arial" panose="020B0604020202020204" pitchFamily="34" charset="0"/>
                <a:ea typeface="造字工房悦黑（非商用）常规体" pitchFamily="2" charset="-122"/>
              </a:rPr>
              <a:t>showKeyValue1(generic3);</a:t>
            </a:r>
            <a:endParaRPr lang="zh-CN" altLang="en-US" sz="2000">
              <a:solidFill>
                <a:schemeClr val="tx1"/>
              </a:solidFill>
              <a:latin typeface="Arial" panose="020B0604020202020204" pitchFamily="34" charset="0"/>
              <a:ea typeface="造字工房悦黑（非商用）常规体" pitchFamily="2" charset="-122"/>
            </a:endParaRPr>
          </a:p>
          <a:p>
            <a:pPr>
              <a:lnSpc>
                <a:spcPct val="130000"/>
              </a:lnSpc>
            </a:pPr>
            <a:r>
              <a:rPr lang="zh-CN" altLang="en-US" sz="2000">
                <a:solidFill>
                  <a:schemeClr val="tx1"/>
                </a:solidFill>
                <a:latin typeface="Arial" panose="020B0604020202020204" pitchFamily="34" charset="0"/>
                <a:ea typeface="造字工房悦黑（非商用）常规体" pitchFamily="2" charset="-122"/>
              </a:rPr>
              <a:t>showKeyValue1(generic4);</a:t>
            </a:r>
            <a:endParaRPr lang="zh-CN" altLang="en-US" sz="2000">
              <a:solidFill>
                <a:schemeClr val="tx1"/>
              </a:solidFill>
              <a:latin typeface="Arial" panose="020B0604020202020204" pitchFamily="34" charset="0"/>
              <a:ea typeface="造字工房悦黑（非商用）常规体" pitchFamily="2" charset="-122"/>
            </a:endParaRPr>
          </a:p>
          <a:p>
            <a:pPr>
              <a:lnSpc>
                <a:spcPct val="130000"/>
              </a:lnSpc>
            </a:pPr>
            <a:endParaRPr lang="zh-CN" altLang="en-US" sz="2000">
              <a:solidFill>
                <a:schemeClr val="tx1"/>
              </a:solidFill>
              <a:latin typeface="Arial" panose="020B0604020202020204" pitchFamily="34" charset="0"/>
              <a:ea typeface="造字工房悦黑（非商用）常规体" pitchFamily="2" charset="-122"/>
            </a:endParaRPr>
          </a:p>
          <a:p>
            <a:r>
              <a:rPr lang="en-US" altLang="zh-CN" sz="2800">
                <a:solidFill>
                  <a:srgbClr val="7F7F7F"/>
                </a:solidFill>
                <a:latin typeface="Arial" panose="020B0604020202020204" pitchFamily="34" charset="0"/>
                <a:ea typeface="造字工房悦黑（非商用）常规体" pitchFamily="2" charset="-122"/>
                <a:sym typeface="微软雅黑" panose="020B0503020204020204" charset="-122"/>
              </a:rPr>
              <a:t>	</a:t>
            </a:r>
            <a:endParaRPr lang="en-US" altLang="zh-CN" sz="2800">
              <a:solidFill>
                <a:srgbClr val="7F7F7F"/>
              </a:solidFill>
              <a:latin typeface="Arial" panose="020B0604020202020204" pitchFamily="34" charset="0"/>
              <a:ea typeface="造字工房悦黑（非商用）常规体" pitchFamily="2" charset="-122"/>
              <a:sym typeface="微软雅黑" panose="020B0503020204020204" charset="-122"/>
            </a:endParaRPr>
          </a:p>
        </p:txBody>
      </p:sp>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文本框 1"/>
          <p:cNvSpPr txBox="1"/>
          <p:nvPr/>
        </p:nvSpPr>
        <p:spPr>
          <a:xfrm>
            <a:off x="373063" y="947738"/>
            <a:ext cx="8607425" cy="4061460"/>
          </a:xfrm>
          <a:prstGeom prst="rect">
            <a:avLst/>
          </a:prstGeom>
          <a:noFill/>
          <a:ln w="9525">
            <a:noFill/>
          </a:ln>
        </p:spPr>
        <p:txBody>
          <a:bodyPr wrap="square" anchor="t">
            <a:spAutoFit/>
          </a:bodyPr>
          <a:p>
            <a:pPr algn="l">
              <a:lnSpc>
                <a:spcPct val="130000"/>
              </a:lnSpc>
              <a:buClrTx/>
              <a:buSzTx/>
              <a:buNone/>
            </a:pPr>
            <a:r>
              <a:rPr lang="zh-CN" altLang="en-US" sz="2000">
                <a:latin typeface="Arial" panose="020B0604020202020204" pitchFamily="34" charset="0"/>
                <a:ea typeface="造字工房悦黑（非商用）常规体" pitchFamily="2" charset="-122"/>
              </a:rPr>
              <a:t>再来一个泛型方法的例子：</a:t>
            </a:r>
            <a:endParaRPr lang="zh-CN" altLang="en-US" sz="2000">
              <a:latin typeface="Arial" panose="020B0604020202020204" pitchFamily="34" charset="0"/>
              <a:ea typeface="造字工房悦黑（非商用）常规体" pitchFamily="2" charset="-122"/>
            </a:endParaRPr>
          </a:p>
          <a:p>
            <a:pPr algn="l">
              <a:lnSpc>
                <a:spcPct val="130000"/>
              </a:lnSpc>
              <a:buClrTx/>
              <a:buSzTx/>
              <a:buNone/>
            </a:pPr>
            <a:r>
              <a:rPr lang="zh-CN" altLang="en-US" sz="2000">
                <a:latin typeface="Arial" panose="020B0604020202020204" pitchFamily="34" charset="0"/>
                <a:ea typeface="造字工房悦黑（非商用）常规体" pitchFamily="2" charset="-122"/>
                <a:sym typeface="微软雅黑" panose="020B0503020204020204" charset="-122"/>
              </a:rPr>
              <a:t>//在泛型方法中添加上下边界限制的时候，必须在权限声明与返回值之间的&lt;T&gt;上添加上下边界，即在泛型声明的时候添加</a:t>
            </a:r>
            <a:endParaRPr lang="zh-CN" altLang="en-US" sz="2000">
              <a:latin typeface="Arial" panose="020B0604020202020204" pitchFamily="34" charset="0"/>
              <a:ea typeface="造字工房悦黑（非商用）常规体" pitchFamily="2" charset="-122"/>
              <a:sym typeface="微软雅黑" panose="020B0503020204020204" charset="-122"/>
            </a:endParaRPr>
          </a:p>
          <a:p>
            <a:pPr algn="l">
              <a:lnSpc>
                <a:spcPct val="130000"/>
              </a:lnSpc>
              <a:buClrTx/>
              <a:buSzTx/>
              <a:buNone/>
            </a:pPr>
            <a:r>
              <a:rPr lang="zh-CN" altLang="en-US" sz="2000">
                <a:latin typeface="Arial" panose="020B0604020202020204" pitchFamily="34" charset="0"/>
                <a:ea typeface="造字工房悦黑（非商用）常规体" pitchFamily="2" charset="-122"/>
                <a:sym typeface="微软雅黑" panose="020B0503020204020204" charset="-122"/>
              </a:rPr>
              <a:t>//public &lt;T&gt; T showKeyName(Generic&lt;T extends Number&gt; container)，编译器会报错："Unexpected bound"</a:t>
            </a:r>
            <a:endParaRPr lang="zh-CN" altLang="en-US" sz="2000">
              <a:latin typeface="Arial" panose="020B0604020202020204" pitchFamily="34" charset="0"/>
              <a:ea typeface="造字工房悦黑（非商用）常规体" pitchFamily="2" charset="-122"/>
              <a:sym typeface="微软雅黑" panose="020B0503020204020204" charset="-122"/>
            </a:endParaRPr>
          </a:p>
          <a:p>
            <a:pPr algn="l">
              <a:lnSpc>
                <a:spcPct val="130000"/>
              </a:lnSpc>
              <a:buClrTx/>
              <a:buSzTx/>
              <a:buNone/>
            </a:pPr>
            <a:r>
              <a:rPr lang="zh-CN" altLang="en-US" sz="2000">
                <a:latin typeface="Arial" panose="020B0604020202020204" pitchFamily="34" charset="0"/>
                <a:ea typeface="造字工房悦黑（非商用）常规体" pitchFamily="2" charset="-122"/>
                <a:sym typeface="微软雅黑" panose="020B0503020204020204" charset="-122"/>
              </a:rPr>
              <a:t>public </a:t>
            </a:r>
            <a:r>
              <a:rPr lang="zh-CN" altLang="en-US" sz="2000">
                <a:solidFill>
                  <a:srgbClr val="FF0000"/>
                </a:solidFill>
                <a:latin typeface="Arial" panose="020B0604020202020204" pitchFamily="34" charset="0"/>
                <a:ea typeface="造字工房悦黑（非商用）常规体" pitchFamily="2" charset="-122"/>
                <a:sym typeface="微软雅黑" panose="020B0503020204020204" charset="-122"/>
              </a:rPr>
              <a:t>&lt;T extends Number&gt;</a:t>
            </a:r>
            <a:r>
              <a:rPr lang="zh-CN" altLang="en-US" sz="2000">
                <a:latin typeface="Arial" panose="020B0604020202020204" pitchFamily="34" charset="0"/>
                <a:ea typeface="造字工房悦黑（非商用）常规体" pitchFamily="2" charset="-122"/>
                <a:sym typeface="微软雅黑" panose="020B0503020204020204" charset="-122"/>
              </a:rPr>
              <a:t> T showKeyName(Generic&lt;T&gt; container){</a:t>
            </a:r>
            <a:endParaRPr lang="zh-CN" altLang="en-US" sz="2000">
              <a:latin typeface="Arial" panose="020B0604020202020204" pitchFamily="34" charset="0"/>
              <a:ea typeface="造字工房悦黑（非商用）常规体" pitchFamily="2" charset="-122"/>
              <a:sym typeface="微软雅黑" panose="020B0503020204020204" charset="-122"/>
            </a:endParaRPr>
          </a:p>
          <a:p>
            <a:pPr algn="l">
              <a:lnSpc>
                <a:spcPct val="130000"/>
              </a:lnSpc>
              <a:buClrTx/>
              <a:buSzTx/>
              <a:buNone/>
            </a:pPr>
            <a:r>
              <a:rPr lang="zh-CN" altLang="en-US" sz="2000">
                <a:latin typeface="Arial" panose="020B0604020202020204" pitchFamily="34" charset="0"/>
                <a:ea typeface="造字工房悦黑（非商用）常规体" pitchFamily="2" charset="-122"/>
                <a:sym typeface="微软雅黑" panose="020B0503020204020204" charset="-122"/>
              </a:rPr>
              <a:t>    System.out.println("container key :" + container.getKey());</a:t>
            </a:r>
            <a:endParaRPr lang="zh-CN" altLang="en-US" sz="2000">
              <a:latin typeface="Arial" panose="020B0604020202020204" pitchFamily="34" charset="0"/>
              <a:ea typeface="造字工房悦黑（非商用）常规体" pitchFamily="2" charset="-122"/>
              <a:sym typeface="微软雅黑" panose="020B0503020204020204" charset="-122"/>
            </a:endParaRPr>
          </a:p>
          <a:p>
            <a:pPr algn="l">
              <a:lnSpc>
                <a:spcPct val="130000"/>
              </a:lnSpc>
              <a:buClrTx/>
              <a:buSzTx/>
              <a:buNone/>
            </a:pPr>
            <a:r>
              <a:rPr lang="zh-CN" altLang="en-US" sz="2000">
                <a:latin typeface="Arial" panose="020B0604020202020204" pitchFamily="34" charset="0"/>
                <a:ea typeface="造字工房悦黑（非商用）常规体" pitchFamily="2" charset="-122"/>
                <a:sym typeface="微软雅黑" panose="020B0503020204020204" charset="-122"/>
              </a:rPr>
              <a:t>    T test = container.getKey();</a:t>
            </a:r>
            <a:endParaRPr lang="zh-CN" altLang="en-US" sz="2000">
              <a:latin typeface="Arial" panose="020B0604020202020204" pitchFamily="34" charset="0"/>
              <a:ea typeface="造字工房悦黑（非商用）常规体" pitchFamily="2" charset="-122"/>
              <a:sym typeface="微软雅黑" panose="020B0503020204020204" charset="-122"/>
            </a:endParaRPr>
          </a:p>
          <a:p>
            <a:pPr algn="l">
              <a:lnSpc>
                <a:spcPct val="130000"/>
              </a:lnSpc>
              <a:buClrTx/>
              <a:buSzTx/>
              <a:buNone/>
            </a:pPr>
            <a:r>
              <a:rPr lang="zh-CN" altLang="en-US" sz="2000">
                <a:latin typeface="Arial" panose="020B0604020202020204" pitchFamily="34" charset="0"/>
                <a:ea typeface="造字工房悦黑（非商用）常规体" pitchFamily="2" charset="-122"/>
                <a:sym typeface="微软雅黑" panose="020B0503020204020204" charset="-122"/>
              </a:rPr>
              <a:t>    return test;</a:t>
            </a:r>
            <a:endParaRPr lang="zh-CN" altLang="en-US" sz="2000">
              <a:latin typeface="Arial" panose="020B0604020202020204" pitchFamily="34" charset="0"/>
              <a:ea typeface="造字工房悦黑（非商用）常规体" pitchFamily="2" charset="-122"/>
              <a:sym typeface="微软雅黑" panose="020B0503020204020204" charset="-122"/>
            </a:endParaRPr>
          </a:p>
          <a:p>
            <a:pPr algn="l">
              <a:lnSpc>
                <a:spcPct val="130000"/>
              </a:lnSpc>
              <a:buClrTx/>
              <a:buSzTx/>
              <a:buNone/>
            </a:pPr>
            <a:r>
              <a:rPr lang="zh-CN" altLang="en-US" sz="2000">
                <a:latin typeface="Arial" panose="020B0604020202020204" pitchFamily="34" charset="0"/>
                <a:ea typeface="造字工房悦黑（非商用）常规体" pitchFamily="2" charset="-122"/>
                <a:sym typeface="微软雅黑" panose="020B0503020204020204" charset="-122"/>
              </a:rPr>
              <a:t>}</a:t>
            </a:r>
            <a:endParaRPr lang="zh-CN" altLang="en-US" sz="2000">
              <a:latin typeface="Arial" panose="020B0604020202020204" pitchFamily="34" charset="0"/>
              <a:ea typeface="造字工房悦黑（非商用）常规体" pitchFamily="2" charset="-122"/>
              <a:sym typeface="微软雅黑" panose="020B0503020204020204" charset="-122"/>
            </a:endParaRPr>
          </a:p>
          <a:p>
            <a:pPr algn="l">
              <a:lnSpc>
                <a:spcPct val="130000"/>
              </a:lnSpc>
              <a:buClrTx/>
              <a:buSzTx/>
              <a:buNone/>
            </a:pPr>
            <a:endParaRPr lang="zh-CN" altLang="en-US" sz="2000">
              <a:latin typeface="Arial" panose="020B0604020202020204" pitchFamily="34" charset="0"/>
              <a:ea typeface="造字工房悦黑（非商用）常规体" pitchFamily="2" charset="-122"/>
              <a:sym typeface="微软雅黑" panose="020B0503020204020204" charset="-122"/>
            </a:endParaRPr>
          </a:p>
          <a:p>
            <a:pPr algn="l">
              <a:lnSpc>
                <a:spcPct val="130000"/>
              </a:lnSpc>
              <a:buClrTx/>
              <a:buSzTx/>
              <a:buNone/>
            </a:pPr>
            <a:r>
              <a:rPr lang="zh-CN" altLang="en-US" sz="2000">
                <a:latin typeface="Arial" panose="020B0604020202020204" pitchFamily="34" charset="0"/>
                <a:ea typeface="造字工房悦黑（非商用）常规体" pitchFamily="2" charset="-122"/>
                <a:sym typeface="微软雅黑" panose="020B0503020204020204" charset="-122"/>
              </a:rPr>
              <a:t>通过上面的两个例子可以看出：泛型的上下边界添加，必须与泛型的声明在一起 。	</a:t>
            </a:r>
            <a:endParaRPr lang="zh-CN" altLang="en-US" sz="2000">
              <a:latin typeface="Arial" panose="020B0604020202020204" pitchFamily="34" charset="0"/>
              <a:ea typeface="造字工房悦黑（非商用）常规体" pitchFamily="2" charset="-122"/>
              <a:sym typeface="微软雅黑" panose="020B0503020204020204" charset="-122"/>
            </a:endParaRPr>
          </a:p>
        </p:txBody>
      </p:sp>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77654" y="4527709"/>
            <a:ext cx="1487805" cy="1487805"/>
          </a:xfrm>
          <a:prstGeom prst="rect">
            <a:avLst/>
          </a:prstGeom>
        </p:spPr>
      </p:pic>
      <p:sp>
        <p:nvSpPr>
          <p:cNvPr id="7" name="01"/>
          <p:cNvSpPr/>
          <p:nvPr/>
        </p:nvSpPr>
        <p:spPr>
          <a:xfrm>
            <a:off x="3287830" y="3083096"/>
            <a:ext cx="2567940" cy="991870"/>
          </a:xfrm>
          <a:prstGeom prst="rect">
            <a:avLst/>
          </a:prstGeom>
          <a:noFill/>
        </p:spPr>
        <p:txBody>
          <a:bodyPr wrap="none" lIns="68580" tIns="34290" rIns="68580" bIns="34290">
            <a:spAutoFit/>
          </a:bodyPr>
          <a:lstStyle/>
          <a:p>
            <a:pPr algn="ctr"/>
            <a:r>
              <a:rPr lang="zh-CN" altLang="en-US" sz="6000" b="1" dirty="0" smtClean="0">
                <a:ln w="0"/>
                <a:solidFill>
                  <a:schemeClr val="accent1"/>
                </a:solidFill>
                <a:latin typeface="微软雅黑" panose="020B0503020204020204" pitchFamily="82" charset="2"/>
                <a:ea typeface="微软雅黑" panose="020B0503020204020204" pitchFamily="82" charset="2"/>
              </a:rPr>
              <a:t>谢    谢</a:t>
            </a:r>
            <a:endParaRPr lang="zh-CN" altLang="en-US" sz="6000" b="1" cap="none" spc="0" dirty="0" smtClean="0">
              <a:ln w="0"/>
              <a:solidFill>
                <a:schemeClr val="accent1"/>
              </a:solidFill>
              <a:latin typeface="微软雅黑" panose="020B0503020204020204" pitchFamily="82" charset="2"/>
              <a:ea typeface="微软雅黑" panose="020B0503020204020204" pitchFamily="82" charset="2"/>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文本框 1"/>
          <p:cNvSpPr txBox="1"/>
          <p:nvPr/>
        </p:nvSpPr>
        <p:spPr>
          <a:xfrm>
            <a:off x="193040" y="948055"/>
            <a:ext cx="8787765" cy="3242945"/>
          </a:xfrm>
          <a:prstGeom prst="rect">
            <a:avLst/>
          </a:prstGeom>
          <a:noFill/>
          <a:ln w="9525">
            <a:noFill/>
          </a:ln>
        </p:spPr>
        <p:txBody>
          <a:bodyPr wrap="square" anchor="t">
            <a:spAutoFit/>
          </a:bodyPr>
          <a:p>
            <a:pPr>
              <a:lnSpc>
                <a:spcPct val="140000"/>
              </a:lnSpc>
            </a:pPr>
            <a:r>
              <a:rPr lang="zh-CN" altLang="en-US" sz="3200" dirty="0" smtClean="0">
                <a:latin typeface="微软雅黑" panose="020B0503020204020204" charset="-122"/>
                <a:ea typeface="微软雅黑" panose="020B0503020204020204" charset="-122"/>
                <a:cs typeface="微软雅黑" panose="020B0503020204020204" charset="-122"/>
              </a:rPr>
              <a:t>为什么要使用泛型？</a:t>
            </a:r>
            <a:r>
              <a:rPr lang="zh-CN" altLang="zh-CN" sz="3200">
                <a:solidFill>
                  <a:srgbClr val="7F7F7F"/>
                </a:solidFill>
                <a:latin typeface="微软雅黑" panose="020B0503020204020204" charset="-122"/>
                <a:ea typeface="微软雅黑" panose="020B0503020204020204" charset="-122"/>
                <a:cs typeface="微软雅黑" panose="020B0503020204020204" charset="-122"/>
              </a:rPr>
              <a:t>	</a:t>
            </a:r>
            <a:endParaRPr lang="zh-CN" altLang="zh-CN" sz="3200">
              <a:solidFill>
                <a:srgbClr val="7F7F7F"/>
              </a:solidFill>
              <a:latin typeface="微软雅黑" panose="020B0503020204020204" charset="-122"/>
              <a:ea typeface="微软雅黑" panose="020B0503020204020204" charset="-122"/>
              <a:cs typeface="微软雅黑" panose="020B0503020204020204" charset="-122"/>
            </a:endParaRPr>
          </a:p>
          <a:p>
            <a:pPr>
              <a:lnSpc>
                <a:spcPct val="200000"/>
              </a:lnSpc>
            </a:pPr>
            <a:r>
              <a:rPr lang="en-US" altLang="zh-CN" sz="3200" dirty="0" smtClean="0">
                <a:latin typeface="微软雅黑" panose="020B0503020204020204" charset="-122"/>
                <a:ea typeface="微软雅黑" panose="020B0503020204020204" charset="-122"/>
                <a:cs typeface="微软雅黑" panose="020B0503020204020204" charset="-122"/>
                <a:sym typeface="+mn-ea"/>
              </a:rPr>
              <a:t>        </a:t>
            </a:r>
            <a:r>
              <a:rPr lang="en-US" altLang="zh-CN" sz="2400" dirty="0" smtClean="0">
                <a:latin typeface="微软雅黑" panose="020B0503020204020204" charset="-122"/>
                <a:ea typeface="微软雅黑" panose="020B0503020204020204" charset="-122"/>
                <a:cs typeface="微软雅黑" panose="020B0503020204020204" charset="-122"/>
                <a:sym typeface="+mn-ea"/>
              </a:rPr>
              <a:t>Java</a:t>
            </a:r>
            <a:r>
              <a:rPr lang="zh-CN" altLang="en-US" sz="2400" dirty="0">
                <a:latin typeface="微软雅黑" panose="020B0503020204020204" charset="-122"/>
                <a:ea typeface="微软雅黑" panose="020B0503020204020204" charset="-122"/>
                <a:cs typeface="微软雅黑" panose="020B0503020204020204" charset="-122"/>
                <a:sym typeface="+mn-ea"/>
              </a:rPr>
              <a:t>泛型可以保证如果程序在编译时没有发出警告，运行时就不会产生</a:t>
            </a:r>
            <a:r>
              <a:rPr lang="en-US" altLang="zh-CN" sz="2400" dirty="0" err="1">
                <a:latin typeface="微软雅黑" panose="020B0503020204020204" charset="-122"/>
                <a:ea typeface="微软雅黑" panose="020B0503020204020204" charset="-122"/>
                <a:cs typeface="微软雅黑" panose="020B0503020204020204" charset="-122"/>
                <a:sym typeface="+mn-ea"/>
              </a:rPr>
              <a:t>ClassCastException</a:t>
            </a:r>
            <a:r>
              <a:rPr lang="zh-CN" altLang="en-US" sz="2400" dirty="0">
                <a:latin typeface="微软雅黑" panose="020B0503020204020204" charset="-122"/>
                <a:ea typeface="微软雅黑" panose="020B0503020204020204" charset="-122"/>
                <a:cs typeface="微软雅黑" panose="020B0503020204020204" charset="-122"/>
                <a:sym typeface="+mn-ea"/>
              </a:rPr>
              <a:t>异常。同时，代码更加简洁、健壮</a:t>
            </a:r>
            <a:r>
              <a:rPr lang="zh-CN" altLang="en-US" sz="2400" dirty="0" smtClean="0">
                <a:latin typeface="微软雅黑" panose="020B0503020204020204" charset="-122"/>
                <a:ea typeface="微软雅黑" panose="020B0503020204020204" charset="-122"/>
                <a:cs typeface="微软雅黑" panose="020B0503020204020204" charset="-122"/>
                <a:sym typeface="+mn-ea"/>
              </a:rPr>
              <a:t>。</a:t>
            </a:r>
            <a:endParaRPr lang="zh-CN" altLang="zh-CN" sz="2400">
              <a:solidFill>
                <a:srgbClr val="7F7F7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文本框 1"/>
          <p:cNvSpPr txBox="1"/>
          <p:nvPr/>
        </p:nvSpPr>
        <p:spPr>
          <a:xfrm>
            <a:off x="191770" y="956945"/>
            <a:ext cx="8761095" cy="6393180"/>
          </a:xfrm>
          <a:prstGeom prst="rect">
            <a:avLst/>
          </a:prstGeom>
          <a:noFill/>
          <a:ln w="9525">
            <a:noFill/>
          </a:ln>
        </p:spPr>
        <p:txBody>
          <a:bodyPr wrap="square" anchor="t">
            <a:spAutoFit/>
          </a:bodyPr>
          <a:p>
            <a:pPr>
              <a:lnSpc>
                <a:spcPct val="170000"/>
              </a:lnSpc>
            </a:pPr>
            <a:r>
              <a:rPr lang="zh-CN" altLang="zh-CN" sz="2400">
                <a:solidFill>
                  <a:schemeClr val="tx1"/>
                </a:solidFill>
                <a:latin typeface="微软雅黑" panose="020B0503020204020204" charset="-122"/>
                <a:ea typeface="微软雅黑" panose="020B0503020204020204" charset="-122"/>
                <a:cs typeface="微软雅黑" panose="020B0503020204020204" charset="-122"/>
              </a:rPr>
              <a:t>示例：</a:t>
            </a:r>
            <a:endParaRPr lang="zh-CN" altLang="zh-CN" sz="2400">
              <a:solidFill>
                <a:schemeClr val="tx1"/>
              </a:solidFill>
              <a:latin typeface="微软雅黑" panose="020B0503020204020204" charset="-122"/>
              <a:ea typeface="微软雅黑" panose="020B0503020204020204" charset="-122"/>
              <a:cs typeface="微软雅黑" panose="020B0503020204020204" charset="-122"/>
            </a:endParaRPr>
          </a:p>
          <a:p>
            <a:pPr>
              <a:lnSpc>
                <a:spcPct val="170000"/>
              </a:lnSpc>
            </a:pPr>
            <a:r>
              <a:rPr lang="en-US" altLang="zh-CN" sz="2400">
                <a:solidFill>
                  <a:schemeClr val="tx1"/>
                </a:solidFill>
                <a:latin typeface="微软雅黑" panose="020B0503020204020204" charset="-122"/>
                <a:ea typeface="微软雅黑" panose="020B0503020204020204" charset="-122"/>
                <a:cs typeface="微软雅黑" panose="020B0503020204020204" charset="-122"/>
              </a:rPr>
              <a:t>	List arrayList = new ArrayList();</a:t>
            </a:r>
            <a:endParaRPr lang="en-US" altLang="zh-CN" sz="2400">
              <a:solidFill>
                <a:schemeClr val="tx1"/>
              </a:solidFill>
              <a:latin typeface="微软雅黑" panose="020B0503020204020204" charset="-122"/>
              <a:ea typeface="微软雅黑" panose="020B0503020204020204" charset="-122"/>
              <a:cs typeface="微软雅黑" panose="020B0503020204020204" charset="-122"/>
            </a:endParaRPr>
          </a:p>
          <a:p>
            <a:pPr lvl="2" indent="0">
              <a:lnSpc>
                <a:spcPct val="170000"/>
              </a:lnSpc>
            </a:pPr>
            <a:r>
              <a:rPr lang="en-US" altLang="zh-CN" sz="2400">
                <a:solidFill>
                  <a:schemeClr val="tx1"/>
                </a:solidFill>
                <a:latin typeface="微软雅黑" panose="020B0503020204020204" charset="-122"/>
                <a:ea typeface="微软雅黑" panose="020B0503020204020204" charset="-122"/>
                <a:cs typeface="微软雅黑" panose="020B0503020204020204" charset="-122"/>
              </a:rPr>
              <a:t>arrayList.add("aaaa");</a:t>
            </a:r>
            <a:endParaRPr lang="en-US" altLang="zh-CN" sz="2400">
              <a:solidFill>
                <a:schemeClr val="tx1"/>
              </a:solidFill>
              <a:latin typeface="微软雅黑" panose="020B0503020204020204" charset="-122"/>
              <a:ea typeface="微软雅黑" panose="020B0503020204020204" charset="-122"/>
              <a:cs typeface="微软雅黑" panose="020B0503020204020204" charset="-122"/>
            </a:endParaRPr>
          </a:p>
          <a:p>
            <a:pPr lvl="2" indent="0">
              <a:lnSpc>
                <a:spcPct val="170000"/>
              </a:lnSpc>
            </a:pPr>
            <a:r>
              <a:rPr lang="en-US" altLang="zh-CN" sz="2400">
                <a:solidFill>
                  <a:schemeClr val="tx1"/>
                </a:solidFill>
                <a:latin typeface="微软雅黑" panose="020B0503020204020204" charset="-122"/>
                <a:ea typeface="微软雅黑" panose="020B0503020204020204" charset="-122"/>
                <a:cs typeface="微软雅黑" panose="020B0503020204020204" charset="-122"/>
              </a:rPr>
              <a:t>arrayList.add(100);</a:t>
            </a:r>
            <a:endParaRPr lang="en-US" altLang="zh-CN" sz="2400">
              <a:solidFill>
                <a:schemeClr val="tx1"/>
              </a:solidFill>
              <a:latin typeface="微软雅黑" panose="020B0503020204020204" charset="-122"/>
              <a:ea typeface="微软雅黑" panose="020B0503020204020204" charset="-122"/>
              <a:cs typeface="微软雅黑" panose="020B0503020204020204" charset="-122"/>
            </a:endParaRPr>
          </a:p>
          <a:p>
            <a:pPr lvl="2" indent="0">
              <a:lnSpc>
                <a:spcPct val="170000"/>
              </a:lnSpc>
            </a:pPr>
            <a:r>
              <a:rPr lang="en-US" altLang="zh-CN" sz="2400">
                <a:solidFill>
                  <a:schemeClr val="tx1"/>
                </a:solidFill>
                <a:latin typeface="微软雅黑" panose="020B0503020204020204" charset="-122"/>
                <a:ea typeface="微软雅黑" panose="020B0503020204020204" charset="-122"/>
                <a:cs typeface="微软雅黑" panose="020B0503020204020204" charset="-122"/>
              </a:rPr>
              <a:t>for(int i = 0; i&lt; arrayList.size();i++){</a:t>
            </a:r>
            <a:endParaRPr lang="en-US" altLang="zh-CN" sz="2400">
              <a:solidFill>
                <a:schemeClr val="tx1"/>
              </a:solidFill>
              <a:latin typeface="微软雅黑" panose="020B0503020204020204" charset="-122"/>
              <a:ea typeface="微软雅黑" panose="020B0503020204020204" charset="-122"/>
              <a:cs typeface="微软雅黑" panose="020B0503020204020204" charset="-122"/>
            </a:endParaRPr>
          </a:p>
          <a:p>
            <a:pPr lvl="2" indent="0">
              <a:lnSpc>
                <a:spcPct val="170000"/>
              </a:lnSpc>
            </a:pPr>
            <a:r>
              <a:rPr lang="en-US" altLang="zh-CN" sz="2400">
                <a:solidFill>
                  <a:schemeClr val="tx1"/>
                </a:solidFill>
                <a:latin typeface="微软雅黑" panose="020B0503020204020204" charset="-122"/>
                <a:ea typeface="微软雅黑" panose="020B0503020204020204" charset="-122"/>
                <a:cs typeface="微软雅黑" panose="020B0503020204020204" charset="-122"/>
              </a:rPr>
              <a:t>    String item = (String)arrayList.get(i);</a:t>
            </a:r>
            <a:endParaRPr lang="en-US" altLang="zh-CN" sz="2400">
              <a:solidFill>
                <a:schemeClr val="tx1"/>
              </a:solidFill>
              <a:latin typeface="微软雅黑" panose="020B0503020204020204" charset="-122"/>
              <a:ea typeface="微软雅黑" panose="020B0503020204020204" charset="-122"/>
              <a:cs typeface="微软雅黑" panose="020B0503020204020204" charset="-122"/>
            </a:endParaRPr>
          </a:p>
          <a:p>
            <a:pPr lvl="2" indent="0">
              <a:lnSpc>
                <a:spcPct val="170000"/>
              </a:lnSpc>
            </a:pPr>
            <a:r>
              <a:rPr lang="en-US" altLang="zh-CN" sz="2400">
                <a:solidFill>
                  <a:schemeClr val="tx1"/>
                </a:solidFill>
                <a:latin typeface="微软雅黑" panose="020B0503020204020204" charset="-122"/>
                <a:ea typeface="微软雅黑" panose="020B0503020204020204" charset="-122"/>
                <a:cs typeface="微软雅黑" panose="020B0503020204020204" charset="-122"/>
              </a:rPr>
              <a:t>    System.out.println("泛型测试,item = " + item);</a:t>
            </a:r>
            <a:endParaRPr lang="en-US" altLang="zh-CN" sz="2400">
              <a:solidFill>
                <a:schemeClr val="tx1"/>
              </a:solidFill>
              <a:latin typeface="微软雅黑" panose="020B0503020204020204" charset="-122"/>
              <a:ea typeface="微软雅黑" panose="020B0503020204020204" charset="-122"/>
              <a:cs typeface="微软雅黑" panose="020B0503020204020204" charset="-122"/>
            </a:endParaRPr>
          </a:p>
          <a:p>
            <a:pPr lvl="2" indent="0">
              <a:lnSpc>
                <a:spcPct val="170000"/>
              </a:lnSpc>
            </a:pPr>
            <a:r>
              <a:rPr lang="en-US" altLang="zh-CN" sz="24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400">
              <a:solidFill>
                <a:schemeClr val="tx1"/>
              </a:solidFill>
              <a:latin typeface="微软雅黑" panose="020B0503020204020204" charset="-122"/>
              <a:ea typeface="微软雅黑" panose="020B0503020204020204" charset="-122"/>
              <a:cs typeface="微软雅黑" panose="020B0503020204020204" charset="-122"/>
            </a:endParaRPr>
          </a:p>
          <a:p>
            <a:pPr lvl="2" indent="0">
              <a:lnSpc>
                <a:spcPct val="90000"/>
              </a:lnSpc>
            </a:pPr>
            <a:endParaRPr lang="en-US" altLang="zh-CN" sz="2400">
              <a:solidFill>
                <a:schemeClr val="tx1"/>
              </a:solidFill>
              <a:latin typeface="微软雅黑" panose="020B0503020204020204" charset="-122"/>
              <a:ea typeface="微软雅黑" panose="020B0503020204020204" charset="-122"/>
              <a:cs typeface="微软雅黑" panose="020B0503020204020204" charset="-122"/>
            </a:endParaRPr>
          </a:p>
          <a:p>
            <a:pPr lvl="2" indent="0">
              <a:lnSpc>
                <a:spcPct val="90000"/>
              </a:lnSpc>
            </a:pPr>
            <a:endParaRPr lang="en-US" altLang="zh-CN" sz="2400">
              <a:solidFill>
                <a:schemeClr val="tx1"/>
              </a:solidFill>
              <a:latin typeface="微软雅黑" panose="020B0503020204020204" charset="-122"/>
              <a:ea typeface="微软雅黑" panose="020B0503020204020204" charset="-122"/>
              <a:cs typeface="微软雅黑" panose="020B0503020204020204" charset="-122"/>
            </a:endParaRPr>
          </a:p>
          <a:p>
            <a:pPr lvl="2" indent="0"/>
            <a:endParaRPr lang="en-US" altLang="zh-CN" sz="2000">
              <a:solidFill>
                <a:schemeClr val="tx1"/>
              </a:solidFill>
              <a:latin typeface="微软雅黑" panose="020B0503020204020204" charset="-122"/>
              <a:ea typeface="微软雅黑" panose="020B0503020204020204" charset="-122"/>
              <a:cs typeface="微软雅黑" panose="020B0503020204020204" charset="-122"/>
            </a:endParaRPr>
          </a:p>
          <a:p>
            <a:pPr lvl="2" indent="0"/>
            <a:endParaRPr lang="en-US" altLang="zh-CN" sz="20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文本框 1"/>
          <p:cNvSpPr txBox="1"/>
          <p:nvPr/>
        </p:nvSpPr>
        <p:spPr>
          <a:xfrm>
            <a:off x="191770" y="1243965"/>
            <a:ext cx="8761095" cy="4756785"/>
          </a:xfrm>
          <a:prstGeom prst="rect">
            <a:avLst/>
          </a:prstGeom>
          <a:noFill/>
          <a:ln w="9525">
            <a:noFill/>
          </a:ln>
        </p:spPr>
        <p:txBody>
          <a:bodyPr wrap="square" anchor="t">
            <a:spAutoFit/>
          </a:bodyPr>
          <a:p>
            <a:r>
              <a:rPr lang="en-US" altLang="zh-CN" sz="2400">
                <a:solidFill>
                  <a:schemeClr val="tx1"/>
                </a:solidFill>
                <a:latin typeface="微软雅黑" panose="020B0503020204020204" charset="-122"/>
                <a:ea typeface="微软雅黑" panose="020B0503020204020204" charset="-122"/>
                <a:cs typeface="微软雅黑" panose="020B0503020204020204" charset="-122"/>
              </a:rPr>
              <a:t>毫无疑问，程序的运行结果会以崩溃结束：</a:t>
            </a:r>
            <a:endParaRPr lang="en-US" altLang="zh-CN" sz="2400">
              <a:solidFill>
                <a:schemeClr val="tx1"/>
              </a:solidFill>
              <a:latin typeface="微软雅黑" panose="020B0503020204020204" charset="-122"/>
              <a:ea typeface="微软雅黑" panose="020B0503020204020204" charset="-122"/>
              <a:cs typeface="微软雅黑" panose="020B0503020204020204" charset="-122"/>
            </a:endParaRPr>
          </a:p>
          <a:p>
            <a:pPr lvl="2" indent="0"/>
            <a:endParaRPr lang="en-US" altLang="zh-CN" sz="2400">
              <a:solidFill>
                <a:schemeClr val="tx1"/>
              </a:solidFill>
              <a:latin typeface="微软雅黑" panose="020B0503020204020204" charset="-122"/>
              <a:ea typeface="微软雅黑" panose="020B0503020204020204" charset="-122"/>
              <a:cs typeface="微软雅黑" panose="020B0503020204020204" charset="-122"/>
            </a:endParaRPr>
          </a:p>
          <a:p>
            <a:pPr lvl="2" indent="0"/>
            <a:r>
              <a:rPr lang="en-US" altLang="zh-CN" sz="2400">
                <a:solidFill>
                  <a:schemeClr val="tx1"/>
                </a:solidFill>
                <a:latin typeface="微软雅黑" panose="020B0503020204020204" charset="-122"/>
                <a:ea typeface="微软雅黑" panose="020B0503020204020204" charset="-122"/>
                <a:cs typeface="微软雅黑" panose="020B0503020204020204" charset="-122"/>
              </a:rPr>
              <a:t>java.lang.ClassCastException: java.lang.Integer cannot be cast to java.lang.String</a:t>
            </a:r>
            <a:endParaRPr lang="en-US" altLang="zh-CN" sz="2400">
              <a:solidFill>
                <a:schemeClr val="tx1"/>
              </a:solidFill>
              <a:latin typeface="微软雅黑" panose="020B0503020204020204" charset="-122"/>
              <a:ea typeface="微软雅黑" panose="020B0503020204020204" charset="-122"/>
              <a:cs typeface="微软雅黑" panose="020B0503020204020204" charset="-122"/>
            </a:endParaRPr>
          </a:p>
          <a:p>
            <a:pPr lvl="2" indent="0"/>
            <a:endParaRPr lang="en-US" altLang="zh-CN" sz="2400">
              <a:solidFill>
                <a:schemeClr val="tx1"/>
              </a:solidFill>
              <a:latin typeface="微软雅黑" panose="020B0503020204020204" charset="-122"/>
              <a:ea typeface="微软雅黑" panose="020B0503020204020204" charset="-122"/>
              <a:cs typeface="微软雅黑" panose="020B0503020204020204" charset="-122"/>
            </a:endParaRPr>
          </a:p>
          <a:p>
            <a:pPr lvl="2" indent="0">
              <a:lnSpc>
                <a:spcPct val="170000"/>
              </a:lnSpc>
            </a:pPr>
            <a:r>
              <a:rPr lang="en-US" altLang="zh-CN" sz="2400">
                <a:solidFill>
                  <a:schemeClr val="tx1"/>
                </a:solidFill>
                <a:latin typeface="微软雅黑" panose="020B0503020204020204" charset="-122"/>
                <a:ea typeface="微软雅黑" panose="020B0503020204020204" charset="-122"/>
                <a:cs typeface="微软雅黑" panose="020B0503020204020204" charset="-122"/>
              </a:rPr>
              <a:t>ArrayList可以存放任意类型，例子中添加了一个String类型，添加了一个Integer类型，再使用时都以String的方式使用，因此程序崩溃了。为了解决类似这样的问题（在编译阶段就可以解决），泛型应运而生。</a:t>
            </a:r>
            <a:endParaRPr lang="en-US" altLang="zh-CN" sz="2000">
              <a:solidFill>
                <a:schemeClr val="tx1"/>
              </a:solidFill>
              <a:latin typeface="微软雅黑" panose="020B0503020204020204" charset="-122"/>
              <a:ea typeface="微软雅黑" panose="020B0503020204020204" charset="-122"/>
              <a:cs typeface="微软雅黑" panose="020B0503020204020204" charset="-122"/>
            </a:endParaRPr>
          </a:p>
          <a:p>
            <a:pPr lvl="2" indent="0"/>
            <a:endParaRPr lang="en-US" altLang="zh-CN" sz="20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文本框 1"/>
          <p:cNvSpPr txBox="1"/>
          <p:nvPr/>
        </p:nvSpPr>
        <p:spPr>
          <a:xfrm>
            <a:off x="340995" y="1368425"/>
            <a:ext cx="8607425" cy="3969385"/>
          </a:xfrm>
          <a:prstGeom prst="rect">
            <a:avLst/>
          </a:prstGeom>
          <a:noFill/>
          <a:ln w="9525">
            <a:noFill/>
          </a:ln>
        </p:spPr>
        <p:txBody>
          <a:bodyPr wrap="square" anchor="t">
            <a:spAutoFit/>
          </a:bodyPr>
          <a:p>
            <a:pPr>
              <a:lnSpc>
                <a:spcPct val="150000"/>
              </a:lnSpc>
            </a:pPr>
            <a:r>
              <a:rPr lang="en-US" altLang="zh-CN" sz="2400">
                <a:solidFill>
                  <a:schemeClr val="tx1"/>
                </a:solidFill>
                <a:latin typeface="微软雅黑" panose="020B0503020204020204" charset="-122"/>
                <a:ea typeface="微软雅黑" panose="020B0503020204020204" charset="-122"/>
                <a:cs typeface="微软雅黑" panose="020B0503020204020204" charset="-122"/>
              </a:rPr>
              <a:t>	</a:t>
            </a:r>
            <a:r>
              <a:rPr lang="zh-CN" altLang="zh-CN" sz="2400">
                <a:solidFill>
                  <a:schemeClr val="tx1"/>
                </a:solidFill>
                <a:latin typeface="微软雅黑" panose="020B0503020204020204" charset="-122"/>
                <a:ea typeface="微软雅黑" panose="020B0503020204020204" charset="-122"/>
                <a:cs typeface="微软雅黑" panose="020B0503020204020204" charset="-122"/>
              </a:rPr>
              <a:t>我们将第一行声明初始化list的代码更改一下，编译器会在编译阶段就能够帮我们发现类似这样的问题。</a:t>
            </a:r>
            <a:endParaRPr lang="zh-CN" altLang="zh-CN" sz="2400">
              <a:solidFill>
                <a:schemeClr val="tx1"/>
              </a:solidFill>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zh-CN" sz="2400">
              <a:solidFill>
                <a:schemeClr val="tx1"/>
              </a:solidFill>
              <a:latin typeface="微软雅黑" panose="020B0503020204020204" charset="-122"/>
              <a:ea typeface="微软雅黑" panose="020B0503020204020204" charset="-122"/>
              <a:cs typeface="微软雅黑" panose="020B0503020204020204" charset="-122"/>
            </a:endParaRPr>
          </a:p>
          <a:p>
            <a:pPr>
              <a:lnSpc>
                <a:spcPct val="150000"/>
              </a:lnSpc>
            </a:pPr>
            <a:r>
              <a:rPr lang="zh-CN" altLang="zh-CN" sz="2400">
                <a:solidFill>
                  <a:schemeClr val="tx1"/>
                </a:solidFill>
                <a:latin typeface="微软雅黑" panose="020B0503020204020204" charset="-122"/>
                <a:ea typeface="微软雅黑" panose="020B0503020204020204" charset="-122"/>
                <a:cs typeface="微软雅黑" panose="020B0503020204020204" charset="-122"/>
              </a:rPr>
              <a:t>List&lt;String&gt; arrayList = new ArrayList&lt;String&gt;();</a:t>
            </a:r>
            <a:endParaRPr lang="zh-CN" altLang="zh-CN" sz="2400">
              <a:solidFill>
                <a:schemeClr val="tx1"/>
              </a:solidFill>
              <a:latin typeface="微软雅黑" panose="020B0503020204020204" charset="-122"/>
              <a:ea typeface="微软雅黑" panose="020B0503020204020204" charset="-122"/>
              <a:cs typeface="微软雅黑" panose="020B0503020204020204" charset="-122"/>
            </a:endParaRPr>
          </a:p>
          <a:p>
            <a:pPr>
              <a:lnSpc>
                <a:spcPct val="150000"/>
              </a:lnSpc>
            </a:pPr>
            <a:r>
              <a:rPr lang="zh-CN" altLang="zh-CN" sz="2400">
                <a:solidFill>
                  <a:schemeClr val="tx1"/>
                </a:solidFill>
                <a:latin typeface="微软雅黑" panose="020B0503020204020204" charset="-122"/>
                <a:ea typeface="微软雅黑" panose="020B0503020204020204" charset="-122"/>
                <a:cs typeface="微软雅黑" panose="020B0503020204020204" charset="-122"/>
              </a:rPr>
              <a:t>...</a:t>
            </a:r>
            <a:endParaRPr lang="zh-CN" altLang="zh-CN" sz="2400">
              <a:solidFill>
                <a:schemeClr val="tx1"/>
              </a:solidFill>
              <a:latin typeface="微软雅黑" panose="020B0503020204020204" charset="-122"/>
              <a:ea typeface="微软雅黑" panose="020B0503020204020204" charset="-122"/>
              <a:cs typeface="微软雅黑" panose="020B0503020204020204" charset="-122"/>
            </a:endParaRPr>
          </a:p>
          <a:p>
            <a:pPr>
              <a:lnSpc>
                <a:spcPct val="150000"/>
              </a:lnSpc>
            </a:pPr>
            <a:r>
              <a:rPr lang="zh-CN" altLang="zh-CN" sz="2400">
                <a:solidFill>
                  <a:srgbClr val="FF0000"/>
                </a:solidFill>
                <a:latin typeface="微软雅黑" panose="020B0503020204020204" charset="-122"/>
                <a:ea typeface="微软雅黑" panose="020B0503020204020204" charset="-122"/>
                <a:cs typeface="微软雅黑" panose="020B0503020204020204" charset="-122"/>
              </a:rPr>
              <a:t>//arrayList.add(100); 在编译阶段，编译器就会报错</a:t>
            </a:r>
            <a:endParaRPr lang="zh-CN" altLang="zh-CN" sz="2400">
              <a:solidFill>
                <a:srgbClr val="FF0000"/>
              </a:solidFill>
              <a:latin typeface="微软雅黑" panose="020B0503020204020204" charset="-122"/>
              <a:ea typeface="微软雅黑" panose="020B0503020204020204" charset="-122"/>
              <a:cs typeface="微软雅黑" panose="020B0503020204020204" charset="-122"/>
            </a:endParaRPr>
          </a:p>
          <a:p>
            <a:pPr lvl="2" indent="0">
              <a:lnSpc>
                <a:spcPct val="150000"/>
              </a:lnSpc>
            </a:pPr>
            <a:endParaRPr lang="zh-CN" altLang="zh-CN" sz="2400">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文本框 1"/>
          <p:cNvSpPr txBox="1"/>
          <p:nvPr/>
        </p:nvSpPr>
        <p:spPr>
          <a:xfrm>
            <a:off x="373063" y="947738"/>
            <a:ext cx="8607425" cy="5384800"/>
          </a:xfrm>
          <a:prstGeom prst="rect">
            <a:avLst/>
          </a:prstGeom>
          <a:noFill/>
          <a:ln w="9525">
            <a:noFill/>
          </a:ln>
        </p:spPr>
        <p:txBody>
          <a:bodyPr wrap="square" anchor="t">
            <a:spAutoFit/>
          </a:bodyPr>
          <a:p>
            <a:r>
              <a:rPr lang="zh-CN" altLang="zh-CN" sz="3200">
                <a:solidFill>
                  <a:schemeClr val="tx1"/>
                </a:solidFill>
                <a:latin typeface="Arial" panose="020B0604020202020204" pitchFamily="34" charset="0"/>
                <a:ea typeface="造字工房悦黑（非商用）常规体" pitchFamily="2" charset="-122"/>
              </a:rPr>
              <a:t>特性：</a:t>
            </a:r>
            <a:endParaRPr lang="zh-CN" altLang="zh-CN">
              <a:solidFill>
                <a:schemeClr val="tx1"/>
              </a:solidFill>
              <a:latin typeface="Arial" panose="020B0604020202020204" pitchFamily="34" charset="0"/>
            </a:endParaRPr>
          </a:p>
          <a:p>
            <a:pPr>
              <a:lnSpc>
                <a:spcPct val="170000"/>
              </a:lnSpc>
            </a:pPr>
            <a:r>
              <a:rPr lang="en-US" altLang="zh-CN">
                <a:solidFill>
                  <a:schemeClr val="tx1"/>
                </a:solidFill>
                <a:latin typeface="Arial" panose="020B0604020202020204" pitchFamily="34" charset="0"/>
              </a:rPr>
              <a:t>	</a:t>
            </a:r>
            <a:r>
              <a:rPr lang="zh-CN" altLang="zh-CN" sz="2000">
                <a:solidFill>
                  <a:srgbClr val="FF0000"/>
                </a:solidFill>
                <a:latin typeface="Arial" panose="020B0604020202020204" pitchFamily="34" charset="0"/>
                <a:ea typeface="造字工房悦黑（非商用）常规体" pitchFamily="2" charset="-122"/>
              </a:rPr>
              <a:t>泛型只在编译阶段有效。</a:t>
            </a:r>
            <a:r>
              <a:rPr lang="zh-CN" altLang="zh-CN" sz="2000">
                <a:solidFill>
                  <a:schemeClr val="tx1"/>
                </a:solidFill>
                <a:latin typeface="Arial" panose="020B0604020202020204" pitchFamily="34" charset="0"/>
                <a:ea typeface="造字工房悦黑（非商用）常规体" pitchFamily="2" charset="-122"/>
              </a:rPr>
              <a:t>看下面的代码：</a:t>
            </a:r>
            <a:endParaRPr lang="zh-CN" altLang="zh-CN" sz="2000">
              <a:solidFill>
                <a:schemeClr val="tx1"/>
              </a:solidFill>
              <a:latin typeface="Arial" panose="020B0604020202020204" pitchFamily="34" charset="0"/>
              <a:ea typeface="造字工房悦黑（非商用）常规体" pitchFamily="2" charset="-122"/>
            </a:endParaRPr>
          </a:p>
          <a:p>
            <a:pPr>
              <a:lnSpc>
                <a:spcPct val="170000"/>
              </a:lnSpc>
            </a:pPr>
            <a:r>
              <a:rPr lang="en-US" altLang="zh-CN" sz="2000">
                <a:solidFill>
                  <a:schemeClr val="tx1"/>
                </a:solidFill>
                <a:latin typeface="Arial" panose="020B0604020202020204" pitchFamily="34" charset="0"/>
                <a:ea typeface="造字工房悦黑（非商用）常规体" pitchFamily="2" charset="-122"/>
              </a:rPr>
              <a:t>	List&lt;String&gt; stringArrayList = new ArrayList&lt;String&gt;();</a:t>
            </a:r>
            <a:endParaRPr lang="en-US" altLang="zh-CN" sz="2000">
              <a:solidFill>
                <a:schemeClr val="tx1"/>
              </a:solidFill>
              <a:latin typeface="Arial" panose="020B0604020202020204" pitchFamily="34" charset="0"/>
              <a:ea typeface="造字工房悦黑（非商用）常规体" pitchFamily="2" charset="-122"/>
            </a:endParaRPr>
          </a:p>
          <a:p>
            <a:pPr>
              <a:lnSpc>
                <a:spcPct val="170000"/>
              </a:lnSpc>
            </a:pPr>
            <a:r>
              <a:rPr lang="en-US" altLang="zh-CN" sz="2000">
                <a:solidFill>
                  <a:schemeClr val="tx1"/>
                </a:solidFill>
                <a:latin typeface="Arial" panose="020B0604020202020204" pitchFamily="34" charset="0"/>
                <a:ea typeface="造字工房悦黑（非商用）常规体" pitchFamily="2" charset="-122"/>
              </a:rPr>
              <a:t>	List&lt;Integer&gt; integerArrayList = new ArrayList&lt;Integer&gt;();</a:t>
            </a:r>
            <a:endParaRPr lang="en-US" altLang="zh-CN" sz="2000">
              <a:solidFill>
                <a:schemeClr val="tx1"/>
              </a:solidFill>
              <a:latin typeface="Arial" panose="020B0604020202020204" pitchFamily="34" charset="0"/>
              <a:ea typeface="造字工房悦黑（非商用）常规体" pitchFamily="2" charset="-122"/>
            </a:endParaRPr>
          </a:p>
          <a:p>
            <a:pPr>
              <a:lnSpc>
                <a:spcPct val="170000"/>
              </a:lnSpc>
            </a:pPr>
            <a:r>
              <a:rPr lang="en-US" altLang="zh-CN" sz="2000">
                <a:solidFill>
                  <a:schemeClr val="tx1"/>
                </a:solidFill>
                <a:latin typeface="Arial" panose="020B0604020202020204" pitchFamily="34" charset="0"/>
                <a:ea typeface="造字工房悦黑（非商用）常规体" pitchFamily="2" charset="-122"/>
              </a:rPr>
              <a:t>	Class classStringArrayList = stringArrayList.getClass();</a:t>
            </a:r>
            <a:endParaRPr lang="en-US" altLang="zh-CN" sz="2000">
              <a:solidFill>
                <a:schemeClr val="tx1"/>
              </a:solidFill>
              <a:latin typeface="Arial" panose="020B0604020202020204" pitchFamily="34" charset="0"/>
              <a:ea typeface="造字工房悦黑（非商用）常规体" pitchFamily="2" charset="-122"/>
            </a:endParaRPr>
          </a:p>
          <a:p>
            <a:pPr>
              <a:lnSpc>
                <a:spcPct val="170000"/>
              </a:lnSpc>
            </a:pPr>
            <a:r>
              <a:rPr lang="en-US" altLang="zh-CN" sz="2000">
                <a:solidFill>
                  <a:schemeClr val="tx1"/>
                </a:solidFill>
                <a:latin typeface="Arial" panose="020B0604020202020204" pitchFamily="34" charset="0"/>
                <a:ea typeface="造字工房悦黑（非商用）常规体" pitchFamily="2" charset="-122"/>
              </a:rPr>
              <a:t>	Class classIntegerArrayList = integerArrayList.getClass();</a:t>
            </a:r>
            <a:endParaRPr lang="en-US" altLang="zh-CN" sz="2000">
              <a:solidFill>
                <a:schemeClr val="tx1"/>
              </a:solidFill>
              <a:latin typeface="Arial" panose="020B0604020202020204" pitchFamily="34" charset="0"/>
              <a:ea typeface="造字工房悦黑（非商用）常规体" pitchFamily="2" charset="-122"/>
            </a:endParaRPr>
          </a:p>
          <a:p>
            <a:pPr>
              <a:lnSpc>
                <a:spcPct val="170000"/>
              </a:lnSpc>
            </a:pPr>
            <a:r>
              <a:rPr lang="en-US" altLang="zh-CN" sz="2000">
                <a:solidFill>
                  <a:schemeClr val="tx1"/>
                </a:solidFill>
                <a:latin typeface="Arial" panose="020B0604020202020204" pitchFamily="34" charset="0"/>
                <a:ea typeface="造字工房悦黑（非商用）常规体" pitchFamily="2" charset="-122"/>
              </a:rPr>
              <a:t>	if(classStringArrayList.equals(classIntegerArrayList)){</a:t>
            </a:r>
            <a:endParaRPr lang="en-US" altLang="zh-CN" sz="2000">
              <a:solidFill>
                <a:schemeClr val="tx1"/>
              </a:solidFill>
              <a:latin typeface="Arial" panose="020B0604020202020204" pitchFamily="34" charset="0"/>
              <a:ea typeface="造字工房悦黑（非商用）常规体" pitchFamily="2" charset="-122"/>
            </a:endParaRPr>
          </a:p>
          <a:p>
            <a:pPr>
              <a:lnSpc>
                <a:spcPct val="170000"/>
              </a:lnSpc>
            </a:pPr>
            <a:r>
              <a:rPr lang="en-US" altLang="zh-CN" sz="2000">
                <a:solidFill>
                  <a:schemeClr val="tx1"/>
                </a:solidFill>
                <a:latin typeface="Arial" panose="020B0604020202020204" pitchFamily="34" charset="0"/>
                <a:ea typeface="造字工房悦黑（非商用）常规体" pitchFamily="2" charset="-122"/>
              </a:rPr>
              <a:t>    		Log.d("泛型测试","类型相同");</a:t>
            </a:r>
            <a:endParaRPr lang="en-US" altLang="zh-CN" sz="2000">
              <a:solidFill>
                <a:schemeClr val="tx1"/>
              </a:solidFill>
              <a:latin typeface="Arial" panose="020B0604020202020204" pitchFamily="34" charset="0"/>
              <a:ea typeface="造字工房悦黑（非商用）常规体" pitchFamily="2" charset="-122"/>
            </a:endParaRPr>
          </a:p>
          <a:p>
            <a:pPr>
              <a:lnSpc>
                <a:spcPct val="170000"/>
              </a:lnSpc>
            </a:pPr>
            <a:r>
              <a:rPr lang="en-US" altLang="zh-CN" sz="2000">
                <a:solidFill>
                  <a:schemeClr val="tx1"/>
                </a:solidFill>
                <a:latin typeface="Arial" panose="020B0604020202020204" pitchFamily="34" charset="0"/>
                <a:ea typeface="造字工房悦黑（非商用）常规体" pitchFamily="2" charset="-122"/>
              </a:rPr>
              <a:t>	}</a:t>
            </a:r>
            <a:endParaRPr lang="en-US" altLang="zh-CN" sz="2000">
              <a:solidFill>
                <a:schemeClr val="tx1"/>
              </a:solidFill>
              <a:latin typeface="Arial" panose="020B0604020202020204" pitchFamily="34" charset="0"/>
              <a:ea typeface="造字工房悦黑（非商用）常规体" pitchFamily="2" charset="-122"/>
            </a:endParaRPr>
          </a:p>
          <a:p>
            <a:r>
              <a:rPr lang="en-US" altLang="zh-CN" sz="2000">
                <a:solidFill>
                  <a:schemeClr val="tx1"/>
                </a:solidFill>
                <a:latin typeface="Arial" panose="020B0604020202020204" pitchFamily="34" charset="0"/>
                <a:ea typeface="造字工房悦黑（非商用）常规体" pitchFamily="2" charset="-122"/>
              </a:rPr>
              <a:t>	</a:t>
            </a:r>
            <a:endParaRPr lang="en-US" altLang="zh-CN" sz="2000">
              <a:solidFill>
                <a:schemeClr val="tx1"/>
              </a:solidFill>
              <a:latin typeface="Arial" panose="020B0604020202020204" pitchFamily="34" charset="0"/>
              <a:ea typeface="造字工房悦黑（非商用）常规体" pitchFamily="2" charset="-122"/>
            </a:endParaRPr>
          </a:p>
          <a:p>
            <a:r>
              <a:rPr lang="en-US" altLang="zh-CN" sz="2000">
                <a:solidFill>
                  <a:schemeClr val="tx1"/>
                </a:solidFill>
                <a:latin typeface="Arial" panose="020B0604020202020204" pitchFamily="34" charset="0"/>
                <a:ea typeface="造字工房悦黑（非商用）常规体" pitchFamily="2" charset="-122"/>
              </a:rPr>
              <a:t>	输出结果：</a:t>
            </a:r>
            <a:r>
              <a:rPr lang="en-US" altLang="zh-CN" sz="2000">
                <a:solidFill>
                  <a:srgbClr val="FF0000"/>
                </a:solidFill>
                <a:latin typeface="Arial" panose="020B0604020202020204" pitchFamily="34" charset="0"/>
                <a:ea typeface="造字工房悦黑（非商用）常规体" pitchFamily="2" charset="-122"/>
              </a:rPr>
              <a:t>泛型测试: 类型相同。</a:t>
            </a:r>
            <a:endParaRPr lang="en-US" altLang="zh-CN" sz="2000">
              <a:solidFill>
                <a:srgbClr val="FF0000"/>
              </a:solidFill>
              <a:latin typeface="Arial" panose="020B0604020202020204" pitchFamily="34" charset="0"/>
              <a:ea typeface="造字工房悦黑（非商用）常规体" pitchFamily="2" charset="-122"/>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文本框 1"/>
          <p:cNvSpPr txBox="1"/>
          <p:nvPr/>
        </p:nvSpPr>
        <p:spPr>
          <a:xfrm>
            <a:off x="373063" y="947738"/>
            <a:ext cx="8607425" cy="4396740"/>
          </a:xfrm>
          <a:prstGeom prst="rect">
            <a:avLst/>
          </a:prstGeom>
          <a:noFill/>
          <a:ln w="9525">
            <a:noFill/>
          </a:ln>
        </p:spPr>
        <p:txBody>
          <a:bodyPr wrap="square" anchor="t">
            <a:spAutoFit/>
          </a:bodyPr>
          <a:p>
            <a:pPr>
              <a:lnSpc>
                <a:spcPct val="140000"/>
              </a:lnSpc>
            </a:pPr>
            <a:r>
              <a:rPr lang="en-US" altLang="zh-CN" sz="3200">
                <a:solidFill>
                  <a:srgbClr val="7F7F7F"/>
                </a:solidFill>
                <a:latin typeface="Arial" panose="020B0604020202020204" pitchFamily="34" charset="0"/>
                <a:ea typeface="造字工房悦黑（非商用）常规体" pitchFamily="2" charset="-122"/>
              </a:rPr>
              <a:t>	</a:t>
            </a:r>
            <a:r>
              <a:rPr lang="zh-CN" altLang="zh-CN" sz="2800">
                <a:solidFill>
                  <a:schemeClr val="tx1"/>
                </a:solidFill>
                <a:latin typeface="Arial" panose="020B0604020202020204" pitchFamily="34" charset="0"/>
                <a:ea typeface="造字工房悦黑（非商用）常规体" pitchFamily="2" charset="-122"/>
              </a:rPr>
              <a:t>通过上面的例子可以证明，在编译之后程序会采取去泛型化的措施。也就是说Java中的泛型，只在编译阶段有效。在编译过程中，正确检验泛型结果后，会将泛型的相关信息擦除。也就是说，泛型信息不会进入到运行时阶段。</a:t>
            </a:r>
            <a:endParaRPr lang="zh-CN" altLang="zh-CN" sz="2800">
              <a:solidFill>
                <a:schemeClr val="tx1"/>
              </a:solidFill>
              <a:latin typeface="Arial" panose="020B0604020202020204" pitchFamily="34" charset="0"/>
              <a:ea typeface="造字工房悦黑（非商用）常规体" pitchFamily="2" charset="-122"/>
            </a:endParaRPr>
          </a:p>
          <a:p>
            <a:pPr>
              <a:lnSpc>
                <a:spcPct val="140000"/>
              </a:lnSpc>
            </a:pPr>
            <a:r>
              <a:rPr lang="en-US" altLang="zh-CN" sz="2800">
                <a:solidFill>
                  <a:srgbClr val="7F7F7F"/>
                </a:solidFill>
                <a:latin typeface="Arial" panose="020B0604020202020204" pitchFamily="34" charset="0"/>
                <a:ea typeface="造字工房悦黑（非商用）常规体" pitchFamily="2" charset="-122"/>
              </a:rPr>
              <a:t>	</a:t>
            </a:r>
            <a:r>
              <a:rPr lang="zh-CN" altLang="zh-CN" sz="2800">
                <a:solidFill>
                  <a:srgbClr val="FF0000"/>
                </a:solidFill>
                <a:latin typeface="Arial" panose="020B0604020202020204" pitchFamily="34" charset="0"/>
                <a:ea typeface="造字工房悦黑（非商用）常规体" pitchFamily="2" charset="-122"/>
              </a:rPr>
              <a:t>对此总结成一句话：泛型类型在逻辑上可以看成是多个不同的类型，实际上都是相同的基本类型。</a:t>
            </a:r>
            <a:endParaRPr lang="zh-CN" altLang="zh-CN" sz="2800">
              <a:solidFill>
                <a:srgbClr val="FF0000"/>
              </a:solidFill>
              <a:latin typeface="Arial" panose="020B0604020202020204" pitchFamily="34" charset="0"/>
              <a:ea typeface="造字工房悦黑（非商用）常规体" pitchFamily="2" charset="-122"/>
            </a:endParaRPr>
          </a:p>
        </p:txBody>
      </p:sp>
    </p:spTree>
  </p:cSld>
  <p:clrMapOvr>
    <a:masterClrMapping/>
  </p:clrMapOvr>
  <p:transition spd="med">
    <p:fade/>
  </p:transition>
</p:sld>
</file>

<file path=ppt/tags/tag1.xml><?xml version="1.0" encoding="utf-8"?>
<p:tagLst xmlns:p="http://schemas.openxmlformats.org/presentationml/2006/main">
  <p:tag name="PA" val="v3.0.1"/>
</p:tagLst>
</file>

<file path=ppt/theme/theme1.xml><?xml version="1.0" encoding="utf-8"?>
<a:theme xmlns:a="http://schemas.openxmlformats.org/drawingml/2006/main" name="1_Office 主题">
  <a:themeElements>
    <a:clrScheme name="自定义 967">
      <a:dk1>
        <a:srgbClr val="000000"/>
      </a:dk1>
      <a:lt1>
        <a:srgbClr val="FFFFFF"/>
      </a:lt1>
      <a:dk2>
        <a:srgbClr val="67A400"/>
      </a:dk2>
      <a:lt2>
        <a:srgbClr val="F8F8F8"/>
      </a:lt2>
      <a:accent1>
        <a:srgbClr val="538C2E"/>
      </a:accent1>
      <a:accent2>
        <a:srgbClr val="6D9E38"/>
      </a:accent2>
      <a:accent3>
        <a:srgbClr val="7FB344"/>
      </a:accent3>
      <a:accent4>
        <a:srgbClr val="67A400"/>
      </a:accent4>
      <a:accent5>
        <a:srgbClr val="9ECF61"/>
      </a:accent5>
      <a:accent6>
        <a:srgbClr val="67A400"/>
      </a:accent6>
      <a:hlink>
        <a:srgbClr val="00B050"/>
      </a:hlink>
      <a:folHlink>
        <a:srgbClr val="8BC24A"/>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PPT模板</Template>
  <TotalTime>0</TotalTime>
  <Words>8364</Words>
  <Application>WPS 演示</Application>
  <PresentationFormat>全屏显示(4:3)</PresentationFormat>
  <Paragraphs>353</Paragraphs>
  <Slides>38</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38</vt:i4>
      </vt:variant>
    </vt:vector>
  </HeadingPairs>
  <TitlesOfParts>
    <vt:vector size="54" baseType="lpstr">
      <vt:lpstr>Arial</vt:lpstr>
      <vt:lpstr>宋体</vt:lpstr>
      <vt:lpstr>Wingdings</vt:lpstr>
      <vt:lpstr>Arial Unicode MS</vt:lpstr>
      <vt:lpstr>Arial Black</vt:lpstr>
      <vt:lpstr>微软雅黑</vt:lpstr>
      <vt:lpstr>造字工房悦黑（非商用）常规体</vt:lpstr>
      <vt:lpstr>造字工房悦黑（非商用）常规体</vt:lpstr>
      <vt:lpstr>微软雅黑</vt:lpstr>
      <vt:lpstr>黑体</vt:lpstr>
      <vt:lpstr>微软雅黑 Light</vt:lpstr>
      <vt:lpstr>Times New Roman</vt:lpstr>
      <vt:lpstr>Arial Unicode MS</vt:lpstr>
      <vt:lpstr>Calibri</vt:lpstr>
      <vt:lpstr>Segoe UI</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WwW.YlmF.CoM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郑喜</cp:lastModifiedBy>
  <cp:revision>507</cp:revision>
  <dcterms:created xsi:type="dcterms:W3CDTF">2012-08-05T14:09:00Z</dcterms:created>
  <dcterms:modified xsi:type="dcterms:W3CDTF">2020-05-28T01:02:05Z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