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607" r:id="rId3"/>
    <p:sldId id="646" r:id="rId4"/>
    <p:sldId id="528" r:id="rId5"/>
    <p:sldId id="529" r:id="rId6"/>
    <p:sldId id="567" r:id="rId8"/>
    <p:sldId id="559" r:id="rId9"/>
    <p:sldId id="560" r:id="rId10"/>
    <p:sldId id="534" r:id="rId11"/>
    <p:sldId id="530" r:id="rId12"/>
    <p:sldId id="531" r:id="rId13"/>
    <p:sldId id="532" r:id="rId14"/>
    <p:sldId id="556" r:id="rId15"/>
    <p:sldId id="535" r:id="rId16"/>
    <p:sldId id="536" r:id="rId17"/>
    <p:sldId id="568" r:id="rId18"/>
    <p:sldId id="537" r:id="rId19"/>
    <p:sldId id="540" r:id="rId20"/>
    <p:sldId id="541" r:id="rId21"/>
    <p:sldId id="542" r:id="rId22"/>
    <p:sldId id="557" r:id="rId23"/>
    <p:sldId id="538" r:id="rId24"/>
    <p:sldId id="539" r:id="rId25"/>
    <p:sldId id="543" r:id="rId26"/>
    <p:sldId id="544" r:id="rId27"/>
    <p:sldId id="548" r:id="rId28"/>
    <p:sldId id="549" r:id="rId29"/>
    <p:sldId id="570" r:id="rId30"/>
    <p:sldId id="551" r:id="rId31"/>
    <p:sldId id="552" r:id="rId32"/>
    <p:sldId id="553" r:id="rId33"/>
    <p:sldId id="562" r:id="rId34"/>
    <p:sldId id="554" r:id="rId35"/>
    <p:sldId id="558" r:id="rId36"/>
    <p:sldId id="606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6" autoAdjust="0"/>
    <p:restoredTop sz="96445" autoAdjust="0"/>
  </p:normalViewPr>
  <p:slideViewPr>
    <p:cSldViewPr>
      <p:cViewPr varScale="1">
        <p:scale>
          <a:sx n="68" d="100"/>
          <a:sy n="68" d="100"/>
        </p:scale>
        <p:origin x="-1632" y="-108"/>
      </p:cViewPr>
      <p:guideLst>
        <p:guide orient="horz" pos="2160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>
                <a:ea typeface="宋体" panose="02010600030101010101" pitchFamily="2" charset="-122"/>
              </a:rPr>
              <a:t>需要注意：try是一个独立的代码块，在其中定义的变量只在该变量块中有效。</a:t>
            </a:r>
            <a:endParaRPr lang="zh-CN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zh-CN" dirty="0" smtClean="0">
                <a:ea typeface="宋体" panose="02010600030101010101" pitchFamily="2" charset="-122"/>
              </a:rPr>
              <a:t>如果在try以外继续使用，需要在try建立引用。在try对其进行初始化。IO，Socket就会遇到。</a:t>
            </a:r>
            <a:endParaRPr lang="zh-CN" altLang="zh-CN" dirty="0" smtClean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>
                <a:ea typeface="宋体" panose="02010600030101010101" pitchFamily="2" charset="-122"/>
              </a:rPr>
              <a:t>处理过程：</a:t>
            </a:r>
            <a:endParaRPr lang="zh-CN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zh-CN" dirty="0" smtClean="0">
                <a:ea typeface="宋体" panose="02010600030101010101" pitchFamily="2" charset="-122"/>
              </a:rPr>
              <a:t>Try中检测到异常会将异常对象传递给catch，catch捕获到异常进行处理。</a:t>
            </a:r>
            <a:endParaRPr lang="zh-CN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zh-CN" smtClean="0">
                <a:ea typeface="宋体" panose="02010600030101010101" pitchFamily="2" charset="-122"/>
              </a:rPr>
              <a:t>Finally里通常用来关闭资源。比如：数据库资源，IO资源等。</a:t>
            </a:r>
            <a:endParaRPr lang="zh-CN" altLang="zh-CN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>
                <a:ea typeface="宋体" panose="02010600030101010101" pitchFamily="2" charset="-122"/>
              </a:rPr>
              <a:t>定义功能方法时，需要把出现的问题暴露出来让调用者去处理。那么就通过throws在函数上标识。</a:t>
            </a:r>
            <a:endParaRPr lang="zh-CN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zh-CN" dirty="0" smtClean="0">
                <a:ea typeface="宋体" panose="02010600030101010101" pitchFamily="2" charset="-122"/>
              </a:rPr>
              <a:t>在功能方法内部出现某种情况，程序不能继续运行，需要进行跳转时，就用throw把异常对象抛出。</a:t>
            </a:r>
            <a:endParaRPr lang="zh-CN" altLang="zh-CN" dirty="0" smtClean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dirty="0" smtClean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defRPr lang="zh-CN" altLang="en-US" sz="5400" b="1" kern="1200" dirty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造字工房悦黑（非商用）常规体" pitchFamily="2" charset="-122"/>
              <a:cs typeface="造字工房悦黑（非商用）常规体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" name="Group 7"/>
          <p:cNvGrpSpPr/>
          <p:nvPr/>
        </p:nvGrpSpPr>
        <p:grpSpPr>
          <a:xfrm>
            <a:off x="0" y="6732588"/>
            <a:ext cx="9144000" cy="125412"/>
            <a:chOff x="0" y="2573904"/>
            <a:chExt cx="8767278" cy="44695"/>
          </a:xfrm>
        </p:grpSpPr>
        <p:grpSp>
          <p:nvGrpSpPr>
            <p:cNvPr id="6149" name="Group 43"/>
            <p:cNvGrpSpPr/>
            <p:nvPr/>
          </p:nvGrpSpPr>
          <p:grpSpPr>
            <a:xfrm>
              <a:off x="0" y="2573904"/>
              <a:ext cx="3751969" cy="44695"/>
              <a:chOff x="0" y="2573904"/>
              <a:chExt cx="3751969" cy="44695"/>
            </a:xfrm>
          </p:grpSpPr>
          <p:sp>
            <p:nvSpPr>
              <p:cNvPr id="16" name="Rectangle 17"/>
              <p:cNvSpPr/>
              <p:nvPr/>
            </p:nvSpPr>
            <p:spPr>
              <a:xfrm>
                <a:off x="0" y="2573904"/>
                <a:ext cx="1261819" cy="446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Rectangle 18"/>
              <p:cNvSpPr/>
              <p:nvPr/>
            </p:nvSpPr>
            <p:spPr>
              <a:xfrm>
                <a:off x="1261819" y="2573904"/>
                <a:ext cx="1263340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tangle 19"/>
              <p:cNvSpPr/>
              <p:nvPr/>
            </p:nvSpPr>
            <p:spPr>
              <a:xfrm>
                <a:off x="2490150" y="2573904"/>
                <a:ext cx="1261819" cy="446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153" name="Group 44"/>
            <p:cNvGrpSpPr/>
            <p:nvPr/>
          </p:nvGrpSpPr>
          <p:grpSpPr>
            <a:xfrm>
              <a:off x="3751969" y="2573904"/>
              <a:ext cx="5015309" cy="44695"/>
              <a:chOff x="-366" y="2573904"/>
              <a:chExt cx="5015309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-366" y="2573904"/>
                <a:ext cx="1263340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974" y="2573904"/>
                <a:ext cx="126181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85" y="2573904"/>
                <a:ext cx="1261818" cy="446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15"/>
              <p:cNvSpPr/>
              <p:nvPr/>
            </p:nvSpPr>
            <p:spPr>
              <a:xfrm>
                <a:off x="3751603" y="2573904"/>
                <a:ext cx="1263340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" name="Flowchart: Off-page Connector 30"/>
          <p:cNvSpPr/>
          <p:nvPr/>
        </p:nvSpPr>
        <p:spPr>
          <a:xfrm>
            <a:off x="8621713" y="317500"/>
            <a:ext cx="288925" cy="314325"/>
          </a:xfrm>
          <a:prstGeom prst="flowChartOffpage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59" name="组合 16"/>
          <p:cNvGrpSpPr/>
          <p:nvPr/>
        </p:nvGrpSpPr>
        <p:grpSpPr>
          <a:xfrm>
            <a:off x="1582738" y="2862263"/>
            <a:ext cx="1252537" cy="1098550"/>
            <a:chOff x="997758" y="2442742"/>
            <a:chExt cx="1556194" cy="1556194"/>
          </a:xfrm>
        </p:grpSpPr>
        <p:grpSp>
          <p:nvGrpSpPr>
            <p:cNvPr id="6156" name="组合 11"/>
            <p:cNvGrpSpPr/>
            <p:nvPr/>
          </p:nvGrpSpPr>
          <p:grpSpPr>
            <a:xfrm>
              <a:off x="997758" y="2442742"/>
              <a:ext cx="1556194" cy="1556194"/>
              <a:chOff x="3154508" y="1821271"/>
              <a:chExt cx="2785107" cy="2785102"/>
            </a:xfrm>
          </p:grpSpPr>
          <p:sp>
            <p:nvSpPr>
              <p:cNvPr id="23" name="Freeform 5"/>
              <p:cNvSpPr/>
              <p:nvPr/>
            </p:nvSpPr>
            <p:spPr bwMode="auto">
              <a:xfrm rot="10800000">
                <a:off x="3154508" y="1821271"/>
                <a:ext cx="2785107" cy="2785102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rgbClr val="FFFFFF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4" name="Freeform 5"/>
              <p:cNvSpPr/>
              <p:nvPr/>
            </p:nvSpPr>
            <p:spPr bwMode="auto">
              <a:xfrm rot="10800000">
                <a:off x="3447677" y="2114440"/>
                <a:ext cx="2198769" cy="2198765"/>
              </a:xfrm>
              <a:prstGeom prst="ellipse">
                <a:avLst/>
              </a:prstGeom>
              <a:gradFill flip="none" rotWithShape="1">
                <a:gsLst>
                  <a:gs pos="0">
                    <a:srgbClr val="538C2E"/>
                  </a:gs>
                  <a:gs pos="100000">
                    <a:srgbClr val="538C2E">
                      <a:lumMod val="75000"/>
                    </a:srgbClr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538C2E">
                        <a:lumMod val="75000"/>
                      </a:srgbClr>
                    </a:gs>
                    <a:gs pos="100000">
                      <a:srgbClr val="538C2E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sp>
          <p:nvSpPr>
            <p:cNvPr id="22" name="Freeform 7"/>
            <p:cNvSpPr>
              <a:spLocks noChangeAspect="1" noEditPoints="1"/>
            </p:cNvSpPr>
            <p:nvPr/>
          </p:nvSpPr>
          <p:spPr bwMode="auto">
            <a:xfrm>
              <a:off x="1431678" y="2948729"/>
              <a:ext cx="676520" cy="555463"/>
            </a:xfrm>
            <a:custGeom>
              <a:avLst/>
              <a:gdLst>
                <a:gd name="T0" fmla="*/ 372812 w 563"/>
                <a:gd name="T1" fmla="*/ 447729 h 461"/>
                <a:gd name="T2" fmla="*/ 386041 w 563"/>
                <a:gd name="T3" fmla="*/ 445322 h 461"/>
                <a:gd name="T4" fmla="*/ 663846 w 563"/>
                <a:gd name="T5" fmla="*/ 298486 h 461"/>
                <a:gd name="T6" fmla="*/ 672265 w 563"/>
                <a:gd name="T7" fmla="*/ 272007 h 461"/>
                <a:gd name="T8" fmla="*/ 645807 w 563"/>
                <a:gd name="T9" fmla="*/ 264786 h 461"/>
                <a:gd name="T10" fmla="*/ 374015 w 563"/>
                <a:gd name="T11" fmla="*/ 408011 h 461"/>
                <a:gd name="T12" fmla="*/ 70955 w 563"/>
                <a:gd name="T13" fmla="*/ 343018 h 461"/>
                <a:gd name="T14" fmla="*/ 45700 w 563"/>
                <a:gd name="T15" fmla="*/ 304504 h 461"/>
                <a:gd name="T16" fmla="*/ 85386 w 563"/>
                <a:gd name="T17" fmla="*/ 279229 h 461"/>
                <a:gd name="T18" fmla="*/ 376420 w 563"/>
                <a:gd name="T19" fmla="*/ 340611 h 461"/>
                <a:gd name="T20" fmla="*/ 386041 w 563"/>
                <a:gd name="T21" fmla="*/ 338204 h 461"/>
                <a:gd name="T22" fmla="*/ 663846 w 563"/>
                <a:gd name="T23" fmla="*/ 191368 h 461"/>
                <a:gd name="T24" fmla="*/ 672265 w 563"/>
                <a:gd name="T25" fmla="*/ 166093 h 461"/>
                <a:gd name="T26" fmla="*/ 645807 w 563"/>
                <a:gd name="T27" fmla="*/ 157668 h 461"/>
                <a:gd name="T28" fmla="*/ 372812 w 563"/>
                <a:gd name="T29" fmla="*/ 302097 h 461"/>
                <a:gd name="T30" fmla="*/ 70955 w 563"/>
                <a:gd name="T31" fmla="*/ 237104 h 461"/>
                <a:gd name="T32" fmla="*/ 45700 w 563"/>
                <a:gd name="T33" fmla="*/ 197386 h 461"/>
                <a:gd name="T34" fmla="*/ 85386 w 563"/>
                <a:gd name="T35" fmla="*/ 172111 h 461"/>
                <a:gd name="T36" fmla="*/ 358381 w 563"/>
                <a:gd name="T37" fmla="*/ 229882 h 461"/>
                <a:gd name="T38" fmla="*/ 368002 w 563"/>
                <a:gd name="T39" fmla="*/ 227475 h 461"/>
                <a:gd name="T40" fmla="*/ 647010 w 563"/>
                <a:gd name="T41" fmla="*/ 83047 h 461"/>
                <a:gd name="T42" fmla="*/ 643402 w 563"/>
                <a:gd name="T43" fmla="*/ 57771 h 461"/>
                <a:gd name="T44" fmla="*/ 372812 w 563"/>
                <a:gd name="T45" fmla="*/ 4814 h 461"/>
                <a:gd name="T46" fmla="*/ 299452 w 563"/>
                <a:gd name="T47" fmla="*/ 14443 h 461"/>
                <a:gd name="T48" fmla="*/ 49307 w 563"/>
                <a:gd name="T49" fmla="*/ 137207 h 461"/>
                <a:gd name="T50" fmla="*/ 39686 w 563"/>
                <a:gd name="T51" fmla="*/ 143225 h 461"/>
                <a:gd name="T52" fmla="*/ 8418 w 563"/>
                <a:gd name="T53" fmla="*/ 188961 h 461"/>
                <a:gd name="T54" fmla="*/ 30065 w 563"/>
                <a:gd name="T55" fmla="*/ 257565 h 461"/>
                <a:gd name="T56" fmla="*/ 8418 w 563"/>
                <a:gd name="T57" fmla="*/ 296079 h 461"/>
                <a:gd name="T58" fmla="*/ 30065 w 563"/>
                <a:gd name="T59" fmla="*/ 364683 h 461"/>
                <a:gd name="T60" fmla="*/ 8418 w 563"/>
                <a:gd name="T61" fmla="*/ 403197 h 461"/>
                <a:gd name="T62" fmla="*/ 62536 w 563"/>
                <a:gd name="T63" fmla="*/ 487447 h 461"/>
                <a:gd name="T64" fmla="*/ 374015 w 563"/>
                <a:gd name="T65" fmla="*/ 553643 h 461"/>
                <a:gd name="T66" fmla="*/ 386041 w 563"/>
                <a:gd name="T67" fmla="*/ 552440 h 461"/>
                <a:gd name="T68" fmla="*/ 663846 w 563"/>
                <a:gd name="T69" fmla="*/ 405604 h 461"/>
                <a:gd name="T70" fmla="*/ 672265 w 563"/>
                <a:gd name="T71" fmla="*/ 379125 h 461"/>
                <a:gd name="T72" fmla="*/ 645807 w 563"/>
                <a:gd name="T73" fmla="*/ 370700 h 461"/>
                <a:gd name="T74" fmla="*/ 372812 w 563"/>
                <a:gd name="T75" fmla="*/ 515129 h 461"/>
                <a:gd name="T76" fmla="*/ 70955 w 563"/>
                <a:gd name="T77" fmla="*/ 450136 h 461"/>
                <a:gd name="T78" fmla="*/ 45700 w 563"/>
                <a:gd name="T79" fmla="*/ 410418 h 461"/>
                <a:gd name="T80" fmla="*/ 85386 w 563"/>
                <a:gd name="T81" fmla="*/ 385143 h 461"/>
                <a:gd name="T82" fmla="*/ 372812 w 563"/>
                <a:gd name="T83" fmla="*/ 447729 h 461"/>
                <a:gd name="T84" fmla="*/ 355975 w 563"/>
                <a:gd name="T85" fmla="*/ 68604 h 461"/>
                <a:gd name="T86" fmla="*/ 485858 w 563"/>
                <a:gd name="T87" fmla="*/ 93879 h 461"/>
                <a:gd name="T88" fmla="*/ 429335 w 563"/>
                <a:gd name="T89" fmla="*/ 121561 h 461"/>
                <a:gd name="T90" fmla="*/ 299452 w 563"/>
                <a:gd name="T91" fmla="*/ 95082 h 461"/>
                <a:gd name="T92" fmla="*/ 355975 w 563"/>
                <a:gd name="T93" fmla="*/ 68604 h 4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63"/>
                <a:gd name="T142" fmla="*/ 0 h 461"/>
                <a:gd name="T143" fmla="*/ 563 w 563"/>
                <a:gd name="T144" fmla="*/ 461 h 46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5591" y="3140774"/>
            <a:ext cx="5638800" cy="47136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algn="l">
              <a:defRPr lang="en-US" altLang="en-US" sz="4000" b="1" kern="1200" dirty="0">
                <a:solidFill>
                  <a:schemeClr val="accent1"/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42338" y="263525"/>
            <a:ext cx="4572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en-US" altLang="zh-CN" sz="1300" b="1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en-US" altLang="zh-CN" sz="1300" b="1" strike="noStrike" noProof="1" dirty="0">
              <a:solidFill>
                <a:schemeClr val="bg1"/>
              </a:solidFill>
            </a:endParaRPr>
          </a:p>
        </p:txBody>
      </p:sp>
      <p:sp>
        <p:nvSpPr>
          <p:cNvPr id="26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846138" y="1173163"/>
            <a:ext cx="7602537" cy="50911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628650" y="307975"/>
            <a:ext cx="7424738" cy="5826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7B878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达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8" name="组合 8"/>
          <p:cNvGrpSpPr/>
          <p:nvPr/>
        </p:nvGrpSpPr>
        <p:grpSpPr>
          <a:xfrm>
            <a:off x="1933575" y="987425"/>
            <a:ext cx="5213350" cy="1031875"/>
            <a:chOff x="7038412" y="5298115"/>
            <a:chExt cx="3099874" cy="517828"/>
          </a:xfrm>
        </p:grpSpPr>
        <p:grpSp>
          <p:nvGrpSpPr>
            <p:cNvPr id="3085" name="组合 89"/>
            <p:cNvGrpSpPr/>
            <p:nvPr/>
          </p:nvGrpSpPr>
          <p:grpSpPr>
            <a:xfrm>
              <a:off x="7038412" y="5298115"/>
              <a:ext cx="3099874" cy="517828"/>
              <a:chOff x="5718131" y="5650928"/>
              <a:chExt cx="4596458" cy="767829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5718131" y="5650928"/>
                <a:ext cx="4596458" cy="767829"/>
              </a:xfrm>
              <a:prstGeom prst="roundRect">
                <a:avLst>
                  <a:gd name="adj" fmla="val 50000"/>
                </a:avLst>
              </a:prstGeom>
              <a:solidFill>
                <a:srgbClr val="F3F3F3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5829672" y="5747159"/>
                <a:ext cx="4373372" cy="57536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9"/>
            <p:cNvSpPr txBox="1"/>
            <p:nvPr/>
          </p:nvSpPr>
          <p:spPr>
            <a:xfrm>
              <a:off x="7752969" y="5433547"/>
              <a:ext cx="127431" cy="1888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endParaRPr>
            </a:p>
          </p:txBody>
        </p:sp>
      </p:grpSp>
      <p:sp>
        <p:nvSpPr>
          <p:cNvPr id="16" name="标题 1"/>
          <p:cNvSpPr txBox="1"/>
          <p:nvPr/>
        </p:nvSpPr>
        <p:spPr>
          <a:xfrm>
            <a:off x="2536825" y="998538"/>
            <a:ext cx="4006850" cy="684213"/>
          </a:xfrm>
          <a:prstGeom prst="rect">
            <a:avLst/>
          </a:prstGeom>
        </p:spPr>
        <p:txBody>
          <a:bodyPr lIns="91415" tIns="45708" rIns="91415" bIns="45708"/>
          <a:lstStyle>
            <a:lvl1pPr algn="ctr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marL="0" marR="0" lvl="0" indent="0" algn="ctr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造字工房悦黑（非商用）常规体" pitchFamily="2" charset="-122"/>
                <a:ea typeface="造字工房悦黑（非商用）常规体" pitchFamily="2" charset="-122"/>
                <a:cs typeface="+mj-cs"/>
                <a:sym typeface="+mn-ea"/>
              </a:rPr>
              <a:t>目录页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造字工房悦黑（非商用）常规体" pitchFamily="2" charset="-122"/>
              <a:ea typeface="造字工房悦黑（非商用）常规体" pitchFamily="2" charset="-122"/>
              <a:cs typeface="+mj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8585" y="2235059"/>
            <a:ext cx="7886700" cy="4351338"/>
          </a:xfrm>
        </p:spPr>
        <p:txBody>
          <a:bodyPr/>
          <a:lstStyle>
            <a:lvl1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2pPr>
            <a:lvl3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3pPr>
            <a:lvl4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4pPr>
            <a:lvl5pPr marL="0" algn="l" defTabSz="914400" rtl="0" eaLnBrk="1" latinLnBrk="0" hangingPunct="1">
              <a:defRPr lang="zh-CN" altLang="en-US" sz="3200" kern="1200" dirty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01"/>
          <p:cNvSpPr>
            <a:spLocks noChangeArrowheads="1"/>
          </p:cNvSpPr>
          <p:nvPr/>
        </p:nvSpPr>
        <p:spPr bwMode="auto">
          <a:xfrm>
            <a:off x="2786063" y="2749550"/>
            <a:ext cx="3425825" cy="1322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>
                <a:ln>
                  <a:noFill/>
                </a:ln>
                <a:solidFill>
                  <a:srgbClr val="538C2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  <a:sym typeface="+mn-ea"/>
              </a:rPr>
              <a:t>谢    谢</a:t>
            </a:r>
            <a:endParaRPr kumimoji="0" lang="zh-CN" altLang="en-US" sz="8000" b="1" i="0" u="none" strike="noStrike" kern="1200" cap="none" spc="0" normalizeH="0" baseline="0" noProof="0">
              <a:ln>
                <a:noFill/>
              </a:ln>
              <a:solidFill>
                <a:srgbClr val="538C2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  <a:sym typeface="+mn-ea"/>
            </a:endParaRPr>
          </a:p>
        </p:txBody>
      </p:sp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99.xml"/><Relationship Id="rId98" Type="http://schemas.openxmlformats.org/officeDocument/2006/relationships/slideLayout" Target="../slideLayouts/slideLayout98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.xml"/><Relationship Id="rId89" Type="http://schemas.openxmlformats.org/officeDocument/2006/relationships/slideLayout" Target="../slideLayouts/slideLayout89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9" Type="http://schemas.openxmlformats.org/officeDocument/2006/relationships/theme" Target="../theme/theme1.xml"/><Relationship Id="rId168" Type="http://schemas.openxmlformats.org/officeDocument/2006/relationships/image" Target="../media/image1.jpeg"/><Relationship Id="rId167" Type="http://schemas.openxmlformats.org/officeDocument/2006/relationships/slideLayout" Target="../slideLayouts/slideLayout167.xml"/><Relationship Id="rId166" Type="http://schemas.openxmlformats.org/officeDocument/2006/relationships/slideLayout" Target="../slideLayouts/slideLayout166.xml"/><Relationship Id="rId165" Type="http://schemas.openxmlformats.org/officeDocument/2006/relationships/slideLayout" Target="../slideLayouts/slideLayout165.xml"/><Relationship Id="rId164" Type="http://schemas.openxmlformats.org/officeDocument/2006/relationships/slideLayout" Target="../slideLayouts/slideLayout164.xml"/><Relationship Id="rId163" Type="http://schemas.openxmlformats.org/officeDocument/2006/relationships/slideLayout" Target="../slideLayouts/slideLayout163.xml"/><Relationship Id="rId162" Type="http://schemas.openxmlformats.org/officeDocument/2006/relationships/slideLayout" Target="../slideLayouts/slideLayout162.xml"/><Relationship Id="rId161" Type="http://schemas.openxmlformats.org/officeDocument/2006/relationships/slideLayout" Target="../slideLayouts/slideLayout161.xml"/><Relationship Id="rId160" Type="http://schemas.openxmlformats.org/officeDocument/2006/relationships/slideLayout" Target="../slideLayouts/slideLayout160.xml"/><Relationship Id="rId16" Type="http://schemas.openxmlformats.org/officeDocument/2006/relationships/slideLayout" Target="../slideLayouts/slideLayout16.xml"/><Relationship Id="rId159" Type="http://schemas.openxmlformats.org/officeDocument/2006/relationships/slideLayout" Target="../slideLayouts/slideLayout159.xml"/><Relationship Id="rId158" Type="http://schemas.openxmlformats.org/officeDocument/2006/relationships/slideLayout" Target="../slideLayouts/slideLayout158.xml"/><Relationship Id="rId157" Type="http://schemas.openxmlformats.org/officeDocument/2006/relationships/slideLayout" Target="../slideLayouts/slideLayout157.xml"/><Relationship Id="rId156" Type="http://schemas.openxmlformats.org/officeDocument/2006/relationships/slideLayout" Target="../slideLayouts/slideLayout156.xml"/><Relationship Id="rId155" Type="http://schemas.openxmlformats.org/officeDocument/2006/relationships/slideLayout" Target="../slideLayouts/slideLayout155.xml"/><Relationship Id="rId154" Type="http://schemas.openxmlformats.org/officeDocument/2006/relationships/slideLayout" Target="../slideLayouts/slideLayout154.xml"/><Relationship Id="rId153" Type="http://schemas.openxmlformats.org/officeDocument/2006/relationships/slideLayout" Target="../slideLayouts/slideLayout153.xml"/><Relationship Id="rId152" Type="http://schemas.openxmlformats.org/officeDocument/2006/relationships/slideLayout" Target="../slideLayouts/slideLayout152.xml"/><Relationship Id="rId151" Type="http://schemas.openxmlformats.org/officeDocument/2006/relationships/slideLayout" Target="../slideLayouts/slideLayout151.xml"/><Relationship Id="rId150" Type="http://schemas.openxmlformats.org/officeDocument/2006/relationships/slideLayout" Target="../slideLayouts/slideLayout150.xml"/><Relationship Id="rId15" Type="http://schemas.openxmlformats.org/officeDocument/2006/relationships/slideLayout" Target="../slideLayouts/slideLayout15.xml"/><Relationship Id="rId149" Type="http://schemas.openxmlformats.org/officeDocument/2006/relationships/slideLayout" Target="../slideLayouts/slideLayout149.xml"/><Relationship Id="rId148" Type="http://schemas.openxmlformats.org/officeDocument/2006/relationships/slideLayout" Target="../slideLayouts/slideLayout148.xml"/><Relationship Id="rId147" Type="http://schemas.openxmlformats.org/officeDocument/2006/relationships/slideLayout" Target="../slideLayouts/slideLayout147.xml"/><Relationship Id="rId146" Type="http://schemas.openxmlformats.org/officeDocument/2006/relationships/slideLayout" Target="../slideLayouts/slideLayout146.xml"/><Relationship Id="rId145" Type="http://schemas.openxmlformats.org/officeDocument/2006/relationships/slideLayout" Target="../slideLayouts/slideLayout145.xml"/><Relationship Id="rId144" Type="http://schemas.openxmlformats.org/officeDocument/2006/relationships/slideLayout" Target="../slideLayouts/slideLayout144.xml"/><Relationship Id="rId143" Type="http://schemas.openxmlformats.org/officeDocument/2006/relationships/slideLayout" Target="../slideLayouts/slideLayout143.xml"/><Relationship Id="rId142" Type="http://schemas.openxmlformats.org/officeDocument/2006/relationships/slideLayout" Target="../slideLayouts/slideLayout142.xml"/><Relationship Id="rId141" Type="http://schemas.openxmlformats.org/officeDocument/2006/relationships/slideLayout" Target="../slideLayouts/slideLayout141.xml"/><Relationship Id="rId140" Type="http://schemas.openxmlformats.org/officeDocument/2006/relationships/slideLayout" Target="../slideLayouts/slideLayout140.xml"/><Relationship Id="rId14" Type="http://schemas.openxmlformats.org/officeDocument/2006/relationships/slideLayout" Target="../slideLayouts/slideLayout14.xml"/><Relationship Id="rId139" Type="http://schemas.openxmlformats.org/officeDocument/2006/relationships/slideLayout" Target="../slideLayouts/slideLayout139.xml"/><Relationship Id="rId138" Type="http://schemas.openxmlformats.org/officeDocument/2006/relationships/slideLayout" Target="../slideLayouts/slideLayout138.xml"/><Relationship Id="rId137" Type="http://schemas.openxmlformats.org/officeDocument/2006/relationships/slideLayout" Target="../slideLayouts/slideLayout137.xml"/><Relationship Id="rId136" Type="http://schemas.openxmlformats.org/officeDocument/2006/relationships/slideLayout" Target="../slideLayouts/slideLayout136.xml"/><Relationship Id="rId135" Type="http://schemas.openxmlformats.org/officeDocument/2006/relationships/slideLayout" Target="../slideLayouts/slideLayout135.xml"/><Relationship Id="rId134" Type="http://schemas.openxmlformats.org/officeDocument/2006/relationships/slideLayout" Target="../slideLayouts/slideLayout134.xml"/><Relationship Id="rId133" Type="http://schemas.openxmlformats.org/officeDocument/2006/relationships/slideLayout" Target="../slideLayouts/slideLayout133.xml"/><Relationship Id="rId132" Type="http://schemas.openxmlformats.org/officeDocument/2006/relationships/slideLayout" Target="../slideLayouts/slideLayout132.xml"/><Relationship Id="rId131" Type="http://schemas.openxmlformats.org/officeDocument/2006/relationships/slideLayout" Target="../slideLayouts/slideLayout131.xml"/><Relationship Id="rId130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.xml"/><Relationship Id="rId129" Type="http://schemas.openxmlformats.org/officeDocument/2006/relationships/slideLayout" Target="../slideLayouts/slideLayout129.xml"/><Relationship Id="rId128" Type="http://schemas.openxmlformats.org/officeDocument/2006/relationships/slideLayout" Target="../slideLayouts/slideLayout128.xml"/><Relationship Id="rId127" Type="http://schemas.openxmlformats.org/officeDocument/2006/relationships/slideLayout" Target="../slideLayouts/slideLayout127.xml"/><Relationship Id="rId126" Type="http://schemas.openxmlformats.org/officeDocument/2006/relationships/slideLayout" Target="../slideLayouts/slideLayout126.xml"/><Relationship Id="rId125" Type="http://schemas.openxmlformats.org/officeDocument/2006/relationships/slideLayout" Target="../slideLayouts/slideLayout125.xml"/><Relationship Id="rId124" Type="http://schemas.openxmlformats.org/officeDocument/2006/relationships/slideLayout" Target="../slideLayouts/slideLayout124.xml"/><Relationship Id="rId123" Type="http://schemas.openxmlformats.org/officeDocument/2006/relationships/slideLayout" Target="../slideLayouts/slideLayout123.xml"/><Relationship Id="rId122" Type="http://schemas.openxmlformats.org/officeDocument/2006/relationships/slideLayout" Target="../slideLayouts/slideLayout122.xml"/><Relationship Id="rId121" Type="http://schemas.openxmlformats.org/officeDocument/2006/relationships/slideLayout" Target="../slideLayouts/slideLayout121.xml"/><Relationship Id="rId120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.xml"/><Relationship Id="rId119" Type="http://schemas.openxmlformats.org/officeDocument/2006/relationships/slideLayout" Target="../slideLayouts/slideLayout119.xml"/><Relationship Id="rId118" Type="http://schemas.openxmlformats.org/officeDocument/2006/relationships/slideLayout" Target="../slideLayouts/slideLayout118.xml"/><Relationship Id="rId117" Type="http://schemas.openxmlformats.org/officeDocument/2006/relationships/slideLayout" Target="../slideLayouts/slideLayout117.xml"/><Relationship Id="rId116" Type="http://schemas.openxmlformats.org/officeDocument/2006/relationships/slideLayout" Target="../slideLayouts/slideLayout116.xml"/><Relationship Id="rId115" Type="http://schemas.openxmlformats.org/officeDocument/2006/relationships/slideLayout" Target="../slideLayouts/slideLayout115.xml"/><Relationship Id="rId114" Type="http://schemas.openxmlformats.org/officeDocument/2006/relationships/slideLayout" Target="../slideLayouts/slideLayout114.xml"/><Relationship Id="rId113" Type="http://schemas.openxmlformats.org/officeDocument/2006/relationships/slideLayout" Target="../slideLayouts/slideLayout113.xml"/><Relationship Id="rId112" Type="http://schemas.openxmlformats.org/officeDocument/2006/relationships/slideLayout" Target="../slideLayouts/slideLayout112.xml"/><Relationship Id="rId111" Type="http://schemas.openxmlformats.org/officeDocument/2006/relationships/slideLayout" Target="../slideLayouts/slideLayout111.xml"/><Relationship Id="rId110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white">
      <p:bgPr>
        <a:blipFill dpi="0" rotWithShape="1">
          <a:blip r:embed="rId168" cstate="print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cs typeface="Arial Unicode MS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cs typeface="Arial Unicode MS" pitchFamily="34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  <p:sldLayoutId id="2147483777" r:id="rId129"/>
    <p:sldLayoutId id="2147483778" r:id="rId130"/>
    <p:sldLayoutId id="2147483779" r:id="rId131"/>
    <p:sldLayoutId id="2147483780" r:id="rId132"/>
    <p:sldLayoutId id="2147483781" r:id="rId133"/>
    <p:sldLayoutId id="2147483782" r:id="rId134"/>
    <p:sldLayoutId id="2147483783" r:id="rId135"/>
    <p:sldLayoutId id="2147483784" r:id="rId136"/>
    <p:sldLayoutId id="2147483785" r:id="rId137"/>
    <p:sldLayoutId id="2147483786" r:id="rId138"/>
    <p:sldLayoutId id="2147483787" r:id="rId139"/>
    <p:sldLayoutId id="2147483788" r:id="rId140"/>
    <p:sldLayoutId id="2147483789" r:id="rId141"/>
    <p:sldLayoutId id="2147483790" r:id="rId142"/>
    <p:sldLayoutId id="2147483791" r:id="rId143"/>
    <p:sldLayoutId id="2147483792" r:id="rId144"/>
    <p:sldLayoutId id="2147483793" r:id="rId145"/>
    <p:sldLayoutId id="2147483794" r:id="rId146"/>
    <p:sldLayoutId id="2147483795" r:id="rId147"/>
    <p:sldLayoutId id="2147483796" r:id="rId148"/>
    <p:sldLayoutId id="2147483797" r:id="rId149"/>
    <p:sldLayoutId id="2147483798" r:id="rId150"/>
    <p:sldLayoutId id="2147483799" r:id="rId151"/>
    <p:sldLayoutId id="2147483800" r:id="rId152"/>
    <p:sldLayoutId id="2147483801" r:id="rId153"/>
    <p:sldLayoutId id="2147483802" r:id="rId154"/>
    <p:sldLayoutId id="2147483803" r:id="rId155"/>
    <p:sldLayoutId id="2147483804" r:id="rId156"/>
    <p:sldLayoutId id="2147483805" r:id="rId157"/>
    <p:sldLayoutId id="2147483806" r:id="rId158"/>
    <p:sldLayoutId id="2147483807" r:id="rId159"/>
    <p:sldLayoutId id="2147483808" r:id="rId160"/>
    <p:sldLayoutId id="2147483809" r:id="rId161"/>
    <p:sldLayoutId id="2147483810" r:id="rId162"/>
    <p:sldLayoutId id="2147483811" r:id="rId163"/>
    <p:sldLayoutId id="2147483812" r:id="rId164"/>
    <p:sldLayoutId id="2147483813" r:id="rId165"/>
    <p:sldLayoutId id="2147483814" r:id="rId166"/>
    <p:sldLayoutId id="2147483815" r:id="rId167"/>
  </p:sldLayoutIdLst>
  <p:transition spd="med">
    <p:fade/>
  </p:transition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lang="zh-CN" altLang="en-US" sz="32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5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7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01"/>
          <p:cNvSpPr/>
          <p:nvPr>
            <p:custDataLst>
              <p:tags r:id="rId1"/>
            </p:custDataLst>
          </p:nvPr>
        </p:nvSpPr>
        <p:spPr>
          <a:xfrm>
            <a:off x="2883652" y="3083096"/>
            <a:ext cx="3376295" cy="6915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sz="4050" b="1" dirty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  <a:sym typeface="+mn-ea"/>
              </a:rPr>
              <a:t> </a:t>
            </a:r>
            <a:r>
              <a:rPr lang="zh-CN" sz="4050" b="1" dirty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  <a:sym typeface="+mn-ea"/>
              </a:rPr>
              <a:t>异常处理机制</a:t>
            </a:r>
            <a:endParaRPr lang="zh-CN" sz="4050" b="1" dirty="0">
              <a:ln w="0"/>
              <a:solidFill>
                <a:schemeClr val="accent1"/>
              </a:solidFill>
              <a:latin typeface="微软雅黑" panose="020B0503020204020204" pitchFamily="82" charset="2"/>
              <a:ea typeface="微软雅黑" panose="020B0503020204020204" pitchFamily="82" charset="2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52145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异常举例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0610" y="1689735"/>
            <a:ext cx="7543800" cy="32004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NullRef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=1;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static void main(String[]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NullRef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t=new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NullRef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t=null;      	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t.i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}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19150" y="4976863"/>
            <a:ext cx="7696200" cy="15696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NullRef.java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编译正确，运行结果：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en-US" altLang="zh-CN" b="1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NullRef</a:t>
            </a:r>
            <a:endParaRPr lang="en-US" altLang="zh-CN" b="1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b="1" i="1" dirty="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i="1" dirty="0" err="1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java.lang.</a:t>
            </a:r>
            <a:r>
              <a:rPr lang="en-US" altLang="zh-CN" sz="2000" b="1" i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NullPointerException</a:t>
            </a:r>
            <a:endParaRPr lang="en-US" altLang="zh-CN" sz="2000" b="1" i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i="1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at </a:t>
            </a:r>
            <a:r>
              <a:rPr lang="en-US" altLang="zh-CN" sz="2000" b="1" i="1" dirty="0" err="1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NullRef.main</a:t>
            </a:r>
            <a:r>
              <a:rPr lang="en-US" altLang="zh-CN" sz="2000" b="1" i="1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(NullRef.java:6)</a:t>
            </a:r>
            <a:endParaRPr lang="en-US" altLang="zh-CN" sz="2000" b="1" i="1" dirty="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i="1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Exception in thread "main" </a:t>
            </a:r>
            <a:endParaRPr lang="en-US" altLang="zh-CN" sz="2000" b="1" i="1" dirty="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723900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异常举例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89660" y="1769110"/>
            <a:ext cx="7543800" cy="32004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DivideZero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x;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static void main(String[]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y;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DivideZero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c=new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DivideZero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y=3/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c.x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      	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(“program ends ok!”);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}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73075" y="4969215"/>
            <a:ext cx="8382000" cy="15696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DivideZero.java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编译正确，运行结果：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en-US" altLang="zh-CN" b="1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DivideZero</a:t>
            </a:r>
            <a:endParaRPr lang="en-US" altLang="zh-CN" b="1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b="1" i="1" dirty="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i="1" dirty="0" err="1">
                <a:ea typeface="宋体" panose="02010600030101010101" pitchFamily="2" charset="-122"/>
                <a:cs typeface="Times New Roman" panose="02020603050405020304" pitchFamily="18" charset="0"/>
              </a:rPr>
              <a:t>java.lang.</a:t>
            </a:r>
            <a:r>
              <a:rPr lang="en-US" altLang="zh-CN" sz="2000" b="1" i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ArithmeticException</a:t>
            </a:r>
            <a:r>
              <a:rPr lang="en-US" altLang="zh-CN" sz="2000" b="1" i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 / by zero</a:t>
            </a:r>
            <a:endParaRPr lang="en-US" altLang="zh-CN" sz="2000" b="1" i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i="1" dirty="0">
                <a:ea typeface="宋体" panose="02010600030101010101" pitchFamily="2" charset="-122"/>
                <a:cs typeface="Times New Roman" panose="02020603050405020304" pitchFamily="18" charset="0"/>
              </a:rPr>
              <a:t>	at </a:t>
            </a:r>
            <a:r>
              <a:rPr lang="en-US" altLang="zh-CN" sz="2000" b="1" i="1" dirty="0" err="1">
                <a:ea typeface="宋体" panose="02010600030101010101" pitchFamily="2" charset="-122"/>
                <a:cs typeface="Times New Roman" panose="02020603050405020304" pitchFamily="18" charset="0"/>
              </a:rPr>
              <a:t>DivideZero.main</a:t>
            </a:r>
            <a:r>
              <a:rPr lang="en-US" altLang="zh-CN" sz="2000" b="1" i="1" dirty="0">
                <a:ea typeface="宋体" panose="02010600030101010101" pitchFamily="2" charset="-122"/>
                <a:cs typeface="Times New Roman" panose="02020603050405020304" pitchFamily="18" charset="0"/>
              </a:rPr>
              <a:t>(DivideZero.java:6)</a:t>
            </a:r>
            <a:endParaRPr lang="en-US" altLang="zh-CN" sz="2000" b="1" i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i="1" dirty="0">
                <a:ea typeface="宋体" panose="02010600030101010101" pitchFamily="2" charset="-122"/>
                <a:cs typeface="Times New Roman" panose="02020603050405020304" pitchFamily="18" charset="0"/>
              </a:rPr>
              <a:t>Exception in thread "main" </a:t>
            </a:r>
            <a:endParaRPr lang="en-US" altLang="zh-CN" sz="2000" b="1" i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52145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异常举例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(4)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1803400"/>
            <a:ext cx="7543800" cy="3200400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 Person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Object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new Date();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Person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person = (Person)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(person);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81000" y="4901905"/>
            <a:ext cx="8382000" cy="166199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Person.java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编译正确，运行结果：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en-US" altLang="zh-CN" b="1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endParaRPr lang="en-US" altLang="zh-CN" b="1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b="1" i="1" dirty="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b="1" i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java.lang</a:t>
            </a:r>
            <a:r>
              <a:rPr lang="en-US" altLang="zh-CN" sz="2200" b="1" i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200" u="sng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java.lang.ClassCastException</a:t>
            </a:r>
            <a:endParaRPr lang="en-US" altLang="zh-CN" sz="2200" b="1" i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b="1" i="1" dirty="0">
                <a:ea typeface="宋体" panose="02010600030101010101" pitchFamily="2" charset="-122"/>
                <a:cs typeface="Times New Roman" panose="02020603050405020304" pitchFamily="18" charset="0"/>
              </a:rPr>
              <a:t>	at </a:t>
            </a:r>
            <a:r>
              <a:rPr lang="en-US" altLang="zh-CN" sz="2200" b="1" i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Person.main</a:t>
            </a:r>
            <a:r>
              <a:rPr lang="en-US" altLang="zh-CN" sz="2200" b="1" i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(Person.java:5)</a:t>
            </a:r>
            <a:endParaRPr lang="en-US" altLang="zh-CN" sz="2200" b="1" i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b="1" i="1" dirty="0">
                <a:ea typeface="宋体" panose="02010600030101010101" pitchFamily="2" charset="-122"/>
                <a:cs typeface="Times New Roman" panose="02020603050405020304" pitchFamily="18" charset="0"/>
              </a:rPr>
              <a:t>Exception in thread "main" </a:t>
            </a:r>
            <a:endParaRPr lang="en-US" altLang="zh-CN" sz="2200" b="1" i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52145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异常处理机制（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51520" y="1843812"/>
            <a:ext cx="8496944" cy="3970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在编写程序时，经常要在可能出现错误的地方加上检测的代码，如进行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x/y</a:t>
            </a:r>
            <a:r>
              <a:rPr lang="zh-CN" altLang="en-US" sz="28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运算时，要</a:t>
            </a:r>
            <a:r>
              <a:rPr lang="zh-CN" altLang="en-US" sz="2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检测分母为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，数据为空，输入的不是数据而是字符</a:t>
            </a:r>
            <a:r>
              <a:rPr lang="zh-CN" altLang="en-US" sz="28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等。过多的分支会导致程序的代码加长，可读性差。因此采用异常机制</a:t>
            </a:r>
            <a:r>
              <a:rPr lang="zh-CN" altLang="en-US" sz="28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sz="10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zh-CN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异常处理</a:t>
            </a:r>
            <a:endParaRPr lang="en-US" altLang="zh-CN" sz="9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采用异常处理机制，将异常处理的程序代码集中在一起，与正常的程序代码分开，使得程序简洁，并易于维护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40" y="652145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异常处理机制（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1165" y="1734820"/>
            <a:ext cx="8569325" cy="486156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3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3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提供的是异常处理的</a:t>
            </a:r>
            <a:r>
              <a:rPr lang="zh-CN" altLang="en-US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抓抛模型</a:t>
            </a:r>
            <a:r>
              <a:rPr lang="zh-CN" altLang="en-US" sz="3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3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3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3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程序的执行过程中如出现异常，会生成一个</a:t>
            </a:r>
            <a:r>
              <a:rPr lang="zh-CN" altLang="en-US" sz="30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异常类对象</a:t>
            </a:r>
            <a:r>
              <a:rPr lang="zh-CN" altLang="en-US" sz="3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，该异常对象将被提交给</a:t>
            </a:r>
            <a:r>
              <a:rPr lang="en-US" altLang="zh-CN" sz="3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3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运行时系统，这个过程称为</a:t>
            </a:r>
            <a:r>
              <a:rPr lang="zh-CN" altLang="en-US" sz="30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抛出</a:t>
            </a:r>
            <a:r>
              <a:rPr lang="en-US" altLang="zh-CN" sz="30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(throw)</a:t>
            </a:r>
            <a:r>
              <a:rPr lang="zh-CN" altLang="en-US" sz="30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异常</a:t>
            </a:r>
            <a:r>
              <a:rPr lang="zh-CN" altLang="en-US" sz="3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3000" dirty="0">
                <a:ea typeface="宋体" panose="02010600030101010101" pitchFamily="2" charset="-122"/>
              </a:rPr>
              <a:t>异常对象的生成</a:t>
            </a:r>
            <a:endParaRPr lang="en-US" altLang="zh-CN" sz="3000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由虚拟机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自动生成</a:t>
            </a:r>
            <a:r>
              <a:rPr lang="zh-CN" altLang="en-US" dirty="0">
                <a:ea typeface="宋体" panose="02010600030101010101" pitchFamily="2" charset="-122"/>
              </a:rPr>
              <a:t>：程序运行过程中，虚拟机检测到程序发生了问题，如果在当前代码中没有找到相应的处理程序，就会在后台自动创建一个对应异常类的实例对象并抛出</a:t>
            </a:r>
            <a:r>
              <a:rPr lang="en-US" altLang="zh-CN" dirty="0">
                <a:ea typeface="宋体" panose="02010600030101010101" pitchFamily="2" charset="-122"/>
              </a:rPr>
              <a:t>——</a:t>
            </a:r>
            <a:r>
              <a:rPr lang="zh-CN" altLang="en-US" dirty="0">
                <a:ea typeface="宋体" panose="02010600030101010101" pitchFamily="2" charset="-122"/>
              </a:rPr>
              <a:t>自动抛出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由开发人员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手动创建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Exception </a:t>
            </a:r>
            <a:r>
              <a:rPr lang="en-US" altLang="zh-CN" dirty="0" err="1">
                <a:ea typeface="宋体" panose="02010600030101010101" pitchFamily="2" charset="-122"/>
              </a:rPr>
              <a:t>exception</a:t>
            </a:r>
            <a:r>
              <a:rPr lang="en-US" altLang="zh-CN" dirty="0">
                <a:ea typeface="宋体" panose="02010600030101010101" pitchFamily="2" charset="-122"/>
              </a:rPr>
              <a:t> = new </a:t>
            </a:r>
            <a:r>
              <a:rPr lang="en-US" altLang="zh-CN" dirty="0" err="1">
                <a:ea typeface="宋体" panose="02010600030101010101" pitchFamily="2" charset="-122"/>
              </a:rPr>
              <a:t>ClassCastException</a:t>
            </a:r>
            <a:r>
              <a:rPr lang="en-US" altLang="zh-CN" dirty="0">
                <a:ea typeface="宋体" panose="02010600030101010101" pitchFamily="2" charset="-122"/>
              </a:rPr>
              <a:t>();——</a:t>
            </a:r>
            <a:r>
              <a:rPr lang="zh-CN" altLang="en-US" dirty="0">
                <a:ea typeface="宋体" panose="02010600030101010101" pitchFamily="2" charset="-122"/>
              </a:rPr>
              <a:t>创建好的异常对象不抛出对程序没有任何影响，和创建一个普通对象</a:t>
            </a:r>
            <a:r>
              <a:rPr lang="zh-CN" altLang="en-US" dirty="0" smtClean="0">
                <a:ea typeface="宋体" panose="02010600030101010101" pitchFamily="2" charset="-122"/>
              </a:rPr>
              <a:t>一样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40" y="652145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异常处理机制（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8430" y="1771650"/>
            <a:ext cx="8862060" cy="4501515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如果一个方法内抛出异常，该异常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会被抛给调用者方法中处理。如果异常没有在调用者方法中处理，它继续被抛给这个调用方法的上层方法。这个过程将一直继续下去，直到异常被处理。这一过程称为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捕获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(catch)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异常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如果一个异常回到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main()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方法，并且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main()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也不处理，则程序运行终止。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程序员通常只能处理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Exception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，而对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Error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无能为力。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555" y="1699260"/>
            <a:ext cx="8353425" cy="51816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异常处理是通过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try-catch-finally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语句实现的。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2000" dirty="0" smtClean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try{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......</a:t>
            </a:r>
            <a:r>
              <a:rPr lang="en-US" altLang="zh-CN" sz="2400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可能产生异常的代码</a:t>
            </a:r>
            <a:endParaRPr lang="zh-CN" altLang="en-US" sz="24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catch( ExceptionName1 e ){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......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当产生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ExceptionName1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型异常时的处置措施</a:t>
            </a:r>
            <a:endParaRPr lang="zh-CN" altLang="en-US" sz="24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catch( ExceptionName2 e ){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...... </a:t>
            </a:r>
            <a:r>
              <a:rPr lang="en-US" altLang="zh-CN" sz="2400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当产生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ExceptionName2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型异常时的处置措施</a:t>
            </a:r>
            <a:endParaRPr lang="zh-CN" altLang="en-US" sz="24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 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7030A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 finally{</a:t>
            </a:r>
            <a:endParaRPr lang="en-US" altLang="zh-CN" sz="2400" dirty="0" smtClean="0">
              <a:solidFill>
                <a:srgbClr val="7030A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7030A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......	</a:t>
            </a:r>
            <a:r>
              <a:rPr lang="en-US" altLang="zh-CN" sz="2400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无论是否发生异常，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都无条件执行的语句</a:t>
            </a:r>
            <a:endParaRPr lang="zh-CN" altLang="en-US" sz="24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smtClean="0">
                <a:solidFill>
                  <a:srgbClr val="7030A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 ]</a:t>
            </a:r>
            <a:endParaRPr lang="en-US" altLang="zh-CN" sz="2400" dirty="0" smtClean="0">
              <a:solidFill>
                <a:srgbClr val="7030A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title"/>
          </p:nvPr>
        </p:nvSpPr>
        <p:spPr>
          <a:xfrm>
            <a:off x="341630" y="723900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异常处理机制（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52145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捕获异常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endParaRPr lang="en-US" altLang="zh-CN" b="1" dirty="0" smtClean="0">
              <a:solidFill>
                <a:srgbClr val="BD6FBF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50035"/>
            <a:ext cx="8534400" cy="3505200"/>
          </a:xfrm>
          <a:noFill/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try </a:t>
            </a:r>
            <a:endParaRPr lang="en-US" altLang="zh-CN" sz="28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捕获异常的第一步是用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try{…}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语句块选定捕获异常的范围，将可能出现异常的代码放在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try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语句块中。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catch 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Exceptiontype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e)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catch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语句块中是对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异常对象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进行处理的代码。每个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try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语句块可以伴随一个或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多个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catch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语句，用于处理可能产生的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不同类型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的异常对象。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48308" y="4723626"/>
            <a:ext cx="8712968" cy="1988237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8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8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200" dirty="0" smtClean="0">
                <a:solidFill>
                  <a:srgbClr val="008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zh-CN" altLang="en-US" sz="2200" dirty="0">
                <a:solidFill>
                  <a:srgbClr val="008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明确知道产生的是何种异常，可以用该异常类作为</a:t>
            </a:r>
            <a:r>
              <a:rPr lang="en-US" altLang="zh-CN" sz="2200" dirty="0">
                <a:solidFill>
                  <a:srgbClr val="008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catch</a:t>
            </a:r>
            <a:r>
              <a:rPr lang="zh-CN" altLang="en-US" sz="2200" dirty="0">
                <a:solidFill>
                  <a:srgbClr val="008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的参数；也可以用其父类作为</a:t>
            </a:r>
            <a:r>
              <a:rPr lang="en-US" altLang="zh-CN" sz="2200" dirty="0">
                <a:solidFill>
                  <a:srgbClr val="008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catch</a:t>
            </a:r>
            <a:r>
              <a:rPr lang="zh-CN" altLang="en-US" sz="2200" dirty="0">
                <a:solidFill>
                  <a:srgbClr val="008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的参数。</a:t>
            </a:r>
            <a:endParaRPr lang="zh-CN" altLang="en-US" sz="2200" dirty="0">
              <a:solidFill>
                <a:srgbClr val="008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8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solidFill>
                  <a:srgbClr val="008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比如：可以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ArithmeticException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类作为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参数的地方，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就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RuntimeException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类作为参数，或者用所有异常的父类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Exception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类作为参数。但不能是与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ArithmeticException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类无关的异常，如</a:t>
            </a:r>
            <a:r>
              <a:rPr lang="en-US" altLang="zh-CN" sz="22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NullPointerException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catch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中的语句将不会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执行）。</a:t>
            </a:r>
            <a:endParaRPr lang="zh-CN" altLang="en-US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52145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捕获异常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4200" y="1700530"/>
            <a:ext cx="8559800" cy="3886200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捕获异常的有关信息：</a:t>
            </a:r>
            <a:endParaRPr lang="zh-CN" altLang="en-US" sz="3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与其它对象一样，可以访问一个异常对象的成员变量或调用它的方法。</a:t>
            </a:r>
            <a:endParaRPr lang="zh-CN" altLang="en-US" sz="3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getMessage</a:t>
            </a:r>
            <a:r>
              <a:rPr lang="en-US" altLang="zh-CN" sz="3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sz="2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获取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异常信息，返回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字符串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printStackTrace</a:t>
            </a:r>
            <a:r>
              <a:rPr lang="en-US" altLang="zh-CN" sz="2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  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获取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异常类名和异常信息，以及异常出现在程序中的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位置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。返回值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11559" y="4868654"/>
            <a:ext cx="8143875" cy="1593468"/>
            <a:chOff x="611560" y="4787860"/>
            <a:chExt cx="8143875" cy="1593468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5445224"/>
              <a:ext cx="8143875" cy="6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下箭头 5"/>
            <p:cNvSpPr/>
            <p:nvPr/>
          </p:nvSpPr>
          <p:spPr>
            <a:xfrm>
              <a:off x="4139952" y="6093296"/>
              <a:ext cx="288032" cy="288032"/>
            </a:xfrm>
            <a:prstGeom prst="down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上箭头 6"/>
            <p:cNvSpPr/>
            <p:nvPr/>
          </p:nvSpPr>
          <p:spPr>
            <a:xfrm>
              <a:off x="5364088" y="5157192"/>
              <a:ext cx="288032" cy="288032"/>
            </a:xfrm>
            <a:prstGeom prst="up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2040" y="47878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异常名称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上箭头 8"/>
            <p:cNvSpPr/>
            <p:nvPr/>
          </p:nvSpPr>
          <p:spPr>
            <a:xfrm>
              <a:off x="7668344" y="5157192"/>
              <a:ext cx="288032" cy="288032"/>
            </a:xfrm>
            <a:prstGeom prst="up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36296" y="47878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说明信息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21156" y="6452830"/>
            <a:ext cx="138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堆栈信息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723900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捕获异常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216150"/>
            <a:ext cx="8463915" cy="430784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z="3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finally</a:t>
            </a:r>
            <a:endParaRPr lang="en-US" altLang="zh-CN" sz="32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捕获异常的最后一步是通过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finally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语句为异常处理提供一个统一的出口，使得在控制流转到程序的其它部分以前，能够对程序的状态作统一的管理。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不论在</a:t>
            </a: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try</a:t>
            </a:r>
            <a:r>
              <a:rPr lang="zh-CN" altLang="en-US" sz="28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代码块中是否发生了异常事件，</a:t>
            </a: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catch</a:t>
            </a:r>
            <a:r>
              <a:rPr lang="zh-CN" altLang="en-US" sz="28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语句是否执行，</a:t>
            </a: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catch</a:t>
            </a:r>
            <a:r>
              <a:rPr lang="zh-CN" altLang="en-US" sz="28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语句是否有异常，</a:t>
            </a: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catch</a:t>
            </a:r>
            <a:r>
              <a:rPr lang="zh-CN" altLang="en-US" sz="28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语句中是否有</a:t>
            </a: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en-US" sz="28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finally</a:t>
            </a:r>
            <a:r>
              <a:rPr lang="zh-CN" altLang="en-US" sz="28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块中的语句都会被执行。</a:t>
            </a:r>
            <a:endParaRPr lang="zh-CN" altLang="en-US" sz="2800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finally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语句和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catch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语句是任选的</a:t>
            </a:r>
            <a:endParaRPr lang="zh-CN" altLang="en-US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989" y="1036295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本章内容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4151" y="1921282"/>
            <a:ext cx="7911712" cy="301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ts val="3800"/>
              </a:lnSpc>
              <a:buNone/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6.1 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Java 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异常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ts val="3800"/>
              </a:lnSpc>
              <a:buNone/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6.2 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异常处理机制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ts val="3800"/>
              </a:lnSpc>
              <a:buNone/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6.3 </a:t>
            </a:r>
            <a:r>
              <a:rPr 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捕获异常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ts val="3800"/>
              </a:lnSpc>
              <a:buNone/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6.4 </a:t>
            </a:r>
            <a:r>
              <a:rPr 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声明抛出异常</a:t>
            </a:r>
            <a:endParaRPr lang="en-US" altLang="zh-CN" sz="2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ts val="3800"/>
              </a:lnSpc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6.5 </a:t>
            </a:r>
            <a:r>
              <a:rPr 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自定义异常</a:t>
            </a:r>
            <a:endParaRPr lang="en-US" altLang="zh-CN" sz="2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ts val="3800"/>
              </a:lnSpc>
              <a:buNone/>
            </a:pP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96" y="2059583"/>
            <a:ext cx="8306376" cy="4392488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723900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捕获异常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(4)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31665" y="652145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异常处理举例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7460"/>
            <a:ext cx="7772400" cy="41148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Test6_2{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	  public static void main(String[]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   {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		String friends[]={"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lisa","bily","kessy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"};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	</a:t>
            </a: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try {</a:t>
            </a:r>
            <a:endParaRPr lang="en-US" altLang="zh-CN" sz="22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	       for(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=0;i&lt;5;i++) {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(friends[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]);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	       }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	</a:t>
            </a: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endParaRPr lang="en-US" altLang="zh-CN" sz="22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catch(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ArrayIndexOutOfBoundsException</a:t>
            </a: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e)  {</a:t>
            </a:r>
            <a:endParaRPr lang="en-US" altLang="zh-CN" sz="22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("index err");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	</a:t>
            </a: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2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("\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nthis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is the end");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843808" y="5105184"/>
            <a:ext cx="6019800" cy="175432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Test6_2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运行结果：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en-US" altLang="zh-CN" b="1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java6_2</a:t>
            </a:r>
            <a:endParaRPr lang="en-US" altLang="zh-CN" b="1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1" i="1" dirty="0" err="1">
                <a:ea typeface="宋体" panose="02010600030101010101" pitchFamily="2" charset="-122"/>
                <a:cs typeface="Times New Roman" panose="02020603050405020304" pitchFamily="18" charset="0"/>
              </a:rPr>
              <a:t>lisa</a:t>
            </a:r>
            <a:endParaRPr lang="en-US" altLang="zh-CN" b="1" i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1" i="1" dirty="0" err="1">
                <a:ea typeface="宋体" panose="02010600030101010101" pitchFamily="2" charset="-122"/>
                <a:cs typeface="Times New Roman" panose="02020603050405020304" pitchFamily="18" charset="0"/>
              </a:rPr>
              <a:t>bily</a:t>
            </a:r>
            <a:endParaRPr lang="en-US" altLang="zh-CN" b="1" i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1" i="1" dirty="0" err="1">
                <a:ea typeface="宋体" panose="02010600030101010101" pitchFamily="2" charset="-122"/>
                <a:cs typeface="Times New Roman" panose="02020603050405020304" pitchFamily="18" charset="0"/>
              </a:rPr>
              <a:t>kessy</a:t>
            </a:r>
            <a:endParaRPr lang="en-US" altLang="zh-CN" b="1" i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1" i="1" dirty="0">
                <a:ea typeface="宋体" panose="02010600030101010101" pitchFamily="2" charset="-122"/>
                <a:cs typeface="Times New Roman" panose="02020603050405020304" pitchFamily="18" charset="0"/>
              </a:rPr>
              <a:t>index </a:t>
            </a:r>
            <a:r>
              <a:rPr lang="en-US" altLang="zh-CN" b="1" i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err</a:t>
            </a:r>
            <a:endParaRPr lang="en-US" altLang="zh-CN" b="1" i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1" i="1" dirty="0">
                <a:ea typeface="宋体" panose="02010600030101010101" pitchFamily="2" charset="-122"/>
                <a:cs typeface="Times New Roman" panose="02020603050405020304" pitchFamily="18" charset="0"/>
              </a:rPr>
              <a:t>this is the end</a:t>
            </a:r>
            <a:endParaRPr lang="en-US" altLang="zh-CN" b="1" i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383405" y="684530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异常处理举例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86180"/>
            <a:ext cx="7772400" cy="41148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DivideZero1{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x;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public static void main(String[]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y;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DivideZero1 c=new DivideZero1();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try{</a:t>
            </a:r>
            <a:endParaRPr lang="en-US" altLang="zh-CN" sz="24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y=3/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c.x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catch(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ArithmeticException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e){     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("divide by zero error!");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("program ends ok!");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}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403648" y="5445224"/>
            <a:ext cx="6019800" cy="9233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DivideZero1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运行结果：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 DivideZero1</a:t>
            </a:r>
            <a:endParaRPr lang="en-US" altLang="zh-CN" b="1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1" i="1" dirty="0">
                <a:ea typeface="宋体" panose="02010600030101010101" pitchFamily="2" charset="-122"/>
                <a:cs typeface="Times New Roman" panose="02020603050405020304" pitchFamily="18" charset="0"/>
              </a:rPr>
              <a:t>divide by zero error!</a:t>
            </a:r>
            <a:endParaRPr lang="en-US" altLang="zh-CN" b="1" i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1" i="1" dirty="0">
                <a:ea typeface="宋体" panose="02010600030101010101" pitchFamily="2" charset="-122"/>
                <a:cs typeface="Times New Roman" panose="02020603050405020304" pitchFamily="18" charset="0"/>
              </a:rPr>
              <a:t>program ends ok!</a:t>
            </a:r>
            <a:endParaRPr lang="en-US" altLang="zh-CN" b="1" i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723900"/>
            <a:ext cx="7886700" cy="1325563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体  会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6920" y="2059305"/>
            <a:ext cx="8387080" cy="301053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捕获和不捕获异常，程序的运行有什么不同。</a:t>
            </a:r>
            <a:endParaRPr lang="zh-CN" altLang="en-US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体会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try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语句块中可能发生多个不同异常时的处理。</a:t>
            </a:r>
            <a:endParaRPr lang="zh-CN" altLang="en-US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体会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finally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语句块的使用。</a:t>
            </a:r>
            <a:endParaRPr lang="zh-CN" altLang="en-US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723900"/>
            <a:ext cx="7886700" cy="1325563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不捕获异常时的情况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001520"/>
            <a:ext cx="8430260" cy="423481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前面使用的异常都是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RuntimeException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类或是它的子类，这些类的异常的特点是：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即使没有使用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try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catch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捕获，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自己也能捕获，并且编译通过 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但运行时会发生异常使得程序运行终止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如果抛出的异常是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等类型的非运行时异常，则</a:t>
            </a:r>
            <a:r>
              <a:rPr lang="zh-CN" altLang="en-US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必须捕获，否则编译错误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。也就是说，我们必须处理编译时异常，将异常进行捕捉，转化为运行时异常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875" y="621665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声明抛出异常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57020"/>
            <a:ext cx="8964295" cy="511238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声明抛出异常是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中处理异常的第二种方式</a:t>
            </a:r>
            <a:endParaRPr lang="zh-CN" altLang="en-US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如果一个方法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中的语句执行时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可能生成某种异常，但是并不能确定如何处理这种异常，则此方法应</a:t>
            </a:r>
            <a:r>
              <a:rPr lang="zh-CN" altLang="en-US" sz="22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显示地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声明抛出异常，表明该方法将不对这些异常进行处理，而由该方法的</a:t>
            </a:r>
            <a:r>
              <a:rPr lang="zh-CN" altLang="en-US" sz="22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调用者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负责处理。</a:t>
            </a:r>
            <a:endParaRPr lang="zh-CN" altLang="en-US" sz="2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在方法声明中用</a:t>
            </a:r>
            <a:r>
              <a:rPr lang="en-US" altLang="zh-CN" sz="22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throws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语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句可以声明抛出异常的列表，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throws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后面的异常类型可以是方法中产生的异常类型，也可以是它的父类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声明抛出异常举例：</a:t>
            </a:r>
            <a:endParaRPr lang="zh-CN" altLang="en-US" sz="2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void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readFile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(String file)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throws 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FileNotFoundException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……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读文件的操作可能产生</a:t>
            </a:r>
            <a:r>
              <a:rPr lang="en-US" altLang="zh-CN" sz="20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FileNotFoundException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类型的异常</a:t>
            </a:r>
            <a:endParaRPr lang="zh-CN" altLang="en-US" sz="20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FileInputStream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fis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FileInputStream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(file);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..……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}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58615" y="586105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声明抛出异常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52830"/>
            <a:ext cx="8641080" cy="5328285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import java.io.*;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Test6_4{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static void main(String[]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Test6_4 t = new Test6_4();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try{</a:t>
            </a:r>
            <a:endParaRPr lang="en-US" altLang="zh-CN" sz="22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t.readFile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}</a:t>
            </a: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catch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e){   }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void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readFile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throws 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FileInputStream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in=new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FileInputStream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("myfile.txt");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b;	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b =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in.read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while(b!= -1)   {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((char)b);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b =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in.read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in.close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	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组合 2051"/>
          <p:cNvGrpSpPr/>
          <p:nvPr/>
        </p:nvGrpSpPr>
        <p:grpSpPr>
          <a:xfrm>
            <a:off x="676063" y="2253923"/>
            <a:ext cx="7926865" cy="4565082"/>
            <a:chOff x="632079" y="1844824"/>
            <a:chExt cx="7926865" cy="456508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950" y="2034530"/>
              <a:ext cx="6038850" cy="2114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2214736" y="2551652"/>
              <a:ext cx="3312368" cy="216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707904" y="2924944"/>
              <a:ext cx="3573896" cy="3960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4067944" y="3356992"/>
              <a:ext cx="194431" cy="21602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27779" y="3462169"/>
              <a:ext cx="3760470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ea typeface="宋体" panose="02010600030101010101" pitchFamily="2" charset="-122"/>
                </a:rPr>
                <a:t>有可能找不到</a:t>
              </a:r>
              <a:r>
                <a:rPr lang="en-US" altLang="zh-CN" b="1" dirty="0" err="1" smtClean="0">
                  <a:ea typeface="宋体" panose="02010600030101010101" pitchFamily="2" charset="-122"/>
                </a:rPr>
                <a:t>filePath</a:t>
              </a:r>
              <a:r>
                <a:rPr lang="zh-CN" altLang="en-US" b="1" dirty="0" smtClean="0">
                  <a:ea typeface="宋体" panose="02010600030101010101" pitchFamily="2" charset="-122"/>
                </a:rPr>
                <a:t>指定的文件，所以抛出</a:t>
              </a:r>
              <a:r>
                <a:rPr lang="en-US" altLang="zh-CN" b="1" dirty="0" err="1" smtClean="0">
                  <a:ea typeface="宋体" panose="02010600030101010101" pitchFamily="2" charset="-122"/>
                </a:rPr>
                <a:t>FileNotFoundException</a:t>
              </a:r>
              <a:r>
                <a:rPr lang="zh-CN" altLang="en-US" b="1" dirty="0" smtClean="0">
                  <a:ea typeface="宋体" panose="02010600030101010101" pitchFamily="2" charset="-122"/>
                </a:rPr>
                <a:t>异常</a:t>
              </a:r>
              <a:endParaRPr lang="en-US" altLang="zh-CN" b="1" dirty="0" smtClean="0">
                <a:ea typeface="宋体" panose="02010600030101010101" pitchFamily="2" charset="-122"/>
              </a:endParaRPr>
            </a:p>
          </p:txBody>
        </p:sp>
        <p:sp>
          <p:nvSpPr>
            <p:cNvPr id="8" name="右箭头 7"/>
            <p:cNvSpPr/>
            <p:nvPr/>
          </p:nvSpPr>
          <p:spPr>
            <a:xfrm>
              <a:off x="5796136" y="2551652"/>
              <a:ext cx="216024" cy="21602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66656" y="2473896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ea typeface="宋体" panose="02010600030101010101" pitchFamily="2" charset="-122"/>
                </a:rPr>
                <a:t>在方法头部声明抛出</a:t>
              </a:r>
              <a:endParaRPr lang="zh-CN" altLang="en-US" b="1" dirty="0">
                <a:ea typeface="宋体" panose="02010600030101010101" pitchFamily="2" charset="-122"/>
              </a:endParaRP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120" y="4725144"/>
              <a:ext cx="4419600" cy="156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2214736" y="5506194"/>
              <a:ext cx="3005336" cy="3710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3" name="下箭头 12"/>
            <p:cNvSpPr/>
            <p:nvPr/>
          </p:nvSpPr>
          <p:spPr>
            <a:xfrm>
              <a:off x="3539750" y="5883306"/>
              <a:ext cx="194431" cy="21602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07704" y="6040574"/>
              <a:ext cx="492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zh-CN" altLang="en-US" b="1" dirty="0" smtClean="0">
                  <a:ea typeface="宋体" panose="02010600030101010101" pitchFamily="2" charset="-122"/>
                </a:rPr>
                <a:t>调用了一个声明</a:t>
              </a:r>
              <a:r>
                <a:rPr lang="zh-CN" altLang="en-US" b="1" dirty="0">
                  <a:ea typeface="宋体" panose="02010600030101010101" pitchFamily="2" charset="-122"/>
                </a:rPr>
                <a:t>抛出非运行时异常的方法</a:t>
              </a: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95772" y="5161610"/>
              <a:ext cx="3312368" cy="216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6012160" y="5161610"/>
              <a:ext cx="216024" cy="21602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82680" y="5083854"/>
              <a:ext cx="2376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ea typeface="宋体" panose="02010600030101010101" pitchFamily="2" charset="-122"/>
                </a:rPr>
                <a:t>继续向上抛，交给调用者处理</a:t>
              </a: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486742" y="2066782"/>
              <a:ext cx="1680322" cy="34085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32079" y="1844824"/>
              <a:ext cx="3075826" cy="3654828"/>
            </a:xfrm>
            <a:custGeom>
              <a:avLst/>
              <a:gdLst>
                <a:gd name="connsiteX0" fmla="*/ 3105035 w 3105035"/>
                <a:gd name="connsiteY0" fmla="*/ 326448 h 3719004"/>
                <a:gd name="connsiteX1" fmla="*/ 43783 w 3105035"/>
                <a:gd name="connsiteY1" fmla="*/ 326448 h 3719004"/>
                <a:gd name="connsiteX2" fmla="*/ 1581035 w 3105035"/>
                <a:gd name="connsiteY2" fmla="*/ 3719004 h 371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05035" h="3719004">
                  <a:moveTo>
                    <a:pt x="3105035" y="326448"/>
                  </a:moveTo>
                  <a:cubicBezTo>
                    <a:pt x="1701409" y="43735"/>
                    <a:pt x="297783" y="-238978"/>
                    <a:pt x="43783" y="326448"/>
                  </a:cubicBezTo>
                  <a:cubicBezTo>
                    <a:pt x="-210217" y="891874"/>
                    <a:pt x="685409" y="2305439"/>
                    <a:pt x="1581035" y="371900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cxnSp>
          <p:nvCxnSpPr>
            <p:cNvPr id="24" name="直接连接符 23"/>
            <p:cNvCxnSpPr>
              <a:stCxn id="22" idx="2"/>
            </p:cNvCxnSpPr>
            <p:nvPr/>
          </p:nvCxnSpPr>
          <p:spPr>
            <a:xfrm flipH="1" flipV="1">
              <a:off x="2169992" y="5269622"/>
              <a:ext cx="28249" cy="230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979712" y="5499652"/>
              <a:ext cx="218529" cy="6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/>
          </p:nvSpPr>
          <p:spPr>
            <a:xfrm>
              <a:off x="1476857" y="2703443"/>
              <a:ext cx="1120569" cy="2438400"/>
            </a:xfrm>
            <a:custGeom>
              <a:avLst/>
              <a:gdLst>
                <a:gd name="connsiteX0" fmla="*/ 723004 w 1120569"/>
                <a:gd name="connsiteY0" fmla="*/ 0 h 2438400"/>
                <a:gd name="connsiteX1" fmla="*/ 7386 w 1120569"/>
                <a:gd name="connsiteY1" fmla="*/ 715618 h 2438400"/>
                <a:gd name="connsiteX2" fmla="*/ 1120569 w 1120569"/>
                <a:gd name="connsiteY2" fmla="*/ 243840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569" h="2438400">
                  <a:moveTo>
                    <a:pt x="723004" y="0"/>
                  </a:moveTo>
                  <a:cubicBezTo>
                    <a:pt x="332064" y="154609"/>
                    <a:pt x="-58875" y="309218"/>
                    <a:pt x="7386" y="715618"/>
                  </a:cubicBezTo>
                  <a:cubicBezTo>
                    <a:pt x="73647" y="1122018"/>
                    <a:pt x="597108" y="1780209"/>
                    <a:pt x="1120569" y="243840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flipV="1">
              <a:off x="2595772" y="4869160"/>
              <a:ext cx="0" cy="2726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" name="直接连接符 2047"/>
            <p:cNvCxnSpPr>
              <a:stCxn id="27" idx="2"/>
            </p:cNvCxnSpPr>
            <p:nvPr/>
          </p:nvCxnSpPr>
          <p:spPr>
            <a:xfrm flipH="1">
              <a:off x="2339752" y="5141843"/>
              <a:ext cx="257674" cy="197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339215"/>
            <a:ext cx="9086850" cy="5217795"/>
          </a:xfrm>
        </p:spPr>
        <p:txBody>
          <a:bodyPr/>
          <a:lstStyle/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</a:rPr>
              <a:t>方法体内可能抛出非运行时异常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050" dirty="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</a:rPr>
              <a:t>调用</a:t>
            </a:r>
            <a:r>
              <a:rPr lang="zh-CN" altLang="en-US" dirty="0">
                <a:ea typeface="宋体" panose="02010600030101010101" pitchFamily="2" charset="-122"/>
              </a:rPr>
              <a:t>声明抛出非运行时异常的方法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245" y="671830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声明抛出异常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723900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重写方法声明抛出异常的原则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58240" y="1771650"/>
            <a:ext cx="7985760" cy="115189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重写方法不能抛出比被重写方法范围更大的异常类型。在多态的情况下，对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methodA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方法的调用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异常的捕获按父类声明的异常处理。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15907" y="2954575"/>
            <a:ext cx="8249570" cy="39149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public class A {</a:t>
            </a:r>
            <a:endParaRPr lang="en-US" altLang="zh-CN" sz="23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public void </a:t>
            </a:r>
            <a:r>
              <a:rPr lang="en-US" altLang="zh-CN" sz="23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methodA</a:t>
            </a:r>
            <a:r>
              <a:rPr lang="en-US" altLang="zh-CN" sz="23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 throws </a:t>
            </a:r>
            <a:r>
              <a:rPr lang="en-US" altLang="zh-CN" sz="23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lang="en-US" altLang="zh-CN" sz="23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zh-CN" sz="23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      ……</a:t>
            </a:r>
            <a:endParaRPr lang="en-US" altLang="zh-CN" sz="23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</a:t>
            </a:r>
            <a:r>
              <a:rPr lang="en-US" altLang="zh-CN" sz="23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 }</a:t>
            </a:r>
            <a:endParaRPr lang="en-US" altLang="zh-CN" sz="23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public class B1 extends A {</a:t>
            </a:r>
            <a:endParaRPr lang="en-US" altLang="zh-CN" sz="23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public void </a:t>
            </a:r>
            <a:r>
              <a:rPr lang="en-US" altLang="zh-CN" sz="23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methodA</a:t>
            </a:r>
            <a:r>
              <a:rPr lang="en-US" altLang="zh-CN" sz="23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 throws </a:t>
            </a:r>
            <a:r>
              <a:rPr lang="en-US" altLang="zh-CN" sz="23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FileNotFoundException</a:t>
            </a:r>
            <a:r>
              <a:rPr lang="en-US" altLang="zh-CN" sz="23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zh-CN" sz="23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      ……</a:t>
            </a:r>
            <a:endParaRPr lang="en-US" altLang="zh-CN" sz="23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</a:t>
            </a:r>
            <a:r>
              <a:rPr lang="en-US" altLang="zh-CN" sz="23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 }</a:t>
            </a:r>
            <a:endParaRPr lang="en-US" altLang="zh-CN" sz="23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public class B2 extends A {</a:t>
            </a:r>
            <a:endParaRPr lang="en-US" altLang="zh-CN" sz="23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public void </a:t>
            </a:r>
            <a:r>
              <a:rPr lang="en-US" altLang="zh-CN" sz="23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methodA</a:t>
            </a:r>
            <a:r>
              <a:rPr lang="en-US" altLang="zh-CN" sz="23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 throws </a:t>
            </a:r>
            <a:r>
              <a:rPr lang="en-US" altLang="zh-CN" sz="23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Exception</a:t>
            </a:r>
            <a:r>
              <a:rPr lang="en-US" altLang="zh-CN" sz="23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{   </a:t>
            </a:r>
            <a:r>
              <a:rPr lang="en-US" altLang="zh-CN" sz="2300" b="1" dirty="0" smtClean="0">
                <a:solidFill>
                  <a:srgbClr val="7030A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300" b="1" dirty="0">
                <a:solidFill>
                  <a:srgbClr val="7030A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报错</a:t>
            </a:r>
            <a:endParaRPr lang="en-US" altLang="zh-CN" sz="2300" b="1" dirty="0">
              <a:solidFill>
                <a:srgbClr val="7030A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        ……</a:t>
            </a:r>
            <a:endParaRPr lang="en-US" altLang="zh-CN" sz="23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	</a:t>
            </a:r>
            <a:r>
              <a:rPr lang="en-US" altLang="zh-CN" sz="23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 }</a:t>
            </a:r>
            <a:endParaRPr lang="en-US" altLang="zh-CN" sz="23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723900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人工抛出异常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15795"/>
            <a:ext cx="8463915" cy="43053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异常类对象除在程序执行过程中出现异常时由系统自动生成并抛出，也可根据需要人工创建并抛出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首先要生成异常类对象，然后通过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throw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语句实现抛出操作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提交给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运行环境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 = new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0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throw e;</a:t>
            </a:r>
            <a:endParaRPr lang="en-US" altLang="zh-CN" sz="20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可以抛出的异常必须是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Throwable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或其子类的实例。下面的语句在编译时将会产生语法错误：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throw new String("want to throw");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52145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异常（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3" name="Text Box 3"/>
          <p:cNvSpPr>
            <a:spLocks noGrp="1" noChangeArrowheads="1"/>
          </p:cNvSpPr>
          <p:nvPr>
            <p:ph type="body" idx="4294967295"/>
          </p:nvPr>
        </p:nvSpPr>
        <p:spPr>
          <a:xfrm>
            <a:off x="162560" y="1802765"/>
            <a:ext cx="8352790" cy="4248785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     在</a:t>
            </a:r>
            <a:r>
              <a:rPr lang="zh-CN" altLang="en-US" dirty="0">
                <a:ea typeface="宋体" panose="02010600030101010101" pitchFamily="2" charset="-122"/>
              </a:rPr>
              <a:t>使用计算机语言进行项目开发的过程中，即使程序员把代码写得</a:t>
            </a:r>
            <a:r>
              <a:rPr lang="zh-CN" altLang="en-US" b="1" dirty="0">
                <a:solidFill>
                  <a:srgbClr val="0070C0"/>
                </a:solidFill>
                <a:ea typeface="宋体" panose="02010600030101010101" pitchFamily="2" charset="-122"/>
              </a:rPr>
              <a:t>尽善尽美</a:t>
            </a:r>
            <a:r>
              <a:rPr lang="zh-CN" altLang="en-US" dirty="0">
                <a:ea typeface="宋体" panose="02010600030101010101" pitchFamily="2" charset="-122"/>
              </a:rPr>
              <a:t>，在系统的运行过程中仍然会遇到一些问题，因为很多问题不是靠代码能够避免的，比如：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客户输入数据的格式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读取文件是否存在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网络是否始终保持通畅</a:t>
            </a:r>
            <a:r>
              <a:rPr lang="zh-CN" altLang="en-US" dirty="0">
                <a:ea typeface="宋体" panose="02010600030101010101" pitchFamily="2" charset="-122"/>
              </a:rPr>
              <a:t>等等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723900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创建用户自定义异常类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51520" y="2131591"/>
            <a:ext cx="8712968" cy="3970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一般地，用户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自定义异常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类都是</a:t>
            </a: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RuntimeException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的子类。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自定义异常类通常需要编写几个重载的构造器。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自定义的异常类对象通过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throw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抛出。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自定义异常最重要的是异常类的名字，当异常出现时，可以根据名字判断异常类型。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80390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创建用户自定义异常类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51520" y="1628041"/>
            <a:ext cx="8712968" cy="52629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用户自定义异常类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MyException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，用于描述数据取值范围错误信息。用户自己的异常类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必须继承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现有的异常类。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MyException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extends Exception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	static final long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serialVersionUID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1L;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private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idnumber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public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MyException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(String message,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id)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super(message);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this.idnumber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id;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} 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getId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return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idnumber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52145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使用用户自定义异常类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95536" y="1644635"/>
            <a:ext cx="8153126" cy="52629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Test6_5{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public void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regist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num) throws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MyException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if (num &lt; 0) 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         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throw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new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MyException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人数为负值，不合理”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3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else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 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登记人数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 + num );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}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public void manager() {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try {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  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regist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(100);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} catch (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MyException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          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登记失败，出错种类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"+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e.getId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());	 	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本次登记操作结束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public static void main(String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Test6_5 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 = new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Test6_5();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t.manager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2699405" y="980123"/>
            <a:ext cx="482453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异常处理</a:t>
            </a:r>
            <a:r>
              <a:rPr lang="en-US" altLang="zh-CN" sz="36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个关键字</a:t>
            </a:r>
            <a:endParaRPr lang="zh-CN" altLang="en-US" sz="36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19672" y="1772816"/>
            <a:ext cx="1872208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捕获异常</a:t>
            </a:r>
            <a:endParaRPr lang="zh-CN" altLang="en-US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08004" y="1772816"/>
            <a:ext cx="1872208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抛</a:t>
            </a:r>
            <a:r>
              <a:rPr lang="zh-CN" altLang="en-US" sz="24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出异常</a:t>
            </a:r>
            <a:endParaRPr lang="zh-CN" altLang="en-US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20272" y="1772816"/>
            <a:ext cx="1872208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声明异常</a:t>
            </a:r>
            <a:endParaRPr lang="zh-CN" altLang="en-US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23495" y="3068955"/>
            <a:ext cx="1452245" cy="8642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try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2860" y="4149090"/>
            <a:ext cx="1452880" cy="8642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catch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2860" y="5229225"/>
            <a:ext cx="1452880" cy="8642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finally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619672" y="3068960"/>
            <a:ext cx="2016224" cy="8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执行可能产生异常的代码</a:t>
            </a:r>
            <a:endParaRPr lang="zh-CN" altLang="en-US" sz="20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619672" y="4240088"/>
            <a:ext cx="2016224" cy="9361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捕获异常</a:t>
            </a:r>
            <a:endParaRPr lang="zh-CN" altLang="en-US" sz="20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619672" y="5327476"/>
            <a:ext cx="2016224" cy="9361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无论是否发生异常，代码总被执行</a:t>
            </a:r>
            <a:endParaRPr lang="zh-CN" altLang="en-US" sz="20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4608195" y="2708910"/>
            <a:ext cx="1993265" cy="86423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2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throw</a:t>
            </a:r>
            <a:endParaRPr lang="zh-CN" altLang="en-US" sz="2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608004" y="3933056"/>
            <a:ext cx="1872208" cy="17281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异常的生成阶段：</a:t>
            </a:r>
            <a:r>
              <a:rPr lang="zh-CN" altLang="en-US" sz="24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手动抛出异常</a:t>
            </a: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对象</a:t>
            </a:r>
            <a:endParaRPr lang="zh-CN" altLang="en-US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6910705" y="2696210"/>
            <a:ext cx="2209165" cy="86423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200" b="1" dirty="0" smtClean="0">
                <a:solidFill>
                  <a:schemeClr val="tx1"/>
                </a:solidFill>
              </a:rPr>
              <a:t>throws</a:t>
            </a:r>
            <a:endParaRPr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020272" y="3933056"/>
            <a:ext cx="1872208" cy="21602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异常的处理方式：</a:t>
            </a:r>
            <a:r>
              <a:rPr lang="zh-CN" altLang="en-US" sz="24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声明方法可能要抛出的各种异常类</a:t>
            </a:r>
            <a:endParaRPr lang="zh-CN" altLang="en-US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7984" y="6094164"/>
            <a:ext cx="331236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例如：上游排污，下游治污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24328" y="980728"/>
            <a:ext cx="129614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抓抛模型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4" y="4527709"/>
            <a:ext cx="1487805" cy="1487805"/>
          </a:xfrm>
          <a:prstGeom prst="rect">
            <a:avLst/>
          </a:prstGeom>
        </p:spPr>
      </p:pic>
      <p:sp>
        <p:nvSpPr>
          <p:cNvPr id="7" name="01"/>
          <p:cNvSpPr/>
          <p:nvPr/>
        </p:nvSpPr>
        <p:spPr>
          <a:xfrm>
            <a:off x="3287830" y="3083096"/>
            <a:ext cx="2567940" cy="99187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6000" b="1" dirty="0" smtClean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谢    谢</a:t>
            </a:r>
            <a:endParaRPr lang="zh-CN" altLang="en-US" sz="6000" b="1" cap="none" spc="0" dirty="0" smtClean="0">
              <a:ln w="0"/>
              <a:solidFill>
                <a:schemeClr val="accent1"/>
              </a:solidFill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80390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异常（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4630"/>
            <a:ext cx="9003665" cy="504063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异常：在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语言中，将程序执行中发生的不正常情况称为“异常”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开发过程中的语法错误和逻辑错误不是异常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l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程序在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过程中所发生的异常事件可分为两类：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Error: 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虚拟机无法解决的严重问题。如：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系统内部错误、资源耗尽等严重情况。一般不编写针对性的代码进行处理。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Exception: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其它因编程错误或偶然的外在因素导致的一般性问题，可以使用针对性的代码进行处理。例如：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空指针访问</a:t>
            </a:r>
            <a:endParaRPr lang="zh-CN" altLang="en-US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试图读取不存在的文件</a:t>
            </a:r>
            <a:endParaRPr lang="zh-CN" altLang="en-US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网络连接中断</a:t>
            </a:r>
            <a:endParaRPr lang="zh-CN" altLang="en-US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52145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异常（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44040"/>
            <a:ext cx="8281035" cy="38163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这些错误，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一般有两种</a:t>
            </a:r>
            <a:r>
              <a:rPr lang="zh-CN" altLang="en-US" sz="2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解决方法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：一是遇到错误就终止程序的运行。另一种方法是由程序员在编写程序时，就考虑到错误的检测、错误消息的提示，以及错误的处理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en-US" altLang="zh-CN" sz="2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捕获错误最理想的是在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编译期间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，但有的错误只有在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运行时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才会发生。比如：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除数为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，数组下标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越界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分类：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编译时异常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运行时异常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5" y="704850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异常类层次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31820" y="1814195"/>
            <a:ext cx="1503045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solidFill>
                  <a:srgbClr val="C00000"/>
                </a:solidFill>
              </a:rPr>
              <a:t>Throwable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1840" y="1051977"/>
            <a:ext cx="144016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</a:rPr>
              <a:t>Object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584" y="2420129"/>
            <a:ext cx="144016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</a:rPr>
              <a:t>Error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52565" y="3445510"/>
            <a:ext cx="2484755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solidFill>
                  <a:srgbClr val="C00000"/>
                </a:solidFill>
              </a:rPr>
              <a:t>RuntimeException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43450" y="2317750"/>
            <a:ext cx="1700530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</a:rPr>
              <a:t>Exception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" name="直接箭头连接符 3"/>
          <p:cNvCxnSpPr>
            <a:stCxn id="9" idx="2"/>
            <a:endCxn id="5" idx="0"/>
          </p:cNvCxnSpPr>
          <p:nvPr/>
        </p:nvCxnSpPr>
        <p:spPr>
          <a:xfrm>
            <a:off x="3851920" y="1555780"/>
            <a:ext cx="31750" cy="33020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10" idx="3"/>
          </p:cNvCxnSpPr>
          <p:nvPr/>
        </p:nvCxnSpPr>
        <p:spPr>
          <a:xfrm flipH="1">
            <a:off x="2267595" y="2317780"/>
            <a:ext cx="1616075" cy="38989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1"/>
          </p:cNvCxnSpPr>
          <p:nvPr/>
        </p:nvCxnSpPr>
        <p:spPr>
          <a:xfrm>
            <a:off x="3883670" y="2246025"/>
            <a:ext cx="859790" cy="28765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2"/>
            <a:endCxn id="11" idx="0"/>
          </p:cNvCxnSpPr>
          <p:nvPr/>
        </p:nvCxnSpPr>
        <p:spPr>
          <a:xfrm>
            <a:off x="5593700" y="2749421"/>
            <a:ext cx="2201545" cy="69596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528570" y="3256915"/>
            <a:ext cx="1949450" cy="4146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C00000"/>
                </a:solidFill>
              </a:rPr>
              <a:t>SQLException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93695" y="3877310"/>
            <a:ext cx="1741170" cy="4146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C00000"/>
                </a:solidFill>
              </a:rPr>
              <a:t>IOException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28900" y="4630025"/>
            <a:ext cx="2408860" cy="414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700" b="1" dirty="0" err="1" smtClean="0">
                <a:solidFill>
                  <a:srgbClr val="C00000"/>
                </a:solidFill>
              </a:rPr>
              <a:t>ClassNotFoundException</a:t>
            </a:r>
            <a:endParaRPr lang="zh-CN" altLang="en-US" sz="1700" b="1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449020" y="5372457"/>
            <a:ext cx="1656184" cy="414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</a:rPr>
              <a:t>…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7504" y="3255017"/>
            <a:ext cx="1656184" cy="414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C00000"/>
                </a:solidFill>
              </a:rPr>
              <a:t>AWTError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27405" y="3877310"/>
            <a:ext cx="1764030" cy="4146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C00000"/>
                </a:solidFill>
              </a:rPr>
              <a:t>ThreadDeath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851400" y="4084955"/>
            <a:ext cx="2600960" cy="4146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 err="1" smtClean="0">
                <a:solidFill>
                  <a:srgbClr val="C00000"/>
                </a:solidFill>
              </a:rPr>
              <a:t>NullPointerException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104765" y="4629785"/>
            <a:ext cx="2563495" cy="4146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 err="1" smtClean="0">
                <a:solidFill>
                  <a:srgbClr val="C00000"/>
                </a:solidFill>
              </a:rPr>
              <a:t>ArithmeticException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513070" y="5165090"/>
            <a:ext cx="2515235" cy="4146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 err="1" smtClean="0">
                <a:solidFill>
                  <a:srgbClr val="C00000"/>
                </a:solidFill>
              </a:rPr>
              <a:t>ClassCastException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513070" y="5673725"/>
            <a:ext cx="2983230" cy="4146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 err="1" smtClean="0">
                <a:solidFill>
                  <a:srgbClr val="C00000"/>
                </a:solidFill>
              </a:rPr>
              <a:t>ArrayIndexOutOfBoundsException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7380312" y="6195241"/>
            <a:ext cx="1656184" cy="4149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</a:rPr>
              <a:t>…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1" name="直接箭头连接符 30"/>
          <p:cNvCxnSpPr>
            <a:stCxn id="10" idx="2"/>
            <a:endCxn id="29" idx="0"/>
          </p:cNvCxnSpPr>
          <p:nvPr/>
        </p:nvCxnSpPr>
        <p:spPr>
          <a:xfrm flipH="1">
            <a:off x="935524" y="2923297"/>
            <a:ext cx="612140" cy="40322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0" idx="2"/>
            <a:endCxn id="30" idx="0"/>
          </p:cNvCxnSpPr>
          <p:nvPr/>
        </p:nvCxnSpPr>
        <p:spPr>
          <a:xfrm>
            <a:off x="1547664" y="2923297"/>
            <a:ext cx="161925" cy="102552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2"/>
            <a:endCxn id="23" idx="3"/>
          </p:cNvCxnSpPr>
          <p:nvPr/>
        </p:nvCxnSpPr>
        <p:spPr>
          <a:xfrm flipH="1">
            <a:off x="4478005" y="2749421"/>
            <a:ext cx="1115695" cy="71501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6" idx="3"/>
          </p:cNvCxnSpPr>
          <p:nvPr/>
        </p:nvCxnSpPr>
        <p:spPr>
          <a:xfrm flipH="1">
            <a:off x="4634865" y="2708910"/>
            <a:ext cx="944880" cy="137604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2" idx="2"/>
            <a:endCxn id="27" idx="3"/>
          </p:cNvCxnSpPr>
          <p:nvPr/>
        </p:nvCxnSpPr>
        <p:spPr>
          <a:xfrm flipH="1">
            <a:off x="4937745" y="2749421"/>
            <a:ext cx="655955" cy="208788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2" idx="2"/>
            <a:endCxn id="28" idx="3"/>
          </p:cNvCxnSpPr>
          <p:nvPr/>
        </p:nvCxnSpPr>
        <p:spPr>
          <a:xfrm flipH="1">
            <a:off x="5105385" y="2749421"/>
            <a:ext cx="488315" cy="283083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1" idx="2"/>
            <a:endCxn id="24" idx="3"/>
          </p:cNvCxnSpPr>
          <p:nvPr/>
        </p:nvCxnSpPr>
        <p:spPr>
          <a:xfrm flipH="1">
            <a:off x="7452315" y="3949164"/>
            <a:ext cx="342900" cy="41529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1" idx="2"/>
            <a:endCxn id="32" idx="3"/>
          </p:cNvCxnSpPr>
          <p:nvPr/>
        </p:nvCxnSpPr>
        <p:spPr>
          <a:xfrm flipH="1">
            <a:off x="7668215" y="3949164"/>
            <a:ext cx="127000" cy="96012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1" idx="2"/>
            <a:endCxn id="33" idx="3"/>
          </p:cNvCxnSpPr>
          <p:nvPr/>
        </p:nvCxnSpPr>
        <p:spPr>
          <a:xfrm>
            <a:off x="7795215" y="3949164"/>
            <a:ext cx="233045" cy="149542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1" idx="2"/>
            <a:endCxn id="34" idx="3"/>
          </p:cNvCxnSpPr>
          <p:nvPr/>
        </p:nvCxnSpPr>
        <p:spPr>
          <a:xfrm>
            <a:off x="7795215" y="3949164"/>
            <a:ext cx="701040" cy="200406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1" idx="2"/>
            <a:endCxn id="35" idx="3"/>
          </p:cNvCxnSpPr>
          <p:nvPr/>
        </p:nvCxnSpPr>
        <p:spPr>
          <a:xfrm>
            <a:off x="7795215" y="3949164"/>
            <a:ext cx="1241425" cy="252539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2528900" y="2852177"/>
            <a:ext cx="2576304" cy="3550528"/>
          </a:xfrm>
          <a:prstGeom prst="roundRect">
            <a:avLst/>
          </a:prstGeom>
          <a:noFill/>
          <a:ln w="31750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6444208" y="3127025"/>
            <a:ext cx="2664296" cy="877280"/>
          </a:xfrm>
          <a:prstGeom prst="roundRect">
            <a:avLst/>
          </a:prstGeom>
          <a:noFill/>
          <a:ln w="31750">
            <a:solidFill>
              <a:srgbClr val="00B05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右箭头标注 1"/>
          <p:cNvSpPr/>
          <p:nvPr/>
        </p:nvSpPr>
        <p:spPr>
          <a:xfrm>
            <a:off x="106680" y="5787390"/>
            <a:ext cx="2421890" cy="521335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498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编译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(checked)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异常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下箭头标注 2"/>
          <p:cNvSpPr/>
          <p:nvPr/>
        </p:nvSpPr>
        <p:spPr>
          <a:xfrm>
            <a:off x="6551930" y="2245995"/>
            <a:ext cx="2484755" cy="808355"/>
          </a:xfrm>
          <a:prstGeom prst="down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运行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(unchecked)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异常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045" y="1771650"/>
            <a:ext cx="865949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运行时异常</a:t>
            </a:r>
            <a:endParaRPr lang="en-US" altLang="zh-CN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是指编译器不要求强制处置的异常。一般是指编程时的逻辑错误，是程序员应该积极避免其出现的异常。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java.lang.RuntimeException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类及它的子类都是运行时异常。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对于这类异常，可以不作处理，因为这类异常很普遍，若全处理可能会对程序的可读性和运行效率产生影响。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编译时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异常</a:t>
            </a:r>
            <a:endParaRPr lang="en-US" altLang="zh-CN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是指编译器要求必须处置的异常。即程序在运行时由于外界因素造成的一般性异常。编译器要求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程序必须捕获或声明所有编译时异常。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对于这类异常，如果程序不处理，可能会带来意想不到的结果。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52145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异常（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723900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常见异常</a:t>
            </a:r>
            <a:endParaRPr lang="zh-CN" altLang="en-US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2920" y="1699260"/>
            <a:ext cx="8641080" cy="504063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dirty="0" err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ava.lang.RuntimeException</a:t>
            </a: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cs typeface="Times New Roman" panose="02020603050405020304" pitchFamily="18" charset="0"/>
              </a:rPr>
              <a:t>ClassCastException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b="1" dirty="0" err="1" smtClean="0">
                <a:cs typeface="Times New Roman" panose="02020603050405020304" pitchFamily="18" charset="0"/>
              </a:rPr>
              <a:t>ArrayIndexOutOfBoundsException</a:t>
            </a:r>
            <a:endParaRPr lang="en-US" altLang="zh-CN" sz="2000" b="1" dirty="0" smtClean="0"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b="1" dirty="0" err="1" smtClean="0">
                <a:cs typeface="Times New Roman" panose="02020603050405020304" pitchFamily="18" charset="0"/>
              </a:rPr>
              <a:t>NullPointerException</a:t>
            </a:r>
            <a:endParaRPr lang="en-US" altLang="zh-CN" sz="2000" b="1" dirty="0" smtClean="0"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b="1" dirty="0" err="1" smtClean="0">
                <a:cs typeface="Times New Roman" panose="02020603050405020304" pitchFamily="18" charset="0"/>
              </a:rPr>
              <a:t>ArithmeticException</a:t>
            </a:r>
            <a:endParaRPr lang="en-US" altLang="zh-CN" sz="2000" b="1" dirty="0" smtClean="0"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。。。</a:t>
            </a: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en-US" altLang="zh-CN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java.io.IOExeption</a:t>
            </a:r>
            <a:endParaRPr lang="en-US" altLang="zh-CN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57250" lvl="2" indent="-457200"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cs typeface="Times New Roman" panose="02020603050405020304" pitchFamily="18" charset="0"/>
              </a:rPr>
              <a:t>FileNotFoundException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marL="857250" lvl="2" indent="-457200">
              <a:buFont typeface="Wingdings" panose="05000000000000000000" pitchFamily="2" charset="2"/>
              <a:buChar char="Ø"/>
            </a:pPr>
            <a:r>
              <a:rPr lang="en-US" altLang="zh-CN" b="1" dirty="0" err="1">
                <a:cs typeface="Times New Roman" panose="02020603050405020304" pitchFamily="18" charset="0"/>
              </a:rPr>
              <a:t>EOFException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en-US" altLang="zh-CN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b="1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ava.lang.ClassNotFoundException</a:t>
            </a:r>
            <a:endParaRPr lang="en-US" altLang="zh-CN" b="1" dirty="0" smtClean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en-US" altLang="zh-CN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b="1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ava.lang.InterruptedException</a:t>
            </a:r>
            <a:endParaRPr lang="en-US" altLang="zh-CN" b="1" dirty="0" smtClean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en-US" altLang="zh-CN" b="1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java.io.FileNotFoundException</a:t>
            </a:r>
            <a:endParaRPr lang="en-US" altLang="zh-CN" b="1" dirty="0" smtClean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en-US" altLang="zh-CN" b="1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java.sql.SQLException</a:t>
            </a:r>
            <a:endParaRPr lang="en-US" altLang="zh-CN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00405" y="652145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异常举例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5950" y="1558925"/>
            <a:ext cx="7543800" cy="2836545"/>
          </a:xfrm>
        </p:spPr>
        <p:txBody>
          <a:bodyPr>
            <a:noAutofit/>
          </a:bodyPr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Test6_1{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public static void main(String[]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	String friends[]={"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lisa","bily","kessy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"};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	for(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=0;i&lt;5;i++)  {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(friends[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]);   </a:t>
            </a: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//friends[4]?</a:t>
            </a:r>
            <a:endParaRPr lang="en-US" altLang="zh-CN" sz="22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	}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("\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nthis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is the end");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}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14665" y="4395566"/>
            <a:ext cx="7696200" cy="221599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Test6_1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编译正确，运行结果：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en-US" altLang="zh-CN" b="1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Test6_1</a:t>
            </a:r>
            <a:endParaRPr lang="en-US" altLang="zh-CN" b="1" i="1" dirty="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i="1" dirty="0" err="1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lisa</a:t>
            </a:r>
            <a:endParaRPr lang="en-US" altLang="zh-CN" sz="2000" b="1" i="1" dirty="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i="1" dirty="0" err="1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bily</a:t>
            </a:r>
            <a:endParaRPr lang="en-US" altLang="zh-CN" sz="2000" b="1" i="1" dirty="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i="1" dirty="0" err="1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kessy</a:t>
            </a:r>
            <a:endParaRPr lang="en-US" altLang="zh-CN" sz="2000" b="1" i="1" dirty="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i="1" dirty="0" err="1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java.lang.</a:t>
            </a:r>
            <a:r>
              <a:rPr lang="en-US" altLang="zh-CN" sz="2000" b="1" i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ArrayIndexOutOfBoundsException</a:t>
            </a:r>
            <a:endParaRPr lang="en-US" altLang="zh-CN" sz="2000" b="1" i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i="1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at </a:t>
            </a:r>
            <a:r>
              <a:rPr lang="en-US" altLang="zh-CN" sz="2000" b="1" i="1" dirty="0" smtClean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Test6_1.main(Test6_1.java:5</a:t>
            </a:r>
            <a:r>
              <a:rPr lang="en-US" altLang="zh-CN" sz="2000" b="1" i="1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i="1" dirty="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i="1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Exception in thread "main"</a:t>
            </a:r>
            <a:endParaRPr lang="en-US" altLang="zh-CN" sz="2000" b="1" i="1" dirty="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1_Office 主题">
  <a:themeElements>
    <a:clrScheme name="自定义 967">
      <a:dk1>
        <a:srgbClr val="000000"/>
      </a:dk1>
      <a:lt1>
        <a:srgbClr val="FFFFFF"/>
      </a:lt1>
      <a:dk2>
        <a:srgbClr val="67A400"/>
      </a:dk2>
      <a:lt2>
        <a:srgbClr val="F8F8F8"/>
      </a:lt2>
      <a:accent1>
        <a:srgbClr val="538C2E"/>
      </a:accent1>
      <a:accent2>
        <a:srgbClr val="6D9E38"/>
      </a:accent2>
      <a:accent3>
        <a:srgbClr val="7FB344"/>
      </a:accent3>
      <a:accent4>
        <a:srgbClr val="67A400"/>
      </a:accent4>
      <a:accent5>
        <a:srgbClr val="9ECF61"/>
      </a:accent5>
      <a:accent6>
        <a:srgbClr val="67A400"/>
      </a:accent6>
      <a:hlink>
        <a:srgbClr val="00B050"/>
      </a:hlink>
      <a:folHlink>
        <a:srgbClr val="8BC24A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7820</Words>
  <Application>WPS 演示</Application>
  <PresentationFormat>全屏显示(4:3)</PresentationFormat>
  <Paragraphs>457</Paragraphs>
  <Slides>34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Arial</vt:lpstr>
      <vt:lpstr>宋体</vt:lpstr>
      <vt:lpstr>Wingdings</vt:lpstr>
      <vt:lpstr>Arial Unicode MS</vt:lpstr>
      <vt:lpstr>Arial Black</vt:lpstr>
      <vt:lpstr>微软雅黑</vt:lpstr>
      <vt:lpstr>造字工房悦黑（非商用）常规体</vt:lpstr>
      <vt:lpstr>造字工房悦黑（非商用）常规体</vt:lpstr>
      <vt:lpstr>微软雅黑</vt:lpstr>
      <vt:lpstr>微软雅黑 Light</vt:lpstr>
      <vt:lpstr>Times New Roman</vt:lpstr>
      <vt:lpstr>Arial Unicode MS</vt:lpstr>
      <vt:lpstr>黑体</vt:lpstr>
      <vt:lpstr>Calibri</vt:lpstr>
      <vt:lpstr>Segoe UI</vt:lpstr>
      <vt:lpstr>1_Office 主题</vt:lpstr>
      <vt:lpstr>PowerPoint 演示文稿</vt:lpstr>
      <vt:lpstr>PowerPoint 演示文稿</vt:lpstr>
      <vt:lpstr>Java异常（1）</vt:lpstr>
      <vt:lpstr>Java异常（2）</vt:lpstr>
      <vt:lpstr>Java异常（3）</vt:lpstr>
      <vt:lpstr>Java异常类层次</vt:lpstr>
      <vt:lpstr>Java异常（4）</vt:lpstr>
      <vt:lpstr>常见异常</vt:lpstr>
      <vt:lpstr>Java异常举例(1)</vt:lpstr>
      <vt:lpstr>Java异常举例(2)</vt:lpstr>
      <vt:lpstr>Java异常举例(3)</vt:lpstr>
      <vt:lpstr>Java异常举例(4)</vt:lpstr>
      <vt:lpstr>异常处理机制（1）</vt:lpstr>
      <vt:lpstr>异常处理机制（2）</vt:lpstr>
      <vt:lpstr>异常处理机制（3）</vt:lpstr>
      <vt:lpstr>异常处理机制（4）</vt:lpstr>
      <vt:lpstr>捕获异常(1)</vt:lpstr>
      <vt:lpstr>捕获异常(2)</vt:lpstr>
      <vt:lpstr>捕获异常(3)</vt:lpstr>
      <vt:lpstr>捕获异常(4)</vt:lpstr>
      <vt:lpstr>异常处理举例(1)</vt:lpstr>
      <vt:lpstr>异常处理举例(2)</vt:lpstr>
      <vt:lpstr>体  会</vt:lpstr>
      <vt:lpstr>不捕获异常时的情况</vt:lpstr>
      <vt:lpstr>声明抛出异常(1)</vt:lpstr>
      <vt:lpstr>声明抛出异常(2)</vt:lpstr>
      <vt:lpstr>声明抛出异常(3)</vt:lpstr>
      <vt:lpstr>重写方法声明抛出异常的原则</vt:lpstr>
      <vt:lpstr>人工抛出异常</vt:lpstr>
      <vt:lpstr>创建用户自定义异常类</vt:lpstr>
      <vt:lpstr>创建用户自定义异常类</vt:lpstr>
      <vt:lpstr>使用用户自定义异常类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郑喜</cp:lastModifiedBy>
  <cp:revision>555</cp:revision>
  <dcterms:created xsi:type="dcterms:W3CDTF">2012-08-05T14:09:00Z</dcterms:created>
  <dcterms:modified xsi:type="dcterms:W3CDTF">2020-04-15T03:59:40Z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