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8" r:id="rId3"/>
    <p:sldId id="809" r:id="rId5"/>
    <p:sldId id="593" r:id="rId6"/>
    <p:sldId id="541" r:id="rId7"/>
    <p:sldId id="594" r:id="rId8"/>
    <p:sldId id="583" r:id="rId9"/>
    <p:sldId id="539" r:id="rId10"/>
    <p:sldId id="543" r:id="rId11"/>
    <p:sldId id="606" r:id="rId12"/>
    <p:sldId id="528" r:id="rId13"/>
    <p:sldId id="613" r:id="rId14"/>
    <p:sldId id="604" r:id="rId15"/>
    <p:sldId id="544" r:id="rId16"/>
    <p:sldId id="601" r:id="rId17"/>
    <p:sldId id="532" r:id="rId18"/>
    <p:sldId id="533" r:id="rId19"/>
    <p:sldId id="555" r:id="rId20"/>
    <p:sldId id="556" r:id="rId21"/>
    <p:sldId id="553" r:id="rId22"/>
    <p:sldId id="554" r:id="rId23"/>
    <p:sldId id="557" r:id="rId24"/>
    <p:sldId id="571" r:id="rId25"/>
    <p:sldId id="572" r:id="rId26"/>
    <p:sldId id="561" r:id="rId27"/>
    <p:sldId id="575" r:id="rId28"/>
    <p:sldId id="574" r:id="rId29"/>
    <p:sldId id="588" r:id="rId30"/>
    <p:sldId id="603" r:id="rId31"/>
    <p:sldId id="566" r:id="rId32"/>
    <p:sldId id="568" r:id="rId33"/>
    <p:sldId id="609" r:id="rId34"/>
    <p:sldId id="610" r:id="rId35"/>
    <p:sldId id="578" r:id="rId36"/>
    <p:sldId id="579" r:id="rId37"/>
    <p:sldId id="718" r:id="rId38"/>
    <p:sldId id="71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>
      <p:cViewPr varScale="1">
        <p:scale>
          <a:sx n="92" d="100"/>
          <a:sy n="92" d="100"/>
        </p:scale>
        <p:origin x="-108" y="-252"/>
      </p:cViewPr>
      <p:guideLst>
        <p:guide orient="horz" pos="2186"/>
        <p:guide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02" name="Rectangle 2"/>
          <p:cNvSpPr/>
          <p:nvPr/>
        </p:nvSpPr>
        <p:spPr>
          <a:xfrm>
            <a:off x="142875" y="5851525"/>
            <a:ext cx="6538913" cy="238125"/>
          </a:xfrm>
          <a:prstGeom prst="rect">
            <a:avLst/>
          </a:prstGeom>
          <a:noFill/>
          <a:ln w="9525">
            <a:noFill/>
          </a:ln>
        </p:spPr>
        <p:txBody>
          <a:bodyPr lIns="65028" tIns="25377" rIns="65028" bIns="25377">
            <a:spAutoFit/>
          </a:bodyPr>
          <a:p>
            <a:pPr marL="3657600" lvl="0" indent="-3657600" defTabSz="948055">
              <a:lnSpc>
                <a:spcPct val="103000"/>
              </a:lnSpc>
              <a:spcBef>
                <a:spcPct val="0"/>
              </a:spcBef>
            </a:pPr>
            <a:r>
              <a:rPr lang="en-US" altLang="zh-CN" sz="1200" dirty="0">
                <a:ea typeface="宋体" panose="02010600030101010101" pitchFamily="2" charset="-122"/>
              </a:rPr>
              <a:t>Kurt Potter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  <p:grpSp>
        <p:nvGrpSpPr>
          <p:cNvPr id="51203" name="Group 3"/>
          <p:cNvGrpSpPr/>
          <p:nvPr/>
        </p:nvGrpSpPr>
        <p:grpSpPr>
          <a:xfrm>
            <a:off x="211138" y="152400"/>
            <a:ext cx="6523037" cy="52388"/>
            <a:chOff x="133" y="96"/>
            <a:chExt cx="4101" cy="33"/>
          </a:xfrm>
        </p:grpSpPr>
        <p:sp>
          <p:nvSpPr>
            <p:cNvPr id="51211" name="Rectangle 4"/>
            <p:cNvSpPr/>
            <p:nvPr/>
          </p:nvSpPr>
          <p:spPr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pPr lvl="0" algn="ctr"/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212" name="Line 5"/>
            <p:cNvSpPr/>
            <p:nvPr/>
          </p:nvSpPr>
          <p:spPr>
            <a:xfrm>
              <a:off x="133" y="96"/>
              <a:ext cx="410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204" name="Rectangle 6"/>
          <p:cNvSpPr/>
          <p:nvPr/>
        </p:nvSpPr>
        <p:spPr>
          <a:xfrm>
            <a:off x="217488" y="285750"/>
            <a:ext cx="65055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 defTabSz="913130">
              <a:spcBef>
                <a:spcPct val="0"/>
              </a:spcBef>
            </a:pPr>
            <a:r>
              <a:rPr lang="en-US" altLang="ja-JP" b="1" dirty="0">
                <a:ea typeface="MS PGothic" panose="020B0600070205080204" pitchFamily="34" charset="-128"/>
              </a:rPr>
              <a:t>Trends in IT Spending and Multisourcing – Keys to Sourcing Success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pic>
        <p:nvPicPr>
          <p:cNvPr id="5120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3" y="8945563"/>
            <a:ext cx="869950" cy="1968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06" name="Rectangle 8"/>
          <p:cNvSpPr/>
          <p:nvPr/>
        </p:nvSpPr>
        <p:spPr>
          <a:xfrm>
            <a:off x="1431925" y="8859838"/>
            <a:ext cx="5229225" cy="311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800" dirty="0">
                <a:ea typeface="宋体" panose="02010600030101010101" pitchFamily="2" charset="-122"/>
              </a:rPr>
              <a:t>These materials can be reproduced only with official approval from Gartner. Such approvals must be requested via e-mail </a:t>
            </a:r>
            <a:r>
              <a:rPr lang="en-US" altLang="zh-CN" sz="80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800" dirty="0">
                <a:ea typeface="宋体" panose="02010600030101010101" pitchFamily="2" charset="-122"/>
              </a:rPr>
              <a:t> quote.requests@gartner.com.</a:t>
            </a:r>
            <a:endParaRPr lang="en-US" altLang="zh-CN" sz="800" dirty="0">
              <a:ea typeface="宋体" panose="02010600030101010101" pitchFamily="2" charset="-122"/>
            </a:endParaRPr>
          </a:p>
        </p:txBody>
      </p:sp>
      <p:grpSp>
        <p:nvGrpSpPr>
          <p:cNvPr id="51207" name="Group 9"/>
          <p:cNvGrpSpPr/>
          <p:nvPr/>
        </p:nvGrpSpPr>
        <p:grpSpPr>
          <a:xfrm>
            <a:off x="207963" y="8797925"/>
            <a:ext cx="6556375" cy="427038"/>
            <a:chOff x="131" y="5542"/>
            <a:chExt cx="4122" cy="269"/>
          </a:xfrm>
        </p:grpSpPr>
        <p:sp>
          <p:nvSpPr>
            <p:cNvPr id="51209" name="Line 10"/>
            <p:cNvSpPr/>
            <p:nvPr/>
          </p:nvSpPr>
          <p:spPr>
            <a:xfrm>
              <a:off x="131" y="5544"/>
              <a:ext cx="4122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210" name="Line 11"/>
            <p:cNvSpPr/>
            <p:nvPr/>
          </p:nvSpPr>
          <p:spPr>
            <a:xfrm>
              <a:off x="4253" y="5542"/>
              <a:ext cx="0" cy="269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51208" name="Line 12"/>
          <p:cNvSpPr/>
          <p:nvPr/>
        </p:nvSpPr>
        <p:spPr>
          <a:xfrm>
            <a:off x="201613" y="5730875"/>
            <a:ext cx="6602412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osw.write(“你好”);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osw.close();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char[] buf = new char[10];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int num = isr.read(buf);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String s = new String(buf,0,num);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System.out.println(s);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en-US" altLang="zh-CN" sz="1300" b="1" strike="noStrike" noProof="1" dirty="0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  <a:endParaRPr kumimoji="0" lang="zh-CN" altLang="en-US" sz="8000" b="1" i="0" u="none" strike="noStrike" kern="1200" cap="none" spc="0" normalizeH="0" baseline="0" noProof="0">
              <a:ln>
                <a:noFill/>
              </a:ln>
              <a:solidFill>
                <a:srgbClr val="538C2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5" Type="http://schemas.openxmlformats.org/officeDocument/2006/relationships/theme" Target="../theme/theme1.xml"/><Relationship Id="rId44" Type="http://schemas.openxmlformats.org/officeDocument/2006/relationships/image" Target="../media/image1.jpeg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Pr>
        <a:blipFill dpi="0" rotWithShape="1">
          <a:blip r:embed="rId44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263" y="2498725"/>
            <a:ext cx="8305800" cy="1031875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smtClean="0">
                <a:ln w="0"/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82" charset="2"/>
                <a:ea typeface="微软雅黑" panose="020B0503020204020204" pitchFamily="82" charset="2"/>
                <a:cs typeface="+mn-cs"/>
              </a:rPr>
              <a:t>JavaIO</a:t>
            </a:r>
            <a:r>
              <a:rPr kumimoji="0" lang="zh-CN" altLang="en-US" sz="4800" b="1" i="0" u="none" strike="noStrike" kern="1200" cap="none" spc="0" normalizeH="0" baseline="0" noProof="0" smtClean="0">
                <a:ln w="0"/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82" charset="2"/>
                <a:ea typeface="微软雅黑" panose="020B0503020204020204" pitchFamily="82" charset="2"/>
                <a:cs typeface="+mn-cs"/>
              </a:rPr>
              <a:t>编程</a:t>
            </a:r>
            <a:endParaRPr kumimoji="0" lang="en-US" altLang="zh-CN" sz="4800" b="1" i="0" u="none" strike="noStrike" kern="1200" cap="none" spc="0" normalizeH="0" baseline="0" noProof="0" smtClean="0">
              <a:ln w="0"/>
              <a:solidFill>
                <a:schemeClr val="accent1"/>
              </a:solidFill>
              <a:effectLst/>
              <a:uLnTx/>
              <a:uFillTx/>
              <a:latin typeface="微软雅黑" panose="020B0503020204020204" pitchFamily="82" charset="2"/>
              <a:ea typeface="微软雅黑" panose="020B0503020204020204" pitchFamily="82" charset="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80390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流的分类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31165" y="1555750"/>
            <a:ext cx="8712835" cy="3384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数据单位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(8 bit)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，字符流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(16 bit)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数据流的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流向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输入流，输出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zh-CN" altLang="en-US" sz="2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流的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角色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的不同分为：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节点流，处理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zh-CN" altLang="en-US" sz="26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899592" y="3356233"/>
          <a:ext cx="6985000" cy="1583750"/>
        </p:xfrm>
        <a:graphic>
          <a:graphicData uri="http://schemas.openxmlformats.org/drawingml/2006/table">
            <a:tbl>
              <a:tblPr/>
              <a:tblGrid>
                <a:gridCol w="2327131"/>
                <a:gridCol w="2670175"/>
                <a:gridCol w="1987470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字节流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字符流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输入流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InputStream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Reader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输出流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OutputStream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charset="0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Writer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charset="0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5084425"/>
            <a:ext cx="8496944" cy="17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Java的IO流共涉及40多个类，实际上规则都是从如上4个抽象基类派生的。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31234" y="5949280"/>
            <a:ext cx="522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ea typeface="宋体" panose="02010600030101010101" pitchFamily="2" charset="-122"/>
              </a:rPr>
              <a:t>流的分类结构图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1401445"/>
            <a:ext cx="8282940" cy="39439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" y="963295"/>
            <a:ext cx="7913370" cy="447675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IO </a:t>
            </a:r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流体系</a:t>
            </a:r>
            <a:endParaRPr lang="zh-CN" altLang="en-US"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1483013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945515"/>
            <a:ext cx="395912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  <a:endParaRPr lang="zh-CN" altLang="en-US" sz="3600" b="1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682940"/>
            <a:ext cx="857650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节点流可以从一个特定的</a:t>
            </a:r>
            <a:r>
              <a:rPr lang="zh-CN" altLang="en-US" dirty="0" smtClean="0"/>
              <a:t>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788281"/>
            <a:ext cx="8712968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处理流是“套接”在已存在的流（节点流或处理流）之上，通过对数据的处理为程序提供更为强大的读写功能。</a:t>
            </a:r>
            <a:endParaRPr lang="zh-CN" altLang="en-US" dirty="0"/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609615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173276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3768" y="3572257"/>
            <a:ext cx="396044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1043608" y="3068201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2636153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896293"/>
            <a:ext cx="396044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64480" y="1844040"/>
            <a:ext cx="431800" cy="208851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0065" y="1123950"/>
            <a:ext cx="590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输入）</a:t>
            </a:r>
            <a:r>
              <a:rPr lang="en-US" altLang="zh-CN" dirty="0" err="1" smtClean="0"/>
              <a:t>FileInputStream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（输出） </a:t>
            </a:r>
            <a:r>
              <a:rPr lang="en-US" altLang="zh-CN" dirty="0" err="1" smtClean="0"/>
              <a:t>FileOutputStream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83768" y="3068201"/>
            <a:ext cx="374441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55776" y="5084425"/>
            <a:ext cx="367240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242012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530044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975" y="4220845"/>
            <a:ext cx="792480" cy="17995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6020529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输入流）：</a:t>
            </a:r>
            <a:r>
              <a:rPr lang="en-US" altLang="zh-CN" dirty="0" err="1" smtClean="0"/>
              <a:t>BufferedInputStream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(</a:t>
            </a:r>
            <a:r>
              <a:rPr lang="zh-CN" altLang="en-US" dirty="0" smtClean="0"/>
              <a:t>输出流）：</a:t>
            </a:r>
            <a:r>
              <a:rPr lang="en-US" altLang="zh-CN" dirty="0" err="1" smtClean="0"/>
              <a:t>BufferedOutputStream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BufferedWriter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35350" y="4067810"/>
            <a:ext cx="3297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缓冲</a:t>
            </a:r>
            <a:r>
              <a:rPr lang="zh-CN" altLang="en-US" sz="1600" dirty="0" smtClean="0"/>
              <a:t>流“套接”在节点流之上</a:t>
            </a:r>
            <a:endParaRPr lang="zh-CN" altLang="en-US" sz="1600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0565" y="1507490"/>
            <a:ext cx="7886700" cy="864235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&amp; Reader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96545" y="2289175"/>
            <a:ext cx="8769350" cy="4953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nputStream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Reader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是所有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输入流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的基类。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InputStream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FileInputStream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read()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read(byte[] b)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read(byte[] b,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off,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Reader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FileReader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read()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read(char [] c)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read(char [] c,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off,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程序中打开的文件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资源不属于内存里的资源，垃圾回收机制无法回收该资源，所以应该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显式关闭文件 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 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资源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320" y="974090"/>
            <a:ext cx="20618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IO流编程</a:t>
            </a:r>
            <a:endParaRPr lang="zh-CN" altLang="en-US" sz="3600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20" y="795655"/>
            <a:ext cx="7886700" cy="1325563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&amp; Writer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5265" y="1930400"/>
            <a:ext cx="8229600" cy="4775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OutputStream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Writer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也非常相似：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oid flush();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oid close();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需要先刷新，再关闭此流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因为字符流直接以字符作为操作单位，所以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Writer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可以用字符串来替换字符数组，即以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对象作为参数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610272" y="1908319"/>
            <a:ext cx="7923213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建立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一个流对象，将已存在的一个文件加载进流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(“Test.txt”);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创建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一个临时存放数据的数组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char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= new char[1024];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调用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流对象的读取方法将流中的数据读入到数组中。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fr.read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);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970" y="1016635"/>
            <a:ext cx="4131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文件流</a:t>
            </a: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读取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endParaRPr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940" y="974090"/>
            <a:ext cx="8691880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= null;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try{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= new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("c:\\test.txt");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char[]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= new char[1024];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= 0;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while((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fr.read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))!=-1){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(new String(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,0,len</a:t>
            </a:r>
            <a:r>
              <a:rPr lang="en-US" altLang="zh-CN" sz="2000" dirty="0" smtClean="0">
                <a:latin typeface="+mn-lt"/>
                <a:cs typeface="Times New Roman" panose="02020603050405020304" pitchFamily="18" charset="0"/>
              </a:rPr>
              <a:t>));}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}catch (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e){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("read-Exception :"+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e.toString</a:t>
            </a:r>
            <a:r>
              <a:rPr lang="en-US" altLang="zh-CN" sz="2000" dirty="0" smtClean="0">
                <a:latin typeface="+mn-lt"/>
                <a:cs typeface="Times New Roman" panose="02020603050405020304" pitchFamily="18" charset="0"/>
              </a:rPr>
              <a:t>());}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finally{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!=null){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	try{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fr.close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();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	}catch (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e){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000" dirty="0" err="1" smtClean="0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("close-Exception :"+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e.toString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());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+mn-lt"/>
                <a:cs typeface="Times New Roman" panose="02020603050405020304" pitchFamily="18" charset="0"/>
              </a:rPr>
              <a:t>} </a:t>
            </a:r>
            <a:endParaRPr lang="en-US" altLang="zh-CN" sz="200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+mn-lt"/>
                <a:cs typeface="Times New Roman" panose="02020603050405020304" pitchFamily="18" charset="0"/>
              </a:rPr>
              <a:t>		}</a:t>
            </a:r>
            <a:endParaRPr lang="en-US" altLang="zh-CN" sz="200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+mn-lt"/>
                <a:cs typeface="Times New Roman" panose="02020603050405020304" pitchFamily="18" charset="0"/>
              </a:rPr>
              <a:t>	 }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669093" y="2083753"/>
            <a:ext cx="7418586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流对象，建立数据存放文件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FileWriter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(“Test.txt”);</a:t>
            </a:r>
            <a:endParaRPr lang="en-US" altLang="zh-CN" sz="2400" b="1" dirty="0">
              <a:solidFill>
                <a:schemeClr val="hlin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流对象的写入方法，将数据写入流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(“text”);</a:t>
            </a:r>
            <a:endParaRPr lang="en-US" altLang="zh-CN" sz="2400" b="1" dirty="0">
              <a:solidFill>
                <a:schemeClr val="hlin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关闭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流资源，并将流中的数据清空到文件中。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fw.close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105" y="1052830"/>
            <a:ext cx="3863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文件流</a:t>
            </a:r>
            <a:r>
              <a:rPr 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写入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endParaRPr lang="en-US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88"/>
          <p:cNvGrpSpPr/>
          <p:nvPr/>
        </p:nvGrpSpPr>
        <p:grpSpPr>
          <a:xfrm>
            <a:off x="2617788" y="1341438"/>
            <a:ext cx="3910012" cy="773112"/>
            <a:chOff x="7038412" y="5298115"/>
            <a:chExt cx="3099874" cy="517828"/>
          </a:xfrm>
        </p:grpSpPr>
        <p:grpSp>
          <p:nvGrpSpPr>
            <p:cNvPr id="90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135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135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7752953" y="5433395"/>
              <a:ext cx="245676" cy="16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268" name="标题 1"/>
          <p:cNvSpPr txBox="1"/>
          <p:nvPr/>
        </p:nvSpPr>
        <p:spPr>
          <a:xfrm>
            <a:off x="3070225" y="1350963"/>
            <a:ext cx="3003550" cy="512762"/>
          </a:xfrm>
          <a:prstGeom prst="rect">
            <a:avLst/>
          </a:prstGeom>
          <a:noFill/>
          <a:ln w="9525">
            <a:noFill/>
          </a:ln>
        </p:spPr>
        <p:txBody>
          <a:bodyPr lIns="68561" tIns="34281" rIns="68561" bIns="34281" anchor="t"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700" dirty="0">
                <a:solidFill>
                  <a:schemeClr val="bg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目录页</a:t>
            </a:r>
            <a:endParaRPr lang="zh-CN" altLang="en-US" sz="2700" dirty="0">
              <a:solidFill>
                <a:schemeClr val="bg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929573" y="2709228"/>
            <a:ext cx="3922713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zh-CN" altLang="en-US" sz="2400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</a:t>
            </a:r>
            <a:r>
              <a:rPr sz="2400" noProof="0">
                <a:ln>
                  <a:noFill/>
                </a:ln>
                <a:effectLst/>
                <a:uLnTx/>
                <a:uFillTx/>
                <a:latin typeface="造字工房悦黑（非商用）常规体" pitchFamily="2" charset="-122"/>
                <a:sym typeface="+mn-ea"/>
              </a:rPr>
              <a:t>File类</a:t>
            </a:r>
            <a:endParaRPr sz="2400" noProof="0">
              <a:ln>
                <a:noFill/>
              </a:ln>
              <a:effectLst/>
              <a:uLnTx/>
              <a:uFillTx/>
              <a:latin typeface="造字工房悦黑（非商用）常规体" pitchFamily="2" charset="-122"/>
              <a:sym typeface="+mn-ea"/>
            </a:endParaRPr>
          </a:p>
          <a:p>
            <a:pPr algn="l" fontAlgn="base"/>
            <a:endParaRPr lang="zh-CN" altLang="en-US" sz="2400" strike="noStrike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base"/>
            <a:r>
              <a:rPr lang="zh-CN" altLang="en-US" sz="2400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</a:t>
            </a:r>
            <a:r>
              <a:rPr sz="2400" noProof="0">
                <a:ln>
                  <a:noFill/>
                </a:ln>
                <a:effectLst/>
                <a:uLnTx/>
                <a:uFillTx/>
                <a:latin typeface="造字工房悦黑（非商用）常规体" pitchFamily="2" charset="-122"/>
                <a:sym typeface="+mn-ea"/>
              </a:rPr>
              <a:t>IO原理及流的分类</a:t>
            </a:r>
            <a:endParaRPr sz="2400" noProof="0">
              <a:ln>
                <a:noFill/>
              </a:ln>
              <a:effectLst/>
              <a:uLnTx/>
              <a:uFillTx/>
              <a:latin typeface="造字工房悦黑（非商用）常规体" pitchFamily="2" charset="-122"/>
              <a:sym typeface="+mn-ea"/>
            </a:endParaRPr>
          </a:p>
          <a:p>
            <a:pPr algn="l" fontAlgn="base"/>
            <a:endParaRPr lang="zh-CN" altLang="en-US" sz="2400" strike="noStrike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base"/>
            <a:r>
              <a:rPr lang="zh-CN" altLang="en-US" sz="2400" strike="noStrike" noProof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三、</a:t>
            </a:r>
            <a:r>
              <a:rPr sz="2400" noProof="0">
                <a:ln>
                  <a:noFill/>
                </a:ln>
                <a:effectLst/>
                <a:uLnTx/>
                <a:uFillTx/>
                <a:sym typeface="+mn-ea"/>
              </a:rPr>
              <a:t>IO流编程</a:t>
            </a: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base"/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base"/>
            <a:endParaRPr kumimoji="1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fontAlgn="base"/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base"/>
            <a:endParaRPr lang="zh-CN" altLang="en-US" sz="24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270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3" y="4721225"/>
            <a:ext cx="1296987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 smtClean="0">
                <a:latin typeface="+mn-lt"/>
              </a:rPr>
              <a:t>());}</a:t>
            </a:r>
            <a:endParaRPr lang="en-US" altLang="zh-CN" sz="2400" dirty="0" smtClean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  <a:endParaRPr lang="zh-CN" altLang="en-US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个文件时，如果目录下有同名文件将被覆盖。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038225"/>
            <a:ext cx="4537075" cy="642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之一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：缓冲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2425" y="1812925"/>
            <a:ext cx="7886700" cy="4942840"/>
          </a:xfrm>
        </p:spPr>
        <p:txBody>
          <a:bodyPr>
            <a:normAutofit fontScale="7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为了提高数据读写的速度，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API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根据数据操作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单位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可以把缓冲流分为：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缓冲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flush()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会使内存中的数据立刻写出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step1: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创建缓冲流对象：它是过滤流，是对节点流的包装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\\source.txt"));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\\destBF.txt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"));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一次读取字符文本文件的一行字符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bw.write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一次写入一行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写入行分隔符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刷新缓冲区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finally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step3: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流对象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!= null)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会自动关闭它所包装的底层节点流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null)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82630" y="1074107"/>
            <a:ext cx="466292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987828"/>
            <a:ext cx="8712968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转换流提供了在字节流和字符流之间的转换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API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提供了两个转换流：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字节流中的数据都是字符时，转成字符流操作更高效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628294"/>
            <a:ext cx="8712968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“套接”。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Reader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isr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(System.in,”ISO5334_1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”)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9888" y="5659076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020560" y="5445125"/>
            <a:ext cx="287655" cy="2152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8215" y="5184140"/>
            <a:ext cx="1656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指定字符集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44200" y="982667"/>
            <a:ext cx="466292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  <a:endParaRPr lang="zh-CN" altLang="en-US" sz="3600" b="1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007493"/>
            <a:ext cx="8712968" cy="416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putStream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“套接”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out)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51490" y="1022672"/>
            <a:ext cx="466292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  <a:endParaRPr lang="zh-CN" altLang="en-US" sz="3600" b="1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652377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636153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3212217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860289"/>
            <a:ext cx="12241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628041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269271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947431"/>
            <a:ext cx="13681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636153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593307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3140209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652377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817406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844429"/>
            <a:ext cx="11521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9155" y="4383653"/>
            <a:ext cx="33123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解码：字节数组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字符串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编码：字符串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字节数组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242010"/>
            <a:ext cx="864096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public void </a:t>
            </a:r>
            <a:r>
              <a:rPr lang="en-US" altLang="zh-CN" sz="2000" b="1" dirty="0" err="1"/>
              <a:t>testMyInput</a:t>
            </a:r>
            <a:r>
              <a:rPr lang="en-US" altLang="zh-CN" sz="2000" b="1" dirty="0"/>
              <a:t>() throws Exception{</a:t>
            </a:r>
            <a:endParaRPr lang="en-US" altLang="zh-CN" sz="2000" b="1" dirty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fis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FileInputStream</a:t>
            </a:r>
            <a:r>
              <a:rPr lang="en-US" altLang="zh-CN" sz="2000" b="1" dirty="0"/>
              <a:t>("dbcp.txt");</a:t>
            </a:r>
            <a:endParaRPr lang="en-US" altLang="zh-CN" sz="2000" b="1" dirty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fos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FileOutputStream</a:t>
            </a:r>
            <a:r>
              <a:rPr lang="en-US" altLang="zh-CN" sz="2000" b="1" dirty="0"/>
              <a:t>("dbcp5.txt");</a:t>
            </a:r>
            <a:endParaRPr lang="en-US" altLang="zh-CN" sz="2000" b="1" dirty="0"/>
          </a:p>
          <a:p>
            <a:endParaRPr lang="zh-CN" altLang="en-US" sz="2000" dirty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InputStreamReader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isr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InputStreamReader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fis</a:t>
            </a:r>
            <a:r>
              <a:rPr lang="en-US" altLang="zh-CN" sz="2000" b="1" dirty="0"/>
              <a:t>,"GBK");</a:t>
            </a:r>
            <a:endParaRPr lang="en-US" altLang="zh-CN" sz="2000" b="1" dirty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OutputStreamWriter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osw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OutputStreamWriter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fos</a:t>
            </a:r>
            <a:r>
              <a:rPr lang="en-US" altLang="zh-CN" sz="2000" b="1" dirty="0"/>
              <a:t>,"GBK");</a:t>
            </a:r>
            <a:endParaRPr lang="en-US" altLang="zh-CN" sz="2000" b="1" dirty="0"/>
          </a:p>
          <a:p>
            <a:endParaRPr lang="zh-CN" altLang="en-US" sz="2000" dirty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BufferedReader</a:t>
            </a:r>
            <a:r>
              <a:rPr lang="en-US" altLang="zh-CN" sz="2000" dirty="0" smtClean="0"/>
              <a:t> </a:t>
            </a:r>
            <a:r>
              <a:rPr lang="en-US" altLang="zh-CN" sz="2000" u="sng" dirty="0" err="1"/>
              <a:t>br</a:t>
            </a:r>
            <a:r>
              <a:rPr lang="en-US" altLang="zh-CN" sz="2000" u="sng" dirty="0"/>
              <a:t> = </a:t>
            </a:r>
            <a:r>
              <a:rPr lang="en-US" altLang="zh-CN" sz="2000" b="1" u="sng" dirty="0"/>
              <a:t>new </a:t>
            </a:r>
            <a:r>
              <a:rPr lang="en-US" altLang="zh-CN" sz="2000" b="1" u="sng" dirty="0" err="1"/>
              <a:t>BufferedReader</a:t>
            </a:r>
            <a:r>
              <a:rPr lang="en-US" altLang="zh-CN" sz="2000" b="1" u="sng" dirty="0"/>
              <a:t>(</a:t>
            </a:r>
            <a:r>
              <a:rPr lang="en-US" altLang="zh-CN" sz="2000" b="1" u="sng" dirty="0" err="1"/>
              <a:t>isr</a:t>
            </a:r>
            <a:r>
              <a:rPr lang="en-US" altLang="zh-CN" sz="2000" b="1" u="sng" dirty="0"/>
              <a:t>);</a:t>
            </a:r>
            <a:endParaRPr lang="en-US" altLang="zh-CN" sz="2000" b="1" u="sng" dirty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BufferedWriter</a:t>
            </a:r>
            <a:r>
              <a:rPr lang="en-US" altLang="zh-CN" sz="2000" dirty="0" smtClean="0"/>
              <a:t> </a:t>
            </a:r>
            <a:r>
              <a:rPr lang="en-US" altLang="zh-CN" sz="2000" u="sng" dirty="0" err="1"/>
              <a:t>bw</a:t>
            </a:r>
            <a:r>
              <a:rPr lang="en-US" altLang="zh-CN" sz="2000" u="sng" dirty="0"/>
              <a:t> = </a:t>
            </a:r>
            <a:r>
              <a:rPr lang="en-US" altLang="zh-CN" sz="2000" b="1" u="sng" dirty="0"/>
              <a:t>new </a:t>
            </a:r>
            <a:r>
              <a:rPr lang="en-US" altLang="zh-CN" sz="2000" b="1" u="sng" dirty="0" err="1"/>
              <a:t>BufferedWriter</a:t>
            </a:r>
            <a:r>
              <a:rPr lang="en-US" altLang="zh-CN" sz="2000" b="1" u="sng" dirty="0"/>
              <a:t>(</a:t>
            </a:r>
            <a:r>
              <a:rPr lang="en-US" altLang="zh-CN" sz="2000" b="1" u="sng" dirty="0" err="1"/>
              <a:t>osw</a:t>
            </a:r>
            <a:r>
              <a:rPr lang="en-US" altLang="zh-CN" sz="2000" b="1" u="sng" dirty="0"/>
              <a:t>);</a:t>
            </a:r>
            <a:endParaRPr lang="en-US" altLang="zh-CN" sz="2000" b="1" u="sng" dirty="0"/>
          </a:p>
          <a:p>
            <a:endParaRPr lang="zh-CN" altLang="en-US" sz="2000" dirty="0"/>
          </a:p>
          <a:p>
            <a:r>
              <a:rPr lang="en-US" altLang="zh-CN" sz="2000" dirty="0" smtClean="0"/>
              <a:t>    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null;</a:t>
            </a:r>
            <a:endParaRPr lang="en-US" altLang="zh-CN" sz="2000" b="1" dirty="0"/>
          </a:p>
          <a:p>
            <a:r>
              <a:rPr lang="en-US" altLang="zh-CN" sz="2000" b="1" dirty="0" smtClean="0"/>
              <a:t>    while</a:t>
            </a:r>
            <a:r>
              <a:rPr lang="en-US" altLang="zh-CN" sz="2000" b="1" dirty="0"/>
              <a:t>((</a:t>
            </a:r>
            <a:r>
              <a:rPr lang="en-US" altLang="zh-CN" sz="2000" b="1" dirty="0" err="1"/>
              <a:t>str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br.readLine</a:t>
            </a:r>
            <a:r>
              <a:rPr lang="en-US" altLang="zh-CN" sz="2000" b="1" dirty="0"/>
              <a:t>()) != null){</a:t>
            </a:r>
            <a:endParaRPr lang="en-US" altLang="zh-CN" sz="2000" b="1" dirty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bw.write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bw.newLine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bw.flush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 smtClean="0"/>
              <a:t>}    </a:t>
            </a:r>
            <a:r>
              <a:rPr lang="en-US" altLang="zh-CN" sz="2000" dirty="0" err="1" smtClean="0"/>
              <a:t>bw.close</a:t>
            </a:r>
            <a:r>
              <a:rPr lang="en-US" altLang="zh-CN" sz="2000" dirty="0" smtClean="0"/>
              <a:t>();  </a:t>
            </a:r>
            <a:r>
              <a:rPr lang="en-US" altLang="zh-CN" sz="2000" dirty="0" err="1" smtClean="0"/>
              <a:t>br.close</a:t>
            </a:r>
            <a:r>
              <a:rPr lang="en-US" altLang="zh-CN" sz="2000" dirty="0" smtClean="0"/>
              <a:t>();}</a:t>
            </a:r>
            <a:endParaRPr lang="en-US" altLang="zh-CN" sz="2000" dirty="0" smtClean="0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558092"/>
            <a:ext cx="8712968" cy="512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编码表的由来</a:t>
            </a:r>
            <a:endParaRPr lang="zh-CN" altLang="en-US" sz="2400" b="1" dirty="0"/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  <a:endParaRPr lang="zh-CN" alt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  <a:endParaRPr lang="zh-CN" alt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856632" y="912877"/>
            <a:ext cx="396044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补充：字符</a:t>
            </a:r>
            <a:r>
              <a:rPr lang="zh-CN" altLang="en-US" sz="3600" b="1" dirty="0">
                <a:latin typeface="宋体" panose="02010600030101010101" pitchFamily="2" charset="-122"/>
              </a:rPr>
              <a:t>编码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06400" y="1831340"/>
            <a:ext cx="8423910" cy="302450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java.io.File类：文件和目录路径名的抽象表示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形式，与平台无关</a:t>
            </a:r>
            <a:endParaRPr lang="en-US" altLang="zh-CN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File 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能新建、删除、重命名文件和目录，但 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 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输出流。</a:t>
            </a:r>
            <a:endParaRPr lang="en-US" altLang="zh-CN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对象可以作为参数传递给流的构造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zh-CN" altLang="en-US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260" y="1034415"/>
            <a:ext cx="13868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File类</a:t>
            </a:r>
            <a:endParaRPr lang="zh-CN" altLang="en-US" sz="280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2131591"/>
            <a:ext cx="727551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编码表的动作由</a:t>
            </a:r>
            <a:r>
              <a:rPr lang="zh-CN" altLang="en-US" dirty="0" smtClean="0"/>
              <a:t>构造</a:t>
            </a:r>
            <a:r>
              <a:rPr lang="zh-CN" altLang="en-US" dirty="0"/>
              <a:t>器</a:t>
            </a:r>
            <a:r>
              <a:rPr lang="zh-CN" altLang="en-US" dirty="0" smtClean="0"/>
              <a:t>完成。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1107316"/>
            <a:ext cx="396044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补充：字符</a:t>
            </a:r>
            <a:r>
              <a:rPr lang="zh-CN" altLang="en-US" sz="3600" b="1" dirty="0">
                <a:latin typeface="宋体" panose="02010600030101010101" pitchFamily="2" charset="-122"/>
              </a:rPr>
              <a:t>编码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676" y="1014041"/>
            <a:ext cx="59046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</a:rPr>
              <a:t>处理流三</a:t>
            </a:r>
            <a:r>
              <a:rPr lang="zh-CN" altLang="en-US" sz="3600" b="1" dirty="0" smtClean="0">
                <a:ea typeface="宋体" panose="02010600030101010101" pitchFamily="2" charset="-122"/>
              </a:rPr>
              <a:t>：打印流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916326"/>
            <a:ext cx="8568952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在整个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包中，打印流是输出信息最方便的类。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字节打印流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字符打印流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提供了一系列重载的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方法，用于多种数据类型的输出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的输出不会抛出异常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有自动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flush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返回的是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的实例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File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IO\\text.txt"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!= null)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改成文件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System.setOut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个数据一行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换行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908213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</a:rPr>
              <a:t>处理流</a:t>
            </a:r>
            <a:r>
              <a:rPr lang="zh-CN" altLang="en-US" sz="3600" b="1" dirty="0" smtClean="0">
                <a:ea typeface="宋体" panose="02010600030101010101" pitchFamily="2" charset="-122"/>
              </a:rPr>
              <a:t>之四：数据流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215" y="1508760"/>
            <a:ext cx="87528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为了方便地操作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语言的基本数据类型的数据，可以使用数据流。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数据流有两个类：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用于读取和写出基本数据类型的数据）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分别“套接”在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节点流上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DataInputStream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中的方法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byte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readByte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readChar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	float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readFloat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double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readDouble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short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readShort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long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readLong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readUTF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                              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readFully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(byte[] b)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中的方法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将上述的方法的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改为相应的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dos = null;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 {	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创建连接到指定文件的数据输出流对象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dos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	"d:\\IOTest\\destData.dat"));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dos.writeUTF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中国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UTF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dos.writeBoolean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(false);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写入布尔值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dos.writeLong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(1234567890L);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写入长整数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写文件成功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!");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} 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} finally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	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关闭流对象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try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(dos != null) {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会自动关闭它包装的底层节点流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dos.close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4300" y="1688465"/>
            <a:ext cx="8639810" cy="5090795"/>
          </a:xfrm>
        </p:spPr>
        <p:txBody>
          <a:bodyPr vert="horz" wrap="square" lIns="91440" tIns="45720" rIns="91440" bIns="45720" anchor="t"/>
          <a:p>
            <a:pPr lvl="1">
              <a:lnSpc>
                <a:spcPct val="130000"/>
              </a:lnSpc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FileInputStream fis = new FileInputStream(“config.ini”);</a:t>
            </a:r>
            <a:endParaRPr lang="en-US" altLang="zh-CN" sz="2800" dirty="0" err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Properties prop = new Properties();</a:t>
            </a:r>
            <a:endParaRPr lang="en-US" altLang="zh-CN" sz="2800" dirty="0" err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//从文件中加载配置</a:t>
            </a:r>
            <a:endParaRPr lang="en-US" altLang="zh-CN" sz="2800" dirty="0" err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prop.load(fis);</a:t>
            </a:r>
            <a:endParaRPr lang="en-US" altLang="zh-CN" sz="2800" dirty="0" err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//根据键名取值</a:t>
            </a:r>
            <a:endParaRPr lang="en-US" altLang="zh-CN" sz="2800" dirty="0" err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user = prop.getProperty(“user”);</a:t>
            </a:r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988" y="1043305"/>
            <a:ext cx="324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读取配置文件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89865" y="1228725"/>
            <a:ext cx="8764270" cy="384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+mn-lt"/>
                <a:cs typeface="Times New Roman" panose="02020603050405020304" pitchFamily="18" charset="0"/>
              </a:rPr>
              <a:t>File类的常见构造方法：</a:t>
            </a:r>
            <a:endParaRPr lang="zh-CN" altLang="en-US" sz="2800" b="1" dirty="0" smtClean="0">
              <a:latin typeface="+mn-lt"/>
              <a:cs typeface="Times New Roman" panose="02020603050405020304" pitchFamily="18" charset="0"/>
            </a:endParaRP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public File(String pathname)</a:t>
            </a:r>
            <a:endParaRPr lang="zh-CN" altLang="en-US" sz="24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  <a:endParaRPr lang="zh-CN" alt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public File(String parent,String child)</a:t>
            </a:r>
            <a:endParaRPr lang="zh-CN" altLang="en-US" sz="24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          以parent为父路径，child为子路径创建File对象。</a:t>
            </a:r>
            <a:endParaRPr lang="zh-CN" altLang="en-US" sz="240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’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访问文件名：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getParent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文件检测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xists()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文件操作相关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elete()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0630" y="1500505"/>
            <a:ext cx="26822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获取常规文件信息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目录操作相关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mkDirs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list()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15" y="864870"/>
            <a:ext cx="875284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dir1 = new File("D:/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/dir1");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(!dir1.exists()) {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D:/IOTest/dir1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不存在，就创建为目录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dir1.mkdir();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创建以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dir1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为父目录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名为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"dir2"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 = new File(dir1, "dir2"); 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(!dir2.exists()) {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如果还不存在，就创建为目录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dir2.mkdirs();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dir4 = new File(dir1, "dir3/dir4");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(!dir4.exists())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dir4.mkdirs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创建以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为父目录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名为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"test.txt"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File(dir2, "test.txt");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file.exists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如果还不存在，就创建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file.createNewFile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();}</a:t>
            </a: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549" y="1977157"/>
            <a:ext cx="889248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lt"/>
              </a:rPr>
              <a:t>IO</a:t>
            </a:r>
            <a:r>
              <a:rPr lang="zh-CN" altLang="en-US" dirty="0">
                <a:latin typeface="+mn-lt"/>
              </a:rPr>
              <a:t>流用来处理设备之间的数据传输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程序中，对于数据的输入/输出操作</a:t>
            </a:r>
            <a:r>
              <a:rPr lang="zh-CN" altLang="en-US" dirty="0" smtClean="0">
                <a:latin typeface="+mn-lt"/>
              </a:rPr>
              <a:t>以</a:t>
            </a:r>
            <a:r>
              <a:rPr lang="en-US" altLang="zh-CN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 smtClean="0">
                <a:latin typeface="+mn-lt"/>
              </a:rPr>
              <a:t>” </a:t>
            </a:r>
            <a:r>
              <a:rPr lang="zh-CN" altLang="en-US" dirty="0" smtClean="0">
                <a:latin typeface="+mn-lt"/>
              </a:rPr>
              <a:t>的方式</a:t>
            </a:r>
            <a:r>
              <a:rPr lang="zh-CN" altLang="en-US" dirty="0">
                <a:latin typeface="+mn-lt"/>
              </a:rPr>
              <a:t>进行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>
              <a:latin typeface="+mn-lt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.io包下提供了各种“流”类和接口，用以获取不同种类的数据，并通过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  <a:endParaRPr lang="zh-CN" altLang="en-US" dirty="0"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130" y="1047115"/>
            <a:ext cx="38906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IO原理及流的分类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51525" y="1070002"/>
            <a:ext cx="32403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anose="02020603050405020304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5478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348121"/>
            <a:ext cx="367240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读取外部数据（磁盘、光盘等存储设备的数据）到程序（内存）中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将程序（内存）数据输出到磁盘、光盘等存储设备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11560" y="2852936"/>
            <a:ext cx="100811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99695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380312" y="3068960"/>
            <a:ext cx="115212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3429000"/>
            <a:ext cx="201622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43708" y="3085438"/>
            <a:ext cx="136815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915816" y="3537012"/>
            <a:ext cx="72008" cy="16921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708" y="5229200"/>
            <a:ext cx="21242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8104" y="3483006"/>
            <a:ext cx="1872208" cy="13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24128" y="3085438"/>
            <a:ext cx="16561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732240" y="3618021"/>
            <a:ext cx="648072" cy="198051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2240" y="5598532"/>
            <a:ext cx="1944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7703</Words>
  <Application>WPS 演示</Application>
  <PresentationFormat>全屏显示(4:3)</PresentationFormat>
  <Paragraphs>453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宋体</vt:lpstr>
      <vt:lpstr>Wingdings</vt:lpstr>
      <vt:lpstr>Arial Unicode MS</vt:lpstr>
      <vt:lpstr>Arial Black</vt:lpstr>
      <vt:lpstr>微软雅黑</vt:lpstr>
      <vt:lpstr>造字工房悦黑（非商用）常规体</vt:lpstr>
      <vt:lpstr>造字工房悦黑（非商用）常规体</vt:lpstr>
      <vt:lpstr>微软雅黑</vt:lpstr>
      <vt:lpstr>黑体</vt:lpstr>
      <vt:lpstr>微软雅黑 Light</vt:lpstr>
      <vt:lpstr>MS PGothic</vt:lpstr>
      <vt:lpstr>Times New Roman</vt:lpstr>
      <vt:lpstr>Calibri</vt:lpstr>
      <vt:lpstr>Segoe UI</vt:lpstr>
      <vt:lpstr>Arial Unicode MS</vt:lpstr>
      <vt:lpstr>1_Office 主题</vt:lpstr>
      <vt:lpstr>JavaIO编程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流的分类</vt:lpstr>
      <vt:lpstr>PowerPoint 演示文稿</vt:lpstr>
      <vt:lpstr>IO 流体系</vt:lpstr>
      <vt:lpstr>PowerPoint 演示文稿</vt:lpstr>
      <vt:lpstr>PowerPoint 演示文稿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郑喜</cp:lastModifiedBy>
  <cp:revision>753</cp:revision>
  <dcterms:created xsi:type="dcterms:W3CDTF">2012-08-05T14:09:00Z</dcterms:created>
  <dcterms:modified xsi:type="dcterms:W3CDTF">2020-04-15T05:22:23Z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