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0" r:id="rId3"/>
    <p:sldId id="751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717" r:id="rId14"/>
    <p:sldId id="718" r:id="rId15"/>
    <p:sldId id="719" r:id="rId16"/>
    <p:sldId id="721" r:id="rId17"/>
    <p:sldId id="722" r:id="rId18"/>
    <p:sldId id="723" r:id="rId19"/>
    <p:sldId id="724" r:id="rId20"/>
    <p:sldId id="725" r:id="rId21"/>
    <p:sldId id="726" r:id="rId22"/>
    <p:sldId id="727" r:id="rId23"/>
    <p:sldId id="728" r:id="rId24"/>
    <p:sldId id="729" r:id="rId25"/>
    <p:sldId id="730" r:id="rId26"/>
    <p:sldId id="731" r:id="rId27"/>
    <p:sldId id="732" r:id="rId28"/>
    <p:sldId id="733" r:id="rId29"/>
    <p:sldId id="734" r:id="rId30"/>
    <p:sldId id="735" r:id="rId31"/>
    <p:sldId id="736" r:id="rId32"/>
    <p:sldId id="737" r:id="rId33"/>
    <p:sldId id="740" r:id="rId34"/>
    <p:sldId id="741" r:id="rId35"/>
    <p:sldId id="742" r:id="rId36"/>
    <p:sldId id="744" r:id="rId37"/>
    <p:sldId id="745" r:id="rId38"/>
    <p:sldId id="746" r:id="rId39"/>
    <p:sldId id="749" r:id="rId40"/>
    <p:sldId id="658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>
      <p:cViewPr varScale="1">
        <p:scale>
          <a:sx n="85" d="100"/>
          <a:sy n="85" d="100"/>
        </p:scale>
        <p:origin x="-948" y="-96"/>
      </p:cViewPr>
      <p:guideLst>
        <p:guide orient="horz" pos="21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1" name="Rectangle 2"/>
          <p:cNvSpPr/>
          <p:nvPr/>
        </p:nvSpPr>
        <p:spPr>
          <a:xfrm>
            <a:off x="142875" y="5851525"/>
            <a:ext cx="6538913" cy="238125"/>
          </a:xfrm>
          <a:prstGeom prst="rect">
            <a:avLst/>
          </a:prstGeom>
          <a:noFill/>
          <a:ln w="9525">
            <a:noFill/>
          </a:ln>
        </p:spPr>
        <p:txBody>
          <a:bodyPr lIns="65028" tIns="25377" rIns="65028" bIns="25377" anchor="t">
            <a:spAutoFit/>
          </a:bodyPr>
          <a:p>
            <a:pPr marL="3657600" lvl="0" indent="-3657600" defTabSz="948055">
              <a:lnSpc>
                <a:spcPct val="103000"/>
              </a:lnSpc>
              <a:spcBef>
                <a:spcPct val="0"/>
              </a:spcBef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Kurt Potter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2" name="Group 3"/>
          <p:cNvGrpSpPr/>
          <p:nvPr/>
        </p:nvGrpSpPr>
        <p:grpSpPr>
          <a:xfrm>
            <a:off x="211138" y="152400"/>
            <a:ext cx="6523037" cy="52388"/>
            <a:chOff x="133" y="96"/>
            <a:chExt cx="4101" cy="33"/>
          </a:xfrm>
        </p:grpSpPr>
        <p:sp>
          <p:nvSpPr>
            <p:cNvPr id="10243" name="Rectangle 4"/>
            <p:cNvSpPr/>
            <p:nvPr/>
          </p:nvSpPr>
          <p:spPr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/>
            <a:p>
              <a:pPr lvl="0" indent="0"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4" name="Line 5"/>
            <p:cNvSpPr/>
            <p:nvPr/>
          </p:nvSpPr>
          <p:spPr>
            <a:xfrm>
              <a:off x="133" y="96"/>
              <a:ext cx="4101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45" name="Rectangle 6"/>
          <p:cNvSpPr/>
          <p:nvPr/>
        </p:nvSpPr>
        <p:spPr>
          <a:xfrm>
            <a:off x="217488" y="285750"/>
            <a:ext cx="6505575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lvl="0" indent="0" defTabSz="913130">
              <a:spcBef>
                <a:spcPct val="0"/>
              </a:spcBef>
            </a:pPr>
            <a:r>
              <a:rPr lang="en-US" altLang="ja-JP" b="1" dirty="0">
                <a:latin typeface="Arial" panose="020B0604020202020204" pitchFamily="34" charset="0"/>
                <a:ea typeface="MS PGothic" panose="020B0600070205080204" pitchFamily="34" charset="-128"/>
              </a:rPr>
              <a:t>Trends in IT Spending and Multisourcing – Keys to Sourcing Success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3" y="8945563"/>
            <a:ext cx="869950" cy="19685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47" name="Rectangle 8"/>
          <p:cNvSpPr/>
          <p:nvPr/>
        </p:nvSpPr>
        <p:spPr>
          <a:xfrm>
            <a:off x="1431925" y="8859838"/>
            <a:ext cx="5229225" cy="311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lvl="0" indent="0">
              <a:lnSpc>
                <a:spcPct val="90000"/>
              </a:lnSpc>
              <a:spcBef>
                <a:spcPct val="0"/>
              </a:spcBef>
            </a:pPr>
            <a:r>
              <a:rPr lang="en-US" altLang="zh-CN" sz="800" dirty="0">
                <a:latin typeface="Arial" panose="020B0604020202020204" pitchFamily="34" charset="0"/>
                <a:ea typeface="宋体" panose="02010600030101010101" pitchFamily="2" charset="-122"/>
              </a:rPr>
              <a:t>These materials can be reproduced only with official approval from Gartner. Such approvals must be requested via e-mail — quote.requests@gartner.com.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8" name="Group 9"/>
          <p:cNvGrpSpPr/>
          <p:nvPr/>
        </p:nvGrpSpPr>
        <p:grpSpPr>
          <a:xfrm>
            <a:off x="207963" y="8797925"/>
            <a:ext cx="6556375" cy="427038"/>
            <a:chOff x="131" y="5542"/>
            <a:chExt cx="4122" cy="269"/>
          </a:xfrm>
        </p:grpSpPr>
        <p:sp>
          <p:nvSpPr>
            <p:cNvPr id="10249" name="Line 10"/>
            <p:cNvSpPr/>
            <p:nvPr/>
          </p:nvSpPr>
          <p:spPr>
            <a:xfrm>
              <a:off x="131" y="5544"/>
              <a:ext cx="4122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50" name="Line 11"/>
            <p:cNvSpPr/>
            <p:nvPr/>
          </p:nvSpPr>
          <p:spPr>
            <a:xfrm>
              <a:off x="4253" y="5542"/>
              <a:ext cx="0" cy="269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0251" name="Line 12"/>
          <p:cNvSpPr/>
          <p:nvPr/>
        </p:nvSpPr>
        <p:spPr>
          <a:xfrm>
            <a:off x="201613" y="5730875"/>
            <a:ext cx="6602412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371" y="300361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en-US" altLang="zh-CN" sz="1300" b="1" strike="noStrike" noProof="1" dirty="0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628650" y="307975"/>
            <a:ext cx="7424738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7B878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  <a:endParaRPr kumimoji="0" lang="zh-CN" altLang="en-US" sz="8000" b="1" i="0" u="none" strike="noStrike" kern="1200" cap="none" spc="0" normalizeH="0" baseline="0" noProof="0">
              <a:ln>
                <a:noFill/>
              </a:ln>
              <a:solidFill>
                <a:srgbClr val="538C2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  <a:sym typeface="+mn-ea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5" Type="http://schemas.openxmlformats.org/officeDocument/2006/relationships/theme" Target="../theme/theme1.xml"/><Relationship Id="rId64" Type="http://schemas.openxmlformats.org/officeDocument/2006/relationships/image" Target="../media/image1.jpeg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Pr>
        <a:blipFill dpi="0" rotWithShape="1">
          <a:blip r:embed="rId64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hyperlink" Target="mk:@MSITStore:D:\API\JDK_API_1.6_zh_&#20013;&#25991;.CHM::/java/lang/Runnable.html" TargetMode="External"/><Relationship Id="rId1" Type="http://schemas.openxmlformats.org/officeDocument/2006/relationships/hyperlink" Target="mk:@MSITStore:D:\API\JDK_API_1.6_zh_&#20013;&#25991;.CHM::/java/lang/Object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263" y="2498725"/>
            <a:ext cx="8305800" cy="1031875"/>
          </a:xfrm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smtClean="0">
                <a:ln w="0"/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82" charset="2"/>
                <a:ea typeface="微软雅黑" panose="020B0503020204020204" pitchFamily="82" charset="2"/>
                <a:cs typeface="+mn-cs"/>
              </a:rPr>
              <a:t>Java</a:t>
            </a:r>
            <a:r>
              <a:rPr kumimoji="0" sz="4800" b="1" i="0" u="none" strike="noStrike" kern="1200" cap="none" spc="0" normalizeH="0" baseline="0" noProof="0" smtClean="0">
                <a:ln w="0"/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82" charset="2"/>
                <a:ea typeface="微软雅黑" panose="020B0503020204020204" pitchFamily="82" charset="2"/>
                <a:cs typeface="+mn-cs"/>
              </a:rPr>
              <a:t>多线程</a:t>
            </a:r>
            <a:endParaRPr kumimoji="0" sz="4800" b="1" i="0" u="none" strike="noStrike" kern="1200" cap="none" spc="0" normalizeH="0" baseline="0" noProof="0" smtClean="0">
              <a:ln w="0"/>
              <a:solidFill>
                <a:schemeClr val="accent1"/>
              </a:solidFill>
              <a:effectLst/>
              <a:uLnTx/>
              <a:uFillTx/>
              <a:latin typeface="微软雅黑" panose="020B0503020204020204" pitchFamily="82" charset="2"/>
              <a:ea typeface="微软雅黑" panose="020B0503020204020204" pitchFamily="82" charset="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3230" y="838200"/>
            <a:ext cx="7886700" cy="1325563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0985" y="1824355"/>
            <a:ext cx="8726805" cy="443103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3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</a:t>
            </a:r>
            <a:r>
              <a:rPr lang="zh-CN" altLang="en-US" sz="23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 sz="23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en-US" altLang="zh-CN" sz="23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sz="23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lang="en-US" altLang="zh-CN" sz="2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Thread(String </a:t>
            </a:r>
            <a:r>
              <a:rPr lang="en-US" altLang="zh-CN" sz="23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threadname</a:t>
            </a:r>
            <a:r>
              <a:rPr lang="en-US" altLang="zh-CN"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创建线程并指定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线程实例名</a:t>
            </a:r>
            <a:endParaRPr lang="zh-CN" altLang="en-US" sz="2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Thread(</a:t>
            </a:r>
            <a:r>
              <a:rPr lang="en-US" altLang="zh-CN" sz="23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Runnable</a:t>
            </a:r>
            <a:r>
              <a:rPr lang="en-US" altLang="zh-CN"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target)</a:t>
            </a:r>
            <a:r>
              <a:rPr lang="zh-CN" altLang="en-US"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创建线程的目标对象，它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实现了</a:t>
            </a:r>
            <a:r>
              <a:rPr lang="en-US" altLang="zh-CN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Runnable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接口中的</a:t>
            </a:r>
            <a:r>
              <a:rPr lang="en-US" altLang="zh-CN" sz="2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 sz="2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Thread(Runnable target, String name)</a:t>
            </a:r>
            <a:r>
              <a:rPr lang="zh-CN" altLang="en-US" sz="2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创建新的</a:t>
            </a:r>
            <a:r>
              <a:rPr lang="en-US" altLang="zh-CN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r>
              <a:rPr lang="en-US" altLang="zh-CN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3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ldLvl="2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975" y="723900"/>
            <a:ext cx="8135620" cy="1325880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创建线程的两种方式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7975" y="1850390"/>
            <a:ext cx="8775700" cy="4639310"/>
          </a:xfrm>
        </p:spPr>
        <p:txBody>
          <a:bodyPr/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1)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定义子类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子类中重写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类中的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方法。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子类对象，即创建了线程对象。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调用线程对象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方法：启动线程，调用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38455" y="2031365"/>
            <a:ext cx="8678545" cy="45262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Runnable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定义子类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，实现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Runnable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）子类中重写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Runnable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接口中的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方法。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）通过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类含参构造器创建线程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）将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Runnable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接口的子类对象作为实际参数传递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类的构造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中。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）调用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方法：开启线程，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Runnable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子类接口的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6055" y="909955"/>
            <a:ext cx="7886700" cy="1325563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创建线程的两种方式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485" y="797560"/>
            <a:ext cx="6645910" cy="13258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继承方式和实现方式的联系与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区别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68814" y="1911063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public class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Thread 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1" tooltip="java.lang 中的类" action="ppaction://hlinkfile"/>
              </a:rPr>
              <a:t>Object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 implements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2" tooltip="java.lang 中的接口" action="ppaction://hlinkfile"/>
              </a:rPr>
              <a:t>Runnable</a:t>
            </a:r>
            <a:endParaRPr lang="en-US" altLang="zh-C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395695" y="2579889"/>
            <a:ext cx="1873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区别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】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611505" y="3211195"/>
            <a:ext cx="744791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Thread:  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线程代码存放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方法中。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Runnable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：线程代码存在接口的子类的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395789" y="4278640"/>
            <a:ext cx="342359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实现方法的好处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】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11813" y="4913313"/>
            <a:ext cx="799288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）避免了单继承的局限性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）多个线程可以共享同一个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接口实现类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的对象，非常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多个相同线程来处理同一份资源。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6445"/>
            <a:ext cx="7886700" cy="1325563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类的有关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0200" y="1818640"/>
            <a:ext cx="8851900" cy="440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6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start(): </a:t>
            </a:r>
            <a:r>
              <a:rPr lang="en-US" altLang="zh-CN" sz="2665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665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启动线程，并执行对象的</a:t>
            </a:r>
            <a:r>
              <a:rPr lang="en-US" altLang="zh-CN" sz="2665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run()</a:t>
            </a:r>
            <a:r>
              <a:rPr lang="zh-CN" altLang="en-US" sz="2665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en-US" altLang="zh-CN" sz="2665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6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run(): 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线程在被调度时执行的</a:t>
            </a:r>
            <a:r>
              <a:rPr lang="zh-CN" altLang="en-US" sz="2665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sz="266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6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</a:t>
            </a:r>
            <a:r>
              <a:rPr lang="en-US" altLang="zh-CN" sz="2665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getName</a:t>
            </a:r>
            <a:r>
              <a:rPr lang="en-US" altLang="zh-CN" sz="266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  </a:t>
            </a:r>
            <a:r>
              <a:rPr lang="zh-CN" altLang="zh-CN" sz="2665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</a:t>
            </a:r>
            <a:r>
              <a:rPr lang="zh-CN" altLang="zh-CN" sz="26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线程的</a:t>
            </a:r>
            <a:r>
              <a:rPr lang="zh-CN" altLang="zh-CN" sz="2665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名称</a:t>
            </a:r>
            <a:endParaRPr lang="en-US" altLang="zh-CN" sz="2665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6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en-US" altLang="zh-CN" sz="2665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oid </a:t>
            </a:r>
            <a:r>
              <a:rPr lang="en-US" altLang="zh-CN" sz="2665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setName</a:t>
            </a:r>
            <a:r>
              <a:rPr lang="en-US" altLang="zh-CN" sz="2665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(String name):</a:t>
            </a:r>
            <a:r>
              <a:rPr lang="zh-CN" altLang="en-US" sz="2665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设置该线程名称</a:t>
            </a:r>
            <a:endParaRPr lang="zh-CN" altLang="en-US" sz="266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65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static </a:t>
            </a:r>
            <a:r>
              <a:rPr lang="en-US" altLang="zh-CN" sz="2665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currentThread</a:t>
            </a:r>
            <a:r>
              <a:rPr lang="en-US" altLang="zh-CN" sz="266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 </a:t>
            </a:r>
            <a:r>
              <a:rPr lang="zh-CN" altLang="en-US" sz="26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返回当前</a:t>
            </a:r>
            <a:r>
              <a:rPr lang="zh-CN" altLang="en-US" sz="2665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</a:t>
            </a:r>
            <a:endParaRPr lang="zh-CN" altLang="en-US" sz="2665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59" grpId="0" bldLvl="2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6895" y="795655"/>
            <a:ext cx="7886700" cy="1325563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线程的调度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3225" y="2047875"/>
            <a:ext cx="8669020" cy="388302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调度策略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时间片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抢占式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高优先级的线程抢占</a:t>
            </a:r>
            <a:r>
              <a:rPr lang="en-US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的调度方法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同优先级线程组成先进先出队列（先到先服务），使用时间片策略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对高优先级，使用优先调度的抢占式策略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6181090" y="3043555"/>
            <a:ext cx="38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14"/>
          <p:cNvGrpSpPr/>
          <p:nvPr/>
        </p:nvGrpSpPr>
        <p:grpSpPr bwMode="auto">
          <a:xfrm>
            <a:off x="5038090" y="2510155"/>
            <a:ext cx="381000" cy="533400"/>
            <a:chOff x="3264" y="1536"/>
            <a:chExt cx="240" cy="336"/>
          </a:xfrm>
        </p:grpSpPr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350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5419090" y="3043555"/>
            <a:ext cx="38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>
            <a:off x="5800090" y="2510155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20"/>
          <p:cNvGrpSpPr/>
          <p:nvPr/>
        </p:nvGrpSpPr>
        <p:grpSpPr bwMode="auto">
          <a:xfrm>
            <a:off x="5800090" y="2510155"/>
            <a:ext cx="381000" cy="533400"/>
            <a:chOff x="3744" y="1536"/>
            <a:chExt cx="240" cy="336"/>
          </a:xfrm>
        </p:grpSpPr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>
              <a:off x="374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>
              <a:off x="398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4652645" y="2510155"/>
            <a:ext cx="381000" cy="533400"/>
            <a:chOff x="2976" y="1536"/>
            <a:chExt cx="240" cy="336"/>
          </a:xfrm>
        </p:grpSpPr>
        <p:sp>
          <p:nvSpPr>
            <p:cNvPr id="338968" name="Line 24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4"/>
          <p:cNvGrpSpPr/>
          <p:nvPr/>
        </p:nvGrpSpPr>
        <p:grpSpPr bwMode="auto">
          <a:xfrm>
            <a:off x="3509645" y="2510155"/>
            <a:ext cx="381000" cy="533400"/>
            <a:chOff x="2256" y="1536"/>
            <a:chExt cx="240" cy="33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25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49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7"/>
          <p:cNvGrpSpPr/>
          <p:nvPr/>
        </p:nvGrpSpPr>
        <p:grpSpPr bwMode="auto">
          <a:xfrm>
            <a:off x="3890645" y="2510155"/>
            <a:ext cx="381000" cy="533400"/>
            <a:chOff x="2496" y="1536"/>
            <a:chExt cx="240" cy="336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49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73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0"/>
          <p:cNvGrpSpPr/>
          <p:nvPr/>
        </p:nvGrpSpPr>
        <p:grpSpPr bwMode="auto">
          <a:xfrm>
            <a:off x="4271645" y="2510155"/>
            <a:ext cx="381000" cy="533400"/>
            <a:chOff x="2736" y="1536"/>
            <a:chExt cx="240" cy="336"/>
          </a:xfrm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73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97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5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线程的优先级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2810" y="1771650"/>
            <a:ext cx="8251190" cy="47542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的优先级控制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MAX_PRIORITY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   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_PRIORITY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 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NORM_PRIORITY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涉及的方法：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getPriority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线程优先值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setPriority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newPriority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改变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线程的优先级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线程创建时继承父线程的优先级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ldLvl="2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" y="608965"/>
            <a:ext cx="7886700" cy="1325563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类的有关方法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4820" y="1483995"/>
            <a:ext cx="8679180" cy="502475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static </a:t>
            </a:r>
            <a:r>
              <a:rPr lang="en-US" altLang="zh-CN" sz="1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void  yield</a:t>
            </a:r>
            <a:r>
              <a:rPr lang="en-US" altLang="zh-CN" sz="1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sz="1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线程让步</a:t>
            </a:r>
            <a:endParaRPr lang="zh-CN" altLang="en-US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暂停当前正在执行的线程，把执行机会让给优先级相同或更高的线程</a:t>
            </a:r>
            <a:endParaRPr lang="en-US" altLang="zh-CN" sz="1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队列中没有同优先级的线程，忽略此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join()</a:t>
            </a:r>
            <a:r>
              <a:rPr lang="zh-CN" altLang="en-US" sz="1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：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当某个程序执行流中调用其他线程的 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join() 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方法时，调用线程将被阻塞，直到 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join() 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方法加入的 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join 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线程执行完为止   </a:t>
            </a:r>
            <a:endParaRPr lang="en-US" altLang="zh-CN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低优先级的线程也可以获得执行 </a:t>
            </a:r>
            <a:endParaRPr lang="zh-CN" altLang="en-US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static  void  sleep(long </a:t>
            </a:r>
            <a:r>
              <a:rPr lang="en-US" altLang="zh-CN" sz="19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millis</a:t>
            </a:r>
            <a:r>
              <a:rPr lang="en-US" altLang="zh-CN" sz="1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1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毫秒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令当前活动线程在指定时间段内放弃对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使其他线程有机会被执行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时间到后重排队。</a:t>
            </a:r>
            <a:endParaRPr lang="en-US" altLang="zh-CN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抛出</a:t>
            </a:r>
            <a:r>
              <a:rPr lang="en-US" altLang="zh-CN" sz="1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InterruptedException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</a:t>
            </a:r>
            <a:endParaRPr lang="zh-CN" altLang="en-US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stop(): 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强制线程生命期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</a:t>
            </a:r>
            <a:endParaRPr lang="en-US" altLang="zh-CN" sz="19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900" b="1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boolean</a:t>
            </a:r>
            <a:r>
              <a:rPr lang="en-US" altLang="zh-CN" sz="19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9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isAlive</a:t>
            </a:r>
            <a:r>
              <a:rPr lang="en-US" altLang="zh-CN" sz="1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sz="1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</a:t>
            </a:r>
            <a:r>
              <a:rPr lang="en-US" altLang="zh-CN" sz="1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boolean</a:t>
            </a:r>
            <a:r>
              <a:rPr lang="zh-CN" altLang="en-US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，判断线程是否还活着</a:t>
            </a:r>
            <a:endParaRPr lang="zh-CN" altLang="en-US" sz="1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07" grpId="0" bldLvl="2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31800" y="1139825"/>
            <a:ext cx="5638800" cy="471170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多线程的优点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602" y="1797571"/>
            <a:ext cx="8280920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只使用单个线程完成多个任务（调用多个方法），肯定比用多个线程来完成用的时间更短，为何仍需多线程呢？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线程程序的优点：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提高应用程序的响应。对图形化界面更有意义，可增强用户体验。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提高计算机系统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的利用率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改善程序结构。将既长又复杂的进程分为多个线程，独立运行，利于理解和修改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36880" y="1076960"/>
            <a:ext cx="5638800" cy="471170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线程的分类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163" y="1656105"/>
            <a:ext cx="8496944" cy="481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中的线程分为两类：一种是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守护线程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，一种是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用户线程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它们在几乎每个方面都是相同的，唯一的区别是判断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何时离开。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守护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线程是用来服务用户线程的，通过在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start()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方法前调用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thread.setDaemon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(true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可以把一个用户线程变成一个守护线程。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垃圾回收就是一个典型的守护线程。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中都是守护线程，当前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将退出。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617202" y="1341134"/>
            <a:ext cx="3909987" cy="773918"/>
            <a:chOff x="7038412" y="5298115"/>
            <a:chExt cx="3099874" cy="517828"/>
          </a:xfrm>
        </p:grpSpPr>
        <p:grpSp>
          <p:nvGrpSpPr>
            <p:cNvPr id="90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1" name="TextBox 19"/>
            <p:cNvSpPr txBox="1"/>
            <p:nvPr/>
          </p:nvSpPr>
          <p:spPr>
            <a:xfrm>
              <a:off x="7752953" y="5433395"/>
              <a:ext cx="245676" cy="16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4" name="标题 1"/>
          <p:cNvSpPr txBox="1"/>
          <p:nvPr/>
        </p:nvSpPr>
        <p:spPr>
          <a:xfrm>
            <a:off x="3069969" y="1350407"/>
            <a:ext cx="3004449" cy="512945"/>
          </a:xfrm>
          <a:prstGeom prst="rect">
            <a:avLst/>
          </a:prstGeom>
        </p:spPr>
        <p:txBody>
          <a:bodyPr lIns="68561" tIns="34281" rIns="68561" bIns="34281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造字工房悦黑（非商用）常规体" pitchFamily="2" charset="-122"/>
                <a:ea typeface="造字工房悦黑（非商用）常规体" pitchFamily="2" charset="-122"/>
              </a:rPr>
              <a:t>目录页</a:t>
            </a:r>
            <a:endParaRPr lang="zh-CN" altLang="en-US" sz="27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355215" y="2475865"/>
            <a:ext cx="443420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程序、进程、线程的概念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多线程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的创建和使用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线程的生命周期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线程的同步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线程的通信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8" y="4721066"/>
            <a:ext cx="1295876" cy="1295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6230" y="734060"/>
            <a:ext cx="7886700" cy="1325563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线程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的生命周期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1695"/>
            <a:ext cx="8750300" cy="454342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要想实现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</a:t>
            </a: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线程，必须在主线程中创建新的线程对象。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语言使用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类及其子类的对象来表示线程，在它的一个完整的生命周期中通常要经历如下的五种状态：</a:t>
            </a:r>
            <a:endParaRPr lang="zh-CN" altLang="en-US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新建： 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一个Thread类或其子类的对象被声明并创建时，新生的线程对象处于新建状态</a:t>
            </a:r>
            <a:endParaRPr lang="zh-CN" altLang="zh-CN" sz="1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19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就绪：</a:t>
            </a: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处于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新建</a:t>
            </a: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状态的线程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start()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</a:t>
            </a: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，将进入线程队列等待CPU时间片，此时它已具备了运行的条件</a:t>
            </a:r>
            <a:endParaRPr lang="zh-CN" altLang="zh-CN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19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运行：</a:t>
            </a: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当就绪的线程被调度并获得处理器资源时,便进入运行状态， run()方法定义了线程的操作和功能</a:t>
            </a:r>
            <a:endParaRPr lang="zh-CN" altLang="zh-CN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19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：在某种特殊情况下，被人为挂起或执行输入输出操作时，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让出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sz="1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</a:t>
            </a: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临时中止自己的执行，进入阻塞状态</a:t>
            </a:r>
            <a:endParaRPr lang="zh-CN" altLang="zh-CN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19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死亡：</a:t>
            </a:r>
            <a:r>
              <a:rPr lang="zh-CN" altLang="zh-CN" sz="1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线程完成了它的全部工作或线程被提前强制性地中止   </a:t>
            </a:r>
            <a:endParaRPr lang="zh-CN" altLang="zh-CN" sz="1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360" y="1732915"/>
            <a:ext cx="7585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中用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Thread.State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枚举表示了线程的几种状态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357301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27784" y="357301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36096" y="355154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68344" y="3541215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死亡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23928" y="134076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573254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线程的生命周期</a:t>
            </a:r>
            <a:endParaRPr lang="zh-CN" altLang="en-US" u="sng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1619672" y="3861048"/>
            <a:ext cx="10081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680" y="33668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tart()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79912" y="3736206"/>
            <a:ext cx="16561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0155" y="3213100"/>
            <a:ext cx="1944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执行权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779912" y="4005064"/>
            <a:ext cx="16561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5896" y="414908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失去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执行权、</a:t>
            </a:r>
            <a:r>
              <a:rPr lang="en-US" altLang="zh-CN" dirty="0" smtClean="0"/>
              <a:t>yield()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6588224" y="3829247"/>
            <a:ext cx="1080120" cy="103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8224" y="4293096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正常执行完</a:t>
            </a:r>
            <a:r>
              <a:rPr lang="en-US" altLang="zh-CN" dirty="0" smtClean="0"/>
              <a:t>run()</a:t>
            </a:r>
            <a:endParaRPr lang="en-US" altLang="zh-CN" dirty="0" smtClean="0"/>
          </a:p>
          <a:p>
            <a:r>
              <a:rPr lang="en-US" altLang="zh-CN" dirty="0" smtClean="0"/>
              <a:t>Error/Exception</a:t>
            </a:r>
            <a:r>
              <a:rPr lang="zh-CN" altLang="en-US" dirty="0" smtClean="0"/>
              <a:t>未处理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top()</a:t>
            </a:r>
            <a:endParaRPr lang="zh-CN" altLang="en-US" dirty="0"/>
          </a:p>
        </p:txBody>
      </p:sp>
      <p:cxnSp>
        <p:nvCxnSpPr>
          <p:cNvPr id="23" name="曲线连接符 22"/>
          <p:cNvCxnSpPr>
            <a:stCxn id="6" idx="0"/>
            <a:endCxn id="8" idx="3"/>
          </p:cNvCxnSpPr>
          <p:nvPr/>
        </p:nvCxnSpPr>
        <p:spPr>
          <a:xfrm rot="16200000" flipV="1">
            <a:off x="4582738" y="2122118"/>
            <a:ext cx="1922740" cy="936104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1"/>
            <a:endCxn id="5" idx="0"/>
          </p:cNvCxnSpPr>
          <p:nvPr/>
        </p:nvCxnSpPr>
        <p:spPr>
          <a:xfrm rot="10800000" flipV="1">
            <a:off x="3203848" y="1628800"/>
            <a:ext cx="720080" cy="1944216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4128" y="1628800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leep()</a:t>
            </a:r>
            <a:endParaRPr lang="en-US" altLang="zh-CN" dirty="0" smtClean="0"/>
          </a:p>
          <a:p>
            <a:r>
              <a:rPr lang="zh-CN" altLang="en-US" dirty="0"/>
              <a:t>等待</a:t>
            </a:r>
            <a:r>
              <a:rPr lang="zh-CN" altLang="en-US" dirty="0" smtClean="0"/>
              <a:t>同步锁</a:t>
            </a:r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ait()/join()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uspend()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63688" y="1772815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leep()</a:t>
            </a:r>
            <a:r>
              <a:rPr lang="zh-CN" altLang="en-US" dirty="0" smtClean="0"/>
              <a:t>时间到</a:t>
            </a:r>
            <a:endParaRPr lang="en-US" altLang="zh-CN" dirty="0" smtClean="0"/>
          </a:p>
          <a:p>
            <a:r>
              <a:rPr lang="zh-CN" altLang="en-US" dirty="0"/>
              <a:t>获取</a:t>
            </a:r>
            <a:r>
              <a:rPr lang="zh-CN" altLang="en-US" dirty="0" smtClean="0"/>
              <a:t>同步锁</a:t>
            </a:r>
            <a:endParaRPr lang="en-US" altLang="zh-CN" dirty="0" smtClean="0"/>
          </a:p>
          <a:p>
            <a:r>
              <a:rPr lang="en-US" altLang="zh-CN" dirty="0" smtClean="0"/>
              <a:t>notify()/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resume()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6385" y="838200"/>
            <a:ext cx="7886700" cy="1325563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线程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的同步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9455"/>
            <a:ext cx="9056370" cy="201422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问题的提出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多个线程执行的不确定性引起执行结果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的不稳定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个线程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账本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共享，会造成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的不完整性，破坏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1350" y="407606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3000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413278" y="4796140"/>
            <a:ext cx="864096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293598" y="4796140"/>
            <a:ext cx="936104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9102" y="54035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你：取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845326" y="4940156"/>
            <a:ext cx="792088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5152" y="51266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老婆：取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077574" y="4940156"/>
            <a:ext cx="864096" cy="13681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3913" y="370369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-1000</a:t>
            </a:r>
            <a:endParaRPr lang="zh-CN" altLang="en-US" dirty="0"/>
          </a:p>
        </p:txBody>
      </p:sp>
    </p:spTree>
  </p:cSld>
  <p:clrMapOvr>
    <a:masterClrMapping/>
  </p:clrMapOvr>
  <p:transition spd="slow" advTm="241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utoUpdateAnimBg="0"/>
      <p:bldP spid="369667" grpId="0" bldLvl="3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555625" y="1079500"/>
            <a:ext cx="40963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案例解析</a:t>
            </a:r>
            <a:endParaRPr lang="zh-CN" altLang="en-US" sz="3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55323" y="1988840"/>
            <a:ext cx="79208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模拟</a:t>
            </a:r>
            <a:r>
              <a:rPr lang="zh-CN" altLang="en-US" sz="3200" b="1" dirty="0"/>
              <a:t>火车站售票程序，开启三个窗口售票。</a:t>
            </a:r>
            <a:endParaRPr lang="zh-CN" altLang="en-US" sz="32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278130" y="1234440"/>
            <a:ext cx="4070985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numCol="2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Ticket implements Runnable{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private 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tick = 100;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public void run(){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while(true){</a:t>
            </a:r>
            <a:endParaRPr lang="en-US" altLang="zh-CN" sz="2000" u="sng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   if(tick&gt;0){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System.</a:t>
            </a:r>
            <a:r>
              <a:rPr lang="en-US" altLang="zh-CN" sz="2000" i="1" dirty="0" err="1">
                <a:solidFill>
                  <a:srgbClr val="C00000"/>
                </a:solidFill>
                <a:ea typeface="宋体" panose="02010600030101010101" pitchFamily="2" charset="-122"/>
              </a:rPr>
              <a:t>out.println</a:t>
            </a:r>
            <a:r>
              <a:rPr lang="en-US" altLang="zh-CN" sz="2000" i="1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C00000"/>
                </a:solidFill>
                <a:ea typeface="宋体" panose="02010600030101010101" pitchFamily="2" charset="-122"/>
              </a:rPr>
              <a:t>Thread.currentThread</a:t>
            </a:r>
            <a:r>
              <a:rPr lang="en-US" altLang="zh-CN" sz="2000" i="1" dirty="0">
                <a:solidFill>
                  <a:srgbClr val="C00000"/>
                </a:solidFill>
                <a:ea typeface="宋体" panose="02010600030101010101" pitchFamily="2" charset="-122"/>
              </a:rPr>
              <a:t>().</a:t>
            </a:r>
            <a:r>
              <a:rPr lang="en-US" altLang="zh-CN" sz="2000" i="1" dirty="0" err="1">
                <a:solidFill>
                  <a:srgbClr val="C00000"/>
                </a:solidFill>
                <a:ea typeface="宋体" panose="02010600030101010101" pitchFamily="2" charset="-122"/>
              </a:rPr>
              <a:t>getName</a:t>
            </a:r>
            <a:r>
              <a:rPr lang="en-US" altLang="zh-CN" sz="2000" i="1" dirty="0">
                <a:solidFill>
                  <a:srgbClr val="C00000"/>
                </a:solidFill>
                <a:ea typeface="宋体" panose="02010600030101010101" pitchFamily="2" charset="-122"/>
              </a:rPr>
              <a:t>()+“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售出车票，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tick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号为：</a:t>
            </a:r>
            <a:r>
              <a:rPr lang="en-US" altLang="zh-CN" sz="2000" i="1" dirty="0">
                <a:solidFill>
                  <a:srgbClr val="C00000"/>
                </a:solidFill>
                <a:ea typeface="宋体" panose="02010600030101010101" pitchFamily="2" charset="-122"/>
              </a:rPr>
              <a:t>"+ tick--);</a:t>
            </a:r>
            <a:endParaRPr lang="en-US" altLang="zh-CN" sz="2000" i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 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  else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       break;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8650" y="1234440"/>
            <a:ext cx="508254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class 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TicketDemo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{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public static void main(String[]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args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) 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Ticket t = new Ticket();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Thread t1 = new Thread(t);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Thread t2 = new Thread(t);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Thread t3 = new Thread(t);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 t1.setName("t1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窗口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");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 t2.setName("t2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窗口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");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 t3.setName("t3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窗口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");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 t1.start();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 t2.start();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 t3.start();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   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22263" y="1123315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914650" y="4004628"/>
            <a:ext cx="6051550" cy="1944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14650" y="1483678"/>
            <a:ext cx="6051550" cy="2097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635375" y="1050290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3490913" y="2428240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635375" y="2069465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30325" y="2069465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609600" y="185197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609600" y="242824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609600" y="300450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330325" y="264572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330325" y="322199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24525" y="1925003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20"/>
          <p:cNvSpPr txBox="1">
            <a:spLocks noChangeArrowheads="1"/>
          </p:cNvSpPr>
          <p:nvPr/>
        </p:nvSpPr>
        <p:spPr bwMode="auto">
          <a:xfrm>
            <a:off x="6013450" y="1474153"/>
            <a:ext cx="2881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29" name="TextBox 21"/>
          <p:cNvSpPr txBox="1">
            <a:spLocks noChangeArrowheads="1"/>
          </p:cNvSpPr>
          <p:nvPr/>
        </p:nvSpPr>
        <p:spPr bwMode="auto">
          <a:xfrm>
            <a:off x="6013450" y="2356803"/>
            <a:ext cx="2881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30" name="TextBox 22"/>
          <p:cNvSpPr txBox="1">
            <a:spLocks noChangeArrowheads="1"/>
          </p:cNvSpPr>
          <p:nvPr/>
        </p:nvSpPr>
        <p:spPr bwMode="auto">
          <a:xfrm>
            <a:off x="6013450" y="3068003"/>
            <a:ext cx="2881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724525" y="2717165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724525" y="350932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14650" y="2069465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59113" y="2645728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987675" y="2933065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932363" y="1996440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932363" y="2717165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860925" y="3077528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9" name="TextBox 40"/>
          <p:cNvSpPr txBox="1">
            <a:spLocks noChangeArrowheads="1"/>
          </p:cNvSpPr>
          <p:nvPr/>
        </p:nvSpPr>
        <p:spPr bwMode="auto">
          <a:xfrm>
            <a:off x="3635375" y="3715703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42" name="圆角矩形 41"/>
          <p:cNvSpPr/>
          <p:nvPr/>
        </p:nvSpPr>
        <p:spPr>
          <a:xfrm>
            <a:off x="3490913" y="4806315"/>
            <a:ext cx="1296987" cy="647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41" name="TextBox 42"/>
          <p:cNvSpPr txBox="1">
            <a:spLocks noChangeArrowheads="1"/>
          </p:cNvSpPr>
          <p:nvPr/>
        </p:nvSpPr>
        <p:spPr bwMode="auto">
          <a:xfrm>
            <a:off x="3635375" y="4445953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330325" y="444595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44"/>
          <p:cNvSpPr txBox="1">
            <a:spLocks noChangeArrowheads="1"/>
          </p:cNvSpPr>
          <p:nvPr/>
        </p:nvSpPr>
        <p:spPr bwMode="auto">
          <a:xfrm>
            <a:off x="609600" y="423005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3344" name="TextBox 45"/>
          <p:cNvSpPr txBox="1">
            <a:spLocks noChangeArrowheads="1"/>
          </p:cNvSpPr>
          <p:nvPr/>
        </p:nvSpPr>
        <p:spPr bwMode="auto">
          <a:xfrm>
            <a:off x="609600" y="480631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3345" name="TextBox 46"/>
          <p:cNvSpPr txBox="1">
            <a:spLocks noChangeArrowheads="1"/>
          </p:cNvSpPr>
          <p:nvPr/>
        </p:nvSpPr>
        <p:spPr bwMode="auto">
          <a:xfrm>
            <a:off x="609600" y="538257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0325" y="5022215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330325" y="559847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914650" y="4445953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059113" y="5022215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987675" y="5309553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7" name="TextBox 61"/>
          <p:cNvSpPr txBox="1">
            <a:spLocks noChangeArrowheads="1"/>
          </p:cNvSpPr>
          <p:nvPr/>
        </p:nvSpPr>
        <p:spPr bwMode="auto">
          <a:xfrm>
            <a:off x="3924300" y="4941253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399" name="TextBox 70"/>
          <p:cNvSpPr txBox="1">
            <a:spLocks noChangeArrowheads="1"/>
          </p:cNvSpPr>
          <p:nvPr/>
        </p:nvSpPr>
        <p:spPr bwMode="auto">
          <a:xfrm>
            <a:off x="466725" y="1123315"/>
            <a:ext cx="2016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理想状态</a:t>
            </a:r>
            <a:endParaRPr lang="zh-CN" altLang="en-US" b="1"/>
          </a:p>
        </p:txBody>
      </p:sp>
      <p:sp>
        <p:nvSpPr>
          <p:cNvPr id="15400" name="TextBox 75"/>
          <p:cNvSpPr txBox="1">
            <a:spLocks noChangeArrowheads="1"/>
          </p:cNvSpPr>
          <p:nvPr/>
        </p:nvSpPr>
        <p:spPr bwMode="auto">
          <a:xfrm>
            <a:off x="3490913" y="2491740"/>
            <a:ext cx="129698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100,99,…3,2,1</a:t>
            </a:r>
            <a:endParaRPr lang="zh-CN" altLang="en-US" b="1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724525" y="430149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724525" y="5093653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724525" y="5885815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932363" y="4374515"/>
            <a:ext cx="576262" cy="5032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932363" y="5093653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汇总连接 70"/>
          <p:cNvSpPr/>
          <p:nvPr/>
        </p:nvSpPr>
        <p:spPr>
          <a:xfrm>
            <a:off x="6156325" y="4004628"/>
            <a:ext cx="2162175" cy="1944687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4860925" y="5454015"/>
            <a:ext cx="576263" cy="3603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弧形箭头 73"/>
          <p:cNvSpPr/>
          <p:nvPr/>
        </p:nvSpPr>
        <p:spPr>
          <a:xfrm>
            <a:off x="4427538" y="5588953"/>
            <a:ext cx="360362" cy="720725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68"/>
          <p:cNvSpPr txBox="1">
            <a:spLocks noChangeArrowheads="1"/>
          </p:cNvSpPr>
          <p:nvPr/>
        </p:nvSpPr>
        <p:spPr bwMode="auto">
          <a:xfrm>
            <a:off x="3995738" y="6165215"/>
            <a:ext cx="1081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364163" y="6238240"/>
            <a:ext cx="377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注：</a:t>
            </a:r>
            <a:r>
              <a:rPr lang="en-US" altLang="zh-CN"/>
              <a:t>#</a:t>
            </a:r>
            <a:r>
              <a:rPr lang="zh-CN" altLang="en-US"/>
              <a:t>表示</a:t>
            </a:r>
            <a:r>
              <a:rPr lang="en-US" altLang="zh-CN"/>
              <a:t>100—1</a:t>
            </a:r>
            <a:r>
              <a:rPr lang="zh-CN" altLang="en-US"/>
              <a:t>之间的相应票号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12298" grpId="0"/>
      <p:bldP spid="12299" grpId="0"/>
      <p:bldP spid="12300" grpId="0"/>
      <p:bldP spid="13328" grpId="0"/>
      <p:bldP spid="13329" grpId="0"/>
      <p:bldP spid="13330" grpId="0"/>
      <p:bldP spid="13339" grpId="0"/>
      <p:bldP spid="42" grpId="0" bldLvl="0" animBg="1"/>
      <p:bldP spid="13341" grpId="0"/>
      <p:bldP spid="13343" grpId="0"/>
      <p:bldP spid="13344" grpId="0"/>
      <p:bldP spid="13345" grpId="0"/>
      <p:bldP spid="13357" grpId="0"/>
      <p:bldP spid="71" grpId="0" bldLvl="0" animBg="1"/>
      <p:bldP spid="74" grpId="0" bldLvl="0" animBg="1"/>
      <p:bldP spid="75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322263" y="1123315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1771015"/>
            <a:ext cx="6699250" cy="36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1775" y="4291965"/>
            <a:ext cx="1295400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059113" y="3931603"/>
            <a:ext cx="1296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09600" y="393160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177800" y="371570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177800" y="429196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177800" y="486822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9600" y="450945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9600" y="5085715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87900" y="2131378"/>
            <a:ext cx="649288" cy="15843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925" y="2923540"/>
            <a:ext cx="719138" cy="1657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860925" y="4004628"/>
            <a:ext cx="576263" cy="12969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95513" y="3931603"/>
            <a:ext cx="503237" cy="4333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38388" y="4509453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266950" y="4796790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211638" y="386016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11638" y="4580890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140200" y="4941253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4"/>
          <p:cNvSpPr txBox="1">
            <a:spLocks noChangeArrowheads="1"/>
          </p:cNvSpPr>
          <p:nvPr/>
        </p:nvSpPr>
        <p:spPr bwMode="auto">
          <a:xfrm>
            <a:off x="466725" y="1123315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极端状态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382" name="TextBox 25"/>
          <p:cNvSpPr txBox="1">
            <a:spLocks noChangeArrowheads="1"/>
          </p:cNvSpPr>
          <p:nvPr/>
        </p:nvSpPr>
        <p:spPr bwMode="auto">
          <a:xfrm>
            <a:off x="3275013" y="4436428"/>
            <a:ext cx="576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5383" name="TextBox 27"/>
          <p:cNvSpPr txBox="1">
            <a:spLocks noChangeArrowheads="1"/>
          </p:cNvSpPr>
          <p:nvPr/>
        </p:nvSpPr>
        <p:spPr bwMode="auto">
          <a:xfrm>
            <a:off x="3348038" y="1339215"/>
            <a:ext cx="122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15384" name="矩形 29"/>
          <p:cNvSpPr>
            <a:spLocks noChangeArrowheads="1"/>
          </p:cNvSpPr>
          <p:nvPr/>
        </p:nvSpPr>
        <p:spPr bwMode="auto">
          <a:xfrm>
            <a:off x="2266950" y="3644265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5385" name="矩形 30"/>
          <p:cNvSpPr>
            <a:spLocks noChangeArrowheads="1"/>
          </p:cNvSpPr>
          <p:nvPr/>
        </p:nvSpPr>
        <p:spPr bwMode="auto">
          <a:xfrm>
            <a:off x="4732338" y="2914015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5386" name="矩形 31"/>
          <p:cNvSpPr>
            <a:spLocks noChangeArrowheads="1"/>
          </p:cNvSpPr>
          <p:nvPr/>
        </p:nvSpPr>
        <p:spPr bwMode="auto">
          <a:xfrm>
            <a:off x="4643438" y="4076065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  <a:endParaRPr lang="zh-CN" altLang="en-US"/>
          </a:p>
        </p:txBody>
      </p:sp>
      <p:sp>
        <p:nvSpPr>
          <p:cNvPr id="15387" name="矩形 32"/>
          <p:cNvSpPr>
            <a:spLocks noChangeArrowheads="1"/>
          </p:cNvSpPr>
          <p:nvPr/>
        </p:nvSpPr>
        <p:spPr bwMode="auto">
          <a:xfrm>
            <a:off x="2122488" y="4291965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15388" name="矩形 35"/>
          <p:cNvSpPr>
            <a:spLocks noChangeArrowheads="1"/>
          </p:cNvSpPr>
          <p:nvPr/>
        </p:nvSpPr>
        <p:spPr bwMode="auto">
          <a:xfrm>
            <a:off x="2122488" y="4725353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  <a:endParaRPr lang="zh-CN" altLang="en-US"/>
          </a:p>
        </p:txBody>
      </p:sp>
      <p:sp>
        <p:nvSpPr>
          <p:cNvPr id="15389" name="矩形 40"/>
          <p:cNvSpPr>
            <a:spLocks noChangeArrowheads="1"/>
          </p:cNvSpPr>
          <p:nvPr/>
        </p:nvSpPr>
        <p:spPr bwMode="auto">
          <a:xfrm>
            <a:off x="4787900" y="4725353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716463" y="2059940"/>
            <a:ext cx="936625" cy="4321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91" name="TextBox 42"/>
          <p:cNvSpPr txBox="1">
            <a:spLocks noChangeArrowheads="1"/>
          </p:cNvSpPr>
          <p:nvPr/>
        </p:nvSpPr>
        <p:spPr bwMode="auto">
          <a:xfrm>
            <a:off x="4716463" y="587787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被挂起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5724525" y="4076065"/>
            <a:ext cx="2952750" cy="7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724525" y="3139440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24525" y="2202815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5" name="矩形 46"/>
          <p:cNvSpPr>
            <a:spLocks noChangeArrowheads="1"/>
          </p:cNvSpPr>
          <p:nvPr/>
        </p:nvSpPr>
        <p:spPr bwMode="auto">
          <a:xfrm>
            <a:off x="5813425" y="1844040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  <a:endParaRPr lang="zh-CN" altLang="en-US"/>
          </a:p>
        </p:txBody>
      </p:sp>
      <p:sp>
        <p:nvSpPr>
          <p:cNvPr id="15396" name="矩形 47"/>
          <p:cNvSpPr>
            <a:spLocks noChangeArrowheads="1"/>
          </p:cNvSpPr>
          <p:nvPr/>
        </p:nvSpPr>
        <p:spPr bwMode="auto">
          <a:xfrm>
            <a:off x="5795963" y="2769553"/>
            <a:ext cx="496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⑧</a:t>
            </a:r>
            <a:endParaRPr lang="zh-CN" altLang="en-US"/>
          </a:p>
        </p:txBody>
      </p:sp>
      <p:sp>
        <p:nvSpPr>
          <p:cNvPr id="15397" name="矩形 48"/>
          <p:cNvSpPr>
            <a:spLocks noChangeArrowheads="1"/>
          </p:cNvSpPr>
          <p:nvPr/>
        </p:nvSpPr>
        <p:spPr bwMode="auto">
          <a:xfrm>
            <a:off x="5795963" y="3634740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⑨</a:t>
            </a:r>
            <a:endParaRPr lang="zh-CN" altLang="en-US"/>
          </a:p>
        </p:txBody>
      </p:sp>
      <p:sp>
        <p:nvSpPr>
          <p:cNvPr id="15398" name="TextBox 49"/>
          <p:cNvSpPr txBox="1">
            <a:spLocks noChangeArrowheads="1"/>
          </p:cNvSpPr>
          <p:nvPr/>
        </p:nvSpPr>
        <p:spPr bwMode="auto">
          <a:xfrm>
            <a:off x="6084888" y="1834515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1</a:t>
            </a:r>
            <a:endParaRPr lang="zh-CN" altLang="en-US" b="1"/>
          </a:p>
        </p:txBody>
      </p:sp>
      <p:sp>
        <p:nvSpPr>
          <p:cNvPr id="15399" name="TextBox 50"/>
          <p:cNvSpPr txBox="1">
            <a:spLocks noChangeArrowheads="1"/>
          </p:cNvSpPr>
          <p:nvPr/>
        </p:nvSpPr>
        <p:spPr bwMode="auto">
          <a:xfrm>
            <a:off x="6084888" y="2771140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400" name="TextBox 51"/>
          <p:cNvSpPr txBox="1">
            <a:spLocks noChangeArrowheads="1"/>
          </p:cNvSpPr>
          <p:nvPr/>
        </p:nvSpPr>
        <p:spPr bwMode="auto">
          <a:xfrm>
            <a:off x="6084888" y="3634740"/>
            <a:ext cx="3059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</a:t>
            </a:r>
            <a:r>
              <a:rPr lang="en-US" altLang="zh-CN" b="1">
                <a:solidFill>
                  <a:srgbClr val="FF0000"/>
                </a:solidFill>
              </a:rPr>
              <a:t>-1</a:t>
            </a:r>
            <a:r>
              <a:rPr lang="en-US" altLang="zh-CN" b="1"/>
              <a:t> </a:t>
            </a:r>
            <a:endParaRPr lang="zh-CN" altLang="en-US" b="1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0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1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6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7" dur="1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7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5365" grpId="0"/>
      <p:bldP spid="15367" grpId="0"/>
      <p:bldP spid="15368" grpId="0"/>
      <p:bldP spid="15369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42" grpId="0" bldLvl="0" animBg="1"/>
      <p:bldP spid="15391" grpId="0"/>
      <p:bldP spid="15395" grpId="0"/>
      <p:bldP spid="15396" grpId="0"/>
      <p:bldP spid="15397" grpId="0"/>
      <p:bldP spid="15398" grpId="0"/>
      <p:bldP spid="15399" grpId="0"/>
      <p:bldP spid="154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6725" y="1051243"/>
            <a:ext cx="8210550" cy="280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251520" y="3972243"/>
            <a:ext cx="889248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多线程出现了安全问题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9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90000"/>
              </a:lnSpc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9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9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682625" y="979805"/>
            <a:ext cx="799465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 = 100;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run(){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while(true){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if(tick&gt;0){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try{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}catch(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e){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Thread.currentThread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售出车票，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号为：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"+tick--);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}  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551" y="4665077"/>
            <a:ext cx="8424937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当多条语句在操作同一个线程共享数据时，一个线程对多条语句只执行了一部分，还没有执行完，另一个线程参与进来执行。导致共享数据的错误。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520" y="4292918"/>
            <a:ext cx="187325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问题的原因：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1520" y="5332953"/>
            <a:ext cx="2162175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解决办法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5660995"/>
            <a:ext cx="8352928" cy="141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对多条操作共享数据的语句，只能让一个线程都执行完，在执行过程中，其他线程不可以参与执行。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395129" y="1013262"/>
            <a:ext cx="568863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Synchronized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394970" y="2666390"/>
            <a:ext cx="813911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synchronized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对象）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en-US" alt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需要被同步的代码；</a:t>
            </a:r>
            <a:endParaRPr 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endParaRPr 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eaLnBrk="1" hangingPunct="1">
              <a:buAutoNum type="arabicPeriod" startAt="2"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synchronized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还可以放在方法声明中，表示整个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同步方法。</a:t>
            </a:r>
            <a:endParaRPr 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endParaRPr 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synchronized void show (String name){ </a:t>
            </a:r>
            <a:endParaRPr lang="en-US" alt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….</a:t>
            </a:r>
            <a:endParaRPr lang="en-US" alt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969" y="1733148"/>
            <a:ext cx="81391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对于多线程的安全问题提供了专业的解决方式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6270" y="2058670"/>
            <a:ext cx="6556375" cy="2665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050733" y="2203133"/>
            <a:ext cx="6196012" cy="2376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050733" y="2706370"/>
            <a:ext cx="504825" cy="1512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716145" y="1547495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2987358" y="314769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131820" y="278892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106045" y="257143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106045" y="314769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106045" y="372395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10870" y="3355658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147945" y="270637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5"/>
          <p:cNvSpPr txBox="1">
            <a:spLocks noChangeArrowheads="1"/>
          </p:cNvSpPr>
          <p:nvPr/>
        </p:nvSpPr>
        <p:spPr bwMode="auto">
          <a:xfrm>
            <a:off x="5292408" y="2203133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555558" y="2923858"/>
            <a:ext cx="360362" cy="2968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428808" y="271589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5"/>
          <p:cNvSpPr txBox="1">
            <a:spLocks noChangeArrowheads="1"/>
          </p:cNvSpPr>
          <p:nvPr/>
        </p:nvSpPr>
        <p:spPr bwMode="auto">
          <a:xfrm>
            <a:off x="430848" y="1116016"/>
            <a:ext cx="3780409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分析同步原理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10870" y="2779395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10870" y="3993833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TextBox 35"/>
          <p:cNvSpPr txBox="1">
            <a:spLocks noChangeArrowheads="1"/>
          </p:cNvSpPr>
          <p:nvPr/>
        </p:nvSpPr>
        <p:spPr bwMode="auto">
          <a:xfrm>
            <a:off x="2411095" y="2130108"/>
            <a:ext cx="1728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synchronized</a:t>
            </a:r>
            <a:endParaRPr lang="zh-CN" altLang="en-US" b="1"/>
          </a:p>
        </p:txBody>
      </p:sp>
      <p:sp>
        <p:nvSpPr>
          <p:cNvPr id="17435" name="TextBox 37"/>
          <p:cNvSpPr txBox="1">
            <a:spLocks noChangeArrowheads="1"/>
          </p:cNvSpPr>
          <p:nvPr/>
        </p:nvSpPr>
        <p:spPr bwMode="auto">
          <a:xfrm>
            <a:off x="2700020" y="4219258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obj</a:t>
            </a:r>
            <a:endParaRPr lang="zh-CN" altLang="en-US" b="1"/>
          </a:p>
        </p:txBody>
      </p:sp>
      <p:cxnSp>
        <p:nvCxnSpPr>
          <p:cNvPr id="42" name="形状 41"/>
          <p:cNvCxnSpPr/>
          <p:nvPr/>
        </p:nvCxnSpPr>
        <p:spPr>
          <a:xfrm rot="10800000">
            <a:off x="2339658" y="4251008"/>
            <a:ext cx="360362" cy="184150"/>
          </a:xfrm>
          <a:prstGeom prst="curvedConnector3">
            <a:avLst>
              <a:gd name="adj1" fmla="val 9501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2050733" y="5084445"/>
            <a:ext cx="504825" cy="1512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995920" y="2707958"/>
            <a:ext cx="8270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矩形 49"/>
          <p:cNvSpPr>
            <a:spLocks noChangeArrowheads="1"/>
          </p:cNvSpPr>
          <p:nvPr/>
        </p:nvSpPr>
        <p:spPr bwMode="auto">
          <a:xfrm>
            <a:off x="1330008" y="2409508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7440" name="矩形 50"/>
          <p:cNvSpPr>
            <a:spLocks noChangeArrowheads="1"/>
          </p:cNvSpPr>
          <p:nvPr/>
        </p:nvSpPr>
        <p:spPr bwMode="auto">
          <a:xfrm>
            <a:off x="2050733" y="2274570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7441" name="矩形 51"/>
          <p:cNvSpPr>
            <a:spLocks noChangeArrowheads="1"/>
          </p:cNvSpPr>
          <p:nvPr/>
        </p:nvSpPr>
        <p:spPr bwMode="auto">
          <a:xfrm>
            <a:off x="3708083" y="2634933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17442" name="矩形 53"/>
          <p:cNvSpPr>
            <a:spLocks noChangeArrowheads="1"/>
          </p:cNvSpPr>
          <p:nvPr/>
        </p:nvSpPr>
        <p:spPr bwMode="auto">
          <a:xfrm>
            <a:off x="6102033" y="1977708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749983" y="2922270"/>
            <a:ext cx="0" cy="25225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2626995" y="4074795"/>
            <a:ext cx="5978525" cy="13700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70"/>
          <p:cNvSpPr txBox="1">
            <a:spLocks noChangeArrowheads="1"/>
          </p:cNvSpPr>
          <p:nvPr/>
        </p:nvSpPr>
        <p:spPr bwMode="auto">
          <a:xfrm>
            <a:off x="3131820" y="3211195"/>
            <a:ext cx="107950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100,99…3,2,…</a:t>
            </a:r>
            <a:endParaRPr lang="zh-CN" altLang="en-US"/>
          </a:p>
        </p:txBody>
      </p:sp>
      <p:sp>
        <p:nvSpPr>
          <p:cNvPr id="17446" name="矩形 71"/>
          <p:cNvSpPr>
            <a:spLocks noChangeArrowheads="1"/>
          </p:cNvSpPr>
          <p:nvPr/>
        </p:nvSpPr>
        <p:spPr bwMode="auto">
          <a:xfrm>
            <a:off x="7094220" y="4797108"/>
            <a:ext cx="411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  <a:endParaRPr lang="zh-CN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076508" y="6165533"/>
            <a:ext cx="367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注：</a:t>
            </a:r>
            <a:r>
              <a:rPr lang="en-US" altLang="zh-CN" dirty="0"/>
              <a:t>#</a:t>
            </a:r>
            <a:r>
              <a:rPr lang="zh-CN" altLang="en-US" dirty="0"/>
              <a:t>表示</a:t>
            </a:r>
            <a:r>
              <a:rPr lang="en-US" altLang="zh-CN" dirty="0"/>
              <a:t>100—1</a:t>
            </a:r>
            <a:r>
              <a:rPr lang="zh-CN" altLang="en-US" dirty="0"/>
              <a:t>之间的相应票号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004 -0.3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6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3412 L 0.004 -0.0078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5" grpId="0" bldLvl="0" animBg="1"/>
      <p:bldP spid="37" grpId="0" bldLvl="0" animBg="1"/>
      <p:bldP spid="17413" grpId="0"/>
      <p:bldP spid="6" grpId="0" bldLvl="0" animBg="1"/>
      <p:bldP spid="17415" grpId="0"/>
      <p:bldP spid="17416" grpId="0"/>
      <p:bldP spid="17417" grpId="0"/>
      <p:bldP spid="17418" grpId="0"/>
      <p:bldP spid="17421" grpId="0"/>
      <p:bldP spid="17434" grpId="0"/>
      <p:bldP spid="17435" grpId="0"/>
      <p:bldP spid="46" grpId="0" bldLvl="0" animBg="1"/>
      <p:bldP spid="46" grpId="1" bldLvl="0" animBg="1"/>
      <p:bldP spid="46" grpId="2" bldLvl="0" animBg="1"/>
      <p:bldP spid="17439" grpId="0"/>
      <p:bldP spid="17440" grpId="0"/>
      <p:bldP spid="17441" grpId="0"/>
      <p:bldP spid="17442" grpId="0"/>
      <p:bldP spid="17445" grpId="0"/>
      <p:bldP spid="174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385" y="723900"/>
            <a:ext cx="8326120" cy="132588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概念：程序 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 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6370" y="1786890"/>
            <a:ext cx="8573135" cy="4714875"/>
          </a:xfrm>
        </p:spPr>
        <p:txBody>
          <a:bodyPr>
            <a:normAutofit lnSpcReduction="20000"/>
          </a:bodyPr>
          <a:lstStyle/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(program)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为完成特定任务、用某种语言编写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组指令的集合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。即指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一段静态的代码，静态对象。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(process)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程序的一次执行过程，或是正在运行的一个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程序。动态过程：有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它自身的产生、存在和消亡的过程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如：运行中的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，运行中的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MP3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播放器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程序是静态的，进程是动态的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(thread)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，进程可进一步细化为线程，是一个程序内部的一条执行路径。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若一个程序可同一时间执行多个线程，就是支持多线程的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6235" y="1700530"/>
            <a:ext cx="8572500" cy="4805045"/>
          </a:xfrm>
        </p:spPr>
        <p:txBody>
          <a:bodyPr>
            <a:normAutofit fontScale="900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语言中，引入了对象互斥锁的概念，来保证共享数据操作的完整性。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4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每个对象都对应于一个可称为“互斥锁”的标记，这个标记用来保证在任一时刻，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只能有一个线程访问该对象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4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synchronized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来与对象的互斥锁联系。当某个对象用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synchronized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修饰时，表明该对象在任一时刻只能由一个线程访问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4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同步的局限性：导致程序的执行效率要降低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4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同步方法（非静态的）的锁为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4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同步方法（静态的）的锁为当前类本身。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13385" y="723900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互斥锁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020" y="852170"/>
            <a:ext cx="8007350" cy="1325880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释放锁的操作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26695" y="1882775"/>
            <a:ext cx="8689975" cy="4351655"/>
          </a:xfrm>
        </p:spPr>
        <p:txBody>
          <a:bodyPr/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当前线程的同步方法、同步代码块执行结束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当前线程在同步代码块、同步方法中遇到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break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终止了该代码块、该方法的继续执行。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当前线程在同步代码块、同步方法中出现了未处理的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Exception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，导致异常结束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当前线程在同步代码块、同步方法中执行了线程对象的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wait()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方法，当前线程暂停，并释放锁。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960" y="752475"/>
            <a:ext cx="7886700" cy="1325563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不会释放锁的操作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780" y="1877695"/>
            <a:ext cx="8756015" cy="4351655"/>
          </a:xfrm>
        </p:spPr>
        <p:txBody>
          <a:bodyPr/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线程执行同步代码块或同步方法时，程序调用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Thread.sleep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Thread.yield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方法暂停当前线程的执行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线程执行同步代码块时，其他线程调用了该线程的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suspend()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方法将该线程挂起，该线程不会释放锁（同步监视器）。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应尽量避免使用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suspend()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resume()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来控制线程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822960"/>
            <a:ext cx="7886700" cy="1325563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线程的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死锁问题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930400"/>
            <a:ext cx="8229600" cy="3340735"/>
          </a:xfrm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死锁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不同的线程分别占用对方需要的同步资源不放弃，都在等待对方放弃自己需要的同步资源，就形成了线程的死锁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解决方法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专门的算法、原则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尽量减少同步资源的定义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0192" y="615719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DeadLock.java</a:t>
            </a:r>
            <a:endParaRPr lang="zh-CN" altLang="en-US" sz="2400" b="1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ldLvl="2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90" y="781050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线程通信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215" y="1805305"/>
            <a:ext cx="8497570" cy="471487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3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wait() </a:t>
            </a:r>
            <a:r>
              <a:rPr lang="zh-CN" altLang="en-US" sz="23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 </a:t>
            </a:r>
            <a:r>
              <a:rPr lang="en-US" altLang="zh-CN" sz="23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notify() </a:t>
            </a:r>
            <a:r>
              <a:rPr lang="zh-CN" altLang="en-US" sz="23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300" b="1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notifyAll</a:t>
            </a:r>
            <a:r>
              <a:rPr lang="en-US" altLang="zh-CN" sz="23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en-US" altLang="zh-CN" sz="23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3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wait()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：令当前线程挂起并放弃</a:t>
            </a:r>
            <a:r>
              <a:rPr lang="en-US" altLang="zh-CN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资源，使别的线程可访问并修改共享资源，而当前线程排队等候再次对资源的访问</a:t>
            </a:r>
            <a:endParaRPr lang="zh-CN" altLang="en-US" sz="2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3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notify()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：唤醒正在排队等待同步资源的线程中优先级最高者结束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等待</a:t>
            </a:r>
            <a:endParaRPr lang="en-US" altLang="zh-CN" sz="2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3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notifyAll</a:t>
            </a:r>
            <a:r>
              <a:rPr lang="en-US" altLang="zh-CN" sz="23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()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：唤醒正在排队等待资源的所有线程结束等待</a:t>
            </a:r>
            <a:r>
              <a:rPr lang="en-US" altLang="zh-CN" sz="23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3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3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Java.lang.Object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提供的这三个方法只有在</a:t>
            </a:r>
            <a:r>
              <a:rPr lang="en-US" altLang="zh-CN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synchronized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方法或</a:t>
            </a:r>
            <a:r>
              <a:rPr lang="en-US" altLang="zh-CN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synchronized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代码块中才能使用，否则会报</a:t>
            </a:r>
            <a:r>
              <a:rPr lang="en-US" altLang="zh-CN" sz="23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java.lang.IllegalMonitorStateException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</a:t>
            </a:r>
            <a:endParaRPr lang="zh-CN" altLang="en-US" sz="23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7" grpId="0" bldLvl="3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60" y="837565"/>
            <a:ext cx="7886700" cy="1325563"/>
          </a:xfrm>
        </p:spPr>
        <p:txBody>
          <a:bodyPr/>
          <a:lstStyle/>
          <a:p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wait() 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887220"/>
            <a:ext cx="8896350" cy="3686175"/>
          </a:xfrm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当前线程中调用方法：  对象名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.wait()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使当前线程进入等待（某对象）状态 ，直到另一线程对该对象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发出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notify 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notifyAll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为止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调用方法的必要条件：当前线程必须具有对该对象的监控权（加锁）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调用此方法后，当前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线程将释放对象监控权  ，然后进入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等待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在当前线程被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notify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后，要重新获得监控权，然后从断点处继续代码的执行。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870" y="894715"/>
            <a:ext cx="7886700" cy="1325563"/>
          </a:xfrm>
        </p:spPr>
        <p:txBody>
          <a:bodyPr/>
          <a:lstStyle/>
          <a:p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notify()/</a:t>
            </a:r>
            <a:r>
              <a:rPr lang="en-US" altLang="zh-CN" sz="32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notifyAll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()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4665" y="2073275"/>
            <a:ext cx="8577580" cy="2714625"/>
          </a:xfrm>
        </p:spPr>
        <p:txBody>
          <a:bodyPr/>
          <a:lstStyle/>
          <a:p>
            <a:pPr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当前线程中调用方法：  对象名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.notify()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功能：唤醒等待该对象监控权的一个线程。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调用方法的必要条件：当前线程必须具有对该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监控权（加锁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3665" y="1706245"/>
            <a:ext cx="8705850" cy="4351655"/>
          </a:xfrm>
        </p:spPr>
        <p:txBody>
          <a:bodyPr>
            <a:noAutofit/>
          </a:bodyPr>
          <a:lstStyle/>
          <a:p>
            <a:pPr>
              <a:lnSpc>
                <a:spcPct val="19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Productor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将产品交给店员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(Clerk)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，而消费者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(Customer)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从店员处取走产品，店员一次只能持有固定数量的产品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:20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），如果生产者试图生产更多的产品，店员会叫生产者停一下，如果店中有空位放产品了再通知生产者继续生产；如果店中没有产品了，店员会告诉消费者等一下，如果店中有产品了再通知消费者来取走产品。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这里可能出现两个问题：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生产者比消费者快时，消费者会漏掉一些数据没有取到。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消费者比生产者快时，消费者会取相同的数据。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818" y="1122715"/>
            <a:ext cx="5760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经典例题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：生产者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消费者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35" y="842645"/>
            <a:ext cx="7886700" cy="1325563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进程与多线程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37923" name="Freeform 3"/>
          <p:cNvSpPr/>
          <p:nvPr/>
        </p:nvSpPr>
        <p:spPr bwMode="auto">
          <a:xfrm>
            <a:off x="2971800" y="3235337"/>
            <a:ext cx="152400" cy="18288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312" y="288"/>
              </a:cxn>
              <a:cxn ang="0">
                <a:pos x="120" y="576"/>
              </a:cxn>
              <a:cxn ang="0">
                <a:pos x="312" y="864"/>
              </a:cxn>
              <a:cxn ang="0">
                <a:pos x="120" y="1200"/>
              </a:cxn>
              <a:cxn ang="0">
                <a:pos x="312" y="1488"/>
              </a:cxn>
              <a:cxn ang="0">
                <a:pos x="120" y="1776"/>
              </a:cxn>
              <a:cxn ang="0">
                <a:pos x="312" y="2016"/>
              </a:cxn>
              <a:cxn ang="0">
                <a:pos x="120" y="2208"/>
              </a:cxn>
            </a:cxnLst>
            <a:rect l="0" t="0" r="r" b="b"/>
            <a:pathLst>
              <a:path w="312" h="2400">
                <a:moveTo>
                  <a:pt x="120" y="0"/>
                </a:moveTo>
                <a:cubicBezTo>
                  <a:pt x="216" y="96"/>
                  <a:pt x="312" y="192"/>
                  <a:pt x="312" y="288"/>
                </a:cubicBezTo>
                <a:cubicBezTo>
                  <a:pt x="312" y="384"/>
                  <a:pt x="120" y="480"/>
                  <a:pt x="120" y="576"/>
                </a:cubicBezTo>
                <a:cubicBezTo>
                  <a:pt x="120" y="672"/>
                  <a:pt x="312" y="760"/>
                  <a:pt x="312" y="864"/>
                </a:cubicBezTo>
                <a:cubicBezTo>
                  <a:pt x="312" y="968"/>
                  <a:pt x="120" y="1096"/>
                  <a:pt x="120" y="1200"/>
                </a:cubicBezTo>
                <a:cubicBezTo>
                  <a:pt x="120" y="1304"/>
                  <a:pt x="312" y="1392"/>
                  <a:pt x="312" y="1488"/>
                </a:cubicBezTo>
                <a:cubicBezTo>
                  <a:pt x="312" y="1584"/>
                  <a:pt x="120" y="1688"/>
                  <a:pt x="120" y="1776"/>
                </a:cubicBezTo>
                <a:cubicBezTo>
                  <a:pt x="120" y="1864"/>
                  <a:pt x="312" y="1944"/>
                  <a:pt x="312" y="2016"/>
                </a:cubicBezTo>
                <a:cubicBezTo>
                  <a:pt x="312" y="2088"/>
                  <a:pt x="0" y="2400"/>
                  <a:pt x="120" y="220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200400" y="3692542"/>
            <a:ext cx="1905000" cy="369888"/>
            <a:chOff x="2016" y="2400"/>
            <a:chExt cx="1200" cy="233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2448" y="2400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anose="02010600030101010101" pitchFamily="2" charset="-122"/>
                  <a:cs typeface="Times New Roman" panose="02020603050405020304" pitchFamily="18" charset="0"/>
                </a:rPr>
                <a:t>单线程</a:t>
              </a:r>
              <a:endParaRPr lang="zh-CN" altLang="en-US" u="none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26" name="Line 6"/>
            <p:cNvSpPr>
              <a:spLocks noChangeShapeType="1"/>
            </p:cNvSpPr>
            <p:nvPr/>
          </p:nvSpPr>
          <p:spPr bwMode="auto">
            <a:xfrm flipH="1">
              <a:off x="2016" y="2544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5943600" y="3311537"/>
            <a:ext cx="914400" cy="1828800"/>
            <a:chOff x="3744" y="2160"/>
            <a:chExt cx="576" cy="1152"/>
          </a:xfrm>
        </p:grpSpPr>
        <p:sp>
          <p:nvSpPr>
            <p:cNvPr id="337928" name="Freeform 8"/>
            <p:cNvSpPr/>
            <p:nvPr/>
          </p:nvSpPr>
          <p:spPr bwMode="auto">
            <a:xfrm>
              <a:off x="374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29" name="Freeform 9"/>
            <p:cNvSpPr/>
            <p:nvPr/>
          </p:nvSpPr>
          <p:spPr bwMode="auto">
            <a:xfrm>
              <a:off x="398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30" name="Freeform 10"/>
            <p:cNvSpPr/>
            <p:nvPr/>
          </p:nvSpPr>
          <p:spPr bwMode="auto">
            <a:xfrm>
              <a:off x="422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6934200" y="3844942"/>
            <a:ext cx="1828800" cy="369888"/>
            <a:chOff x="4368" y="2496"/>
            <a:chExt cx="1152" cy="233"/>
          </a:xfrm>
        </p:grpSpPr>
        <p:sp>
          <p:nvSpPr>
            <p:cNvPr id="337932" name="Text Box 12"/>
            <p:cNvSpPr txBox="1">
              <a:spLocks noChangeArrowheads="1"/>
            </p:cNvSpPr>
            <p:nvPr/>
          </p:nvSpPr>
          <p:spPr bwMode="auto">
            <a:xfrm>
              <a:off x="4752" y="2496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anose="02010600030101010101" pitchFamily="2" charset="-122"/>
                  <a:cs typeface="Times New Roman" panose="02020603050405020304" pitchFamily="18" charset="0"/>
                </a:rPr>
                <a:t>多线程</a:t>
              </a:r>
              <a:endParaRPr lang="zh-CN" altLang="en-US" u="none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H="1">
              <a:off x="4368" y="2640"/>
              <a:ext cx="432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1143000" y="2168537"/>
            <a:ext cx="3276600" cy="3048000"/>
            <a:chOff x="720" y="1440"/>
            <a:chExt cx="2064" cy="1920"/>
          </a:xfrm>
        </p:grpSpPr>
        <p:grpSp>
          <p:nvGrpSpPr>
            <p:cNvPr id="6" name="Group 15"/>
            <p:cNvGrpSpPr/>
            <p:nvPr/>
          </p:nvGrpSpPr>
          <p:grpSpPr bwMode="auto">
            <a:xfrm>
              <a:off x="720" y="1920"/>
              <a:ext cx="1632" cy="1440"/>
              <a:chOff x="720" y="1920"/>
              <a:chExt cx="1632" cy="1440"/>
            </a:xfrm>
          </p:grpSpPr>
          <p:sp>
            <p:nvSpPr>
              <p:cNvPr id="337936" name="Oval 16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912" cy="144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937" name="Text Box 17"/>
              <p:cNvSpPr txBox="1">
                <a:spLocks noChangeArrowheads="1"/>
              </p:cNvSpPr>
              <p:nvPr/>
            </p:nvSpPr>
            <p:spPr bwMode="auto">
              <a:xfrm>
                <a:off x="720" y="2448"/>
                <a:ext cx="624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u="none">
                    <a:ea typeface="宋体" panose="02010600030101010101" pitchFamily="2" charset="-122"/>
                    <a:cs typeface="Times New Roman" panose="02020603050405020304" pitchFamily="18" charset="0"/>
                  </a:rPr>
                  <a:t>进程</a:t>
                </a:r>
                <a:endParaRPr lang="zh-CN" altLang="en-US" sz="2000" u="none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938" name="AutoShape 18"/>
              <p:cNvSpPr/>
              <p:nvPr/>
            </p:nvSpPr>
            <p:spPr bwMode="auto">
              <a:xfrm>
                <a:off x="1248" y="2064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7939" name="Text Box 19"/>
            <p:cNvSpPr txBox="1">
              <a:spLocks noChangeArrowheads="1"/>
            </p:cNvSpPr>
            <p:nvPr/>
          </p:nvSpPr>
          <p:spPr bwMode="auto">
            <a:xfrm>
              <a:off x="1488" y="1440"/>
              <a:ext cx="1296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anose="02010600030101010101" pitchFamily="2" charset="-122"/>
                  <a:cs typeface="Times New Roman" panose="02020603050405020304" pitchFamily="18" charset="0"/>
                </a:rPr>
                <a:t>传统进程</a:t>
              </a:r>
              <a:endParaRPr lang="zh-CN" altLang="en-US" sz="2000" u="none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5410200" y="2168537"/>
            <a:ext cx="2362200" cy="3124200"/>
            <a:chOff x="3408" y="1440"/>
            <a:chExt cx="1488" cy="1968"/>
          </a:xfrm>
        </p:grpSpPr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3408" y="1968"/>
              <a:ext cx="1296" cy="144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3552" y="1440"/>
              <a:ext cx="1344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anose="02010600030101010101" pitchFamily="2" charset="-122"/>
                  <a:cs typeface="Times New Roman" panose="02020603050405020304" pitchFamily="18" charset="0"/>
                </a:rPr>
                <a:t>多线程进程</a:t>
              </a:r>
              <a:endParaRPr lang="zh-CN" altLang="en-US" sz="2000" u="none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7945" name="Rectangle 25"/>
          <p:cNvSpPr>
            <a:spLocks noChangeArrowheads="1"/>
          </p:cNvSpPr>
          <p:nvPr/>
        </p:nvSpPr>
        <p:spPr bwMode="auto">
          <a:xfrm>
            <a:off x="1143000" y="6073775"/>
            <a:ext cx="701802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2400" u="none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u="none" dirty="0">
                <a:ea typeface="宋体" panose="02010600030101010101" pitchFamily="2" charset="-122"/>
                <a:cs typeface="Times New Roman" panose="02020603050405020304" pitchFamily="18" charset="0"/>
              </a:rPr>
              <a:t>程序都有一个隐含的主</a:t>
            </a:r>
            <a:r>
              <a:rPr lang="zh-CN" altLang="en-US" sz="2400" u="none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线程：</a:t>
            </a:r>
            <a:r>
              <a:rPr lang="en-US" altLang="zh-CN" sz="2400" u="none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u="none" dirty="0">
                <a:ea typeface="宋体" panose="02010600030101010101" pitchFamily="2" charset="-122"/>
                <a:cs typeface="Times New Roman" panose="02020603050405020304" pitchFamily="18" charset="0"/>
              </a:rPr>
              <a:t>main </a:t>
            </a:r>
            <a:r>
              <a:rPr lang="zh-CN" altLang="en-US" sz="2400" u="none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400" u="none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ldLvl="0" animBg="1"/>
      <p:bldP spid="33794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7570"/>
            <a:ext cx="7886700" cy="1325563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何时需要多线程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00050" y="2203450"/>
            <a:ext cx="8743950" cy="355727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程序需要同时执行两个或多个任务。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程序需要实现一些需要等待的任务时，如用户输入、文件读写操作、网络操作、搜索等。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需要一些后台运行的程序时。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0929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线程的创建和启动</a:t>
            </a:r>
            <a:endParaRPr lang="zh-CN" altLang="en-US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28600" y="1754505"/>
            <a:ext cx="7886700" cy="4351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public class Sample {</a:t>
            </a:r>
            <a:endParaRPr lang="en-US" altLang="zh-CN" sz="23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3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public </a:t>
            </a:r>
            <a:r>
              <a:rPr lang="en-US" altLang="zh-CN" sz="2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void method1(String </a:t>
            </a:r>
            <a:r>
              <a:rPr lang="en-US" altLang="zh-CN" sz="23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en-US" altLang="zh-CN" sz="2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){</a:t>
            </a:r>
            <a:endParaRPr lang="en-US" altLang="zh-CN" sz="23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3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3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System.</a:t>
            </a:r>
            <a:r>
              <a:rPr lang="en-US" altLang="zh-CN" sz="2300" i="1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out.println</a:t>
            </a:r>
            <a:r>
              <a:rPr lang="en-US" altLang="zh-CN" sz="2300" i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300" i="1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en-US" altLang="zh-CN" sz="2300" i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300" i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3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3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3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public </a:t>
            </a:r>
            <a:r>
              <a:rPr lang="en-US" altLang="zh-CN" sz="2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void method2(String </a:t>
            </a:r>
            <a:r>
              <a:rPr lang="en-US" altLang="zh-CN" sz="23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en-US" altLang="zh-CN" sz="2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){</a:t>
            </a:r>
            <a:endParaRPr lang="en-US" altLang="zh-CN" sz="23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3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	method1(</a:t>
            </a:r>
            <a:r>
              <a:rPr lang="en-US" altLang="zh-CN" sz="23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en-US" altLang="zh-CN" sz="2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3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3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3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3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public </a:t>
            </a:r>
            <a:r>
              <a:rPr lang="en-US" altLang="zh-CN" sz="2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static void main(String[] </a:t>
            </a:r>
            <a:r>
              <a:rPr lang="en-US" altLang="zh-CN" sz="23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sz="2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 {</a:t>
            </a:r>
            <a:endParaRPr lang="en-US" altLang="zh-CN" sz="23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3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	Sample  </a:t>
            </a:r>
            <a:r>
              <a:rPr lang="en-US" altLang="zh-CN" sz="2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 = new Sample();</a:t>
            </a:r>
            <a:endParaRPr lang="en-US" altLang="zh-CN" sz="23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3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	s.method2</a:t>
            </a:r>
            <a:r>
              <a:rPr lang="en-US" altLang="zh-CN" sz="2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("hello!");</a:t>
            </a:r>
            <a:endParaRPr lang="en-US" altLang="zh-CN" sz="23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3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3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3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7617" y="573389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此程序非多线程！</a:t>
            </a:r>
            <a:endParaRPr lang="zh-CN" altLang="en-US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110" y="858520"/>
            <a:ext cx="7886700" cy="1325563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多线程的创建和启动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8115" y="1769745"/>
            <a:ext cx="8827135" cy="4351655"/>
          </a:xfrm>
        </p:spPr>
        <p:txBody>
          <a:bodyPr/>
          <a:lstStyle/>
          <a:p>
            <a:pPr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允许程序运行多个线程，它通过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java.lang.Thread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类来实现。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类的特性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每个线程都是通过某个特定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方法来完成操作的，经常把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方法的主体称为线程体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通过该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start()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方法来调用这个线程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95" y="1960880"/>
            <a:ext cx="6582410" cy="476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曲线连接符 6"/>
          <p:cNvCxnSpPr/>
          <p:nvPr/>
        </p:nvCxnSpPr>
        <p:spPr>
          <a:xfrm rot="5400000" flipH="1" flipV="1">
            <a:off x="1374414" y="4616120"/>
            <a:ext cx="2880320" cy="504056"/>
          </a:xfrm>
          <a:prstGeom prst="curvedConnector3">
            <a:avLst>
              <a:gd name="adj1" fmla="val 11862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58690" y="5516220"/>
            <a:ext cx="504056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2666" y="5876260"/>
            <a:ext cx="216024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2746" y="5372204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4416" y="6043432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63036" y="3788028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1465" y="805815"/>
            <a:ext cx="7886700" cy="1325563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子线程的创建和启动过程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1411" y="1124744"/>
            <a:ext cx="1152128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ain()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185347" y="1412776"/>
            <a:ext cx="72008" cy="48245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841531" y="3068960"/>
            <a:ext cx="14401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41631" y="3212976"/>
            <a:ext cx="1080120" cy="29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13539" y="3068960"/>
            <a:ext cx="42484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513939" y="3212976"/>
            <a:ext cx="1080120" cy="169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子线程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037775" y="3212976"/>
            <a:ext cx="0" cy="30243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882091" y="3212976"/>
            <a:ext cx="0" cy="18722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177689" y="6448600"/>
            <a:ext cx="183620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913539" y="5517232"/>
            <a:ext cx="0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057555" y="5301208"/>
            <a:ext cx="482453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97715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tart()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01971" y="27032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tart()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6057</Words>
  <Application>WPS 演示</Application>
  <PresentationFormat>全屏显示(4:3)</PresentationFormat>
  <Paragraphs>491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Arial</vt:lpstr>
      <vt:lpstr>宋体</vt:lpstr>
      <vt:lpstr>Wingdings</vt:lpstr>
      <vt:lpstr>Arial Unicode MS</vt:lpstr>
      <vt:lpstr>Arial Black</vt:lpstr>
      <vt:lpstr>微软雅黑</vt:lpstr>
      <vt:lpstr>造字工房悦黑（非商用）常规体</vt:lpstr>
      <vt:lpstr>造字工房悦黑（非商用）常规体</vt:lpstr>
      <vt:lpstr>微软雅黑</vt:lpstr>
      <vt:lpstr>MS PGothic</vt:lpstr>
      <vt:lpstr>Times New Roman</vt:lpstr>
      <vt:lpstr>新宋体</vt:lpstr>
      <vt:lpstr>Arial Unicode MS</vt:lpstr>
      <vt:lpstr>黑体</vt:lpstr>
      <vt:lpstr>Calibri</vt:lpstr>
      <vt:lpstr>Segoe UI</vt:lpstr>
      <vt:lpstr>Wingdings</vt:lpstr>
      <vt:lpstr>1_Office 主题</vt:lpstr>
      <vt:lpstr>Java多技术</vt:lpstr>
      <vt:lpstr>PowerPoint 演示文稿</vt:lpstr>
      <vt:lpstr>一、基本概念：程序 - 进程 - 线程</vt:lpstr>
      <vt:lpstr>进程与多线程</vt:lpstr>
      <vt:lpstr>何时需要多线程</vt:lpstr>
      <vt:lpstr>二、线程的创建和启动</vt:lpstr>
      <vt:lpstr>多线程的创建和启动</vt:lpstr>
      <vt:lpstr>mt子线程的创建和启动过程</vt:lpstr>
      <vt:lpstr>PowerPoint 演示文稿</vt:lpstr>
      <vt:lpstr>Thread类</vt:lpstr>
      <vt:lpstr>创建线程的两种方式</vt:lpstr>
      <vt:lpstr>创建线程的两种方式</vt:lpstr>
      <vt:lpstr>继承方式和实现方式的联系与区别</vt:lpstr>
      <vt:lpstr>Thread类的有关方法(1)</vt:lpstr>
      <vt:lpstr>线程的调度</vt:lpstr>
      <vt:lpstr>线程的优先级</vt:lpstr>
      <vt:lpstr>Thread类的有关方法(2)</vt:lpstr>
      <vt:lpstr>使用多线程的优点</vt:lpstr>
      <vt:lpstr>补充：线程的分类</vt:lpstr>
      <vt:lpstr>三、线程的生命周期</vt:lpstr>
      <vt:lpstr>PowerPoint 演示文稿</vt:lpstr>
      <vt:lpstr>四、线程的同步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互斥锁</vt:lpstr>
      <vt:lpstr>小结：释放锁的操作</vt:lpstr>
      <vt:lpstr>小结：不会释放锁的操作</vt:lpstr>
      <vt:lpstr>线程的死锁问题</vt:lpstr>
      <vt:lpstr>五、线程通信</vt:lpstr>
      <vt:lpstr>wait() 方法</vt:lpstr>
      <vt:lpstr>notify()/notifyAll()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郑喜</cp:lastModifiedBy>
  <cp:revision>696</cp:revision>
  <dcterms:created xsi:type="dcterms:W3CDTF">2012-08-05T14:09:00Z</dcterms:created>
  <dcterms:modified xsi:type="dcterms:W3CDTF">2020-05-28T02:09:20Z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