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37" r:id="rId3"/>
    <p:sldId id="770" r:id="rId5"/>
    <p:sldId id="597" r:id="rId6"/>
    <p:sldId id="598" r:id="rId7"/>
    <p:sldId id="600" r:id="rId8"/>
    <p:sldId id="603" r:id="rId9"/>
    <p:sldId id="649" r:id="rId10"/>
    <p:sldId id="647" r:id="rId11"/>
    <p:sldId id="659" r:id="rId12"/>
    <p:sldId id="648" r:id="rId13"/>
    <p:sldId id="646" r:id="rId14"/>
    <p:sldId id="605" r:id="rId15"/>
    <p:sldId id="606" r:id="rId16"/>
    <p:sldId id="607" r:id="rId17"/>
    <p:sldId id="608" r:id="rId18"/>
    <p:sldId id="610" r:id="rId19"/>
    <p:sldId id="611" r:id="rId20"/>
    <p:sldId id="651" r:id="rId21"/>
    <p:sldId id="652" r:id="rId22"/>
    <p:sldId id="657" r:id="rId23"/>
    <p:sldId id="658" r:id="rId24"/>
    <p:sldId id="655" r:id="rId25"/>
    <p:sldId id="612" r:id="rId26"/>
    <p:sldId id="650" r:id="rId27"/>
    <p:sldId id="613" r:id="rId28"/>
    <p:sldId id="614" r:id="rId29"/>
    <p:sldId id="615" r:id="rId30"/>
    <p:sldId id="616" r:id="rId31"/>
    <p:sldId id="617" r:id="rId32"/>
    <p:sldId id="618" r:id="rId33"/>
    <p:sldId id="619" r:id="rId34"/>
    <p:sldId id="622" r:id="rId35"/>
    <p:sldId id="656" r:id="rId36"/>
    <p:sldId id="623" r:id="rId37"/>
    <p:sldId id="624" r:id="rId38"/>
    <p:sldId id="625" r:id="rId39"/>
    <p:sldId id="626" r:id="rId40"/>
    <p:sldId id="586" r:id="rId41"/>
    <p:sldId id="587" r:id="rId42"/>
    <p:sldId id="588" r:id="rId43"/>
    <p:sldId id="594" r:id="rId44"/>
    <p:sldId id="589" r:id="rId45"/>
    <p:sldId id="590" r:id="rId46"/>
    <p:sldId id="644"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50" autoAdjust="0"/>
  </p:normalViewPr>
  <p:slideViewPr>
    <p:cSldViewPr>
      <p:cViewPr varScale="1">
        <p:scale>
          <a:sx n="84" d="100"/>
          <a:sy n="84" d="100"/>
        </p:scale>
        <p:origin x="-966" y="-90"/>
      </p:cViewPr>
      <p:guideLst>
        <p:guide orient="horz" pos="2204"/>
        <p:guide pos="288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6" name="Rectangle 2"/>
          <p:cNvSpPr/>
          <p:nvPr/>
        </p:nvSpPr>
        <p:spPr>
          <a:xfrm>
            <a:off x="142875" y="5851525"/>
            <a:ext cx="6538913" cy="238125"/>
          </a:xfrm>
          <a:prstGeom prst="rect">
            <a:avLst/>
          </a:prstGeom>
          <a:noFill/>
          <a:ln w="9525">
            <a:noFill/>
          </a:ln>
        </p:spPr>
        <p:txBody>
          <a:bodyPr lIns="65028" tIns="25377" rIns="65028" bIns="25377">
            <a:spAutoFit/>
          </a:bodyPr>
          <a:p>
            <a:pPr marL="3657600" lvl="0" indent="-3657600" defTabSz="948055">
              <a:lnSpc>
                <a:spcPct val="103000"/>
              </a:lnSpc>
              <a:spcBef>
                <a:spcPct val="0"/>
              </a:spcBef>
            </a:pPr>
            <a:r>
              <a:rPr lang="en-US" altLang="zh-CN" sz="1200" dirty="0">
                <a:ea typeface="宋体" panose="02010600030101010101" pitchFamily="2" charset="-122"/>
              </a:rPr>
              <a:t>Kurt Potter</a:t>
            </a:r>
            <a:endParaRPr lang="en-US" altLang="zh-CN" sz="1200" dirty="0">
              <a:ea typeface="宋体" panose="02010600030101010101" pitchFamily="2" charset="-122"/>
            </a:endParaRPr>
          </a:p>
        </p:txBody>
      </p:sp>
      <p:grpSp>
        <p:nvGrpSpPr>
          <p:cNvPr id="52227" name="Group 3"/>
          <p:cNvGrpSpPr/>
          <p:nvPr/>
        </p:nvGrpSpPr>
        <p:grpSpPr>
          <a:xfrm>
            <a:off x="211138" y="152400"/>
            <a:ext cx="6523037" cy="52388"/>
            <a:chOff x="133" y="96"/>
            <a:chExt cx="4101" cy="33"/>
          </a:xfrm>
        </p:grpSpPr>
        <p:sp>
          <p:nvSpPr>
            <p:cNvPr id="52235" name="Rectangle 4"/>
            <p:cNvSpPr/>
            <p:nvPr/>
          </p:nvSpPr>
          <p:spPr>
            <a:xfrm>
              <a:off x="133" y="107"/>
              <a:ext cx="4101" cy="22"/>
            </a:xfrm>
            <a:prstGeom prst="rect">
              <a:avLst/>
            </a:prstGeom>
            <a:solidFill>
              <a:srgbClr val="000000"/>
            </a:solidFill>
            <a:ln w="9525">
              <a:noFill/>
            </a:ln>
          </p:spPr>
          <p:txBody>
            <a:bodyPr/>
            <a:p>
              <a:pPr lvl="0" algn="ctr"/>
              <a:endParaRPr lang="zh-CN" altLang="en-US" dirty="0">
                <a:ea typeface="宋体" panose="02010600030101010101" pitchFamily="2" charset="-122"/>
              </a:endParaRPr>
            </a:p>
          </p:txBody>
        </p:sp>
        <p:sp>
          <p:nvSpPr>
            <p:cNvPr id="52236" name="Line 5"/>
            <p:cNvSpPr/>
            <p:nvPr/>
          </p:nvSpPr>
          <p:spPr>
            <a:xfrm>
              <a:off x="133" y="96"/>
              <a:ext cx="4101" cy="1"/>
            </a:xfrm>
            <a:prstGeom prst="line">
              <a:avLst/>
            </a:prstGeom>
            <a:ln w="11113" cap="flat" cmpd="sng">
              <a:solidFill>
                <a:srgbClr val="000000"/>
              </a:solidFill>
              <a:prstDash val="solid"/>
              <a:headEnd type="none" w="med" len="med"/>
              <a:tailEnd type="none" w="med" len="med"/>
            </a:ln>
          </p:spPr>
        </p:sp>
      </p:grpSp>
      <p:sp>
        <p:nvSpPr>
          <p:cNvPr id="52228" name="Rectangle 6"/>
          <p:cNvSpPr/>
          <p:nvPr/>
        </p:nvSpPr>
        <p:spPr>
          <a:xfrm>
            <a:off x="217488" y="285750"/>
            <a:ext cx="6505575" cy="549275"/>
          </a:xfrm>
          <a:prstGeom prst="rect">
            <a:avLst/>
          </a:prstGeom>
          <a:noFill/>
          <a:ln w="9525">
            <a:noFill/>
          </a:ln>
        </p:spPr>
        <p:txBody>
          <a:bodyPr lIns="0" tIns="0" rIns="0" bIns="0">
            <a:spAutoFit/>
          </a:bodyPr>
          <a:p>
            <a:pPr lvl="0" defTabSz="913130">
              <a:spcBef>
                <a:spcPct val="0"/>
              </a:spcBef>
            </a:pPr>
            <a:r>
              <a:rPr lang="en-US" altLang="ja-JP" b="1" dirty="0">
                <a:ea typeface="MS PGothic" panose="020B0600070205080204" pitchFamily="34" charset="-128"/>
              </a:rPr>
              <a:t>Trends in IT Spending and Multisourcing – Keys to Sourcing Success</a:t>
            </a:r>
            <a:endParaRPr lang="en-US" altLang="zh-CN" b="1" dirty="0">
              <a:ea typeface="宋体" panose="02010600030101010101" pitchFamily="2" charset="-122"/>
            </a:endParaRPr>
          </a:p>
        </p:txBody>
      </p:sp>
      <p:pic>
        <p:nvPicPr>
          <p:cNvPr id="52229" name="Picture 7"/>
          <p:cNvPicPr>
            <a:picLocks noChangeAspect="1"/>
          </p:cNvPicPr>
          <p:nvPr/>
        </p:nvPicPr>
        <p:blipFill>
          <a:blip r:embed="rId3"/>
          <a:stretch>
            <a:fillRect/>
          </a:stretch>
        </p:blipFill>
        <p:spPr>
          <a:xfrm>
            <a:off x="258763" y="8945563"/>
            <a:ext cx="869950" cy="196850"/>
          </a:xfrm>
          <a:prstGeom prst="rect">
            <a:avLst/>
          </a:prstGeom>
          <a:noFill/>
          <a:ln w="12700">
            <a:noFill/>
          </a:ln>
        </p:spPr>
      </p:pic>
      <p:sp>
        <p:nvSpPr>
          <p:cNvPr id="52230" name="Rectangle 8"/>
          <p:cNvSpPr/>
          <p:nvPr/>
        </p:nvSpPr>
        <p:spPr>
          <a:xfrm>
            <a:off x="1431925" y="8859838"/>
            <a:ext cx="5229225" cy="311150"/>
          </a:xfrm>
          <a:prstGeom prst="rect">
            <a:avLst/>
          </a:prstGeom>
          <a:noFill/>
          <a:ln w="12700">
            <a:noFill/>
          </a:ln>
        </p:spPr>
        <p:txBody>
          <a:bodyPr>
            <a:spAutoFit/>
          </a:bodyPr>
          <a:p>
            <a:pPr lvl="0">
              <a:lnSpc>
                <a:spcPct val="90000"/>
              </a:lnSpc>
              <a:spcBef>
                <a:spcPct val="0"/>
              </a:spcBef>
            </a:pPr>
            <a:r>
              <a:rPr lang="en-US" altLang="zh-CN" sz="800" dirty="0">
                <a:ea typeface="宋体" panose="02010600030101010101" pitchFamily="2" charset="-122"/>
              </a:rPr>
              <a:t>These materials can be reproduced only with official approval from Gartner. Such approvals must be requested via e-mail </a:t>
            </a:r>
            <a:r>
              <a:rPr lang="en-US" altLang="zh-CN" sz="800" dirty="0">
                <a:latin typeface="Arial" panose="020B0604020202020204" pitchFamily="34" charset="0"/>
                <a:ea typeface="宋体" panose="02010600030101010101" pitchFamily="2" charset="-122"/>
              </a:rPr>
              <a:t>—</a:t>
            </a:r>
            <a:r>
              <a:rPr lang="en-US" altLang="zh-CN" sz="800" dirty="0">
                <a:ea typeface="宋体" panose="02010600030101010101" pitchFamily="2" charset="-122"/>
              </a:rPr>
              <a:t> quote.requests@gartner.com.</a:t>
            </a:r>
            <a:endParaRPr lang="en-US" altLang="zh-CN" sz="800" dirty="0">
              <a:ea typeface="宋体" panose="02010600030101010101" pitchFamily="2" charset="-122"/>
            </a:endParaRPr>
          </a:p>
        </p:txBody>
      </p:sp>
      <p:grpSp>
        <p:nvGrpSpPr>
          <p:cNvPr id="52231" name="Group 9"/>
          <p:cNvGrpSpPr/>
          <p:nvPr/>
        </p:nvGrpSpPr>
        <p:grpSpPr>
          <a:xfrm>
            <a:off x="207963" y="8797925"/>
            <a:ext cx="6556375" cy="427038"/>
            <a:chOff x="131" y="5542"/>
            <a:chExt cx="4122" cy="269"/>
          </a:xfrm>
        </p:grpSpPr>
        <p:sp>
          <p:nvSpPr>
            <p:cNvPr id="52233" name="Line 10"/>
            <p:cNvSpPr/>
            <p:nvPr/>
          </p:nvSpPr>
          <p:spPr>
            <a:xfrm>
              <a:off x="131" y="5544"/>
              <a:ext cx="4122" cy="0"/>
            </a:xfrm>
            <a:prstGeom prst="line">
              <a:avLst/>
            </a:prstGeom>
            <a:ln w="12700" cap="flat" cmpd="sng">
              <a:solidFill>
                <a:schemeClr val="tx2"/>
              </a:solidFill>
              <a:prstDash val="solid"/>
              <a:headEnd type="none" w="sm" len="sm"/>
              <a:tailEnd type="none" w="sm" len="sm"/>
            </a:ln>
          </p:spPr>
        </p:sp>
        <p:sp>
          <p:nvSpPr>
            <p:cNvPr id="52234" name="Line 11"/>
            <p:cNvSpPr/>
            <p:nvPr/>
          </p:nvSpPr>
          <p:spPr>
            <a:xfrm>
              <a:off x="4253" y="5542"/>
              <a:ext cx="0" cy="269"/>
            </a:xfrm>
            <a:prstGeom prst="line">
              <a:avLst/>
            </a:prstGeom>
            <a:ln w="12700" cap="flat" cmpd="sng">
              <a:solidFill>
                <a:schemeClr val="tx2"/>
              </a:solidFill>
              <a:prstDash val="solid"/>
              <a:headEnd type="none" w="sm" len="sm"/>
              <a:tailEnd type="none" w="sm" len="sm"/>
            </a:ln>
          </p:spPr>
        </p:sp>
      </p:grpSp>
      <p:sp>
        <p:nvSpPr>
          <p:cNvPr id="52232" name="Line 12"/>
          <p:cNvSpPr/>
          <p:nvPr/>
        </p:nvSpPr>
        <p:spPr>
          <a:xfrm>
            <a:off x="201613" y="5730875"/>
            <a:ext cx="6602412" cy="0"/>
          </a:xfrm>
          <a:prstGeom prst="line">
            <a:avLst/>
          </a:prstGeom>
          <a:ln w="12700" cap="flat" cmpd="sng">
            <a:solidFill>
              <a:schemeClr val="tx2"/>
            </a:solidFill>
            <a:prstDash val="solid"/>
            <a:headEnd type="none" w="sm" len="sm"/>
            <a:tailEnd type="none" w="sm" len="sm"/>
          </a:ln>
        </p:spPr>
      </p:sp>
      <p:sp>
        <p:nvSpPr>
          <p:cNvPr id="2" name="文本占位符 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10" name="直接连接符 9"/>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143000" y="1122363"/>
            <a:ext cx="6858000" cy="2387600"/>
          </a:xfrm>
        </p:spPr>
        <p:txBody>
          <a:bodyPr anchor="b">
            <a:normAutofit/>
          </a:bodyPr>
          <a:lstStyle>
            <a:lvl1pPr marL="0" algn="ctr" defTabSz="914400" rtl="0" eaLnBrk="1" latinLnBrk="0" hangingPunct="1">
              <a:defRPr lang="zh-CN" altLang="en-US" sz="5400" b="1" kern="1200" dirty="0">
                <a:ln w="0"/>
                <a:solidFill>
                  <a:schemeClr val="accent1"/>
                </a:solidFill>
                <a:latin typeface="微软雅黑" panose="020B0503020204020204" pitchFamily="82" charset="2"/>
                <a:ea typeface="微软雅黑" panose="020B0503020204020204" pitchFamily="82" charset="2"/>
                <a:cs typeface="+mn-cs"/>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11"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2"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3"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8"/>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rgbClr val="7F7F7F"/>
              </a:solidFill>
              <a:effectLst/>
              <a:uLnTx/>
              <a:uFillTx/>
              <a:latin typeface="+mn-lt"/>
              <a:ea typeface="造字工房悦黑（非商用）常规体" pitchFamily="2" charset="-122"/>
              <a:cs typeface="造字工房悦黑（非商用）常规体"/>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1" y="365125"/>
            <a:ext cx="5800725"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Title+ SubTitle_Footer">
    <p:spTree>
      <p:nvGrpSpPr>
        <p:cNvPr id="1" name=""/>
        <p:cNvGrpSpPr/>
        <p:nvPr/>
      </p:nvGrpSpPr>
      <p:grpSpPr>
        <a:xfrm>
          <a:off x="0" y="0"/>
          <a:ext cx="0" cy="0"/>
          <a:chOff x="0" y="0"/>
          <a:chExt cx="0" cy="0"/>
        </a:xfrm>
      </p:grpSpPr>
      <p:grpSp>
        <p:nvGrpSpPr>
          <p:cNvPr id="6148" name="Group 7"/>
          <p:cNvGrpSpPr/>
          <p:nvPr/>
        </p:nvGrpSpPr>
        <p:grpSpPr>
          <a:xfrm>
            <a:off x="0" y="6732588"/>
            <a:ext cx="9144000" cy="125412"/>
            <a:chOff x="0" y="2573904"/>
            <a:chExt cx="8767278" cy="44695"/>
          </a:xfrm>
        </p:grpSpPr>
        <p:grpSp>
          <p:nvGrpSpPr>
            <p:cNvPr id="6149" name="Group 43"/>
            <p:cNvGrpSpPr/>
            <p:nvPr/>
          </p:nvGrpSpPr>
          <p:grpSpPr>
            <a:xfrm>
              <a:off x="0" y="2573904"/>
              <a:ext cx="3751969" cy="44695"/>
              <a:chOff x="0" y="2573904"/>
              <a:chExt cx="3751969" cy="44695"/>
            </a:xfrm>
          </p:grpSpPr>
          <p:sp>
            <p:nvSpPr>
              <p:cNvPr id="16" name="Rectangle 17"/>
              <p:cNvSpPr/>
              <p:nvPr/>
            </p:nvSpPr>
            <p:spPr>
              <a:xfrm>
                <a:off x="0" y="2573904"/>
                <a:ext cx="1261819"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7" name="Rectangle 18"/>
              <p:cNvSpPr/>
              <p:nvPr/>
            </p:nvSpPr>
            <p:spPr>
              <a:xfrm>
                <a:off x="1261819" y="2573904"/>
                <a:ext cx="1263340"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Rectangle 19"/>
              <p:cNvSpPr/>
              <p:nvPr/>
            </p:nvSpPr>
            <p:spPr>
              <a:xfrm>
                <a:off x="2490150" y="2573904"/>
                <a:ext cx="1261819"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6153" name="Group 44"/>
            <p:cNvGrpSpPr/>
            <p:nvPr/>
          </p:nvGrpSpPr>
          <p:grpSpPr>
            <a:xfrm>
              <a:off x="3751969" y="2573904"/>
              <a:ext cx="5015309" cy="44695"/>
              <a:chOff x="-366" y="2573904"/>
              <a:chExt cx="5015309" cy="44695"/>
            </a:xfrm>
          </p:grpSpPr>
          <p:sp>
            <p:nvSpPr>
              <p:cNvPr id="12" name="Rectangle 11"/>
              <p:cNvSpPr/>
              <p:nvPr/>
            </p:nvSpPr>
            <p:spPr>
              <a:xfrm>
                <a:off x="-366" y="2573904"/>
                <a:ext cx="1263340"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1262974" y="2573904"/>
                <a:ext cx="126181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Rectangle 13"/>
              <p:cNvSpPr/>
              <p:nvPr/>
            </p:nvSpPr>
            <p:spPr>
              <a:xfrm>
                <a:off x="2489785" y="2573904"/>
                <a:ext cx="126181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Rectangle 15"/>
              <p:cNvSpPr/>
              <p:nvPr/>
            </p:nvSpPr>
            <p:spPr>
              <a:xfrm>
                <a:off x="3751603" y="2573904"/>
                <a:ext cx="1263340"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grpSp>
      </p:grpSp>
      <p:sp>
        <p:nvSpPr>
          <p:cNvPr id="19" name="Flowchart: Off-page Connector 30"/>
          <p:cNvSpPr/>
          <p:nvPr/>
        </p:nvSpPr>
        <p:spPr>
          <a:xfrm>
            <a:off x="8621713" y="317500"/>
            <a:ext cx="288925" cy="314325"/>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545386" y="3193479"/>
            <a:ext cx="5638800" cy="471365"/>
          </a:xfrm>
          <a:prstGeom prst="rect">
            <a:avLst/>
          </a:prstGeom>
        </p:spPr>
        <p:txBody>
          <a:bodyPr wrap="none" lIns="0" tIns="0" rIns="0" bIns="0">
            <a:noAutofit/>
          </a:bodyPr>
          <a:lstStyle>
            <a:lvl1pPr algn="l">
              <a:defRPr lang="en-US" altLang="en-US" sz="4000" b="1" kern="1200" dirty="0">
                <a:solidFill>
                  <a:schemeClr val="accent1"/>
                </a:solidFill>
                <a:latin typeface="造字工房悦黑（非商用）常规体" pitchFamily="2" charset="-122"/>
                <a:ea typeface="造字工房悦黑（非商用）常规体" pitchFamily="2" charset="-122"/>
                <a:cs typeface="+mn-cs"/>
              </a:defRPr>
            </a:lvl1pPr>
          </a:lstStyle>
          <a:p>
            <a:pPr fontAlgn="base"/>
            <a:r>
              <a:rPr lang="zh-CN" altLang="en-US" strike="noStrike" noProof="1" smtClean="0"/>
              <a:t>单击此处编辑母版标题样式</a:t>
            </a:r>
            <a:endParaRPr lang="en-US" strike="noStrike" noProof="1"/>
          </a:p>
        </p:txBody>
      </p:sp>
      <p:sp>
        <p:nvSpPr>
          <p:cNvPr id="25" name="Slide Number Placeholder 4"/>
          <p:cNvSpPr>
            <a:spLocks noGrp="1"/>
          </p:cNvSpPr>
          <p:nvPr>
            <p:ph type="sldNum" sz="quarter" idx="4"/>
          </p:nvPr>
        </p:nvSpPr>
        <p:spPr>
          <a:xfrm>
            <a:off x="8542338" y="263525"/>
            <a:ext cx="457200" cy="366713"/>
          </a:xfrm>
          <a:prstGeom prst="rect">
            <a:avLst/>
          </a:prstGeom>
        </p:spPr>
        <p:txBody>
          <a:bodyPr vert="horz" wrap="square" lIns="91440" tIns="45720" rIns="91440" bIns="45720" numCol="1" anchor="ctr" anchorCtr="0" compatLnSpc="1"/>
          <a:p>
            <a:pPr algn="r" fontAlgn="base"/>
            <a:fld id="{9A0DB2DC-4C9A-4742-B13C-FB6460FD3503}" type="slidenum">
              <a:rPr lang="en-US" altLang="zh-CN" sz="1300" b="1" strike="noStrike" noProof="1" dirty="0">
                <a:solidFill>
                  <a:schemeClr val="bg1"/>
                </a:solidFill>
                <a:latin typeface="Arial" panose="020B0604020202020204" pitchFamily="34" charset="0"/>
                <a:ea typeface="Arial Unicode MS" pitchFamily="34" charset="-122"/>
                <a:cs typeface="+mn-cs"/>
              </a:rPr>
            </a:fld>
            <a:endParaRPr lang="en-US" altLang="zh-CN" sz="1300" b="1" strike="noStrike" noProof="1" dirty="0">
              <a:solidFill>
                <a:schemeClr val="bg1"/>
              </a:solidFill>
            </a:endParaRPr>
          </a:p>
        </p:txBody>
      </p:sp>
      <p:sp>
        <p:nvSpPr>
          <p:cNvPr id="26"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27"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Tree>
  </p:cSld>
  <p:clrMapOvr>
    <a:masterClrMapping/>
  </p:clrMapOvr>
  <p:transition spd="med">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846138" y="1173163"/>
            <a:ext cx="7602537" cy="50911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1"/>
          <p:cNvSpPr>
            <a:spLocks noGrp="1"/>
          </p:cNvSpPr>
          <p:nvPr>
            <p:ph type="dt" sz="half" idx="11"/>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2"/>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3"/>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文本框 5"/>
          <p:cNvSpPr txBox="1"/>
          <p:nvPr/>
        </p:nvSpPr>
        <p:spPr>
          <a:xfrm>
            <a:off x="628650" y="307975"/>
            <a:ext cx="7424738" cy="582613"/>
          </a:xfrm>
          <a:prstGeom prst="rect">
            <a:avLst/>
          </a:prstGeom>
          <a:noFill/>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zh-CN" altLang="en-US" sz="3200" b="1" i="0" u="none" strike="noStrike" kern="1200" cap="none" spc="0" normalizeH="0" baseline="0" noProof="0" dirty="0">
                <a:ln>
                  <a:noFill/>
                </a:ln>
                <a:solidFill>
                  <a:srgbClr val="77B878"/>
                </a:solidFill>
                <a:effectLst/>
                <a:uLnTx/>
                <a:uFillTx/>
                <a:latin typeface="+mj-lt"/>
                <a:ea typeface="+mj-ea"/>
                <a:cs typeface="+mj-cs"/>
                <a:sym typeface="+mn-ea"/>
              </a:rPr>
              <a:t>达</a:t>
            </a: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Arial Unicode MS" pitchFamily="34" charset="-122"/>
              <a:cs typeface="Arial Unicode MS" pitchFamily="34" charset="-122"/>
              <a:sym typeface="+mn-ea"/>
            </a:endParaRPr>
          </a:p>
        </p:txBody>
      </p:sp>
      <p:cxnSp>
        <p:nvCxnSpPr>
          <p:cNvPr id="10" name="直接连接符 9"/>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078" name="组合 8"/>
          <p:cNvGrpSpPr/>
          <p:nvPr/>
        </p:nvGrpSpPr>
        <p:grpSpPr>
          <a:xfrm>
            <a:off x="1933575" y="987425"/>
            <a:ext cx="5213350" cy="1031875"/>
            <a:chOff x="7038412" y="5298115"/>
            <a:chExt cx="3099874" cy="517828"/>
          </a:xfrm>
        </p:grpSpPr>
        <p:grpSp>
          <p:nvGrpSpPr>
            <p:cNvPr id="3085" name="组合 89"/>
            <p:cNvGrpSpPr/>
            <p:nvPr/>
          </p:nvGrpSpPr>
          <p:grpSpPr>
            <a:xfrm>
              <a:off x="7038412" y="5298115"/>
              <a:ext cx="3099874" cy="517828"/>
              <a:chOff x="5718131" y="5650928"/>
              <a:chExt cx="4596458" cy="767829"/>
            </a:xfrm>
          </p:grpSpPr>
          <p:sp>
            <p:nvSpPr>
              <p:cNvPr id="14" name="圆角矩形 13"/>
              <p:cNvSpPr/>
              <p:nvPr/>
            </p:nvSpPr>
            <p:spPr>
              <a:xfrm>
                <a:off x="5718131" y="5650928"/>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mn-ea"/>
                  <a:cs typeface="+mn-cs"/>
                </a:endParaRPr>
              </a:p>
            </p:txBody>
          </p:sp>
          <p:sp>
            <p:nvSpPr>
              <p:cNvPr id="15" name="圆角矩形 14"/>
              <p:cNvSpPr/>
              <p:nvPr/>
            </p:nvSpPr>
            <p:spPr>
              <a:xfrm>
                <a:off x="5829672" y="5747159"/>
                <a:ext cx="4373372" cy="575365"/>
              </a:xfrm>
              <a:prstGeom prst="roundRect">
                <a:avLst>
                  <a:gd name="adj" fmla="val 50000"/>
                </a:avLst>
              </a:prstGeom>
              <a:solidFill>
                <a:schemeClr val="accent1"/>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mn-ea"/>
                  <a:cs typeface="+mn-cs"/>
                </a:endParaRPr>
              </a:p>
            </p:txBody>
          </p:sp>
        </p:grpSp>
        <p:sp>
          <p:nvSpPr>
            <p:cNvPr id="13" name="TextBox 19"/>
            <p:cNvSpPr txBox="1"/>
            <p:nvPr/>
          </p:nvSpPr>
          <p:spPr>
            <a:xfrm>
              <a:off x="7752969" y="5433547"/>
              <a:ext cx="127431" cy="188808"/>
            </a:xfrm>
            <a:prstGeom prst="rect">
              <a:avLst/>
            </a:prstGeom>
            <a:noFill/>
          </p:spPr>
          <p:txBody>
            <a:bodyPr wrap="non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4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Arial Unicode MS" pitchFamily="34" charset="-122"/>
              </a:endParaRPr>
            </a:p>
          </p:txBody>
        </p:sp>
      </p:grpSp>
      <p:sp>
        <p:nvSpPr>
          <p:cNvPr id="16" name="标题 1"/>
          <p:cNvSpPr txBox="1"/>
          <p:nvPr/>
        </p:nvSpPr>
        <p:spPr>
          <a:xfrm>
            <a:off x="2536825" y="998538"/>
            <a:ext cx="4006850" cy="684213"/>
          </a:xfrm>
          <a:prstGeom prst="rect">
            <a:avLst/>
          </a:prstGeom>
        </p:spPr>
        <p:txBody>
          <a:bodyPr lIns="91415" tIns="45708" rIns="91415" bIns="45708"/>
          <a:lstStyle>
            <a:lvl1pPr algn="ctr" defTabSz="913765" rtl="0" eaLnBrk="1" latinLnBrk="0" hangingPunct="1">
              <a:lnSpc>
                <a:spcPct val="90000"/>
              </a:lnSpc>
              <a:spcBef>
                <a:spcPct val="0"/>
              </a:spcBef>
              <a:buNone/>
              <a:defRPr sz="2400" b="0" kern="1200">
                <a:solidFill>
                  <a:schemeClr val="bg1"/>
                </a:solidFill>
                <a:effectLst/>
                <a:latin typeface="+mj-ea"/>
                <a:ea typeface="+mj-ea"/>
                <a:cs typeface="+mj-cs"/>
              </a:defRPr>
            </a:lvl1pPr>
          </a:lstStyle>
          <a:p>
            <a:pPr marL="0" marR="0" lvl="0" indent="0" algn="ctr" defTabSz="913765" rtl="0" eaLnBrk="1" fontAlgn="base" latinLnBrk="0" hangingPunct="1">
              <a:lnSpc>
                <a:spcPct val="150000"/>
              </a:lnSpc>
              <a:spcBef>
                <a:spcPct val="0"/>
              </a:spcBef>
              <a:spcAft>
                <a:spcPct val="0"/>
              </a:spcAft>
              <a:buClrTx/>
              <a:buSzTx/>
              <a:buFontTx/>
              <a:buNone/>
              <a:defRPr/>
            </a:pPr>
            <a:r>
              <a:rPr kumimoji="0" lang="zh-CN" altLang="en-US" sz="3600" b="0" i="0" u="none" strike="noStrike" kern="1200" cap="none" spc="0" normalizeH="0" baseline="0" noProof="0" dirty="0" smtClean="0">
                <a:ln>
                  <a:noFill/>
                </a:ln>
                <a:solidFill>
                  <a:schemeClr val="bg1"/>
                </a:solidFill>
                <a:effectLst/>
                <a:uLnTx/>
                <a:uFillTx/>
                <a:latin typeface="造字工房悦黑（非商用）常规体" pitchFamily="2" charset="-122"/>
                <a:ea typeface="造字工房悦黑（非商用）常规体" pitchFamily="2" charset="-122"/>
                <a:cs typeface="+mj-cs"/>
                <a:sym typeface="+mn-ea"/>
              </a:rPr>
              <a:t>目录页</a:t>
            </a:r>
            <a:endParaRPr kumimoji="0" lang="zh-CN" altLang="en-US" sz="3600" b="0" i="0" u="none" strike="noStrike" kern="1200" cap="none" spc="0" normalizeH="0" baseline="0" noProof="0" dirty="0">
              <a:ln>
                <a:noFill/>
              </a:ln>
              <a:solidFill>
                <a:schemeClr val="bg1"/>
              </a:solidFill>
              <a:effectLst/>
              <a:uLnTx/>
              <a:uFillTx/>
              <a:latin typeface="造字工房悦黑（非商用）常规体" pitchFamily="2" charset="-122"/>
              <a:ea typeface="造字工房悦黑（非商用）常规体" pitchFamily="2" charset="-122"/>
              <a:cs typeface="+mj-cs"/>
              <a:sym typeface="+mn-ea"/>
            </a:endParaRPr>
          </a:p>
        </p:txBody>
      </p:sp>
      <p:sp>
        <p:nvSpPr>
          <p:cNvPr id="3" name="内容占位符 2"/>
          <p:cNvSpPr>
            <a:spLocks noGrp="1"/>
          </p:cNvSpPr>
          <p:nvPr>
            <p:ph idx="1"/>
          </p:nvPr>
        </p:nvSpPr>
        <p:spPr>
          <a:xfrm>
            <a:off x="1638585" y="2235059"/>
            <a:ext cx="7886700" cy="4351338"/>
          </a:xfrm>
        </p:spPr>
        <p:txBody>
          <a:bodyPr/>
          <a:lstStyle>
            <a:lvl1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1pPr>
            <a:lvl2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2pPr>
            <a:lvl3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3pPr>
            <a:lvl4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4pPr>
            <a:lvl5pPr marL="0" algn="l" defTabSz="914400" rtl="0" eaLnBrk="1" latinLnBrk="0" hangingPunct="1">
              <a:defRPr lang="zh-CN" altLang="en-US" sz="3200" kern="1200" dirty="0">
                <a:solidFill>
                  <a:schemeClr val="bg1">
                    <a:lumMod val="50000"/>
                  </a:schemeClr>
                </a:solidFill>
                <a:latin typeface="造字工房悦黑（非商用）常规体" pitchFamily="2" charset="-122"/>
                <a:ea typeface="造字工房悦黑（非商用）常规体" pitchFamily="2" charset="-122"/>
                <a:cs typeface="+mn-cs"/>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2"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1"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9" name="直接连接符 8"/>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1"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2" name="灯片编号占位符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9" name="01"/>
          <p:cNvSpPr>
            <a:spLocks noChangeArrowheads="1"/>
          </p:cNvSpPr>
          <p:nvPr/>
        </p:nvSpPr>
        <p:spPr bwMode="auto">
          <a:xfrm>
            <a:off x="2786063" y="2749550"/>
            <a:ext cx="3425825" cy="1322388"/>
          </a:xfrm>
          <a:prstGeom prst="rect">
            <a:avLst/>
          </a:prstGeom>
          <a:noFill/>
          <a:ln w="9525">
            <a:noFill/>
            <a:miter lim="800000"/>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8000" b="1" i="0" u="none" strike="noStrike" kern="1200" cap="none" spc="0" normalizeH="0" baseline="0" noProof="0">
                <a:ln>
                  <a:noFill/>
                </a:ln>
                <a:solidFill>
                  <a:srgbClr val="538C2E"/>
                </a:solidFill>
                <a:effectLst/>
                <a:uLnTx/>
                <a:uFillTx/>
                <a:latin typeface="微软雅黑" panose="020B0503020204020204" charset="-122"/>
                <a:ea typeface="微软雅黑" panose="020B0503020204020204" charset="-122"/>
                <a:cs typeface="Arial Unicode MS" pitchFamily="34" charset="-122"/>
                <a:sym typeface="+mn-ea"/>
              </a:rPr>
              <a:t>谢    谢</a:t>
            </a:r>
            <a:endParaRPr kumimoji="0" lang="zh-CN" altLang="en-US" sz="8000" b="1" i="0" u="none" strike="noStrike" kern="1200" cap="none" spc="0" normalizeH="0" baseline="0" noProof="0">
              <a:ln>
                <a:noFill/>
              </a:ln>
              <a:solidFill>
                <a:srgbClr val="538C2E"/>
              </a:solidFill>
              <a:effectLst/>
              <a:uLnTx/>
              <a:uFillTx/>
              <a:latin typeface="微软雅黑" panose="020B0503020204020204" charset="-122"/>
              <a:ea typeface="微软雅黑" panose="020B0503020204020204" charset="-122"/>
              <a:cs typeface="Arial Unicode MS" pitchFamily="34" charset="-122"/>
              <a:sym typeface="+mn-ea"/>
            </a:endParaRPr>
          </a:p>
        </p:txBody>
      </p:sp>
      <p:sp>
        <p:nvSpPr>
          <p:cNvPr id="10" name="日期占位符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1" name="页脚占位符 2"/>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2" name="灯片编号占位符 3"/>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8" Type="http://schemas.openxmlformats.org/officeDocument/2006/relationships/theme" Target="../theme/theme1.xml"/><Relationship Id="rId57" Type="http://schemas.openxmlformats.org/officeDocument/2006/relationships/image" Target="../media/image1.jpeg"/><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white">
      <p:bgPr>
        <a:blipFill dpi="0" rotWithShape="1">
          <a:blip r:embed="rId57" cstate="print">
            <a:lum/>
          </a:blip>
          <a:srcRect/>
          <a:stretch>
            <a:fillRect l="-28000" r="-28000"/>
          </a:stretch>
        </a:blip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buFontTx/>
              <a:buNone/>
              <a:defRPr sz="1200">
                <a:solidFill>
                  <a:schemeClr val="tx1">
                    <a:tint val="75000"/>
                  </a:schemeClr>
                </a:solidFill>
                <a:cs typeface="Arial Unicode MS" pitchFamily="34" charset="-122"/>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buFontTx/>
              <a:buNone/>
              <a:defRPr sz="1200">
                <a:solidFill>
                  <a:schemeClr val="tx1">
                    <a:tint val="75000"/>
                  </a:schemeClr>
                </a:solidFill>
                <a:cs typeface="Arial Unicode MS" pitchFamily="34" charset="-122"/>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cxnSp>
        <p:nvCxnSpPr>
          <p:cNvPr id="8" name="直接连接符 7"/>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Lst>
  <p:transition spd="med">
    <p:fade/>
  </p:transition>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lang="zh-CN" altLang="en-US" sz="3200" kern="1200" dirty="0">
          <a:solidFill>
            <a:srgbClr val="7F7F7F"/>
          </a:solidFill>
          <a:latin typeface="+mn-lt"/>
          <a:ea typeface="造字工房悦黑（非商用）常规体" pitchFamily="2" charset="-122"/>
          <a:cs typeface="造字工房悦黑（非商用）常规体"/>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33.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hyperlink" Target="http://192.168.1.10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noChangeArrowheads="1"/>
          </p:cNvSpPr>
          <p:nvPr>
            <p:ph type="ctrTitle"/>
          </p:nvPr>
        </p:nvSpPr>
        <p:spPr>
          <a:xfrm>
            <a:off x="476250" y="2935288"/>
            <a:ext cx="8305800" cy="1031875"/>
          </a:xfrm>
        </p:spPr>
        <p:txBody>
          <a:bodyPr vert="horz" wrap="square" lIns="91440" tIns="45720" rIns="91440" bIns="45720" numCol="1" anchor="b"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4800" b="1" i="0" u="none" strike="noStrike" kern="1200" cap="none" spc="0" normalizeH="0" baseline="0" noProof="0" smtClean="0">
                <a:ln w="0"/>
                <a:solidFill>
                  <a:schemeClr val="accent1"/>
                </a:solidFill>
                <a:effectLst/>
                <a:uLnTx/>
                <a:uFillTx/>
                <a:latin typeface="微软雅黑" panose="020B0503020204020204" pitchFamily="82" charset="2"/>
                <a:ea typeface="微软雅黑" panose="020B0503020204020204" pitchFamily="82" charset="2"/>
                <a:cs typeface="+mn-cs"/>
              </a:rPr>
              <a:t>Java</a:t>
            </a:r>
            <a:r>
              <a:rPr kumimoji="0" lang="zh-CN" altLang="en-US" sz="4800" b="1" i="0" u="none" strike="noStrike" kern="1200" cap="none" spc="0" normalizeH="0" baseline="0" noProof="0" smtClean="0">
                <a:ln w="0"/>
                <a:solidFill>
                  <a:schemeClr val="accent1"/>
                </a:solidFill>
                <a:effectLst/>
                <a:uLnTx/>
                <a:uFillTx/>
                <a:latin typeface="微软雅黑" panose="020B0503020204020204" pitchFamily="82" charset="2"/>
                <a:ea typeface="微软雅黑" panose="020B0503020204020204" pitchFamily="82" charset="2"/>
                <a:cs typeface="+mn-cs"/>
              </a:rPr>
              <a:t>网络编程</a:t>
            </a:r>
            <a:endParaRPr kumimoji="0" lang="en-US" altLang="zh-CN" sz="4800" b="1" i="0" u="none" strike="noStrike" kern="1200" cap="none" spc="0" normalizeH="0" baseline="0" noProof="0" smtClean="0">
              <a:ln w="0"/>
              <a:solidFill>
                <a:schemeClr val="accent1"/>
              </a:solidFill>
              <a:effectLst/>
              <a:uLnTx/>
              <a:uFillTx/>
              <a:latin typeface="微软雅黑" panose="020B0503020204020204" pitchFamily="82" charset="2"/>
              <a:ea typeface="微软雅黑" panose="020B0503020204020204" pitchFamily="82" charset="2"/>
              <a:cs typeface="+mn-cs"/>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占位符 1"/>
          <p:cNvSpPr>
            <a:spLocks noGrp="1"/>
          </p:cNvSpPr>
          <p:nvPr>
            <p:ph type="body" sz="quarter" idx="10"/>
          </p:nvPr>
        </p:nvSpPr>
        <p:spPr>
          <a:xfrm>
            <a:off x="559118" y="742633"/>
            <a:ext cx="7602537" cy="5091112"/>
          </a:xfrm>
          <a:noFill/>
          <a:ln w="9525">
            <a:noFill/>
          </a:ln>
        </p:spPr>
        <p:txBody>
          <a:bodyPr vert="horz" wrap="square" lIns="91440" tIns="45720" rIns="91440" bIns="45720" rtlCol="0" anchor="t">
            <a:normAutofit/>
          </a:bodyPr>
          <a:p>
            <a:pPr lvl="0" algn="l">
              <a:lnSpc>
                <a:spcPct val="190000"/>
              </a:lnSpc>
              <a:buClrTx/>
              <a:buSzTx/>
            </a:pPr>
            <a:r>
              <a:rPr sz="2400">
                <a:solidFill>
                  <a:schemeClr val="tx1"/>
                </a:solidFill>
                <a:latin typeface="微软雅黑" panose="020B0503020204020204" charset="-122"/>
                <a:ea typeface="微软雅黑" panose="020B0503020204020204" charset="-122"/>
                <a:cs typeface="微软雅黑" panose="020B0503020204020204" charset="-122"/>
                <a:sym typeface="+mn-ea"/>
              </a:rPr>
              <a:t>网络通信基本概念</a:t>
            </a:r>
            <a:r>
              <a:rPr sz="2400">
                <a:solidFill>
                  <a:schemeClr val="tx1"/>
                </a:solidFill>
                <a:latin typeface="微软雅黑" panose="020B0503020204020204" charset="-122"/>
                <a:ea typeface="微软雅黑" panose="020B0503020204020204" charset="-122"/>
                <a:cs typeface="微软雅黑" panose="020B0503020204020204" charset="-122"/>
                <a:sym typeface="+mn-ea"/>
              </a:rPr>
              <a:t>—</a:t>
            </a:r>
            <a:r>
              <a:rPr sz="2400">
                <a:solidFill>
                  <a:schemeClr val="tx1"/>
                </a:solidFill>
                <a:latin typeface="微软雅黑" panose="020B0503020204020204" charset="-122"/>
                <a:ea typeface="微软雅黑" panose="020B0503020204020204" charset="-122"/>
                <a:cs typeface="微软雅黑" panose="020B0503020204020204" charset="-122"/>
                <a:sym typeface="+mn-ea"/>
              </a:rPr>
              <a:t>端口</a:t>
            </a:r>
            <a:endParaRPr sz="2400">
              <a:solidFill>
                <a:schemeClr val="tx1"/>
              </a:solidFill>
              <a:latin typeface="微软雅黑" panose="020B0503020204020204" charset="-122"/>
              <a:ea typeface="微软雅黑" panose="020B0503020204020204" charset="-122"/>
              <a:cs typeface="微软雅黑" panose="020B0503020204020204" charset="-122"/>
              <a:sym typeface="+mn-ea"/>
            </a:endParaRPr>
          </a:p>
          <a:p>
            <a:pPr lvl="1" algn="l">
              <a:lnSpc>
                <a:spcPct val="190000"/>
              </a:lnSpc>
              <a:buClrTx/>
              <a:buSzTx/>
            </a:pPr>
            <a:r>
              <a:rPr altLang="zh-CN" sz="2400">
                <a:solidFill>
                  <a:schemeClr val="tx1"/>
                </a:solidFill>
                <a:latin typeface="微软雅黑" panose="020B0503020204020204" charset="-122"/>
                <a:ea typeface="微软雅黑" panose="020B0503020204020204" charset="-122"/>
                <a:cs typeface="微软雅黑" panose="020B0503020204020204" charset="-122"/>
                <a:sym typeface="+mn-ea"/>
              </a:rPr>
              <a:t>有别于设备端口，是用来理解的逻辑概念</a:t>
            </a:r>
            <a:endParaRPr altLang="zh-CN" sz="2400">
              <a:solidFill>
                <a:schemeClr val="tx1"/>
              </a:solidFill>
              <a:latin typeface="微软雅黑" panose="020B0503020204020204" charset="-122"/>
              <a:ea typeface="微软雅黑" panose="020B0503020204020204" charset="-122"/>
              <a:cs typeface="微软雅黑" panose="020B0503020204020204" charset="-122"/>
              <a:sym typeface="+mn-ea"/>
            </a:endParaRPr>
          </a:p>
          <a:p>
            <a:pPr lvl="1" algn="l">
              <a:lnSpc>
                <a:spcPct val="190000"/>
              </a:lnSpc>
              <a:buClrTx/>
              <a:buSzTx/>
            </a:pPr>
            <a:r>
              <a:rPr altLang="zh-CN" sz="2400">
                <a:solidFill>
                  <a:schemeClr val="tx1"/>
                </a:solidFill>
                <a:latin typeface="微软雅黑" panose="020B0503020204020204" charset="-122"/>
                <a:ea typeface="微软雅黑" panose="020B0503020204020204" charset="-122"/>
                <a:cs typeface="微软雅黑" panose="020B0503020204020204" charset="-122"/>
                <a:sym typeface="+mn-ea"/>
              </a:rPr>
              <a:t>用于实现程序间的通信</a:t>
            </a:r>
            <a:endParaRPr altLang="zh-CN" sz="2400">
              <a:solidFill>
                <a:schemeClr val="tx1"/>
              </a:solidFill>
              <a:latin typeface="微软雅黑" panose="020B0503020204020204" charset="-122"/>
              <a:ea typeface="微软雅黑" panose="020B0503020204020204" charset="-122"/>
              <a:cs typeface="微软雅黑" panose="020B0503020204020204" charset="-122"/>
              <a:sym typeface="+mn-ea"/>
            </a:endParaRPr>
          </a:p>
          <a:p>
            <a:pPr lvl="1" algn="l">
              <a:lnSpc>
                <a:spcPct val="190000"/>
              </a:lnSpc>
              <a:buClrTx/>
              <a:buSzTx/>
            </a:pPr>
            <a:r>
              <a:rPr altLang="zh-CN" sz="2400">
                <a:solidFill>
                  <a:schemeClr val="tx1"/>
                </a:solidFill>
                <a:latin typeface="微软雅黑" panose="020B0503020204020204" charset="-122"/>
                <a:ea typeface="微软雅黑" panose="020B0503020204020204" charset="-122"/>
                <a:cs typeface="微软雅黑" panose="020B0503020204020204" charset="-122"/>
                <a:sym typeface="+mn-ea"/>
              </a:rPr>
              <a:t>常用的端口</a:t>
            </a:r>
            <a:endParaRPr altLang="zh-CN" sz="2400">
              <a:solidFill>
                <a:schemeClr val="tx1"/>
              </a:solidFill>
              <a:latin typeface="微软雅黑" panose="020B0503020204020204" charset="-122"/>
              <a:ea typeface="微软雅黑" panose="020B0503020204020204" charset="-122"/>
              <a:cs typeface="微软雅黑" panose="020B0503020204020204" charset="-122"/>
              <a:sym typeface="+mn-ea"/>
            </a:endParaRPr>
          </a:p>
          <a:p>
            <a:pPr lvl="0" algn="l">
              <a:lnSpc>
                <a:spcPct val="190000"/>
              </a:lnSpc>
              <a:buClrTx/>
              <a:buSzTx/>
            </a:pPr>
            <a:endParaRPr sz="24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4" name="Group 4"/>
          <p:cNvGraphicFramePr/>
          <p:nvPr>
            <p:custDataLst>
              <p:tags r:id="rId1"/>
            </p:custDataLst>
          </p:nvPr>
        </p:nvGraphicFramePr>
        <p:xfrm>
          <a:off x="1259840" y="4053523"/>
          <a:ext cx="6624638" cy="2605088"/>
        </p:xfrm>
        <a:graphic>
          <a:graphicData uri="http://schemas.openxmlformats.org/drawingml/2006/table">
            <a:tbl>
              <a:tblPr/>
              <a:tblGrid>
                <a:gridCol w="3314700"/>
                <a:gridCol w="3309937"/>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sz="2400" b="0" i="0" u="none" strike="noStrike" cap="none" normalizeH="0" baseline="0" dirty="0" smtClean="0">
                          <a:ln>
                            <a:noFill/>
                          </a:ln>
                          <a:solidFill>
                            <a:schemeClr val="tx1"/>
                          </a:solidFill>
                          <a:effectLst/>
                          <a:latin typeface="Arial" panose="020B0604020202020204" pitchFamily="34" charset="0"/>
                          <a:ea typeface="楷体_GB2312" pitchFamily="1" charset="-122"/>
                        </a:rPr>
                        <a:t>协议</a:t>
                      </a:r>
                      <a:endParaRPr kumimoji="0" lang="zh-CN" sz="2400" b="0" i="0" u="none" strike="noStrike" cap="none" normalizeH="0" baseline="0" dirty="0" smtClean="0">
                        <a:ln>
                          <a:noFill/>
                        </a:ln>
                        <a:solidFill>
                          <a:schemeClr val="tx1"/>
                        </a:solidFill>
                        <a:effectLst/>
                        <a:latin typeface="Arial" panose="020B060402020202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9ACE7"/>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sz="2400" b="0" i="0" u="none" strike="noStrike" cap="none" normalizeH="0" baseline="0" dirty="0" smtClean="0">
                          <a:ln>
                            <a:noFill/>
                          </a:ln>
                          <a:solidFill>
                            <a:schemeClr val="tx1"/>
                          </a:solidFill>
                          <a:effectLst/>
                          <a:latin typeface="Arial" panose="020B0604020202020204" pitchFamily="34" charset="0"/>
                          <a:ea typeface="楷体_GB2312" pitchFamily="1" charset="-122"/>
                        </a:rPr>
                        <a:t>端口</a:t>
                      </a:r>
                      <a:endParaRPr kumimoji="0" lang="zh-CN" sz="2400" b="0" i="0" u="none" strike="noStrike" cap="none" normalizeH="0" baseline="0" dirty="0" smtClean="0">
                        <a:ln>
                          <a:noFill/>
                        </a:ln>
                        <a:solidFill>
                          <a:schemeClr val="tx1"/>
                        </a:solidFill>
                        <a:effectLst/>
                        <a:latin typeface="Arial" panose="020B0604020202020204" pitchFamily="34"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9ACE7"/>
                    </a:solid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zh-CN" sz="2400" b="0" i="0" u="none" strike="noStrike" cap="none" normalizeH="0" baseline="0" dirty="0" smtClean="0">
                          <a:ln>
                            <a:noFill/>
                          </a:ln>
                          <a:solidFill>
                            <a:schemeClr val="tx1"/>
                          </a:solidFill>
                          <a:effectLst/>
                          <a:latin typeface="Arial" panose="020B0604020202020204" pitchFamily="34" charset="0"/>
                          <a:ea typeface="楷体_GB2312" pitchFamily="1" charset="-122"/>
                        </a:rPr>
                        <a:t>Telnet</a:t>
                      </a:r>
                      <a:r>
                        <a:rPr kumimoji="0" lang="zh-CN" sz="2400" b="0" i="0" u="none" strike="noStrike" cap="none" normalizeH="0" baseline="0" dirty="0" smtClean="0">
                          <a:ln>
                            <a:noFill/>
                          </a:ln>
                          <a:solidFill>
                            <a:schemeClr val="tx1"/>
                          </a:solidFill>
                          <a:effectLst/>
                          <a:latin typeface="Arial" panose="020B0604020202020204" pitchFamily="34" charset="0"/>
                          <a:ea typeface="楷体_GB2312" pitchFamily="1" charset="-122"/>
                        </a:rPr>
                        <a:t>协议</a:t>
                      </a:r>
                      <a:endParaRPr kumimoji="0" lang="zh-CN" sz="2400" b="0" i="0" u="none" strike="noStrike" cap="none" normalizeH="0" baseline="0" dirty="0" smtClean="0">
                        <a:ln>
                          <a:noFill/>
                        </a:ln>
                        <a:solidFill>
                          <a:schemeClr val="tx1"/>
                        </a:solidFill>
                        <a:effectLst/>
                        <a:latin typeface="Arial" panose="020B060402020202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rPr>
                        <a:t>23</a:t>
                      </a:r>
                      <a:endPar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楷体_GB2312" pitchFamily="1" charset="-122"/>
                        </a:rPr>
                        <a:t>简单邮件传输协议</a:t>
                      </a:r>
                      <a:r>
                        <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rPr>
                        <a:t>smtp</a:t>
                      </a:r>
                      <a:endPar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rPr>
                        <a:t>25</a:t>
                      </a:r>
                      <a:endPar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515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楷体_GB2312" pitchFamily="1" charset="-122"/>
                        </a:rPr>
                        <a:t>文件传输协议</a:t>
                      </a:r>
                      <a:r>
                        <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rPr>
                        <a:t>ftp</a:t>
                      </a:r>
                      <a:endPar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rPr>
                        <a:t>21</a:t>
                      </a:r>
                      <a:endPar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楷体_GB2312" pitchFamily="1" charset="-122"/>
                        </a:rPr>
                        <a:t>超文本传输协议</a:t>
                      </a:r>
                      <a:r>
                        <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rPr>
                        <a:t>http</a:t>
                      </a:r>
                      <a:endParaRPr kumimoji="0" lang="zh-CN" altLang="zh-CN" sz="2400" b="0" i="0" u="none" strike="noStrike" cap="none" normalizeH="0" baseline="0" smtClean="0">
                        <a:ln>
                          <a:noFill/>
                        </a:ln>
                        <a:solidFill>
                          <a:schemeClr val="tx1"/>
                        </a:solidFill>
                        <a:effectLst/>
                        <a:latin typeface="Arial" panose="020B060402020202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zh-CN" sz="2400" b="0" i="0" u="none" strike="noStrike" cap="none" normalizeH="0" baseline="0" dirty="0" smtClean="0">
                          <a:ln>
                            <a:noFill/>
                          </a:ln>
                          <a:solidFill>
                            <a:schemeClr val="tx1"/>
                          </a:solidFill>
                          <a:effectLst/>
                          <a:latin typeface="Arial" panose="020B0604020202020204" pitchFamily="34" charset="0"/>
                          <a:ea typeface="楷体_GB2312" pitchFamily="1" charset="-122"/>
                        </a:rPr>
                        <a:t>80</a:t>
                      </a:r>
                      <a:endParaRPr kumimoji="0" lang="zh-CN" altLang="zh-CN" sz="2400" b="0" i="0" u="none" strike="noStrike" cap="none" normalizeH="0" baseline="0" dirty="0" smtClean="0">
                        <a:ln>
                          <a:noFill/>
                        </a:ln>
                        <a:solidFill>
                          <a:schemeClr val="tx1"/>
                        </a:solidFill>
                        <a:effectLst/>
                        <a:latin typeface="Arial" panose="020B0604020202020204" pitchFamily="34"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72415" y="734060"/>
            <a:ext cx="7886700" cy="1325563"/>
          </a:xfrm>
        </p:spPr>
        <p:txBody>
          <a:bodyPr>
            <a:normAutofit/>
          </a:bodyPr>
          <a:lstStyle/>
          <a:p>
            <a:r>
              <a:rPr lang="zh-CN" altLang="en-US" sz="3200" dirty="0" smtClean="0">
                <a:latin typeface="微软雅黑" panose="020B0503020204020204" charset="-122"/>
                <a:ea typeface="微软雅黑" panose="020B0503020204020204" charset="-122"/>
                <a:cs typeface="微软雅黑" panose="020B0503020204020204" charset="-122"/>
              </a:rPr>
              <a:t>通讯要素</a:t>
            </a:r>
            <a:r>
              <a:rPr lang="en-US" altLang="zh-CN" sz="3200" dirty="0" smtClean="0">
                <a:latin typeface="微软雅黑" panose="020B0503020204020204" charset="-122"/>
                <a:ea typeface="微软雅黑" panose="020B0503020204020204" charset="-122"/>
                <a:cs typeface="微软雅黑" panose="020B0503020204020204" charset="-122"/>
              </a:rPr>
              <a:t>2</a:t>
            </a:r>
            <a:r>
              <a:rPr lang="zh-CN" altLang="en-US" sz="3200" dirty="0" smtClean="0">
                <a:latin typeface="微软雅黑" panose="020B0503020204020204" charset="-122"/>
                <a:ea typeface="微软雅黑" panose="020B0503020204020204" charset="-122"/>
                <a:cs typeface="微软雅黑" panose="020B0503020204020204" charset="-122"/>
              </a:rPr>
              <a:t>：网络通信协议</a:t>
            </a:r>
            <a:endParaRPr lang="en-US" altLang="zh-CN" sz="3200" dirty="0">
              <a:latin typeface="微软雅黑" panose="020B0503020204020204" charset="-122"/>
              <a:ea typeface="微软雅黑" panose="020B0503020204020204" charset="-122"/>
              <a:cs typeface="微软雅黑" panose="020B0503020204020204" charset="-122"/>
            </a:endParaRPr>
          </a:p>
        </p:txBody>
      </p:sp>
      <p:sp>
        <p:nvSpPr>
          <p:cNvPr id="3" name="TextBox 2"/>
          <p:cNvSpPr txBox="1"/>
          <p:nvPr/>
        </p:nvSpPr>
        <p:spPr>
          <a:xfrm>
            <a:off x="455295" y="1831975"/>
            <a:ext cx="8362950" cy="4829810"/>
          </a:xfrm>
          <a:prstGeom prst="rect">
            <a:avLst/>
          </a:prstGeom>
          <a:noFill/>
        </p:spPr>
        <p:txBody>
          <a:bodyPr wrap="square" rtlCol="0">
            <a:spAutoFit/>
          </a:bodyPr>
          <a:lstStyle/>
          <a:p>
            <a:pPr marL="285750" indent="-285750">
              <a:lnSpc>
                <a:spcPct val="120000"/>
              </a:lnSpc>
              <a:buFont typeface="Wingdings" panose="05000000000000000000" pitchFamily="2" charset="2"/>
              <a:buChar char="l"/>
            </a:pPr>
            <a:r>
              <a:rPr lang="zh-CN" altLang="en-US" sz="2400" dirty="0" smtClean="0">
                <a:latin typeface="微软雅黑" panose="020B0503020204020204" charset="-122"/>
                <a:ea typeface="微软雅黑" panose="020B0503020204020204" charset="-122"/>
                <a:cs typeface="微软雅黑" panose="020B0503020204020204" charset="-122"/>
              </a:rPr>
              <a:t>网络通信协议</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sz="2400" dirty="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计算机网络中实现通信必须有一些约定，即通信协议，对速率、传输代码、代码结构、传输控制步骤、出错控制等制定标准。</a:t>
            </a:r>
            <a:endParaRPr lang="en-US" altLang="zh-CN" sz="2400" dirty="0" smtClean="0">
              <a:latin typeface="微软雅黑" panose="020B0503020204020204" charset="-122"/>
              <a:ea typeface="微软雅黑" panose="020B0503020204020204" charset="-122"/>
              <a:cs typeface="微软雅黑" panose="020B0503020204020204" charset="-122"/>
            </a:endParaRPr>
          </a:p>
          <a:p>
            <a:pPr marL="285750" indent="-285750">
              <a:lnSpc>
                <a:spcPct val="120000"/>
              </a:lnSpc>
              <a:spcBef>
                <a:spcPts val="2400"/>
              </a:spcBef>
              <a:buFont typeface="Wingdings" panose="05000000000000000000" pitchFamily="2" charset="2"/>
              <a:buChar char="l"/>
            </a:pPr>
            <a:r>
              <a:rPr lang="zh-CN" altLang="en-US" sz="2400" dirty="0" smtClean="0">
                <a:latin typeface="微软雅黑" panose="020B0503020204020204" charset="-122"/>
                <a:ea typeface="微软雅黑" panose="020B0503020204020204" charset="-122"/>
                <a:cs typeface="微软雅黑" panose="020B0503020204020204" charset="-122"/>
              </a:rPr>
              <a:t>通信协议分层的思想</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sz="2400" dirty="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由于结点之间联系很复杂，在制定协议时，把复杂成份分解成一些简单的成份，再将它们复合起来。最常用的复合方式是层次方式，即同层间可以通信、上一层可以调用下一层，而与再下一层不发生关系。各层互不影响，利于系统的开发和扩展。</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41630" y="723900"/>
            <a:ext cx="7886700" cy="1325563"/>
          </a:xfrm>
        </p:spPr>
        <p:txBody>
          <a:bodyPr>
            <a:normAutofit/>
          </a:bodyPr>
          <a:lstStyle/>
          <a:p>
            <a:r>
              <a:rPr lang="en-US" altLang="zh-CN" sz="3200" dirty="0" smtClean="0">
                <a:latin typeface="微软雅黑" panose="020B0503020204020204" charset="-122"/>
                <a:ea typeface="微软雅黑" panose="020B0503020204020204" charset="-122"/>
                <a:cs typeface="微软雅黑" panose="020B0503020204020204" charset="-122"/>
              </a:rPr>
              <a:t>InetAddress</a:t>
            </a:r>
            <a:r>
              <a:rPr lang="zh-CN" altLang="en-US" sz="3200" dirty="0">
                <a:latin typeface="微软雅黑" panose="020B0503020204020204" charset="-122"/>
                <a:ea typeface="微软雅黑" panose="020B0503020204020204" charset="-122"/>
                <a:cs typeface="微软雅黑" panose="020B0503020204020204" charset="-122"/>
              </a:rPr>
              <a:t>类 </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5843" name="Rectangle 3"/>
          <p:cNvSpPr>
            <a:spLocks noGrp="1" noChangeArrowheads="1"/>
          </p:cNvSpPr>
          <p:nvPr>
            <p:ph type="body" idx="4294967295"/>
          </p:nvPr>
        </p:nvSpPr>
        <p:spPr>
          <a:xfrm>
            <a:off x="276860" y="1572895"/>
            <a:ext cx="8710930" cy="4807585"/>
          </a:xfrm>
        </p:spPr>
        <p:txBody>
          <a:bodyPr>
            <a:noAutofit/>
          </a:bodyPr>
          <a:lstStyle/>
          <a:p>
            <a:pPr algn="just">
              <a:lnSpc>
                <a:spcPct val="150000"/>
              </a:lnSpc>
              <a:buFont typeface="Wingdings" panose="05000000000000000000" pitchFamily="2" charset="2"/>
              <a:buChar char="l"/>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Internet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上的主机有两种方式表示地址</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smtClean="0">
              <a:latin typeface="微软雅黑" panose="020B0503020204020204" charset="-122"/>
              <a:ea typeface="微软雅黑" panose="020B0503020204020204" charset="-122"/>
              <a:cs typeface="微软雅黑" panose="020B0503020204020204" charset="-122"/>
            </a:endParaRPr>
          </a:p>
          <a:p>
            <a:pPr lvl="1" algn="just">
              <a:lnSpc>
                <a:spcPct val="150000"/>
              </a:lnSpc>
              <a:buFont typeface="Wingdings" panose="05000000000000000000" pitchFamily="2" charset="2"/>
              <a:buChar char="Ø"/>
            </a:pPr>
            <a:r>
              <a:rPr lang="zh-CN" altLang="en-US" sz="2000" dirty="0" smtClean="0">
                <a:solidFill>
                  <a:srgbClr val="C00000"/>
                </a:solidFill>
                <a:latin typeface="微软雅黑" panose="020B0503020204020204" charset="-122"/>
                <a:ea typeface="微软雅黑" panose="020B0503020204020204" charset="-122"/>
                <a:cs typeface="微软雅黑" panose="020B0503020204020204" charset="-122"/>
              </a:rPr>
              <a:t>域名</a:t>
            </a:r>
            <a:r>
              <a:rPr lang="en-US" altLang="zh-CN" sz="2000" dirty="0" smtClean="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000" dirty="0" err="1" smtClean="0">
                <a:solidFill>
                  <a:srgbClr val="C00000"/>
                </a:solidFill>
                <a:latin typeface="微软雅黑" panose="020B0503020204020204" charset="-122"/>
                <a:ea typeface="微软雅黑" panose="020B0503020204020204" charset="-122"/>
                <a:cs typeface="微软雅黑" panose="020B0503020204020204" charset="-122"/>
              </a:rPr>
              <a:t>hostName</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000" dirty="0" smtClean="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www.baidu.com</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lvl="1" algn="just">
              <a:lnSpc>
                <a:spcPct val="150000"/>
              </a:lnSpc>
              <a:buFont typeface="Wingdings" panose="05000000000000000000" pitchFamily="2" charset="2"/>
              <a:buChar char="Ø"/>
            </a:pPr>
            <a:r>
              <a:rPr lang="en-US" altLang="zh-CN" sz="2000" dirty="0" smtClean="0">
                <a:solidFill>
                  <a:srgbClr val="C00000"/>
                </a:solidFill>
                <a:latin typeface="微软雅黑" panose="020B0503020204020204" charset="-122"/>
                <a:ea typeface="微软雅黑" panose="020B0503020204020204" charset="-122"/>
                <a:cs typeface="微软雅黑" panose="020B0503020204020204" charset="-122"/>
              </a:rPr>
              <a:t>IP </a:t>
            </a:r>
            <a:r>
              <a:rPr lang="zh-CN" altLang="en-US" sz="2000" dirty="0" smtClean="0">
                <a:solidFill>
                  <a:srgbClr val="C00000"/>
                </a:solidFill>
                <a:latin typeface="微软雅黑" panose="020B0503020204020204" charset="-122"/>
                <a:ea typeface="微软雅黑" panose="020B0503020204020204" charset="-122"/>
                <a:cs typeface="微软雅黑" panose="020B0503020204020204" charset="-122"/>
              </a:rPr>
              <a:t>地址</a:t>
            </a:r>
            <a:r>
              <a:rPr lang="en-US" altLang="zh-CN" sz="2000" dirty="0" smtClean="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000" dirty="0" err="1" smtClean="0">
                <a:solidFill>
                  <a:srgbClr val="C00000"/>
                </a:solidFill>
                <a:latin typeface="微软雅黑" panose="020B0503020204020204" charset="-122"/>
                <a:ea typeface="微软雅黑" panose="020B0503020204020204" charset="-122"/>
                <a:cs typeface="微软雅黑" panose="020B0503020204020204" charset="-122"/>
              </a:rPr>
              <a:t>hostAddress</a:t>
            </a:r>
            <a:r>
              <a:rPr lang="en-US" altLang="zh-CN" sz="2000"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000" dirty="0" smtClean="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201.18.35.210</a:t>
            </a:r>
            <a:endParaRPr lang="en-US" altLang="zh-CN" sz="2000" dirty="0">
              <a:latin typeface="微软雅黑" panose="020B0503020204020204" charset="-122"/>
              <a:ea typeface="微软雅黑" panose="020B0503020204020204" charset="-122"/>
              <a:cs typeface="微软雅黑" panose="020B0503020204020204" charset="-122"/>
            </a:endParaRPr>
          </a:p>
          <a:p>
            <a:pPr algn="just">
              <a:lnSpc>
                <a:spcPct val="150000"/>
              </a:lnSpc>
              <a:buFont typeface="Wingdings" panose="05000000000000000000" pitchFamily="2" charset="2"/>
              <a:buChar char="l"/>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InetAddress</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类主要表示</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IP</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地址，两个子类：</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Inet4Address</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Inet6Address</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50000"/>
              </a:lnSpc>
              <a:buFont typeface="Wingdings" panose="05000000000000000000" pitchFamily="2" charset="2"/>
              <a:buChar char="l"/>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InetAddress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类对象含有一个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Internet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主机地址的域名和</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IP</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地址：</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www</a:t>
            </a:r>
            <a:r>
              <a:rPr lang="en-US" altLang="zh-CN" sz="2000" smtClean="0">
                <a:solidFill>
                  <a:schemeClr val="tx1"/>
                </a:solidFill>
                <a:latin typeface="微软雅黑" panose="020B0503020204020204" charset="-122"/>
                <a:ea typeface="微软雅黑" panose="020B0503020204020204" charset="-122"/>
                <a:cs typeface="微软雅黑" panose="020B0503020204020204" charset="-122"/>
                <a:sym typeface="+mn-ea"/>
              </a:rPr>
              <a:t>baidu</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.com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和 </a:t>
            </a:r>
            <a:r>
              <a:rPr lang="en-US" altLang="zh-CN" sz="2000" smtClean="0">
                <a:solidFill>
                  <a:schemeClr val="tx1"/>
                </a:solidFill>
                <a:latin typeface="微软雅黑" panose="020B0503020204020204" charset="-122"/>
                <a:ea typeface="微软雅黑" panose="020B0503020204020204" charset="-122"/>
                <a:cs typeface="微软雅黑" panose="020B0503020204020204" charset="-122"/>
                <a:sym typeface="+mn-ea"/>
              </a:rPr>
              <a:t>201.18.35.210</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域名容易记忆，当在连接网络时输入一个主机的域名后，域名服务器（</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DNS</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）负责将域名转化成</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IP</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地址，这样才能和主机建立连接。</a:t>
            </a:r>
            <a:r>
              <a:rPr lang="zh-CN" altLang="en-US" sz="2000" dirty="0" smtClean="0">
                <a:latin typeface="微软雅黑" panose="020B0503020204020204" charset="-122"/>
                <a:ea typeface="微软雅黑" panose="020B0503020204020204" charset="-122"/>
                <a:cs typeface="微软雅黑" panose="020B0503020204020204" charset="-122"/>
              </a:rPr>
              <a:t> </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a:t>
            </a:r>
            <a:r>
              <a:rPr lang="zh-CN" altLang="en-US" sz="2000" b="1" dirty="0" smtClean="0">
                <a:solidFill>
                  <a:srgbClr val="0000FF"/>
                </a:solidFill>
                <a:latin typeface="微软雅黑" panose="020B0503020204020204" charset="-122"/>
                <a:ea typeface="微软雅黑" panose="020B0503020204020204" charset="-122"/>
                <a:cs typeface="微软雅黑" panose="020B0503020204020204" charset="-122"/>
              </a:rPr>
              <a:t>域名解析</a:t>
            </a:r>
            <a:endParaRPr lang="zh-CN" altLang="en-US" sz="2000" b="1" dirty="0" smtClean="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412776"/>
            <a:ext cx="3528392"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17368" y="1412776"/>
            <a:ext cx="2448272" cy="133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436096" y="1052736"/>
            <a:ext cx="1440160" cy="369332"/>
          </a:xfrm>
          <a:prstGeom prst="rect">
            <a:avLst/>
          </a:prstGeom>
          <a:noFill/>
        </p:spPr>
        <p:txBody>
          <a:bodyPr wrap="square" rtlCol="0">
            <a:spAutoFit/>
          </a:bodyPr>
          <a:lstStyle/>
          <a:p>
            <a:r>
              <a:rPr lang="en-US" altLang="zh-CN" b="1" dirty="0" smtClean="0"/>
              <a:t>DNS</a:t>
            </a:r>
            <a:endParaRPr lang="zh-CN" altLang="en-US" b="1" dirty="0"/>
          </a:p>
        </p:txBody>
      </p:sp>
      <p:sp>
        <p:nvSpPr>
          <p:cNvPr id="8" name="TextBox 7"/>
          <p:cNvSpPr txBox="1"/>
          <p:nvPr/>
        </p:nvSpPr>
        <p:spPr>
          <a:xfrm>
            <a:off x="5220072" y="1690328"/>
            <a:ext cx="1872208" cy="369332"/>
          </a:xfrm>
          <a:prstGeom prst="rect">
            <a:avLst/>
          </a:prstGeom>
          <a:noFill/>
        </p:spPr>
        <p:txBody>
          <a:bodyPr wrap="square" rtlCol="0">
            <a:spAutoFit/>
          </a:bodyPr>
          <a:lstStyle/>
          <a:p>
            <a:r>
              <a:rPr lang="en-US" altLang="zh-CN" dirty="0"/>
              <a:t>42.121.6.2</a:t>
            </a:r>
            <a:endParaRPr lang="zh-CN" altLang="en-US" dirty="0"/>
          </a:p>
        </p:txBody>
      </p:sp>
      <p:cxnSp>
        <p:nvCxnSpPr>
          <p:cNvPr id="10" name="直接箭头连接符 9"/>
          <p:cNvCxnSpPr>
            <a:stCxn id="4098" idx="3"/>
          </p:cNvCxnSpPr>
          <p:nvPr/>
        </p:nvCxnSpPr>
        <p:spPr>
          <a:xfrm>
            <a:off x="3894896" y="1836964"/>
            <a:ext cx="112247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1"/>
          </p:cNvCxnSpPr>
          <p:nvPr/>
        </p:nvCxnSpPr>
        <p:spPr>
          <a:xfrm flipH="1">
            <a:off x="3131840" y="2078850"/>
            <a:ext cx="1885528" cy="7740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75344" y="2744924"/>
            <a:ext cx="1440160" cy="369332"/>
          </a:xfrm>
          <a:prstGeom prst="rect">
            <a:avLst/>
          </a:prstGeom>
          <a:noFill/>
        </p:spPr>
        <p:txBody>
          <a:bodyPr wrap="square" rtlCol="0">
            <a:spAutoFit/>
          </a:bodyPr>
          <a:lstStyle/>
          <a:p>
            <a:r>
              <a:rPr lang="en-US" altLang="zh-CN" dirty="0"/>
              <a:t>42.121.6.2</a:t>
            </a:r>
            <a:endParaRPr lang="zh-CN" altLang="en-US" dirty="0"/>
          </a:p>
        </p:txBody>
      </p:sp>
      <p:cxnSp>
        <p:nvCxnSpPr>
          <p:cNvPr id="16" name="直接箭头连接符 15"/>
          <p:cNvCxnSpPr/>
          <p:nvPr/>
        </p:nvCxnSpPr>
        <p:spPr>
          <a:xfrm>
            <a:off x="2987824" y="3114256"/>
            <a:ext cx="1872208" cy="9628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1332" y="3522936"/>
            <a:ext cx="2304256" cy="369332"/>
          </a:xfrm>
          <a:prstGeom prst="rect">
            <a:avLst/>
          </a:prstGeom>
          <a:noFill/>
        </p:spPr>
        <p:txBody>
          <a:bodyPr wrap="square" rtlCol="0">
            <a:spAutoFit/>
          </a:bodyPr>
          <a:lstStyle/>
          <a:p>
            <a:r>
              <a:rPr lang="zh-CN" altLang="en-US" b="1" dirty="0" smtClean="0">
                <a:latin typeface="宋体" panose="02010600030101010101" pitchFamily="2" charset="-122"/>
                <a:ea typeface="宋体" panose="02010600030101010101" pitchFamily="2" charset="-122"/>
              </a:rPr>
              <a:t>网络服务器</a:t>
            </a:r>
            <a:endParaRPr lang="zh-CN" altLang="en-US" b="1" dirty="0">
              <a:latin typeface="宋体" panose="02010600030101010101" pitchFamily="2" charset="-122"/>
              <a:ea typeface="宋体" panose="02010600030101010101" pitchFamily="2" charset="-122"/>
            </a:endParaRPr>
          </a:p>
        </p:txBody>
      </p:sp>
      <p:cxnSp>
        <p:nvCxnSpPr>
          <p:cNvPr id="19" name="直接箭头连接符 18"/>
          <p:cNvCxnSpPr/>
          <p:nvPr/>
        </p:nvCxnSpPr>
        <p:spPr>
          <a:xfrm>
            <a:off x="1691680" y="3483588"/>
            <a:ext cx="0" cy="6082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83568" y="4293096"/>
            <a:ext cx="2808312"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830816" y="4590274"/>
            <a:ext cx="2484688" cy="646331"/>
          </a:xfrm>
          <a:prstGeom prst="rect">
            <a:avLst/>
          </a:prstGeom>
          <a:noFill/>
        </p:spPr>
        <p:txBody>
          <a:bodyPr wrap="square" rtlCol="0">
            <a:spAutoFit/>
          </a:bodyPr>
          <a:lstStyle/>
          <a:p>
            <a:r>
              <a:rPr lang="en-US" altLang="zh-CN" dirty="0"/>
              <a:t>C:\</a:t>
            </a:r>
            <a:r>
              <a:rPr lang="en-US" altLang="zh-CN" dirty="0" smtClean="0"/>
              <a:t>Windows\System32\drivers\etc\hosts</a:t>
            </a:r>
            <a:endParaRPr lang="zh-CN" altLang="en-US" dirty="0"/>
          </a:p>
        </p:txBody>
      </p:sp>
      <p:sp>
        <p:nvSpPr>
          <p:cNvPr id="22" name="TextBox 21"/>
          <p:cNvSpPr txBox="1"/>
          <p:nvPr/>
        </p:nvSpPr>
        <p:spPr>
          <a:xfrm>
            <a:off x="395536" y="5589240"/>
            <a:ext cx="4060596" cy="1015663"/>
          </a:xfrm>
          <a:prstGeom prst="rect">
            <a:avLst/>
          </a:prstGeom>
          <a:noFill/>
        </p:spPr>
        <p:txBody>
          <a:bodyPr wrap="square" rtlCol="0">
            <a:spAutoFit/>
          </a:bodyPr>
          <a:lstStyle/>
          <a:p>
            <a:r>
              <a:rPr lang="zh-CN" altLang="en-US" sz="2000" dirty="0">
                <a:ea typeface="宋体" panose="02010600030101010101" pitchFamily="2" charset="-122"/>
              </a:rPr>
              <a:t>先找本机</a:t>
            </a:r>
            <a:r>
              <a:rPr lang="en-US" altLang="zh-CN" sz="2000" dirty="0">
                <a:ea typeface="宋体" panose="02010600030101010101" pitchFamily="2" charset="-122"/>
              </a:rPr>
              <a:t>hosts</a:t>
            </a:r>
            <a:r>
              <a:rPr lang="zh-CN" altLang="en-US" sz="2000" dirty="0">
                <a:ea typeface="宋体" panose="02010600030101010101" pitchFamily="2" charset="-122"/>
              </a:rPr>
              <a:t>，是否有输入的域名地址，没有的话，再通过</a:t>
            </a:r>
            <a:r>
              <a:rPr lang="en-US" altLang="zh-CN" sz="2000" dirty="0">
                <a:ea typeface="宋体" panose="02010600030101010101" pitchFamily="2" charset="-122"/>
              </a:rPr>
              <a:t>DNS</a:t>
            </a:r>
            <a:r>
              <a:rPr lang="zh-CN" altLang="en-US" sz="2000" dirty="0">
                <a:ea typeface="宋体" panose="02010600030101010101" pitchFamily="2" charset="-122"/>
              </a:rPr>
              <a:t>服务器，找主机。</a:t>
            </a:r>
            <a:endParaRPr lang="zh-CN" altLang="en-US" sz="2000" dirty="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683260" y="1679575"/>
            <a:ext cx="2892425" cy="314325"/>
          </a:xfrm>
          <a:prstGeom prst="rect">
            <a:avLst/>
          </a:prstGeom>
        </p:spPr>
      </p:pic>
      <p:pic>
        <p:nvPicPr>
          <p:cNvPr id="3" name="图片 2"/>
          <p:cNvPicPr>
            <a:picLocks noChangeAspect="1"/>
          </p:cNvPicPr>
          <p:nvPr/>
        </p:nvPicPr>
        <p:blipFill>
          <a:blip r:embed="rId2"/>
          <a:stretch>
            <a:fillRect/>
          </a:stretch>
        </p:blipFill>
        <p:spPr>
          <a:xfrm>
            <a:off x="4710430" y="4293235"/>
            <a:ext cx="4071620" cy="1965325"/>
          </a:xfrm>
          <a:prstGeom prst="rect">
            <a:avLst/>
          </a:prstGeom>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1450" y="679450"/>
            <a:ext cx="7886700" cy="1325563"/>
          </a:xfrm>
        </p:spPr>
        <p:txBody>
          <a:bodyPr>
            <a:normAutofit/>
          </a:bodyPr>
          <a:lstStyle/>
          <a:p>
            <a:r>
              <a:rPr lang="en-US" altLang="zh-CN" sz="3200" dirty="0" err="1" smtClean="0">
                <a:solidFill>
                  <a:schemeClr val="tx1"/>
                </a:solidFill>
                <a:latin typeface="微软雅黑" panose="020B0503020204020204" charset="-122"/>
                <a:ea typeface="微软雅黑" panose="020B0503020204020204" charset="-122"/>
                <a:cs typeface="微软雅黑" panose="020B0503020204020204" charset="-122"/>
              </a:rPr>
              <a:t>InetAdress</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类</a:t>
            </a:r>
            <a:endParaRPr lang="zh-CN" altLang="en-US" sz="32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内容占位符 1"/>
          <p:cNvSpPr>
            <a:spLocks noGrp="1"/>
          </p:cNvSpPr>
          <p:nvPr>
            <p:ph idx="4294967295"/>
          </p:nvPr>
        </p:nvSpPr>
        <p:spPr>
          <a:xfrm>
            <a:off x="0" y="1771650"/>
            <a:ext cx="8229600" cy="4525645"/>
          </a:xfrm>
        </p:spPr>
        <p:txBody>
          <a:bodyPr>
            <a:normAutofit/>
          </a:bodyPr>
          <a:lstStyle/>
          <a:p>
            <a:pPr>
              <a:buFont typeface="Wingdings" panose="05000000000000000000" pitchFamily="2" charset="2"/>
              <a:buChar char="l"/>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InetAddress</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类没有提供公共的构造器，而是提供了如下两个静态方法来获取</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InetAddress</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实例</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l"/>
            </a:pP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l"/>
            </a:pP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l"/>
            </a:pP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l"/>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InetAddress</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提供了如下几个常用的方法</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1864" y="3062799"/>
            <a:ext cx="7198528" cy="53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864" y="2448728"/>
            <a:ext cx="7558568" cy="532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48929"/>
            <a:ext cx="5760640" cy="1453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702753"/>
            <a:ext cx="4752528" cy="547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000" y="6250692"/>
            <a:ext cx="4752528" cy="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40447" y="1102931"/>
            <a:ext cx="5565304" cy="648072"/>
          </a:xfrm>
          <a:prstGeom prst="rect">
            <a:avLst/>
          </a:prstGeom>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dirty="0" err="1" smtClean="0">
                <a:latin typeface="微软雅黑" panose="020B0503020204020204" charset="-122"/>
                <a:ea typeface="微软雅黑" panose="020B0503020204020204" charset="-122"/>
                <a:cs typeface="微软雅黑" panose="020B0503020204020204" charset="-122"/>
              </a:rPr>
              <a:t>InetAdress</a:t>
            </a:r>
            <a:r>
              <a:rPr lang="en-US" altLang="zh-CN" sz="3600" dirty="0" smtClean="0">
                <a:latin typeface="微软雅黑" panose="020B0503020204020204" charset="-122"/>
                <a:ea typeface="微软雅黑" panose="020B0503020204020204" charset="-122"/>
                <a:cs typeface="微软雅黑" panose="020B0503020204020204" charset="-122"/>
              </a:rPr>
              <a:t> </a:t>
            </a:r>
            <a:r>
              <a:rPr lang="zh-CN" altLang="en-US" sz="3600" dirty="0" smtClean="0">
                <a:latin typeface="微软雅黑" panose="020B0503020204020204" charset="-122"/>
                <a:ea typeface="微软雅黑" panose="020B0503020204020204" charset="-122"/>
                <a:cs typeface="微软雅黑" panose="020B0503020204020204" charset="-122"/>
              </a:rPr>
              <a:t>代码示例</a:t>
            </a:r>
            <a:endParaRPr lang="zh-CN" altLang="en-US" sz="36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46685" y="2211705"/>
            <a:ext cx="8849995" cy="3197225"/>
          </a:xfrm>
          <a:prstGeom prst="rect">
            <a:avLst/>
          </a:prstGeom>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2415" y="824230"/>
            <a:ext cx="7886700" cy="1325563"/>
          </a:xfrm>
        </p:spPr>
        <p:txBody>
          <a:bodyPr/>
          <a:lstStyle/>
          <a:p>
            <a:r>
              <a:rPr lang="en-US" altLang="zh-CN" sz="3200" dirty="0" smtClean="0">
                <a:latin typeface="微软雅黑" panose="020B0503020204020204" charset="-122"/>
                <a:ea typeface="微软雅黑" panose="020B0503020204020204" charset="-122"/>
                <a:cs typeface="微软雅黑" panose="020B0503020204020204" charset="-122"/>
              </a:rPr>
              <a:t>TCP/IP</a:t>
            </a:r>
            <a:r>
              <a:rPr lang="zh-CN" altLang="en-US" sz="3200" dirty="0">
                <a:latin typeface="微软雅黑" panose="020B0503020204020204" charset="-122"/>
                <a:ea typeface="微软雅黑" panose="020B0503020204020204" charset="-122"/>
                <a:cs typeface="微软雅黑" panose="020B0503020204020204" charset="-122"/>
              </a:rPr>
              <a:t>协议簇 </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7171" name="Rectangle 3"/>
          <p:cNvSpPr>
            <a:spLocks noGrp="1" noChangeArrowheads="1"/>
          </p:cNvSpPr>
          <p:nvPr>
            <p:ph type="body" idx="4294967295"/>
          </p:nvPr>
        </p:nvSpPr>
        <p:spPr>
          <a:xfrm>
            <a:off x="273050" y="1715770"/>
            <a:ext cx="8870950" cy="4392295"/>
          </a:xfrm>
        </p:spPr>
        <p:txBody>
          <a:bodyPr>
            <a:noAutofit/>
          </a:bodyPr>
          <a:lstStyle/>
          <a:p>
            <a:pPr>
              <a:lnSpc>
                <a:spcPct val="160000"/>
              </a:lnSpc>
              <a:spcBef>
                <a:spcPts val="1800"/>
              </a:spcBef>
              <a:buFont typeface="Wingdings" panose="05000000000000000000" pitchFamily="2" charset="2"/>
              <a:buChar char="l"/>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传输层协议中有两个非常重要的协议：</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800100" lvl="1" indent="-342900">
              <a:lnSpc>
                <a:spcPct val="160000"/>
              </a:lnSpc>
              <a:buFont typeface="Wingdings" panose="05000000000000000000" pitchFamily="2" charset="2"/>
              <a:buChar char="Ø"/>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传输控制协议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TCP(Transmission Control Protocol)</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800100" lvl="1" indent="-342900">
              <a:lnSpc>
                <a:spcPct val="160000"/>
              </a:lnSpc>
              <a:buFont typeface="Wingdings" panose="05000000000000000000" pitchFamily="2" charset="2"/>
              <a:buChar char="Ø"/>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用户数据报协议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UDP(User Datagram Protocol)</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endParaRPr>
          </a:p>
          <a:p>
            <a:pPr>
              <a:lnSpc>
                <a:spcPct val="160000"/>
              </a:lnSpc>
              <a:spcBef>
                <a:spcPts val="1800"/>
              </a:spcBef>
              <a:buFont typeface="Wingdings" panose="05000000000000000000" pitchFamily="2" charset="2"/>
              <a:buChar char="l"/>
            </a:pP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TCP/IP </a:t>
            </a:r>
            <a:r>
              <a:rPr lang="zh-CN" altLang="en-US" sz="2000" b="1" dirty="0" smtClean="0">
                <a:solidFill>
                  <a:srgbClr val="0000FF"/>
                </a:solidFill>
                <a:latin typeface="微软雅黑" panose="020B0503020204020204" charset="-122"/>
                <a:ea typeface="微软雅黑" panose="020B0503020204020204" charset="-122"/>
                <a:cs typeface="微软雅黑" panose="020B0503020204020204" charset="-122"/>
              </a:rPr>
              <a:t>以</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其两个主要协议：传输控制协议(</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TCP)</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和网络互联协议(</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IP)</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而得名，实际上是一组协议，包括多个具有不同功能且互为关联的协议</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60000"/>
              </a:lnSpc>
              <a:buFont typeface="Wingdings" panose="05000000000000000000" pitchFamily="2" charset="2"/>
              <a:buChar char="l"/>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IP(Internet Protocol)</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协议是网络层的主要协议，支持网间互连的数据通信</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60000"/>
              </a:lnSpc>
              <a:spcBef>
                <a:spcPts val="1800"/>
              </a:spcBef>
              <a:buFont typeface="Wingdings" panose="05000000000000000000" pitchFamily="2" charset="2"/>
              <a:buChar char="l"/>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TCP/IP</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协议模型从更实用的角度出发，形成了高效的四层体系结构，</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即</a:t>
            </a:r>
            <a:r>
              <a:rPr lang="zh-CN" altLang="en-US" sz="2000" b="1" dirty="0" smtClean="0">
                <a:solidFill>
                  <a:srgbClr val="0000FF"/>
                </a:solidFill>
                <a:latin typeface="微软雅黑" panose="020B0503020204020204" charset="-122"/>
                <a:ea typeface="微软雅黑" panose="020B0503020204020204" charset="-122"/>
                <a:cs typeface="微软雅黑" panose="020B0503020204020204" charset="-122"/>
              </a:rPr>
              <a:t>物理链路层</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IP</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层、传输层和应用层</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smtClean="0">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l"/>
            </a:pP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347980" y="980440"/>
            <a:ext cx="4176395" cy="720090"/>
          </a:xfrm>
        </p:spPr>
        <p:txBody>
          <a:bodyPr anchor="ctr">
            <a:normAutofit/>
          </a:bodyPr>
          <a:lstStyle/>
          <a:p>
            <a:r>
              <a:rPr lang="en-US" altLang="zh-CN" sz="3555" dirty="0" smtClean="0">
                <a:latin typeface="微软雅黑" panose="020B0503020204020204" charset="-122"/>
                <a:ea typeface="微软雅黑" panose="020B0503020204020204" charset="-122"/>
                <a:cs typeface="微软雅黑" panose="020B0503020204020204" charset="-122"/>
              </a:rPr>
              <a:t>TCP </a:t>
            </a:r>
            <a:r>
              <a:rPr lang="zh-CN" altLang="en-US" sz="3555" dirty="0" smtClean="0">
                <a:latin typeface="微软雅黑" panose="020B0503020204020204" charset="-122"/>
                <a:ea typeface="微软雅黑" panose="020B0503020204020204" charset="-122"/>
                <a:cs typeface="微软雅黑" panose="020B0503020204020204" charset="-122"/>
              </a:rPr>
              <a:t>和 </a:t>
            </a:r>
            <a:r>
              <a:rPr lang="en-US" altLang="zh-CN" sz="3555" dirty="0" smtClean="0">
                <a:latin typeface="微软雅黑" panose="020B0503020204020204" charset="-122"/>
                <a:ea typeface="微软雅黑" panose="020B0503020204020204" charset="-122"/>
                <a:cs typeface="微软雅黑" panose="020B0503020204020204" charset="-122"/>
              </a:rPr>
              <a:t>UDP</a:t>
            </a:r>
            <a:endParaRPr lang="zh-CN" altLang="en-US" sz="3555" dirty="0">
              <a:latin typeface="微软雅黑" panose="020B0503020204020204" charset="-122"/>
              <a:ea typeface="微软雅黑" panose="020B0503020204020204" charset="-122"/>
              <a:cs typeface="微软雅黑" panose="020B0503020204020204" charset="-122"/>
            </a:endParaRPr>
          </a:p>
        </p:txBody>
      </p:sp>
      <p:sp>
        <p:nvSpPr>
          <p:cNvPr id="41987" name="TextBox 2"/>
          <p:cNvSpPr txBox="1">
            <a:spLocks noChangeArrowheads="1"/>
          </p:cNvSpPr>
          <p:nvPr/>
        </p:nvSpPr>
        <p:spPr bwMode="auto">
          <a:xfrm>
            <a:off x="211128" y="1700555"/>
            <a:ext cx="8784976" cy="511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lnSpc>
                <a:spcPct val="120000"/>
              </a:lnSpc>
              <a:spcBef>
                <a:spcPts val="1200"/>
              </a:spcBef>
              <a:buFont typeface="Wingdings" panose="05000000000000000000" pitchFamily="2" charset="2"/>
              <a:buChar char="l"/>
            </a:pPr>
            <a:r>
              <a:rPr kumimoji="0" lang="en-US" altLang="zh-CN" b="1" dirty="0" smtClean="0">
                <a:solidFill>
                  <a:srgbClr val="C00000"/>
                </a:solidFill>
                <a:latin typeface="微软雅黑" panose="020B0503020204020204" charset="-122"/>
                <a:ea typeface="微软雅黑" panose="020B0503020204020204" charset="-122"/>
                <a:cs typeface="微软雅黑" panose="020B0503020204020204" charset="-122"/>
              </a:rPr>
              <a:t>TCP</a:t>
            </a:r>
            <a:r>
              <a:rPr kumimoji="0" lang="zh-CN" altLang="en-US" b="1" dirty="0" smtClean="0">
                <a:solidFill>
                  <a:srgbClr val="C00000"/>
                </a:solidFill>
                <a:latin typeface="微软雅黑" panose="020B0503020204020204" charset="-122"/>
                <a:ea typeface="微软雅黑" panose="020B0503020204020204" charset="-122"/>
                <a:cs typeface="微软雅黑" panose="020B0503020204020204" charset="-122"/>
              </a:rPr>
              <a:t>协议：</a:t>
            </a:r>
            <a:endParaRPr kumimoji="0" lang="en-US" altLang="zh-CN" b="1" dirty="0" smtClean="0">
              <a:solidFill>
                <a:srgbClr val="C00000"/>
              </a:solidFill>
              <a:latin typeface="微软雅黑" panose="020B0503020204020204" charset="-122"/>
              <a:ea typeface="微软雅黑" panose="020B0503020204020204" charset="-122"/>
              <a:cs typeface="微软雅黑" panose="020B0503020204020204" charset="-122"/>
            </a:endParaRPr>
          </a:p>
          <a:p>
            <a:pPr marL="1085850" lvl="1" indent="-342900">
              <a:lnSpc>
                <a:spcPct val="120000"/>
              </a:lnSpc>
              <a:buFont typeface="Wingdings" panose="05000000000000000000" pitchFamily="2" charset="2"/>
              <a:buChar char="Ø"/>
            </a:pPr>
            <a:r>
              <a:rPr kumimoji="0" lang="zh-CN" altLang="en-US" dirty="0" smtClean="0">
                <a:latin typeface="微软雅黑" panose="020B0503020204020204" charset="-122"/>
                <a:ea typeface="微软雅黑" panose="020B0503020204020204" charset="-122"/>
                <a:cs typeface="微软雅黑" panose="020B0503020204020204" charset="-122"/>
              </a:rPr>
              <a:t>使用</a:t>
            </a:r>
            <a:r>
              <a:rPr kumimoji="0" lang="en-US" altLang="zh-CN" dirty="0">
                <a:latin typeface="微软雅黑" panose="020B0503020204020204" charset="-122"/>
                <a:ea typeface="微软雅黑" panose="020B0503020204020204" charset="-122"/>
                <a:cs typeface="微软雅黑" panose="020B0503020204020204" charset="-122"/>
              </a:rPr>
              <a:t>TCP</a:t>
            </a:r>
            <a:r>
              <a:rPr kumimoji="0" lang="zh-CN" altLang="en-US" dirty="0" smtClean="0">
                <a:latin typeface="微软雅黑" panose="020B0503020204020204" charset="-122"/>
                <a:ea typeface="微软雅黑" panose="020B0503020204020204" charset="-122"/>
                <a:cs typeface="微软雅黑" panose="020B0503020204020204" charset="-122"/>
              </a:rPr>
              <a:t>协议前，须</a:t>
            </a:r>
            <a:r>
              <a:rPr kumimoji="0" lang="zh-CN" altLang="en-US" dirty="0">
                <a:latin typeface="微软雅黑" panose="020B0503020204020204" charset="-122"/>
                <a:ea typeface="微软雅黑" panose="020B0503020204020204" charset="-122"/>
                <a:cs typeface="微软雅黑" panose="020B0503020204020204" charset="-122"/>
              </a:rPr>
              <a:t>先建立</a:t>
            </a:r>
            <a:r>
              <a:rPr kumimoji="0" lang="en-US" altLang="zh-CN" dirty="0">
                <a:latin typeface="微软雅黑" panose="020B0503020204020204" charset="-122"/>
                <a:ea typeface="微软雅黑" panose="020B0503020204020204" charset="-122"/>
                <a:cs typeface="微软雅黑" panose="020B0503020204020204" charset="-122"/>
              </a:rPr>
              <a:t>TCP</a:t>
            </a:r>
            <a:r>
              <a:rPr kumimoji="0" lang="zh-CN" altLang="en-US" dirty="0" smtClean="0">
                <a:latin typeface="微软雅黑" panose="020B0503020204020204" charset="-122"/>
                <a:ea typeface="微软雅黑" panose="020B0503020204020204" charset="-122"/>
                <a:cs typeface="微软雅黑" panose="020B0503020204020204" charset="-122"/>
              </a:rPr>
              <a:t>连接，形成传输数据通道</a:t>
            </a:r>
            <a:endParaRPr kumimoji="0" lang="en-US" altLang="zh-CN" dirty="0" smtClean="0">
              <a:latin typeface="微软雅黑" panose="020B0503020204020204" charset="-122"/>
              <a:ea typeface="微软雅黑" panose="020B0503020204020204" charset="-122"/>
              <a:cs typeface="微软雅黑" panose="020B0503020204020204" charset="-122"/>
            </a:endParaRPr>
          </a:p>
          <a:p>
            <a:pPr marL="1085850" lvl="1" indent="-342900">
              <a:lnSpc>
                <a:spcPct val="120000"/>
              </a:lnSpc>
              <a:buFont typeface="Wingdings" panose="05000000000000000000" pitchFamily="2" charset="2"/>
              <a:buChar char="Ø"/>
            </a:pPr>
            <a:r>
              <a:rPr kumimoji="0" lang="zh-CN" altLang="en-US" dirty="0" smtClean="0">
                <a:latin typeface="微软雅黑" panose="020B0503020204020204" charset="-122"/>
                <a:ea typeface="微软雅黑" panose="020B0503020204020204" charset="-122"/>
                <a:cs typeface="微软雅黑" panose="020B0503020204020204" charset="-122"/>
              </a:rPr>
              <a:t>传输前，采用“</a:t>
            </a:r>
            <a:r>
              <a:rPr kumimoji="0" lang="zh-CN" altLang="en-US" b="1" dirty="0" smtClean="0">
                <a:latin typeface="微软雅黑" panose="020B0503020204020204" charset="-122"/>
                <a:ea typeface="微软雅黑" panose="020B0503020204020204" charset="-122"/>
                <a:cs typeface="微软雅黑" panose="020B0503020204020204" charset="-122"/>
              </a:rPr>
              <a:t>三次握手</a:t>
            </a:r>
            <a:r>
              <a:rPr kumimoji="0" lang="zh-CN" altLang="en-US" dirty="0" smtClean="0">
                <a:latin typeface="微软雅黑" panose="020B0503020204020204" charset="-122"/>
                <a:ea typeface="微软雅黑" panose="020B0503020204020204" charset="-122"/>
                <a:cs typeface="微软雅黑" panose="020B0503020204020204" charset="-122"/>
              </a:rPr>
              <a:t>”方式，是可靠的</a:t>
            </a:r>
            <a:endParaRPr kumimoji="0" lang="en-US" altLang="zh-CN" dirty="0" smtClean="0">
              <a:latin typeface="微软雅黑" panose="020B0503020204020204" charset="-122"/>
              <a:ea typeface="微软雅黑" panose="020B0503020204020204" charset="-122"/>
              <a:cs typeface="微软雅黑" panose="020B0503020204020204" charset="-122"/>
            </a:endParaRPr>
          </a:p>
          <a:p>
            <a:pPr marL="1085850" lvl="1" indent="-342900">
              <a:lnSpc>
                <a:spcPct val="120000"/>
              </a:lnSpc>
              <a:buFont typeface="Wingdings" panose="05000000000000000000" pitchFamily="2" charset="2"/>
              <a:buChar char="Ø"/>
            </a:pPr>
            <a:r>
              <a:rPr kumimoji="0" lang="en-US" altLang="zh-CN" dirty="0">
                <a:latin typeface="微软雅黑" panose="020B0503020204020204" charset="-122"/>
                <a:ea typeface="微软雅黑" panose="020B0503020204020204" charset="-122"/>
                <a:cs typeface="微软雅黑" panose="020B0503020204020204" charset="-122"/>
              </a:rPr>
              <a:t>TCP</a:t>
            </a:r>
            <a:r>
              <a:rPr kumimoji="0" lang="zh-CN" altLang="en-US" dirty="0">
                <a:latin typeface="微软雅黑" panose="020B0503020204020204" charset="-122"/>
                <a:ea typeface="微软雅黑" panose="020B0503020204020204" charset="-122"/>
                <a:cs typeface="微软雅黑" panose="020B0503020204020204" charset="-122"/>
              </a:rPr>
              <a:t>协议进行通信的两个应用</a:t>
            </a:r>
            <a:r>
              <a:rPr kumimoji="0" lang="zh-CN" altLang="en-US" dirty="0" smtClean="0">
                <a:latin typeface="微软雅黑" panose="020B0503020204020204" charset="-122"/>
                <a:ea typeface="微软雅黑" panose="020B0503020204020204" charset="-122"/>
                <a:cs typeface="微软雅黑" panose="020B0503020204020204" charset="-122"/>
              </a:rPr>
              <a:t>进程：客户端、服务端</a:t>
            </a:r>
            <a:endParaRPr kumimoji="0" lang="en-US" altLang="zh-CN" dirty="0" smtClean="0">
              <a:latin typeface="微软雅黑" panose="020B0503020204020204" charset="-122"/>
              <a:ea typeface="微软雅黑" panose="020B0503020204020204" charset="-122"/>
              <a:cs typeface="微软雅黑" panose="020B0503020204020204" charset="-122"/>
            </a:endParaRPr>
          </a:p>
          <a:p>
            <a:pPr marL="1085850" lvl="1" indent="-342900">
              <a:lnSpc>
                <a:spcPct val="120000"/>
              </a:lnSpc>
              <a:buFont typeface="Wingdings" panose="05000000000000000000" pitchFamily="2" charset="2"/>
              <a:buChar char="Ø"/>
            </a:pPr>
            <a:r>
              <a:rPr kumimoji="0" lang="zh-CN" altLang="en-US" dirty="0" smtClean="0">
                <a:latin typeface="微软雅黑" panose="020B0503020204020204" charset="-122"/>
                <a:ea typeface="微软雅黑" panose="020B0503020204020204" charset="-122"/>
                <a:cs typeface="微软雅黑" panose="020B0503020204020204" charset="-122"/>
              </a:rPr>
              <a:t>在连接中可进行大数据量的传输</a:t>
            </a:r>
            <a:endParaRPr kumimoji="0" lang="en-US" altLang="zh-CN" dirty="0" smtClean="0">
              <a:latin typeface="微软雅黑" panose="020B0503020204020204" charset="-122"/>
              <a:ea typeface="微软雅黑" panose="020B0503020204020204" charset="-122"/>
              <a:cs typeface="微软雅黑" panose="020B0503020204020204" charset="-122"/>
            </a:endParaRPr>
          </a:p>
          <a:p>
            <a:pPr marL="1085850" lvl="1" indent="-342900">
              <a:lnSpc>
                <a:spcPct val="120000"/>
              </a:lnSpc>
              <a:buFont typeface="Wingdings" panose="05000000000000000000" pitchFamily="2" charset="2"/>
              <a:buChar char="Ø"/>
            </a:pPr>
            <a:r>
              <a:rPr kumimoji="0" lang="zh-CN" altLang="en-US" dirty="0" smtClean="0">
                <a:latin typeface="微软雅黑" panose="020B0503020204020204" charset="-122"/>
                <a:ea typeface="微软雅黑" panose="020B0503020204020204" charset="-122"/>
                <a:cs typeface="微软雅黑" panose="020B0503020204020204" charset="-122"/>
              </a:rPr>
              <a:t>传输完毕，需释放已建立</a:t>
            </a:r>
            <a:r>
              <a:rPr kumimoji="0" lang="zh-CN" altLang="en-US" dirty="0">
                <a:latin typeface="微软雅黑" panose="020B0503020204020204" charset="-122"/>
                <a:ea typeface="微软雅黑" panose="020B0503020204020204" charset="-122"/>
                <a:cs typeface="微软雅黑" panose="020B0503020204020204" charset="-122"/>
              </a:rPr>
              <a:t>的</a:t>
            </a:r>
            <a:r>
              <a:rPr kumimoji="0" lang="zh-CN" altLang="en-US" dirty="0" smtClean="0">
                <a:latin typeface="微软雅黑" panose="020B0503020204020204" charset="-122"/>
                <a:ea typeface="微软雅黑" panose="020B0503020204020204" charset="-122"/>
                <a:cs typeface="微软雅黑" panose="020B0503020204020204" charset="-122"/>
              </a:rPr>
              <a:t>连接，效率低</a:t>
            </a:r>
            <a:endParaRPr kumimoji="0" lang="zh-CN" altLang="en-US" dirty="0" smtClean="0">
              <a:latin typeface="微软雅黑" panose="020B0503020204020204" charset="-122"/>
              <a:ea typeface="微软雅黑" panose="020B0503020204020204" charset="-122"/>
              <a:cs typeface="微软雅黑" panose="020B0503020204020204" charset="-122"/>
            </a:endParaRPr>
          </a:p>
          <a:p>
            <a:pPr marL="342900" indent="-342900">
              <a:lnSpc>
                <a:spcPct val="120000"/>
              </a:lnSpc>
              <a:spcBef>
                <a:spcPts val="1200"/>
              </a:spcBef>
              <a:buFont typeface="Wingdings" panose="05000000000000000000" pitchFamily="2" charset="2"/>
              <a:buChar char="l"/>
            </a:pPr>
            <a:r>
              <a:rPr kumimoji="0" lang="en-US" altLang="zh-CN" b="1" dirty="0" smtClean="0">
                <a:solidFill>
                  <a:srgbClr val="C00000"/>
                </a:solidFill>
                <a:latin typeface="微软雅黑" panose="020B0503020204020204" charset="-122"/>
                <a:ea typeface="微软雅黑" panose="020B0503020204020204" charset="-122"/>
                <a:cs typeface="微软雅黑" panose="020B0503020204020204" charset="-122"/>
              </a:rPr>
              <a:t>UDP</a:t>
            </a:r>
            <a:r>
              <a:rPr kumimoji="0" lang="zh-CN" altLang="en-US" b="1" dirty="0" smtClean="0">
                <a:solidFill>
                  <a:srgbClr val="C00000"/>
                </a:solidFill>
                <a:latin typeface="微软雅黑" panose="020B0503020204020204" charset="-122"/>
                <a:ea typeface="微软雅黑" panose="020B0503020204020204" charset="-122"/>
                <a:cs typeface="微软雅黑" panose="020B0503020204020204" charset="-122"/>
              </a:rPr>
              <a:t>协议：</a:t>
            </a:r>
            <a:endParaRPr kumimoji="0" lang="en-US" altLang="zh-CN" b="1" dirty="0" smtClean="0">
              <a:solidFill>
                <a:srgbClr val="C00000"/>
              </a:solidFill>
              <a:latin typeface="微软雅黑" panose="020B0503020204020204" charset="-122"/>
              <a:ea typeface="微软雅黑" panose="020B0503020204020204" charset="-122"/>
              <a:cs typeface="微软雅黑" panose="020B0503020204020204" charset="-122"/>
            </a:endParaRPr>
          </a:p>
          <a:p>
            <a:pPr marL="1085850" lvl="1" indent="-342900">
              <a:lnSpc>
                <a:spcPct val="120000"/>
              </a:lnSpc>
              <a:buFont typeface="Wingdings" panose="05000000000000000000" pitchFamily="2" charset="2"/>
              <a:buChar char="Ø"/>
            </a:pPr>
            <a:r>
              <a:rPr kumimoji="0" lang="zh-CN" altLang="en-US" dirty="0" smtClean="0">
                <a:latin typeface="微软雅黑" panose="020B0503020204020204" charset="-122"/>
                <a:ea typeface="微软雅黑" panose="020B0503020204020204" charset="-122"/>
                <a:cs typeface="微软雅黑" panose="020B0503020204020204" charset="-122"/>
              </a:rPr>
              <a:t>将数据、源、目的封装成数据包，不需要建立连接</a:t>
            </a:r>
            <a:endParaRPr kumimoji="0" lang="en-US" altLang="zh-CN" dirty="0" smtClean="0">
              <a:latin typeface="微软雅黑" panose="020B0503020204020204" charset="-122"/>
              <a:ea typeface="微软雅黑" panose="020B0503020204020204" charset="-122"/>
              <a:cs typeface="微软雅黑" panose="020B0503020204020204" charset="-122"/>
            </a:endParaRPr>
          </a:p>
          <a:p>
            <a:pPr marL="1085850" lvl="1" indent="-342900">
              <a:lnSpc>
                <a:spcPct val="120000"/>
              </a:lnSpc>
              <a:buFont typeface="Wingdings" panose="05000000000000000000" pitchFamily="2" charset="2"/>
              <a:buChar char="Ø"/>
            </a:pPr>
            <a:r>
              <a:rPr kumimoji="0" lang="zh-CN" altLang="en-US" dirty="0" smtClean="0">
                <a:latin typeface="微软雅黑" panose="020B0503020204020204" charset="-122"/>
                <a:ea typeface="微软雅黑" panose="020B0503020204020204" charset="-122"/>
                <a:cs typeface="微软雅黑" panose="020B0503020204020204" charset="-122"/>
              </a:rPr>
              <a:t>每个数据报的大小限制在</a:t>
            </a:r>
            <a:r>
              <a:rPr kumimoji="0" lang="en-US" altLang="zh-CN" dirty="0" smtClean="0">
                <a:latin typeface="微软雅黑" panose="020B0503020204020204" charset="-122"/>
                <a:ea typeface="微软雅黑" panose="020B0503020204020204" charset="-122"/>
                <a:cs typeface="微软雅黑" panose="020B0503020204020204" charset="-122"/>
              </a:rPr>
              <a:t>64K</a:t>
            </a:r>
            <a:r>
              <a:rPr kumimoji="0" lang="zh-CN" altLang="en-US" dirty="0" smtClean="0">
                <a:latin typeface="微软雅黑" panose="020B0503020204020204" charset="-122"/>
                <a:ea typeface="微软雅黑" panose="020B0503020204020204" charset="-122"/>
                <a:cs typeface="微软雅黑" panose="020B0503020204020204" charset="-122"/>
              </a:rPr>
              <a:t>内</a:t>
            </a:r>
            <a:endParaRPr kumimoji="0" lang="en-US" altLang="zh-CN" dirty="0" smtClean="0">
              <a:latin typeface="微软雅黑" panose="020B0503020204020204" charset="-122"/>
              <a:ea typeface="微软雅黑" panose="020B0503020204020204" charset="-122"/>
              <a:cs typeface="微软雅黑" panose="020B0503020204020204" charset="-122"/>
            </a:endParaRPr>
          </a:p>
          <a:p>
            <a:pPr marL="1085850" lvl="1" indent="-342900">
              <a:lnSpc>
                <a:spcPct val="120000"/>
              </a:lnSpc>
              <a:buFont typeface="Wingdings" panose="05000000000000000000" pitchFamily="2" charset="2"/>
              <a:buChar char="Ø"/>
            </a:pPr>
            <a:r>
              <a:rPr kumimoji="0" lang="zh-CN" altLang="en-US" dirty="0" smtClean="0">
                <a:latin typeface="微软雅黑" panose="020B0503020204020204" charset="-122"/>
                <a:ea typeface="微软雅黑" panose="020B0503020204020204" charset="-122"/>
                <a:cs typeface="微软雅黑" panose="020B0503020204020204" charset="-122"/>
              </a:rPr>
              <a:t>因无需连接，故是不可靠的</a:t>
            </a:r>
            <a:endParaRPr kumimoji="0" lang="en-US" altLang="zh-CN" dirty="0" smtClean="0">
              <a:latin typeface="微软雅黑" panose="020B0503020204020204" charset="-122"/>
              <a:ea typeface="微软雅黑" panose="020B0503020204020204" charset="-122"/>
              <a:cs typeface="微软雅黑" panose="020B0503020204020204" charset="-122"/>
            </a:endParaRPr>
          </a:p>
          <a:p>
            <a:pPr marL="1085850" lvl="1" indent="-342900">
              <a:lnSpc>
                <a:spcPct val="120000"/>
              </a:lnSpc>
              <a:buFont typeface="Wingdings" panose="05000000000000000000" pitchFamily="2" charset="2"/>
              <a:buChar char="Ø"/>
            </a:pPr>
            <a:r>
              <a:rPr kumimoji="0" lang="zh-CN" altLang="en-US" dirty="0" smtClean="0">
                <a:latin typeface="微软雅黑" panose="020B0503020204020204" charset="-122"/>
                <a:ea typeface="微软雅黑" panose="020B0503020204020204" charset="-122"/>
                <a:cs typeface="微软雅黑" panose="020B0503020204020204" charset="-122"/>
              </a:rPr>
              <a:t>发送数据结束时无需释放资源，速度快</a:t>
            </a:r>
            <a:endParaRPr kumimoji="0"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占位符 1"/>
          <p:cNvSpPr>
            <a:spLocks noGrp="1"/>
          </p:cNvSpPr>
          <p:nvPr>
            <p:ph type="body" sz="quarter" idx="10"/>
          </p:nvPr>
        </p:nvSpPr>
        <p:spPr>
          <a:xfrm>
            <a:off x="191135" y="1173480"/>
            <a:ext cx="8794115" cy="5090795"/>
          </a:xfrm>
        </p:spPr>
        <p:txBody>
          <a:bodyPr vert="horz" wrap="square" lIns="91440" tIns="45720" rIns="91440" bIns="45720" anchor="t"/>
          <a:p>
            <a:pPr marL="0" indent="0">
              <a:lnSpc>
                <a:spcPct val="170000"/>
              </a:lnSpc>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什么是</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TCP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70000"/>
              </a:lnSpc>
              <a:buNone/>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TCP(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传输控制协议</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是一种基于流的网络通讯方法，它与其它的任何协议都有很大的不同。</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70000"/>
              </a:lnSpc>
              <a:buNone/>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TCP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提供的网络通讯接口与</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UDP(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用户数据报协议</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截然不同：</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marL="914400" lvl="2" indent="0">
              <a:lnSpc>
                <a:spcPct val="170000"/>
              </a:lnSpc>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基于</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UDP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与基于</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TCP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相比</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基于</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UDP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的通信传输速度更快</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914400" lvl="2" indent="0">
              <a:lnSpc>
                <a:spcPct val="170000"/>
              </a:lnSpc>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但基于</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UDP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的通信不能提供可靠性</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即发出的信息接收方不一定收到</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发出信息的顺序与接收的顺序不一定相同。</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1"/>
          <p:cNvSpPr>
            <a:spLocks noGrp="1"/>
          </p:cNvSpPr>
          <p:nvPr>
            <p:ph type="body" sz="quarter" idx="10"/>
          </p:nvPr>
        </p:nvSpPr>
        <p:spPr>
          <a:xfrm>
            <a:off x="323215" y="886460"/>
            <a:ext cx="8125460" cy="5090795"/>
          </a:xfrm>
        </p:spPr>
        <p:txBody>
          <a:bodyPr vert="horz" wrap="square" lIns="91440" tIns="45720" rIns="91440" bIns="45720" anchor="t"/>
          <a:p>
            <a:pPr marL="0" indent="0">
              <a:lnSpc>
                <a:spcPct val="150000"/>
              </a:lnSpc>
              <a:buNone/>
            </a:pP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TCP</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通信过程</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）我们可以将基于</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TCP</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的通信比做打电话</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一方负责监听</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一方负责呼叫</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呼叫的一方为客户端</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监听的一方为服务器端。</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服务器端</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绑定于特定端口，服务器侦听</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等待连接请求</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客户端向服务器和特定端口提交连接请求  </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服务器接受连接，产生一新的</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，绑定到另一端口，由此</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来处理和客户端的交互，服务器继续侦听原</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来接受其他客户端的连接请求</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连接成功后客户端也产生一</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，并通过它来与服务器端通讯（注意：客户端</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并不与特定端口绑定</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服务器端和客户端就通过读取和写入各自的</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来进行通讯 </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2617202" y="1341134"/>
            <a:ext cx="3909987" cy="773918"/>
            <a:chOff x="7038412" y="5298115"/>
            <a:chExt cx="3099874" cy="517828"/>
          </a:xfrm>
        </p:grpSpPr>
        <p:grpSp>
          <p:nvGrpSpPr>
            <p:cNvPr id="90" name="组合 89"/>
            <p:cNvGrpSpPr/>
            <p:nvPr/>
          </p:nvGrpSpPr>
          <p:grpSpPr>
            <a:xfrm>
              <a:off x="7038412" y="5298115"/>
              <a:ext cx="3099874" cy="517828"/>
              <a:chOff x="5718131" y="5650928"/>
              <a:chExt cx="4596458" cy="767829"/>
            </a:xfrm>
          </p:grpSpPr>
          <p:sp>
            <p:nvSpPr>
              <p:cNvPr id="92" name="圆角矩形 91"/>
              <p:cNvSpPr/>
              <p:nvPr/>
            </p:nvSpPr>
            <p:spPr>
              <a:xfrm>
                <a:off x="5718131" y="5650928"/>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93" name="圆角矩形 92"/>
              <p:cNvSpPr/>
              <p:nvPr/>
            </p:nvSpPr>
            <p:spPr>
              <a:xfrm>
                <a:off x="5829672" y="5747159"/>
                <a:ext cx="4373372" cy="575365"/>
              </a:xfrm>
              <a:prstGeom prst="roundRect">
                <a:avLst>
                  <a:gd name="adj" fmla="val 50000"/>
                </a:avLst>
              </a:prstGeom>
              <a:solidFill>
                <a:schemeClr val="accent1"/>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charset="-122"/>
                  <a:ea typeface="微软雅黑" panose="020B0503020204020204" charset="-122"/>
                </a:endParaRPr>
              </a:p>
            </p:txBody>
          </p:sp>
        </p:grpSp>
        <p:sp>
          <p:nvSpPr>
            <p:cNvPr id="91" name="TextBox 19"/>
            <p:cNvSpPr txBox="1"/>
            <p:nvPr/>
          </p:nvSpPr>
          <p:spPr>
            <a:xfrm>
              <a:off x="7752953" y="5433395"/>
              <a:ext cx="245676" cy="169102"/>
            </a:xfrm>
            <a:prstGeom prst="rect">
              <a:avLst/>
            </a:prstGeom>
            <a:noFill/>
          </p:spPr>
          <p:txBody>
            <a:bodyPr wrap="none" rtlCol="0">
              <a:spAutoFit/>
            </a:bodyPr>
            <a:lstStyle/>
            <a:p>
              <a:endParaRPr lang="zh-CN" altLang="en-US" sz="1050" dirty="0">
                <a:solidFill>
                  <a:schemeClr val="bg1"/>
                </a:solidFill>
                <a:latin typeface="微软雅黑" panose="020B0503020204020204" charset="-122"/>
                <a:ea typeface="微软雅黑" panose="020B0503020204020204" charset="-122"/>
              </a:endParaRPr>
            </a:p>
          </p:txBody>
        </p:sp>
      </p:grpSp>
      <p:sp>
        <p:nvSpPr>
          <p:cNvPr id="94" name="标题 1"/>
          <p:cNvSpPr txBox="1"/>
          <p:nvPr/>
        </p:nvSpPr>
        <p:spPr>
          <a:xfrm>
            <a:off x="3069969" y="1350407"/>
            <a:ext cx="3004449" cy="512945"/>
          </a:xfrm>
          <a:prstGeom prst="rect">
            <a:avLst/>
          </a:prstGeom>
        </p:spPr>
        <p:txBody>
          <a:bodyPr lIns="68561" tIns="34281" rIns="68561" bIns="34281">
            <a:noAutofit/>
          </a:bodyPr>
          <a:lstStyle>
            <a:lvl1pPr algn="ctr" defTabSz="913765" rtl="0" eaLnBrk="1" latinLnBrk="0" hangingPunct="1">
              <a:lnSpc>
                <a:spcPct val="90000"/>
              </a:lnSpc>
              <a:spcBef>
                <a:spcPct val="0"/>
              </a:spcBef>
              <a:buNone/>
              <a:defRPr sz="2400" b="0" kern="1200">
                <a:solidFill>
                  <a:schemeClr val="bg1"/>
                </a:solidFill>
                <a:effectLst/>
                <a:latin typeface="+mj-ea"/>
                <a:ea typeface="+mj-ea"/>
                <a:cs typeface="+mj-cs"/>
              </a:defRPr>
            </a:lvl1pPr>
          </a:lstStyle>
          <a:p>
            <a:pPr>
              <a:lnSpc>
                <a:spcPct val="150000"/>
              </a:lnSpc>
            </a:pPr>
            <a:r>
              <a:rPr lang="zh-CN" altLang="en-US" sz="2700" dirty="0" smtClean="0">
                <a:latin typeface="造字工房悦黑（非商用）常规体" pitchFamily="2" charset="-122"/>
                <a:ea typeface="造字工房悦黑（非商用）常规体" pitchFamily="2" charset="-122"/>
              </a:rPr>
              <a:t>目录页</a:t>
            </a:r>
            <a:endParaRPr lang="zh-CN" altLang="en-US" sz="2700" dirty="0">
              <a:latin typeface="造字工房悦黑（非商用）常规体" pitchFamily="2" charset="-122"/>
              <a:ea typeface="造字工房悦黑（非商用）常规体" pitchFamily="2" charset="-122"/>
            </a:endParaRPr>
          </a:p>
        </p:txBody>
      </p:sp>
      <p:sp>
        <p:nvSpPr>
          <p:cNvPr id="96" name="矩形 95"/>
          <p:cNvSpPr/>
          <p:nvPr/>
        </p:nvSpPr>
        <p:spPr>
          <a:xfrm>
            <a:off x="3070225" y="2447290"/>
            <a:ext cx="4434205" cy="4154170"/>
          </a:xfrm>
          <a:prstGeom prst="rect">
            <a:avLst/>
          </a:prstGeom>
        </p:spPr>
        <p:txBody>
          <a:bodyPr wrap="square">
            <a:spAutoFit/>
          </a:bodyPr>
          <a:lstStyle/>
          <a:p>
            <a:pPr algn="l"/>
            <a:r>
              <a:rPr lang="zh-CN" altLang="en-US" sz="2400" dirty="0">
                <a:solidFill>
                  <a:schemeClr val="tx1"/>
                </a:solidFill>
                <a:latin typeface="微软雅黑" panose="020B0503020204020204" charset="-122"/>
                <a:ea typeface="微软雅黑" panose="020B0503020204020204" charset="-122"/>
                <a:sym typeface="+mn-ea"/>
              </a:rPr>
              <a:t>一、</a:t>
            </a:r>
            <a:r>
              <a:rPr sz="2400" noProof="0">
                <a:ln>
                  <a:noFill/>
                </a:ln>
                <a:effectLst/>
                <a:uLnTx/>
                <a:uFillTx/>
                <a:sym typeface="+mn-ea"/>
              </a:rPr>
              <a:t>网络编程概述</a:t>
            </a:r>
            <a:endParaRPr lang="zh-CN" altLang="en-US" sz="2400" dirty="0">
              <a:solidFill>
                <a:schemeClr val="tx1"/>
              </a:solidFill>
              <a:latin typeface="微软雅黑" panose="020B0503020204020204" charset="-122"/>
              <a:ea typeface="微软雅黑" panose="020B0503020204020204" charset="-122"/>
              <a:sym typeface="+mn-ea"/>
            </a:endParaRPr>
          </a:p>
          <a:p>
            <a:pPr algn="l"/>
            <a:endParaRPr lang="zh-CN" altLang="en-US" sz="2400" dirty="0">
              <a:solidFill>
                <a:schemeClr val="tx1"/>
              </a:solidFill>
              <a:latin typeface="微软雅黑" panose="020B0503020204020204" charset="-122"/>
              <a:ea typeface="微软雅黑" panose="020B0503020204020204" charset="-122"/>
              <a:sym typeface="+mn-ea"/>
            </a:endParaRPr>
          </a:p>
          <a:p>
            <a:pPr algn="l"/>
            <a:r>
              <a:rPr lang="zh-CN" altLang="en-US" sz="2400" dirty="0">
                <a:solidFill>
                  <a:schemeClr val="tx1"/>
                </a:solidFill>
                <a:latin typeface="微软雅黑" panose="020B0503020204020204" charset="-122"/>
                <a:ea typeface="微软雅黑" panose="020B0503020204020204" charset="-122"/>
                <a:sym typeface="+mn-ea"/>
              </a:rPr>
              <a:t>二、</a:t>
            </a:r>
            <a:r>
              <a:rPr sz="2400" noProof="0">
                <a:ln>
                  <a:noFill/>
                </a:ln>
                <a:effectLst/>
                <a:uLnTx/>
                <a:uFillTx/>
                <a:sym typeface="+mn-ea"/>
              </a:rPr>
              <a:t>通讯要素</a:t>
            </a:r>
            <a:endParaRPr lang="zh-CN" altLang="en-US" sz="2400" dirty="0">
              <a:solidFill>
                <a:schemeClr val="tx1"/>
              </a:solidFill>
              <a:latin typeface="微软雅黑" panose="020B0503020204020204" charset="-122"/>
              <a:ea typeface="微软雅黑" panose="020B0503020204020204" charset="-122"/>
              <a:sym typeface="+mn-ea"/>
            </a:endParaRPr>
          </a:p>
          <a:p>
            <a:pPr algn="l"/>
            <a:endParaRPr lang="zh-CN" altLang="en-US" sz="2400" dirty="0">
              <a:solidFill>
                <a:schemeClr val="tx1"/>
              </a:solidFill>
              <a:latin typeface="微软雅黑" panose="020B0503020204020204" charset="-122"/>
              <a:ea typeface="微软雅黑" panose="020B0503020204020204" charset="-122"/>
              <a:sym typeface="+mn-ea"/>
            </a:endParaRPr>
          </a:p>
          <a:p>
            <a:pPr algn="l"/>
            <a:r>
              <a:rPr lang="zh-CN" altLang="en-US" sz="2400" dirty="0">
                <a:solidFill>
                  <a:schemeClr val="tx1"/>
                </a:solidFill>
                <a:latin typeface="微软雅黑" panose="020B0503020204020204" charset="-122"/>
                <a:ea typeface="微软雅黑" panose="020B0503020204020204" charset="-122"/>
                <a:sym typeface="+mn-ea"/>
              </a:rPr>
              <a:t>三、</a:t>
            </a:r>
            <a:r>
              <a:rPr sz="2400" noProof="0">
                <a:ln>
                  <a:noFill/>
                </a:ln>
                <a:effectLst/>
                <a:uLnTx/>
                <a:uFillTx/>
                <a:sym typeface="+mn-ea"/>
              </a:rPr>
              <a:t>InetAddress类</a:t>
            </a:r>
            <a:endParaRPr lang="zh-CN" altLang="en-US" sz="2400" dirty="0">
              <a:solidFill>
                <a:schemeClr val="tx1"/>
              </a:solidFill>
              <a:latin typeface="微软雅黑" panose="020B0503020204020204" charset="-122"/>
              <a:ea typeface="微软雅黑" panose="020B0503020204020204" charset="-122"/>
              <a:sym typeface="+mn-ea"/>
            </a:endParaRPr>
          </a:p>
          <a:p>
            <a:pPr algn="l"/>
            <a:endParaRPr lang="zh-CN" altLang="en-US" sz="2400" dirty="0">
              <a:solidFill>
                <a:schemeClr val="tx1"/>
              </a:solidFill>
              <a:latin typeface="微软雅黑" panose="020B0503020204020204" charset="-122"/>
              <a:ea typeface="微软雅黑" panose="020B0503020204020204" charset="-122"/>
              <a:sym typeface="+mn-ea"/>
            </a:endParaRPr>
          </a:p>
          <a:p>
            <a:pPr algn="l"/>
            <a:r>
              <a:rPr lang="zh-CN" altLang="en-US" sz="2400" dirty="0">
                <a:solidFill>
                  <a:schemeClr val="tx1"/>
                </a:solidFill>
                <a:latin typeface="微软雅黑" panose="020B0503020204020204" charset="-122"/>
                <a:ea typeface="微软雅黑" panose="020B0503020204020204" charset="-122"/>
                <a:sym typeface="+mn-ea"/>
              </a:rPr>
              <a:t>四、</a:t>
            </a:r>
            <a:r>
              <a:rPr sz="2400" noProof="0">
                <a:ln>
                  <a:noFill/>
                </a:ln>
                <a:effectLst/>
                <a:uLnTx/>
                <a:uFillTx/>
                <a:sym typeface="+mn-ea"/>
              </a:rPr>
              <a:t>TCP网络通信</a:t>
            </a:r>
            <a:endParaRPr lang="zh-CN" altLang="en-US" sz="2400" dirty="0">
              <a:solidFill>
                <a:schemeClr val="tx1"/>
              </a:solidFill>
              <a:latin typeface="微软雅黑" panose="020B0503020204020204" charset="-122"/>
              <a:ea typeface="微软雅黑" panose="020B0503020204020204" charset="-122"/>
              <a:sym typeface="+mn-ea"/>
            </a:endParaRPr>
          </a:p>
          <a:p>
            <a:pPr algn="l"/>
            <a:endParaRPr lang="zh-CN" altLang="en-US" sz="2400" dirty="0">
              <a:solidFill>
                <a:schemeClr val="tx1"/>
              </a:solidFill>
              <a:latin typeface="微软雅黑" panose="020B0503020204020204" charset="-122"/>
              <a:ea typeface="微软雅黑" panose="020B0503020204020204" charset="-122"/>
              <a:sym typeface="+mn-ea"/>
            </a:endParaRPr>
          </a:p>
          <a:p>
            <a:pPr algn="l"/>
            <a:r>
              <a:rPr lang="zh-CN" altLang="en-US" sz="2400" dirty="0">
                <a:solidFill>
                  <a:schemeClr val="tx1"/>
                </a:solidFill>
                <a:latin typeface="微软雅黑" panose="020B0503020204020204" charset="-122"/>
                <a:ea typeface="微软雅黑" panose="020B0503020204020204" charset="-122"/>
                <a:sym typeface="+mn-ea"/>
              </a:rPr>
              <a:t>五、</a:t>
            </a:r>
            <a:r>
              <a:rPr sz="2400" noProof="0">
                <a:ln>
                  <a:noFill/>
                </a:ln>
                <a:effectLst/>
                <a:uLnTx/>
                <a:uFillTx/>
                <a:sym typeface="+mn-ea"/>
              </a:rPr>
              <a:t>UDP网络通信</a:t>
            </a:r>
            <a:endParaRPr sz="2400" noProof="0">
              <a:ln>
                <a:noFill/>
              </a:ln>
              <a:effectLst/>
              <a:uLnTx/>
              <a:uFillTx/>
              <a:sym typeface="+mn-ea"/>
            </a:endParaRPr>
          </a:p>
          <a:p>
            <a:pPr algn="l"/>
            <a:endParaRPr lang="zh-CN" altLang="en-US" sz="2400" dirty="0">
              <a:solidFill>
                <a:schemeClr val="tx1"/>
              </a:solidFill>
              <a:latin typeface="微软雅黑" panose="020B0503020204020204" charset="-122"/>
              <a:ea typeface="微软雅黑" panose="020B0503020204020204" charset="-122"/>
              <a:sym typeface="+mn-ea"/>
            </a:endParaRPr>
          </a:p>
          <a:p>
            <a:pPr algn="l"/>
            <a:r>
              <a:rPr lang="zh-CN" altLang="en-US" sz="2400" dirty="0">
                <a:solidFill>
                  <a:schemeClr val="tx1"/>
                </a:solidFill>
                <a:latin typeface="微软雅黑" panose="020B0503020204020204" charset="-122"/>
                <a:ea typeface="微软雅黑" panose="020B0503020204020204" charset="-122"/>
                <a:sym typeface="+mn-ea"/>
              </a:rPr>
              <a:t>六、</a:t>
            </a:r>
            <a:r>
              <a:rPr sz="2400" noProof="0">
                <a:ln>
                  <a:noFill/>
                </a:ln>
                <a:effectLst/>
                <a:uLnTx/>
                <a:uFillTx/>
                <a:sym typeface="+mn-ea"/>
              </a:rPr>
              <a:t>URL编程</a:t>
            </a:r>
            <a:endParaRPr lang="zh-CN" altLang="en-US" sz="2400" dirty="0">
              <a:solidFill>
                <a:schemeClr val="tx1"/>
              </a:solidFill>
              <a:latin typeface="微软雅黑" panose="020B0503020204020204" charset="-122"/>
              <a:ea typeface="微软雅黑" panose="020B0503020204020204" charset="-122"/>
              <a:sym typeface="+mn-ea"/>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1448" y="4721066"/>
            <a:ext cx="1295876" cy="12958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占位符 1"/>
          <p:cNvSpPr>
            <a:spLocks noGrp="1"/>
          </p:cNvSpPr>
          <p:nvPr>
            <p:ph type="body" sz="quarter" idx="10"/>
          </p:nvPr>
        </p:nvSpPr>
        <p:spPr>
          <a:xfrm>
            <a:off x="287655" y="1101725"/>
            <a:ext cx="8687435" cy="5460365"/>
          </a:xfrm>
        </p:spPr>
        <p:txBody>
          <a:bodyPr vert="horz" wrap="square" lIns="91440" tIns="45720" rIns="91440" bIns="45720" anchor="t"/>
          <a:p>
            <a:pPr marL="0" indent="0">
              <a:lnSpc>
                <a:spcPct val="120000"/>
              </a:lnSpc>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三次握手流程</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客户端发个请求“开门呐，我要进来”给服务器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服务器发个“进来吧，我去给你开门”给客户端</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客户端有很客气的发个“谢谢，我要进来了”给服务器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四次挥手流程</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客户端发个“时间不早了，我要走了”给服务器，等服务器起身送他</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服务器听到了，发个“我知道了，那我送你出门吧”给客户端，等客户端走</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服务器把门关上后，发个“我关门了”给客户端，然后等客户端走</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a:t>
            </a:r>
            <a:r>
              <a:rPr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客户端发个“我知道了，我走了”，之后自己就走了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1"/>
          <p:cNvSpPr>
            <a:spLocks noGrp="1"/>
          </p:cNvSpPr>
          <p:nvPr>
            <p:ph type="body" sz="quarter" idx="10"/>
          </p:nvPr>
        </p:nvSpPr>
        <p:spPr>
          <a:xfrm>
            <a:off x="318453" y="1087438"/>
            <a:ext cx="7602537" cy="5091112"/>
          </a:xfrm>
        </p:spPr>
        <p:txBody>
          <a:bodyPr vert="horz" wrap="square" lIns="91440" tIns="45720" rIns="91440" bIns="45720" anchor="t"/>
          <a:p>
            <a:pPr marL="0" indent="0">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通信过程</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dirty="0">
                <a:solidFill>
                  <a:srgbClr val="FF0000"/>
                </a:solidFill>
                <a:latin typeface="微软雅黑" panose="020B0503020204020204" charset="-122"/>
                <a:ea typeface="微软雅黑" panose="020B0503020204020204" charset="-122"/>
                <a:cs typeface="微软雅黑" panose="020B0503020204020204" charset="-122"/>
              </a:rPr>
              <a:t>三次握手</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20483" name="Picture 5"/>
          <p:cNvPicPr>
            <a:picLocks noChangeAspect="1"/>
          </p:cNvPicPr>
          <p:nvPr/>
        </p:nvPicPr>
        <p:blipFill>
          <a:blip r:embed="rId1"/>
          <a:stretch>
            <a:fillRect/>
          </a:stretch>
        </p:blipFill>
        <p:spPr>
          <a:xfrm>
            <a:off x="937895" y="1783080"/>
            <a:ext cx="7267575" cy="4944745"/>
          </a:xfrm>
          <a:prstGeom prst="rect">
            <a:avLst/>
          </a:prstGeom>
          <a:noFill/>
          <a:ln w="9525">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文本占位符 1"/>
          <p:cNvSpPr>
            <a:spLocks noGrp="1"/>
          </p:cNvSpPr>
          <p:nvPr>
            <p:ph type="body" sz="quarter" idx="10"/>
          </p:nvPr>
        </p:nvSpPr>
        <p:spPr>
          <a:xfrm>
            <a:off x="505460" y="1173480"/>
            <a:ext cx="8342630" cy="5090795"/>
          </a:xfrm>
        </p:spPr>
        <p:txBody>
          <a:bodyPr vert="horz" wrap="square" lIns="91440" tIns="45720" rIns="91440" bIns="45720" anchor="t"/>
          <a:p>
            <a:pPr>
              <a:lnSpc>
                <a:spcPct val="210000"/>
              </a:lnSpc>
              <a:buFont typeface="Wingdings" panose="05000000000000000000" charset="0"/>
              <a:buChar char="Ø"/>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三次握手的原因：防止已经失效的报文发送到服务器端。</a:t>
            </a:r>
            <a:endParaRPr lang="en-US"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210000"/>
              </a:lnSpc>
              <a:buFont typeface="Wingdings" panose="05000000000000000000" charset="0"/>
              <a:buChar char="Ø"/>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握手要</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次，挥手要</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4</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次原因：连接时，服务器一直处于</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LISTEN</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状态，</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server</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接收到</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syn</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报文后，会将</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syn</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和</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ack</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同时返回。释放连接时，只是一端不在发送报文，但还是可以接收的。另一端可以直接</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close</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。也可以等待发送完毕之后，再发送</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FIN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报文，所以是将，</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FIN</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和</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ACK</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发开发送。</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4294967295"/>
          </p:nvPr>
        </p:nvSpPr>
        <p:spPr>
          <a:xfrm>
            <a:off x="494665" y="1767205"/>
            <a:ext cx="8281035" cy="4608830"/>
          </a:xfrm>
        </p:spPr>
        <p:txBody>
          <a:bodyPr>
            <a:noAutofit/>
          </a:bodyPr>
          <a:lstStyle/>
          <a:p>
            <a:pPr>
              <a:lnSpc>
                <a:spcPct val="140000"/>
              </a:lnSpc>
              <a:buFont typeface="Wingdings" panose="05000000000000000000" pitchFamily="2" charset="2"/>
              <a:buChar char="l"/>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利用套接字</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开发</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网络应用程序早已被广泛的采用，以至于成为事实上的标准</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40000"/>
              </a:lnSpc>
              <a:buFont typeface="Wingdings" panose="05000000000000000000" pitchFamily="2" charset="2"/>
              <a:buChar char="l"/>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通信的两端都要有</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，是两台机器间通信的端点</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40000"/>
              </a:lnSpc>
              <a:buFont typeface="Wingdings" panose="05000000000000000000" pitchFamily="2" charset="2"/>
              <a:buChar char="l"/>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网络通信其实就是Socket间的通信。</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40000"/>
              </a:lnSpc>
              <a:buFont typeface="Wingdings" panose="05000000000000000000" pitchFamily="2" charset="2"/>
              <a:buChar char="l"/>
            </a:pP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允许程序把网络连接当成一个流，</a:t>
            </a:r>
            <a:r>
              <a:rPr lang="zh-CN" altLang="zh-CN" sz="2400" dirty="0" smtClean="0">
                <a:solidFill>
                  <a:schemeClr val="tx1"/>
                </a:solidFill>
                <a:latin typeface="微软雅黑" panose="020B0503020204020204" charset="-122"/>
                <a:ea typeface="微软雅黑" panose="020B0503020204020204" charset="-122"/>
                <a:cs typeface="微软雅黑" panose="020B0503020204020204" charset="-122"/>
              </a:rPr>
              <a:t>数据</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在两个Socket间通过IO传输</a:t>
            </a:r>
            <a:r>
              <a:rPr lang="zh-CN" altLang="zh-CN" sz="24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marL="57150" lvl="1" indent="-342900">
              <a:lnSpc>
                <a:spcPct val="140000"/>
              </a:lnSpc>
              <a:spcBef>
                <a:spcPts val="1200"/>
              </a:spcBef>
              <a:buFont typeface="Wingdings" panose="05000000000000000000" pitchFamily="2" charset="2"/>
              <a:buChar char="l"/>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一般主动发起通信的应用程序属</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客户端</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等待</a:t>
            </a:r>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rPr>
              <a:t>通信请求的  </a:t>
            </a: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chemeClr val="tx1"/>
              </a:solidFill>
              <a:latin typeface="微软雅黑" panose="020B0503020204020204" charset="-122"/>
              <a:ea typeface="微软雅黑" panose="020B0503020204020204" charset="-122"/>
              <a:cs typeface="微软雅黑" panose="020B0503020204020204" charset="-122"/>
            </a:endParaRPr>
          </a:p>
          <a:p>
            <a:pPr marL="0" lvl="1" indent="0">
              <a:lnSpc>
                <a:spcPct val="140000"/>
              </a:lnSpc>
              <a:spcBef>
                <a:spcPts val="1200"/>
              </a:spcBef>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rPr>
              <a:t>为</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服务</a:t>
            </a:r>
            <a:r>
              <a:rPr lang="zh-CN" altLang="en-US" dirty="0" smtClean="0">
                <a:solidFill>
                  <a:srgbClr val="C00000"/>
                </a:solidFill>
                <a:latin typeface="微软雅黑" panose="020B0503020204020204" charset="-122"/>
                <a:ea typeface="微软雅黑" panose="020B0503020204020204" charset="-122"/>
                <a:cs typeface="微软雅黑" panose="020B0503020204020204" charset="-122"/>
              </a:rPr>
              <a:t>端</a:t>
            </a:r>
            <a:endParaRPr lang="zh-CN" altLang="en-US"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593576" y="902823"/>
            <a:ext cx="3528392"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sz="3200" dirty="0" smtClean="0">
                <a:latin typeface="微软雅黑" panose="020B0503020204020204" charset="-122"/>
                <a:ea typeface="微软雅黑" panose="020B0503020204020204" charset="-122"/>
              </a:rPr>
              <a:t>Socket</a:t>
            </a:r>
            <a:endParaRPr lang="en-US" altLang="zh-CN" sz="3200" dirty="0" smtClean="0">
              <a:latin typeface="微软雅黑" panose="020B0503020204020204" charset="-122"/>
              <a:ea typeface="微软雅黑" panose="020B0503020204020204" charset="-122"/>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占位符 1"/>
          <p:cNvSpPr>
            <a:spLocks noGrp="1"/>
          </p:cNvSpPr>
          <p:nvPr>
            <p:ph type="body" sz="quarter" idx="10"/>
          </p:nvPr>
        </p:nvSpPr>
        <p:spPr>
          <a:xfrm>
            <a:off x="321945" y="954405"/>
            <a:ext cx="8072755" cy="5604510"/>
          </a:xfrm>
        </p:spPr>
        <p:txBody>
          <a:bodyPr vert="horz" wrap="square" lIns="91440" tIns="45720" rIns="91440" bIns="45720" anchor="t"/>
          <a:p>
            <a:pPr marL="0" indent="0">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典型通信模型</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dirty="0">
              <a:latin typeface="微软雅黑" panose="020B0503020204020204" charset="-122"/>
              <a:ea typeface="微软雅黑" panose="020B0503020204020204" charset="-122"/>
              <a:cs typeface="微软雅黑" panose="020B0503020204020204" charset="-122"/>
            </a:endParaRPr>
          </a:p>
          <a:p>
            <a:pPr marL="457200" lvl="1" indent="0">
              <a:buNone/>
            </a:pPr>
            <a:endParaRPr lang="en-US" altLang="zh-CN" sz="2400" dirty="0">
              <a:latin typeface="微软雅黑" panose="020B0503020204020204" charset="-122"/>
              <a:ea typeface="微软雅黑" panose="020B0503020204020204" charset="-122"/>
              <a:cs typeface="微软雅黑" panose="020B0503020204020204" charset="-122"/>
            </a:endParaRPr>
          </a:p>
          <a:p>
            <a:pPr marL="457200" lvl="1" indent="0">
              <a:buNone/>
            </a:pP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buNone/>
            </a:pP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Socket：套接字</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Network  Management  Software：网络管理软件(TCP/IP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协议族</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Network  Interface  Cards(NIC)：网络接口卡(网卡)</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TCP/IP-based  Network：</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基于</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TCP / IP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网络</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5363" name="Picture 4" descr="jt-2003-image001"/>
          <p:cNvPicPr>
            <a:picLocks noChangeAspect="1"/>
          </p:cNvPicPr>
          <p:nvPr/>
        </p:nvPicPr>
        <p:blipFill>
          <a:blip r:embed="rId1"/>
          <a:stretch>
            <a:fillRect/>
          </a:stretch>
        </p:blipFill>
        <p:spPr>
          <a:xfrm>
            <a:off x="1457325" y="1664018"/>
            <a:ext cx="6229350" cy="3114675"/>
          </a:xfrm>
          <a:prstGeom prst="rect">
            <a:avLst/>
          </a:prstGeom>
          <a:noFill/>
          <a:ln w="9525">
            <a:noFill/>
          </a:ln>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395536" y="1700302"/>
            <a:ext cx="828092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buFont typeface="Wingdings" panose="05000000000000000000" pitchFamily="2" charset="2"/>
              <a:buChar char="l"/>
            </a:pPr>
            <a:r>
              <a:rPr kumimoji="0" lang="en-US" altLang="zh-CN" dirty="0" smtClean="0">
                <a:latin typeface="微软雅黑" panose="020B0503020204020204" charset="-122"/>
                <a:ea typeface="微软雅黑" panose="020B0503020204020204" charset="-122"/>
                <a:cs typeface="微软雅黑" panose="020B0503020204020204" charset="-122"/>
              </a:rPr>
              <a:t>Java</a:t>
            </a:r>
            <a:r>
              <a:rPr kumimoji="0" lang="zh-CN" altLang="en-US" dirty="0">
                <a:latin typeface="微软雅黑" panose="020B0503020204020204" charset="-122"/>
                <a:ea typeface="微软雅黑" panose="020B0503020204020204" charset="-122"/>
                <a:cs typeface="微软雅黑" panose="020B0503020204020204" charset="-122"/>
              </a:rPr>
              <a:t>语言的基于套接字编程分为</a:t>
            </a:r>
            <a:r>
              <a:rPr kumimoji="0" lang="zh-CN" altLang="en-US" dirty="0" smtClean="0">
                <a:latin typeface="微软雅黑" panose="020B0503020204020204" charset="-122"/>
                <a:ea typeface="微软雅黑" panose="020B0503020204020204" charset="-122"/>
                <a:cs typeface="微软雅黑" panose="020B0503020204020204" charset="-122"/>
              </a:rPr>
              <a:t>服务端编程</a:t>
            </a:r>
            <a:r>
              <a:rPr kumimoji="0" lang="zh-CN" altLang="en-US" dirty="0">
                <a:latin typeface="微软雅黑" panose="020B0503020204020204" charset="-122"/>
                <a:ea typeface="微软雅黑" panose="020B0503020204020204" charset="-122"/>
                <a:cs typeface="微软雅黑" panose="020B0503020204020204" charset="-122"/>
              </a:rPr>
              <a:t>和客户端编程，其通信模型如</a:t>
            </a:r>
            <a:r>
              <a:rPr kumimoji="0" lang="zh-CN" altLang="en-US" dirty="0" smtClean="0">
                <a:latin typeface="微软雅黑" panose="020B0503020204020204" charset="-122"/>
                <a:ea typeface="微软雅黑" panose="020B0503020204020204" charset="-122"/>
                <a:cs typeface="微软雅黑" panose="020B0503020204020204" charset="-122"/>
              </a:rPr>
              <a:t>图所示：</a:t>
            </a:r>
            <a:endParaRPr kumimoji="0" lang="zh-CN" altLang="en-US" dirty="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kumimoji="0" lang="zh-CN" altLang="en-US" sz="2000" dirty="0">
              <a:latin typeface="微软雅黑" panose="020B0503020204020204" charset="-122"/>
              <a:ea typeface="微软雅黑" panose="020B0503020204020204" charset="-122"/>
              <a:cs typeface="微软雅黑" panose="020B0503020204020204" charset="-122"/>
            </a:endParaRPr>
          </a:p>
        </p:txBody>
      </p:sp>
      <p:sp>
        <p:nvSpPr>
          <p:cNvPr id="44036" name="Rectangle 2"/>
          <p:cNvSpPr>
            <a:spLocks noChangeArrowheads="1"/>
          </p:cNvSpPr>
          <p:nvPr/>
        </p:nvSpPr>
        <p:spPr bwMode="auto">
          <a:xfrm>
            <a:off x="0" y="18796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anose="02010600030101010101" pitchFamily="2" charset="-122"/>
            </a:endParaRPr>
          </a:p>
        </p:txBody>
      </p:sp>
      <p:pic>
        <p:nvPicPr>
          <p:cNvPr id="44037"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0" y="2564398"/>
            <a:ext cx="9008714" cy="383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a:off x="3266632" y="6437957"/>
            <a:ext cx="25387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smtClean="0">
                <a:ea typeface="宋体" panose="02010600030101010101" pitchFamily="2" charset="-122"/>
                <a:cs typeface="Times New Roman" panose="02020603050405020304" pitchFamily="18" charset="0"/>
              </a:rPr>
              <a:t>基于</a:t>
            </a:r>
            <a:r>
              <a:rPr lang="en-US" altLang="zh-CN" b="1" dirty="0">
                <a:ea typeface="宋体" panose="02010600030101010101" pitchFamily="2" charset="-122"/>
                <a:cs typeface="Times New Roman" panose="02020603050405020304" pitchFamily="18" charset="0"/>
              </a:rPr>
              <a:t>TCP</a:t>
            </a:r>
            <a:r>
              <a:rPr lang="zh-CN" altLang="en-US" b="1" dirty="0">
                <a:ea typeface="宋体" panose="02010600030101010101" pitchFamily="2" charset="-122"/>
                <a:cs typeface="Times New Roman" panose="02020603050405020304" pitchFamily="18" charset="0"/>
              </a:rPr>
              <a:t>的</a:t>
            </a:r>
            <a:r>
              <a:rPr lang="en-US" altLang="zh-CN" b="1" dirty="0">
                <a:ea typeface="宋体" panose="02010600030101010101" pitchFamily="2" charset="-122"/>
                <a:cs typeface="Times New Roman" panose="02020603050405020304" pitchFamily="18" charset="0"/>
              </a:rPr>
              <a:t>Socket</a:t>
            </a:r>
            <a:r>
              <a:rPr lang="zh-CN" altLang="en-US" b="1" dirty="0">
                <a:ea typeface="宋体" panose="02010600030101010101" pitchFamily="2" charset="-122"/>
                <a:cs typeface="Times New Roman" panose="02020603050405020304" pitchFamily="18" charset="0"/>
              </a:rPr>
              <a:t>通信</a:t>
            </a:r>
            <a:endParaRPr lang="zh-CN" altLang="en-US" dirty="0">
              <a:ea typeface="宋体" panose="02010600030101010101" pitchFamily="2" charset="-122"/>
            </a:endParaRPr>
          </a:p>
        </p:txBody>
      </p:sp>
      <p:sp>
        <p:nvSpPr>
          <p:cNvPr id="7" name="标题 1"/>
          <p:cNvSpPr txBox="1"/>
          <p:nvPr/>
        </p:nvSpPr>
        <p:spPr>
          <a:xfrm>
            <a:off x="99695" y="835660"/>
            <a:ext cx="5031740" cy="102997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3200" smtClean="0">
                <a:latin typeface="微软雅黑" panose="020B0503020204020204" charset="-122"/>
                <a:ea typeface="微软雅黑" panose="020B0503020204020204" charset="-122"/>
                <a:cs typeface="微软雅黑" panose="020B0503020204020204" charset="-122"/>
              </a:rPr>
              <a:t>基于</a:t>
            </a:r>
            <a:r>
              <a:rPr lang="en-US" altLang="zh-CN" sz="3200" smtClean="0">
                <a:latin typeface="微软雅黑" panose="020B0503020204020204" charset="-122"/>
                <a:ea typeface="微软雅黑" panose="020B0503020204020204" charset="-122"/>
                <a:cs typeface="微软雅黑" panose="020B0503020204020204" charset="-122"/>
              </a:rPr>
              <a:t>Socket</a:t>
            </a:r>
            <a:r>
              <a:rPr lang="zh-CN" altLang="en-US" sz="3200" smtClean="0">
                <a:latin typeface="微软雅黑" panose="020B0503020204020204" charset="-122"/>
                <a:ea typeface="微软雅黑" panose="020B0503020204020204" charset="-122"/>
                <a:cs typeface="微软雅黑" panose="020B0503020204020204" charset="-122"/>
              </a:rPr>
              <a:t>的</a:t>
            </a:r>
            <a:r>
              <a:rPr lang="en-US" altLang="zh-CN" sz="3200" smtClean="0">
                <a:latin typeface="微软雅黑" panose="020B0503020204020204" charset="-122"/>
                <a:ea typeface="微软雅黑" panose="020B0503020204020204" charset="-122"/>
                <a:cs typeface="微软雅黑" panose="020B0503020204020204" charset="-122"/>
              </a:rPr>
              <a:t>TCP</a:t>
            </a:r>
            <a:r>
              <a:rPr lang="zh-CN" altLang="en-US" sz="3200" smtClean="0">
                <a:latin typeface="微软雅黑" panose="020B0503020204020204" charset="-122"/>
                <a:ea typeface="微软雅黑" panose="020B0503020204020204" charset="-122"/>
                <a:cs typeface="微软雅黑" panose="020B0503020204020204" charset="-122"/>
              </a:rPr>
              <a:t>编程</a:t>
            </a:r>
            <a:endParaRPr lang="zh-CN" altLang="en-US" sz="3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251460" y="749300"/>
            <a:ext cx="6280785" cy="1030605"/>
          </a:xfrm>
        </p:spPr>
        <p:txBody>
          <a:bodyPr anchor="ctr">
            <a:normAutofit/>
          </a:bodyPr>
          <a:lstStyle/>
          <a:p>
            <a:r>
              <a:rPr lang="en-US" altLang="zh-CN" sz="3200" dirty="0">
                <a:latin typeface="微软雅黑" panose="020B0503020204020204" charset="-122"/>
                <a:ea typeface="微软雅黑" panose="020B0503020204020204" charset="-122"/>
                <a:cs typeface="微软雅黑" panose="020B0503020204020204" charset="-122"/>
              </a:rPr>
              <a:t>Socket</a:t>
            </a:r>
            <a:r>
              <a:rPr lang="zh-CN" altLang="en-US" sz="3200" dirty="0">
                <a:latin typeface="微软雅黑" panose="020B0503020204020204" charset="-122"/>
                <a:ea typeface="微软雅黑" panose="020B0503020204020204" charset="-122"/>
                <a:cs typeface="微软雅黑" panose="020B0503020204020204" charset="-122"/>
              </a:rPr>
              <a:t>类的常用方法</a:t>
            </a:r>
            <a:endParaRPr lang="zh-CN" altLang="en-US" sz="3200" dirty="0">
              <a:latin typeface="微软雅黑" panose="020B0503020204020204" charset="-122"/>
              <a:ea typeface="微软雅黑" panose="020B0503020204020204" charset="-122"/>
              <a:cs typeface="微软雅黑" panose="020B0503020204020204" charset="-122"/>
            </a:endParaRPr>
          </a:p>
        </p:txBody>
      </p:sp>
      <p:graphicFrame>
        <p:nvGraphicFramePr>
          <p:cNvPr id="47136" name="Group 32"/>
          <p:cNvGraphicFramePr>
            <a:graphicFrameLocks noGrp="1"/>
          </p:cNvGraphicFramePr>
          <p:nvPr>
            <p:custDataLst>
              <p:tags r:id="rId1"/>
            </p:custDataLst>
          </p:nvPr>
        </p:nvGraphicFramePr>
        <p:xfrm>
          <a:off x="251460" y="1517650"/>
          <a:ext cx="8641080" cy="5306060"/>
        </p:xfrm>
        <a:graphic>
          <a:graphicData uri="http://schemas.openxmlformats.org/drawingml/2006/table">
            <a:tbl>
              <a:tblPr/>
              <a:tblGrid>
                <a:gridCol w="3312160"/>
                <a:gridCol w="5328920"/>
              </a:tblGrid>
              <a:tr h="461010">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方法</a:t>
                      </a:r>
                      <a:endPar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功能</a:t>
                      </a:r>
                      <a:endPar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78168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InetAddress getLocalAddress()</a:t>
                      </a:r>
                      <a:endPar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中的</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IP</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的</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InetAddress</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对象</a:t>
                      </a:r>
                      <a:endPar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int getLocalPort()</a:t>
                      </a:r>
                      <a:endPar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返回本地</a:t>
                      </a:r>
                      <a:r>
                        <a:rPr kumimoji="0" lang="zh-CN" altLang="zh-CN"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中的端口号</a:t>
                      </a:r>
                      <a:endPar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InetAddress getInetAddress()</a:t>
                      </a:r>
                      <a:endPar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返回对方</a:t>
                      </a:r>
                      <a:r>
                        <a:rPr kumimoji="0" lang="zh-CN" altLang="zh-CN"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中</a:t>
                      </a:r>
                      <a:r>
                        <a:rPr kumimoji="0" lang="zh-CN" altLang="zh-CN"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IP</a:t>
                      </a:r>
                      <a:r>
                        <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地址</a:t>
                      </a:r>
                      <a:endPar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16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int getPort()</a:t>
                      </a:r>
                      <a:endPar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中的端口号</a:t>
                      </a:r>
                      <a:endPar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105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void close() throws IOException</a:t>
                      </a:r>
                      <a:endPar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关闭</a:t>
                      </a:r>
                      <a:r>
                        <a:rPr kumimoji="0" lang="en-US"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，不可在以后的网络连接中使用，除非创建新的套接字</a:t>
                      </a:r>
                      <a:endPar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InputStream</a:t>
                      </a:r>
                      <a:r>
                        <a:rPr kumimoji="0" lang="en-US"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getInputStream</a:t>
                      </a:r>
                      <a:r>
                        <a:rPr kumimoji="0" lang="en-US"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相关联的字节输入流，用于从</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中读数据。</a:t>
                      </a:r>
                      <a:endPar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663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OutputStream</a:t>
                      </a:r>
                      <a:r>
                        <a:rPr kumimoji="0" lang="en-US"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getOutputStream</a:t>
                      </a:r>
                      <a:r>
                        <a:rPr kumimoji="0" lang="en-US"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相关联的字节输出流，用于向</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中写数据。</a:t>
                      </a:r>
                      <a:endPar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a:xfrm>
            <a:off x="245110" y="836295"/>
            <a:ext cx="6768465" cy="791845"/>
          </a:xfrm>
          <a:noFill/>
          <a:ln w="9525">
            <a:noFill/>
          </a:ln>
        </p:spPr>
        <p:txBody>
          <a:bodyPr vert="horz" rtlCol="0" anchor="ctr">
            <a:normAutofit/>
          </a:bodyPr>
          <a:lstStyle/>
          <a:p>
            <a:pPr lvl="0" algn="l">
              <a:buClrTx/>
              <a:buSzTx/>
              <a:buFontTx/>
            </a:pPr>
            <a:r>
              <a:rPr lang="en-US" altLang="zh-CN" sz="3200" dirty="0">
                <a:latin typeface="微软雅黑" panose="020B0503020204020204" charset="-122"/>
                <a:ea typeface="微软雅黑" panose="020B0503020204020204" charset="-122"/>
                <a:cs typeface="微软雅黑" panose="020B0503020204020204" charset="-122"/>
                <a:sym typeface="+mn-ea"/>
              </a:rPr>
              <a:t>ServerSocket</a:t>
            </a:r>
            <a:r>
              <a:rPr lang="en-US" altLang="zh-CN" sz="3200" dirty="0">
                <a:latin typeface="微软雅黑" panose="020B0503020204020204" charset="-122"/>
                <a:ea typeface="微软雅黑" panose="020B0503020204020204" charset="-122"/>
                <a:cs typeface="微软雅黑" panose="020B0503020204020204" charset="-122"/>
                <a:sym typeface="+mn-ea"/>
              </a:rPr>
              <a:t>类的常用方法</a:t>
            </a:r>
            <a:endParaRPr lang="en-US" altLang="zh-CN" sz="3200" dirty="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49181" name="Group 29"/>
          <p:cNvGraphicFramePr>
            <a:graphicFrameLocks noGrp="1"/>
          </p:cNvGraphicFramePr>
          <p:nvPr/>
        </p:nvGraphicFramePr>
        <p:xfrm>
          <a:off x="539750" y="1499235"/>
          <a:ext cx="7992745" cy="5318760"/>
        </p:xfrm>
        <a:graphic>
          <a:graphicData uri="http://schemas.openxmlformats.org/drawingml/2006/table">
            <a:tbl>
              <a:tblPr/>
              <a:tblGrid>
                <a:gridCol w="3240405"/>
                <a:gridCol w="4752340"/>
              </a:tblGrid>
              <a:tr h="3238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方  法</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功  能</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66929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Socket accept() throws IOException </a:t>
                      </a:r>
                      <a:endParaRPr kumimoji="0" lang="zh-CN"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等待客户端的连接请求，返回与该客户端进行通信用的</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对象</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void </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setSoTimeout</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 timeout)               throws </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SocketException</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 </a:t>
                      </a:r>
                      <a:endParaRPr kumimoji="0" lang="zh-CN"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设置</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方法等待连接的时间为</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毫秒。若时间已到，还没有客户端连接，则抛出</a:t>
                      </a:r>
                      <a:r>
                        <a:rPr kumimoji="0" lang="en-US" altLang="zh-CN" sz="20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InterruptedIOException</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异常，</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方法不再阻塞，该倾听</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可继续使用。若</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值为</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0</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，则表示</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永远等待。该方法必须在倾听</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创建后，在</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之前调用才有效。</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64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void close()throws IOException</a:t>
                      </a:r>
                      <a:endParaRPr kumimoji="0" lang="zh-CN"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关闭监听</a:t>
                      </a:r>
                      <a:r>
                        <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Socket</a:t>
                      </a:r>
                      <a:endPar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InetAddress </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getInetAddress</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返回此服务器套接字的本地地址</a:t>
                      </a:r>
                      <a:endParaRPr kumimoji="0" lang="zh-CN" altLang="en-US"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846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getLocalPort</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返回此套接字在其上监听的端口号</a:t>
                      </a:r>
                      <a:endParaRPr kumimoji="0" lang="zh-CN" altLang="en-US"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29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SocketAddress</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getLocalSocketAddress</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返回此套接字绑定的端点的地址</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295910" y="950595"/>
            <a:ext cx="5472430" cy="1030605"/>
          </a:xfrm>
        </p:spPr>
        <p:txBody>
          <a:bodyPr anchor="ctr">
            <a:normAutofit/>
          </a:bodyPr>
          <a:lstStyle/>
          <a:p>
            <a:r>
              <a:rPr lang="en-US" altLang="zh-CN" sz="3200" dirty="0">
                <a:latin typeface="微软雅黑" panose="020B0503020204020204" charset="-122"/>
                <a:ea typeface="微软雅黑" panose="020B0503020204020204" charset="-122"/>
                <a:cs typeface="微软雅黑" panose="020B0503020204020204" charset="-122"/>
              </a:rPr>
              <a:t>基于Socket的TCP编程</a:t>
            </a:r>
            <a:endParaRPr lang="en-US" altLang="zh-CN" sz="3200" dirty="0">
              <a:latin typeface="微软雅黑" panose="020B0503020204020204" charset="-122"/>
              <a:ea typeface="微软雅黑" panose="020B0503020204020204" charset="-122"/>
              <a:cs typeface="微软雅黑" panose="020B0503020204020204" charset="-122"/>
            </a:endParaRPr>
          </a:p>
        </p:txBody>
      </p:sp>
      <p:sp>
        <p:nvSpPr>
          <p:cNvPr id="3" name="TextBox 2"/>
          <p:cNvSpPr txBox="1"/>
          <p:nvPr/>
        </p:nvSpPr>
        <p:spPr>
          <a:xfrm>
            <a:off x="107504" y="1628547"/>
            <a:ext cx="8712968" cy="5169535"/>
          </a:xfrm>
          <a:prstGeom prst="rect">
            <a:avLst/>
          </a:prstGeom>
          <a:noFill/>
        </p:spPr>
        <p:txBody>
          <a:bodyPr wrap="square">
            <a:spAutoFit/>
          </a:bodyPr>
          <a:lstStyle>
            <a:lvl1pPr indent="4445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nSpc>
                <a:spcPct val="150000"/>
              </a:lnSpc>
              <a:buFont typeface="Wingdings" panose="05000000000000000000" pitchFamily="2" charset="2"/>
              <a:buChar char="l"/>
            </a:pPr>
            <a:r>
              <a:rPr kumimoji="0" lang="zh-CN" altLang="en-US" sz="2000" b="1" dirty="0">
                <a:solidFill>
                  <a:schemeClr val="hlink"/>
                </a:solidFill>
                <a:latin typeface="微软雅黑" panose="020B0503020204020204" charset="-122"/>
                <a:ea typeface="微软雅黑" panose="020B0503020204020204" charset="-122"/>
                <a:cs typeface="微软雅黑" panose="020B0503020204020204" charset="-122"/>
              </a:rPr>
              <a:t>客户端</a:t>
            </a:r>
            <a:r>
              <a:rPr kumimoji="0" lang="en-US" altLang="zh-CN" sz="2000" b="1" dirty="0">
                <a:solidFill>
                  <a:schemeClr val="hlink"/>
                </a:solidFill>
                <a:latin typeface="微软雅黑" panose="020B0503020204020204" charset="-122"/>
                <a:ea typeface="微软雅黑" panose="020B0503020204020204" charset="-122"/>
                <a:cs typeface="微软雅黑" panose="020B0503020204020204" charset="-122"/>
              </a:rPr>
              <a:t>Socket</a:t>
            </a:r>
            <a:r>
              <a:rPr kumimoji="0" lang="zh-CN" altLang="en-US" sz="2000" b="1" dirty="0">
                <a:solidFill>
                  <a:srgbClr val="0000FF"/>
                </a:solidFill>
                <a:latin typeface="微软雅黑" panose="020B0503020204020204" charset="-122"/>
                <a:ea typeface="微软雅黑" panose="020B0503020204020204" charset="-122"/>
                <a:cs typeface="微软雅黑" panose="020B0503020204020204" charset="-122"/>
              </a:rPr>
              <a:t>的工作过程包含以下四个基本的步骤</a:t>
            </a:r>
            <a:r>
              <a:rPr kumimoji="0" lang="zh-CN" altLang="en-US" sz="2000" b="1" dirty="0" smtClean="0">
                <a:solidFill>
                  <a:schemeClr val="hlink"/>
                </a:solidFill>
                <a:latin typeface="微软雅黑" panose="020B0503020204020204" charset="-122"/>
                <a:ea typeface="微软雅黑" panose="020B0503020204020204" charset="-122"/>
                <a:cs typeface="微软雅黑" panose="020B0503020204020204" charset="-122"/>
              </a:rPr>
              <a:t>：</a:t>
            </a:r>
            <a:endParaRPr kumimoji="0" lang="en-US" altLang="zh-CN" sz="2000" b="1" dirty="0" smtClean="0">
              <a:solidFill>
                <a:schemeClr val="hlink"/>
              </a:solidFill>
              <a:latin typeface="微软雅黑" panose="020B0503020204020204" charset="-122"/>
              <a:ea typeface="微软雅黑" panose="020B0503020204020204" charset="-122"/>
              <a:cs typeface="微软雅黑" panose="020B0503020204020204" charset="-122"/>
            </a:endParaRPr>
          </a:p>
          <a:p>
            <a:pPr marL="1085850" lvl="1" indent="-342900">
              <a:lnSpc>
                <a:spcPct val="150000"/>
              </a:lnSpc>
              <a:buFont typeface="Wingdings" panose="05000000000000000000" pitchFamily="2" charset="2"/>
              <a:buChar char="Ø"/>
            </a:pPr>
            <a:r>
              <a:rPr kumimoji="0" lang="zh-CN" altLang="en-US" sz="2000" b="1" dirty="0" smtClean="0">
                <a:solidFill>
                  <a:schemeClr val="tx1"/>
                </a:solidFill>
                <a:latin typeface="微软雅黑" panose="020B0503020204020204" charset="-122"/>
                <a:ea typeface="微软雅黑" panose="020B0503020204020204" charset="-122"/>
                <a:cs typeface="微软雅黑" panose="020B0503020204020204" charset="-122"/>
              </a:rPr>
              <a:t>创建 </a:t>
            </a:r>
            <a:r>
              <a:rPr kumimoji="0" lang="en-US" altLang="zh-CN" sz="2000" b="1" dirty="0" smtClean="0">
                <a:solidFill>
                  <a:schemeClr val="tx1"/>
                </a:solidFill>
                <a:latin typeface="微软雅黑" panose="020B0503020204020204" charset="-122"/>
                <a:ea typeface="微软雅黑" panose="020B0503020204020204" charset="-122"/>
                <a:cs typeface="微软雅黑" panose="020B0503020204020204" charset="-122"/>
              </a:rPr>
              <a:t>Socket</a:t>
            </a:r>
            <a:r>
              <a:rPr kumimoji="0" lang="zh-CN" altLang="en-US" sz="2000" b="1" dirty="0">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根据指定服务端的 </a:t>
            </a:r>
            <a:r>
              <a:rPr kumimoji="0"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IP </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地址</a:t>
            </a:r>
            <a:r>
              <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rPr>
              <a:t>或端口号</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构造 </a:t>
            </a:r>
            <a:r>
              <a:rPr kumimoji="0"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Socket </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类</a:t>
            </a:r>
            <a:r>
              <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rPr>
              <a:t>对象</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。若服务器</a:t>
            </a:r>
            <a:r>
              <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rPr>
              <a:t>端响应，则建立客户端到服务器的通信线路</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。若连接失败，会出现异常。</a:t>
            </a:r>
            <a:endParaRPr kumimoji="0"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marL="1085850" lvl="1" indent="-342900">
              <a:lnSpc>
                <a:spcPct val="150000"/>
              </a:lnSpc>
              <a:buFont typeface="Wingdings" panose="05000000000000000000" pitchFamily="2" charset="2"/>
              <a:buChar char="Ø"/>
            </a:pPr>
            <a:r>
              <a:rPr kumimoji="0" lang="zh-CN" altLang="en-US" sz="2000" b="1" dirty="0" smtClean="0">
                <a:solidFill>
                  <a:schemeClr val="tx1"/>
                </a:solidFill>
                <a:latin typeface="微软雅黑" panose="020B0503020204020204" charset="-122"/>
                <a:ea typeface="微软雅黑" panose="020B0503020204020204" charset="-122"/>
                <a:cs typeface="微软雅黑" panose="020B0503020204020204" charset="-122"/>
              </a:rPr>
              <a:t>打开</a:t>
            </a:r>
            <a:r>
              <a:rPr kumimoji="0" lang="zh-CN" altLang="en-US" sz="2000" b="1" dirty="0">
                <a:solidFill>
                  <a:schemeClr val="tx1"/>
                </a:solidFill>
                <a:latin typeface="微软雅黑" panose="020B0503020204020204" charset="-122"/>
                <a:ea typeface="微软雅黑" panose="020B0503020204020204" charset="-122"/>
                <a:cs typeface="微软雅黑" panose="020B0503020204020204" charset="-122"/>
              </a:rPr>
              <a:t>连接</a:t>
            </a:r>
            <a:r>
              <a:rPr kumimoji="0" lang="zh-CN" altLang="en-US" sz="2000" b="1" dirty="0" smtClean="0">
                <a:solidFill>
                  <a:schemeClr val="tx1"/>
                </a:solidFill>
                <a:latin typeface="微软雅黑" panose="020B0503020204020204" charset="-122"/>
                <a:ea typeface="微软雅黑" panose="020B0503020204020204" charset="-122"/>
                <a:cs typeface="微软雅黑" panose="020B0503020204020204" charset="-122"/>
              </a:rPr>
              <a:t>到 </a:t>
            </a:r>
            <a:r>
              <a:rPr kumimoji="0" lang="en-US" altLang="zh-CN" sz="2000" b="1" dirty="0" smtClean="0">
                <a:solidFill>
                  <a:schemeClr val="tx1"/>
                </a:solidFill>
                <a:latin typeface="微软雅黑" panose="020B0503020204020204" charset="-122"/>
                <a:ea typeface="微软雅黑" panose="020B0503020204020204" charset="-122"/>
                <a:cs typeface="微软雅黑" panose="020B0503020204020204" charset="-122"/>
              </a:rPr>
              <a:t>Socket </a:t>
            </a:r>
            <a:r>
              <a:rPr kumimoji="0" lang="zh-CN" altLang="en-US" sz="2000" b="1" dirty="0" smtClean="0">
                <a:solidFill>
                  <a:schemeClr val="tx1"/>
                </a:solidFill>
                <a:latin typeface="微软雅黑" panose="020B0503020204020204" charset="-122"/>
                <a:ea typeface="微软雅黑" panose="020B0503020204020204" charset="-122"/>
                <a:cs typeface="微软雅黑" panose="020B0503020204020204" charset="-122"/>
              </a:rPr>
              <a:t>的</a:t>
            </a:r>
            <a:r>
              <a:rPr kumimoji="0" lang="zh-CN" altLang="en-US" sz="2000" b="1" dirty="0">
                <a:solidFill>
                  <a:schemeClr val="tx1"/>
                </a:solidFill>
                <a:latin typeface="微软雅黑" panose="020B0503020204020204" charset="-122"/>
                <a:ea typeface="微软雅黑" panose="020B0503020204020204" charset="-122"/>
                <a:cs typeface="微软雅黑" panose="020B0503020204020204" charset="-122"/>
              </a:rPr>
              <a:t>输入</a:t>
            </a:r>
            <a:r>
              <a:rPr kumimoji="0" lang="en-US" altLang="zh-CN" sz="2000" b="1" dirty="0">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000" b="1" dirty="0">
                <a:solidFill>
                  <a:schemeClr val="tx1"/>
                </a:solidFill>
                <a:latin typeface="微软雅黑" panose="020B0503020204020204" charset="-122"/>
                <a:ea typeface="微软雅黑" panose="020B0503020204020204" charset="-122"/>
                <a:cs typeface="微软雅黑" panose="020B0503020204020204" charset="-122"/>
              </a:rPr>
              <a:t>出</a:t>
            </a:r>
            <a:r>
              <a:rPr kumimoji="0" lang="zh-CN" altLang="en-US" sz="2000" b="1" dirty="0" smtClean="0">
                <a:solidFill>
                  <a:schemeClr val="tx1"/>
                </a:solidFill>
                <a:latin typeface="微软雅黑" panose="020B0503020204020204" charset="-122"/>
                <a:ea typeface="微软雅黑" panose="020B0503020204020204" charset="-122"/>
                <a:cs typeface="微软雅黑" panose="020B0503020204020204" charset="-122"/>
              </a:rPr>
              <a:t>流： </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使用 </a:t>
            </a:r>
            <a:r>
              <a:rPr kumimoji="0" lang="en-US" altLang="zh-CN" sz="2000" dirty="0" err="1" smtClean="0">
                <a:solidFill>
                  <a:schemeClr val="tx1"/>
                </a:solidFill>
                <a:latin typeface="微软雅黑" panose="020B0503020204020204" charset="-122"/>
                <a:ea typeface="微软雅黑" panose="020B0503020204020204" charset="-122"/>
                <a:cs typeface="微软雅黑" panose="020B0503020204020204" charset="-122"/>
              </a:rPr>
              <a:t>getInputStream</a:t>
            </a:r>
            <a:r>
              <a:rPr kumimoji="0"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方法</a:t>
            </a:r>
            <a:r>
              <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rPr>
              <a:t>获得输入流，</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使用 </a:t>
            </a:r>
            <a:r>
              <a:rPr kumimoji="0" lang="en-US" altLang="zh-CN" sz="2000" dirty="0" err="1" smtClean="0">
                <a:solidFill>
                  <a:schemeClr val="tx1"/>
                </a:solidFill>
                <a:latin typeface="微软雅黑" panose="020B0503020204020204" charset="-122"/>
                <a:ea typeface="微软雅黑" panose="020B0503020204020204" charset="-122"/>
                <a:cs typeface="微软雅黑" panose="020B0503020204020204" charset="-122"/>
              </a:rPr>
              <a:t>getOutputStream</a:t>
            </a:r>
            <a:r>
              <a:rPr kumimoji="0"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方法</a:t>
            </a:r>
            <a:r>
              <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rPr>
              <a:t>获得输出</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流，进行数据传输</a:t>
            </a:r>
            <a:endParaRPr kumimoji="0"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marL="1085850" lvl="1" indent="-342900">
              <a:lnSpc>
                <a:spcPct val="150000"/>
              </a:lnSpc>
              <a:buFont typeface="Wingdings" panose="05000000000000000000" pitchFamily="2" charset="2"/>
              <a:buChar char="Ø"/>
            </a:pPr>
            <a:r>
              <a:rPr kumimoji="0" lang="zh-CN" altLang="en-US" sz="2000" b="1" dirty="0" smtClean="0">
                <a:solidFill>
                  <a:schemeClr val="tx1"/>
                </a:solidFill>
                <a:latin typeface="微软雅黑" panose="020B0503020204020204" charset="-122"/>
                <a:ea typeface="微软雅黑" panose="020B0503020204020204" charset="-122"/>
                <a:cs typeface="微软雅黑" panose="020B0503020204020204" charset="-122"/>
              </a:rPr>
              <a:t>按照</a:t>
            </a:r>
            <a:r>
              <a:rPr kumimoji="0"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一定的协议</a:t>
            </a:r>
            <a:r>
              <a:rPr kumimoji="0" lang="zh-CN" altLang="en-US" sz="2000" b="1" dirty="0" smtClean="0">
                <a:solidFill>
                  <a:schemeClr val="tx1"/>
                </a:solidFill>
                <a:latin typeface="微软雅黑" panose="020B0503020204020204" charset="-122"/>
                <a:ea typeface="微软雅黑" panose="020B0503020204020204" charset="-122"/>
                <a:cs typeface="微软雅黑" panose="020B0503020204020204" charset="-122"/>
              </a:rPr>
              <a:t>对 </a:t>
            </a:r>
            <a:r>
              <a:rPr kumimoji="0" lang="en-US" altLang="zh-CN" sz="2000" b="1" dirty="0" smtClean="0">
                <a:solidFill>
                  <a:schemeClr val="tx1"/>
                </a:solidFill>
                <a:latin typeface="微软雅黑" panose="020B0503020204020204" charset="-122"/>
                <a:ea typeface="微软雅黑" panose="020B0503020204020204" charset="-122"/>
                <a:cs typeface="微软雅黑" panose="020B0503020204020204" charset="-122"/>
              </a:rPr>
              <a:t>Socket  </a:t>
            </a:r>
            <a:r>
              <a:rPr kumimoji="0" lang="zh-CN" altLang="en-US" sz="2000" b="1" dirty="0" smtClean="0">
                <a:solidFill>
                  <a:schemeClr val="tx1"/>
                </a:solidFill>
                <a:latin typeface="微软雅黑" panose="020B0503020204020204" charset="-122"/>
                <a:ea typeface="微软雅黑" panose="020B0503020204020204" charset="-122"/>
                <a:cs typeface="微软雅黑" panose="020B0503020204020204" charset="-122"/>
              </a:rPr>
              <a:t>进行</a:t>
            </a:r>
            <a:r>
              <a:rPr kumimoji="0" lang="zh-CN" altLang="en-US" sz="2000" b="1" dirty="0">
                <a:solidFill>
                  <a:schemeClr val="tx1"/>
                </a:solidFill>
                <a:latin typeface="微软雅黑" panose="020B0503020204020204" charset="-122"/>
                <a:ea typeface="微软雅黑" panose="020B0503020204020204" charset="-122"/>
                <a:cs typeface="微软雅黑" panose="020B0503020204020204" charset="-122"/>
              </a:rPr>
              <a:t>读</a:t>
            </a:r>
            <a:r>
              <a:rPr kumimoji="0" lang="en-US" altLang="zh-CN" sz="2000" b="1" dirty="0">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000" b="1" dirty="0">
                <a:solidFill>
                  <a:schemeClr val="tx1"/>
                </a:solidFill>
                <a:latin typeface="微软雅黑" panose="020B0503020204020204" charset="-122"/>
                <a:ea typeface="微软雅黑" panose="020B0503020204020204" charset="-122"/>
                <a:cs typeface="微软雅黑" panose="020B0503020204020204" charset="-122"/>
              </a:rPr>
              <a:t>写</a:t>
            </a:r>
            <a:r>
              <a:rPr kumimoji="0" lang="zh-CN" altLang="en-US" sz="2000" b="1" dirty="0" smtClean="0">
                <a:solidFill>
                  <a:schemeClr val="tx1"/>
                </a:solidFill>
                <a:latin typeface="微软雅黑" panose="020B0503020204020204" charset="-122"/>
                <a:ea typeface="微软雅黑" panose="020B0503020204020204" charset="-122"/>
                <a:cs typeface="微软雅黑" panose="020B0503020204020204" charset="-122"/>
              </a:rPr>
              <a:t>操作：</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通过</a:t>
            </a:r>
            <a:r>
              <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rPr>
              <a:t>输入流读取服务器放入线路的信息（但不能读取自己放入线路的信息），通过输出流将信息写入线程</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endParaRPr kumimoji="0"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marL="1085850" lvl="1" indent="-342900">
              <a:lnSpc>
                <a:spcPct val="150000"/>
              </a:lnSpc>
              <a:buFont typeface="Wingdings" panose="05000000000000000000" pitchFamily="2" charset="2"/>
              <a:buChar char="Ø"/>
            </a:pPr>
            <a:r>
              <a:rPr kumimoji="0" lang="zh-CN" altLang="en-US" sz="2000" b="1" dirty="0" smtClean="0">
                <a:solidFill>
                  <a:schemeClr val="tx1"/>
                </a:solidFill>
                <a:latin typeface="微软雅黑" panose="020B0503020204020204" charset="-122"/>
                <a:ea typeface="微软雅黑" panose="020B0503020204020204" charset="-122"/>
                <a:cs typeface="微软雅黑" panose="020B0503020204020204" charset="-122"/>
              </a:rPr>
              <a:t>关闭 </a:t>
            </a:r>
            <a:r>
              <a:rPr kumimoji="0" lang="en-US" altLang="zh-CN" sz="2000" b="1" dirty="0" smtClean="0">
                <a:solidFill>
                  <a:schemeClr val="tx1"/>
                </a:solidFill>
                <a:latin typeface="微软雅黑" panose="020B0503020204020204" charset="-122"/>
                <a:ea typeface="微软雅黑" panose="020B0503020204020204" charset="-122"/>
                <a:cs typeface="微软雅黑" panose="020B0503020204020204" charset="-122"/>
              </a:rPr>
              <a:t>Socket</a:t>
            </a:r>
            <a:r>
              <a:rPr kumimoji="0" lang="zh-CN" altLang="en-US" sz="2000" b="1" dirty="0" smtClean="0">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断开</a:t>
            </a:r>
            <a:r>
              <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客户端到服务器的连接，释放线路 </a:t>
            </a:r>
            <a:endPar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94945" y="632460"/>
            <a:ext cx="7886700" cy="1325563"/>
          </a:xfrm>
        </p:spPr>
        <p:txBody>
          <a:bodyPr/>
          <a:lstStyle/>
          <a:p>
            <a:r>
              <a:rPr lang="en-US" altLang="zh-CN" sz="3200" dirty="0">
                <a:latin typeface="微软雅黑" panose="020B0503020204020204" charset="-122"/>
                <a:ea typeface="微软雅黑" panose="020B0503020204020204" charset="-122"/>
                <a:cs typeface="微软雅黑" panose="020B0503020204020204" charset="-122"/>
              </a:rPr>
              <a:t>客户端创建Socket对象</a:t>
            </a:r>
            <a:endParaRPr lang="en-US" altLang="zh-CN" sz="3200" dirty="0">
              <a:latin typeface="微软雅黑" panose="020B0503020204020204" charset="-122"/>
              <a:ea typeface="微软雅黑" panose="020B0503020204020204" charset="-122"/>
              <a:cs typeface="微软雅黑" panose="020B0503020204020204" charset="-122"/>
            </a:endParaRPr>
          </a:p>
        </p:txBody>
      </p:sp>
      <p:sp>
        <p:nvSpPr>
          <p:cNvPr id="61443" name="Rectangle 3"/>
          <p:cNvSpPr>
            <a:spLocks noGrp="1" noChangeArrowheads="1"/>
          </p:cNvSpPr>
          <p:nvPr>
            <p:ph type="body" idx="4294967295"/>
          </p:nvPr>
        </p:nvSpPr>
        <p:spPr>
          <a:xfrm>
            <a:off x="194945" y="1556385"/>
            <a:ext cx="8949055" cy="4104640"/>
          </a:xfrm>
        </p:spPr>
        <p:txBody>
          <a:bodyPr>
            <a:normAutofit/>
          </a:bodyPr>
          <a:lstStyle/>
          <a:p>
            <a:pPr algn="just">
              <a:lnSpc>
                <a:spcPct val="120000"/>
              </a:lnSpc>
              <a:buFont typeface="Wingdings" panose="05000000000000000000" pitchFamily="2" charset="2"/>
              <a:buChar char="l"/>
            </a:pP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客户端</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程序可以使用</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类创建对象，</a:t>
            </a:r>
            <a:r>
              <a:rPr lang="en-US" altLang="zh-CN" sz="2000" b="1" dirty="0" err="1">
                <a:solidFill>
                  <a:srgbClr val="0000FF"/>
                </a:solidFill>
                <a:latin typeface="微软雅黑" panose="020B0503020204020204" charset="-122"/>
                <a:ea typeface="微软雅黑" panose="020B0503020204020204" charset="-122"/>
                <a:cs typeface="微软雅黑" panose="020B0503020204020204" charset="-122"/>
              </a:rPr>
              <a:t>创建的同时会自动向服务器方发起连接</a:t>
            </a:r>
            <a:r>
              <a:rPr lang="en-US" altLang="zh-CN" sz="2000" dirty="0" err="1">
                <a:latin typeface="微软雅黑" panose="020B0503020204020204" charset="-122"/>
                <a:ea typeface="微软雅黑" panose="020B0503020204020204" charset="-122"/>
                <a:cs typeface="微软雅黑" panose="020B0503020204020204" charset="-122"/>
              </a:rPr>
              <a:t>。</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的构造方法是：</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pitchFamily="2" charset="2"/>
              <a:buChar char="Ø"/>
            </a:pPr>
            <a:r>
              <a:rPr lang="zh-CN" altLang="zh-CN" sz="2000" dirty="0">
                <a:solidFill>
                  <a:schemeClr val="hlink"/>
                </a:solidFill>
                <a:latin typeface="微软雅黑" panose="020B0503020204020204" charset="-122"/>
                <a:ea typeface="微软雅黑" panose="020B0503020204020204" charset="-122"/>
                <a:cs typeface="微软雅黑" panose="020B0503020204020204" charset="-122"/>
              </a:rPr>
              <a:t>Socket(String host,int port)throws UnknownHostException,</a:t>
            </a:r>
            <a:r>
              <a:rPr lang="zh-CN" altLang="zh-CN" sz="2000" dirty="0" smtClean="0">
                <a:solidFill>
                  <a:schemeClr val="hlink"/>
                </a:solidFill>
                <a:latin typeface="微软雅黑" panose="020B0503020204020204" charset="-122"/>
                <a:ea typeface="微软雅黑" panose="020B0503020204020204" charset="-122"/>
                <a:cs typeface="微软雅黑" panose="020B0503020204020204" charset="-122"/>
              </a:rPr>
              <a:t>IOExceptio</a:t>
            </a:r>
            <a:r>
              <a:rPr lang="en-US" altLang="zh-CN" sz="2000" dirty="0" smtClean="0">
                <a:solidFill>
                  <a:schemeClr val="hlink"/>
                </a:solidFill>
                <a:latin typeface="微软雅黑" panose="020B0503020204020204" charset="-122"/>
                <a:ea typeface="微软雅黑" panose="020B0503020204020204" charset="-122"/>
                <a:cs typeface="微软雅黑" panose="020B0503020204020204" charset="-122"/>
              </a:rPr>
              <a:t>n</a:t>
            </a:r>
            <a:r>
              <a:rPr lang="zh-CN" altLang="en-US" sz="2000" dirty="0" smtClean="0">
                <a:solidFill>
                  <a:schemeClr val="hlink"/>
                </a:solidFill>
                <a:latin typeface="微软雅黑" panose="020B0503020204020204" charset="-122"/>
                <a:ea typeface="微软雅黑" panose="020B0503020204020204" charset="-122"/>
                <a:cs typeface="微软雅黑" panose="020B0503020204020204" charset="-122"/>
              </a:rPr>
              <a:t>：</a:t>
            </a:r>
            <a:r>
              <a:rPr lang="zh-CN" altLang="zh-CN" sz="2000" dirty="0" smtClean="0">
                <a:solidFill>
                  <a:schemeClr val="tx1"/>
                </a:solidFill>
                <a:latin typeface="微软雅黑" panose="020B0503020204020204" charset="-122"/>
                <a:ea typeface="微软雅黑" panose="020B0503020204020204" charset="-122"/>
                <a:cs typeface="微软雅黑" panose="020B0503020204020204" charset="-122"/>
              </a:rPr>
              <a:t>向</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服务器(域名是host。端口号为port)发起TCP连接，若成功，则创建Socket对象，否则抛出异常</a:t>
            </a:r>
            <a:r>
              <a:rPr lang="zh-CN" altLang="zh-CN" sz="20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pitchFamily="2" charset="2"/>
              <a:buChar char="Ø"/>
            </a:pPr>
            <a:r>
              <a:rPr lang="zh-CN" altLang="zh-CN" sz="2000" dirty="0" smtClean="0">
                <a:solidFill>
                  <a:schemeClr val="hlink"/>
                </a:solidFill>
                <a:latin typeface="微软雅黑" panose="020B0503020204020204" charset="-122"/>
                <a:ea typeface="微软雅黑" panose="020B0503020204020204" charset="-122"/>
                <a:cs typeface="微软雅黑" panose="020B0503020204020204" charset="-122"/>
              </a:rPr>
              <a:t>Socket</a:t>
            </a:r>
            <a:r>
              <a:rPr lang="zh-CN" altLang="zh-CN" sz="2000" dirty="0">
                <a:solidFill>
                  <a:schemeClr val="hlink"/>
                </a:solidFill>
                <a:latin typeface="微软雅黑" panose="020B0503020204020204" charset="-122"/>
                <a:ea typeface="微软雅黑" panose="020B0503020204020204" charset="-122"/>
                <a:cs typeface="微软雅黑" panose="020B0503020204020204" charset="-122"/>
              </a:rPr>
              <a:t>(InetAddress address,int port)throws </a:t>
            </a:r>
            <a:r>
              <a:rPr lang="zh-CN" altLang="zh-CN" sz="2000" dirty="0" smtClean="0">
                <a:solidFill>
                  <a:schemeClr val="hlink"/>
                </a:solidFill>
                <a:latin typeface="微软雅黑" panose="020B0503020204020204" charset="-122"/>
                <a:ea typeface="微软雅黑" panose="020B0503020204020204" charset="-122"/>
                <a:cs typeface="微软雅黑" panose="020B0503020204020204" charset="-122"/>
              </a:rPr>
              <a:t>IOException</a:t>
            </a:r>
            <a:r>
              <a:rPr lang="zh-CN" altLang="en-US" sz="2000" dirty="0" smtClean="0">
                <a:solidFill>
                  <a:schemeClr val="hlink"/>
                </a:solidFill>
                <a:latin typeface="微软雅黑" panose="020B0503020204020204" charset="-122"/>
                <a:ea typeface="微软雅黑" panose="020B0503020204020204" charset="-122"/>
                <a:cs typeface="微软雅黑" panose="020B0503020204020204" charset="-122"/>
              </a:rPr>
              <a:t>：</a:t>
            </a:r>
            <a:r>
              <a:rPr lang="zh-CN" altLang="zh-CN" sz="2000" dirty="0" smtClean="0">
                <a:solidFill>
                  <a:schemeClr val="tx1"/>
                </a:solidFill>
                <a:latin typeface="微软雅黑" panose="020B0503020204020204" charset="-122"/>
                <a:ea typeface="微软雅黑" panose="020B0503020204020204" charset="-122"/>
                <a:cs typeface="微软雅黑" panose="020B0503020204020204" charset="-122"/>
              </a:rPr>
              <a:t>根据</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InetAddress对象所表示的IP地址以及端口号port发起连接</a:t>
            </a:r>
            <a:r>
              <a:rPr lang="zh-CN" altLang="zh-CN" sz="20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spcBef>
                <a:spcPts val="1800"/>
              </a:spcBef>
              <a:buFont typeface="Wingdings" panose="05000000000000000000" pitchFamily="2" charset="2"/>
              <a:buChar char="l"/>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客户端建立</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socketAtClient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对象的过程就是向服务器发出套接字连接请求</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899592" y="4978721"/>
            <a:ext cx="6192688" cy="1938020"/>
          </a:xfrm>
          <a:prstGeom prst="rect">
            <a:avLst/>
          </a:prstGeom>
        </p:spPr>
        <p:txBody>
          <a:bodyPr wrap="square">
            <a:spAutoFit/>
          </a:bodyPr>
          <a:lstStyle/>
          <a:p>
            <a:pPr marL="0" lvl="1">
              <a:lnSpc>
                <a:spcPct val="120000"/>
              </a:lnSpc>
            </a:pPr>
            <a:r>
              <a:rPr lang="zh-CN" altLang="zh-CN" sz="2000" b="1" dirty="0">
                <a:solidFill>
                  <a:srgbClr val="C00000"/>
                </a:solidFill>
                <a:latin typeface="微软雅黑" panose="020B0503020204020204" charset="-122"/>
                <a:ea typeface="微软雅黑" panose="020B0503020204020204" charset="-122"/>
              </a:rPr>
              <a:t>Socket s = new Socket(“192.168</a:t>
            </a:r>
            <a:r>
              <a:rPr lang="zh-CN" altLang="zh-CN" sz="2000" b="1" dirty="0" smtClean="0">
                <a:solidFill>
                  <a:srgbClr val="C00000"/>
                </a:solidFill>
                <a:latin typeface="微软雅黑" panose="020B0503020204020204" charset="-122"/>
                <a:ea typeface="微软雅黑" panose="020B0503020204020204" charset="-122"/>
              </a:rPr>
              <a:t>.</a:t>
            </a:r>
            <a:r>
              <a:rPr lang="en-US" altLang="zh-CN" sz="2000" b="1" dirty="0" smtClean="0">
                <a:solidFill>
                  <a:srgbClr val="C00000"/>
                </a:solidFill>
                <a:latin typeface="微软雅黑" panose="020B0503020204020204" charset="-122"/>
                <a:ea typeface="微软雅黑" panose="020B0503020204020204" charset="-122"/>
              </a:rPr>
              <a:t>40</a:t>
            </a:r>
            <a:r>
              <a:rPr lang="zh-CN" altLang="zh-CN" sz="2000" b="1" dirty="0" smtClean="0">
                <a:solidFill>
                  <a:srgbClr val="C00000"/>
                </a:solidFill>
                <a:latin typeface="微软雅黑" panose="020B0503020204020204" charset="-122"/>
                <a:ea typeface="微软雅黑" panose="020B0503020204020204" charset="-122"/>
              </a:rPr>
              <a:t>.1</a:t>
            </a:r>
            <a:r>
              <a:rPr lang="en-US" altLang="zh-CN" sz="2000" b="1" dirty="0" smtClean="0">
                <a:solidFill>
                  <a:srgbClr val="C00000"/>
                </a:solidFill>
                <a:latin typeface="微软雅黑" panose="020B0503020204020204" charset="-122"/>
                <a:ea typeface="微软雅黑" panose="020B0503020204020204" charset="-122"/>
              </a:rPr>
              <a:t>65</a:t>
            </a:r>
            <a:r>
              <a:rPr lang="zh-CN" altLang="zh-CN" sz="2000" b="1" dirty="0" smtClean="0">
                <a:solidFill>
                  <a:srgbClr val="C00000"/>
                </a:solidFill>
                <a:latin typeface="微软雅黑" panose="020B0503020204020204" charset="-122"/>
                <a:ea typeface="微软雅黑" panose="020B0503020204020204" charset="-122"/>
              </a:rPr>
              <a:t>”</a:t>
            </a:r>
            <a:r>
              <a:rPr lang="zh-CN" altLang="zh-CN" sz="2000" b="1" dirty="0">
                <a:solidFill>
                  <a:srgbClr val="C00000"/>
                </a:solidFill>
                <a:latin typeface="微软雅黑" panose="020B0503020204020204" charset="-122"/>
                <a:ea typeface="微软雅黑" panose="020B0503020204020204" charset="-122"/>
              </a:rPr>
              <a:t>,9999);</a:t>
            </a:r>
            <a:endParaRPr lang="zh-CN" altLang="zh-CN" sz="2000" b="1" dirty="0">
              <a:solidFill>
                <a:srgbClr val="C00000"/>
              </a:solidFill>
              <a:latin typeface="微软雅黑" panose="020B0503020204020204" charset="-122"/>
              <a:ea typeface="微软雅黑" panose="020B0503020204020204" charset="-122"/>
            </a:endParaRPr>
          </a:p>
          <a:p>
            <a:pPr marL="0" lvl="1">
              <a:lnSpc>
                <a:spcPct val="120000"/>
              </a:lnSpc>
            </a:pPr>
            <a:r>
              <a:rPr lang="zh-CN" altLang="zh-CN" sz="2000" b="1" dirty="0">
                <a:solidFill>
                  <a:srgbClr val="C00000"/>
                </a:solidFill>
                <a:latin typeface="微软雅黑" panose="020B0503020204020204" charset="-122"/>
                <a:ea typeface="微软雅黑" panose="020B0503020204020204" charset="-122"/>
              </a:rPr>
              <a:t>OutputStream out = s.getOutputStream();</a:t>
            </a:r>
            <a:endParaRPr lang="zh-CN" altLang="zh-CN" sz="2000" b="1" dirty="0">
              <a:solidFill>
                <a:srgbClr val="C00000"/>
              </a:solidFill>
              <a:latin typeface="微软雅黑" panose="020B0503020204020204" charset="-122"/>
              <a:ea typeface="微软雅黑" panose="020B0503020204020204" charset="-122"/>
            </a:endParaRPr>
          </a:p>
          <a:p>
            <a:pPr marL="0" lvl="1">
              <a:lnSpc>
                <a:spcPct val="120000"/>
              </a:lnSpc>
            </a:pPr>
            <a:r>
              <a:rPr lang="zh-CN" altLang="zh-CN" sz="2000" b="1" dirty="0">
                <a:solidFill>
                  <a:srgbClr val="C00000"/>
                </a:solidFill>
                <a:latin typeface="微软雅黑" panose="020B0503020204020204" charset="-122"/>
                <a:ea typeface="微软雅黑" panose="020B0503020204020204" charset="-122"/>
              </a:rPr>
              <a:t>out.write(“hello”.getBytes());</a:t>
            </a:r>
            <a:endParaRPr lang="zh-CN" altLang="zh-CN" sz="2000" b="1" dirty="0">
              <a:solidFill>
                <a:srgbClr val="C00000"/>
              </a:solidFill>
              <a:latin typeface="微软雅黑" panose="020B0503020204020204" charset="-122"/>
              <a:ea typeface="微软雅黑" panose="020B0503020204020204" charset="-122"/>
            </a:endParaRPr>
          </a:p>
          <a:p>
            <a:pPr marL="0" lvl="1">
              <a:lnSpc>
                <a:spcPct val="120000"/>
              </a:lnSpc>
            </a:pPr>
            <a:r>
              <a:rPr lang="zh-CN" altLang="zh-CN" sz="2000" b="1" dirty="0">
                <a:solidFill>
                  <a:srgbClr val="C00000"/>
                </a:solidFill>
                <a:latin typeface="微软雅黑" panose="020B0503020204020204" charset="-122"/>
                <a:ea typeface="微软雅黑" panose="020B0503020204020204" charset="-122"/>
              </a:rPr>
              <a:t>s.close();</a:t>
            </a:r>
            <a:endParaRPr lang="zh-CN" altLang="zh-CN" sz="2000" b="1" dirty="0">
              <a:solidFill>
                <a:srgbClr val="C00000"/>
              </a:solidFill>
              <a:latin typeface="微软雅黑" panose="020B0503020204020204" charset="-122"/>
              <a:ea typeface="微软雅黑" panose="020B0503020204020204"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6715" y="838200"/>
            <a:ext cx="7886700" cy="1325563"/>
          </a:xfrm>
          <a:noFill/>
          <a:ln w="9525">
            <a:noFill/>
          </a:ln>
        </p:spPr>
        <p:txBody>
          <a:bodyPr vert="horz" rtlCol="0" anchor="ctr">
            <a:normAutofit/>
          </a:bodyPr>
          <a:lstStyle/>
          <a:p>
            <a:pPr lvl="0" algn="l">
              <a:buClrTx/>
              <a:buSzTx/>
              <a:buFontTx/>
            </a:pPr>
            <a:r>
              <a:rPr lang="zh-CN" altLang="en-US" sz="3200" dirty="0" smtClean="0">
                <a:latin typeface="微软雅黑" panose="020B0503020204020204" charset="-122"/>
                <a:ea typeface="微软雅黑" panose="020B0503020204020204" charset="-122"/>
                <a:cs typeface="微软雅黑" panose="020B0503020204020204" charset="-122"/>
                <a:sym typeface="+mn-ea"/>
              </a:rPr>
              <a:t>网络编程概述</a:t>
            </a:r>
            <a:endParaRPr lang="zh-CN" altLang="en-US" sz="3200" dirty="0" smtClean="0">
              <a:latin typeface="微软雅黑" panose="020B0503020204020204" charset="-122"/>
              <a:ea typeface="微软雅黑" panose="020B0503020204020204" charset="-122"/>
              <a:cs typeface="微软雅黑" panose="020B0503020204020204" charset="-122"/>
              <a:sym typeface="+mn-ea"/>
            </a:endParaRPr>
          </a:p>
        </p:txBody>
      </p:sp>
      <p:sp>
        <p:nvSpPr>
          <p:cNvPr id="4100" name="Rectangle 4"/>
          <p:cNvSpPr>
            <a:spLocks noGrp="1" noChangeArrowheads="1"/>
          </p:cNvSpPr>
          <p:nvPr>
            <p:ph type="body" idx="4294967295"/>
          </p:nvPr>
        </p:nvSpPr>
        <p:spPr>
          <a:xfrm>
            <a:off x="232410" y="1730375"/>
            <a:ext cx="8920480" cy="4213860"/>
          </a:xfrm>
        </p:spPr>
        <p:txBody>
          <a:bodyPr>
            <a:noAutofit/>
          </a:bodyPr>
          <a:lstStyle/>
          <a:p>
            <a:pPr marL="381000" indent="-381000">
              <a:lnSpc>
                <a:spcPct val="220000"/>
              </a:lnSpc>
            </a:pP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Java</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是 </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Internet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上</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的语言，它从语言级上提供了对网络应用程序的支持，程序员能够很</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容易开发</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常见的网络应用程序。</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marL="381000" indent="-381000">
              <a:lnSpc>
                <a:spcPct val="140000"/>
              </a:lnSpc>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Java</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提供的网络类库，可以实现无</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痛的</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网络连接</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，联网</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的底层细节被隐藏</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在 </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Java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的</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本机安装系统里，</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由 </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JVM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进行</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控制。</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并且 </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Java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实现</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了一个跨平台的网络库，</a:t>
            </a:r>
            <a:r>
              <a:rPr lang="zh-CN" altLang="en-US" sz="2400" b="1" dirty="0">
                <a:solidFill>
                  <a:srgbClr val="0000FF"/>
                </a:solidFill>
                <a:latin typeface="微软雅黑" panose="020B0503020204020204" charset="-122"/>
                <a:ea typeface="微软雅黑" panose="020B0503020204020204" charset="-122"/>
                <a:cs typeface="微软雅黑" panose="020B0503020204020204" charset="-122"/>
              </a:rPr>
              <a:t>程序员面对的是一个统一的网络编程环境</a:t>
            </a:r>
            <a:r>
              <a:rPr lang="zh-CN" altLang="en-US" sz="2400" b="1" dirty="0" smtClean="0">
                <a:solidFill>
                  <a:srgbClr val="0000FF"/>
                </a:solidFill>
                <a:latin typeface="微软雅黑" panose="020B0503020204020204" charset="-122"/>
                <a:ea typeface="微软雅黑" panose="020B0503020204020204" charset="-122"/>
                <a:cs typeface="微软雅黑" panose="020B0503020204020204" charset="-122"/>
              </a:rPr>
              <a:t>。</a:t>
            </a:r>
            <a:endParaRPr lang="zh-CN" altLang="en-US" sz="2400" b="1" dirty="0">
              <a:solidFill>
                <a:srgbClr val="0000FF"/>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4294967295"/>
          </p:nvPr>
        </p:nvSpPr>
        <p:spPr>
          <a:xfrm>
            <a:off x="258445" y="1887220"/>
            <a:ext cx="8674735" cy="4794250"/>
          </a:xfrm>
        </p:spPr>
        <p:txBody>
          <a:bodyPr>
            <a:normAutofit lnSpcReduction="20000"/>
          </a:bodyPr>
          <a:lstStyle/>
          <a:p>
            <a:pPr>
              <a:lnSpc>
                <a:spcPct val="130000"/>
              </a:lnSpc>
              <a:spcBef>
                <a:spcPts val="0"/>
              </a:spcBef>
              <a:spcAft>
                <a:spcPts val="1800"/>
              </a:spcAft>
              <a:buFont typeface="Wingdings" panose="05000000000000000000" pitchFamily="2" charset="2"/>
              <a:buChar char="l"/>
            </a:pPr>
            <a:r>
              <a:rPr lang="zh-CN" altLang="en-US" sz="2400" dirty="0" smtClean="0">
                <a:solidFill>
                  <a:schemeClr val="hlink"/>
                </a:solidFill>
                <a:latin typeface="微软雅黑" panose="020B0503020204020204" charset="-122"/>
                <a:ea typeface="微软雅黑" panose="020B0503020204020204" charset="-122"/>
                <a:cs typeface="微软雅黑" panose="020B0503020204020204" charset="-122"/>
              </a:rPr>
              <a:t>服务器</a:t>
            </a:r>
            <a:r>
              <a:rPr lang="zh-CN" altLang="en-US" sz="2400" dirty="0">
                <a:solidFill>
                  <a:schemeClr val="hlink"/>
                </a:solidFill>
                <a:latin typeface="微软雅黑" panose="020B0503020204020204" charset="-122"/>
                <a:ea typeface="微软雅黑" panose="020B0503020204020204" charset="-122"/>
                <a:cs typeface="微软雅黑" panose="020B0503020204020204" charset="-122"/>
              </a:rPr>
              <a:t>程序的工作过程包含以下四个基本的</a:t>
            </a:r>
            <a:r>
              <a:rPr lang="zh-CN" altLang="en-US" sz="2400" dirty="0" smtClean="0">
                <a:solidFill>
                  <a:schemeClr val="hlink"/>
                </a:solidFill>
                <a:latin typeface="微软雅黑" panose="020B0503020204020204" charset="-122"/>
                <a:ea typeface="微软雅黑" panose="020B0503020204020204" charset="-122"/>
                <a:cs typeface="微软雅黑" panose="020B0503020204020204" charset="-122"/>
              </a:rPr>
              <a:t>步骤：</a:t>
            </a:r>
            <a:endParaRPr lang="en-US" altLang="zh-CN" sz="2400" dirty="0" smtClean="0">
              <a:solidFill>
                <a:schemeClr val="hlink"/>
              </a:solidFill>
              <a:latin typeface="微软雅黑" panose="020B0503020204020204" charset="-122"/>
              <a:ea typeface="微软雅黑" panose="020B0503020204020204" charset="-122"/>
              <a:cs typeface="微软雅黑" panose="020B0503020204020204" charset="-122"/>
            </a:endParaRPr>
          </a:p>
          <a:p>
            <a:pPr lvl="1">
              <a:lnSpc>
                <a:spcPct val="130000"/>
              </a:lnSpc>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调用 </a:t>
            </a:r>
            <a:r>
              <a:rPr lang="en-US" altLang="zh-CN" sz="2400" dirty="0" err="1" smtClean="0">
                <a:solidFill>
                  <a:schemeClr val="tx1"/>
                </a:solidFill>
                <a:latin typeface="微软雅黑" panose="020B0503020204020204" charset="-122"/>
                <a:ea typeface="微软雅黑" panose="020B0503020204020204" charset="-122"/>
                <a:cs typeface="微软雅黑" panose="020B0503020204020204" charset="-122"/>
              </a:rPr>
              <a:t>ServerSocket</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dirty="0" err="1" smtClean="0">
                <a:solidFill>
                  <a:schemeClr val="tx1"/>
                </a:solidFill>
                <a:latin typeface="微软雅黑" panose="020B0503020204020204" charset="-122"/>
                <a:ea typeface="微软雅黑" panose="020B0503020204020204" charset="-122"/>
                <a:cs typeface="微软雅黑" panose="020B0503020204020204" charset="-122"/>
              </a:rPr>
              <a:t>int</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port</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：创建</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一个服务器端套接字，并绑定到指定端口上</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。用于监听客户端的请求。</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30000"/>
              </a:lnSpc>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调用 </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accept()</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：监听</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连接请求，如果客户端请求连接，则接受连接，返回通信套接</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字</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对象</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30000"/>
              </a:lnSpc>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调用 该</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类对象的 </a:t>
            </a:r>
            <a:r>
              <a:rPr lang="en-US" altLang="zh-CN" sz="2400" dirty="0" err="1" smtClean="0">
                <a:solidFill>
                  <a:schemeClr val="tx1"/>
                </a:solidFill>
                <a:latin typeface="微软雅黑" panose="020B0503020204020204" charset="-122"/>
                <a:ea typeface="微软雅黑" panose="020B0503020204020204" charset="-122"/>
                <a:cs typeface="微软雅黑" panose="020B0503020204020204" charset="-122"/>
              </a:rPr>
              <a:t>getOutputStream</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和 </a:t>
            </a:r>
            <a:r>
              <a:rPr lang="en-US" altLang="zh-CN" sz="2400" dirty="0" err="1" smtClean="0">
                <a:solidFill>
                  <a:schemeClr val="tx1"/>
                </a:solidFill>
                <a:latin typeface="微软雅黑" panose="020B0503020204020204" charset="-122"/>
                <a:ea typeface="微软雅黑" panose="020B0503020204020204" charset="-122"/>
                <a:cs typeface="微软雅黑" panose="020B0503020204020204" charset="-122"/>
              </a:rPr>
              <a:t>getInputStream</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：获取</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输出流和输入流，开始网络数据的发送和接收。</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30000"/>
              </a:lnSpc>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关闭</a:t>
            </a:r>
            <a:r>
              <a:rPr lang="en-US" altLang="zh-CN" sz="2400" dirty="0" err="1" smtClean="0">
                <a:solidFill>
                  <a:schemeClr val="tx1"/>
                </a:solidFill>
                <a:latin typeface="微软雅黑" panose="020B0503020204020204" charset="-122"/>
                <a:ea typeface="微软雅黑" panose="020B0503020204020204" charset="-122"/>
                <a:cs typeface="微软雅黑" panose="020B0503020204020204" charset="-122"/>
              </a:rPr>
              <a:t>ServerSocket</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和</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对象：客户端访问结束，关闭</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通信套接字</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标题 1"/>
          <p:cNvSpPr>
            <a:spLocks noGrp="1"/>
          </p:cNvSpPr>
          <p:nvPr>
            <p:ph type="title"/>
          </p:nvPr>
        </p:nvSpPr>
        <p:spPr>
          <a:xfrm>
            <a:off x="257810" y="695325"/>
            <a:ext cx="7886700" cy="1325563"/>
          </a:xfrm>
        </p:spPr>
        <p:txBody>
          <a:bodyPr anchor="ctr">
            <a:normAutofit/>
          </a:bodyPr>
          <a:lstStyle/>
          <a:p>
            <a:r>
              <a:rPr lang="en-US" altLang="zh-CN" sz="3200" dirty="0">
                <a:latin typeface="微软雅黑" panose="020B0503020204020204" charset="-122"/>
                <a:ea typeface="微软雅黑" panose="020B0503020204020204" charset="-122"/>
                <a:cs typeface="微软雅黑" panose="020B0503020204020204" charset="-122"/>
              </a:rPr>
              <a:t>基于Socket的TCP编程</a:t>
            </a:r>
            <a:endParaRPr lang="zh-CN" altLang="en-US" sz="4000" b="1" dirty="0">
              <a:latin typeface="+mn-lt"/>
              <a:ea typeface="宋体" panose="02010600030101010101" pitchFamily="2" charset="-122"/>
              <a:cs typeface="Arial Unicode MS" pitchFamily="34" charset="-122"/>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69240" y="678815"/>
            <a:ext cx="7886700" cy="1325563"/>
          </a:xfrm>
        </p:spPr>
        <p:txBody>
          <a:bodyPr/>
          <a:lstStyle/>
          <a:p>
            <a:r>
              <a:rPr lang="en-US" altLang="zh-CN" sz="3200" dirty="0">
                <a:latin typeface="微软雅黑" panose="020B0503020204020204" charset="-122"/>
                <a:ea typeface="微软雅黑" panose="020B0503020204020204" charset="-122"/>
                <a:cs typeface="微软雅黑" panose="020B0503020204020204" charset="-122"/>
              </a:rPr>
              <a:t>服务器建立 ServerSocket 对象</a:t>
            </a:r>
            <a:endParaRPr lang="en-US" altLang="zh-CN" sz="3200" dirty="0">
              <a:latin typeface="微软雅黑" panose="020B0503020204020204" charset="-122"/>
              <a:ea typeface="微软雅黑" panose="020B0503020204020204" charset="-122"/>
              <a:cs typeface="微软雅黑" panose="020B0503020204020204" charset="-122"/>
            </a:endParaRPr>
          </a:p>
        </p:txBody>
      </p:sp>
      <p:sp>
        <p:nvSpPr>
          <p:cNvPr id="58371" name="Rectangle 3"/>
          <p:cNvSpPr>
            <a:spLocks noGrp="1" noChangeArrowheads="1"/>
          </p:cNvSpPr>
          <p:nvPr>
            <p:ph type="body" idx="4294967295"/>
          </p:nvPr>
        </p:nvSpPr>
        <p:spPr>
          <a:xfrm>
            <a:off x="0" y="1700530"/>
            <a:ext cx="9052560" cy="2952750"/>
          </a:xfrm>
        </p:spPr>
        <p:txBody>
          <a:bodyPr>
            <a:normAutofit/>
          </a:bodyPr>
          <a:lstStyle/>
          <a:p>
            <a:pPr>
              <a:lnSpc>
                <a:spcPct val="120000"/>
              </a:lnSpc>
              <a:buFont typeface="Wingdings" panose="05000000000000000000" pitchFamily="2" charset="2"/>
              <a:buChar char="l"/>
            </a:pPr>
            <a:r>
              <a:rPr lang="en-US" altLang="zh-CN" sz="2000" dirty="0" err="1" smtClean="0">
                <a:solidFill>
                  <a:schemeClr val="tx1"/>
                </a:solidFill>
                <a:latin typeface="微软雅黑" panose="020B0503020204020204" charset="-122"/>
                <a:ea typeface="微软雅黑" panose="020B0503020204020204" charset="-122"/>
                <a:cs typeface="微软雅黑" panose="020B0503020204020204" charset="-122"/>
              </a:rPr>
              <a:t>ServerSocket</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对象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负责等待客户端请求建立套接字连接，类似邮局某个窗口中的业务员。也就是说，</a:t>
            </a:r>
            <a:r>
              <a:rPr lang="zh-CN" altLang="en-US" sz="2000" dirty="0">
                <a:solidFill>
                  <a:srgbClr val="0000FF"/>
                </a:solidFill>
                <a:latin typeface="微软雅黑" panose="020B0503020204020204" charset="-122"/>
                <a:ea typeface="微软雅黑" panose="020B0503020204020204" charset="-122"/>
                <a:cs typeface="微软雅黑" panose="020B0503020204020204" charset="-122"/>
              </a:rPr>
              <a:t>服务器必须事先建立一个等待客户请求建立套接字连接的</a:t>
            </a:r>
            <a:r>
              <a:rPr lang="en-US" altLang="zh-CN" sz="2000" dirty="0" err="1">
                <a:solidFill>
                  <a:srgbClr val="0000FF"/>
                </a:solidFill>
                <a:latin typeface="微软雅黑" panose="020B0503020204020204" charset="-122"/>
                <a:ea typeface="微软雅黑" panose="020B0503020204020204" charset="-122"/>
                <a:cs typeface="微软雅黑" panose="020B0503020204020204" charset="-122"/>
              </a:rPr>
              <a:t>ServerSocket</a:t>
            </a:r>
            <a:r>
              <a:rPr lang="zh-CN" altLang="en-US" sz="2000" dirty="0">
                <a:solidFill>
                  <a:srgbClr val="0000FF"/>
                </a:solidFill>
                <a:latin typeface="微软雅黑" panose="020B0503020204020204" charset="-122"/>
                <a:ea typeface="微软雅黑" panose="020B0503020204020204" charset="-122"/>
                <a:cs typeface="微软雅黑" panose="020B0503020204020204" charset="-122"/>
              </a:rPr>
              <a:t>对象</a:t>
            </a:r>
            <a:r>
              <a:rPr lang="zh-CN" altLang="en-US" sz="2000" dirty="0" smtClean="0">
                <a:solidFill>
                  <a:srgbClr val="0000FF"/>
                </a:solidFill>
                <a:latin typeface="微软雅黑" panose="020B0503020204020204" charset="-122"/>
                <a:ea typeface="微软雅黑" panose="020B0503020204020204" charset="-122"/>
                <a:cs typeface="微软雅黑" panose="020B0503020204020204" charset="-122"/>
              </a:rPr>
              <a:t>。</a:t>
            </a:r>
            <a:endParaRPr lang="en-US" altLang="zh-CN" sz="2000" dirty="0" smtClean="0">
              <a:solidFill>
                <a:srgbClr val="0000FF"/>
              </a:solidFill>
              <a:latin typeface="微软雅黑" panose="020B0503020204020204" charset="-122"/>
              <a:ea typeface="微软雅黑" panose="020B0503020204020204" charset="-122"/>
              <a:cs typeface="微软雅黑" panose="020B0503020204020204" charset="-122"/>
            </a:endParaRPr>
          </a:p>
          <a:p>
            <a:pPr>
              <a:lnSpc>
                <a:spcPct val="120000"/>
              </a:lnSpc>
              <a:buFont typeface="Wingdings" panose="05000000000000000000" pitchFamily="2" charset="2"/>
              <a:buChar char="l"/>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所谓“接收”客户的套接字请求，就是</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accept()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方法会返回一</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个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Socket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对象</a:t>
            </a:r>
            <a:endParaRPr lang="zh-CN" altLang="en-US"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998399" y="3429759"/>
            <a:ext cx="7056784" cy="3476625"/>
          </a:xfrm>
          <a:prstGeom prst="rect">
            <a:avLst/>
          </a:prstGeom>
        </p:spPr>
        <p:txBody>
          <a:bodyPr wrap="square">
            <a:spAutoFit/>
          </a:bodyPr>
          <a:lstStyle/>
          <a:p>
            <a:pPr marL="0" lvl="1">
              <a:lnSpc>
                <a:spcPct val="110000"/>
              </a:lnSpc>
            </a:pPr>
            <a:r>
              <a:rPr lang="zh-CN" altLang="zh-CN" sz="2000" dirty="0">
                <a:solidFill>
                  <a:srgbClr val="C00000"/>
                </a:solidFill>
                <a:latin typeface="微软雅黑" panose="020B0503020204020204" charset="-122"/>
                <a:ea typeface="微软雅黑" panose="020B0503020204020204" charset="-122"/>
              </a:rPr>
              <a:t>ServerSocket ss = new ServerSocket(9999);</a:t>
            </a:r>
            <a:endParaRPr lang="zh-CN" altLang="zh-CN" sz="2000" dirty="0">
              <a:solidFill>
                <a:srgbClr val="C00000"/>
              </a:solidFill>
              <a:latin typeface="微软雅黑" panose="020B0503020204020204" charset="-122"/>
              <a:ea typeface="微软雅黑" panose="020B0503020204020204" charset="-122"/>
            </a:endParaRPr>
          </a:p>
          <a:p>
            <a:pPr marL="0" lvl="1">
              <a:lnSpc>
                <a:spcPct val="110000"/>
              </a:lnSpc>
            </a:pPr>
            <a:r>
              <a:rPr lang="zh-CN" altLang="zh-CN" sz="2000" dirty="0">
                <a:solidFill>
                  <a:srgbClr val="C00000"/>
                </a:solidFill>
                <a:latin typeface="微软雅黑" panose="020B0503020204020204" charset="-122"/>
                <a:ea typeface="微软雅黑" panose="020B0503020204020204" charset="-122"/>
              </a:rPr>
              <a:t>Socket s = ss.accept ();</a:t>
            </a:r>
            <a:endParaRPr lang="zh-CN" altLang="zh-CN" sz="2000" dirty="0">
              <a:solidFill>
                <a:srgbClr val="C00000"/>
              </a:solidFill>
              <a:latin typeface="微软雅黑" panose="020B0503020204020204" charset="-122"/>
              <a:ea typeface="微软雅黑" panose="020B0503020204020204" charset="-122"/>
            </a:endParaRPr>
          </a:p>
          <a:p>
            <a:pPr marL="0" lvl="1">
              <a:lnSpc>
                <a:spcPct val="110000"/>
              </a:lnSpc>
            </a:pPr>
            <a:r>
              <a:rPr lang="zh-CN" altLang="zh-CN" sz="2000" dirty="0">
                <a:solidFill>
                  <a:srgbClr val="C00000"/>
                </a:solidFill>
                <a:latin typeface="微软雅黑" panose="020B0503020204020204" charset="-122"/>
                <a:ea typeface="微软雅黑" panose="020B0503020204020204" charset="-122"/>
              </a:rPr>
              <a:t>InputStream in = s.getInputStream();</a:t>
            </a:r>
            <a:endParaRPr lang="zh-CN" altLang="zh-CN" sz="2000" dirty="0">
              <a:solidFill>
                <a:srgbClr val="C00000"/>
              </a:solidFill>
              <a:latin typeface="微软雅黑" panose="020B0503020204020204" charset="-122"/>
              <a:ea typeface="微软雅黑" panose="020B0503020204020204" charset="-122"/>
            </a:endParaRPr>
          </a:p>
          <a:p>
            <a:pPr marL="0" lvl="1">
              <a:lnSpc>
                <a:spcPct val="110000"/>
              </a:lnSpc>
            </a:pPr>
            <a:r>
              <a:rPr lang="zh-CN" altLang="zh-CN" sz="2000" dirty="0">
                <a:solidFill>
                  <a:srgbClr val="C00000"/>
                </a:solidFill>
                <a:latin typeface="微软雅黑" panose="020B0503020204020204" charset="-122"/>
                <a:ea typeface="微软雅黑" panose="020B0503020204020204" charset="-122"/>
              </a:rPr>
              <a:t>byte[] buf = new byte[1024];</a:t>
            </a:r>
            <a:endParaRPr lang="zh-CN" altLang="zh-CN" sz="2000" dirty="0">
              <a:solidFill>
                <a:srgbClr val="C00000"/>
              </a:solidFill>
              <a:latin typeface="微软雅黑" panose="020B0503020204020204" charset="-122"/>
              <a:ea typeface="微软雅黑" panose="020B0503020204020204" charset="-122"/>
            </a:endParaRPr>
          </a:p>
          <a:p>
            <a:pPr marL="0" lvl="1">
              <a:lnSpc>
                <a:spcPct val="110000"/>
              </a:lnSpc>
            </a:pPr>
            <a:r>
              <a:rPr lang="zh-CN" altLang="zh-CN" sz="2000" dirty="0">
                <a:solidFill>
                  <a:srgbClr val="C00000"/>
                </a:solidFill>
                <a:latin typeface="微软雅黑" panose="020B0503020204020204" charset="-122"/>
                <a:ea typeface="微软雅黑" panose="020B0503020204020204" charset="-122"/>
              </a:rPr>
              <a:t>int num = in.read(buf);</a:t>
            </a:r>
            <a:endParaRPr lang="zh-CN" altLang="zh-CN" sz="2000" dirty="0">
              <a:solidFill>
                <a:srgbClr val="C00000"/>
              </a:solidFill>
              <a:latin typeface="微软雅黑" panose="020B0503020204020204" charset="-122"/>
              <a:ea typeface="微软雅黑" panose="020B0503020204020204" charset="-122"/>
            </a:endParaRPr>
          </a:p>
          <a:p>
            <a:pPr marL="0" lvl="1">
              <a:lnSpc>
                <a:spcPct val="110000"/>
              </a:lnSpc>
            </a:pPr>
            <a:r>
              <a:rPr lang="zh-CN" altLang="zh-CN" sz="2000" dirty="0">
                <a:solidFill>
                  <a:srgbClr val="C00000"/>
                </a:solidFill>
                <a:latin typeface="微软雅黑" panose="020B0503020204020204" charset="-122"/>
                <a:ea typeface="微软雅黑" panose="020B0503020204020204" charset="-122"/>
              </a:rPr>
              <a:t>String str = new String(buf,0,num);</a:t>
            </a:r>
            <a:endParaRPr lang="zh-CN" altLang="zh-CN" sz="2000" dirty="0">
              <a:solidFill>
                <a:srgbClr val="C00000"/>
              </a:solidFill>
              <a:latin typeface="微软雅黑" panose="020B0503020204020204" charset="-122"/>
              <a:ea typeface="微软雅黑" panose="020B0503020204020204" charset="-122"/>
            </a:endParaRPr>
          </a:p>
          <a:p>
            <a:pPr marL="0" lvl="1">
              <a:lnSpc>
                <a:spcPct val="110000"/>
              </a:lnSpc>
            </a:pPr>
            <a:r>
              <a:rPr lang="zh-CN" altLang="zh-CN" sz="2000" dirty="0">
                <a:solidFill>
                  <a:srgbClr val="C00000"/>
                </a:solidFill>
                <a:latin typeface="微软雅黑" panose="020B0503020204020204" charset="-122"/>
                <a:ea typeface="微软雅黑" panose="020B0503020204020204" charset="-122"/>
              </a:rPr>
              <a:t>System.out.println(s.getInetAddress().toString()+”:”+str);</a:t>
            </a:r>
            <a:endParaRPr lang="zh-CN" altLang="zh-CN" sz="2000" dirty="0">
              <a:solidFill>
                <a:srgbClr val="C00000"/>
              </a:solidFill>
              <a:latin typeface="微软雅黑" panose="020B0503020204020204" charset="-122"/>
              <a:ea typeface="微软雅黑" panose="020B0503020204020204" charset="-122"/>
            </a:endParaRPr>
          </a:p>
          <a:p>
            <a:pPr marL="0" lvl="1">
              <a:lnSpc>
                <a:spcPct val="110000"/>
              </a:lnSpc>
            </a:pPr>
            <a:r>
              <a:rPr lang="zh-CN" altLang="zh-CN" sz="2000" dirty="0">
                <a:solidFill>
                  <a:srgbClr val="C00000"/>
                </a:solidFill>
                <a:latin typeface="微软雅黑" panose="020B0503020204020204" charset="-122"/>
                <a:ea typeface="微软雅黑" panose="020B0503020204020204" charset="-122"/>
              </a:rPr>
              <a:t>s.close();</a:t>
            </a:r>
            <a:endParaRPr lang="zh-CN" altLang="zh-CN" sz="2000" dirty="0">
              <a:solidFill>
                <a:srgbClr val="C00000"/>
              </a:solidFill>
              <a:latin typeface="微软雅黑" panose="020B0503020204020204" charset="-122"/>
              <a:ea typeface="微软雅黑" panose="020B0503020204020204" charset="-122"/>
            </a:endParaRPr>
          </a:p>
          <a:p>
            <a:pPr marL="0" lvl="1">
              <a:lnSpc>
                <a:spcPct val="110000"/>
              </a:lnSpc>
            </a:pPr>
            <a:r>
              <a:rPr lang="zh-CN" altLang="zh-CN" sz="2000" dirty="0">
                <a:solidFill>
                  <a:srgbClr val="C00000"/>
                </a:solidFill>
                <a:latin typeface="微软雅黑" panose="020B0503020204020204" charset="-122"/>
                <a:ea typeface="微软雅黑" panose="020B0503020204020204" charset="-122"/>
              </a:rPr>
              <a:t>ss.close();</a:t>
            </a:r>
            <a:endParaRPr lang="zh-CN" altLang="zh-CN" sz="2000" dirty="0">
              <a:solidFill>
                <a:srgbClr val="C00000"/>
              </a:solidFill>
              <a:latin typeface="微软雅黑" panose="020B0503020204020204" charset="-122"/>
              <a:ea typeface="微软雅黑" panose="020B0503020204020204" charset="-122"/>
            </a:endParaRP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 y="858520"/>
            <a:ext cx="7886700" cy="1325563"/>
          </a:xfrm>
        </p:spPr>
        <p:txBody>
          <a:bodyPr/>
          <a:lstStyle/>
          <a:p>
            <a:r>
              <a:rPr lang="en-US" altLang="zh-CN" sz="3200" dirty="0">
                <a:latin typeface="微软雅黑" panose="020B0503020204020204" charset="-122"/>
                <a:ea typeface="微软雅黑" panose="020B0503020204020204" charset="-122"/>
                <a:cs typeface="微软雅黑" panose="020B0503020204020204" charset="-122"/>
              </a:rPr>
              <a:t>客户端—服务端</a:t>
            </a:r>
            <a:endParaRPr lang="zh-CN" altLang="en-US" b="1" dirty="0">
              <a:latin typeface="+mn-lt"/>
              <a:ea typeface="宋体" panose="02010600030101010101" pitchFamily="2" charset="-122"/>
            </a:endParaRPr>
          </a:p>
        </p:txBody>
      </p:sp>
      <p:sp>
        <p:nvSpPr>
          <p:cNvPr id="3" name="内容占位符 2"/>
          <p:cNvSpPr>
            <a:spLocks noGrp="1"/>
          </p:cNvSpPr>
          <p:nvPr>
            <p:ph idx="4294967295"/>
          </p:nvPr>
        </p:nvSpPr>
        <p:spPr>
          <a:xfrm>
            <a:off x="800100" y="2056130"/>
            <a:ext cx="7886700" cy="4351655"/>
          </a:xfrm>
        </p:spPr>
        <p:txBody>
          <a:bodyPr/>
          <a:lstStyle/>
          <a:p>
            <a:pPr>
              <a:lnSpc>
                <a:spcPct val="170000"/>
              </a:lnSpc>
              <a:buFont typeface="Wingdings" panose="05000000000000000000" pitchFamily="2" charset="2"/>
              <a:buChar char="l"/>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客户端：</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70000"/>
              </a:lnSpc>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自定义</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70000"/>
              </a:lnSpc>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浏览器</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70000"/>
              </a:lnSpc>
              <a:buFont typeface="Wingdings" panose="05000000000000000000" pitchFamily="2" charset="2"/>
              <a:buChar char="l"/>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服务端：</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70000"/>
              </a:lnSpc>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自定义</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70000"/>
              </a:lnSpc>
              <a:buFont typeface="Wingdings" panose="05000000000000000000" pitchFamily="2" charset="2"/>
              <a:buChar char="Ø"/>
            </a:pP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Tomcat</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服务器</a:t>
            </a:r>
            <a:endPar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占位符 1"/>
          <p:cNvSpPr>
            <a:spLocks noGrp="1"/>
          </p:cNvSpPr>
          <p:nvPr>
            <p:ph type="body" sz="quarter" idx="10"/>
          </p:nvPr>
        </p:nvSpPr>
        <p:spPr>
          <a:xfrm>
            <a:off x="547688" y="1620203"/>
            <a:ext cx="7602537" cy="5091112"/>
          </a:xfrm>
        </p:spPr>
        <p:txBody>
          <a:bodyPr vert="horz" wrap="square" lIns="91440" tIns="45720" rIns="91440" bIns="45720" anchor="t"/>
          <a:p>
            <a:pPr marL="0" indent="0">
              <a:lnSpc>
                <a:spcPct val="210000"/>
              </a:lnSpc>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UDP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以数据报作为数据的传输载体，在进行传输时 首先要把传输的数据定义成数据报</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(Datagram)</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，在数据报中指明数据要到达的</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Socket(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主机地址 和端口号</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，然后再将数据以数据报的形式发送出去，然后就没有然后了，服务端收不收到我就 不知道了，除非服务端收到后又给我回一段确认的数据报</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48005" y="698500"/>
            <a:ext cx="3910330" cy="1124585"/>
          </a:xfrm>
          <a:prstGeom prst="rect">
            <a:avLst/>
          </a:prstGeom>
          <a:noFill/>
        </p:spPr>
        <p:txBody>
          <a:bodyPr wrap="square" rtlCol="0" anchor="t">
            <a:spAutoFit/>
          </a:bodyPr>
          <a:p>
            <a:pPr>
              <a:lnSpc>
                <a:spcPct val="210000"/>
              </a:lnSpc>
            </a:pPr>
            <a:r>
              <a:rPr lang="en-US" altLang="zh-CN" sz="3200" dirty="0">
                <a:latin typeface="微软雅黑" panose="020B0503020204020204" charset="-122"/>
                <a:ea typeface="微软雅黑" panose="020B0503020204020204" charset="-122"/>
                <a:cs typeface="微软雅黑" panose="020B0503020204020204" charset="-122"/>
                <a:sym typeface="+mn-ea"/>
              </a:rPr>
              <a:t>UDP</a:t>
            </a:r>
            <a:r>
              <a:rPr lang="zh-CN" altLang="en-US" sz="3200" dirty="0">
                <a:latin typeface="微软雅黑" panose="020B0503020204020204" charset="-122"/>
                <a:ea typeface="微软雅黑" panose="020B0503020204020204" charset="-122"/>
                <a:cs typeface="微软雅黑" panose="020B0503020204020204" charset="-122"/>
                <a:sym typeface="+mn-ea"/>
              </a:rPr>
              <a:t>通信</a:t>
            </a:r>
            <a:endParaRPr lang="zh-CN" altLang="en-US" sz="3200"/>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3685" y="866775"/>
            <a:ext cx="7886700" cy="1325563"/>
          </a:xfrm>
        </p:spPr>
        <p:txBody>
          <a:bodyPr>
            <a:normAutofit/>
          </a:bodyPr>
          <a:lstStyle/>
          <a:p>
            <a:r>
              <a:rPr lang="en-US" altLang="zh-CN" sz="3200" dirty="0" smtClean="0">
                <a:latin typeface="微软雅黑" panose="020B0503020204020204" charset="-122"/>
                <a:ea typeface="微软雅黑" panose="020B0503020204020204" charset="-122"/>
                <a:cs typeface="微软雅黑" panose="020B0503020204020204" charset="-122"/>
              </a:rPr>
              <a:t>UDP</a:t>
            </a:r>
            <a:r>
              <a:rPr lang="zh-CN" altLang="en-US" sz="3200" dirty="0" smtClean="0">
                <a:latin typeface="微软雅黑" panose="020B0503020204020204" charset="-122"/>
                <a:ea typeface="微软雅黑" panose="020B0503020204020204" charset="-122"/>
                <a:cs typeface="微软雅黑" panose="020B0503020204020204" charset="-122"/>
              </a:rPr>
              <a:t>网络通信</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4294967295"/>
          </p:nvPr>
        </p:nvSpPr>
        <p:spPr>
          <a:xfrm>
            <a:off x="273685" y="1910080"/>
            <a:ext cx="8569325" cy="4807585"/>
          </a:xfrm>
        </p:spPr>
        <p:txBody>
          <a:bodyPr>
            <a:normAutofit/>
          </a:bodyPr>
          <a:lstStyle/>
          <a:p>
            <a:pPr>
              <a:lnSpc>
                <a:spcPct val="140000"/>
              </a:lnSpc>
              <a:buFont typeface="Wingdings" panose="05000000000000000000" pitchFamily="2" charset="2"/>
              <a:buChar char="l"/>
            </a:pPr>
            <a:r>
              <a:rPr lang="zh-CN" altLang="en-US" sz="2220" dirty="0" smtClean="0">
                <a:solidFill>
                  <a:schemeClr val="tx1"/>
                </a:solidFill>
                <a:latin typeface="微软雅黑" panose="020B0503020204020204" charset="-122"/>
                <a:ea typeface="微软雅黑" panose="020B0503020204020204" charset="-122"/>
                <a:cs typeface="微软雅黑" panose="020B0503020204020204" charset="-122"/>
              </a:rPr>
              <a:t>类 </a:t>
            </a:r>
            <a:r>
              <a:rPr lang="en-US" altLang="zh-CN" sz="2220" dirty="0" err="1" smtClean="0">
                <a:solidFill>
                  <a:schemeClr val="tx1"/>
                </a:solidFill>
                <a:latin typeface="微软雅黑" panose="020B0503020204020204" charset="-122"/>
                <a:ea typeface="微软雅黑" panose="020B0503020204020204" charset="-122"/>
                <a:cs typeface="微软雅黑" panose="020B0503020204020204" charset="-122"/>
              </a:rPr>
              <a:t>DatagramSocket</a:t>
            </a:r>
            <a:r>
              <a:rPr lang="en-US" altLang="zh-CN" sz="222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220" dirty="0" smtClean="0">
                <a:solidFill>
                  <a:schemeClr val="tx1"/>
                </a:solidFill>
                <a:latin typeface="微软雅黑" panose="020B0503020204020204" charset="-122"/>
                <a:ea typeface="微软雅黑" panose="020B0503020204020204" charset="-122"/>
                <a:cs typeface="微软雅黑" panose="020B0503020204020204" charset="-122"/>
              </a:rPr>
              <a:t>和 </a:t>
            </a:r>
            <a:r>
              <a:rPr lang="en-US" altLang="zh-CN" sz="2220" dirty="0" err="1" smtClean="0">
                <a:solidFill>
                  <a:schemeClr val="tx1"/>
                </a:solidFill>
                <a:latin typeface="微软雅黑" panose="020B0503020204020204" charset="-122"/>
                <a:ea typeface="微软雅黑" panose="020B0503020204020204" charset="-122"/>
                <a:cs typeface="微软雅黑" panose="020B0503020204020204" charset="-122"/>
              </a:rPr>
              <a:t>DatagramPacket</a:t>
            </a:r>
            <a:r>
              <a:rPr lang="en-US" altLang="zh-CN" sz="222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220" dirty="0" smtClean="0">
                <a:solidFill>
                  <a:schemeClr val="tx1"/>
                </a:solidFill>
                <a:latin typeface="微软雅黑" panose="020B0503020204020204" charset="-122"/>
                <a:ea typeface="微软雅黑" panose="020B0503020204020204" charset="-122"/>
                <a:cs typeface="微软雅黑" panose="020B0503020204020204" charset="-122"/>
              </a:rPr>
              <a:t>实现</a:t>
            </a:r>
            <a:r>
              <a:rPr lang="zh-CN" altLang="en-US" sz="2220" dirty="0">
                <a:solidFill>
                  <a:schemeClr val="tx1"/>
                </a:solidFill>
                <a:latin typeface="微软雅黑" panose="020B0503020204020204" charset="-122"/>
                <a:ea typeface="微软雅黑" panose="020B0503020204020204" charset="-122"/>
                <a:cs typeface="微软雅黑" panose="020B0503020204020204" charset="-122"/>
              </a:rPr>
              <a:t>了</a:t>
            </a:r>
            <a:r>
              <a:rPr lang="zh-CN" altLang="en-US" sz="2220" dirty="0" smtClean="0">
                <a:solidFill>
                  <a:schemeClr val="tx1"/>
                </a:solidFill>
                <a:latin typeface="微软雅黑" panose="020B0503020204020204" charset="-122"/>
                <a:ea typeface="微软雅黑" panose="020B0503020204020204" charset="-122"/>
                <a:cs typeface="微软雅黑" panose="020B0503020204020204" charset="-122"/>
              </a:rPr>
              <a:t>基于 </a:t>
            </a:r>
            <a:r>
              <a:rPr lang="en-US" altLang="zh-CN" sz="2220" dirty="0" smtClean="0">
                <a:solidFill>
                  <a:schemeClr val="tx1"/>
                </a:solidFill>
                <a:latin typeface="微软雅黑" panose="020B0503020204020204" charset="-122"/>
                <a:ea typeface="微软雅黑" panose="020B0503020204020204" charset="-122"/>
                <a:cs typeface="微软雅黑" panose="020B0503020204020204" charset="-122"/>
              </a:rPr>
              <a:t>UDP </a:t>
            </a:r>
            <a:r>
              <a:rPr lang="zh-CN" altLang="en-US" sz="2220" dirty="0" smtClean="0">
                <a:solidFill>
                  <a:schemeClr val="tx1"/>
                </a:solidFill>
                <a:latin typeface="微软雅黑" panose="020B0503020204020204" charset="-122"/>
                <a:ea typeface="微软雅黑" panose="020B0503020204020204" charset="-122"/>
                <a:cs typeface="微软雅黑" panose="020B0503020204020204" charset="-122"/>
              </a:rPr>
              <a:t>协议</a:t>
            </a:r>
            <a:r>
              <a:rPr lang="zh-CN" altLang="en-US" sz="2220" dirty="0">
                <a:solidFill>
                  <a:schemeClr val="tx1"/>
                </a:solidFill>
                <a:latin typeface="微软雅黑" panose="020B0503020204020204" charset="-122"/>
                <a:ea typeface="微软雅黑" panose="020B0503020204020204" charset="-122"/>
                <a:cs typeface="微软雅黑" panose="020B0503020204020204" charset="-122"/>
              </a:rPr>
              <a:t>网络程序</a:t>
            </a:r>
            <a:r>
              <a:rPr lang="zh-CN" altLang="en-US" sz="222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22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40000"/>
              </a:lnSpc>
              <a:buFont typeface="Wingdings" panose="05000000000000000000" pitchFamily="2" charset="2"/>
              <a:buChar char="l"/>
            </a:pPr>
            <a:r>
              <a:rPr lang="en-US" altLang="zh-CN" sz="2220" dirty="0">
                <a:solidFill>
                  <a:schemeClr val="tx1"/>
                </a:solidFill>
                <a:latin typeface="微软雅黑" panose="020B0503020204020204" charset="-122"/>
                <a:ea typeface="微软雅黑" panose="020B0503020204020204" charset="-122"/>
                <a:cs typeface="微软雅黑" panose="020B0503020204020204" charset="-122"/>
              </a:rPr>
              <a:t>UDP</a:t>
            </a:r>
            <a:r>
              <a:rPr lang="zh-CN" altLang="en-US" sz="2220" dirty="0">
                <a:solidFill>
                  <a:schemeClr val="tx1"/>
                </a:solidFill>
                <a:latin typeface="微软雅黑" panose="020B0503020204020204" charset="-122"/>
                <a:ea typeface="微软雅黑" panose="020B0503020204020204" charset="-122"/>
                <a:cs typeface="微软雅黑" panose="020B0503020204020204" charset="-122"/>
              </a:rPr>
              <a:t>数据报通过数据报套接字 </a:t>
            </a:r>
            <a:r>
              <a:rPr lang="en-US" altLang="zh-CN" sz="2220" dirty="0" err="1">
                <a:solidFill>
                  <a:schemeClr val="tx1"/>
                </a:solidFill>
                <a:latin typeface="微软雅黑" panose="020B0503020204020204" charset="-122"/>
                <a:ea typeface="微软雅黑" panose="020B0503020204020204" charset="-122"/>
                <a:cs typeface="微软雅黑" panose="020B0503020204020204" charset="-122"/>
              </a:rPr>
              <a:t>DatagramSocket</a:t>
            </a:r>
            <a:r>
              <a:rPr lang="en-US" altLang="zh-CN" sz="222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220" dirty="0">
                <a:solidFill>
                  <a:schemeClr val="tx1"/>
                </a:solidFill>
                <a:latin typeface="微软雅黑" panose="020B0503020204020204" charset="-122"/>
                <a:ea typeface="微软雅黑" panose="020B0503020204020204" charset="-122"/>
                <a:cs typeface="微软雅黑" panose="020B0503020204020204" charset="-122"/>
              </a:rPr>
              <a:t>发送和接收，</a:t>
            </a:r>
            <a:r>
              <a:rPr lang="zh-CN" altLang="en-US" sz="2220" dirty="0">
                <a:solidFill>
                  <a:srgbClr val="0000FF"/>
                </a:solidFill>
                <a:latin typeface="微软雅黑" panose="020B0503020204020204" charset="-122"/>
                <a:ea typeface="微软雅黑" panose="020B0503020204020204" charset="-122"/>
                <a:cs typeface="微软雅黑" panose="020B0503020204020204" charset="-122"/>
              </a:rPr>
              <a:t>系统不保证</a:t>
            </a:r>
            <a:r>
              <a:rPr lang="en-US" altLang="zh-CN" sz="2220" dirty="0">
                <a:solidFill>
                  <a:srgbClr val="0000FF"/>
                </a:solidFill>
                <a:latin typeface="微软雅黑" panose="020B0503020204020204" charset="-122"/>
                <a:ea typeface="微软雅黑" panose="020B0503020204020204" charset="-122"/>
                <a:cs typeface="微软雅黑" panose="020B0503020204020204" charset="-122"/>
              </a:rPr>
              <a:t>UDP</a:t>
            </a:r>
            <a:r>
              <a:rPr lang="zh-CN" altLang="en-US" sz="2220" dirty="0">
                <a:solidFill>
                  <a:srgbClr val="0000FF"/>
                </a:solidFill>
                <a:latin typeface="微软雅黑" panose="020B0503020204020204" charset="-122"/>
                <a:ea typeface="微软雅黑" panose="020B0503020204020204" charset="-122"/>
                <a:cs typeface="微软雅黑" panose="020B0503020204020204" charset="-122"/>
              </a:rPr>
              <a:t>数据报一定能够安全送到目的地，也不能确定什么时候可以抵达</a:t>
            </a:r>
            <a:r>
              <a:rPr lang="zh-CN" altLang="en-US" sz="2220" dirty="0" smtClean="0">
                <a:solidFill>
                  <a:srgbClr val="0000FF"/>
                </a:solidFill>
                <a:latin typeface="微软雅黑" panose="020B0503020204020204" charset="-122"/>
                <a:ea typeface="微软雅黑" panose="020B0503020204020204" charset="-122"/>
                <a:cs typeface="微软雅黑" panose="020B0503020204020204" charset="-122"/>
              </a:rPr>
              <a:t>。</a:t>
            </a:r>
            <a:endParaRPr lang="en-US" altLang="zh-CN" sz="2220" dirty="0" smtClean="0">
              <a:latin typeface="微软雅黑" panose="020B0503020204020204" charset="-122"/>
              <a:ea typeface="微软雅黑" panose="020B0503020204020204" charset="-122"/>
              <a:cs typeface="微软雅黑" panose="020B0503020204020204" charset="-122"/>
            </a:endParaRPr>
          </a:p>
          <a:p>
            <a:pPr>
              <a:lnSpc>
                <a:spcPct val="140000"/>
              </a:lnSpc>
              <a:buFont typeface="Wingdings" panose="05000000000000000000" pitchFamily="2" charset="2"/>
              <a:buChar char="l"/>
            </a:pPr>
            <a:r>
              <a:rPr lang="en-US" altLang="zh-CN" sz="2220" dirty="0" err="1" smtClean="0">
                <a:solidFill>
                  <a:schemeClr val="tx1"/>
                </a:solidFill>
                <a:latin typeface="微软雅黑" panose="020B0503020204020204" charset="-122"/>
                <a:ea typeface="微软雅黑" panose="020B0503020204020204" charset="-122"/>
                <a:cs typeface="微软雅黑" panose="020B0503020204020204" charset="-122"/>
              </a:rPr>
              <a:t>DatagramPacket</a:t>
            </a:r>
            <a:r>
              <a:rPr lang="en-US" altLang="zh-CN" sz="222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220" dirty="0" smtClean="0">
                <a:solidFill>
                  <a:schemeClr val="tx1"/>
                </a:solidFill>
                <a:latin typeface="微软雅黑" panose="020B0503020204020204" charset="-122"/>
                <a:ea typeface="微软雅黑" panose="020B0503020204020204" charset="-122"/>
                <a:cs typeface="微软雅黑" panose="020B0503020204020204" charset="-122"/>
              </a:rPr>
              <a:t>对象</a:t>
            </a:r>
            <a:r>
              <a:rPr lang="zh-CN" altLang="en-US" sz="2220" dirty="0">
                <a:solidFill>
                  <a:schemeClr val="tx1"/>
                </a:solidFill>
                <a:latin typeface="微软雅黑" panose="020B0503020204020204" charset="-122"/>
                <a:ea typeface="微软雅黑" panose="020B0503020204020204" charset="-122"/>
                <a:cs typeface="微软雅黑" panose="020B0503020204020204" charset="-122"/>
              </a:rPr>
              <a:t>封装了</a:t>
            </a:r>
            <a:r>
              <a:rPr lang="en-US" altLang="zh-CN" sz="2220" dirty="0">
                <a:solidFill>
                  <a:schemeClr val="tx1"/>
                </a:solidFill>
                <a:latin typeface="微软雅黑" panose="020B0503020204020204" charset="-122"/>
                <a:ea typeface="微软雅黑" panose="020B0503020204020204" charset="-122"/>
                <a:cs typeface="微软雅黑" panose="020B0503020204020204" charset="-122"/>
              </a:rPr>
              <a:t>UDP</a:t>
            </a:r>
            <a:r>
              <a:rPr lang="zh-CN" altLang="en-US" sz="2220" dirty="0">
                <a:solidFill>
                  <a:schemeClr val="tx1"/>
                </a:solidFill>
                <a:latin typeface="微软雅黑" panose="020B0503020204020204" charset="-122"/>
                <a:ea typeface="微软雅黑" panose="020B0503020204020204" charset="-122"/>
                <a:cs typeface="微软雅黑" panose="020B0503020204020204" charset="-122"/>
              </a:rPr>
              <a:t>数据报，在数据报中包含</a:t>
            </a:r>
            <a:r>
              <a:rPr lang="zh-CN" altLang="en-US" sz="2220" dirty="0" smtClean="0">
                <a:solidFill>
                  <a:schemeClr val="tx1"/>
                </a:solidFill>
                <a:latin typeface="微软雅黑" panose="020B0503020204020204" charset="-122"/>
                <a:ea typeface="微软雅黑" panose="020B0503020204020204" charset="-122"/>
                <a:cs typeface="微软雅黑" panose="020B0503020204020204" charset="-122"/>
              </a:rPr>
              <a:t>了发送端的</a:t>
            </a:r>
            <a:r>
              <a:rPr lang="en-US" altLang="zh-CN" sz="2220" dirty="0">
                <a:solidFill>
                  <a:schemeClr val="tx1"/>
                </a:solidFill>
                <a:latin typeface="微软雅黑" panose="020B0503020204020204" charset="-122"/>
                <a:ea typeface="微软雅黑" panose="020B0503020204020204" charset="-122"/>
                <a:cs typeface="微软雅黑" panose="020B0503020204020204" charset="-122"/>
              </a:rPr>
              <a:t>IP</a:t>
            </a:r>
            <a:r>
              <a:rPr lang="zh-CN" altLang="en-US" sz="2220" dirty="0">
                <a:solidFill>
                  <a:schemeClr val="tx1"/>
                </a:solidFill>
                <a:latin typeface="微软雅黑" panose="020B0503020204020204" charset="-122"/>
                <a:ea typeface="微软雅黑" panose="020B0503020204020204" charset="-122"/>
                <a:cs typeface="微软雅黑" panose="020B0503020204020204" charset="-122"/>
              </a:rPr>
              <a:t>地址和端口号</a:t>
            </a:r>
            <a:r>
              <a:rPr lang="zh-CN" altLang="en-US" sz="2220" dirty="0" smtClean="0">
                <a:solidFill>
                  <a:schemeClr val="tx1"/>
                </a:solidFill>
                <a:latin typeface="微软雅黑" panose="020B0503020204020204" charset="-122"/>
                <a:ea typeface="微软雅黑" panose="020B0503020204020204" charset="-122"/>
                <a:cs typeface="微软雅黑" panose="020B0503020204020204" charset="-122"/>
              </a:rPr>
              <a:t>以及接收端的</a:t>
            </a:r>
            <a:r>
              <a:rPr lang="en-US" altLang="zh-CN" sz="2220" dirty="0">
                <a:solidFill>
                  <a:schemeClr val="tx1"/>
                </a:solidFill>
                <a:latin typeface="微软雅黑" panose="020B0503020204020204" charset="-122"/>
                <a:ea typeface="微软雅黑" panose="020B0503020204020204" charset="-122"/>
                <a:cs typeface="微软雅黑" panose="020B0503020204020204" charset="-122"/>
              </a:rPr>
              <a:t>IP</a:t>
            </a:r>
            <a:r>
              <a:rPr lang="zh-CN" altLang="en-US" sz="2220" dirty="0">
                <a:solidFill>
                  <a:schemeClr val="tx1"/>
                </a:solidFill>
                <a:latin typeface="微软雅黑" panose="020B0503020204020204" charset="-122"/>
                <a:ea typeface="微软雅黑" panose="020B0503020204020204" charset="-122"/>
                <a:cs typeface="微软雅黑" panose="020B0503020204020204" charset="-122"/>
              </a:rPr>
              <a:t>地址和端口号</a:t>
            </a:r>
            <a:r>
              <a:rPr lang="zh-CN" altLang="en-US" sz="222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22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40000"/>
              </a:lnSpc>
              <a:buFont typeface="Wingdings" panose="05000000000000000000" pitchFamily="2" charset="2"/>
              <a:buChar char="l"/>
            </a:pPr>
            <a:r>
              <a:rPr lang="en-US" altLang="zh-CN" sz="2220" dirty="0" smtClean="0">
                <a:solidFill>
                  <a:schemeClr val="tx1"/>
                </a:solidFill>
                <a:latin typeface="微软雅黑" panose="020B0503020204020204" charset="-122"/>
                <a:ea typeface="微软雅黑" panose="020B0503020204020204" charset="-122"/>
                <a:cs typeface="微软雅黑" panose="020B0503020204020204" charset="-122"/>
              </a:rPr>
              <a:t>UDP</a:t>
            </a:r>
            <a:r>
              <a:rPr lang="zh-CN" altLang="en-US" sz="2220" dirty="0" smtClean="0">
                <a:solidFill>
                  <a:schemeClr val="tx1"/>
                </a:solidFill>
                <a:latin typeface="微软雅黑" panose="020B0503020204020204" charset="-122"/>
                <a:ea typeface="微软雅黑" panose="020B0503020204020204" charset="-122"/>
                <a:cs typeface="微软雅黑" panose="020B0503020204020204" charset="-122"/>
              </a:rPr>
              <a:t>协议中每个数据报都给出了完整的地址信息，因此无须建立发送方和接收方的连接</a:t>
            </a:r>
            <a:endParaRPr lang="en-US" altLang="zh-CN" sz="222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00000"/>
              </a:lnSpc>
            </a:pPr>
            <a:endParaRPr lang="en-US" altLang="zh-CN" sz="2220"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8" y="2002707"/>
            <a:ext cx="7992888" cy="439991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latin typeface="微软雅黑" panose="020B0503020204020204" charset="-122"/>
                <a:ea typeface="微软雅黑" panose="020B0503020204020204" charset="-122"/>
                <a:cs typeface="微软雅黑" panose="020B0503020204020204" charset="-122"/>
              </a:rPr>
              <a:t>流  程：</a:t>
            </a:r>
            <a:endParaRPr lang="en-US" altLang="zh-CN" sz="2800" dirty="0" smtClean="0">
              <a:latin typeface="微软雅黑" panose="020B0503020204020204" charset="-122"/>
              <a:ea typeface="微软雅黑" panose="020B0503020204020204" charset="-122"/>
              <a:cs typeface="微软雅黑" panose="020B0503020204020204" charset="-122"/>
            </a:endParaRPr>
          </a:p>
          <a:p>
            <a:pPr marL="971550" lvl="1" indent="-514350">
              <a:lnSpc>
                <a:spcPct val="150000"/>
              </a:lnSpc>
              <a:buFont typeface="+mj-lt"/>
              <a:buAutoNum type="arabicPeriod"/>
            </a:pPr>
            <a:r>
              <a:rPr lang="zh-CN" altLang="zh-CN" sz="2800" dirty="0">
                <a:latin typeface="微软雅黑" panose="020B0503020204020204" charset="-122"/>
                <a:ea typeface="微软雅黑" panose="020B0503020204020204" charset="-122"/>
                <a:cs typeface="微软雅黑" panose="020B0503020204020204" charset="-122"/>
              </a:rPr>
              <a:t>DatagramSocket与DatagramPacket</a:t>
            </a:r>
            <a:endParaRPr lang="zh-CN" altLang="zh-CN" sz="2800" dirty="0">
              <a:latin typeface="微软雅黑" panose="020B0503020204020204" charset="-122"/>
              <a:ea typeface="微软雅黑" panose="020B0503020204020204" charset="-122"/>
              <a:cs typeface="微软雅黑" panose="020B0503020204020204" charset="-122"/>
            </a:endParaRPr>
          </a:p>
          <a:p>
            <a:pPr marL="971550" lvl="1" indent="-514350">
              <a:lnSpc>
                <a:spcPct val="150000"/>
              </a:lnSpc>
              <a:buFont typeface="+mj-lt"/>
              <a:buAutoNum type="arabicPeriod"/>
            </a:pPr>
            <a:r>
              <a:rPr lang="zh-CN" altLang="zh-CN" sz="2800" dirty="0">
                <a:latin typeface="微软雅黑" panose="020B0503020204020204" charset="-122"/>
                <a:ea typeface="微软雅黑" panose="020B0503020204020204" charset="-122"/>
                <a:cs typeface="微软雅黑" panose="020B0503020204020204" charset="-122"/>
              </a:rPr>
              <a:t>建立发送端，接收</a:t>
            </a:r>
            <a:r>
              <a:rPr lang="zh-CN" altLang="zh-CN" sz="2800" dirty="0" smtClean="0">
                <a:latin typeface="微软雅黑" panose="020B0503020204020204" charset="-122"/>
                <a:ea typeface="微软雅黑" panose="020B0503020204020204" charset="-122"/>
                <a:cs typeface="微软雅黑" panose="020B0503020204020204" charset="-122"/>
              </a:rPr>
              <a:t>端</a:t>
            </a:r>
            <a:endParaRPr lang="zh-CN" altLang="zh-CN" sz="2800" dirty="0">
              <a:latin typeface="微软雅黑" panose="020B0503020204020204" charset="-122"/>
              <a:ea typeface="微软雅黑" panose="020B0503020204020204" charset="-122"/>
              <a:cs typeface="微软雅黑" panose="020B0503020204020204" charset="-122"/>
            </a:endParaRPr>
          </a:p>
          <a:p>
            <a:pPr marL="971550" lvl="1" indent="-514350">
              <a:lnSpc>
                <a:spcPct val="150000"/>
              </a:lnSpc>
              <a:buFont typeface="+mj-lt"/>
              <a:buAutoNum type="arabicPeriod"/>
            </a:pPr>
            <a:r>
              <a:rPr lang="zh-CN" altLang="zh-CN" sz="2800" dirty="0">
                <a:latin typeface="微软雅黑" panose="020B0503020204020204" charset="-122"/>
                <a:ea typeface="微软雅黑" panose="020B0503020204020204" charset="-122"/>
                <a:cs typeface="微软雅黑" panose="020B0503020204020204" charset="-122"/>
              </a:rPr>
              <a:t>建立</a:t>
            </a:r>
            <a:r>
              <a:rPr lang="zh-CN" altLang="zh-CN" sz="2800" dirty="0" smtClean="0">
                <a:latin typeface="微软雅黑" panose="020B0503020204020204" charset="-122"/>
                <a:ea typeface="微软雅黑" panose="020B0503020204020204" charset="-122"/>
                <a:cs typeface="微软雅黑" panose="020B0503020204020204" charset="-122"/>
              </a:rPr>
              <a:t>数据包</a:t>
            </a:r>
            <a:endParaRPr lang="zh-CN" altLang="zh-CN" sz="2800" dirty="0">
              <a:latin typeface="微软雅黑" panose="020B0503020204020204" charset="-122"/>
              <a:ea typeface="微软雅黑" panose="020B0503020204020204" charset="-122"/>
              <a:cs typeface="微软雅黑" panose="020B0503020204020204" charset="-122"/>
            </a:endParaRPr>
          </a:p>
          <a:p>
            <a:pPr marL="971550" lvl="1" indent="-514350">
              <a:lnSpc>
                <a:spcPct val="150000"/>
              </a:lnSpc>
              <a:buFont typeface="+mj-lt"/>
              <a:buAutoNum type="arabicPeriod"/>
            </a:pPr>
            <a:r>
              <a:rPr lang="zh-CN" altLang="zh-CN" sz="2800" dirty="0">
                <a:latin typeface="微软雅黑" panose="020B0503020204020204" charset="-122"/>
                <a:ea typeface="微软雅黑" panose="020B0503020204020204" charset="-122"/>
                <a:cs typeface="微软雅黑" panose="020B0503020204020204" charset="-122"/>
              </a:rPr>
              <a:t>调用Socket的</a:t>
            </a:r>
            <a:r>
              <a:rPr lang="zh-CN" altLang="zh-CN" sz="2800" dirty="0" smtClean="0">
                <a:latin typeface="微软雅黑" panose="020B0503020204020204" charset="-122"/>
                <a:ea typeface="微软雅黑" panose="020B0503020204020204" charset="-122"/>
                <a:cs typeface="微软雅黑" panose="020B0503020204020204" charset="-122"/>
              </a:rPr>
              <a:t>发送</a:t>
            </a:r>
            <a:r>
              <a:rPr lang="zh-CN" altLang="en-US" sz="2800" dirty="0" smtClean="0">
                <a:latin typeface="微软雅黑" panose="020B0503020204020204" charset="-122"/>
                <a:ea typeface="微软雅黑" panose="020B0503020204020204" charset="-122"/>
                <a:cs typeface="微软雅黑" panose="020B0503020204020204" charset="-122"/>
              </a:rPr>
              <a:t>、</a:t>
            </a:r>
            <a:r>
              <a:rPr lang="zh-CN" altLang="zh-CN" sz="2800" dirty="0" smtClean="0">
                <a:latin typeface="微软雅黑" panose="020B0503020204020204" charset="-122"/>
                <a:ea typeface="微软雅黑" panose="020B0503020204020204" charset="-122"/>
                <a:cs typeface="微软雅黑" panose="020B0503020204020204" charset="-122"/>
              </a:rPr>
              <a:t>接收方法</a:t>
            </a:r>
            <a:endParaRPr lang="zh-CN" altLang="zh-CN" sz="2800" dirty="0">
              <a:latin typeface="微软雅黑" panose="020B0503020204020204" charset="-122"/>
              <a:ea typeface="微软雅黑" panose="020B0503020204020204" charset="-122"/>
              <a:cs typeface="微软雅黑" panose="020B0503020204020204" charset="-122"/>
            </a:endParaRPr>
          </a:p>
          <a:p>
            <a:pPr marL="971550" lvl="1" indent="-514350">
              <a:lnSpc>
                <a:spcPct val="150000"/>
              </a:lnSpc>
              <a:buFont typeface="+mj-lt"/>
              <a:buAutoNum type="arabicPeriod"/>
            </a:pPr>
            <a:r>
              <a:rPr lang="zh-CN" altLang="zh-CN" sz="2800" dirty="0">
                <a:latin typeface="微软雅黑" panose="020B0503020204020204" charset="-122"/>
                <a:ea typeface="微软雅黑" panose="020B0503020204020204" charset="-122"/>
                <a:cs typeface="微软雅黑" panose="020B0503020204020204" charset="-122"/>
              </a:rPr>
              <a:t>关闭</a:t>
            </a:r>
            <a:r>
              <a:rPr lang="zh-CN" altLang="zh-CN" sz="2800" dirty="0" smtClean="0">
                <a:latin typeface="微软雅黑" panose="020B0503020204020204" charset="-122"/>
                <a:ea typeface="微软雅黑" panose="020B0503020204020204" charset="-122"/>
                <a:cs typeface="微软雅黑" panose="020B0503020204020204" charset="-122"/>
              </a:rPr>
              <a:t>Socket</a:t>
            </a:r>
            <a:endParaRPr lang="zh-CN" altLang="zh-CN" sz="2800" dirty="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Wingdings" panose="05000000000000000000" pitchFamily="2" charset="2"/>
              <a:buChar char="l"/>
            </a:pPr>
            <a:r>
              <a:rPr lang="zh-CN" altLang="zh-CN" sz="2800" dirty="0">
                <a:latin typeface="微软雅黑" panose="020B0503020204020204" charset="-122"/>
                <a:ea typeface="微软雅黑" panose="020B0503020204020204" charset="-122"/>
                <a:cs typeface="微软雅黑" panose="020B0503020204020204" charset="-122"/>
              </a:rPr>
              <a:t>发送端与接收端是两个独立的运行</a:t>
            </a:r>
            <a:r>
              <a:rPr lang="zh-CN" altLang="zh-CN" sz="2800" dirty="0" smtClean="0">
                <a:latin typeface="微软雅黑" panose="020B0503020204020204" charset="-122"/>
                <a:ea typeface="微软雅黑" panose="020B0503020204020204" charset="-122"/>
                <a:cs typeface="微软雅黑" panose="020B0503020204020204" charset="-122"/>
              </a:rPr>
              <a:t>程序</a:t>
            </a:r>
            <a:endParaRPr lang="zh-CN" altLang="zh-CN" sz="2800" dirty="0">
              <a:latin typeface="微软雅黑" panose="020B0503020204020204" charset="-122"/>
              <a:ea typeface="微软雅黑" panose="020B0503020204020204" charset="-122"/>
              <a:cs typeface="微软雅黑" panose="020B0503020204020204" charset="-122"/>
            </a:endParaRPr>
          </a:p>
        </p:txBody>
      </p:sp>
      <p:sp>
        <p:nvSpPr>
          <p:cNvPr id="3" name="标题 1"/>
          <p:cNvSpPr>
            <a:spLocks noGrp="1"/>
          </p:cNvSpPr>
          <p:nvPr>
            <p:ph type="title"/>
          </p:nvPr>
        </p:nvSpPr>
        <p:spPr>
          <a:xfrm>
            <a:off x="287655" y="848360"/>
            <a:ext cx="7886700" cy="1325563"/>
          </a:xfrm>
        </p:spPr>
        <p:txBody>
          <a:bodyPr>
            <a:normAutofit/>
          </a:bodyPr>
          <a:lstStyle/>
          <a:p>
            <a:r>
              <a:rPr lang="en-US" altLang="zh-CN" sz="3200" dirty="0" smtClean="0">
                <a:latin typeface="微软雅黑" panose="020B0503020204020204" charset="-122"/>
                <a:ea typeface="微软雅黑" panose="020B0503020204020204" charset="-122"/>
                <a:cs typeface="微软雅黑" panose="020B0503020204020204" charset="-122"/>
              </a:rPr>
              <a:t>UDP</a:t>
            </a:r>
            <a:r>
              <a:rPr lang="zh-CN" altLang="en-US" sz="3200" dirty="0" smtClean="0">
                <a:latin typeface="微软雅黑" panose="020B0503020204020204" charset="-122"/>
                <a:ea typeface="微软雅黑" panose="020B0503020204020204" charset="-122"/>
                <a:cs typeface="微软雅黑" panose="020B0503020204020204" charset="-122"/>
              </a:rPr>
              <a:t>网络通信</a:t>
            </a:r>
            <a:endParaRPr lang="zh-CN" altLang="en-US" sz="3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2985" y="1168812"/>
            <a:ext cx="3168352" cy="583565"/>
          </a:xfrm>
          <a:prstGeom prst="rect">
            <a:avLst/>
          </a:prstGeom>
          <a:noFill/>
        </p:spPr>
        <p:txBody>
          <a:bodyPr wrap="square" rtlCol="0">
            <a:spAutoFit/>
          </a:bodyPr>
          <a:lstStyle/>
          <a:p>
            <a:r>
              <a:rPr lang="zh-CN" altLang="en-US" sz="3200" dirty="0" smtClean="0">
                <a:latin typeface="微软雅黑" panose="020B0503020204020204" charset="-122"/>
                <a:ea typeface="微软雅黑" panose="020B0503020204020204" charset="-122"/>
              </a:rPr>
              <a:t>发送端</a:t>
            </a:r>
            <a:endParaRPr lang="zh-CN" altLang="en-US" sz="3200" dirty="0" smtClean="0">
              <a:latin typeface="微软雅黑" panose="020B0503020204020204" charset="-122"/>
              <a:ea typeface="微软雅黑" panose="020B0503020204020204" charset="-122"/>
            </a:endParaRPr>
          </a:p>
        </p:txBody>
      </p:sp>
      <p:sp>
        <p:nvSpPr>
          <p:cNvPr id="3" name="TextBox 2"/>
          <p:cNvSpPr txBox="1"/>
          <p:nvPr/>
        </p:nvSpPr>
        <p:spPr>
          <a:xfrm>
            <a:off x="407035" y="2033905"/>
            <a:ext cx="8329295" cy="4338320"/>
          </a:xfrm>
          <a:prstGeom prst="rect">
            <a:avLst/>
          </a:prstGeom>
          <a:noFill/>
        </p:spPr>
        <p:txBody>
          <a:bodyPr wrap="square" rtlCol="0">
            <a:spAutoFit/>
          </a:bodyPr>
          <a:lstStyle/>
          <a:p>
            <a:pPr lvl="1">
              <a:lnSpc>
                <a:spcPct val="150000"/>
              </a:lnSpc>
            </a:pPr>
            <a:r>
              <a:rPr lang="zh-CN" altLang="zh-CN" sz="2400" b="1" dirty="0">
                <a:solidFill>
                  <a:srgbClr val="0000FF"/>
                </a:solidFill>
              </a:rPr>
              <a:t>DatagramSocket ds = new DatagramSocket();</a:t>
            </a:r>
            <a:endParaRPr lang="zh-CN" altLang="zh-CN" sz="2400" b="1" dirty="0">
              <a:solidFill>
                <a:srgbClr val="0000FF"/>
              </a:solidFill>
            </a:endParaRPr>
          </a:p>
          <a:p>
            <a:pPr lvl="1">
              <a:lnSpc>
                <a:spcPct val="150000"/>
              </a:lnSpc>
            </a:pPr>
            <a:r>
              <a:rPr lang="zh-CN" altLang="zh-CN" sz="2400" b="1" dirty="0">
                <a:solidFill>
                  <a:srgbClr val="0000FF"/>
                </a:solidFill>
              </a:rPr>
              <a:t>byte[] by = </a:t>
            </a:r>
            <a:r>
              <a:rPr lang="zh-CN" altLang="zh-CN" sz="2400" b="1" dirty="0" smtClean="0">
                <a:solidFill>
                  <a:srgbClr val="0000FF"/>
                </a:solidFill>
              </a:rPr>
              <a:t>“hello,</a:t>
            </a:r>
            <a:r>
              <a:rPr lang="en-US" altLang="zh-CN" sz="2400" b="1" dirty="0" smtClean="0">
                <a:solidFill>
                  <a:srgbClr val="0000FF"/>
                </a:solidFill>
              </a:rPr>
              <a:t>atguigu.com</a:t>
            </a:r>
            <a:r>
              <a:rPr lang="zh-CN" altLang="zh-CN" sz="2400" b="1" dirty="0" smtClean="0">
                <a:solidFill>
                  <a:srgbClr val="0000FF"/>
                </a:solidFill>
              </a:rPr>
              <a:t>”</a:t>
            </a:r>
            <a:r>
              <a:rPr lang="zh-CN" altLang="zh-CN" sz="2400" b="1" dirty="0">
                <a:solidFill>
                  <a:srgbClr val="0000FF"/>
                </a:solidFill>
              </a:rPr>
              <a:t>.getBytes();</a:t>
            </a:r>
            <a:endParaRPr lang="zh-CN" altLang="zh-CN" sz="2400" b="1" dirty="0">
              <a:solidFill>
                <a:srgbClr val="0000FF"/>
              </a:solidFill>
            </a:endParaRPr>
          </a:p>
          <a:p>
            <a:pPr lvl="1">
              <a:lnSpc>
                <a:spcPct val="150000"/>
              </a:lnSpc>
            </a:pPr>
            <a:r>
              <a:rPr lang="zh-CN" altLang="zh-CN" sz="2400" b="1" dirty="0">
                <a:solidFill>
                  <a:srgbClr val="0000FF"/>
                </a:solidFill>
              </a:rPr>
              <a:t>DatagramPacket dp = new </a:t>
            </a:r>
            <a:r>
              <a:rPr lang="zh-CN" altLang="zh-CN" sz="2400" b="1" dirty="0">
                <a:solidFill>
                  <a:srgbClr val="C00000"/>
                </a:solidFill>
              </a:rPr>
              <a:t>DatagramPacket(by,0,by.length,</a:t>
            </a:r>
            <a:endParaRPr lang="zh-CN" altLang="zh-CN" sz="2400" b="1" dirty="0">
              <a:solidFill>
                <a:srgbClr val="C00000"/>
              </a:solidFill>
            </a:endParaRPr>
          </a:p>
          <a:p>
            <a:pPr lvl="1">
              <a:lnSpc>
                <a:spcPct val="150000"/>
              </a:lnSpc>
            </a:pPr>
            <a:r>
              <a:rPr lang="zh-CN" altLang="zh-CN" sz="2400" b="1" dirty="0">
                <a:solidFill>
                  <a:srgbClr val="C00000"/>
                </a:solidFill>
              </a:rPr>
              <a:t>	InetAddress.getByName(“127.0.0.1”),10000);</a:t>
            </a:r>
            <a:endParaRPr lang="zh-CN" altLang="zh-CN" sz="2400" b="1" dirty="0">
              <a:solidFill>
                <a:srgbClr val="C00000"/>
              </a:solidFill>
            </a:endParaRPr>
          </a:p>
          <a:p>
            <a:pPr lvl="1">
              <a:lnSpc>
                <a:spcPct val="150000"/>
              </a:lnSpc>
            </a:pPr>
            <a:r>
              <a:rPr lang="zh-CN" altLang="zh-CN" sz="2400" b="1" dirty="0">
                <a:solidFill>
                  <a:srgbClr val="00B0F0"/>
                </a:solidFill>
              </a:rPr>
              <a:t>ds.send(dp);</a:t>
            </a:r>
            <a:endParaRPr lang="zh-CN" altLang="zh-CN" sz="2400" b="1" dirty="0">
              <a:solidFill>
                <a:srgbClr val="00B0F0"/>
              </a:solidFill>
            </a:endParaRPr>
          </a:p>
          <a:p>
            <a:pPr lvl="1">
              <a:lnSpc>
                <a:spcPct val="150000"/>
              </a:lnSpc>
            </a:pPr>
            <a:r>
              <a:rPr lang="zh-CN" altLang="zh-CN" sz="2400" b="1" dirty="0">
                <a:solidFill>
                  <a:srgbClr val="0000FF"/>
                </a:solidFill>
              </a:rPr>
              <a:t>ds.close();</a:t>
            </a:r>
            <a:endParaRPr lang="zh-CN" altLang="zh-CN" sz="2400" b="1" dirty="0">
              <a:solidFill>
                <a:srgbClr val="0000FF"/>
              </a:solidFill>
            </a:endParaRPr>
          </a:p>
          <a:p>
            <a:endParaRPr lang="zh-CN" altLang="en-US" sz="2400" b="1" dirty="0"/>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410" y="1139602"/>
            <a:ext cx="3168352" cy="583565"/>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rPr>
              <a:t>接收</a:t>
            </a:r>
            <a:r>
              <a:rPr lang="zh-CN" altLang="en-US" sz="3200" dirty="0" smtClean="0">
                <a:latin typeface="微软雅黑" panose="020B0503020204020204" charset="-122"/>
                <a:ea typeface="微软雅黑" panose="020B0503020204020204" charset="-122"/>
              </a:rPr>
              <a:t>端</a:t>
            </a:r>
            <a:endParaRPr lang="zh-CN" altLang="en-US" sz="3200" dirty="0">
              <a:latin typeface="微软雅黑" panose="020B0503020204020204" charset="-122"/>
              <a:ea typeface="微软雅黑" panose="020B0503020204020204" charset="-122"/>
            </a:endParaRPr>
          </a:p>
        </p:txBody>
      </p:sp>
      <p:sp>
        <p:nvSpPr>
          <p:cNvPr id="3" name="TextBox 2"/>
          <p:cNvSpPr txBox="1"/>
          <p:nvPr/>
        </p:nvSpPr>
        <p:spPr>
          <a:xfrm>
            <a:off x="269875" y="1873885"/>
            <a:ext cx="8607425" cy="4150360"/>
          </a:xfrm>
          <a:prstGeom prst="rect">
            <a:avLst/>
          </a:prstGeom>
          <a:noFill/>
        </p:spPr>
        <p:txBody>
          <a:bodyPr wrap="square" rtlCol="0">
            <a:spAutoFit/>
          </a:bodyPr>
          <a:lstStyle/>
          <a:p>
            <a:pPr lvl="1">
              <a:lnSpc>
                <a:spcPct val="110000"/>
              </a:lnSpc>
            </a:pPr>
            <a:r>
              <a:rPr lang="zh-CN" altLang="zh-CN" sz="2400" dirty="0">
                <a:latin typeface="微软雅黑" panose="020B0503020204020204" charset="-122"/>
                <a:ea typeface="微软雅黑" panose="020B0503020204020204" charset="-122"/>
                <a:cs typeface="微软雅黑" panose="020B0503020204020204" charset="-122"/>
              </a:rPr>
              <a:t>在接收端，要指定监听的端口</a:t>
            </a:r>
            <a:r>
              <a:rPr lang="zh-CN"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lvl="1">
              <a:lnSpc>
                <a:spcPct val="110000"/>
              </a:lnSpc>
            </a:pPr>
            <a:endParaRPr lang="en-US" altLang="zh-CN" sz="2400" dirty="0" smtClean="0">
              <a:solidFill>
                <a:srgbClr val="0000FF"/>
              </a:solidFill>
              <a:latin typeface="微软雅黑" panose="020B0503020204020204" charset="-122"/>
              <a:ea typeface="微软雅黑" panose="020B0503020204020204" charset="-122"/>
              <a:cs typeface="微软雅黑" panose="020B0503020204020204" charset="-122"/>
            </a:endParaRPr>
          </a:p>
          <a:p>
            <a:pPr lvl="1">
              <a:lnSpc>
                <a:spcPct val="110000"/>
              </a:lnSpc>
            </a:pPr>
            <a:r>
              <a:rPr lang="zh-CN" altLang="zh-CN" sz="2400" dirty="0" smtClean="0">
                <a:solidFill>
                  <a:srgbClr val="0000FF"/>
                </a:solidFill>
                <a:latin typeface="微软雅黑" panose="020B0503020204020204" charset="-122"/>
                <a:ea typeface="微软雅黑" panose="020B0503020204020204" charset="-122"/>
                <a:cs typeface="微软雅黑" panose="020B0503020204020204" charset="-122"/>
              </a:rPr>
              <a:t>DatagramSocket </a:t>
            </a: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ds = new DatagramSocket(10000);</a:t>
            </a:r>
            <a:endParaRPr lang="zh-CN"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lvl="1">
              <a:lnSpc>
                <a:spcPct val="110000"/>
              </a:lnSpc>
            </a:pP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byte[] by = new byte[1024];</a:t>
            </a:r>
            <a:endParaRPr lang="zh-CN"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lvl="1">
              <a:lnSpc>
                <a:spcPct val="110000"/>
              </a:lnSpc>
            </a:pP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DatagramPacket dp = new DatagramPacket(by,by.length);</a:t>
            </a:r>
            <a:endParaRPr lang="zh-CN"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lvl="1">
              <a:lnSpc>
                <a:spcPct val="110000"/>
              </a:lnSpc>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ds.receive(dp);</a:t>
            </a:r>
            <a:endParaRPr lang="zh-CN" altLang="zh-CN" sz="2400" dirty="0">
              <a:solidFill>
                <a:srgbClr val="00B0F0"/>
              </a:solidFill>
              <a:latin typeface="微软雅黑" panose="020B0503020204020204" charset="-122"/>
              <a:ea typeface="微软雅黑" panose="020B0503020204020204" charset="-122"/>
              <a:cs typeface="微软雅黑" panose="020B0503020204020204" charset="-122"/>
            </a:endParaRPr>
          </a:p>
          <a:p>
            <a:pPr lvl="1">
              <a:lnSpc>
                <a:spcPct val="110000"/>
              </a:lnSpc>
            </a:pP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String str = new String(dp.getData(),0,dp.getLength());</a:t>
            </a:r>
            <a:endParaRPr lang="zh-CN"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lvl="1">
              <a:lnSpc>
                <a:spcPct val="110000"/>
              </a:lnSpc>
            </a:pP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System.out.println(str+"--"+dp.getAddress());</a:t>
            </a:r>
            <a:endParaRPr lang="zh-CN"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lvl="1">
              <a:lnSpc>
                <a:spcPct val="110000"/>
              </a:lnSpc>
            </a:pPr>
            <a:r>
              <a:rPr lang="zh-CN" altLang="zh-CN" sz="2400" dirty="0">
                <a:solidFill>
                  <a:srgbClr val="0000FF"/>
                </a:solidFill>
                <a:latin typeface="微软雅黑" panose="020B0503020204020204" charset="-122"/>
                <a:ea typeface="微软雅黑" panose="020B0503020204020204" charset="-122"/>
                <a:cs typeface="微软雅黑" panose="020B0503020204020204" charset="-122"/>
              </a:rPr>
              <a:t>ds.close()</a:t>
            </a:r>
            <a:r>
              <a:rPr lang="zh-CN" altLang="zh-CN" sz="2400" dirty="0" smtClean="0">
                <a:solidFill>
                  <a:srgbClr val="0000FF"/>
                </a:solidFill>
                <a:latin typeface="微软雅黑" panose="020B0503020204020204" charset="-122"/>
                <a:ea typeface="微软雅黑" panose="020B0503020204020204" charset="-122"/>
                <a:cs typeface="微软雅黑" panose="020B0503020204020204" charset="-122"/>
              </a:rPr>
              <a:t>;</a:t>
            </a:r>
            <a:endParaRPr lang="zh-CN" altLang="zh-CN" sz="2400"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290" y="877570"/>
            <a:ext cx="7886700" cy="1325563"/>
          </a:xfrm>
        </p:spPr>
        <p:txBody>
          <a:bodyPr>
            <a:normAutofit/>
          </a:bodyPr>
          <a:lstStyle/>
          <a:p>
            <a:r>
              <a:rPr lang="en-US" altLang="zh-CN" sz="3200" dirty="0">
                <a:latin typeface="微软雅黑" panose="020B0503020204020204" charset="-122"/>
                <a:ea typeface="微软雅黑" panose="020B0503020204020204" charset="-122"/>
                <a:cs typeface="微软雅黑" panose="020B0503020204020204" charset="-122"/>
              </a:rPr>
              <a:t>URL</a:t>
            </a:r>
            <a:r>
              <a:rPr lang="zh-CN" altLang="en-US" sz="3200" dirty="0" smtClean="0">
                <a:latin typeface="微软雅黑" panose="020B0503020204020204" charset="-122"/>
                <a:ea typeface="微软雅黑" panose="020B0503020204020204" charset="-122"/>
                <a:cs typeface="微软雅黑" panose="020B0503020204020204" charset="-122"/>
              </a:rPr>
              <a:t>编程</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4294967295"/>
          </p:nvPr>
        </p:nvSpPr>
        <p:spPr>
          <a:xfrm>
            <a:off x="0" y="1916430"/>
            <a:ext cx="8867775" cy="3528695"/>
          </a:xfrm>
        </p:spPr>
        <p:txBody>
          <a:bodyPr>
            <a:noAutofit/>
          </a:bodyPr>
          <a:lstStyle/>
          <a:p>
            <a:pPr>
              <a:lnSpc>
                <a:spcPct val="160000"/>
              </a:lnSpc>
              <a:buFont typeface="Wingdings" panose="05000000000000000000" pitchFamily="2" charset="2"/>
              <a:buChar char="l"/>
            </a:pP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URL(Uniform Resource Locator</a:t>
            </a:r>
            <a:r>
              <a:rPr lang="en-US" altLang="zh-CN" sz="2400"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统一资源定位符，</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它</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表示 </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Internet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上</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某一</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资源</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的地址。</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通过 </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URL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我们</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可以</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访问 </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Internet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上</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的各种网络资源，比如最常见</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的 </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www</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ftp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站点</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。浏览器通过解析给定</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的 </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URL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可以</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在网络上查找相应的文件或其他资源。 </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60000"/>
              </a:lnSpc>
              <a:spcBef>
                <a:spcPts val="2400"/>
              </a:spcBef>
              <a:buFont typeface="Wingdings" panose="05000000000000000000" pitchFamily="2" charset="2"/>
              <a:buChar char="l"/>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的基本结构由</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5</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部分组成</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60000"/>
              </a:lnSpc>
              <a:buFont typeface="Wingdings" panose="05000000000000000000" pitchFamily="2" charset="2"/>
              <a:buChar char="Ø"/>
            </a:pP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&lt;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传输协议</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&gt;://&lt;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主机名</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&gt;:&lt;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端口号</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&gt;/&lt;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文件名</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&gt;</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60000"/>
              </a:lnSpc>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例如</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hlinkClick r:id="rId1"/>
              </a:rPr>
              <a:t>http://192.168.1.100</a:t>
            </a:r>
            <a:r>
              <a:rPr lang="en-US" altLang="zh-CN"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8080/helloworld/index.jsp</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385" y="694690"/>
            <a:ext cx="7886700" cy="1325563"/>
          </a:xfrm>
        </p:spPr>
        <p:txBody>
          <a:bodyPr>
            <a:normAutofit/>
          </a:bodyPr>
          <a:lstStyle/>
          <a:p>
            <a:r>
              <a:rPr lang="en-US" altLang="zh-CN" sz="3200" dirty="0" smtClean="0">
                <a:latin typeface="微软雅黑" panose="020B0503020204020204" charset="-122"/>
                <a:ea typeface="微软雅黑" panose="020B0503020204020204" charset="-122"/>
                <a:cs typeface="微软雅黑" panose="020B0503020204020204" charset="-122"/>
              </a:rPr>
              <a:t>URL</a:t>
            </a:r>
            <a:r>
              <a:rPr lang="zh-CN" altLang="en-US" sz="3200" dirty="0" smtClean="0">
                <a:latin typeface="微软雅黑" panose="020B0503020204020204" charset="-122"/>
                <a:ea typeface="微软雅黑" panose="020B0503020204020204" charset="-122"/>
                <a:cs typeface="微软雅黑" panose="020B0503020204020204" charset="-122"/>
              </a:rPr>
              <a:t>编程</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4294967295"/>
          </p:nvPr>
        </p:nvSpPr>
        <p:spPr>
          <a:xfrm>
            <a:off x="0" y="1556385"/>
            <a:ext cx="8896985" cy="4896485"/>
          </a:xfrm>
        </p:spPr>
        <p:txBody>
          <a:bodyPr>
            <a:noAutofit/>
          </a:bodyPr>
          <a:lstStyle/>
          <a:p>
            <a:pPr>
              <a:lnSpc>
                <a:spcPct val="120000"/>
              </a:lnSpc>
              <a:buFont typeface="Wingdings" panose="05000000000000000000" pitchFamily="2" charset="2"/>
              <a:buChar char="l"/>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为了表示</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java.net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中</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实现了</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类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。我们可以通过下面的</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构造</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器</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来</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初始化一</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个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URL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对象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pitchFamily="2" charset="2"/>
              <a:buChar char="Ø"/>
            </a:pPr>
            <a:r>
              <a:rPr lang="en-US" altLang="zh-CN" sz="2000" b="1" dirty="0" smtClean="0">
                <a:solidFill>
                  <a:srgbClr val="FF0000"/>
                </a:solidFill>
                <a:latin typeface="微软雅黑" panose="020B0503020204020204" charset="-122"/>
                <a:ea typeface="微软雅黑" panose="020B0503020204020204" charset="-122"/>
                <a:cs typeface="微软雅黑" panose="020B0503020204020204" charset="-122"/>
              </a:rPr>
              <a:t>public </a:t>
            </a:r>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rPr>
              <a:t>URL (String spec</a:t>
            </a:r>
            <a:r>
              <a:rPr lang="en-US" altLang="zh-CN" sz="2000" b="1" dirty="0" smtClean="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：通过</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一个表示</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地址的字符串可以构造一个</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对象。</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20000"/>
              </a:lnSpc>
              <a:buFont typeface="Wingdings" panose="05000000000000000000" pitchFamily="2" charset="2"/>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例如</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URL </a:t>
            </a:r>
            <a:r>
              <a:rPr lang="en-US" altLang="zh-CN" sz="2000" b="1" dirty="0" err="1" smtClean="0">
                <a:solidFill>
                  <a:srgbClr val="0000FF"/>
                </a:solidFill>
                <a:latin typeface="微软雅黑" panose="020B0503020204020204" charset="-122"/>
                <a:ea typeface="微软雅黑" panose="020B0503020204020204" charset="-122"/>
                <a:cs typeface="微软雅黑" panose="020B0503020204020204" charset="-122"/>
              </a:rPr>
              <a:t>url</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 = new URL ("</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http://www. baidu</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.com/"); </a:t>
            </a:r>
            <a:endPar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pitchFamily="2" charset="2"/>
              <a:buChar char="Ø"/>
            </a:pPr>
            <a:r>
              <a:rPr lang="en-US" altLang="zh-CN" sz="2000" b="1" dirty="0" smtClean="0">
                <a:solidFill>
                  <a:srgbClr val="FF0000"/>
                </a:solidFill>
                <a:latin typeface="微软雅黑" panose="020B0503020204020204" charset="-122"/>
                <a:ea typeface="微软雅黑" panose="020B0503020204020204" charset="-122"/>
                <a:cs typeface="微软雅黑" panose="020B0503020204020204" charset="-122"/>
              </a:rPr>
              <a:t>public </a:t>
            </a:r>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rPr>
              <a:t>URL(URL context, String spec</a:t>
            </a:r>
            <a:r>
              <a:rPr lang="en-US" altLang="zh-CN" sz="2000" b="1" dirty="0" smtClean="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：通过基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URL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和相对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URL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构造</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个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URL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对象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20000"/>
              </a:lnSpc>
              <a:buFont typeface="Wingdings" panose="05000000000000000000" pitchFamily="2" charset="2"/>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例如</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URL </a:t>
            </a:r>
            <a:r>
              <a:rPr lang="en-US" altLang="zh-CN" sz="2000" b="1" dirty="0" err="1" smtClean="0">
                <a:solidFill>
                  <a:srgbClr val="0000FF"/>
                </a:solidFill>
                <a:latin typeface="微软雅黑" panose="020B0503020204020204" charset="-122"/>
                <a:ea typeface="微软雅黑" panose="020B0503020204020204" charset="-122"/>
                <a:cs typeface="微软雅黑" panose="020B0503020204020204" charset="-122"/>
              </a:rPr>
              <a:t>downloadUrl</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 = new URL(</a:t>
            </a:r>
            <a:r>
              <a:rPr lang="en-US" altLang="zh-CN" sz="2000" b="1" dirty="0" err="1" smtClean="0">
                <a:solidFill>
                  <a:srgbClr val="0000FF"/>
                </a:solidFill>
                <a:latin typeface="微软雅黑" panose="020B0503020204020204" charset="-122"/>
                <a:ea typeface="微软雅黑" panose="020B0503020204020204" charset="-122"/>
                <a:cs typeface="微软雅黑" panose="020B0503020204020204" charset="-122"/>
              </a:rPr>
              <a:t>url</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 “down.html")</a:t>
            </a:r>
            <a:endPar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pitchFamily="2" charset="2"/>
              <a:buChar char="Ø"/>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public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URL(String protocol, String host, String file); </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20000"/>
              </a:lnSpc>
              <a:buFont typeface="Wingdings" panose="05000000000000000000" pitchFamily="2" charset="2"/>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例如</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new </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URL("http", "</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www.</a:t>
            </a:r>
            <a:r>
              <a:rPr lang="en-US" altLang="zh-CN" sz="2000" b="1">
                <a:solidFill>
                  <a:srgbClr val="0000FF"/>
                </a:solidFill>
                <a:latin typeface="微软雅黑" panose="020B0503020204020204" charset="-122"/>
                <a:ea typeface="微软雅黑" panose="020B0503020204020204" charset="-122"/>
                <a:cs typeface="微软雅黑" panose="020B0503020204020204" charset="-122"/>
                <a:sym typeface="+mn-ea"/>
              </a:rPr>
              <a:t> baidu</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.com</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“down. </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html</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a:t>
            </a:r>
            <a:endPar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pitchFamily="2" charset="2"/>
              <a:buChar char="Ø"/>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public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URL(String protocol, String host, </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int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port, String file);</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nSpc>
                <a:spcPct val="120000"/>
              </a:lnSpc>
              <a:buFont typeface="Wingdings" panose="05000000000000000000" pitchFamily="2" charset="2"/>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例如</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URL gamelan = new </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URL("http", "</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www.</a:t>
            </a:r>
            <a:r>
              <a:rPr lang="en-US" altLang="zh-CN" sz="2000" b="1">
                <a:solidFill>
                  <a:srgbClr val="0000FF"/>
                </a:solidFill>
                <a:latin typeface="微软雅黑" panose="020B0503020204020204" charset="-122"/>
                <a:ea typeface="微软雅黑" panose="020B0503020204020204" charset="-122"/>
                <a:cs typeface="微软雅黑" panose="020B0503020204020204" charset="-122"/>
                <a:sym typeface="+mn-ea"/>
              </a:rPr>
              <a:t> baidu</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.com</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 80, </a:t>
            </a:r>
            <a:r>
              <a:rPr lang="en-US" altLang="zh-CN" sz="2000" b="1" dirty="0" smtClean="0">
                <a:solidFill>
                  <a:srgbClr val="0000FF"/>
                </a:solidFill>
                <a:latin typeface="微软雅黑" panose="020B0503020204020204" charset="-122"/>
                <a:ea typeface="微软雅黑" panose="020B0503020204020204" charset="-122"/>
                <a:cs typeface="微软雅黑" panose="020B0503020204020204" charset="-122"/>
              </a:rPr>
              <a:t>“down.html");</a:t>
            </a:r>
            <a:endParaRPr lang="en-US" altLang="zh-CN" sz="2000" b="1"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231140" y="694055"/>
            <a:ext cx="7886700" cy="1325563"/>
          </a:xfrm>
          <a:noFill/>
          <a:ln w="9525">
            <a:noFill/>
          </a:ln>
        </p:spPr>
        <p:txBody>
          <a:bodyPr vert="horz" rtlCol="0" anchor="ctr">
            <a:normAutofit/>
          </a:bodyPr>
          <a:lstStyle/>
          <a:p>
            <a:pPr lvl="0" algn="l">
              <a:buClrTx/>
              <a:buSzTx/>
              <a:buFontTx/>
            </a:pPr>
            <a:r>
              <a:rPr lang="zh-CN" altLang="en-US" sz="3200" dirty="0" smtClean="0">
                <a:latin typeface="微软雅黑" panose="020B0503020204020204" charset="-122"/>
                <a:ea typeface="微软雅黑" panose="020B0503020204020204" charset="-122"/>
                <a:cs typeface="微软雅黑" panose="020B0503020204020204" charset="-122"/>
                <a:sym typeface="+mn-ea"/>
              </a:rPr>
              <a:t>网络</a:t>
            </a:r>
            <a:r>
              <a:rPr lang="zh-CN" altLang="en-US" sz="3200" dirty="0" smtClean="0">
                <a:latin typeface="微软雅黑" panose="020B0503020204020204" charset="-122"/>
                <a:ea typeface="微软雅黑" panose="020B0503020204020204" charset="-122"/>
                <a:cs typeface="微软雅黑" panose="020B0503020204020204" charset="-122"/>
                <a:sym typeface="+mn-ea"/>
              </a:rPr>
              <a:t>基础 </a:t>
            </a:r>
            <a:endParaRPr lang="zh-CN" altLang="en-US" sz="3200" dirty="0" smtClean="0">
              <a:latin typeface="微软雅黑" panose="020B0503020204020204" charset="-122"/>
              <a:ea typeface="微软雅黑" panose="020B0503020204020204" charset="-122"/>
              <a:cs typeface="微软雅黑" panose="020B0503020204020204" charset="-122"/>
              <a:sym typeface="+mn-ea"/>
            </a:endParaRPr>
          </a:p>
        </p:txBody>
      </p:sp>
      <p:sp>
        <p:nvSpPr>
          <p:cNvPr id="1027" name="Rectangle 3"/>
          <p:cNvSpPr>
            <a:spLocks noGrp="1" noChangeArrowheads="1"/>
          </p:cNvSpPr>
          <p:nvPr>
            <p:ph type="body" idx="4294967295"/>
          </p:nvPr>
        </p:nvSpPr>
        <p:spPr>
          <a:xfrm>
            <a:off x="431165" y="1555115"/>
            <a:ext cx="8712835" cy="5544820"/>
          </a:xfrm>
        </p:spPr>
        <p:txBody>
          <a:bodyPr>
            <a:normAutofit/>
          </a:bodyPr>
          <a:lstStyle/>
          <a:p>
            <a:pPr>
              <a:lnSpc>
                <a:spcPct val="120000"/>
              </a:lnSpc>
              <a:buFont typeface="Wingdings" panose="05000000000000000000" pitchFamily="2" charset="2"/>
              <a:buChar char="l"/>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计算机网络：</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20000"/>
              </a:lnSpc>
              <a:buNone/>
            </a:pPr>
            <a:r>
              <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把分布在不同地理区域的计算机与专门的外部设备用通信线路互连成一个规模大、功能强的网络系统，从而使众多的计算机可以方便地互相传递信息、共享硬件、软件、数据信息等资源。</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spcBef>
                <a:spcPts val="1200"/>
              </a:spcBef>
              <a:buFont typeface="Wingdings" panose="05000000000000000000" pitchFamily="2" charset="2"/>
              <a:buChar char="l"/>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网络</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编程的</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目的：</a:t>
            </a:r>
            <a:endParaRPr lang="en-US" altLang="zh-CN" sz="2400" dirty="0" smtClean="0">
              <a:latin typeface="微软雅黑" panose="020B0503020204020204" charset="-122"/>
              <a:ea typeface="微软雅黑" panose="020B0503020204020204" charset="-122"/>
              <a:cs typeface="微软雅黑" panose="020B0503020204020204" charset="-122"/>
            </a:endParaRPr>
          </a:p>
          <a:p>
            <a:pPr marL="0" indent="0">
              <a:lnSpc>
                <a:spcPct val="120000"/>
              </a:lnSpc>
              <a:buNone/>
            </a:pP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 </a:t>
            </a:r>
            <a:r>
              <a:rPr lang="en-US" altLang="zh-CN" sz="2400" dirty="0" smtClean="0">
                <a:solidFill>
                  <a:srgbClr val="0000FF"/>
                </a:solidFill>
                <a:latin typeface="微软雅黑" panose="020B0503020204020204" charset="-122"/>
                <a:ea typeface="微软雅黑" panose="020B0503020204020204" charset="-122"/>
                <a:cs typeface="微软雅黑" panose="020B0503020204020204" charset="-122"/>
              </a:rPr>
              <a:t>    </a:t>
            </a:r>
            <a:r>
              <a:rPr lang="zh-CN" altLang="en-US" sz="2400" dirty="0" smtClean="0">
                <a:solidFill>
                  <a:srgbClr val="0000FF"/>
                </a:solidFill>
                <a:latin typeface="微软雅黑" panose="020B0503020204020204" charset="-122"/>
                <a:ea typeface="微软雅黑" panose="020B0503020204020204" charset="-122"/>
                <a:cs typeface="微软雅黑" panose="020B0503020204020204" charset="-122"/>
              </a:rPr>
              <a:t>直接</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或间接地通过网络协议与其它计算机进行通讯</a:t>
            </a:r>
            <a:r>
              <a:rPr lang="zh-CN" altLang="en-US" sz="2400" dirty="0" smtClean="0">
                <a:solidFill>
                  <a:srgbClr val="0000FF"/>
                </a:solidFill>
                <a:latin typeface="微软雅黑" panose="020B0503020204020204" charset="-122"/>
                <a:ea typeface="微软雅黑" panose="020B0503020204020204" charset="-122"/>
                <a:cs typeface="微软雅黑" panose="020B0503020204020204" charset="-122"/>
              </a:rPr>
              <a:t>。</a:t>
            </a:r>
            <a:endParaRPr lang="en-US" altLang="zh-CN" sz="2400" dirty="0" smtClean="0">
              <a:solidFill>
                <a:srgbClr val="0000FF"/>
              </a:solidFill>
              <a:latin typeface="微软雅黑" panose="020B0503020204020204" charset="-122"/>
              <a:ea typeface="微软雅黑" panose="020B0503020204020204" charset="-122"/>
              <a:cs typeface="微软雅黑" panose="020B0503020204020204" charset="-122"/>
            </a:endParaRPr>
          </a:p>
          <a:p>
            <a:pPr>
              <a:lnSpc>
                <a:spcPct val="120000"/>
              </a:lnSpc>
              <a:spcBef>
                <a:spcPts val="1200"/>
              </a:spcBef>
              <a:buFont typeface="Wingdings" panose="05000000000000000000" pitchFamily="2" charset="2"/>
              <a:buChar char="l"/>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网络</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编程中有两个主要的</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问题：</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pitchFamily="2" charset="2"/>
              <a:buChar char="Ø"/>
            </a:pPr>
            <a:r>
              <a:rPr lang="zh-CN" altLang="en-US" sz="2400" dirty="0" smtClean="0">
                <a:solidFill>
                  <a:srgbClr val="0000FF"/>
                </a:solidFill>
                <a:latin typeface="微软雅黑" panose="020B0503020204020204" charset="-122"/>
                <a:ea typeface="微软雅黑" panose="020B0503020204020204" charset="-122"/>
                <a:cs typeface="微软雅黑" panose="020B0503020204020204" charset="-122"/>
              </a:rPr>
              <a:t>如何</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准确地定位网络上一台或多台</a:t>
            </a:r>
            <a:r>
              <a:rPr lang="zh-CN" altLang="en-US" sz="2400" dirty="0" smtClean="0">
                <a:solidFill>
                  <a:srgbClr val="0000FF"/>
                </a:solidFill>
                <a:latin typeface="微软雅黑" panose="020B0503020204020204" charset="-122"/>
                <a:ea typeface="微软雅黑" panose="020B0503020204020204" charset="-122"/>
                <a:cs typeface="微软雅黑" panose="020B0503020204020204" charset="-122"/>
              </a:rPr>
              <a:t>主机</a:t>
            </a:r>
            <a:endParaRPr lang="en-US" altLang="zh-CN" sz="2400" dirty="0">
              <a:solidFill>
                <a:srgbClr val="0000FF"/>
              </a:solidFill>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pitchFamily="2" charset="2"/>
              <a:buChar char="Ø"/>
            </a:pPr>
            <a:r>
              <a:rPr lang="zh-CN" altLang="en-US" sz="2400" dirty="0" smtClean="0">
                <a:solidFill>
                  <a:srgbClr val="0000FF"/>
                </a:solidFill>
                <a:latin typeface="微软雅黑" panose="020B0503020204020204" charset="-122"/>
                <a:ea typeface="微软雅黑" panose="020B0503020204020204" charset="-122"/>
                <a:cs typeface="微软雅黑" panose="020B0503020204020204" charset="-122"/>
              </a:rPr>
              <a:t>找到</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主机后如何可靠高效地进行数据传输</a:t>
            </a:r>
            <a:r>
              <a:rPr lang="zh-CN" altLang="en-US" sz="2400" dirty="0" smtClean="0">
                <a:solidFill>
                  <a:srgbClr val="0000FF"/>
                </a:solidFill>
                <a:latin typeface="微软雅黑" panose="020B0503020204020204" charset="-122"/>
                <a:ea typeface="微软雅黑" panose="020B0503020204020204" charset="-122"/>
                <a:cs typeface="微软雅黑" panose="020B0503020204020204" charset="-122"/>
              </a:rPr>
              <a:t>。</a:t>
            </a:r>
            <a:endParaRPr lang="zh-CN" altLang="en-US" sz="2400"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1295" y="737870"/>
            <a:ext cx="7886700" cy="1325563"/>
          </a:xfrm>
        </p:spPr>
        <p:txBody>
          <a:bodyPr/>
          <a:lstStyle/>
          <a:p>
            <a:r>
              <a:rPr lang="en-US" altLang="zh-CN" sz="3200" dirty="0">
                <a:latin typeface="微软雅黑" panose="020B0503020204020204" charset="-122"/>
                <a:ea typeface="微软雅黑" panose="020B0503020204020204" charset="-122"/>
                <a:cs typeface="微软雅黑" panose="020B0503020204020204" charset="-122"/>
              </a:rPr>
              <a:t>URL</a:t>
            </a:r>
            <a:r>
              <a:rPr lang="zh-CN" altLang="en-US" sz="3200" dirty="0">
                <a:latin typeface="微软雅黑" panose="020B0503020204020204" charset="-122"/>
                <a:ea typeface="微软雅黑" panose="020B0503020204020204" charset="-122"/>
                <a:cs typeface="微软雅黑" panose="020B0503020204020204" charset="-122"/>
              </a:rPr>
              <a:t>编程</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4294967295"/>
          </p:nvPr>
        </p:nvSpPr>
        <p:spPr>
          <a:xfrm>
            <a:off x="71755" y="1773555"/>
            <a:ext cx="8954770" cy="4968875"/>
          </a:xfrm>
        </p:spPr>
        <p:txBody>
          <a:bodyPr>
            <a:normAutofit lnSpcReduction="20000"/>
          </a:bodyPr>
          <a:lstStyle/>
          <a:p>
            <a:pPr>
              <a:lnSpc>
                <a:spcPct val="140000"/>
              </a:lnSpc>
              <a:buFont typeface="Wingdings" panose="05000000000000000000" pitchFamily="2" charset="2"/>
              <a:buChar char="l"/>
            </a:pP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类</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的构造方法都声明</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抛出非</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运行时</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异常</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必须</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要对这</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一异常进行</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处理，通常是</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用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try-catch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语句</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进行捕获。</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40000"/>
              </a:lnSpc>
              <a:buFont typeface="Wingdings" panose="05000000000000000000" pitchFamily="2" charset="2"/>
              <a:buChar char="l"/>
            </a:pP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一</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个</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对象生成后，其属性是不能被改变的，但可以通过它给定的方法来获取这些属性：</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40000"/>
              </a:lnSpc>
              <a:buFont typeface="Wingdings" panose="05000000000000000000" pitchFamily="2" charset="2"/>
              <a:buChar char="Ø"/>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public String </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getProtocol</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获取该</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的协议名</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40000"/>
              </a:lnSpc>
              <a:buFont typeface="Wingdings" panose="05000000000000000000" pitchFamily="2" charset="2"/>
              <a:buChar char="Ø"/>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public String </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getHost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获取</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该</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的主机名</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40000"/>
              </a:lnSpc>
              <a:buFont typeface="Wingdings" panose="05000000000000000000" pitchFamily="2" charset="2"/>
              <a:buChar char="Ø"/>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public String </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getPort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获取</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该</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的端口号</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40000"/>
              </a:lnSpc>
              <a:buFont typeface="Wingdings" panose="05000000000000000000" pitchFamily="2" charset="2"/>
              <a:buChar char="Ø"/>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public String </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getPath</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获取</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该</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的文件路径</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40000"/>
              </a:lnSpc>
              <a:buFont typeface="Wingdings" panose="05000000000000000000" pitchFamily="2" charset="2"/>
              <a:buChar char="Ø"/>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public String </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getFile</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获取</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该</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的文件名</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40000"/>
              </a:lnSpc>
              <a:buFont typeface="Wingdings" panose="05000000000000000000" pitchFamily="2" charset="2"/>
              <a:buChar char="Ø"/>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public String </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getRef</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获取</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该</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在文件中的相对位置</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40000"/>
              </a:lnSpc>
              <a:buFont typeface="Wingdings" panose="05000000000000000000" pitchFamily="2" charset="2"/>
              <a:buChar char="Ø"/>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public String </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getQuery</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获取</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该</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的查询名</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652145"/>
            <a:ext cx="7886700" cy="1325563"/>
          </a:xfrm>
        </p:spPr>
        <p:txBody>
          <a:bodyPr/>
          <a:lstStyle/>
          <a:p>
            <a:r>
              <a:rPr lang="en-US" altLang="zh-CN" sz="3200" dirty="0">
                <a:latin typeface="微软雅黑" panose="020B0503020204020204" charset="-122"/>
                <a:ea typeface="微软雅黑" panose="020B0503020204020204" charset="-122"/>
                <a:cs typeface="微软雅黑" panose="020B0503020204020204" charset="-122"/>
              </a:rPr>
              <a:t>URL编程</a:t>
            </a:r>
            <a:endParaRPr lang="zh-CN" altLang="en-US" dirty="0">
              <a:latin typeface="+mn-lt"/>
              <a:ea typeface="宋体" panose="02010600030101010101" pitchFamily="2" charset="-122"/>
            </a:endParaRPr>
          </a:p>
        </p:txBody>
      </p:sp>
      <p:sp>
        <p:nvSpPr>
          <p:cNvPr id="3" name="内容占位符 2"/>
          <p:cNvSpPr>
            <a:spLocks noGrp="1"/>
          </p:cNvSpPr>
          <p:nvPr>
            <p:ph idx="4294967295"/>
          </p:nvPr>
        </p:nvSpPr>
        <p:spPr>
          <a:xfrm>
            <a:off x="384810" y="1572260"/>
            <a:ext cx="8969375" cy="5283835"/>
          </a:xfrm>
        </p:spPr>
        <p:txBody>
          <a:bodyPr>
            <a:normAutofit/>
          </a:bodyPr>
          <a:lstStyle/>
          <a:p>
            <a:pPr marL="0" indent="0">
              <a:lnSpc>
                <a:spcPct val="140000"/>
              </a:lnSpc>
              <a:buNone/>
            </a:pPr>
            <a:r>
              <a:rPr lang="en-US" altLang="zh-CN" sz="2400" dirty="0">
                <a:solidFill>
                  <a:schemeClr val="tx1"/>
                </a:solidFill>
                <a:latin typeface="微软雅黑" panose="020B0503020204020204" charset="-122"/>
                <a:ea typeface="微软雅黑" panose="020B0503020204020204" charset="-122"/>
              </a:rPr>
              <a:t>URL </a:t>
            </a:r>
            <a:r>
              <a:rPr lang="en-US" altLang="zh-CN" sz="2400" dirty="0" err="1">
                <a:solidFill>
                  <a:schemeClr val="tx1"/>
                </a:solidFill>
                <a:latin typeface="微软雅黑" panose="020B0503020204020204" charset="-122"/>
                <a:ea typeface="微软雅黑" panose="020B0503020204020204" charset="-122"/>
              </a:rPr>
              <a:t>url</a:t>
            </a:r>
            <a:r>
              <a:rPr lang="en-US" altLang="zh-CN" sz="2400" dirty="0">
                <a:solidFill>
                  <a:schemeClr val="tx1"/>
                </a:solidFill>
                <a:latin typeface="微软雅黑" panose="020B0503020204020204" charset="-122"/>
                <a:ea typeface="微软雅黑" panose="020B0503020204020204" charset="-122"/>
              </a:rPr>
              <a:t> = </a:t>
            </a:r>
            <a:r>
              <a:rPr lang="en-US" altLang="zh-CN" sz="2400" b="1" dirty="0">
                <a:solidFill>
                  <a:schemeClr val="tx1"/>
                </a:solidFill>
                <a:latin typeface="微软雅黑" panose="020B0503020204020204" charset="-122"/>
                <a:ea typeface="微软雅黑" panose="020B0503020204020204" charset="-122"/>
              </a:rPr>
              <a:t>new URL</a:t>
            </a:r>
            <a:r>
              <a:rPr lang="en-US" altLang="zh-CN" sz="2400" b="1" dirty="0" smtClean="0">
                <a:solidFill>
                  <a:schemeClr val="tx1"/>
                </a:solidFill>
                <a:latin typeface="微软雅黑" panose="020B0503020204020204" charset="-122"/>
                <a:ea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rPr>
              <a:t>"http://localhost:8080/examples/myTest.txt"</a:t>
            </a:r>
            <a:r>
              <a:rPr lang="en-US" altLang="zh-CN" sz="2400" b="1" dirty="0" smtClean="0">
                <a:solidFill>
                  <a:schemeClr val="tx1"/>
                </a:solidFill>
                <a:latin typeface="微软雅黑" panose="020B0503020204020204" charset="-122"/>
                <a:ea typeface="微软雅黑" panose="020B0503020204020204" charset="-122"/>
              </a:rPr>
              <a:t>);</a:t>
            </a:r>
            <a:endParaRPr lang="en-US" altLang="zh-CN" sz="2400" b="1" dirty="0">
              <a:solidFill>
                <a:schemeClr val="tx1"/>
              </a:solidFill>
              <a:latin typeface="微软雅黑" panose="020B0503020204020204" charset="-122"/>
              <a:ea typeface="微软雅黑" panose="020B0503020204020204" charset="-122"/>
            </a:endParaRPr>
          </a:p>
          <a:p>
            <a:pPr marL="0" indent="0">
              <a:lnSpc>
                <a:spcPct val="140000"/>
              </a:lnSpc>
              <a:buNone/>
            </a:pPr>
            <a:r>
              <a:rPr lang="en-US" altLang="zh-CN" sz="2400" dirty="0" err="1">
                <a:solidFill>
                  <a:schemeClr val="tx1"/>
                </a:solidFill>
                <a:latin typeface="微软雅黑" panose="020B0503020204020204" charset="-122"/>
                <a:ea typeface="微软雅黑" panose="020B0503020204020204" charset="-122"/>
              </a:rPr>
              <a:t>System.</a:t>
            </a:r>
            <a:r>
              <a:rPr lang="en-US" altLang="zh-CN" sz="2400" i="1" dirty="0" err="1">
                <a:solidFill>
                  <a:schemeClr val="tx1"/>
                </a:solidFill>
                <a:latin typeface="微软雅黑" panose="020B0503020204020204" charset="-122"/>
                <a:ea typeface="微软雅黑" panose="020B0503020204020204" charset="-122"/>
              </a:rPr>
              <a:t>out.println</a:t>
            </a:r>
            <a:r>
              <a:rPr lang="en-US" altLang="zh-CN" sz="2400" i="1" dirty="0">
                <a:solidFill>
                  <a:schemeClr val="tx1"/>
                </a:solidFill>
                <a:latin typeface="微软雅黑" panose="020B0503020204020204" charset="-122"/>
                <a:ea typeface="微软雅黑" panose="020B0503020204020204" charset="-122"/>
              </a:rPr>
              <a:t>("</a:t>
            </a:r>
            <a:r>
              <a:rPr lang="en-US" altLang="zh-CN" sz="2400" i="1" dirty="0" err="1">
                <a:solidFill>
                  <a:schemeClr val="tx1"/>
                </a:solidFill>
                <a:latin typeface="微软雅黑" panose="020B0503020204020204" charset="-122"/>
                <a:ea typeface="微软雅黑" panose="020B0503020204020204" charset="-122"/>
              </a:rPr>
              <a:t>getProtocol</a:t>
            </a:r>
            <a:r>
              <a:rPr lang="en-US" altLang="zh-CN" sz="2400" i="1" dirty="0">
                <a:solidFill>
                  <a:schemeClr val="tx1"/>
                </a:solidFill>
                <a:latin typeface="微软雅黑" panose="020B0503020204020204" charset="-122"/>
                <a:ea typeface="微软雅黑" panose="020B0503020204020204" charset="-122"/>
              </a:rPr>
              <a:t>() :"+</a:t>
            </a:r>
            <a:r>
              <a:rPr lang="en-US" altLang="zh-CN" sz="2400" i="1" dirty="0" err="1">
                <a:solidFill>
                  <a:schemeClr val="tx1"/>
                </a:solidFill>
                <a:latin typeface="微软雅黑" panose="020B0503020204020204" charset="-122"/>
                <a:ea typeface="微软雅黑" panose="020B0503020204020204" charset="-122"/>
              </a:rPr>
              <a:t>url.getProtocol</a:t>
            </a:r>
            <a:r>
              <a:rPr lang="en-US" altLang="zh-CN" sz="2400" i="1" dirty="0">
                <a:solidFill>
                  <a:schemeClr val="tx1"/>
                </a:solidFill>
                <a:latin typeface="微软雅黑" panose="020B0503020204020204" charset="-122"/>
                <a:ea typeface="微软雅黑" panose="020B0503020204020204" charset="-122"/>
              </a:rPr>
              <a:t>());</a:t>
            </a:r>
            <a:endParaRPr lang="en-US" altLang="zh-CN" sz="2400" i="1" dirty="0">
              <a:solidFill>
                <a:schemeClr val="tx1"/>
              </a:solidFill>
              <a:latin typeface="微软雅黑" panose="020B0503020204020204" charset="-122"/>
              <a:ea typeface="微软雅黑" panose="020B0503020204020204" charset="-122"/>
            </a:endParaRPr>
          </a:p>
          <a:p>
            <a:pPr marL="0" indent="0">
              <a:lnSpc>
                <a:spcPct val="140000"/>
              </a:lnSpc>
              <a:buNone/>
            </a:pPr>
            <a:r>
              <a:rPr lang="en-US" altLang="zh-CN" sz="2400" dirty="0" err="1">
                <a:solidFill>
                  <a:schemeClr val="tx1"/>
                </a:solidFill>
                <a:latin typeface="微软雅黑" panose="020B0503020204020204" charset="-122"/>
                <a:ea typeface="微软雅黑" panose="020B0503020204020204" charset="-122"/>
              </a:rPr>
              <a:t>System.</a:t>
            </a:r>
            <a:r>
              <a:rPr lang="en-US" altLang="zh-CN" sz="2400" i="1" dirty="0" err="1">
                <a:solidFill>
                  <a:schemeClr val="tx1"/>
                </a:solidFill>
                <a:latin typeface="微软雅黑" panose="020B0503020204020204" charset="-122"/>
                <a:ea typeface="微软雅黑" panose="020B0503020204020204" charset="-122"/>
              </a:rPr>
              <a:t>out.println</a:t>
            </a:r>
            <a:r>
              <a:rPr lang="en-US" altLang="zh-CN" sz="2400" i="1" dirty="0">
                <a:solidFill>
                  <a:schemeClr val="tx1"/>
                </a:solidFill>
                <a:latin typeface="微软雅黑" panose="020B0503020204020204" charset="-122"/>
                <a:ea typeface="微软雅黑" panose="020B0503020204020204" charset="-122"/>
              </a:rPr>
              <a:t>("</a:t>
            </a:r>
            <a:r>
              <a:rPr lang="en-US" altLang="zh-CN" sz="2400" i="1" dirty="0" err="1">
                <a:solidFill>
                  <a:schemeClr val="tx1"/>
                </a:solidFill>
                <a:latin typeface="微软雅黑" panose="020B0503020204020204" charset="-122"/>
                <a:ea typeface="微软雅黑" panose="020B0503020204020204" charset="-122"/>
              </a:rPr>
              <a:t>getHost</a:t>
            </a:r>
            <a:r>
              <a:rPr lang="en-US" altLang="zh-CN" sz="2400" i="1" dirty="0">
                <a:solidFill>
                  <a:schemeClr val="tx1"/>
                </a:solidFill>
                <a:latin typeface="微软雅黑" panose="020B0503020204020204" charset="-122"/>
                <a:ea typeface="微软雅黑" panose="020B0503020204020204" charset="-122"/>
              </a:rPr>
              <a:t>() :"+</a:t>
            </a:r>
            <a:r>
              <a:rPr lang="en-US" altLang="zh-CN" sz="2400" i="1" dirty="0" err="1">
                <a:solidFill>
                  <a:schemeClr val="tx1"/>
                </a:solidFill>
                <a:latin typeface="微软雅黑" panose="020B0503020204020204" charset="-122"/>
                <a:ea typeface="微软雅黑" panose="020B0503020204020204" charset="-122"/>
              </a:rPr>
              <a:t>url.getHost</a:t>
            </a:r>
            <a:r>
              <a:rPr lang="en-US" altLang="zh-CN" sz="2400" i="1" dirty="0">
                <a:solidFill>
                  <a:schemeClr val="tx1"/>
                </a:solidFill>
                <a:latin typeface="微软雅黑" panose="020B0503020204020204" charset="-122"/>
                <a:ea typeface="微软雅黑" panose="020B0503020204020204" charset="-122"/>
              </a:rPr>
              <a:t>());</a:t>
            </a:r>
            <a:endParaRPr lang="en-US" altLang="zh-CN" sz="2400" i="1" dirty="0">
              <a:solidFill>
                <a:schemeClr val="tx1"/>
              </a:solidFill>
              <a:latin typeface="微软雅黑" panose="020B0503020204020204" charset="-122"/>
              <a:ea typeface="微软雅黑" panose="020B0503020204020204" charset="-122"/>
            </a:endParaRPr>
          </a:p>
          <a:p>
            <a:pPr marL="0" indent="0">
              <a:lnSpc>
                <a:spcPct val="140000"/>
              </a:lnSpc>
              <a:buNone/>
            </a:pPr>
            <a:r>
              <a:rPr lang="en-US" altLang="zh-CN" sz="2400" dirty="0" err="1">
                <a:solidFill>
                  <a:schemeClr val="tx1"/>
                </a:solidFill>
                <a:latin typeface="微软雅黑" panose="020B0503020204020204" charset="-122"/>
                <a:ea typeface="微软雅黑" panose="020B0503020204020204" charset="-122"/>
              </a:rPr>
              <a:t>System.</a:t>
            </a:r>
            <a:r>
              <a:rPr lang="en-US" altLang="zh-CN" sz="2400" i="1" dirty="0" err="1">
                <a:solidFill>
                  <a:schemeClr val="tx1"/>
                </a:solidFill>
                <a:latin typeface="微软雅黑" panose="020B0503020204020204" charset="-122"/>
                <a:ea typeface="微软雅黑" panose="020B0503020204020204" charset="-122"/>
              </a:rPr>
              <a:t>out.println</a:t>
            </a:r>
            <a:r>
              <a:rPr lang="en-US" altLang="zh-CN" sz="2400" i="1" dirty="0">
                <a:solidFill>
                  <a:schemeClr val="tx1"/>
                </a:solidFill>
                <a:latin typeface="微软雅黑" panose="020B0503020204020204" charset="-122"/>
                <a:ea typeface="微软雅黑" panose="020B0503020204020204" charset="-122"/>
              </a:rPr>
              <a:t>("</a:t>
            </a:r>
            <a:r>
              <a:rPr lang="en-US" altLang="zh-CN" sz="2400" i="1" dirty="0" err="1">
                <a:solidFill>
                  <a:schemeClr val="tx1"/>
                </a:solidFill>
                <a:latin typeface="微软雅黑" panose="020B0503020204020204" charset="-122"/>
                <a:ea typeface="微软雅黑" panose="020B0503020204020204" charset="-122"/>
              </a:rPr>
              <a:t>getPort</a:t>
            </a:r>
            <a:r>
              <a:rPr lang="en-US" altLang="zh-CN" sz="2400" i="1" dirty="0">
                <a:solidFill>
                  <a:schemeClr val="tx1"/>
                </a:solidFill>
                <a:latin typeface="微软雅黑" panose="020B0503020204020204" charset="-122"/>
                <a:ea typeface="微软雅黑" panose="020B0503020204020204" charset="-122"/>
              </a:rPr>
              <a:t>() :"+</a:t>
            </a:r>
            <a:r>
              <a:rPr lang="en-US" altLang="zh-CN" sz="2400" i="1" dirty="0" err="1">
                <a:solidFill>
                  <a:schemeClr val="tx1"/>
                </a:solidFill>
                <a:latin typeface="微软雅黑" panose="020B0503020204020204" charset="-122"/>
                <a:ea typeface="微软雅黑" panose="020B0503020204020204" charset="-122"/>
              </a:rPr>
              <a:t>url.getPort</a:t>
            </a:r>
            <a:r>
              <a:rPr lang="en-US" altLang="zh-CN" sz="2400" i="1" dirty="0">
                <a:solidFill>
                  <a:schemeClr val="tx1"/>
                </a:solidFill>
                <a:latin typeface="微软雅黑" panose="020B0503020204020204" charset="-122"/>
                <a:ea typeface="微软雅黑" panose="020B0503020204020204" charset="-122"/>
              </a:rPr>
              <a:t>());</a:t>
            </a:r>
            <a:endParaRPr lang="en-US" altLang="zh-CN" sz="2400" i="1" dirty="0">
              <a:solidFill>
                <a:schemeClr val="tx1"/>
              </a:solidFill>
              <a:latin typeface="微软雅黑" panose="020B0503020204020204" charset="-122"/>
              <a:ea typeface="微软雅黑" panose="020B0503020204020204" charset="-122"/>
            </a:endParaRPr>
          </a:p>
          <a:p>
            <a:pPr marL="0" indent="0">
              <a:lnSpc>
                <a:spcPct val="140000"/>
              </a:lnSpc>
              <a:buNone/>
            </a:pPr>
            <a:r>
              <a:rPr lang="en-US" altLang="zh-CN" sz="2400" dirty="0" err="1">
                <a:solidFill>
                  <a:schemeClr val="tx1"/>
                </a:solidFill>
                <a:latin typeface="微软雅黑" panose="020B0503020204020204" charset="-122"/>
                <a:ea typeface="微软雅黑" panose="020B0503020204020204" charset="-122"/>
              </a:rPr>
              <a:t>System.</a:t>
            </a:r>
            <a:r>
              <a:rPr lang="en-US" altLang="zh-CN" sz="2400" i="1" dirty="0" err="1">
                <a:solidFill>
                  <a:schemeClr val="tx1"/>
                </a:solidFill>
                <a:latin typeface="微软雅黑" panose="020B0503020204020204" charset="-122"/>
                <a:ea typeface="微软雅黑" panose="020B0503020204020204" charset="-122"/>
              </a:rPr>
              <a:t>out.println</a:t>
            </a:r>
            <a:r>
              <a:rPr lang="en-US" altLang="zh-CN" sz="2400" i="1" dirty="0">
                <a:solidFill>
                  <a:schemeClr val="tx1"/>
                </a:solidFill>
                <a:latin typeface="微软雅黑" panose="020B0503020204020204" charset="-122"/>
                <a:ea typeface="微软雅黑" panose="020B0503020204020204" charset="-122"/>
              </a:rPr>
              <a:t>("</a:t>
            </a:r>
            <a:r>
              <a:rPr lang="en-US" altLang="zh-CN" sz="2400" i="1" dirty="0" err="1">
                <a:solidFill>
                  <a:schemeClr val="tx1"/>
                </a:solidFill>
                <a:latin typeface="微软雅黑" panose="020B0503020204020204" charset="-122"/>
                <a:ea typeface="微软雅黑" panose="020B0503020204020204" charset="-122"/>
              </a:rPr>
              <a:t>getPath</a:t>
            </a:r>
            <a:r>
              <a:rPr lang="en-US" altLang="zh-CN" sz="2400" i="1" dirty="0">
                <a:solidFill>
                  <a:schemeClr val="tx1"/>
                </a:solidFill>
                <a:latin typeface="微软雅黑" panose="020B0503020204020204" charset="-122"/>
                <a:ea typeface="微软雅黑" panose="020B0503020204020204" charset="-122"/>
              </a:rPr>
              <a:t>() :"+</a:t>
            </a:r>
            <a:r>
              <a:rPr lang="en-US" altLang="zh-CN" sz="2400" i="1" dirty="0" err="1">
                <a:solidFill>
                  <a:schemeClr val="tx1"/>
                </a:solidFill>
                <a:latin typeface="微软雅黑" panose="020B0503020204020204" charset="-122"/>
                <a:ea typeface="微软雅黑" panose="020B0503020204020204" charset="-122"/>
              </a:rPr>
              <a:t>url.getPath</a:t>
            </a:r>
            <a:r>
              <a:rPr lang="en-US" altLang="zh-CN" sz="2400" i="1" dirty="0">
                <a:solidFill>
                  <a:schemeClr val="tx1"/>
                </a:solidFill>
                <a:latin typeface="微软雅黑" panose="020B0503020204020204" charset="-122"/>
                <a:ea typeface="微软雅黑" panose="020B0503020204020204" charset="-122"/>
              </a:rPr>
              <a:t>());</a:t>
            </a:r>
            <a:endParaRPr lang="en-US" altLang="zh-CN" sz="2400" i="1" dirty="0">
              <a:solidFill>
                <a:schemeClr val="tx1"/>
              </a:solidFill>
              <a:latin typeface="微软雅黑" panose="020B0503020204020204" charset="-122"/>
              <a:ea typeface="微软雅黑" panose="020B0503020204020204" charset="-122"/>
            </a:endParaRPr>
          </a:p>
          <a:p>
            <a:pPr marL="0" indent="0">
              <a:lnSpc>
                <a:spcPct val="140000"/>
              </a:lnSpc>
              <a:buNone/>
            </a:pPr>
            <a:r>
              <a:rPr lang="en-US" altLang="zh-CN" sz="2400" dirty="0" err="1">
                <a:solidFill>
                  <a:schemeClr val="tx1"/>
                </a:solidFill>
                <a:latin typeface="微软雅黑" panose="020B0503020204020204" charset="-122"/>
                <a:ea typeface="微软雅黑" panose="020B0503020204020204" charset="-122"/>
              </a:rPr>
              <a:t>System.</a:t>
            </a:r>
            <a:r>
              <a:rPr lang="en-US" altLang="zh-CN" sz="2400" i="1" dirty="0" err="1">
                <a:solidFill>
                  <a:schemeClr val="tx1"/>
                </a:solidFill>
                <a:latin typeface="微软雅黑" panose="020B0503020204020204" charset="-122"/>
                <a:ea typeface="微软雅黑" panose="020B0503020204020204" charset="-122"/>
              </a:rPr>
              <a:t>out.println</a:t>
            </a:r>
            <a:r>
              <a:rPr lang="en-US" altLang="zh-CN" sz="2400" i="1" dirty="0">
                <a:solidFill>
                  <a:schemeClr val="tx1"/>
                </a:solidFill>
                <a:latin typeface="微软雅黑" panose="020B0503020204020204" charset="-122"/>
                <a:ea typeface="微软雅黑" panose="020B0503020204020204" charset="-122"/>
              </a:rPr>
              <a:t>("</a:t>
            </a:r>
            <a:r>
              <a:rPr lang="en-US" altLang="zh-CN" sz="2400" i="1" dirty="0" err="1">
                <a:solidFill>
                  <a:schemeClr val="tx1"/>
                </a:solidFill>
                <a:latin typeface="微软雅黑" panose="020B0503020204020204" charset="-122"/>
                <a:ea typeface="微软雅黑" panose="020B0503020204020204" charset="-122"/>
              </a:rPr>
              <a:t>getFile</a:t>
            </a:r>
            <a:r>
              <a:rPr lang="en-US" altLang="zh-CN" sz="2400" i="1" dirty="0">
                <a:solidFill>
                  <a:schemeClr val="tx1"/>
                </a:solidFill>
                <a:latin typeface="微软雅黑" panose="020B0503020204020204" charset="-122"/>
                <a:ea typeface="微软雅黑" panose="020B0503020204020204" charset="-122"/>
              </a:rPr>
              <a:t>() :"+</a:t>
            </a:r>
            <a:r>
              <a:rPr lang="en-US" altLang="zh-CN" sz="2400" i="1" dirty="0" err="1">
                <a:solidFill>
                  <a:schemeClr val="tx1"/>
                </a:solidFill>
                <a:latin typeface="微软雅黑" panose="020B0503020204020204" charset="-122"/>
                <a:ea typeface="微软雅黑" panose="020B0503020204020204" charset="-122"/>
              </a:rPr>
              <a:t>url.getFile</a:t>
            </a:r>
            <a:r>
              <a:rPr lang="en-US" altLang="zh-CN" sz="2400" i="1" dirty="0">
                <a:solidFill>
                  <a:schemeClr val="tx1"/>
                </a:solidFill>
                <a:latin typeface="微软雅黑" panose="020B0503020204020204" charset="-122"/>
                <a:ea typeface="微软雅黑" panose="020B0503020204020204" charset="-122"/>
              </a:rPr>
              <a:t>());</a:t>
            </a:r>
            <a:endParaRPr lang="en-US" altLang="zh-CN" sz="2400" i="1" dirty="0">
              <a:solidFill>
                <a:schemeClr val="tx1"/>
              </a:solidFill>
              <a:latin typeface="微软雅黑" panose="020B0503020204020204" charset="-122"/>
              <a:ea typeface="微软雅黑" panose="020B0503020204020204" charset="-122"/>
            </a:endParaRPr>
          </a:p>
          <a:p>
            <a:pPr marL="0" indent="0">
              <a:lnSpc>
                <a:spcPct val="140000"/>
              </a:lnSpc>
              <a:buNone/>
            </a:pPr>
            <a:r>
              <a:rPr lang="en-US" altLang="zh-CN" sz="2400" dirty="0" err="1">
                <a:solidFill>
                  <a:schemeClr val="tx1"/>
                </a:solidFill>
                <a:latin typeface="微软雅黑" panose="020B0503020204020204" charset="-122"/>
                <a:ea typeface="微软雅黑" panose="020B0503020204020204" charset="-122"/>
              </a:rPr>
              <a:t>System.</a:t>
            </a:r>
            <a:r>
              <a:rPr lang="en-US" altLang="zh-CN" sz="2400" i="1" dirty="0" err="1">
                <a:solidFill>
                  <a:schemeClr val="tx1"/>
                </a:solidFill>
                <a:latin typeface="微软雅黑" panose="020B0503020204020204" charset="-122"/>
                <a:ea typeface="微软雅黑" panose="020B0503020204020204" charset="-122"/>
              </a:rPr>
              <a:t>out.println</a:t>
            </a:r>
            <a:r>
              <a:rPr lang="en-US" altLang="zh-CN" sz="2400" i="1" dirty="0">
                <a:solidFill>
                  <a:schemeClr val="tx1"/>
                </a:solidFill>
                <a:latin typeface="微软雅黑" panose="020B0503020204020204" charset="-122"/>
                <a:ea typeface="微软雅黑" panose="020B0503020204020204" charset="-122"/>
              </a:rPr>
              <a:t>("</a:t>
            </a:r>
            <a:r>
              <a:rPr lang="en-US" altLang="zh-CN" sz="2400" i="1" dirty="0" err="1">
                <a:solidFill>
                  <a:schemeClr val="tx1"/>
                </a:solidFill>
                <a:latin typeface="微软雅黑" panose="020B0503020204020204" charset="-122"/>
                <a:ea typeface="微软雅黑" panose="020B0503020204020204" charset="-122"/>
              </a:rPr>
              <a:t>getQuery</a:t>
            </a:r>
            <a:r>
              <a:rPr lang="en-US" altLang="zh-CN" sz="2400" i="1" dirty="0">
                <a:solidFill>
                  <a:schemeClr val="tx1"/>
                </a:solidFill>
                <a:latin typeface="微软雅黑" panose="020B0503020204020204" charset="-122"/>
                <a:ea typeface="微软雅黑" panose="020B0503020204020204" charset="-122"/>
              </a:rPr>
              <a:t>() :"+</a:t>
            </a:r>
            <a:r>
              <a:rPr lang="en-US" altLang="zh-CN" sz="2400" i="1" dirty="0" err="1">
                <a:solidFill>
                  <a:schemeClr val="tx1"/>
                </a:solidFill>
                <a:latin typeface="微软雅黑" panose="020B0503020204020204" charset="-122"/>
                <a:ea typeface="微软雅黑" panose="020B0503020204020204" charset="-122"/>
              </a:rPr>
              <a:t>url.getQuery</a:t>
            </a:r>
            <a:r>
              <a:rPr lang="en-US" altLang="zh-CN" sz="2400" i="1" dirty="0">
                <a:solidFill>
                  <a:schemeClr val="tx1"/>
                </a:solidFill>
                <a:latin typeface="微软雅黑" panose="020B0503020204020204" charset="-122"/>
                <a:ea typeface="微软雅黑" panose="020B0503020204020204" charset="-122"/>
              </a:rPr>
              <a:t>());</a:t>
            </a:r>
            <a:endParaRPr lang="en-US" altLang="zh-CN" sz="2400" i="1" dirty="0">
              <a:solidFill>
                <a:schemeClr val="tx1"/>
              </a:solidFill>
              <a:latin typeface="微软雅黑" panose="020B0503020204020204" charset="-122"/>
              <a:ea typeface="微软雅黑" panose="020B0503020204020204" charset="-122"/>
              <a:cs typeface="Arial Unicode MS" pitchFamily="34" charset="-122"/>
            </a:endParaRP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75" y="732155"/>
            <a:ext cx="7886700" cy="1325563"/>
          </a:xfrm>
        </p:spPr>
        <p:txBody>
          <a:bodyPr>
            <a:normAutofit/>
          </a:bodyPr>
          <a:lstStyle/>
          <a:p>
            <a:r>
              <a:rPr lang="en-US" altLang="zh-CN" sz="3200" dirty="0">
                <a:effectLst>
                  <a:outerShdw blurRad="38100" dist="38100" dir="2700000" algn="tl">
                    <a:srgbClr val="FFFFFF"/>
                  </a:outerShdw>
                </a:effectLst>
                <a:latin typeface="微软雅黑" panose="020B0503020204020204" charset="-122"/>
                <a:ea typeface="微软雅黑" panose="020B0503020204020204" charset="-122"/>
                <a:cs typeface="微软雅黑" panose="020B0503020204020204" charset="-122"/>
              </a:rPr>
              <a:t> </a:t>
            </a:r>
            <a:r>
              <a:rPr lang="zh-CN" altLang="en-US" sz="3200" dirty="0" smtClean="0">
                <a:latin typeface="微软雅黑" panose="020B0503020204020204" charset="-122"/>
                <a:ea typeface="微软雅黑" panose="020B0503020204020204" charset="-122"/>
                <a:cs typeface="微软雅黑" panose="020B0503020204020204" charset="-122"/>
              </a:rPr>
              <a:t>针对</a:t>
            </a:r>
            <a:r>
              <a:rPr lang="en-US" altLang="zh-CN" sz="3200" dirty="0">
                <a:latin typeface="微软雅黑" panose="020B0503020204020204" charset="-122"/>
                <a:ea typeface="微软雅黑" panose="020B0503020204020204" charset="-122"/>
                <a:cs typeface="微软雅黑" panose="020B0503020204020204" charset="-122"/>
              </a:rPr>
              <a:t>HTTP</a:t>
            </a:r>
            <a:r>
              <a:rPr lang="zh-CN" altLang="en-US" sz="3200" dirty="0">
                <a:latin typeface="微软雅黑" panose="020B0503020204020204" charset="-122"/>
                <a:ea typeface="微软雅黑" panose="020B0503020204020204" charset="-122"/>
                <a:cs typeface="微软雅黑" panose="020B0503020204020204" charset="-122"/>
              </a:rPr>
              <a:t>协议的</a:t>
            </a:r>
            <a:r>
              <a:rPr lang="en-US" altLang="zh-CN" sz="3200" dirty="0" err="1">
                <a:latin typeface="微软雅黑" panose="020B0503020204020204" charset="-122"/>
                <a:ea typeface="微软雅黑" panose="020B0503020204020204" charset="-122"/>
                <a:cs typeface="微软雅黑" panose="020B0503020204020204" charset="-122"/>
              </a:rPr>
              <a:t>URLConnection</a:t>
            </a:r>
            <a:r>
              <a:rPr lang="zh-CN" altLang="en-US" sz="3200" dirty="0">
                <a:latin typeface="微软雅黑" panose="020B0503020204020204" charset="-122"/>
                <a:ea typeface="微软雅黑" panose="020B0503020204020204" charset="-122"/>
                <a:cs typeface="微软雅黑" panose="020B0503020204020204" charset="-122"/>
              </a:rPr>
              <a:t>类</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4294967295"/>
          </p:nvPr>
        </p:nvSpPr>
        <p:spPr>
          <a:xfrm>
            <a:off x="0" y="1628140"/>
            <a:ext cx="8963660" cy="4526280"/>
          </a:xfrm>
        </p:spPr>
        <p:txBody>
          <a:bodyPr>
            <a:noAutofit/>
          </a:bodyPr>
          <a:lstStyle/>
          <a:p>
            <a:pPr>
              <a:lnSpc>
                <a:spcPct val="150000"/>
              </a:lnSpc>
              <a:buFont typeface="Wingdings" panose="05000000000000000000" pitchFamily="2" charset="2"/>
              <a:buChar char="l"/>
            </a:pPr>
            <a:r>
              <a:rPr lang="en-US" altLang="zh-CN" sz="2000" dirty="0" smtClean="0">
                <a:solidFill>
                  <a:srgbClr val="C00000"/>
                </a:solidFill>
                <a:latin typeface="微软雅黑" panose="020B0503020204020204" charset="-122"/>
                <a:ea typeface="微软雅黑" panose="020B0503020204020204" charset="-122"/>
                <a:cs typeface="微软雅黑" panose="020B0503020204020204" charset="-122"/>
              </a:rPr>
              <a:t>URL</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的</a:t>
            </a:r>
            <a:r>
              <a:rPr lang="zh-CN" altLang="en-US" sz="2000" dirty="0" smtClean="0">
                <a:solidFill>
                  <a:srgbClr val="C00000"/>
                </a:solidFill>
                <a:latin typeface="微软雅黑" panose="020B0503020204020204" charset="-122"/>
                <a:ea typeface="微软雅黑" panose="020B0503020204020204" charset="-122"/>
                <a:cs typeface="微软雅黑" panose="020B0503020204020204" charset="-122"/>
              </a:rPr>
              <a:t>方法 </a:t>
            </a:r>
            <a:r>
              <a:rPr lang="en-US" altLang="zh-CN" sz="2000" dirty="0" err="1" smtClean="0">
                <a:solidFill>
                  <a:srgbClr val="C00000"/>
                </a:solidFill>
                <a:latin typeface="微软雅黑" panose="020B0503020204020204" charset="-122"/>
                <a:ea typeface="微软雅黑" panose="020B0503020204020204" charset="-122"/>
                <a:cs typeface="微软雅黑" panose="020B0503020204020204" charset="-122"/>
              </a:rPr>
              <a:t>openStream</a:t>
            </a:r>
            <a:r>
              <a:rPr lang="en-US" altLang="zh-CN" sz="2000"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000" dirty="0" smtClean="0">
                <a:solidFill>
                  <a:srgbClr val="C00000"/>
                </a:solidFill>
                <a:latin typeface="微软雅黑" panose="020B0503020204020204" charset="-122"/>
                <a:ea typeface="微软雅黑" panose="020B0503020204020204" charset="-122"/>
                <a:cs typeface="微软雅黑" panose="020B0503020204020204" charset="-122"/>
              </a:rPr>
              <a:t>：能</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从网络上读取</a:t>
            </a:r>
            <a:r>
              <a:rPr lang="zh-CN" altLang="en-US" sz="2000" dirty="0" smtClean="0">
                <a:solidFill>
                  <a:srgbClr val="C00000"/>
                </a:solidFill>
                <a:latin typeface="微软雅黑" panose="020B0503020204020204" charset="-122"/>
                <a:ea typeface="微软雅黑" panose="020B0503020204020204" charset="-122"/>
                <a:cs typeface="微软雅黑" panose="020B0503020204020204" charset="-122"/>
              </a:rPr>
              <a:t>数据</a:t>
            </a:r>
            <a:endParaRPr lang="en-US" altLang="zh-CN" sz="2000" dirty="0" smtClean="0">
              <a:solidFill>
                <a:srgbClr val="C00000"/>
              </a:solidFill>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若希望输出数据</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，例如向服务器</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端的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CGI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公共网关</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接口</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-Common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Gateway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Interface-</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的</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简称</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，是</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用户浏览器和服务器端的应用程序进行连接的接口</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）程序</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发送一些数据</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，则必须先</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与</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建立连接，然后才能对其进行读写</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，此时需要使用 </a:t>
            </a:r>
            <a:r>
              <a:rPr lang="en-US" altLang="zh-CN" sz="2000" dirty="0" err="1" smtClean="0">
                <a:solidFill>
                  <a:schemeClr val="tx1"/>
                </a:solidFill>
                <a:latin typeface="微软雅黑" panose="020B0503020204020204" charset="-122"/>
                <a:ea typeface="微软雅黑" panose="020B0503020204020204" charset="-122"/>
                <a:cs typeface="微软雅黑" panose="020B0503020204020204" charset="-122"/>
              </a:rPr>
              <a:t>URLConnection</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sz="2000" dirty="0" err="1" smtClean="0">
                <a:solidFill>
                  <a:schemeClr val="tx1"/>
                </a:solidFill>
                <a:latin typeface="微软雅黑" panose="020B0503020204020204" charset="-122"/>
                <a:ea typeface="微软雅黑" panose="020B0503020204020204" charset="-122"/>
                <a:cs typeface="微软雅黑" panose="020B0503020204020204" charset="-122"/>
              </a:rPr>
              <a:t>URLConnection</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：表示到</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所引用的远程对象的连接。</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当与一个</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URL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建立连接时，首先要在一</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个 </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URL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对象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上通过</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方法 </a:t>
            </a:r>
            <a:r>
              <a:rPr lang="en-US" altLang="zh-CN" sz="2000" b="1" dirty="0" err="1" smtClean="0">
                <a:solidFill>
                  <a:srgbClr val="C00000"/>
                </a:solidFill>
                <a:latin typeface="微软雅黑" panose="020B0503020204020204" charset="-122"/>
                <a:ea typeface="微软雅黑" panose="020B0503020204020204" charset="-122"/>
                <a:cs typeface="微软雅黑" panose="020B0503020204020204" charset="-122"/>
              </a:rPr>
              <a:t>openConnection</a:t>
            </a:r>
            <a:r>
              <a:rPr lang="en-US" altLang="zh-CN" sz="2000" b="1" dirty="0" smtClean="0">
                <a:solidFill>
                  <a:srgbClr val="C00000"/>
                </a:solidFill>
                <a:latin typeface="微软雅黑" panose="020B0503020204020204" charset="-122"/>
                <a:ea typeface="微软雅黑" panose="020B0503020204020204" charset="-122"/>
                <a:cs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生成</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对应</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的 </a:t>
            </a:r>
            <a:r>
              <a:rPr lang="en-US" altLang="zh-CN" sz="2000" dirty="0" err="1" smtClean="0">
                <a:solidFill>
                  <a:schemeClr val="tx1"/>
                </a:solidFill>
                <a:latin typeface="微软雅黑" panose="020B0503020204020204" charset="-122"/>
                <a:ea typeface="微软雅黑" panose="020B0503020204020204" charset="-122"/>
                <a:cs typeface="微软雅黑" panose="020B0503020204020204" charset="-122"/>
              </a:rPr>
              <a:t>URLConnection</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对象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。如果连接过程失败，将产生</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IOException</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Ø"/>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URL </a:t>
            </a:r>
            <a:r>
              <a:rPr lang="en-US" altLang="zh-CN" sz="2000" dirty="0" err="1" smtClean="0">
                <a:solidFill>
                  <a:schemeClr val="tx1"/>
                </a:solidFill>
                <a:latin typeface="微软雅黑" panose="020B0503020204020204" charset="-122"/>
                <a:ea typeface="微软雅黑" panose="020B0503020204020204" charset="-122"/>
                <a:cs typeface="微软雅黑" panose="020B0503020204020204" charset="-122"/>
              </a:rPr>
              <a:t>netchinaren</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 new URL ("http://www.qq.com/index.shtml"); </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Ø"/>
            </a:pPr>
            <a:r>
              <a:rPr lang="en-US" altLang="zh-CN" sz="2000" dirty="0" err="1" smtClean="0">
                <a:solidFill>
                  <a:schemeClr val="tx1"/>
                </a:solidFill>
                <a:latin typeface="微软雅黑" panose="020B0503020204020204" charset="-122"/>
                <a:ea typeface="微软雅黑" panose="020B0503020204020204" charset="-122"/>
                <a:cs typeface="微软雅黑" panose="020B0503020204020204" charset="-122"/>
              </a:rPr>
              <a:t>URLConnectonn</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u = </a:t>
            </a:r>
            <a:r>
              <a:rPr lang="en-US" altLang="zh-CN" sz="2000" dirty="0" err="1" smtClean="0">
                <a:solidFill>
                  <a:schemeClr val="tx1"/>
                </a:solidFill>
                <a:latin typeface="微软雅黑" panose="020B0503020204020204" charset="-122"/>
                <a:ea typeface="微软雅黑" panose="020B0503020204020204" charset="-122"/>
                <a:cs typeface="微软雅黑" panose="020B0503020204020204" charset="-122"/>
              </a:rPr>
              <a:t>netchinaren.openConnection</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 ); </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1295" y="737870"/>
            <a:ext cx="7886700" cy="1325563"/>
          </a:xfrm>
        </p:spPr>
        <p:txBody>
          <a:bodyPr/>
          <a:lstStyle/>
          <a:p>
            <a:r>
              <a:rPr lang="en-US" altLang="zh-CN" sz="3200" dirty="0" err="1">
                <a:latin typeface="微软雅黑" panose="020B0503020204020204" charset="-122"/>
                <a:ea typeface="微软雅黑" panose="020B0503020204020204" charset="-122"/>
                <a:cs typeface="微软雅黑" panose="020B0503020204020204" charset="-122"/>
              </a:rPr>
              <a:t>URLConnection</a:t>
            </a:r>
            <a:r>
              <a:rPr lang="zh-CN" altLang="en-US" sz="3200" dirty="0">
                <a:latin typeface="微软雅黑" panose="020B0503020204020204" charset="-122"/>
                <a:ea typeface="微软雅黑" panose="020B0503020204020204" charset="-122"/>
                <a:cs typeface="微软雅黑" panose="020B0503020204020204" charset="-122"/>
              </a:rPr>
              <a:t>类</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4294967295"/>
          </p:nvPr>
        </p:nvSpPr>
        <p:spPr>
          <a:xfrm>
            <a:off x="325120" y="1707515"/>
            <a:ext cx="8782685" cy="4969510"/>
          </a:xfrm>
        </p:spPr>
        <p:txBody>
          <a:bodyPr>
            <a:noAutofit/>
          </a:bodyPr>
          <a:lstStyle/>
          <a:p>
            <a:pPr>
              <a:lnSpc>
                <a:spcPct val="110000"/>
              </a:lnSpc>
              <a:buFont typeface="Wingdings" panose="05000000000000000000" pitchFamily="2" charset="2"/>
              <a:buChar char="l"/>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通过</a:t>
            </a:r>
            <a:r>
              <a:rPr lang="en-US" altLang="zh-CN" sz="2400" dirty="0" err="1">
                <a:solidFill>
                  <a:schemeClr val="tx1"/>
                </a:solidFill>
                <a:latin typeface="微软雅黑" panose="020B0503020204020204" charset="-122"/>
                <a:ea typeface="微软雅黑" panose="020B0503020204020204" charset="-122"/>
                <a:cs typeface="微软雅黑" panose="020B0503020204020204" charset="-122"/>
              </a:rPr>
              <a:t>URLConnection</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对象获取的输入流和输出流</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，即可以</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与现有的</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CGI</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程序进行交互</a:t>
            </a: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10000"/>
              </a:lnSpc>
              <a:buFont typeface="Wingdings" panose="05000000000000000000" pitchFamily="2" charset="2"/>
              <a:buChar char="Ø"/>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p</a:t>
            </a: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ublic </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Object </a:t>
            </a: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getContent</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 throws </a:t>
            </a: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IOException</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10000"/>
              </a:lnSpc>
              <a:buFont typeface="Wingdings" panose="05000000000000000000" pitchFamily="2" charset="2"/>
              <a:buChar char="Ø"/>
            </a:pP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public </a:t>
            </a: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int</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getContentLength</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10000"/>
              </a:lnSpc>
              <a:buFont typeface="Wingdings" panose="05000000000000000000" pitchFamily="2" charset="2"/>
              <a:buChar char="Ø"/>
            </a:pP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public </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String </a:t>
            </a: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getContentType</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10000"/>
              </a:lnSpc>
              <a:buFont typeface="Wingdings" panose="05000000000000000000" pitchFamily="2" charset="2"/>
              <a:buChar char="Ø"/>
            </a:pP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public </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long </a:t>
            </a: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getDate</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10000"/>
              </a:lnSpc>
              <a:buFont typeface="Wingdings" panose="05000000000000000000" pitchFamily="2" charset="2"/>
              <a:buChar char="Ø"/>
            </a:pP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public </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long </a:t>
            </a: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getLastModified</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a:p>
            <a:pPr lvl="1">
              <a:lnSpc>
                <a:spcPct val="110000"/>
              </a:lnSpc>
              <a:buFont typeface="Wingdings" panose="05000000000000000000" pitchFamily="2" charset="2"/>
              <a:buChar char="Ø"/>
            </a:pPr>
            <a:r>
              <a:rPr lang="en-US" altLang="zh-CN" dirty="0" smtClean="0">
                <a:solidFill>
                  <a:srgbClr val="C00000"/>
                </a:solidFill>
                <a:latin typeface="微软雅黑" panose="020B0503020204020204" charset="-122"/>
                <a:ea typeface="微软雅黑" panose="020B0503020204020204" charset="-122"/>
                <a:cs typeface="微软雅黑" panose="020B0503020204020204" charset="-122"/>
              </a:rPr>
              <a:t>public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InputStream</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getInputStream</a:t>
            </a:r>
            <a:r>
              <a:rPr lang="en-US" altLang="zh-CN" dirty="0">
                <a:solidFill>
                  <a:srgbClr val="C00000"/>
                </a:solidFill>
                <a:latin typeface="微软雅黑" panose="020B0503020204020204" charset="-122"/>
                <a:ea typeface="微软雅黑" panose="020B0503020204020204" charset="-122"/>
                <a:cs typeface="微软雅黑" panose="020B0503020204020204" charset="-122"/>
              </a:rPr>
              <a:t>( )throws </a:t>
            </a:r>
            <a:r>
              <a:rPr lang="en-US" altLang="zh-CN" dirty="0" err="1">
                <a:solidFill>
                  <a:srgbClr val="C00000"/>
                </a:solidFill>
                <a:latin typeface="微软雅黑" panose="020B0503020204020204" charset="-122"/>
                <a:ea typeface="微软雅黑" panose="020B0503020204020204" charset="-122"/>
                <a:cs typeface="微软雅黑" panose="020B0503020204020204" charset="-122"/>
              </a:rPr>
              <a:t>IOException</a:t>
            </a:r>
            <a:endParaRPr lang="en-US" altLang="zh-CN" dirty="0">
              <a:solidFill>
                <a:srgbClr val="C00000"/>
              </a:solidFill>
              <a:latin typeface="微软雅黑" panose="020B0503020204020204" charset="-122"/>
              <a:ea typeface="微软雅黑" panose="020B0503020204020204" charset="-122"/>
              <a:cs typeface="微软雅黑" panose="020B0503020204020204" charset="-122"/>
            </a:endParaRPr>
          </a:p>
          <a:p>
            <a:pPr lvl="1">
              <a:lnSpc>
                <a:spcPct val="110000"/>
              </a:lnSpc>
              <a:buFont typeface="Wingdings" panose="05000000000000000000" pitchFamily="2" charset="2"/>
              <a:buChar char="Ø"/>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p</a:t>
            </a: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ublic </a:t>
            </a: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OutputSteram</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getOutputStream</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)throws </a:t>
            </a: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IOException</a:t>
            </a:r>
            <a:endParaRPr lang="en-US" altLang="zh-CN" dirty="0">
              <a:latin typeface="微软雅黑" panose="020B0503020204020204" charset="-122"/>
              <a:ea typeface="微软雅黑" panose="020B0503020204020204" charset="-122"/>
              <a:cs typeface="微软雅黑" panose="020B0503020204020204" charset="-122"/>
            </a:endParaRPr>
          </a:p>
          <a:p>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3223" y="1962552"/>
            <a:ext cx="8496944" cy="4388485"/>
          </a:xfrm>
          <a:prstGeom prst="rect">
            <a:avLst/>
          </a:prstGeom>
          <a:noFill/>
        </p:spPr>
        <p:txBody>
          <a:bodyPr wrap="square" rtlCol="0">
            <a:spAutoFit/>
          </a:bodyPr>
          <a:lstStyle/>
          <a:p>
            <a:pPr>
              <a:lnSpc>
                <a:spcPct val="160000"/>
              </a:lnSpc>
              <a:buFont typeface="Wingdings" panose="05000000000000000000" pitchFamily="2" charset="2"/>
              <a:buChar char="l"/>
            </a:pPr>
            <a:r>
              <a:rPr lang="zh-CN" altLang="en-US" sz="2400" b="1" dirty="0">
                <a:latin typeface="微软雅黑" panose="020B0503020204020204" charset="-122"/>
                <a:ea typeface="微软雅黑" panose="020B0503020204020204" charset="-122"/>
                <a:cs typeface="微软雅黑" panose="020B0503020204020204" charset="-122"/>
              </a:rPr>
              <a:t>如何实现网络中的主机互相通信：</a:t>
            </a:r>
            <a:endParaRPr lang="en-US" altLang="zh-CN" sz="2400" b="1" dirty="0">
              <a:latin typeface="微软雅黑" panose="020B0503020204020204" charset="-122"/>
              <a:ea typeface="微软雅黑" panose="020B0503020204020204" charset="-122"/>
              <a:cs typeface="微软雅黑" panose="020B0503020204020204" charset="-122"/>
            </a:endParaRPr>
          </a:p>
          <a:p>
            <a:pPr lvl="1">
              <a:lnSpc>
                <a:spcPct val="160000"/>
              </a:lnSpc>
              <a:spcBef>
                <a:spcPts val="1800"/>
              </a:spcBef>
              <a:buFont typeface="Wingdings" panose="05000000000000000000" pitchFamily="2" charset="2"/>
              <a:buChar char="Ø"/>
            </a:pP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通信双方地址</a:t>
            </a:r>
            <a:r>
              <a:rPr lang="zh-CN" altLang="en-US" sz="2400" dirty="0">
                <a:latin typeface="微软雅黑" panose="020B0503020204020204" charset="-122"/>
                <a:ea typeface="微软雅黑" panose="020B0503020204020204" charset="-122"/>
                <a:cs typeface="微软雅黑" panose="020B0503020204020204"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a:p>
            <a:pPr lvl="1">
              <a:lnSpc>
                <a:spcPct val="160000"/>
              </a:lnSpc>
              <a:spcBef>
                <a:spcPts val="1200"/>
              </a:spcBef>
              <a:buFont typeface="Wingdings" panose="05000000000000000000" pitchFamily="2" charset="2"/>
              <a:buChar char="Ø"/>
            </a:pP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一定的</a:t>
            </a:r>
            <a:r>
              <a:rPr lang="zh-CN" altLang="en-US" sz="2400" b="1" dirty="0" smtClean="0">
                <a:solidFill>
                  <a:srgbClr val="FF0000"/>
                </a:solidFill>
                <a:latin typeface="微软雅黑" panose="020B0503020204020204" charset="-122"/>
                <a:ea typeface="微软雅黑" panose="020B0503020204020204" charset="-122"/>
                <a:cs typeface="微软雅黑" panose="020B0503020204020204" charset="-122"/>
              </a:rPr>
              <a:t>规则</a:t>
            </a:r>
            <a:r>
              <a:rPr lang="zh-CN" altLang="en-US" sz="2400" dirty="0" smtClean="0">
                <a:latin typeface="微软雅黑" panose="020B0503020204020204" charset="-122"/>
                <a:ea typeface="微软雅黑" panose="020B0503020204020204" charset="-122"/>
                <a:cs typeface="微软雅黑" panose="020B0503020204020204" charset="-122"/>
              </a:rPr>
              <a:t>（有</a:t>
            </a:r>
            <a:r>
              <a:rPr lang="zh-CN" altLang="en-US" sz="2400" dirty="0">
                <a:latin typeface="微软雅黑" panose="020B0503020204020204" charset="-122"/>
                <a:ea typeface="微软雅黑" panose="020B0503020204020204" charset="-122"/>
                <a:cs typeface="微软雅黑" panose="020B0503020204020204" charset="-122"/>
              </a:rPr>
              <a:t>两套参考</a:t>
            </a:r>
            <a:r>
              <a:rPr lang="zh-CN" altLang="en-US" sz="2400" dirty="0" smtClean="0">
                <a:latin typeface="微软雅黑" panose="020B0503020204020204" charset="-122"/>
                <a:ea typeface="微软雅黑" panose="020B0503020204020204" charset="-122"/>
                <a:cs typeface="微软雅黑" panose="020B0503020204020204" charset="-122"/>
              </a:rPr>
              <a:t>模型）</a:t>
            </a:r>
            <a:endParaRPr lang="en-US" altLang="zh-CN" sz="2400" dirty="0">
              <a:latin typeface="微软雅黑" panose="020B0503020204020204" charset="-122"/>
              <a:ea typeface="微软雅黑" panose="020B0503020204020204" charset="-122"/>
              <a:cs typeface="微软雅黑" panose="020B0503020204020204" charset="-122"/>
            </a:endParaRPr>
          </a:p>
          <a:p>
            <a:pPr marL="1257300" lvl="2" indent="-342900">
              <a:lnSpc>
                <a:spcPct val="160000"/>
              </a:lnSpc>
              <a:buFont typeface="Wingdings" panose="05000000000000000000" pitchFamily="2" charset="2"/>
              <a:buChar char="ü"/>
            </a:pP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OSI</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参考模型</a:t>
            </a:r>
            <a:r>
              <a:rPr lang="zh-CN" altLang="en-US" sz="2400" dirty="0">
                <a:latin typeface="微软雅黑" panose="020B0503020204020204" charset="-122"/>
                <a:ea typeface="微软雅黑" panose="020B0503020204020204" charset="-122"/>
                <a:cs typeface="微软雅黑" panose="020B0503020204020204" charset="-122"/>
              </a:rPr>
              <a:t>：模型过于理想化，未能在因特网上进行广泛推广</a:t>
            </a:r>
            <a:endParaRPr lang="en-US" altLang="zh-CN" sz="2400" dirty="0">
              <a:latin typeface="微软雅黑" panose="020B0503020204020204" charset="-122"/>
              <a:ea typeface="微软雅黑" panose="020B0503020204020204" charset="-122"/>
              <a:cs typeface="微软雅黑" panose="020B0503020204020204" charset="-122"/>
            </a:endParaRPr>
          </a:p>
          <a:p>
            <a:pPr marL="1257300" lvl="2" indent="-342900">
              <a:lnSpc>
                <a:spcPct val="160000"/>
              </a:lnSpc>
              <a:buFont typeface="Wingdings" panose="05000000000000000000" pitchFamily="2" charset="2"/>
              <a:buChar char="ü"/>
            </a:pP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TCP/IP</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参考模型</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或</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TCP/IP</a:t>
            </a:r>
            <a:r>
              <a:rPr lang="zh-CN" altLang="en-US" sz="2400" dirty="0">
                <a:solidFill>
                  <a:srgbClr val="0000FF"/>
                </a:solidFill>
                <a:latin typeface="微软雅黑" panose="020B0503020204020204" charset="-122"/>
                <a:ea typeface="微软雅黑" panose="020B0503020204020204" charset="-122"/>
                <a:cs typeface="微软雅黑" panose="020B0503020204020204" charset="-122"/>
              </a:rPr>
              <a:t>协议</a:t>
            </a:r>
            <a:r>
              <a:rPr lang="en-US" altLang="zh-CN" sz="2400" dirty="0">
                <a:solidFill>
                  <a:srgbClr val="0000FF"/>
                </a:solidFill>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：事实上的国际标准。</a:t>
            </a:r>
            <a:endParaRPr lang="zh-CN" altLang="en-US" sz="2400" dirty="0">
              <a:latin typeface="微软雅黑" panose="020B0503020204020204" charset="-122"/>
              <a:ea typeface="微软雅黑" panose="020B0503020204020204" charset="-122"/>
              <a:cs typeface="微软雅黑" panose="020B0503020204020204" charset="-122"/>
            </a:endParaRPr>
          </a:p>
          <a:p>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5" name="Rectangle 2"/>
          <p:cNvSpPr>
            <a:spLocks noGrp="1" noChangeArrowheads="1"/>
          </p:cNvSpPr>
          <p:nvPr>
            <p:ph type="title"/>
          </p:nvPr>
        </p:nvSpPr>
        <p:spPr>
          <a:xfrm>
            <a:off x="323215" y="824230"/>
            <a:ext cx="7886700" cy="1325563"/>
          </a:xfrm>
        </p:spPr>
        <p:txBody>
          <a:bodyPr/>
          <a:lstStyle/>
          <a:p>
            <a:r>
              <a:rPr lang="zh-CN" altLang="en-US" sz="3200" dirty="0" smtClean="0">
                <a:latin typeface="微软雅黑" panose="020B0503020204020204" charset="-122"/>
                <a:ea typeface="微软雅黑" panose="020B0503020204020204" charset="-122"/>
                <a:cs typeface="微软雅黑" panose="020B0503020204020204" charset="-122"/>
              </a:rPr>
              <a:t>网络基础</a:t>
            </a:r>
            <a:r>
              <a:rPr lang="zh-CN" altLang="en-US" b="1" dirty="0">
                <a:latin typeface="宋体" panose="02010600030101010101" pitchFamily="2" charset="-122"/>
                <a:ea typeface="宋体" panose="02010600030101010101" pitchFamily="2" charset="-122"/>
                <a:cs typeface="Arial Unicode MS" pitchFamily="34" charset="-122"/>
              </a:rPr>
              <a:t> </a:t>
            </a:r>
            <a:endParaRPr lang="zh-CN" altLang="en-US" b="1" dirty="0">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86690" y="709295"/>
            <a:ext cx="7886700" cy="1325563"/>
          </a:xfrm>
        </p:spPr>
        <p:txBody>
          <a:bodyPr>
            <a:normAutofit/>
          </a:bodyPr>
          <a:lstStyle/>
          <a:p>
            <a:r>
              <a:rPr lang="zh-CN" altLang="en-US" sz="3200" dirty="0" smtClean="0">
                <a:latin typeface="微软雅黑" panose="020B0503020204020204" charset="-122"/>
                <a:ea typeface="微软雅黑" panose="020B0503020204020204" charset="-122"/>
                <a:cs typeface="微软雅黑" panose="020B0503020204020204" charset="-122"/>
              </a:rPr>
              <a:t>通讯要素1：IP 和 端口号</a:t>
            </a:r>
            <a:endParaRPr lang="zh-CN" altLang="en-US" sz="3200" dirty="0" smtClean="0">
              <a:latin typeface="微软雅黑" panose="020B0503020204020204" charset="-122"/>
              <a:ea typeface="微软雅黑" panose="020B0503020204020204" charset="-122"/>
              <a:cs typeface="微软雅黑" panose="020B0503020204020204" charset="-122"/>
            </a:endParaRPr>
          </a:p>
        </p:txBody>
      </p:sp>
      <p:sp>
        <p:nvSpPr>
          <p:cNvPr id="57347" name="Rectangle 3"/>
          <p:cNvSpPr>
            <a:spLocks noGrp="1" noChangeArrowheads="1"/>
          </p:cNvSpPr>
          <p:nvPr>
            <p:ph type="body" idx="4294967295"/>
          </p:nvPr>
        </p:nvSpPr>
        <p:spPr>
          <a:xfrm>
            <a:off x="290195" y="1699895"/>
            <a:ext cx="8654415" cy="5040630"/>
          </a:xfrm>
        </p:spPr>
        <p:txBody>
          <a:bodyPr>
            <a:noAutofit/>
          </a:bodyPr>
          <a:lstStyle/>
          <a:p>
            <a:pPr>
              <a:lnSpc>
                <a:spcPct val="120000"/>
              </a:lnSpc>
              <a:buFont typeface="Wingdings" panose="05000000000000000000" pitchFamily="2" charset="2"/>
              <a:buChar char="l"/>
            </a:pPr>
            <a:r>
              <a:rPr lang="zh-CN" altLang="en-US" sz="1900" dirty="0">
                <a:latin typeface="微软雅黑" panose="020B0503020204020204" charset="-122"/>
                <a:ea typeface="微软雅黑" panose="020B0503020204020204" charset="-122"/>
                <a:cs typeface="微软雅黑" panose="020B0503020204020204" charset="-122"/>
              </a:rPr>
              <a:t> </a:t>
            </a:r>
            <a:r>
              <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rPr>
              <a:t>IP </a:t>
            </a: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地址：</a:t>
            </a:r>
            <a:r>
              <a:rPr lang="en-US" altLang="zh-CN" sz="1900" dirty="0" err="1" smtClean="0">
                <a:solidFill>
                  <a:schemeClr val="tx1"/>
                </a:solidFill>
                <a:latin typeface="微软雅黑" panose="020B0503020204020204" charset="-122"/>
                <a:ea typeface="微软雅黑" panose="020B0503020204020204" charset="-122"/>
                <a:cs typeface="微软雅黑" panose="020B0503020204020204" charset="-122"/>
              </a:rPr>
              <a:t>InetAddress</a:t>
            </a:r>
            <a:endPar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pitchFamily="2" charset="2"/>
              <a:buChar char="Ø"/>
            </a:pP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唯一的标识 </a:t>
            </a:r>
            <a:r>
              <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rPr>
              <a:t>Internet </a:t>
            </a: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上</a:t>
            </a:r>
            <a:r>
              <a:rPr lang="zh-CN" altLang="en-US" sz="1900" dirty="0">
                <a:solidFill>
                  <a:schemeClr val="tx1"/>
                </a:solidFill>
                <a:latin typeface="微软雅黑" panose="020B0503020204020204" charset="-122"/>
                <a:ea typeface="微软雅黑" panose="020B0503020204020204" charset="-122"/>
                <a:cs typeface="微软雅黑" panose="020B0503020204020204" charset="-122"/>
              </a:rPr>
              <a:t>的</a:t>
            </a: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计算机</a:t>
            </a:r>
            <a:endPar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pitchFamily="2" charset="2"/>
              <a:buChar char="Ø"/>
            </a:pP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本地回环地址</a:t>
            </a:r>
            <a:r>
              <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1900" dirty="0" err="1" smtClean="0">
                <a:solidFill>
                  <a:schemeClr val="tx1"/>
                </a:solidFill>
                <a:latin typeface="微软雅黑" panose="020B0503020204020204" charset="-122"/>
                <a:ea typeface="微软雅黑" panose="020B0503020204020204" charset="-122"/>
                <a:cs typeface="微软雅黑" panose="020B0503020204020204" charset="-122"/>
              </a:rPr>
              <a:t>hostAddress</a:t>
            </a:r>
            <a:r>
              <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rPr>
              <a:t>127.0.0.1      </a:t>
            </a: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主机名</a:t>
            </a:r>
            <a:r>
              <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1900" dirty="0" err="1" smtClean="0">
                <a:solidFill>
                  <a:schemeClr val="tx1"/>
                </a:solidFill>
                <a:latin typeface="微软雅黑" panose="020B0503020204020204" charset="-122"/>
                <a:ea typeface="微软雅黑" panose="020B0503020204020204" charset="-122"/>
                <a:cs typeface="微软雅黑" panose="020B0503020204020204" charset="-122"/>
              </a:rPr>
              <a:t>hostName</a:t>
            </a:r>
            <a:r>
              <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1900" dirty="0" err="1" smtClean="0">
                <a:solidFill>
                  <a:schemeClr val="tx1"/>
                </a:solidFill>
                <a:latin typeface="微软雅黑" panose="020B0503020204020204" charset="-122"/>
                <a:ea typeface="微软雅黑" panose="020B0503020204020204" charset="-122"/>
                <a:cs typeface="微软雅黑" panose="020B0503020204020204" charset="-122"/>
              </a:rPr>
              <a:t>localhost</a:t>
            </a:r>
            <a:endPar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20000"/>
              </a:lnSpc>
              <a:buFont typeface="Wingdings" panose="05000000000000000000" pitchFamily="2" charset="2"/>
              <a:buChar char="Ø"/>
            </a:pP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不易记忆</a:t>
            </a:r>
            <a:endParaRPr lang="en-US" altLang="zh-CN" sz="1900" dirty="0">
              <a:solidFill>
                <a:schemeClr val="tx1"/>
              </a:solidFill>
              <a:latin typeface="微软雅黑" panose="020B0503020204020204" charset="-122"/>
              <a:ea typeface="微软雅黑" panose="020B0503020204020204" charset="-122"/>
              <a:cs typeface="微软雅黑" panose="020B0503020204020204" charset="-122"/>
            </a:endParaRPr>
          </a:p>
          <a:p>
            <a:pPr marL="342900" lvl="1" indent="-342900">
              <a:lnSpc>
                <a:spcPct val="120000"/>
              </a:lnSpc>
              <a:spcBef>
                <a:spcPts val="1800"/>
              </a:spcBef>
              <a:buFont typeface="Wingdings" panose="05000000000000000000" pitchFamily="2" charset="2"/>
              <a:buChar char="l"/>
            </a:pP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端口</a:t>
            </a:r>
            <a:r>
              <a:rPr lang="zh-CN" altLang="en-US" sz="1900" dirty="0">
                <a:solidFill>
                  <a:schemeClr val="tx1"/>
                </a:solidFill>
                <a:latin typeface="微软雅黑" panose="020B0503020204020204" charset="-122"/>
                <a:ea typeface="微软雅黑" panose="020B0503020204020204" charset="-122"/>
                <a:cs typeface="微软雅黑" panose="020B0503020204020204" charset="-122"/>
              </a:rPr>
              <a:t>号标识正在计算机上运行的进程（程序</a:t>
            </a: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1900" dirty="0">
              <a:solidFill>
                <a:schemeClr val="tx1"/>
              </a:solidFill>
              <a:latin typeface="微软雅黑" panose="020B0503020204020204" charset="-122"/>
              <a:ea typeface="微软雅黑" panose="020B0503020204020204" charset="-122"/>
              <a:cs typeface="微软雅黑" panose="020B0503020204020204" charset="-122"/>
            </a:endParaRPr>
          </a:p>
          <a:p>
            <a:pPr marL="742950" lvl="2" indent="-342900">
              <a:lnSpc>
                <a:spcPct val="120000"/>
              </a:lnSpc>
              <a:buFont typeface="Wingdings" panose="05000000000000000000" pitchFamily="2" charset="2"/>
              <a:buChar char="Ø"/>
            </a:pP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不同的进程有不同的端口号</a:t>
            </a:r>
            <a:endPar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endParaRPr>
          </a:p>
          <a:p>
            <a:pPr marL="742950" lvl="2" indent="-342900">
              <a:lnSpc>
                <a:spcPct val="120000"/>
              </a:lnSpc>
              <a:buFont typeface="Wingdings" panose="05000000000000000000" pitchFamily="2" charset="2"/>
              <a:buChar char="Ø"/>
            </a:pPr>
            <a:r>
              <a:rPr lang="zh-CN" altLang="en-US" sz="1900" dirty="0">
                <a:solidFill>
                  <a:schemeClr val="tx1"/>
                </a:solidFill>
                <a:latin typeface="微软雅黑" panose="020B0503020204020204" charset="-122"/>
                <a:ea typeface="微软雅黑" panose="020B0503020204020204" charset="-122"/>
                <a:cs typeface="微软雅黑" panose="020B0503020204020204" charset="-122"/>
              </a:rPr>
              <a:t>被规定为一个 </a:t>
            </a:r>
            <a:r>
              <a:rPr lang="en-US" altLang="zh-CN" sz="1900" dirty="0">
                <a:solidFill>
                  <a:schemeClr val="tx1"/>
                </a:solidFill>
                <a:latin typeface="微软雅黑" panose="020B0503020204020204" charset="-122"/>
                <a:ea typeface="微软雅黑" panose="020B0503020204020204" charset="-122"/>
                <a:cs typeface="微软雅黑" panose="020B0503020204020204" charset="-122"/>
              </a:rPr>
              <a:t>16 </a:t>
            </a:r>
            <a:r>
              <a:rPr lang="zh-CN" altLang="en-US" sz="1900" dirty="0">
                <a:solidFill>
                  <a:schemeClr val="tx1"/>
                </a:solidFill>
                <a:latin typeface="微软雅黑" panose="020B0503020204020204" charset="-122"/>
                <a:ea typeface="微软雅黑" panose="020B0503020204020204" charset="-122"/>
                <a:cs typeface="微软雅黑" panose="020B0503020204020204" charset="-122"/>
              </a:rPr>
              <a:t>位的整数 </a:t>
            </a:r>
            <a:r>
              <a:rPr lang="en-US" altLang="zh-CN" sz="1900" dirty="0">
                <a:solidFill>
                  <a:schemeClr val="tx1"/>
                </a:solidFill>
                <a:latin typeface="微软雅黑" panose="020B0503020204020204" charset="-122"/>
                <a:ea typeface="微软雅黑" panose="020B0503020204020204" charset="-122"/>
                <a:cs typeface="微软雅黑" panose="020B0503020204020204" charset="-122"/>
              </a:rPr>
              <a:t>0~65535</a:t>
            </a:r>
            <a:r>
              <a:rPr lang="zh-CN" altLang="en-US" sz="1900" dirty="0">
                <a:solidFill>
                  <a:schemeClr val="tx1"/>
                </a:solidFill>
                <a:latin typeface="微软雅黑" panose="020B0503020204020204" charset="-122"/>
                <a:ea typeface="微软雅黑" panose="020B0503020204020204" charset="-122"/>
                <a:cs typeface="微软雅黑" panose="020B0503020204020204" charset="-122"/>
              </a:rPr>
              <a:t>。其中，</a:t>
            </a:r>
            <a:r>
              <a:rPr lang="en-US" altLang="zh-CN" sz="1900" dirty="0">
                <a:solidFill>
                  <a:schemeClr val="tx1"/>
                </a:solidFill>
                <a:latin typeface="微软雅黑" panose="020B0503020204020204" charset="-122"/>
                <a:ea typeface="微软雅黑" panose="020B0503020204020204" charset="-122"/>
                <a:cs typeface="微软雅黑" panose="020B0503020204020204" charset="-122"/>
              </a:rPr>
              <a:t>0~1023</a:t>
            </a:r>
            <a:r>
              <a:rPr lang="zh-CN" altLang="en-US" sz="1900" dirty="0">
                <a:solidFill>
                  <a:schemeClr val="tx1"/>
                </a:solidFill>
                <a:latin typeface="微软雅黑" panose="020B0503020204020204" charset="-122"/>
                <a:ea typeface="微软雅黑" panose="020B0503020204020204" charset="-122"/>
                <a:cs typeface="微软雅黑" panose="020B0503020204020204" charset="-122"/>
              </a:rPr>
              <a:t>被预先定义的服务通信占用（</a:t>
            </a: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如</a:t>
            </a:r>
            <a:r>
              <a:rPr lang="en-US" altLang="zh-CN" sz="1900" dirty="0" err="1" smtClean="0">
                <a:solidFill>
                  <a:schemeClr val="tx1"/>
                </a:solidFill>
                <a:latin typeface="微软雅黑" panose="020B0503020204020204" charset="-122"/>
                <a:ea typeface="微软雅黑" panose="020B0503020204020204" charset="-122"/>
                <a:cs typeface="微软雅黑" panose="020B0503020204020204" charset="-122"/>
              </a:rPr>
              <a:t>MySql</a:t>
            </a: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占用端口</a:t>
            </a:r>
            <a:r>
              <a:rPr lang="en-US" altLang="zh-CN" sz="1900" dirty="0" smtClean="0">
                <a:solidFill>
                  <a:schemeClr val="tx1"/>
                </a:solidFill>
                <a:latin typeface="微软雅黑" panose="020B0503020204020204" charset="-122"/>
                <a:ea typeface="微软雅黑" panose="020B0503020204020204" charset="-122"/>
                <a:cs typeface="微软雅黑" panose="020B0503020204020204" charset="-122"/>
              </a:rPr>
              <a:t>3306</a:t>
            </a:r>
            <a:r>
              <a:rPr lang="zh-CN" altLang="en-US" sz="19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1900" dirty="0">
                <a:solidFill>
                  <a:schemeClr val="tx1"/>
                </a:solidFill>
                <a:latin typeface="微软雅黑" panose="020B0503020204020204" charset="-122"/>
                <a:ea typeface="微软雅黑" panose="020B0503020204020204" charset="-122"/>
                <a:cs typeface="微软雅黑" panose="020B0503020204020204" charset="-122"/>
              </a:rPr>
              <a:t>http</a:t>
            </a:r>
            <a:r>
              <a:rPr lang="zh-CN" altLang="en-US" sz="1900" dirty="0">
                <a:solidFill>
                  <a:schemeClr val="tx1"/>
                </a:solidFill>
                <a:latin typeface="微软雅黑" panose="020B0503020204020204" charset="-122"/>
                <a:ea typeface="微软雅黑" panose="020B0503020204020204" charset="-122"/>
                <a:cs typeface="微软雅黑" panose="020B0503020204020204" charset="-122"/>
              </a:rPr>
              <a:t>占用端口</a:t>
            </a:r>
            <a:r>
              <a:rPr lang="en-US" altLang="zh-CN" sz="1900" dirty="0">
                <a:solidFill>
                  <a:schemeClr val="tx1"/>
                </a:solidFill>
                <a:latin typeface="微软雅黑" panose="020B0503020204020204" charset="-122"/>
                <a:ea typeface="微软雅黑" panose="020B0503020204020204" charset="-122"/>
                <a:cs typeface="微软雅黑" panose="020B0503020204020204" charset="-122"/>
              </a:rPr>
              <a:t>80</a:t>
            </a:r>
            <a:r>
              <a:rPr lang="zh-CN" altLang="en-US" sz="1900" dirty="0">
                <a:solidFill>
                  <a:schemeClr val="tx1"/>
                </a:solidFill>
                <a:latin typeface="微软雅黑" panose="020B0503020204020204" charset="-122"/>
                <a:ea typeface="微软雅黑" panose="020B0503020204020204" charset="-122"/>
                <a:cs typeface="微软雅黑" panose="020B0503020204020204" charset="-122"/>
              </a:rPr>
              <a:t>等）。除非我们需要访问这些特定服务，否则，就</a:t>
            </a:r>
            <a:r>
              <a:rPr lang="zh-CN" altLang="en-US" sz="1900" dirty="0">
                <a:solidFill>
                  <a:srgbClr val="0000FF"/>
                </a:solidFill>
                <a:latin typeface="微软雅黑" panose="020B0503020204020204" charset="-122"/>
                <a:ea typeface="微软雅黑" panose="020B0503020204020204" charset="-122"/>
                <a:cs typeface="微软雅黑" panose="020B0503020204020204" charset="-122"/>
              </a:rPr>
              <a:t>应该使用 </a:t>
            </a:r>
            <a:r>
              <a:rPr lang="en-US" altLang="zh-CN" sz="1900" dirty="0">
                <a:solidFill>
                  <a:srgbClr val="0000FF"/>
                </a:solidFill>
                <a:latin typeface="微软雅黑" panose="020B0503020204020204" charset="-122"/>
                <a:ea typeface="微软雅黑" panose="020B0503020204020204" charset="-122"/>
                <a:cs typeface="微软雅黑" panose="020B0503020204020204" charset="-122"/>
              </a:rPr>
              <a:t>1024~65535 </a:t>
            </a:r>
            <a:r>
              <a:rPr lang="zh-CN" altLang="en-US" sz="1900" dirty="0">
                <a:solidFill>
                  <a:srgbClr val="0000FF"/>
                </a:solidFill>
                <a:latin typeface="微软雅黑" panose="020B0503020204020204" charset="-122"/>
                <a:ea typeface="微软雅黑" panose="020B0503020204020204" charset="-122"/>
                <a:cs typeface="微软雅黑" panose="020B0503020204020204" charset="-122"/>
              </a:rPr>
              <a:t>这些端口中的某一个进行通信，以免发生端口冲突</a:t>
            </a:r>
            <a:r>
              <a:rPr lang="zh-CN" altLang="en-US" sz="1900" dirty="0">
                <a:latin typeface="微软雅黑" panose="020B0503020204020204" charset="-122"/>
                <a:ea typeface="微软雅黑" panose="020B0503020204020204" charset="-122"/>
                <a:cs typeface="微软雅黑" panose="020B0503020204020204" charset="-122"/>
              </a:rPr>
              <a:t>。 </a:t>
            </a:r>
            <a:endParaRPr lang="en-US" altLang="zh-CN" sz="1900" dirty="0" smtClean="0">
              <a:latin typeface="微软雅黑" panose="020B0503020204020204" charset="-122"/>
              <a:ea typeface="微软雅黑" panose="020B0503020204020204" charset="-122"/>
              <a:cs typeface="微软雅黑" panose="020B0503020204020204" charset="-122"/>
            </a:endParaRPr>
          </a:p>
          <a:p>
            <a:pPr>
              <a:lnSpc>
                <a:spcPct val="120000"/>
              </a:lnSpc>
              <a:spcBef>
                <a:spcPts val="1800"/>
              </a:spcBef>
              <a:buFont typeface="Wingdings" panose="05000000000000000000" pitchFamily="2" charset="2"/>
              <a:buChar char="l"/>
            </a:pPr>
            <a:r>
              <a:rPr lang="zh-CN" altLang="en-US" sz="1900" dirty="0" smtClean="0">
                <a:solidFill>
                  <a:srgbClr val="0000FF"/>
                </a:solidFill>
                <a:latin typeface="微软雅黑" panose="020B0503020204020204" charset="-122"/>
                <a:ea typeface="微软雅黑" panose="020B0503020204020204" charset="-122"/>
                <a:cs typeface="微软雅黑" panose="020B0503020204020204" charset="-122"/>
              </a:rPr>
              <a:t>端口</a:t>
            </a:r>
            <a:r>
              <a:rPr lang="zh-CN" altLang="en-US" sz="1900" dirty="0">
                <a:solidFill>
                  <a:srgbClr val="0000FF"/>
                </a:solidFill>
                <a:latin typeface="微软雅黑" panose="020B0503020204020204" charset="-122"/>
                <a:ea typeface="微软雅黑" panose="020B0503020204020204" charset="-122"/>
                <a:cs typeface="微软雅黑" panose="020B0503020204020204" charset="-122"/>
              </a:rPr>
              <a:t>号与</a:t>
            </a:r>
            <a:r>
              <a:rPr lang="en-US" altLang="zh-CN" sz="1900" dirty="0">
                <a:solidFill>
                  <a:srgbClr val="0000FF"/>
                </a:solidFill>
                <a:latin typeface="微软雅黑" panose="020B0503020204020204" charset="-122"/>
                <a:ea typeface="微软雅黑" panose="020B0503020204020204" charset="-122"/>
                <a:cs typeface="微软雅黑" panose="020B0503020204020204" charset="-122"/>
              </a:rPr>
              <a:t>IP</a:t>
            </a:r>
            <a:r>
              <a:rPr lang="zh-CN" altLang="en-US" sz="1900" dirty="0">
                <a:solidFill>
                  <a:srgbClr val="0000FF"/>
                </a:solidFill>
                <a:latin typeface="微软雅黑" panose="020B0503020204020204" charset="-122"/>
                <a:ea typeface="微软雅黑" panose="020B0503020204020204" charset="-122"/>
                <a:cs typeface="微软雅黑" panose="020B0503020204020204" charset="-122"/>
              </a:rPr>
              <a:t>地址的组合得出一个网络套接字</a:t>
            </a:r>
            <a:r>
              <a:rPr lang="zh-CN" altLang="en-US" sz="1900" dirty="0" smtClean="0">
                <a:latin typeface="微软雅黑" panose="020B0503020204020204" charset="-122"/>
                <a:ea typeface="微软雅黑" panose="020B0503020204020204" charset="-122"/>
                <a:cs typeface="微软雅黑" panose="020B0503020204020204" charset="-122"/>
              </a:rPr>
              <a:t>。</a:t>
            </a:r>
            <a:endParaRPr lang="zh-CN" altLang="en-US" sz="19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72415" y="836930"/>
            <a:ext cx="7886700" cy="1325563"/>
          </a:xfrm>
        </p:spPr>
        <p:txBody>
          <a:bodyPr>
            <a:normAutofit/>
          </a:bodyPr>
          <a:lstStyle/>
          <a:p>
            <a:r>
              <a:rPr lang="zh-CN" altLang="en-US" sz="3200" dirty="0" smtClean="0">
                <a:latin typeface="微软雅黑" panose="020B0503020204020204" charset="-122"/>
                <a:ea typeface="微软雅黑" panose="020B0503020204020204" charset="-122"/>
                <a:cs typeface="微软雅黑" panose="020B0503020204020204" charset="-122"/>
                <a:sym typeface="+mn-ea"/>
              </a:rPr>
              <a:t>IPv4和IPv6</a:t>
            </a:r>
            <a:endParaRPr lang="zh-CN" altLang="en-US" sz="3200" dirty="0" smtClean="0">
              <a:latin typeface="微软雅黑" panose="020B0503020204020204" charset="-122"/>
              <a:ea typeface="微软雅黑" panose="020B0503020204020204" charset="-122"/>
              <a:cs typeface="微软雅黑" panose="020B0503020204020204" charset="-122"/>
            </a:endParaRPr>
          </a:p>
        </p:txBody>
      </p:sp>
      <p:sp>
        <p:nvSpPr>
          <p:cNvPr id="57347" name="Rectangle 3"/>
          <p:cNvSpPr>
            <a:spLocks noGrp="1" noChangeArrowheads="1"/>
          </p:cNvSpPr>
          <p:nvPr>
            <p:ph type="body" idx="4294967295"/>
          </p:nvPr>
        </p:nvSpPr>
        <p:spPr>
          <a:xfrm>
            <a:off x="272415" y="1743075"/>
            <a:ext cx="8641080" cy="5342890"/>
          </a:xfrm>
        </p:spPr>
        <p:txBody>
          <a:bodyPr>
            <a:normAutofit/>
          </a:bodyPr>
          <a:lstStyle/>
          <a:p>
            <a:pPr>
              <a:lnSpc>
                <a:spcPct val="190000"/>
              </a:lnSpc>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IP目前包括两种版本IPv4和IPv6 </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90000"/>
              </a:lnSpc>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Pv4地址由32bit的二进制数字组成，通常使用点分十进制表示。每一个10进制数由一个八位组(8个二进制数的组)组成。因此IPv4地址一个有4个8位组。如，二进制IPv4地址11000000.10101000.00000001.00000001，使用点分十进制应表示为192.168.1.1 </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90000"/>
              </a:lnSpc>
            </a:pP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IPv6地址由128bit的二进制数字组成，使用冒号分十六进制表示。IPv6地址包含8个十六进制组。如，2001：0001：ABCD：1111：0000：0000：0001：0001 </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None/>
            </a:pP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占位符 1"/>
          <p:cNvSpPr>
            <a:spLocks noGrp="1"/>
          </p:cNvSpPr>
          <p:nvPr>
            <p:ph type="body" sz="quarter" idx="10"/>
          </p:nvPr>
        </p:nvSpPr>
        <p:spPr>
          <a:xfrm>
            <a:off x="375603" y="1158558"/>
            <a:ext cx="7602537" cy="5091112"/>
          </a:xfrm>
        </p:spPr>
        <p:txBody>
          <a:bodyPr vert="horz" wrap="square" lIns="91440" tIns="45720" rIns="91440" bIns="45720" anchor="t"/>
          <a:p>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网络通信基本概念</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—IP</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在</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Internet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上有千百万台主机，为了区分这些主机，人们给每台主机都分配了一个专门的地址，称为</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IP</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地址。</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lvl="1"/>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32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位数字，四个用点号分隔的数</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字</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包括网络 </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ID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和主机 </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ID</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网络的类包括 </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B</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C</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D</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E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类</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2291" name="Picture 4" descr="T10086-1"/>
          <p:cNvPicPr>
            <a:picLocks noChangeAspect="1"/>
          </p:cNvPicPr>
          <p:nvPr/>
        </p:nvPicPr>
        <p:blipFill>
          <a:blip r:embed="rId1"/>
          <a:stretch>
            <a:fillRect/>
          </a:stretch>
        </p:blipFill>
        <p:spPr>
          <a:xfrm>
            <a:off x="790893" y="4017328"/>
            <a:ext cx="7561262" cy="2417762"/>
          </a:xfrm>
          <a:prstGeom prst="rect">
            <a:avLst/>
          </a:prstGeom>
          <a:noFill/>
          <a:ln w="9525">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占位符 1"/>
          <p:cNvSpPr>
            <a:spLocks noGrp="1"/>
          </p:cNvSpPr>
          <p:nvPr>
            <p:ph type="body" sz="quarter" idx="10"/>
          </p:nvPr>
        </p:nvSpPr>
        <p:spPr>
          <a:xfrm>
            <a:off x="770573" y="1116013"/>
            <a:ext cx="7602537" cy="5091112"/>
          </a:xfrm>
        </p:spPr>
        <p:txBody>
          <a:bodyPr vert="horz" wrap="square" lIns="91440" tIns="45720" rIns="91440" bIns="45720" anchor="t"/>
          <a:p>
            <a:pPr>
              <a:lnSpc>
                <a:spcPct val="190000"/>
              </a:lnSpc>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网络通信基本概念</a:t>
            </a:r>
            <a:r>
              <a:rPr lang="zh-CN" altLang="zh-CN" sz="2800" dirty="0">
                <a:solidFill>
                  <a:schemeClr val="tx1"/>
                </a:solidFill>
                <a:latin typeface="微软雅黑" panose="020B0503020204020204" charset="-122"/>
                <a:ea typeface="微软雅黑" panose="020B0503020204020204" charset="-122"/>
                <a:cs typeface="微软雅黑" panose="020B0503020204020204" charset="-122"/>
              </a:rPr>
              <a:t>—DNS</a:t>
            </a:r>
            <a:endParaRPr lang="en-US" altLang="zh-CN" sz="28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90000"/>
              </a:lnSpc>
            </a:pPr>
            <a:r>
              <a:rPr lang="zh-CN" altLang="zh-CN" sz="2800" dirty="0">
                <a:solidFill>
                  <a:schemeClr val="tx1"/>
                </a:solidFill>
                <a:latin typeface="微软雅黑" panose="020B0503020204020204" charset="-122"/>
                <a:ea typeface="微软雅黑" panose="020B0503020204020204" charset="-122"/>
                <a:cs typeface="微软雅黑" panose="020B0503020204020204" charset="-122"/>
              </a:rPr>
              <a:t>ip</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地址都是数字，太难记</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90000"/>
              </a:lnSpc>
            </a:pPr>
            <a:r>
              <a:rPr lang="zh-CN" altLang="zh-CN" sz="2800" dirty="0">
                <a:solidFill>
                  <a:schemeClr val="tx1"/>
                </a:solidFill>
                <a:latin typeface="微软雅黑" panose="020B0503020204020204" charset="-122"/>
                <a:ea typeface="微软雅黑" panose="020B0503020204020204" charset="-122"/>
                <a:cs typeface="微软雅黑" panose="020B0503020204020204" charset="-122"/>
              </a:rPr>
              <a:t>DNS</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将 </a:t>
            </a:r>
            <a:r>
              <a:rPr lang="zh-CN" altLang="zh-CN" sz="2800" dirty="0">
                <a:solidFill>
                  <a:schemeClr val="tx1"/>
                </a:solidFill>
                <a:latin typeface="微软雅黑" panose="020B0503020204020204" charset="-122"/>
                <a:ea typeface="微软雅黑" panose="020B0503020204020204" charset="-122"/>
                <a:cs typeface="微软雅黑" panose="020B0503020204020204" charset="-122"/>
              </a:rPr>
              <a:t>IP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地址映射至字符串</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90000"/>
              </a:lnSpc>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映射由域名服务器系统维护</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tags/tag1.xml><?xml version="1.0" encoding="utf-8"?>
<p:tagLst xmlns:p="http://schemas.openxmlformats.org/presentationml/2006/main">
  <p:tag name="TIMING" val="|7.2"/>
</p:tagLst>
</file>

<file path=ppt/tags/tag2.xml><?xml version="1.0" encoding="utf-8"?>
<p:tagLst xmlns:p="http://schemas.openxmlformats.org/presentationml/2006/main">
  <p:tag name="KSO_WM_UNIT_TABLE_BEAUTIFY" val="smartTable{ef6689d2-4aa4-4801-958a-06422849d823}"/>
</p:tagLst>
</file>

<file path=ppt/tags/tag3.xml><?xml version="1.0" encoding="utf-8"?>
<p:tagLst xmlns:p="http://schemas.openxmlformats.org/presentationml/2006/main">
  <p:tag name="KSO_WM_UNIT_TABLE_BEAUTIFY" val="smartTable{daf3dfe4-f0f3-47d4-aefa-d4eb9fb4bce9}"/>
</p:tagLst>
</file>

<file path=ppt/theme/theme1.xml><?xml version="1.0" encoding="utf-8"?>
<a:theme xmlns:a="http://schemas.openxmlformats.org/drawingml/2006/main" name="1_Office 主题">
  <a:themeElements>
    <a:clrScheme name="自定义 967">
      <a:dk1>
        <a:srgbClr val="000000"/>
      </a:dk1>
      <a:lt1>
        <a:srgbClr val="FFFFFF"/>
      </a:lt1>
      <a:dk2>
        <a:srgbClr val="67A400"/>
      </a:dk2>
      <a:lt2>
        <a:srgbClr val="F8F8F8"/>
      </a:lt2>
      <a:accent1>
        <a:srgbClr val="538C2E"/>
      </a:accent1>
      <a:accent2>
        <a:srgbClr val="6D9E38"/>
      </a:accent2>
      <a:accent3>
        <a:srgbClr val="7FB344"/>
      </a:accent3>
      <a:accent4>
        <a:srgbClr val="67A400"/>
      </a:accent4>
      <a:accent5>
        <a:srgbClr val="9ECF61"/>
      </a:accent5>
      <a:accent6>
        <a:srgbClr val="67A400"/>
      </a:accent6>
      <a:hlink>
        <a:srgbClr val="00B050"/>
      </a:hlink>
      <a:folHlink>
        <a:srgbClr val="8BC24A"/>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9361</Words>
  <Application>WPS 演示</Application>
  <PresentationFormat>全屏显示(4:3)</PresentationFormat>
  <Paragraphs>445</Paragraphs>
  <Slides>44</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44</vt:i4>
      </vt:variant>
    </vt:vector>
  </HeadingPairs>
  <TitlesOfParts>
    <vt:vector size="63" baseType="lpstr">
      <vt:lpstr>Arial</vt:lpstr>
      <vt:lpstr>宋体</vt:lpstr>
      <vt:lpstr>Wingdings</vt:lpstr>
      <vt:lpstr>Arial Unicode MS</vt:lpstr>
      <vt:lpstr>Arial Black</vt:lpstr>
      <vt:lpstr>微软雅黑</vt:lpstr>
      <vt:lpstr>造字工房悦黑（非商用）常规体</vt:lpstr>
      <vt:lpstr>造字工房悦黑（非商用）常规体</vt:lpstr>
      <vt:lpstr>微软雅黑</vt:lpstr>
      <vt:lpstr>MS PGothic</vt:lpstr>
      <vt:lpstr>黑体</vt:lpstr>
      <vt:lpstr>Times New Roman</vt:lpstr>
      <vt:lpstr>Arial Unicode MS</vt:lpstr>
      <vt:lpstr>Calibri</vt:lpstr>
      <vt:lpstr>Segoe UI</vt:lpstr>
      <vt:lpstr>楷体_GB2312</vt:lpstr>
      <vt:lpstr>新宋体</vt:lpstr>
      <vt:lpstr>Wingdings</vt:lpstr>
      <vt:lpstr>1_Office 主题</vt:lpstr>
      <vt:lpstr>Java网络编程</vt:lpstr>
      <vt:lpstr>PowerPoint 演示文稿</vt:lpstr>
      <vt:lpstr>网络编程概述</vt:lpstr>
      <vt:lpstr>网络基础 </vt:lpstr>
      <vt:lpstr>网络基础 </vt:lpstr>
      <vt:lpstr>通讯要素1：IP 和 端口号</vt:lpstr>
      <vt:lpstr>IPv4和IPv6</vt:lpstr>
      <vt:lpstr>PowerPoint 演示文稿</vt:lpstr>
      <vt:lpstr>PowerPoint 演示文稿</vt:lpstr>
      <vt:lpstr>PowerPoint 演示文稿</vt:lpstr>
      <vt:lpstr>通讯要素2：网络通信协议</vt:lpstr>
      <vt:lpstr>InetAddress类 </vt:lpstr>
      <vt:lpstr>PowerPoint 演示文稿</vt:lpstr>
      <vt:lpstr>InetAdress类</vt:lpstr>
      <vt:lpstr>PowerPoint 演示文稿</vt:lpstr>
      <vt:lpstr>TCP/IP协议簇 </vt:lpstr>
      <vt:lpstr>TCP 和 UDP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Socket类的常用方法</vt:lpstr>
      <vt:lpstr>ServerSocket类的常用方法</vt:lpstr>
      <vt:lpstr>基于Socket的TCP编程</vt:lpstr>
      <vt:lpstr>客户端创建Socket对象</vt:lpstr>
      <vt:lpstr>基于Socket的TCP编程</vt:lpstr>
      <vt:lpstr>服务器建立 ServerSocket 对象</vt:lpstr>
      <vt:lpstr>客户端—服务端</vt:lpstr>
      <vt:lpstr>PowerPoint 演示文稿</vt:lpstr>
      <vt:lpstr>UDP网络通信</vt:lpstr>
      <vt:lpstr>UDP网络通信</vt:lpstr>
      <vt:lpstr>PowerPoint 演示文稿</vt:lpstr>
      <vt:lpstr>PowerPoint 演示文稿</vt:lpstr>
      <vt:lpstr>URL编程</vt:lpstr>
      <vt:lpstr>URL编程</vt:lpstr>
      <vt:lpstr>URL编程</vt:lpstr>
      <vt:lpstr>URL编程</vt:lpstr>
      <vt:lpstr> 针对HTTP协议的URLConnection类</vt:lpstr>
      <vt:lpstr>URLConnection类</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郑喜</cp:lastModifiedBy>
  <cp:revision>546</cp:revision>
  <dcterms:created xsi:type="dcterms:W3CDTF">2012-08-05T14:09:00Z</dcterms:created>
  <dcterms:modified xsi:type="dcterms:W3CDTF">2020-05-28T02:09:09Z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