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625" r:id="rId2"/>
    <p:sldId id="685" r:id="rId3"/>
    <p:sldId id="695" r:id="rId4"/>
    <p:sldId id="707" r:id="rId5"/>
    <p:sldId id="690" r:id="rId6"/>
    <p:sldId id="691" r:id="rId7"/>
    <p:sldId id="692" r:id="rId8"/>
    <p:sldId id="693" r:id="rId9"/>
    <p:sldId id="63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29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45" autoAdjust="0"/>
    <p:restoredTop sz="94660"/>
  </p:normalViewPr>
  <p:slideViewPr>
    <p:cSldViewPr>
      <p:cViewPr varScale="1">
        <p:scale>
          <a:sx n="95" d="100"/>
          <a:sy n="95" d="100"/>
        </p:scale>
        <p:origin x="584" y="60"/>
      </p:cViewPr>
      <p:guideLst>
        <p:guide orient="horz" pos="2196"/>
        <p:guide pos="29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t>2020-6-1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7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4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1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8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6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1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defRPr lang="zh-CN" altLang="en-US" sz="5400" b="1" kern="1200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造字工房悦黑（非商用）常规体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7"/>
          <p:cNvGrpSpPr/>
          <p:nvPr/>
        </p:nvGrpSpPr>
        <p:grpSpPr>
          <a:xfrm>
            <a:off x="0" y="6732588"/>
            <a:ext cx="9144000" cy="125412"/>
            <a:chOff x="0" y="2573904"/>
            <a:chExt cx="8767278" cy="44695"/>
          </a:xfrm>
        </p:grpSpPr>
        <p:grpSp>
          <p:nvGrpSpPr>
            <p:cNvPr id="6149" name="Group 43"/>
            <p:cNvGrpSpPr/>
            <p:nvPr/>
          </p:nvGrpSpPr>
          <p:grpSpPr>
            <a:xfrm>
              <a:off x="0" y="2573904"/>
              <a:ext cx="3751969" cy="44695"/>
              <a:chOff x="0" y="2573904"/>
              <a:chExt cx="3751969" cy="44695"/>
            </a:xfrm>
          </p:grpSpPr>
          <p:sp>
            <p:nvSpPr>
              <p:cNvPr id="16" name="Rectangle 17"/>
              <p:cNvSpPr/>
              <p:nvPr/>
            </p:nvSpPr>
            <p:spPr>
              <a:xfrm>
                <a:off x="0" y="2573904"/>
                <a:ext cx="1261819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Rectangle 18"/>
              <p:cNvSpPr/>
              <p:nvPr/>
            </p:nvSpPr>
            <p:spPr>
              <a:xfrm>
                <a:off x="1261819" y="2573904"/>
                <a:ext cx="1263340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19"/>
              <p:cNvSpPr/>
              <p:nvPr/>
            </p:nvSpPr>
            <p:spPr>
              <a:xfrm>
                <a:off x="2490150" y="2573904"/>
                <a:ext cx="1261819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153" name="Group 44"/>
            <p:cNvGrpSpPr/>
            <p:nvPr/>
          </p:nvGrpSpPr>
          <p:grpSpPr>
            <a:xfrm>
              <a:off x="3751969" y="2573904"/>
              <a:ext cx="5015309" cy="44695"/>
              <a:chOff x="-366" y="2573904"/>
              <a:chExt cx="5015309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-366" y="2573904"/>
                <a:ext cx="1263340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974" y="2573904"/>
                <a:ext cx="126181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85" y="2573904"/>
                <a:ext cx="126181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15"/>
              <p:cNvSpPr/>
              <p:nvPr/>
            </p:nvSpPr>
            <p:spPr>
              <a:xfrm>
                <a:off x="3751603" y="2573904"/>
                <a:ext cx="1263340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Flowchart: Off-page Connector 30"/>
          <p:cNvSpPr/>
          <p:nvPr/>
        </p:nvSpPr>
        <p:spPr>
          <a:xfrm>
            <a:off x="8621713" y="317500"/>
            <a:ext cx="288925" cy="314325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9" name="组合 16"/>
          <p:cNvGrpSpPr/>
          <p:nvPr/>
        </p:nvGrpSpPr>
        <p:grpSpPr>
          <a:xfrm>
            <a:off x="1582738" y="2862263"/>
            <a:ext cx="1252537" cy="1098550"/>
            <a:chOff x="997758" y="2442742"/>
            <a:chExt cx="1556194" cy="1556194"/>
          </a:xfrm>
        </p:grpSpPr>
        <p:grpSp>
          <p:nvGrpSpPr>
            <p:cNvPr id="6156" name="组合 11"/>
            <p:cNvGrpSpPr/>
            <p:nvPr/>
          </p:nvGrpSpPr>
          <p:grpSpPr>
            <a:xfrm>
              <a:off x="997758" y="2442742"/>
              <a:ext cx="1556194" cy="1556194"/>
              <a:chOff x="3154508" y="1821271"/>
              <a:chExt cx="2785107" cy="2785102"/>
            </a:xfrm>
          </p:grpSpPr>
          <p:sp>
            <p:nvSpPr>
              <p:cNvPr id="23" name="Freeform 5"/>
              <p:cNvSpPr/>
              <p:nvPr/>
            </p:nvSpPr>
            <p:spPr bwMode="auto">
              <a:xfrm rot="10800000">
                <a:off x="3154508" y="1821271"/>
                <a:ext cx="2785107" cy="278510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rgbClr val="FFFFFF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4" name="Freeform 5"/>
              <p:cNvSpPr/>
              <p:nvPr/>
            </p:nvSpPr>
            <p:spPr bwMode="auto">
              <a:xfrm rot="10800000">
                <a:off x="3447677" y="2114440"/>
                <a:ext cx="2198769" cy="2198765"/>
              </a:xfrm>
              <a:prstGeom prst="ellipse">
                <a:avLst/>
              </a:prstGeom>
              <a:gradFill flip="none" rotWithShape="1">
                <a:gsLst>
                  <a:gs pos="0">
                    <a:srgbClr val="538C2E"/>
                  </a:gs>
                  <a:gs pos="100000">
                    <a:srgbClr val="538C2E">
                      <a:lumMod val="75000"/>
                    </a:srgb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538C2E">
                        <a:lumMod val="75000"/>
                      </a:srgbClr>
                    </a:gs>
                    <a:gs pos="100000">
                      <a:srgbClr val="538C2E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22" name="Freeform 7"/>
            <p:cNvSpPr>
              <a:spLocks noChangeAspect="1" noEditPoints="1"/>
            </p:cNvSpPr>
            <p:nvPr/>
          </p:nvSpPr>
          <p:spPr bwMode="auto">
            <a:xfrm>
              <a:off x="1431678" y="2948729"/>
              <a:ext cx="676520" cy="555463"/>
            </a:xfrm>
            <a:custGeom>
              <a:avLst/>
              <a:gdLst>
                <a:gd name="T0" fmla="*/ 372812 w 563"/>
                <a:gd name="T1" fmla="*/ 447729 h 461"/>
                <a:gd name="T2" fmla="*/ 386041 w 563"/>
                <a:gd name="T3" fmla="*/ 445322 h 461"/>
                <a:gd name="T4" fmla="*/ 663846 w 563"/>
                <a:gd name="T5" fmla="*/ 298486 h 461"/>
                <a:gd name="T6" fmla="*/ 672265 w 563"/>
                <a:gd name="T7" fmla="*/ 272007 h 461"/>
                <a:gd name="T8" fmla="*/ 645807 w 563"/>
                <a:gd name="T9" fmla="*/ 264786 h 461"/>
                <a:gd name="T10" fmla="*/ 374015 w 563"/>
                <a:gd name="T11" fmla="*/ 408011 h 461"/>
                <a:gd name="T12" fmla="*/ 70955 w 563"/>
                <a:gd name="T13" fmla="*/ 343018 h 461"/>
                <a:gd name="T14" fmla="*/ 45700 w 563"/>
                <a:gd name="T15" fmla="*/ 304504 h 461"/>
                <a:gd name="T16" fmla="*/ 85386 w 563"/>
                <a:gd name="T17" fmla="*/ 279229 h 461"/>
                <a:gd name="T18" fmla="*/ 376420 w 563"/>
                <a:gd name="T19" fmla="*/ 340611 h 461"/>
                <a:gd name="T20" fmla="*/ 386041 w 563"/>
                <a:gd name="T21" fmla="*/ 338204 h 461"/>
                <a:gd name="T22" fmla="*/ 663846 w 563"/>
                <a:gd name="T23" fmla="*/ 191368 h 461"/>
                <a:gd name="T24" fmla="*/ 672265 w 563"/>
                <a:gd name="T25" fmla="*/ 166093 h 461"/>
                <a:gd name="T26" fmla="*/ 645807 w 563"/>
                <a:gd name="T27" fmla="*/ 157668 h 461"/>
                <a:gd name="T28" fmla="*/ 372812 w 563"/>
                <a:gd name="T29" fmla="*/ 302097 h 461"/>
                <a:gd name="T30" fmla="*/ 70955 w 563"/>
                <a:gd name="T31" fmla="*/ 237104 h 461"/>
                <a:gd name="T32" fmla="*/ 45700 w 563"/>
                <a:gd name="T33" fmla="*/ 197386 h 461"/>
                <a:gd name="T34" fmla="*/ 85386 w 563"/>
                <a:gd name="T35" fmla="*/ 172111 h 461"/>
                <a:gd name="T36" fmla="*/ 358381 w 563"/>
                <a:gd name="T37" fmla="*/ 229882 h 461"/>
                <a:gd name="T38" fmla="*/ 368002 w 563"/>
                <a:gd name="T39" fmla="*/ 227475 h 461"/>
                <a:gd name="T40" fmla="*/ 647010 w 563"/>
                <a:gd name="T41" fmla="*/ 83047 h 461"/>
                <a:gd name="T42" fmla="*/ 643402 w 563"/>
                <a:gd name="T43" fmla="*/ 57771 h 461"/>
                <a:gd name="T44" fmla="*/ 372812 w 563"/>
                <a:gd name="T45" fmla="*/ 4814 h 461"/>
                <a:gd name="T46" fmla="*/ 299452 w 563"/>
                <a:gd name="T47" fmla="*/ 14443 h 461"/>
                <a:gd name="T48" fmla="*/ 49307 w 563"/>
                <a:gd name="T49" fmla="*/ 137207 h 461"/>
                <a:gd name="T50" fmla="*/ 39686 w 563"/>
                <a:gd name="T51" fmla="*/ 143225 h 461"/>
                <a:gd name="T52" fmla="*/ 8418 w 563"/>
                <a:gd name="T53" fmla="*/ 188961 h 461"/>
                <a:gd name="T54" fmla="*/ 30065 w 563"/>
                <a:gd name="T55" fmla="*/ 257565 h 461"/>
                <a:gd name="T56" fmla="*/ 8418 w 563"/>
                <a:gd name="T57" fmla="*/ 296079 h 461"/>
                <a:gd name="T58" fmla="*/ 30065 w 563"/>
                <a:gd name="T59" fmla="*/ 364683 h 461"/>
                <a:gd name="T60" fmla="*/ 8418 w 563"/>
                <a:gd name="T61" fmla="*/ 403197 h 461"/>
                <a:gd name="T62" fmla="*/ 62536 w 563"/>
                <a:gd name="T63" fmla="*/ 487447 h 461"/>
                <a:gd name="T64" fmla="*/ 374015 w 563"/>
                <a:gd name="T65" fmla="*/ 553643 h 461"/>
                <a:gd name="T66" fmla="*/ 386041 w 563"/>
                <a:gd name="T67" fmla="*/ 552440 h 461"/>
                <a:gd name="T68" fmla="*/ 663846 w 563"/>
                <a:gd name="T69" fmla="*/ 405604 h 461"/>
                <a:gd name="T70" fmla="*/ 672265 w 563"/>
                <a:gd name="T71" fmla="*/ 379125 h 461"/>
                <a:gd name="T72" fmla="*/ 645807 w 563"/>
                <a:gd name="T73" fmla="*/ 370700 h 461"/>
                <a:gd name="T74" fmla="*/ 372812 w 563"/>
                <a:gd name="T75" fmla="*/ 515129 h 461"/>
                <a:gd name="T76" fmla="*/ 70955 w 563"/>
                <a:gd name="T77" fmla="*/ 450136 h 461"/>
                <a:gd name="T78" fmla="*/ 45700 w 563"/>
                <a:gd name="T79" fmla="*/ 410418 h 461"/>
                <a:gd name="T80" fmla="*/ 85386 w 563"/>
                <a:gd name="T81" fmla="*/ 385143 h 461"/>
                <a:gd name="T82" fmla="*/ 372812 w 563"/>
                <a:gd name="T83" fmla="*/ 447729 h 461"/>
                <a:gd name="T84" fmla="*/ 355975 w 563"/>
                <a:gd name="T85" fmla="*/ 68604 h 461"/>
                <a:gd name="T86" fmla="*/ 485858 w 563"/>
                <a:gd name="T87" fmla="*/ 93879 h 461"/>
                <a:gd name="T88" fmla="*/ 429335 w 563"/>
                <a:gd name="T89" fmla="*/ 121561 h 461"/>
                <a:gd name="T90" fmla="*/ 299452 w 563"/>
                <a:gd name="T91" fmla="*/ 95082 h 461"/>
                <a:gd name="T92" fmla="*/ 355975 w 563"/>
                <a:gd name="T93" fmla="*/ 68604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3"/>
                <a:gd name="T142" fmla="*/ 0 h 461"/>
                <a:gd name="T143" fmla="*/ 563 w 563"/>
                <a:gd name="T144" fmla="*/ 461 h 4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5591" y="3140774"/>
            <a:ext cx="5638800" cy="47136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l">
              <a:defRPr lang="en-US" altLang="en-US" sz="4000" b="1" kern="1200" dirty="0">
                <a:solidFill>
                  <a:schemeClr val="accent1"/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2338" y="263525"/>
            <a:ext cx="4572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en-US" altLang="zh-CN" sz="13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en-US" altLang="zh-CN" sz="1300" b="1" strike="noStrike" noProof="1">
              <a:solidFill>
                <a:schemeClr val="bg1"/>
              </a:solidFill>
            </a:endParaRPr>
          </a:p>
        </p:txBody>
      </p:sp>
      <p:sp>
        <p:nvSpPr>
          <p:cNvPr id="26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846138" y="1173163"/>
            <a:ext cx="7602537" cy="50911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628650" y="307975"/>
            <a:ext cx="7424738" cy="582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7B878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8" name="组合 8"/>
          <p:cNvGrpSpPr/>
          <p:nvPr/>
        </p:nvGrpSpPr>
        <p:grpSpPr>
          <a:xfrm>
            <a:off x="1933575" y="987425"/>
            <a:ext cx="5213350" cy="1031875"/>
            <a:chOff x="7038412" y="5298115"/>
            <a:chExt cx="3099874" cy="517828"/>
          </a:xfrm>
        </p:grpSpPr>
        <p:grpSp>
          <p:nvGrpSpPr>
            <p:cNvPr id="3085" name="组合 89"/>
            <p:cNvGrpSpPr/>
            <p:nvPr/>
          </p:nvGrpSpPr>
          <p:grpSpPr>
            <a:xfrm>
              <a:off x="7038412" y="5298115"/>
              <a:ext cx="3099874" cy="517828"/>
              <a:chOff x="5718131" y="5650928"/>
              <a:chExt cx="4596458" cy="767829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718131" y="5650928"/>
                <a:ext cx="4596458" cy="767829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5829672" y="5747159"/>
                <a:ext cx="4373372" cy="5753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9"/>
            <p:cNvSpPr txBox="1"/>
            <p:nvPr/>
          </p:nvSpPr>
          <p:spPr>
            <a:xfrm>
              <a:off x="7752969" y="5433547"/>
              <a:ext cx="127431" cy="188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endParaRPr>
            </a:p>
          </p:txBody>
        </p:sp>
      </p:grpSp>
      <p:sp>
        <p:nvSpPr>
          <p:cNvPr id="16" name="标题 1"/>
          <p:cNvSpPr txBox="1"/>
          <p:nvPr/>
        </p:nvSpPr>
        <p:spPr>
          <a:xfrm>
            <a:off x="2536825" y="998538"/>
            <a:ext cx="4006850" cy="684213"/>
          </a:xfrm>
          <a:prstGeom prst="rect">
            <a:avLst/>
          </a:prstGeom>
        </p:spPr>
        <p:txBody>
          <a:bodyPr lIns="91415" tIns="45708" rIns="91415" bIns="45708"/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造字工房悦黑（非商用）常规体" pitchFamily="2" charset="-122"/>
                <a:ea typeface="造字工房悦黑（非商用）常规体" pitchFamily="2" charset="-122"/>
                <a:cs typeface="+mj-cs"/>
                <a:sym typeface="+mn-ea"/>
              </a:rPr>
              <a:t>目录页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造字工房悦黑（非商用）常规体" pitchFamily="2" charset="-122"/>
              <a:ea typeface="造字工房悦黑（非商用）常规体" pitchFamily="2" charset="-122"/>
              <a:cs typeface="+mj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585" y="2235059"/>
            <a:ext cx="7886700" cy="4351338"/>
          </a:xfrm>
        </p:spPr>
        <p:txBody>
          <a:bodyPr/>
          <a:lstStyle>
            <a:lvl1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3200" kern="1200" dirty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849700" y="6492875"/>
            <a:ext cx="294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/>
                </a:solidFill>
                <a:latin typeface="+mn-lt"/>
              </a:defRPr>
            </a:lvl1pPr>
          </a:lstStyle>
          <a:p>
            <a:fld id="{B8795048-91B6-49DA-A9A5-3C4B5CC254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"/>
          <p:cNvSpPr>
            <a:spLocks noChangeArrowheads="1"/>
          </p:cNvSpPr>
          <p:nvPr/>
        </p:nvSpPr>
        <p:spPr bwMode="auto">
          <a:xfrm>
            <a:off x="2786063" y="2749550"/>
            <a:ext cx="3425825" cy="132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>
                <a:ln>
                  <a:noFill/>
                </a:ln>
                <a:solidFill>
                  <a:srgbClr val="538C2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  <a:sym typeface="+mn-ea"/>
              </a:rPr>
              <a:t>谢    谢</a:t>
            </a: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3" cstate="print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01"/>
          <p:cNvSpPr/>
          <p:nvPr>
            <p:custDataLst>
              <p:tags r:id="rId1"/>
            </p:custDataLst>
          </p:nvPr>
        </p:nvSpPr>
        <p:spPr>
          <a:xfrm>
            <a:off x="3988869" y="2582081"/>
            <a:ext cx="1165860" cy="6915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sz="4050" b="1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开班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" y="1085850"/>
            <a:ext cx="8271510" cy="54698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9230" y="1006475"/>
            <a:ext cx="8765540" cy="4615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/>
              <a:t>学习方法：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课前预习、课中听讲、课后复习，有问题及时解决。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多沟通交流（老师、班主任、同学）</a:t>
            </a:r>
            <a:r>
              <a:rPr lang="en-US" altLang="zh-CN" sz="2800"/>
              <a:t>	   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多写多练，不要太过纠结，不论懂与不懂，先敲出代码，再去理解，熟能生巧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9230" y="995045"/>
            <a:ext cx="8765540" cy="5519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/>
              <a:t>学习误区：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只听不练。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每次课知识点必须全掌握。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遇到问题立刻询求帮助</a:t>
            </a:r>
          </a:p>
          <a:p>
            <a:pPr indent="0">
              <a:lnSpc>
                <a:spcPct val="210000"/>
              </a:lnSpc>
              <a:buNone/>
            </a:pPr>
            <a:r>
              <a:rPr lang="en-US" altLang="zh-CN" sz="2800"/>
              <a:t>	   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endParaRPr lang="zh-CN" altLang="en-US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2470" y="1286510"/>
            <a:ext cx="7909560" cy="4398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/>
              <a:t>作业提交时间：</a:t>
            </a:r>
          </a:p>
          <a:p>
            <a:pPr>
              <a:lnSpc>
                <a:spcPct val="180000"/>
              </a:lnSpc>
            </a:pPr>
            <a:r>
              <a:rPr lang="en-US" altLang="zh-CN" sz="2800"/>
              <a:t>	</a:t>
            </a:r>
            <a:r>
              <a:rPr lang="zh-CN" altLang="en-US" sz="2800"/>
              <a:t>作业提交时间：下次课开始前。</a:t>
            </a:r>
          </a:p>
          <a:p>
            <a:pPr>
              <a:lnSpc>
                <a:spcPct val="180000"/>
              </a:lnSpc>
            </a:pPr>
            <a:r>
              <a:rPr lang="en-US" altLang="zh-CN" sz="2800"/>
              <a:t>	</a:t>
            </a:r>
            <a:r>
              <a:rPr lang="zh-CN" altLang="en-US" sz="2800"/>
              <a:t>例如：</a:t>
            </a:r>
            <a:r>
              <a:rPr lang="en-US" altLang="zh-CN" sz="2800"/>
              <a:t>2</a:t>
            </a:r>
            <a:r>
              <a:rPr lang="zh-CN" altLang="en-US" sz="2800"/>
              <a:t>日的作业，下次课是</a:t>
            </a:r>
            <a:r>
              <a:rPr lang="en-US" altLang="zh-CN" sz="2800"/>
              <a:t>4</a:t>
            </a:r>
            <a:r>
              <a:rPr lang="zh-CN" altLang="en-US" sz="2800"/>
              <a:t>日，那提交作业的最迟时间就是</a:t>
            </a:r>
            <a:r>
              <a:rPr lang="en-US" altLang="zh-CN" sz="2800"/>
              <a:t>4</a:t>
            </a:r>
            <a:r>
              <a:rPr lang="zh-CN" altLang="en-US" sz="2800"/>
              <a:t>日</a:t>
            </a:r>
            <a:r>
              <a:rPr lang="en-US" altLang="zh-CN" sz="2800"/>
              <a:t>19</a:t>
            </a:r>
            <a:r>
              <a:rPr lang="zh-CN" altLang="en-US" sz="2800"/>
              <a:t>：</a:t>
            </a:r>
            <a:r>
              <a:rPr lang="en-US" altLang="zh-CN" sz="2800"/>
              <a:t>29</a:t>
            </a:r>
            <a:r>
              <a:rPr lang="zh-CN" altLang="en-US" sz="2800"/>
              <a:t>，超过的都按未按时交或缺交统计。</a:t>
            </a:r>
          </a:p>
          <a:p>
            <a:endParaRPr lang="zh-CN" altLang="en-US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2470" y="1286510"/>
            <a:ext cx="7909560" cy="33670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 dirty="0"/>
              <a:t>作业提交规则：</a:t>
            </a:r>
          </a:p>
          <a:p>
            <a:pPr>
              <a:lnSpc>
                <a:spcPct val="180000"/>
              </a:lnSpc>
            </a:pPr>
            <a:r>
              <a:rPr lang="en-US" altLang="zh-CN" sz="2800" dirty="0"/>
              <a:t>	</a:t>
            </a:r>
            <a:r>
              <a:rPr lang="zh-CN" sz="2800" dirty="0">
                <a:solidFill>
                  <a:srgbClr val="FF0000"/>
                </a:solidFill>
              </a:rPr>
              <a:t>邮件礼仪的重要性和每天发邮件的意义！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提交邮箱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sym typeface="+mn-ea"/>
              </a:rPr>
              <a:t>804193694@qq.com</a:t>
            </a:r>
            <a:endParaRPr lang="zh-CN" altLang="en-US" sz="2800" dirty="0">
              <a:sym typeface="+mn-ea"/>
            </a:endParaRPr>
          </a:p>
          <a:p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抄送班主任</a:t>
            </a:r>
            <a:r>
              <a:rPr lang="zh-CN" altLang="en-US" sz="2800" dirty="0" smtClean="0">
                <a:sym typeface="+mn-ea"/>
              </a:rPr>
              <a:t>：</a:t>
            </a:r>
            <a:r>
              <a:rPr lang="en-US" altLang="zh-CN" sz="2800" dirty="0"/>
              <a:t>		</a:t>
            </a:r>
          </a:p>
          <a:p>
            <a:r>
              <a:rPr lang="en-US" altLang="zh-CN" sz="2800" dirty="0"/>
              <a:t>	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4150" y="717550"/>
            <a:ext cx="8891905" cy="6516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 dirty="0"/>
              <a:t>作业提交规则：</a:t>
            </a:r>
          </a:p>
          <a:p>
            <a:pPr>
              <a:lnSpc>
                <a:spcPct val="17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标题</a:t>
            </a:r>
            <a:r>
              <a:rPr lang="en-US" altLang="zh-CN" sz="2400" dirty="0"/>
              <a:t>： </a:t>
            </a:r>
            <a:r>
              <a:rPr lang="zh-CN" altLang="en-US" sz="2400" dirty="0"/>
              <a:t>班级名称</a:t>
            </a:r>
            <a:r>
              <a:rPr lang="en-US" altLang="zh-CN" sz="2400" dirty="0"/>
              <a:t>_</a:t>
            </a:r>
            <a:r>
              <a:rPr lang="en-US" altLang="zh-CN" sz="2400" dirty="0" err="1"/>
              <a:t>姓名</a:t>
            </a:r>
            <a:r>
              <a:rPr lang="en-US" altLang="zh-CN" sz="2400" dirty="0"/>
              <a:t>_</a:t>
            </a:r>
            <a:r>
              <a:rPr lang="zh-CN" altLang="en-US" sz="2400" dirty="0"/>
              <a:t>授课当天日期</a:t>
            </a:r>
            <a:r>
              <a:rPr lang="en-US" altLang="zh-CN" sz="2400" dirty="0"/>
              <a:t>_</a:t>
            </a:r>
            <a:r>
              <a:rPr lang="en-US" altLang="zh-CN" sz="2400" dirty="0" err="1"/>
              <a:t>作业</a:t>
            </a:r>
            <a:endParaRPr lang="en-US" altLang="zh-CN" sz="2400" dirty="0"/>
          </a:p>
          <a:p>
            <a:pPr>
              <a:lnSpc>
                <a:spcPct val="170000"/>
              </a:lnSpc>
            </a:pPr>
            <a:r>
              <a:rPr lang="en-US" altLang="zh-CN" sz="2400" dirty="0"/>
              <a:t>		</a:t>
            </a:r>
            <a:r>
              <a:rPr lang="zh-CN" altLang="en-US" sz="2400" dirty="0"/>
              <a:t>示例：</a:t>
            </a:r>
            <a:r>
              <a:rPr lang="en-US" altLang="zh-CN" sz="2400" dirty="0"/>
              <a:t>java</a:t>
            </a:r>
            <a:r>
              <a:rPr lang="zh-CN" altLang="en-US" sz="2400" dirty="0"/>
              <a:t>就业实战</a:t>
            </a:r>
            <a:r>
              <a:rPr lang="en-US" altLang="zh-CN" sz="2400" dirty="0" smtClean="0"/>
              <a:t>106</a:t>
            </a:r>
            <a:r>
              <a:rPr lang="zh-CN" altLang="en-US" sz="2400" dirty="0" smtClean="0"/>
              <a:t>班</a:t>
            </a:r>
            <a:r>
              <a:rPr lang="en-US" altLang="zh-CN" sz="2400" dirty="0"/>
              <a:t>_</a:t>
            </a:r>
            <a:r>
              <a:rPr lang="zh-CN" altLang="en-US" sz="2400" dirty="0"/>
              <a:t>张三</a:t>
            </a:r>
            <a:r>
              <a:rPr lang="en-US" altLang="zh-CN" sz="2400" dirty="0"/>
              <a:t>_</a:t>
            </a:r>
            <a:r>
              <a:rPr lang="en-US" altLang="zh-CN" sz="2400" dirty="0" smtClean="0"/>
              <a:t>2020-06-01_</a:t>
            </a:r>
            <a:r>
              <a:rPr lang="zh-CN" altLang="en-US" sz="2400" dirty="0"/>
              <a:t>作业</a:t>
            </a:r>
            <a:endParaRPr lang="en-US" altLang="zh-CN" sz="2400" dirty="0"/>
          </a:p>
          <a:p>
            <a:pPr>
              <a:lnSpc>
                <a:spcPct val="17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内容：一、当天听课情况（存在问题</a:t>
            </a:r>
            <a:r>
              <a:rPr lang="en-US" altLang="zh-CN" sz="2400" dirty="0"/>
              <a:t>）</a:t>
            </a:r>
          </a:p>
          <a:p>
            <a:pPr>
              <a:lnSpc>
                <a:spcPct val="170000"/>
              </a:lnSpc>
            </a:pPr>
            <a:r>
              <a:rPr lang="en-US" altLang="zh-CN" sz="2400" dirty="0"/>
              <a:t>           	 </a:t>
            </a:r>
            <a:r>
              <a:rPr lang="en-US" altLang="zh-CN" sz="2400" dirty="0" err="1"/>
              <a:t>二、作业完成情况</a:t>
            </a:r>
            <a:endParaRPr lang="en-US" altLang="zh-CN" sz="2400" dirty="0"/>
          </a:p>
          <a:p>
            <a:pPr>
              <a:lnSpc>
                <a:spcPct val="170000"/>
              </a:lnSpc>
            </a:pPr>
            <a:r>
              <a:rPr lang="en-US" altLang="zh-CN" sz="2400" dirty="0"/>
              <a:t>           	 </a:t>
            </a:r>
            <a:r>
              <a:rPr lang="en-US" altLang="zh-CN" sz="2400" dirty="0" err="1"/>
              <a:t>三、作业问题</a:t>
            </a:r>
            <a:endParaRPr lang="en-US" altLang="zh-CN" sz="2400" dirty="0"/>
          </a:p>
          <a:p>
            <a:pPr>
              <a:lnSpc>
                <a:spcPct val="170000"/>
              </a:lnSpc>
            </a:pPr>
            <a:r>
              <a:rPr lang="en-US" altLang="zh-CN" sz="2400" dirty="0"/>
              <a:t>          		 </a:t>
            </a:r>
            <a:r>
              <a:rPr lang="en-US" altLang="zh-CN" sz="2400" dirty="0" err="1"/>
              <a:t>四、建议</a:t>
            </a:r>
            <a:endParaRPr lang="en-US" altLang="zh-CN" sz="2400" dirty="0"/>
          </a:p>
          <a:p>
            <a:pPr>
              <a:lnSpc>
                <a:spcPct val="17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附件</a:t>
            </a:r>
            <a:r>
              <a:rPr lang="en-US" altLang="zh-CN" sz="2400" dirty="0"/>
              <a:t>：</a:t>
            </a:r>
            <a:r>
              <a:rPr lang="zh-CN" altLang="en-US" sz="2400" dirty="0">
                <a:sym typeface="+mn-ea"/>
              </a:rPr>
              <a:t>班级名称</a:t>
            </a:r>
            <a:r>
              <a:rPr lang="en-US" altLang="zh-CN" sz="2400" dirty="0">
                <a:sym typeface="+mn-ea"/>
              </a:rPr>
              <a:t>_</a:t>
            </a:r>
            <a:r>
              <a:rPr lang="en-US" altLang="zh-CN" sz="2400" dirty="0" err="1">
                <a:sym typeface="+mn-ea"/>
              </a:rPr>
              <a:t>姓名</a:t>
            </a:r>
            <a:r>
              <a:rPr lang="en-US" altLang="zh-CN" sz="2400" dirty="0">
                <a:sym typeface="+mn-ea"/>
              </a:rPr>
              <a:t>_</a:t>
            </a:r>
            <a:r>
              <a:rPr lang="zh-CN" altLang="en-US" sz="2400" dirty="0">
                <a:sym typeface="+mn-ea"/>
              </a:rPr>
              <a:t>授课当天日期</a:t>
            </a:r>
            <a:r>
              <a:rPr lang="en-US" altLang="zh-CN" sz="2400" dirty="0">
                <a:sym typeface="+mn-ea"/>
              </a:rPr>
              <a:t>_</a:t>
            </a:r>
            <a:r>
              <a:rPr lang="en-US" altLang="zh-CN" sz="2400" dirty="0" err="1">
                <a:sym typeface="+mn-ea"/>
              </a:rPr>
              <a:t>作业</a:t>
            </a:r>
            <a:r>
              <a:rPr lang="en-US" altLang="zh-CN" sz="2400" dirty="0" err="1"/>
              <a:t>.rar</a:t>
            </a:r>
            <a:r>
              <a:rPr lang="en-US" altLang="zh-CN" sz="2400" dirty="0"/>
              <a:t>(zip)</a:t>
            </a:r>
          </a:p>
          <a:p>
            <a:pPr>
              <a:lnSpc>
                <a:spcPct val="170000"/>
              </a:lnSpc>
            </a:pPr>
            <a:r>
              <a:rPr lang="en-US" altLang="zh-CN" sz="2400" dirty="0"/>
              <a:t>		</a:t>
            </a:r>
            <a:r>
              <a:rPr lang="zh-CN" altLang="en-US" sz="2400" dirty="0"/>
              <a:t>解压</a:t>
            </a:r>
            <a:r>
              <a:rPr lang="en-US" altLang="zh-CN" sz="2400" dirty="0" err="1">
                <a:sym typeface="+mn-ea"/>
              </a:rPr>
              <a:t>文件夹</a:t>
            </a:r>
            <a:r>
              <a:rPr lang="zh-CN" altLang="en-US" sz="2400" dirty="0"/>
              <a:t>：</a:t>
            </a:r>
            <a:r>
              <a:rPr lang="zh-CN" altLang="en-US" sz="2400" dirty="0">
                <a:sym typeface="+mn-ea"/>
              </a:rPr>
              <a:t>班级名称</a:t>
            </a:r>
            <a:r>
              <a:rPr lang="en-US" altLang="zh-CN" sz="2400" dirty="0">
                <a:sym typeface="+mn-ea"/>
              </a:rPr>
              <a:t>_</a:t>
            </a:r>
            <a:r>
              <a:rPr lang="en-US" altLang="zh-CN" sz="2400" dirty="0" err="1">
                <a:sym typeface="+mn-ea"/>
              </a:rPr>
              <a:t>姓名</a:t>
            </a:r>
            <a:r>
              <a:rPr lang="en-US" altLang="zh-CN" sz="2400" dirty="0">
                <a:sym typeface="+mn-ea"/>
              </a:rPr>
              <a:t>_</a:t>
            </a:r>
            <a:r>
              <a:rPr lang="zh-CN" altLang="en-US" sz="2400" dirty="0">
                <a:sym typeface="+mn-ea"/>
              </a:rPr>
              <a:t>授课当天日期</a:t>
            </a:r>
            <a:r>
              <a:rPr lang="en-US" altLang="zh-CN" sz="2400" dirty="0">
                <a:sym typeface="+mn-ea"/>
              </a:rPr>
              <a:t>_作</a:t>
            </a:r>
            <a:r>
              <a:rPr lang="zh-CN" altLang="en-US" sz="2400" dirty="0">
                <a:sym typeface="+mn-ea"/>
              </a:rPr>
              <a:t>业</a:t>
            </a:r>
            <a:r>
              <a:rPr lang="en-US" altLang="zh-CN" sz="2400" dirty="0"/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45770" y="1367155"/>
            <a:ext cx="8775700" cy="4004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/>
              <a:t>学前准备：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	</a:t>
            </a:r>
            <a:r>
              <a:rPr lang="en-US" sz="2400"/>
              <a:t>1</a:t>
            </a:r>
            <a:r>
              <a:rPr lang="zh-CN" altLang="en-US" sz="2400"/>
              <a:t>、</a:t>
            </a:r>
            <a:r>
              <a:rPr lang="zh-CN" altLang="en-US" sz="2400">
                <a:sym typeface="+mn-ea"/>
              </a:rPr>
              <a:t>电脑（</a:t>
            </a:r>
            <a:r>
              <a:rPr lang="en-US" altLang="zh-CN" sz="2400">
                <a:sym typeface="+mn-ea"/>
              </a:rPr>
              <a:t>cpu:i3</a:t>
            </a:r>
            <a:r>
              <a:rPr lang="zh-CN" altLang="en-US" sz="2400">
                <a:sym typeface="+mn-ea"/>
              </a:rPr>
              <a:t>以上、内存：</a:t>
            </a:r>
            <a:r>
              <a:rPr lang="en-US" altLang="zh-CN" sz="2400">
                <a:sym typeface="+mn-ea"/>
              </a:rPr>
              <a:t>4G</a:t>
            </a:r>
            <a:r>
              <a:rPr lang="zh-CN" altLang="en-US" sz="2400">
                <a:sym typeface="+mn-ea"/>
              </a:rPr>
              <a:t>以上）</a:t>
            </a:r>
            <a:endParaRPr lang="zh-CN" altLang="en-US" sz="2400"/>
          </a:p>
          <a:p>
            <a:pPr>
              <a:lnSpc>
                <a:spcPct val="170000"/>
              </a:lnSpc>
            </a:pPr>
            <a:r>
              <a:rPr lang="en-US" altLang="zh-CN" sz="2400"/>
              <a:t>	2</a:t>
            </a:r>
            <a:r>
              <a:rPr lang="zh-CN" altLang="en-US" sz="2400"/>
              <a:t>、</a:t>
            </a:r>
            <a:r>
              <a:rPr lang="en-US" altLang="zh-CN" sz="2400">
                <a:sym typeface="+mn-ea"/>
              </a:rPr>
              <a:t>OS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window7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32</a:t>
            </a:r>
            <a:r>
              <a:rPr lang="zh-CN" altLang="en-US" sz="2400">
                <a:sym typeface="+mn-ea"/>
              </a:rPr>
              <a:t>位</a:t>
            </a:r>
            <a:r>
              <a:rPr lang="en-US" altLang="zh-CN" sz="2400">
                <a:sym typeface="+mn-ea"/>
              </a:rPr>
              <a:t>/64</a:t>
            </a:r>
            <a:r>
              <a:rPr lang="zh-CN" altLang="en-US" sz="2400">
                <a:sym typeface="+mn-ea"/>
              </a:rPr>
              <a:t>位，旗舰版）</a:t>
            </a:r>
            <a:endParaRPr lang="zh-CN" altLang="en-US" sz="2400"/>
          </a:p>
          <a:p>
            <a:pPr>
              <a:lnSpc>
                <a:spcPct val="170000"/>
              </a:lnSpc>
            </a:pPr>
            <a:r>
              <a:rPr lang="en-US" altLang="zh-CN" sz="2400">
                <a:sym typeface="+mn-ea"/>
              </a:rPr>
              <a:t>		 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 window10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位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/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64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位，专业版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企业版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400"/>
          </a:p>
          <a:p>
            <a:pPr>
              <a:lnSpc>
                <a:spcPct val="170000"/>
              </a:lnSpc>
            </a:pPr>
            <a:r>
              <a:rPr lang="en-US" altLang="zh-CN" sz="2400"/>
              <a:t>	3</a:t>
            </a:r>
            <a:r>
              <a:rPr lang="zh-CN" altLang="en-US" sz="2400"/>
              <a:t>、</a:t>
            </a:r>
            <a:r>
              <a:rPr lang="zh-CN" altLang="en-US" sz="2400">
                <a:sym typeface="+mn-ea"/>
              </a:rPr>
              <a:t>键盘录入打字：录入速度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	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、笔记工具：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有道云笔记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、印象笔记等</a:t>
            </a:r>
            <a:r>
              <a:rPr lang="en-US" altLang="zh-CN" sz="2400">
                <a:solidFill>
                  <a:srgbClr val="FF0000"/>
                </a:solidFill>
              </a:rPr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4" y="4527709"/>
            <a:ext cx="1487805" cy="1487805"/>
          </a:xfrm>
          <a:prstGeom prst="rect">
            <a:avLst/>
          </a:prstGeom>
        </p:spPr>
      </p:pic>
      <p:sp>
        <p:nvSpPr>
          <p:cNvPr id="7" name="01"/>
          <p:cNvSpPr/>
          <p:nvPr/>
        </p:nvSpPr>
        <p:spPr>
          <a:xfrm>
            <a:off x="3287830" y="3083096"/>
            <a:ext cx="2567940" cy="99187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6000" b="1" dirty="0" smtClean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谢    谢</a:t>
            </a:r>
            <a:endParaRPr lang="zh-CN" altLang="en-US" sz="6000" b="1" cap="none" spc="0" dirty="0" smtClean="0">
              <a:ln w="0"/>
              <a:solidFill>
                <a:schemeClr val="accent1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1_Office 主题">
  <a:themeElements>
    <a:clrScheme name="自定义 967">
      <a:dk1>
        <a:srgbClr val="000000"/>
      </a:dk1>
      <a:lt1>
        <a:srgbClr val="FFFFFF"/>
      </a:lt1>
      <a:dk2>
        <a:srgbClr val="67A400"/>
      </a:dk2>
      <a:lt2>
        <a:srgbClr val="F8F8F8"/>
      </a:lt2>
      <a:accent1>
        <a:srgbClr val="538C2E"/>
      </a:accent1>
      <a:accent2>
        <a:srgbClr val="6D9E38"/>
      </a:accent2>
      <a:accent3>
        <a:srgbClr val="7FB344"/>
      </a:accent3>
      <a:accent4>
        <a:srgbClr val="67A400"/>
      </a:accent4>
      <a:accent5>
        <a:srgbClr val="9ECF61"/>
      </a:accent5>
      <a:accent6>
        <a:srgbClr val="67A400"/>
      </a:accent6>
      <a:hlink>
        <a:srgbClr val="00B050"/>
      </a:hlink>
      <a:folHlink>
        <a:srgbClr val="8BC24A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12</TotalTime>
  <Words>107</Words>
  <Application>Microsoft Office PowerPoint</Application>
  <PresentationFormat>全屏显示(4:3)</PresentationFormat>
  <Paragraphs>36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 Unicode MS</vt:lpstr>
      <vt:lpstr>宋体</vt:lpstr>
      <vt:lpstr>微软雅黑</vt:lpstr>
      <vt:lpstr>微软雅黑 Light</vt:lpstr>
      <vt:lpstr>造字工房悦黑（非商用）常规体</vt:lpstr>
      <vt:lpstr>Arial</vt:lpstr>
      <vt:lpstr>Arial Black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许 军</cp:lastModifiedBy>
  <cp:revision>694</cp:revision>
  <dcterms:created xsi:type="dcterms:W3CDTF">2012-08-05T14:09:00Z</dcterms:created>
  <dcterms:modified xsi:type="dcterms:W3CDTF">2020-06-01T03:02:43Z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