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625" r:id="rId2"/>
    <p:sldId id="667" r:id="rId3"/>
    <p:sldId id="552" r:id="rId4"/>
    <p:sldId id="670" r:id="rId5"/>
    <p:sldId id="669" r:id="rId6"/>
    <p:sldId id="581" r:id="rId7"/>
    <p:sldId id="534" r:id="rId8"/>
    <p:sldId id="578" r:id="rId9"/>
    <p:sldId id="536" r:id="rId10"/>
    <p:sldId id="537" r:id="rId11"/>
    <p:sldId id="557" r:id="rId12"/>
    <p:sldId id="540" r:id="rId13"/>
    <p:sldId id="541" r:id="rId14"/>
    <p:sldId id="700" r:id="rId15"/>
    <p:sldId id="701" r:id="rId16"/>
    <p:sldId id="702" r:id="rId17"/>
    <p:sldId id="703" r:id="rId18"/>
    <p:sldId id="704" r:id="rId19"/>
    <p:sldId id="671" r:id="rId20"/>
    <p:sldId id="672" r:id="rId21"/>
    <p:sldId id="705" r:id="rId22"/>
    <p:sldId id="706" r:id="rId23"/>
    <p:sldId id="707" r:id="rId24"/>
    <p:sldId id="708" r:id="rId25"/>
    <p:sldId id="709" r:id="rId26"/>
    <p:sldId id="710" r:id="rId27"/>
    <p:sldId id="567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71" r:id="rId56"/>
    <p:sldId id="789" r:id="rId57"/>
    <p:sldId id="790" r:id="rId58"/>
    <p:sldId id="791" r:id="rId59"/>
    <p:sldId id="772" r:id="rId60"/>
    <p:sldId id="773" r:id="rId61"/>
    <p:sldId id="774" r:id="rId62"/>
    <p:sldId id="785" r:id="rId63"/>
    <p:sldId id="731" r:id="rId64"/>
    <p:sldId id="732" r:id="rId65"/>
    <p:sldId id="634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>
      <p:cViewPr varScale="1">
        <p:scale>
          <a:sx n="116" d="100"/>
          <a:sy n="116" d="100"/>
        </p:scale>
        <p:origin x="1548" y="102"/>
      </p:cViewPr>
      <p:guideLst>
        <p:guide orient="horz" pos="2159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04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2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4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2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32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7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en-US" altLang="zh-CN" sz="1300" b="1" strike="noStrike" noProof="1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1510464" y="2582081"/>
            <a:ext cx="612267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Java语言概述和IDEA使用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垃圾回收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机制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11480" y="1701165"/>
            <a:ext cx="8741410" cy="34563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不再使用的内存空间应回收—— 垃圾回收。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C/C++等语言中，由程序员负责回收无用内存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语言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消除了程序员回收无用内存空间的责任：它提供一种系统级线程跟踪存储空间的分配情况。并在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JVM空闲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时，检查并释放那些可被释放的存储空间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垃圾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回收在Java程序运行过程中自动进行，程序员无法精确控制和干预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1798320"/>
            <a:ext cx="7886700" cy="508889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JDK(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D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evelopment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K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it    Java开发工具包)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/>
            </a:r>
            <a:b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java开发工具集。JDK=jre+java开发工具。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作用：java程序的开发环境。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JRE(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R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untime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E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nvironment    Java运行环境) </a:t>
            </a:r>
            <a:b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ava运行环境 jre=java虚拟机+核心类库。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/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作用：java程序的运行环境。</a:t>
            </a:r>
            <a:b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/>
            </a:r>
            <a:b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使用JDK的开发工具完成的java程序，交给JRE去运行。由JVM来保证跨平台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/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/>
            </a:r>
            <a:b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endParaRPr lang="en-US" altLang="zh-CN" sz="2800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887855"/>
            <a:ext cx="7295515" cy="45764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下载、安装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50" y="1827530"/>
            <a:ext cx="8229600" cy="45192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官方网址：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www.oracle.com</a:t>
            </a: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java.sun.com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傻瓜式安装，下一步即可。</a:t>
            </a: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建议：安装路径不要有中文或者特殊符号。</a:t>
            </a:r>
          </a:p>
          <a:p>
            <a:pPr marL="457200" lvl="1" indent="0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40000"/>
              </a:lnSpc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744" y="1808321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、双击下载的文件                出现该界面，点击下一步。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04" y="1635443"/>
            <a:ext cx="771525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99" y="2835116"/>
            <a:ext cx="4164806" cy="301418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、安装路径我们选择默认的，当然，我们也可也修改安装路径，但一定要记得安装路径，这里我们选择默认的。点击下一步。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81" y="2700338"/>
            <a:ext cx="4300061" cy="32094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、等待安装完成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65" y="2202180"/>
            <a:ext cx="5168265" cy="36904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、自动弹出安装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，点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下一步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98" y="2269331"/>
            <a:ext cx="4604385" cy="344138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安装就完成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49" y="2263140"/>
            <a:ext cx="4280535" cy="3307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46100" y="1173480"/>
            <a:ext cx="8317230" cy="509143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+mn-cs"/>
              </a:rPr>
              <a:t>环境变量设置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    (1)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新建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"JAVA_HOME"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，变量值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"C:\Java\jdk1.8.0_05"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（即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JDK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的安装路径）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/>
            </a:r>
            <a:b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</a:b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(2)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编辑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"Path"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，在原变量值的最后面加上“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%JAVA_HOME%\bin”</a:t>
            </a:r>
          </a:p>
          <a:p>
            <a:pPr marL="347980" marR="0" lvl="0" indent="-34798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 </a:t>
            </a:r>
            <a:b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</a:b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(3)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新建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CLASSPATH”,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变量值“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.;%JAVA_HOME%\lib”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62815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63742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67380" y="3099435"/>
            <a:ext cx="28098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一、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语言概述</a:t>
            </a:r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二、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IDEA使用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065" y="77851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sz="40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环境变量的作用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50" y="1827530"/>
            <a:ext cx="8229600" cy="4519295"/>
          </a:xfrm>
        </p:spPr>
        <p:txBody>
          <a:bodyPr>
            <a:normAutofit fontScale="87500" lnSpcReduction="1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1、classpath是用来找编译后的class文件的，操作系统或者编译器等会在这些目录下寻找对应的.class文件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2、path时用来找命令行执行文件的，操作系统或者其他软件会在这些目录下找对应的命令行执行文件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3、JAVA_HOME是用来找JDK的</a:t>
            </a:r>
          </a:p>
          <a:p>
            <a:pPr marL="457200" lvl="1" indent="0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40000"/>
              </a:lnSpc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右击 “此电脑” 在弹出的快捷菜单中选择 “属性”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--&gt;高级属性设置--&gt;环境变量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9" y="2268379"/>
            <a:ext cx="3251359" cy="3593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03" y="2268379"/>
            <a:ext cx="5013484" cy="35828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266" y="1554004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环境变量”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93" y="1458754"/>
            <a:ext cx="4526280" cy="4446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9" y="2101691"/>
            <a:ext cx="3360420" cy="38314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813" y="1884045"/>
            <a:ext cx="8603933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(1)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新建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"JAVA_HOME"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，变量值：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C:\Program Files\Java\jdk1.8.0_05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（即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JDK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的安装路径）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endParaRPr lang="en-US" altLang="zh-CN" sz="15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598896"/>
            <a:ext cx="4724876" cy="2258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2598896"/>
            <a:ext cx="3148013" cy="31003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961" y="1998821"/>
            <a:ext cx="8603933" cy="2150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(2)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编辑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"Path"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，</a:t>
            </a: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在原变量值的最前面加上：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%JAVA_HOME%\bin</a:t>
            </a:r>
            <a:endParaRPr lang="en-US" altLang="zh-CN" sz="1500" noProof="0" smtClean="0">
              <a:ln>
                <a:noFill/>
              </a:ln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endParaRPr lang="en-US" altLang="zh-CN" sz="15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04" y="1885950"/>
            <a:ext cx="3874770" cy="3789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4" y="3523298"/>
            <a:ext cx="4526280" cy="22345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2086928"/>
            <a:ext cx="8603933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(3)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新建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变量名“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CLASSPATH”,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变量值： 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.;%JAVA_HOME%\lib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80" y="2778443"/>
            <a:ext cx="4846796" cy="2200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2778443"/>
            <a:ext cx="3148013" cy="31003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、安装和配置验证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2086928"/>
            <a:ext cx="8603933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windows+R,输入cmd                      输入 java -version,看到JDK版本 java version “1.8.0_60” </a:t>
            </a:r>
            <a:r>
              <a:rPr 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就</a:t>
            </a:r>
            <a:r>
              <a:rPr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成功了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8" y="3063240"/>
            <a:ext cx="2926080" cy="1543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80" y="2834164"/>
            <a:ext cx="5063966" cy="25455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554355" y="1115378"/>
            <a:ext cx="468260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开发工具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933916" y="1745635"/>
            <a:ext cx="7275512" cy="422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文本编辑工具：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记事本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UltraEdit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EditPlus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TextPad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集成开发环境（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                    Eclipse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Jbuilder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NetBean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62380"/>
            <a:ext cx="8492014" cy="491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JetBrains 公司</a:t>
            </a: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JetBrains是一家捷克的软件开发公司，该公司位于捷克的布拉格，并在俄罗斯的圣彼得堡及美国麻州波士顿都设有办公室</a:t>
            </a:r>
            <a:r>
              <a:rPr 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相关产品：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1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、IntelliJ IDEA：一套智慧型的Java整合开发工具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2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、PyCharm：智能Python集成开发工具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3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、WebStorm：智能HTML/CSS/JS开发工具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4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、CLion：用于开发 C/C++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5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、PhpStorm：用于开发 PHP</a:t>
            </a: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84764"/>
            <a:ext cx="84920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介绍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IDEA，全称 IntelliJ IDEA，是 Java 语言的集成开发环境，IDEA 在业界被公认为是最好的 java 开发工具之一，尤其在智能代码助手、代码自动提示、重构、J2EE支持、Ant、JUnit、CVS 整合、代码审查、创新的 GUI 设计等方面的功能可以说是超常的。</a:t>
            </a: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331" y="1098332"/>
            <a:ext cx="43204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计算机语言发展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0965" y="1923946"/>
            <a:ext cx="7202488" cy="440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一代语言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打孔机</a:t>
            </a: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纯机器语言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代语</a:t>
            </a: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汇编   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三代语言</a:t>
            </a: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Pascal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Fortran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面向过程的语言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跨平台的纯面向对象的语言</a:t>
            </a:r>
            <a:endParaRPr 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NET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356519"/>
            <a:ext cx="8492014" cy="513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IDEA 相较于 Eclipse 的主要优势：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</a:p>
          <a:p>
            <a:pPr marL="12700">
              <a:lnSpc>
                <a:spcPct val="17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强大的整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合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能力。比如</a:t>
            </a:r>
            <a:r>
              <a:rPr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Git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Maven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spc="-70" dirty="0">
                <a:latin typeface="Arial" panose="020B0604020202020204"/>
                <a:cs typeface="Arial" panose="020B0604020202020204"/>
                <a:sym typeface="+mn-ea"/>
              </a:rPr>
              <a:t>Spring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2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提示功能的快速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便捷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3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提示功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能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的范围广</a:t>
            </a:r>
          </a:p>
          <a:p>
            <a:pPr marL="12700">
              <a:lnSpc>
                <a:spcPct val="170000"/>
              </a:lnSpc>
              <a:spcBef>
                <a:spcPts val="1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4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好用的快捷键和代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模板 </a:t>
            </a:r>
            <a:r>
              <a:rPr sz="2100" spc="-35" dirty="0">
                <a:latin typeface="Arial" panose="020B0604020202020204"/>
                <a:cs typeface="Arial" panose="020B0604020202020204"/>
                <a:sym typeface="+mn-ea"/>
              </a:rPr>
              <a:t>private</a:t>
            </a:r>
            <a:r>
              <a:rPr sz="2100" spc="-6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static</a:t>
            </a:r>
            <a:r>
              <a:rPr sz="2100" spc="-7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final</a:t>
            </a:r>
            <a:r>
              <a:rPr sz="2100" spc="-6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psf   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5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精准搜索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356519"/>
            <a:ext cx="8492014" cy="450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下载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官网：https://www.jetbrains.com/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1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下载：https://www.jetbrains.com/idea/download/#section=windows</a:t>
            </a:r>
            <a:endParaRPr lang="zh-CN" altLang="en-US"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100" spc="-15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100" spc="-150" dirty="0">
                <a:latin typeface="Arial" panose="020B0604020202020204"/>
                <a:cs typeface="Arial" panose="020B0604020202020204"/>
                <a:sym typeface="+mn-ea"/>
              </a:rPr>
              <a:t>	I</a:t>
            </a:r>
            <a:r>
              <a:rPr sz="2100" spc="-150" dirty="0">
                <a:latin typeface="Arial" panose="020B0604020202020204"/>
                <a:cs typeface="Arial" panose="020B0604020202020204"/>
                <a:sym typeface="+mn-ea"/>
              </a:rPr>
              <a:t>DEA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分为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两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个版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1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旗舰</a:t>
            </a:r>
            <a:r>
              <a:rPr sz="2100" b="1" spc="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r>
              <a:rPr sz="2100" b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(Ultimate)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sz="21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社区</a:t>
            </a:r>
            <a:r>
              <a:rPr sz="21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r>
              <a:rPr sz="2100"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(Community)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旗舰版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收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费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(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限</a:t>
            </a:r>
            <a:r>
              <a:rPr sz="2100" spc="-35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100" spc="-70" dirty="0">
                <a:latin typeface="Arial" panose="020B0604020202020204"/>
                <a:cs typeface="Arial" panose="020B0604020202020204"/>
                <a:sym typeface="+mn-ea"/>
              </a:rPr>
              <a:t>30</a:t>
            </a:r>
            <a:r>
              <a:rPr sz="2100" spc="-4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天免费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试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)</a:t>
            </a:r>
            <a:r>
              <a:rPr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社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区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版免费</a:t>
            </a:r>
            <a:r>
              <a:rPr sz="2100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这和</a:t>
            </a:r>
            <a:r>
              <a:rPr sz="2100" spc="-35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100" spc="-95" dirty="0">
                <a:latin typeface="Arial" panose="020B0604020202020204"/>
                <a:cs typeface="Arial" panose="020B0604020202020204"/>
                <a:sym typeface="+mn-ea"/>
              </a:rPr>
              <a:t>Eclipse</a:t>
            </a:r>
            <a:r>
              <a:rPr sz="2100" spc="-4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有很大区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别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141254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下载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168" y="2100104"/>
            <a:ext cx="5196840" cy="4045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" y="2449354"/>
            <a:ext cx="771525" cy="101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84764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23" name="image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99" y="2370535"/>
            <a:ext cx="3664744" cy="2836069"/>
          </a:xfrm>
          <a:prstGeom prst="rect">
            <a:avLst/>
          </a:prstGeom>
        </p:spPr>
      </p:pic>
      <p:pic>
        <p:nvPicPr>
          <p:cNvPr id="25" name="imag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0339" y="2370535"/>
            <a:ext cx="3663791" cy="2850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349375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29" name="imag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062" y="2370535"/>
            <a:ext cx="3663791" cy="2850356"/>
          </a:xfrm>
          <a:prstGeom prst="rect">
            <a:avLst/>
          </a:prstGeom>
        </p:spPr>
      </p:pic>
      <p:pic>
        <p:nvPicPr>
          <p:cNvPr id="31" name="image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6284" y="2370535"/>
            <a:ext cx="3608070" cy="2807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77620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5" name="image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74" y="2370535"/>
            <a:ext cx="3664744" cy="2864644"/>
          </a:xfrm>
          <a:prstGeom prst="rect">
            <a:avLst/>
          </a:prstGeom>
        </p:spPr>
      </p:pic>
      <p:pic>
        <p:nvPicPr>
          <p:cNvPr id="37" name="image1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1296" y="2370773"/>
            <a:ext cx="3627596" cy="2843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05865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查看设置目录</a:t>
            </a:r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的</a:t>
            </a:r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结构</a:t>
            </a: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74" y="1752918"/>
            <a:ext cx="5551646" cy="16154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96240" y="3453448"/>
            <a:ext cx="8351520" cy="3328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的各种配置的保存目录。这个设置目录有一个特性，就是你删除掉整个目录之后，重新启动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IntelliJ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会再自动帮你生成一个全新的默认配置，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所以很多时候如果你把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IntelliJ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配置改坏了，没关系，删掉该目录，一切都会还原到默认。</a:t>
            </a:r>
          </a:p>
          <a:p>
            <a:pPr indent="0">
              <a:lnSpc>
                <a:spcPct val="13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 目录是 IntelliJ IDEA 个性化化配置目录，或者说是整个 IDE 设置目录</a:t>
            </a:r>
          </a:p>
          <a:p>
            <a:pPr indent="0">
              <a:lnSpc>
                <a:spcPct val="13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 目录是 IntelliJ IDEA 系统文件目录，是 IntelliJ IDEA 与开发项目一个桥梁目录，里面主要有：缓存、索引、容器文件输出等等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05865"/>
            <a:ext cx="849201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首次启动，会弹出如下的对话框。选择不导入已有的设置</a:t>
            </a: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1" name="image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28" y="2880360"/>
            <a:ext cx="6483191" cy="2290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134110"/>
            <a:ext cx="849201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设置主题</a:t>
            </a: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5" name="image2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1689" y="2446496"/>
            <a:ext cx="5339715" cy="325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021715"/>
            <a:ext cx="8492014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设置插件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这里不设置，后面也可以通过界面菜单栏的settings 进行设置。IDEA 插件官方下载地址：https://plugins.jetbrains.com/idea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7" name="image2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94" y="3089672"/>
            <a:ext cx="4039076" cy="2670334"/>
          </a:xfrm>
          <a:prstGeom prst="rect">
            <a:avLst/>
          </a:prstGeom>
        </p:spPr>
      </p:pic>
      <p:pic>
        <p:nvPicPr>
          <p:cNvPr id="59" name="image2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8421" y="3047048"/>
            <a:ext cx="4108609" cy="275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48640" y="1115060"/>
            <a:ext cx="7824470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etwork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，斯坦福大学网络公司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)1995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年推出的一门高级编程语言。</a:t>
            </a:r>
          </a:p>
          <a:p>
            <a:pPr marL="1028700" lvl="1" indent="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，SUN发布JDK 1.0，98年，JDK1.2，后续JDK1.3， 1.4，1.5（更名为Java5.0）最新为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en-US" altLang="zh-CN" sz="200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00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的编程语言。</a:t>
            </a:r>
          </a:p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应用程序的首选开发语言。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093470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启动页面</a:t>
            </a: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" name="image2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3113" y="2507933"/>
            <a:ext cx="4855369" cy="303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390" y="1165225"/>
            <a:ext cx="416433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</a:p>
          <a:p>
            <a:pPr>
              <a:lnSpc>
                <a:spcPct val="200000"/>
              </a:lnSpc>
            </a:pPr>
            <a:r>
              <a:rPr sz="15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Create New Project:创建一个新的工程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Import Project:导入一个现有的工程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Open:打开一个已有工程。。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Check out from Version Control: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可以通过服务器上的项目地址 check out Github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上面项目或其他Git 托管服务器上的项目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63" name="image2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0561" y="1428036"/>
            <a:ext cx="4634865" cy="339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165225"/>
            <a:ext cx="8492014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选择New：选择 jdk 的安装路径所在位置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如果要创建Web 工程，则需要勾选上面的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 Web Application。如果不需要创建 Web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工程的话，则不需要勾选。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这里先不勾选，只是创建简单的 Java 工程。</a:t>
            </a: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grpSp>
        <p:nvGrpSpPr>
          <p:cNvPr id="1073742917" name="组合 1073742916"/>
          <p:cNvGrpSpPr/>
          <p:nvPr/>
        </p:nvGrpSpPr>
        <p:grpSpPr>
          <a:xfrm>
            <a:off x="4170045" y="1716881"/>
            <a:ext cx="5455920" cy="3761899"/>
            <a:chOff x="0" y="0"/>
            <a:chExt cx="9751" cy="6564"/>
          </a:xfrm>
        </p:grpSpPr>
        <p:sp>
          <p:nvSpPr>
            <p:cNvPr id="1073742918" name="直接连接符 1073742917"/>
            <p:cNvSpPr/>
            <p:nvPr/>
          </p:nvSpPr>
          <p:spPr>
            <a:xfrm>
              <a:off x="0" y="7"/>
              <a:ext cx="9751" cy="0"/>
            </a:xfrm>
            <a:prstGeom prst="line">
              <a:avLst/>
            </a:prstGeom>
            <a:ln w="9144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19" name="图片 10737429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" y="21"/>
              <a:ext cx="8640" cy="654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69" name="image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86" y="2055019"/>
            <a:ext cx="4556284" cy="3200400"/>
          </a:xfrm>
          <a:prstGeom prst="rect">
            <a:avLst/>
          </a:prstGeom>
        </p:spPr>
      </p:pic>
      <p:pic>
        <p:nvPicPr>
          <p:cNvPr id="71" name="image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5364" y="2055019"/>
            <a:ext cx="4128135" cy="319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点击 OK 即可</a:t>
            </a: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73" name="image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619" y="2509361"/>
            <a:ext cx="4127659" cy="175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设置显示常见的视图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77" name="image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1386" y="2208371"/>
            <a:ext cx="2801779" cy="2947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680" y="2156460"/>
            <a:ext cx="381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100" b="0">
                <a:ea typeface="宋体" panose="02010600030101010101" pitchFamily="2" charset="-122"/>
              </a:rPr>
              <a:t>调出工具条和按钮组</a:t>
            </a:r>
            <a:endParaRPr lang="zh-CN" altLang="en-US" sz="21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231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工程界面展示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79" name="image3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284" y="1970246"/>
            <a:ext cx="7500461" cy="3980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常用配置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17" name="image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508" y="2100263"/>
            <a:ext cx="3168491" cy="3418999"/>
          </a:xfrm>
          <a:prstGeom prst="rect">
            <a:avLst/>
          </a:prstGeom>
        </p:spPr>
      </p:pic>
      <p:pic>
        <p:nvPicPr>
          <p:cNvPr id="119" name="image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866" y="2100263"/>
            <a:ext cx="5434965" cy="341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设置自动导包功能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43" name="image6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499" y="1972628"/>
            <a:ext cx="6432233" cy="3972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设置显示行号和方法间的分隔符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45" name="image6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578" y="1993106"/>
            <a:ext cx="6737033" cy="3880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pic>
        <p:nvPicPr>
          <p:cNvPr id="13314" name="Picture 3" descr="ja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85938"/>
            <a:ext cx="5800725" cy="421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忽略大小写提示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47" name="image6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729" y="2035016"/>
            <a:ext cx="6442234" cy="3726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663" y="122301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设置默认的字体、字体大小、字体行间距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51" name="image6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096" y="2133600"/>
            <a:ext cx="8155305" cy="252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设置项目文件编码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63" name="image7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16" y="1989296"/>
            <a:ext cx="6686550" cy="3877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设置自动编译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69" name="image7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971199"/>
            <a:ext cx="6741795" cy="395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设置快捷为 Eclipse 的快捷键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77" name="image7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6335" y="2004536"/>
            <a:ext cx="6493193" cy="3892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取消更新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341" name="image15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908" y="2178844"/>
            <a:ext cx="7317105" cy="25622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2908" y="5053013"/>
            <a:ext cx="381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100" b="0">
                <a:ea typeface="宋体" panose="02010600030101010101" pitchFamily="2" charset="-122"/>
              </a:rPr>
              <a:t>取消勾选：即可取消更新</a:t>
            </a:r>
            <a:endParaRPr lang="zh-CN" altLang="en-US" sz="21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创建模块(Module)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04666" y="1765459"/>
            <a:ext cx="4811078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Eclipse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workspace	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相当于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	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IDEA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中的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Project</a:t>
            </a:r>
            <a:endParaRPr lang="en-US" sz="15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0"/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Eclipse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Project	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相当于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	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IDEA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中的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Module</a:t>
            </a:r>
            <a:endParaRPr lang="zh-CN" altLang="en-US" sz="1500"/>
          </a:p>
        </p:txBody>
      </p:sp>
      <p:pic>
        <p:nvPicPr>
          <p:cNvPr id="97" name="image4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039" y="2742724"/>
            <a:ext cx="3904774" cy="722948"/>
          </a:xfrm>
          <a:prstGeom prst="rect">
            <a:avLst/>
          </a:prstGeom>
        </p:spPr>
      </p:pic>
      <p:pic>
        <p:nvPicPr>
          <p:cNvPr id="99" name="image4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269" y="2742486"/>
            <a:ext cx="4306253" cy="2992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创建模块(Module)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01" name="image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679" y="2060020"/>
            <a:ext cx="4607719" cy="3009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508" y="5270183"/>
            <a:ext cx="8594884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宋体" panose="02010600030101010101" pitchFamily="2" charset="-122"/>
              </a:rPr>
              <a:t>可以在</a:t>
            </a:r>
            <a:r>
              <a:rPr lang="en-US" b="0"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Module </a:t>
            </a:r>
            <a:r>
              <a:rPr lang="zh-CN" b="0">
                <a:ea typeface="宋体" panose="02010600030101010101" pitchFamily="2" charset="-122"/>
              </a:rPr>
              <a:t>的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src </a:t>
            </a:r>
            <a:r>
              <a:rPr lang="zh-CN" b="0">
                <a:ea typeface="宋体" panose="02010600030101010101" pitchFamily="2" charset="-122"/>
              </a:rPr>
              <a:t>里写代码，此时</a:t>
            </a:r>
            <a:r>
              <a:rPr lang="en-US" b="0"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Project </a:t>
            </a:r>
            <a:r>
              <a:rPr lang="zh-CN" b="0">
                <a:ea typeface="宋体" panose="02010600030101010101" pitchFamily="2" charset="-122"/>
              </a:rPr>
              <a:t>工程下的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src </a:t>
            </a:r>
            <a:r>
              <a:rPr lang="zh-CN" b="0">
                <a:ea typeface="宋体" panose="02010600030101010101" pitchFamily="2" charset="-122"/>
              </a:rPr>
              <a:t>就没什么用了。可以删掉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删除模块(Module)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05" name="image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691" y="2047399"/>
            <a:ext cx="2995613" cy="3480435"/>
          </a:xfrm>
          <a:prstGeom prst="rect">
            <a:avLst/>
          </a:prstGeom>
        </p:spPr>
      </p:pic>
      <p:pic>
        <p:nvPicPr>
          <p:cNvPr id="107" name="image4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3273" y="2047161"/>
            <a:ext cx="2346008" cy="1120616"/>
          </a:xfrm>
          <a:prstGeom prst="rect">
            <a:avLst/>
          </a:prstGeom>
        </p:spPr>
      </p:pic>
      <p:pic>
        <p:nvPicPr>
          <p:cNvPr id="109" name="image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9451" y="3257789"/>
            <a:ext cx="2685098" cy="964406"/>
          </a:xfrm>
          <a:prstGeom prst="rect">
            <a:avLst/>
          </a:prstGeom>
        </p:spPr>
      </p:pic>
      <p:pic>
        <p:nvPicPr>
          <p:cNvPr id="111" name="image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8843" y="2003108"/>
            <a:ext cx="3006090" cy="3014663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04171" y="5338286"/>
            <a:ext cx="2280761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500" b="0">
                <a:solidFill>
                  <a:srgbClr val="FF0000"/>
                </a:solidFill>
                <a:ea typeface="宋体" panose="02010600030101010101" pitchFamily="2" charset="-122"/>
              </a:rPr>
              <a:t>此时的删除，会从硬盘上将此</a:t>
            </a:r>
            <a:r>
              <a:rPr lang="en-US" sz="15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</a:t>
            </a:r>
            <a:r>
              <a:rPr lang="zh-CN" sz="1500" b="0">
                <a:solidFill>
                  <a:srgbClr val="FF0000"/>
                </a:solidFill>
                <a:ea typeface="宋体" panose="02010600030101010101" pitchFamily="2" charset="-122"/>
              </a:rPr>
              <a:t>删除掉</a:t>
            </a:r>
            <a:endParaRPr lang="zh-CN" altLang="en-US" sz="15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package 和 class   </a:t>
            </a:r>
            <a:r>
              <a:rPr lang="en-US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HelloWorld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81" name="image3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508" y="2063115"/>
            <a:ext cx="5688330" cy="1717358"/>
          </a:xfrm>
          <a:prstGeom prst="rect">
            <a:avLst/>
          </a:prstGeom>
        </p:spPr>
      </p:pic>
      <p:pic>
        <p:nvPicPr>
          <p:cNvPr id="87" name="image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6338" y="3841433"/>
            <a:ext cx="3177064" cy="209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23" y="98620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49908"/>
            <a:ext cx="8712968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语言是易学的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语言的语法与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C++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语言很接近，使得大多数程序员很容易学习和使用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语言是强制面向对象的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语言是分布式的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应用的开发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语言是健壮的。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的强类型机制、异常处理、垃圾的自动收集等是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程序健壮性的重要保证。对指针的丢弃是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的明智选择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语言是</a:t>
            </a:r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跨平台性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如前所述，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平台上被编译为字节码格式，然后可以在实现这个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平台的任何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系统的解释器中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运行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33" y="1766411"/>
            <a:ext cx="6999446" cy="349996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74433" y="5500211"/>
            <a:ext cx="7177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b="0">
                <a:solidFill>
                  <a:srgbClr val="FF0000"/>
                </a:solidFill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IDEA </a:t>
            </a:r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里写完代码，不用点击保存。</a:t>
            </a:r>
            <a:r>
              <a:rPr lang="en-US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IDEA </a:t>
            </a:r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会自动保存代码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查看项目配置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113" name="image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639" y="2052161"/>
            <a:ext cx="3143726" cy="2658428"/>
          </a:xfrm>
          <a:prstGeom prst="rect">
            <a:avLst/>
          </a:prstGeom>
        </p:spPr>
      </p:pic>
      <p:pic>
        <p:nvPicPr>
          <p:cNvPr id="115" name="image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2803" y="2052161"/>
            <a:ext cx="5603081" cy="3016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没有使用 Git 时本地历史记录的查看</a:t>
            </a: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</a:p>
        </p:txBody>
      </p:sp>
      <p:pic>
        <p:nvPicPr>
          <p:cNvPr id="287" name="image13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734" y="2138363"/>
            <a:ext cx="4075748" cy="2726055"/>
          </a:xfrm>
          <a:prstGeom prst="rect">
            <a:avLst/>
          </a:prstGeom>
        </p:spPr>
      </p:pic>
      <p:pic>
        <p:nvPicPr>
          <p:cNvPr id="289" name="image13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3884" y="2089785"/>
            <a:ext cx="4653915" cy="19478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376" y="5128260"/>
            <a:ext cx="86010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100" b="0">
                <a:ea typeface="宋体" panose="02010600030101010101" pitchFamily="2" charset="-122"/>
              </a:rPr>
              <a:t>即使我们项目没有使用版本控制功能，</a:t>
            </a:r>
            <a:r>
              <a:rPr lang="en-US" sz="2100" b="0">
                <a:latin typeface="Arial" panose="020B0604020202020204" pitchFamily="34" charset="0"/>
                <a:ea typeface="宋体" panose="02010600030101010101" pitchFamily="2" charset="-122"/>
              </a:rPr>
              <a:t>IntelliJ IDEA </a:t>
            </a:r>
            <a:r>
              <a:rPr lang="zh-CN" sz="2100" b="0">
                <a:ea typeface="宋体" panose="02010600030101010101" pitchFamily="2" charset="-122"/>
              </a:rPr>
              <a:t>也给我们提供了本地文件历史记录</a:t>
            </a:r>
            <a:endParaRPr lang="zh-CN" altLang="en-US" sz="2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2270" y="1140460"/>
            <a:ext cx="8779510" cy="482473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Java源文件以“java”为扩展名。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应用程序的执行入口是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main()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方法。它有固定的书写格式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  {...}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语言严格区分大小写。</a:t>
            </a: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方法由一条条语句构成，每个语句以“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”结束。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大括号都是成对出现的，缺一不可。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" y="776605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释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4010" y="1823085"/>
            <a:ext cx="8950960" cy="4349115"/>
          </a:xfrm>
        </p:spPr>
        <p:txBody>
          <a:bodyPr>
            <a:normAutofit fontScale="77500" lnSpcReduction="1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用于注解说明解释程序的文字就是注释。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提高了代码的阅读性；调试程序的重要方法。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中的注释类型：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单行注释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         </a:t>
            </a: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注释内的内容不会被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多行注释  /* */      </a:t>
            </a:r>
            <a:r>
              <a:rPr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注释内的内容不会被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JVM</a:t>
            </a:r>
            <a:r>
              <a:rPr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执行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文档注释 /** */    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注释内容可以</a:t>
            </a:r>
            <a:r>
              <a:rPr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被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JDK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提供的工具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javadoc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所解析，生成一套以网页文件</a:t>
            </a:r>
            <a:r>
              <a:rPr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形式体现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的该程序的说明文档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4" y="59867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990" y="104394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405" y="5473065"/>
            <a:ext cx="8554085" cy="90805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因为有了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，同一个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程序的跨平台性。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420428" y="2163342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539115" y="3676229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275965" y="3676229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012815" y="3676229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899478" y="3771296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636328" y="3771296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373178" y="3771296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61380" y="2225972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80230" y="4659240"/>
            <a:ext cx="2089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839538" y="4653604"/>
            <a:ext cx="173196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574966" y="4659240"/>
            <a:ext cx="16272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999302" y="3951749"/>
            <a:ext cx="1512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771272" y="3957377"/>
            <a:ext cx="17287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530166" y="3937092"/>
            <a:ext cx="16573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flipH="1">
            <a:off x="1763872" y="2811359"/>
            <a:ext cx="262890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4392772" y="2811359"/>
            <a:ext cx="10795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>
            <a:off x="4392772" y="2811359"/>
            <a:ext cx="284480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在各领域中的应用</a:t>
            </a:r>
            <a:endParaRPr lang="zh-CN" altLang="en-US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2030730"/>
            <a:ext cx="8214995" cy="4531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的应用领域来分，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语言的应用方向主要表现在以下几个方面：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企业级应用：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主要指复杂的大企业的软件系统、各种类型的网站。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的安全机制以及它的跨平台的优势，使它在分布式系统领域开发中有广泛应用。应用领域包括金融、电信、交通、电子商务等。</a:t>
            </a:r>
            <a:endParaRPr lang="en-US" altLang="zh-CN" sz="2000" dirty="0" smtClean="0">
              <a:solidFill>
                <a:schemeClr val="tx1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平台应用：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应用程序使用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语言编写。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开发水平的高低很大程度上取决于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语言核心能力是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否扎实。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tx1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5" y="1878330"/>
            <a:ext cx="8770620" cy="225742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对于不同的平台，有不同的虚拟机。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虚拟机机制屏蔽了底层运行平台的差别，实现了“一次编译，到处运行”。</a:t>
            </a: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62956" y="4135621"/>
            <a:ext cx="7951788" cy="24479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</TotalTime>
  <Words>1868</Words>
  <Application>Microsoft Office PowerPoint</Application>
  <PresentationFormat>全屏显示(4:3)</PresentationFormat>
  <Paragraphs>319</Paragraphs>
  <Slides>65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 Unicode MS</vt:lpstr>
      <vt:lpstr>宋体</vt:lpstr>
      <vt:lpstr>微软雅黑</vt:lpstr>
      <vt:lpstr>微软雅黑 Light</vt:lpstr>
      <vt:lpstr>新宋体</vt:lpstr>
      <vt:lpstr>造字工房悦黑（非商用）常规体</vt:lpstr>
      <vt:lpstr>Arial</vt:lpstr>
      <vt:lpstr>Arial Black</vt:lpstr>
      <vt:lpstr>Calibri</vt:lpstr>
      <vt:lpstr>Courier New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Java语言的特点：跨平台性</vt:lpstr>
      <vt:lpstr>Java在各领域中的应用</vt:lpstr>
      <vt:lpstr>Java虚拟机</vt:lpstr>
      <vt:lpstr>垃圾回收机制</vt:lpstr>
      <vt:lpstr>什么是JDK，JRE  JDK(Java Development Kit    Java开发工具包)  java开发工具集。JDK=jre+java开发工具。  作用：java程序的开发环境。 JRE(Java Runtime Environment    Java运行环境)   java运行环境 jre=java虚拟机+核心类库。  作用：java程序的运行环境。   使用JDK的开发工具完成的java程序，交给JRE去运行。由JVM来保证跨平台   </vt:lpstr>
      <vt:lpstr>JVM、JRE、JDK 关系</vt:lpstr>
      <vt:lpstr>下载、安装JDK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环境变量的作用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注  释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xujun</cp:lastModifiedBy>
  <cp:revision>670</cp:revision>
  <dcterms:created xsi:type="dcterms:W3CDTF">2012-08-05T14:09:00Z</dcterms:created>
  <dcterms:modified xsi:type="dcterms:W3CDTF">2020-06-01T12:18:48Z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