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705" r:id="rId2"/>
    <p:sldId id="676" r:id="rId3"/>
    <p:sldId id="718" r:id="rId4"/>
    <p:sldId id="719" r:id="rId5"/>
    <p:sldId id="720" r:id="rId6"/>
    <p:sldId id="721" r:id="rId7"/>
    <p:sldId id="722" r:id="rId8"/>
    <p:sldId id="723" r:id="rId9"/>
    <p:sldId id="724" r:id="rId10"/>
    <p:sldId id="725" r:id="rId11"/>
    <p:sldId id="709" r:id="rId12"/>
    <p:sldId id="710" r:id="rId13"/>
    <p:sldId id="711" r:id="rId14"/>
    <p:sldId id="712" r:id="rId15"/>
    <p:sldId id="713" r:id="rId16"/>
    <p:sldId id="714" r:id="rId17"/>
    <p:sldId id="715" r:id="rId18"/>
    <p:sldId id="716" r:id="rId19"/>
    <p:sldId id="717" r:id="rId20"/>
    <p:sldId id="749" r:id="rId21"/>
    <p:sldId id="748" r:id="rId22"/>
    <p:sldId id="747" r:id="rId23"/>
    <p:sldId id="746" r:id="rId24"/>
    <p:sldId id="728" r:id="rId25"/>
    <p:sldId id="729" r:id="rId26"/>
    <p:sldId id="730" r:id="rId27"/>
    <p:sldId id="731" r:id="rId28"/>
    <p:sldId id="736" r:id="rId29"/>
    <p:sldId id="737" r:id="rId30"/>
    <p:sldId id="738" r:id="rId31"/>
    <p:sldId id="739" r:id="rId32"/>
    <p:sldId id="740" r:id="rId33"/>
    <p:sldId id="741" r:id="rId34"/>
    <p:sldId id="742" r:id="rId35"/>
    <p:sldId id="750" r:id="rId36"/>
    <p:sldId id="751" r:id="rId37"/>
    <p:sldId id="752" r:id="rId38"/>
    <p:sldId id="753" r:id="rId39"/>
    <p:sldId id="707" r:id="rId40"/>
    <p:sldId id="634"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8" autoAdjust="0"/>
    <p:restoredTop sz="92056"/>
  </p:normalViewPr>
  <p:slideViewPr>
    <p:cSldViewPr snapToGrid="0">
      <p:cViewPr varScale="1">
        <p:scale>
          <a:sx n="61" d="100"/>
          <a:sy n="61" d="100"/>
        </p:scale>
        <p:origin x="216" y="28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973FC-9D67-4E44-92F7-2B63224581AB}" type="datetimeFigureOut">
              <a:rPr lang="zh-CN" altLang="en-US" smtClean="0"/>
              <a:t>2019/10/31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2CAA1-9250-4104-A0D8-7D7385AD5FE1}" type="slidenum">
              <a:rPr lang="zh-CN" altLang="en-US" smtClean="0"/>
              <a:t>‹#›</a:t>
            </a:fld>
            <a:endParaRPr lang="zh-CN" altLang="en-US"/>
          </a:p>
        </p:txBody>
      </p:sp>
    </p:spTree>
    <p:extLst>
      <p:ext uri="{BB962C8B-B14F-4D97-AF65-F5344CB8AC3E}">
        <p14:creationId xmlns:p14="http://schemas.microsoft.com/office/powerpoint/2010/main" val="360161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97453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160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 name="图片 2">
            <a:extLst>
              <a:ext uri="{FF2B5EF4-FFF2-40B4-BE49-F238E27FC236}">
                <a16:creationId xmlns:a16="http://schemas.microsoft.com/office/drawing/2014/main" xmlns="" id="{21B7AE53-8652-5843-8CA8-AC342D9514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430"/>
            <a:ext cx="12192000" cy="6843776"/>
          </a:xfrm>
          <a:prstGeom prst="rect">
            <a:avLst/>
          </a:prstGeom>
        </p:spPr>
      </p:pic>
      <p:sp>
        <p:nvSpPr>
          <p:cNvPr id="2" name="标题 1"/>
          <p:cNvSpPr>
            <a:spLocks noGrp="1"/>
          </p:cNvSpPr>
          <p:nvPr>
            <p:ph type="title"/>
          </p:nvPr>
        </p:nvSpPr>
        <p:spPr>
          <a:xfrm>
            <a:off x="1620982" y="1739655"/>
            <a:ext cx="9726468" cy="1697663"/>
          </a:xfrm>
        </p:spPr>
        <p:txBody>
          <a:bodyPr anchor="b"/>
          <a:lstStyle>
            <a:lvl1pPr>
              <a:defRPr sz="4000" b="1">
                <a:solidFill>
                  <a:schemeClr val="tx1">
                    <a:lumMod val="75000"/>
                    <a:lumOff val="25000"/>
                  </a:schemeClr>
                </a:solidFill>
                <a:latin typeface="等线" panose="02010600030101010101" pitchFamily="2" charset="-122"/>
                <a:ea typeface="等线" panose="0201060003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1620982" y="3661356"/>
            <a:ext cx="9726468" cy="1500187"/>
          </a:xfrm>
        </p:spPr>
        <p:txBody>
          <a:bodyPr/>
          <a:lstStyle>
            <a:lvl1pPr marL="0" indent="0">
              <a:buNone/>
              <a:defRPr sz="1400">
                <a:solidFill>
                  <a:schemeClr val="tx1">
                    <a:tint val="75000"/>
                  </a:schemeClr>
                </a:solidFill>
                <a:latin typeface="等线" panose="02010600030101010101" pitchFamily="2" charset="-122"/>
                <a:ea typeface="等线" panose="02010600030101010101" pitchFamily="2"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cxnSp>
        <p:nvCxnSpPr>
          <p:cNvPr id="8" name="直接连接符 7">
            <a:extLst>
              <a:ext uri="{FF2B5EF4-FFF2-40B4-BE49-F238E27FC236}">
                <a16:creationId xmlns:a16="http://schemas.microsoft.com/office/drawing/2014/main" xmlns="" id="{C09FD753-3AAF-4CFF-AEA9-C8F1593031FB}"/>
              </a:ext>
            </a:extLst>
          </p:cNvPr>
          <p:cNvCxnSpPr>
            <a:cxnSpLocks/>
          </p:cNvCxnSpPr>
          <p:nvPr/>
        </p:nvCxnSpPr>
        <p:spPr>
          <a:xfrm>
            <a:off x="1620982" y="3437318"/>
            <a:ext cx="6262425" cy="0"/>
          </a:xfrm>
          <a:prstGeom prst="line">
            <a:avLst/>
          </a:prstGeom>
          <a:ln w="1905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582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AFF44E5-7300-428A-BBB4-20457DCDF5CD}" type="datetimeFigureOut">
              <a:rPr lang="zh-CN" altLang="en-US" smtClean="0"/>
              <a:t>2019/10/31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83E54D8-A4A4-43C8-B4C8-9945EF50F89C}" type="slidenum">
              <a:rPr lang="zh-CN" altLang="en-US" smtClean="0"/>
              <a:t>‹#›</a:t>
            </a:fld>
            <a:endParaRPr lang="zh-CN" altLang="en-US"/>
          </a:p>
        </p:txBody>
      </p:sp>
    </p:spTree>
    <p:extLst>
      <p:ext uri="{BB962C8B-B14F-4D97-AF65-F5344CB8AC3E}">
        <p14:creationId xmlns:p14="http://schemas.microsoft.com/office/powerpoint/2010/main" val="305982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AFF44E5-7300-428A-BBB4-20457DCDF5CD}" type="datetimeFigureOut">
              <a:rPr lang="zh-CN" altLang="en-US" smtClean="0"/>
              <a:t>2019/10/31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83E54D8-A4A4-43C8-B4C8-9945EF50F89C}" type="slidenum">
              <a:rPr lang="zh-CN" altLang="en-US" smtClean="0"/>
              <a:t>‹#›</a:t>
            </a:fld>
            <a:endParaRPr lang="zh-CN" altLang="en-US"/>
          </a:p>
        </p:txBody>
      </p:sp>
    </p:spTree>
    <p:extLst>
      <p:ext uri="{BB962C8B-B14F-4D97-AF65-F5344CB8AC3E}">
        <p14:creationId xmlns:p14="http://schemas.microsoft.com/office/powerpoint/2010/main" val="4281016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结束幻灯片">
    <p:spTree>
      <p:nvGrpSpPr>
        <p:cNvPr id="1" name=""/>
        <p:cNvGrpSpPr/>
        <p:nvPr/>
      </p:nvGrpSpPr>
      <p:grpSpPr>
        <a:xfrm>
          <a:off x="0" y="0"/>
          <a:ext cx="0" cy="0"/>
          <a:chOff x="0" y="0"/>
          <a:chExt cx="0" cy="0"/>
        </a:xfrm>
      </p:grpSpPr>
      <p:sp>
        <p:nvSpPr>
          <p:cNvPr id="7" name="文本框 6"/>
          <p:cNvSpPr txBox="1"/>
          <p:nvPr userDrawn="1"/>
        </p:nvSpPr>
        <p:spPr>
          <a:xfrm>
            <a:off x="10557165" y="9324109"/>
            <a:ext cx="136854" cy="506121"/>
          </a:xfrm>
          <a:prstGeom prst="rect">
            <a:avLst/>
          </a:prstGeom>
          <a:ln w="12700">
            <a:miter lim="400000"/>
          </a:ln>
          <a:extLst>
            <a:ext uri="{C572A759-6A51-4108-AA02-DFA0A04FC94B}">
              <ma14:wrappingTextBoxFlag xmlns:ma14="http://schemas.microsoft.com/office/mac/drawingml/2011/main" val="1"/>
            </a:ext>
          </a:extLst>
        </p:spPr>
        <p:txBody>
          <a:bodyPr wrap="none" lIns="67733" tIns="67733" rIns="67733" bIns="67733" rtlCol="0">
            <a:spAutoFit/>
          </a:bodyPr>
          <a:lstStyle/>
          <a:p>
            <a:endParaRPr kumimoji="1" lang="zh-CN" altLang="en-US" sz="2400"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55"/>
            <a:ext cx="12192000" cy="6843776"/>
          </a:xfrm>
          <a:prstGeom prst="rect">
            <a:avLst/>
          </a:prstGeom>
        </p:spPr>
      </p:pic>
    </p:spTree>
    <p:extLst>
      <p:ext uri="{BB962C8B-B14F-4D97-AF65-F5344CB8AC3E}">
        <p14:creationId xmlns:p14="http://schemas.microsoft.com/office/powerpoint/2010/main" val="833630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43776"/>
          </a:xfrm>
          <a:prstGeom prst="rect">
            <a:avLst/>
          </a:prstGeom>
        </p:spPr>
      </p:pic>
      <p:sp>
        <p:nvSpPr>
          <p:cNvPr id="18" name="标题 1"/>
          <p:cNvSpPr>
            <a:spLocks noGrp="1"/>
          </p:cNvSpPr>
          <p:nvPr>
            <p:ph type="title"/>
          </p:nvPr>
        </p:nvSpPr>
        <p:spPr>
          <a:xfrm>
            <a:off x="1266380" y="1937099"/>
            <a:ext cx="9659240" cy="1702627"/>
          </a:xfrm>
          <a:prstGeom prst="rect">
            <a:avLst/>
          </a:prstGeom>
        </p:spPr>
        <p:txBody>
          <a:bodyPr anchor="b"/>
          <a:lstStyle>
            <a:lvl1pPr algn="ctr">
              <a:lnSpc>
                <a:spcPct val="100000"/>
              </a:lnSpc>
              <a:defRPr sz="5333" b="1" spc="300">
                <a:solidFill>
                  <a:srgbClr val="252525"/>
                </a:solidFill>
                <a:latin typeface="+mn-lt"/>
                <a:ea typeface="微软雅黑 Bold"/>
              </a:defRPr>
            </a:lvl1pPr>
          </a:lstStyle>
          <a:p>
            <a:r>
              <a:rPr lang="zh-CN" altLang="en-US" dirty="0"/>
              <a:t>单击此处编辑母版标题样式</a:t>
            </a:r>
          </a:p>
        </p:txBody>
      </p:sp>
      <p:sp>
        <p:nvSpPr>
          <p:cNvPr id="19" name="项目负责人：XXX"/>
          <p:cNvSpPr txBox="1">
            <a:spLocks noGrp="1"/>
          </p:cNvSpPr>
          <p:nvPr>
            <p:ph type="body" sz="quarter" idx="17"/>
          </p:nvPr>
        </p:nvSpPr>
        <p:spPr>
          <a:xfrm>
            <a:off x="1266380" y="3776309"/>
            <a:ext cx="9659240" cy="460673"/>
          </a:xfrm>
          <a:prstGeom prst="rect">
            <a:avLst/>
          </a:prstGeom>
        </p:spPr>
        <p:txBody>
          <a:bodyPr wrap="square" lIns="11955" tIns="11955" rIns="11955" bIns="11955">
            <a:spAutoFit/>
          </a:bodyPr>
          <a:lstStyle>
            <a:lvl1pPr marL="0" indent="0" algn="ctr">
              <a:lnSpc>
                <a:spcPct val="150000"/>
              </a:lnSpc>
              <a:spcBef>
                <a:spcPts val="0"/>
              </a:spcBef>
              <a:buSzTx/>
              <a:buNone/>
              <a:defRPr sz="2133" b="0" i="0" spc="151">
                <a:solidFill>
                  <a:schemeClr val="accent6"/>
                </a:solidFill>
                <a:latin typeface="Microsoft YaHei Light" charset="-122"/>
                <a:ea typeface="Microsoft YaHei Light" charset="-122"/>
                <a:cs typeface="Microsoft YaHei Light" charset="-122"/>
                <a:sym typeface="Microsoft YaHei"/>
              </a:defRPr>
            </a:lvl1pPr>
          </a:lstStyle>
          <a:p>
            <a:pPr lvl="0"/>
            <a:r>
              <a:rPr lang="zh-CN" altLang="en-US" dirty="0"/>
              <a:t>单击此处编辑母版文本样式</a:t>
            </a:r>
          </a:p>
        </p:txBody>
      </p:sp>
    </p:spTree>
    <p:extLst>
      <p:ext uri="{BB962C8B-B14F-4D97-AF65-F5344CB8AC3E}">
        <p14:creationId xmlns:p14="http://schemas.microsoft.com/office/powerpoint/2010/main" val="202843551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空白页 拷贝 1">
    <p:spTree>
      <p:nvGrpSpPr>
        <p:cNvPr id="1" name=""/>
        <p:cNvGrpSpPr/>
        <p:nvPr/>
      </p:nvGrpSpPr>
      <p:grpSpPr>
        <a:xfrm>
          <a:off x="0" y="0"/>
          <a:ext cx="0" cy="0"/>
          <a:chOff x="0" y="0"/>
          <a:chExt cx="0" cy="0"/>
        </a:xfrm>
      </p:grpSpPr>
      <p:sp>
        <p:nvSpPr>
          <p:cNvPr id="16" name="Shape 16"/>
          <p:cNvSpPr>
            <a:spLocks noGrp="1"/>
          </p:cNvSpPr>
          <p:nvPr>
            <p:ph type="sldNum" sz="quarter" idx="2"/>
          </p:nvPr>
        </p:nvSpPr>
        <p:spPr>
          <a:xfrm>
            <a:off x="8618998" y="6356350"/>
            <a:ext cx="237204" cy="232647"/>
          </a:xfrm>
          <a:prstGeom prst="rect">
            <a:avLst/>
          </a:prstGeom>
        </p:spPr>
        <p:txBody>
          <a:bodyPr/>
          <a:lstStyle/>
          <a:p>
            <a:pPr lvl="0"/>
            <a:fld id="{86CB4B4D-7CA3-9044-876B-883B54F8677D}" type="slidenum">
              <a:rPr/>
              <a:t>‹#›</a:t>
            </a:fld>
            <a:endParaRPr/>
          </a:p>
        </p:txBody>
      </p:sp>
    </p:spTree>
    <p:extLst>
      <p:ext uri="{BB962C8B-B14F-4D97-AF65-F5344CB8AC3E}">
        <p14:creationId xmlns:p14="http://schemas.microsoft.com/office/powerpoint/2010/main" val="141698387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仅内容">
    <p:spTree>
      <p:nvGrpSpPr>
        <p:cNvPr id="1" name=""/>
        <p:cNvGrpSpPr/>
        <p:nvPr/>
      </p:nvGrpSpPr>
      <p:grpSpPr>
        <a:xfrm>
          <a:off x="0" y="0"/>
          <a:ext cx="0" cy="0"/>
          <a:chOff x="0" y="0"/>
          <a:chExt cx="0" cy="0"/>
        </a:xfrm>
      </p:grpSpPr>
      <p:sp>
        <p:nvSpPr>
          <p:cNvPr id="31" name="Body Level One…"/>
          <p:cNvSpPr txBox="1">
            <a:spLocks noGrp="1"/>
          </p:cNvSpPr>
          <p:nvPr>
            <p:ph type="body" idx="1" hasCustomPrompt="1"/>
          </p:nvPr>
        </p:nvSpPr>
        <p:spPr>
          <a:xfrm>
            <a:off x="489797" y="985313"/>
            <a:ext cx="11212409" cy="548786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xfrm>
            <a:off x="8618998" y="6356350"/>
            <a:ext cx="237204" cy="232647"/>
          </a:xfrm>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41905828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内容">
    <p:spTree>
      <p:nvGrpSpPr>
        <p:cNvPr id="1" name=""/>
        <p:cNvGrpSpPr/>
        <p:nvPr/>
      </p:nvGrpSpPr>
      <p:grpSpPr>
        <a:xfrm>
          <a:off x="0" y="0"/>
          <a:ext cx="0" cy="0"/>
          <a:chOff x="0" y="0"/>
          <a:chExt cx="0" cy="0"/>
        </a:xfrm>
      </p:grpSpPr>
      <p:sp>
        <p:nvSpPr>
          <p:cNvPr id="22" name="Title Text"/>
          <p:cNvSpPr txBox="1">
            <a:spLocks noGrp="1"/>
          </p:cNvSpPr>
          <p:nvPr>
            <p:ph type="title" hasCustomPrompt="1"/>
          </p:nvPr>
        </p:nvSpPr>
        <p:spPr>
          <a:prstGeom prst="rect">
            <a:avLst/>
          </a:prstGeom>
        </p:spPr>
        <p:txBody>
          <a:bodyPr/>
          <a:lstStyle/>
          <a:p>
            <a:r>
              <a:t>Title Text</a:t>
            </a:r>
          </a:p>
        </p:txBody>
      </p:sp>
      <p:sp>
        <p:nvSpPr>
          <p:cNvPr id="23"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xfrm>
            <a:off x="8596537" y="6356349"/>
            <a:ext cx="282128" cy="235963"/>
          </a:xfrm>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1359837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6275" y="145021"/>
            <a:ext cx="10496550" cy="973746"/>
          </a:xfrm>
        </p:spPr>
        <p:txBody>
          <a:bodyPr/>
          <a:lstStyle>
            <a:lvl1pPr>
              <a:defRPr sz="2800" b="1">
                <a:solidFill>
                  <a:schemeClr val="tx1">
                    <a:lumMod val="75000"/>
                    <a:lumOff val="25000"/>
                  </a:schemeClr>
                </a:solidFill>
                <a:latin typeface="+mn-ea"/>
                <a:ea typeface="+mn-ea"/>
              </a:defRPr>
            </a:lvl1pPr>
          </a:lstStyle>
          <a:p>
            <a:r>
              <a:rPr lang="zh-CN" altLang="en-US"/>
              <a:t>单击此处编辑母版标题样式</a:t>
            </a:r>
          </a:p>
        </p:txBody>
      </p:sp>
      <p:sp>
        <p:nvSpPr>
          <p:cNvPr id="3" name="内容占位符 2"/>
          <p:cNvSpPr>
            <a:spLocks noGrp="1"/>
          </p:cNvSpPr>
          <p:nvPr>
            <p:ph idx="1"/>
          </p:nvPr>
        </p:nvSpPr>
        <p:spPr>
          <a:xfrm>
            <a:off x="676275" y="1351344"/>
            <a:ext cx="10496550" cy="4457700"/>
          </a:xfrm>
        </p:spPr>
        <p:txBody>
          <a:bodyPr>
            <a:normAutofit/>
          </a:bodyPr>
          <a:lstStyle>
            <a:lvl1pPr>
              <a:defRPr sz="1600">
                <a:latin typeface="+mn-ea"/>
                <a:ea typeface="+mn-ea"/>
              </a:defRPr>
            </a:lvl1pPr>
            <a:lvl2pPr>
              <a:defRPr sz="1400">
                <a:latin typeface="+mn-ea"/>
                <a:ea typeface="+mn-ea"/>
              </a:defRPr>
            </a:lvl2pPr>
            <a:lvl3pPr>
              <a:defRPr sz="1200">
                <a:latin typeface="+mn-ea"/>
                <a:ea typeface="+mn-ea"/>
              </a:defRPr>
            </a:lvl3pPr>
            <a:lvl4pPr>
              <a:defRPr sz="1100">
                <a:latin typeface="+mn-ea"/>
                <a:ea typeface="+mn-ea"/>
              </a:defRPr>
            </a:lvl4pPr>
            <a:lvl5pPr>
              <a:defRPr sz="1100">
                <a:latin typeface="+mn-ea"/>
                <a:ea typeface="+mn-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0835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xmlns="" id="{01F5B41A-3B1F-4599-A6BF-20C0AC4C4FBC}"/>
              </a:ext>
            </a:extLst>
          </p:cNvPr>
          <p:cNvSpPr>
            <a:spLocks noGrp="1"/>
          </p:cNvSpPr>
          <p:nvPr>
            <p:ph type="title"/>
          </p:nvPr>
        </p:nvSpPr>
        <p:spPr>
          <a:xfrm>
            <a:off x="838200" y="365125"/>
            <a:ext cx="10515600" cy="804997"/>
          </a:xfrm>
        </p:spPr>
        <p:txBody>
          <a:bodyPr/>
          <a:lstStyle>
            <a:lvl1pPr>
              <a:defRPr sz="2800" b="1">
                <a:solidFill>
                  <a:schemeClr val="tx1">
                    <a:lumMod val="75000"/>
                    <a:lumOff val="25000"/>
                  </a:schemeClr>
                </a:solidFill>
                <a:latin typeface="+mn-ea"/>
                <a:ea typeface="+mn-ea"/>
              </a:defRPr>
            </a:lvl1pPr>
          </a:lstStyle>
          <a:p>
            <a:r>
              <a:rPr lang="zh-CN" altLang="en-US"/>
              <a:t>单击此处编辑母版标题样式</a:t>
            </a:r>
          </a:p>
        </p:txBody>
      </p:sp>
    </p:spTree>
    <p:extLst>
      <p:ext uri="{BB962C8B-B14F-4D97-AF65-F5344CB8AC3E}">
        <p14:creationId xmlns:p14="http://schemas.microsoft.com/office/powerpoint/2010/main" val="1867934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65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AFF44E5-7300-428A-BBB4-20457DCDF5CD}" type="datetimeFigureOut">
              <a:rPr lang="zh-CN" altLang="en-US" smtClean="0"/>
              <a:t>2019/10/31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83E54D8-A4A4-43C8-B4C8-9945EF50F89C}" type="slidenum">
              <a:rPr lang="zh-CN" altLang="en-US" smtClean="0"/>
              <a:t>‹#›</a:t>
            </a:fld>
            <a:endParaRPr lang="zh-CN" altLang="en-US"/>
          </a:p>
        </p:txBody>
      </p:sp>
    </p:spTree>
    <p:extLst>
      <p:ext uri="{BB962C8B-B14F-4D97-AF65-F5344CB8AC3E}">
        <p14:creationId xmlns:p14="http://schemas.microsoft.com/office/powerpoint/2010/main" val="41330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AFF44E5-7300-428A-BBB4-20457DCDF5CD}" type="datetimeFigureOut">
              <a:rPr lang="zh-CN" altLang="en-US" smtClean="0"/>
              <a:t>2019/10/31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83E54D8-A4A4-43C8-B4C8-9945EF50F89C}" type="slidenum">
              <a:rPr lang="zh-CN" altLang="en-US" smtClean="0"/>
              <a:t>‹#›</a:t>
            </a:fld>
            <a:endParaRPr lang="zh-CN" altLang="en-US"/>
          </a:p>
        </p:txBody>
      </p:sp>
    </p:spTree>
    <p:extLst>
      <p:ext uri="{BB962C8B-B14F-4D97-AF65-F5344CB8AC3E}">
        <p14:creationId xmlns:p14="http://schemas.microsoft.com/office/powerpoint/2010/main" val="195365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9AFF44E5-7300-428A-BBB4-20457DCDF5CD}" type="datetimeFigureOut">
              <a:rPr lang="zh-CN" altLang="en-US" smtClean="0"/>
              <a:t>2019/10/31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E83E54D8-A4A4-43C8-B4C8-9945EF50F89C}" type="slidenum">
              <a:rPr lang="zh-CN" altLang="en-US" smtClean="0"/>
              <a:t>‹#›</a:t>
            </a:fld>
            <a:endParaRPr lang="zh-CN" altLang="en-US"/>
          </a:p>
        </p:txBody>
      </p:sp>
    </p:spTree>
    <p:extLst>
      <p:ext uri="{BB962C8B-B14F-4D97-AF65-F5344CB8AC3E}">
        <p14:creationId xmlns:p14="http://schemas.microsoft.com/office/powerpoint/2010/main" val="155006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AFF44E5-7300-428A-BBB4-20457DCDF5CD}" type="datetimeFigureOut">
              <a:rPr lang="zh-CN" altLang="en-US" smtClean="0"/>
              <a:t>2019/10/31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83E54D8-A4A4-43C8-B4C8-9945EF50F89C}" type="slidenum">
              <a:rPr lang="zh-CN" altLang="en-US" smtClean="0"/>
              <a:t>‹#›</a:t>
            </a:fld>
            <a:endParaRPr lang="zh-CN" altLang="en-US"/>
          </a:p>
        </p:txBody>
      </p:sp>
    </p:spTree>
    <p:extLst>
      <p:ext uri="{BB962C8B-B14F-4D97-AF65-F5344CB8AC3E}">
        <p14:creationId xmlns:p14="http://schemas.microsoft.com/office/powerpoint/2010/main" val="33345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AFF44E5-7300-428A-BBB4-20457DCDF5CD}" type="datetimeFigureOut">
              <a:rPr lang="zh-CN" altLang="en-US" smtClean="0"/>
              <a:t>2019/10/31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83E54D8-A4A4-43C8-B4C8-9945EF50F89C}" type="slidenum">
              <a:rPr lang="zh-CN" altLang="en-US" smtClean="0"/>
              <a:t>‹#›</a:t>
            </a:fld>
            <a:endParaRPr lang="zh-CN" altLang="en-US"/>
          </a:p>
        </p:txBody>
      </p:sp>
    </p:spTree>
    <p:extLst>
      <p:ext uri="{BB962C8B-B14F-4D97-AF65-F5344CB8AC3E}">
        <p14:creationId xmlns:p14="http://schemas.microsoft.com/office/powerpoint/2010/main" val="1370526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pic>
        <p:nvPicPr>
          <p:cNvPr id="6" name="图片 1">
            <a:extLst>
              <a:ext uri="{FF2B5EF4-FFF2-40B4-BE49-F238E27FC236}">
                <a16:creationId xmlns:a16="http://schemas.microsoft.com/office/drawing/2014/main" xmlns="" id="{B6ECCB89-C9EF-0143-BED1-F1A2E4D0DC6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10391"/>
            <a:ext cx="12198828" cy="6847609"/>
          </a:xfrm>
          <a:prstGeom prst="rect">
            <a:avLst/>
          </a:prstGeom>
        </p:spPr>
      </p:pic>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2871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15.xml"/><Relationship Id="rId2"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9.jpe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tags" Target="../tags/tag1.xml"/><Relationship Id="rId2"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474" y="2073681"/>
            <a:ext cx="10163620" cy="1702627"/>
          </a:xfrm>
        </p:spPr>
        <p:txBody>
          <a:bodyPr>
            <a:noAutofit/>
          </a:bodyPr>
          <a:lstStyle/>
          <a:p>
            <a:r>
              <a:rPr kumimoji="1" lang="en-US" altLang="zh-CN" sz="3600" spc="800" dirty="0" smtClean="0"/>
              <a:t>GRE</a:t>
            </a:r>
            <a:r>
              <a:rPr kumimoji="1" lang="zh-CN" altLang="en-US" sz="3600" spc="800" dirty="0" smtClean="0"/>
              <a:t>阅读</a:t>
            </a:r>
            <a:r>
              <a:rPr kumimoji="1" lang="zh-CN" altLang="en-US" sz="3600" spc="800" dirty="0" smtClean="0"/>
              <a:t>点题</a:t>
            </a:r>
            <a:endParaRPr kumimoji="1" lang="zh-CN" altLang="en-US" sz="3600" spc="800" dirty="0"/>
          </a:p>
        </p:txBody>
      </p:sp>
      <p:sp>
        <p:nvSpPr>
          <p:cNvPr id="3" name="文本占位符 2"/>
          <p:cNvSpPr>
            <a:spLocks noGrp="1"/>
          </p:cNvSpPr>
          <p:nvPr>
            <p:ph type="body" sz="quarter" idx="17"/>
          </p:nvPr>
        </p:nvSpPr>
        <p:spPr>
          <a:xfrm>
            <a:off x="2422827" y="4771391"/>
            <a:ext cx="9659240" cy="516522"/>
          </a:xfrm>
        </p:spPr>
        <p:txBody>
          <a:bodyPr/>
          <a:lstStyle/>
          <a:p>
            <a:r>
              <a:rPr kumimoji="1" lang="zh-CN" altLang="en-US" spc="400" dirty="0" smtClean="0"/>
              <a:t>尚英哲</a:t>
            </a:r>
            <a:endParaRPr kumimoji="1" lang="zh-CN" altLang="en-US" spc="400" dirty="0"/>
          </a:p>
        </p:txBody>
      </p:sp>
    </p:spTree>
    <p:extLst>
      <p:ext uri="{BB962C8B-B14F-4D97-AF65-F5344CB8AC3E}">
        <p14:creationId xmlns:p14="http://schemas.microsoft.com/office/powerpoint/2010/main" val="65221649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可选流程 1"/>
          <p:cNvSpPr/>
          <p:nvPr/>
        </p:nvSpPr>
        <p:spPr>
          <a:xfrm>
            <a:off x="850558" y="2078952"/>
            <a:ext cx="4951930" cy="2335004"/>
          </a:xfrm>
          <a:prstGeom prst="flowChartAlternateProcess">
            <a:avLst/>
          </a:prstGeom>
          <a:solidFill>
            <a:schemeClr val="accent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b="1" dirty="0" smtClean="0">
                <a:latin typeface="Hannotate SC" charset="-122"/>
                <a:ea typeface="Hannotate SC" charset="-122"/>
                <a:cs typeface="Hannotate SC" charset="-122"/>
              </a:rPr>
              <a:t>Passage</a:t>
            </a:r>
            <a:r>
              <a:rPr kumimoji="1" lang="zh-CN" altLang="en-US" sz="4800" b="1" dirty="0" smtClean="0">
                <a:latin typeface="Hannotate SC" charset="-122"/>
                <a:ea typeface="Hannotate SC" charset="-122"/>
                <a:cs typeface="Hannotate SC" charset="-122"/>
              </a:rPr>
              <a:t> </a:t>
            </a:r>
            <a:r>
              <a:rPr kumimoji="1" lang="en-US" altLang="zh-CN" sz="4800" b="1" dirty="0" smtClean="0">
                <a:latin typeface="Hannotate SC" charset="-122"/>
                <a:ea typeface="Hannotate SC" charset="-122"/>
                <a:cs typeface="Hannotate SC" charset="-122"/>
              </a:rPr>
              <a:t>130</a:t>
            </a:r>
            <a:endParaRPr kumimoji="1" lang="zh-CN" altLang="en-US" sz="4800" b="1" dirty="0">
              <a:latin typeface="Hannotate SC" charset="-122"/>
              <a:ea typeface="Hannotate SC" charset="-122"/>
              <a:cs typeface="Hannotate SC" charset="-122"/>
            </a:endParaRPr>
          </a:p>
        </p:txBody>
      </p:sp>
      <p:sp>
        <p:nvSpPr>
          <p:cNvPr id="3" name="可选流程 2"/>
          <p:cNvSpPr/>
          <p:nvPr/>
        </p:nvSpPr>
        <p:spPr>
          <a:xfrm>
            <a:off x="6658692" y="2078952"/>
            <a:ext cx="4951930" cy="2335004"/>
          </a:xfrm>
          <a:prstGeom prst="flowChartAlternateProcess">
            <a:avLst/>
          </a:prstGeom>
          <a:solidFill>
            <a:schemeClr val="accent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latin typeface="Hannotate SC" charset="-122"/>
                <a:ea typeface="Hannotate SC" charset="-122"/>
                <a:cs typeface="Hannotate SC" charset="-122"/>
              </a:rPr>
              <a:t>0323</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0602</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0705</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0817</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0920</a:t>
            </a:r>
            <a:endParaRPr kumimoji="1" lang="zh-CN" altLang="en-US" sz="28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1078936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latin typeface="Hannotate SC" charset="-122"/>
                <a:ea typeface="Hannotate SC" charset="-122"/>
                <a:cs typeface="Hannotate SC" charset="-122"/>
              </a:rPr>
              <a:t>p</a:t>
            </a:r>
            <a:r>
              <a:rPr kumimoji="1" lang="en-US" altLang="zh-CN" sz="2000" b="1" dirty="0" smtClean="0">
                <a:latin typeface="Hannotate SC" charset="-122"/>
                <a:ea typeface="Hannotate SC" charset="-122"/>
                <a:cs typeface="Hannotate SC" charset="-122"/>
              </a:rPr>
              <a:t>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130</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890453"/>
            <a:ext cx="10394731" cy="2862322"/>
          </a:xfrm>
          <a:prstGeom prst="rect">
            <a:avLst/>
          </a:prstGeom>
          <a:noFill/>
        </p:spPr>
        <p:txBody>
          <a:bodyPr wrap="square" rtlCol="0">
            <a:spAutoFit/>
          </a:bodyPr>
          <a:lstStyle/>
          <a:p>
            <a:pPr>
              <a:lnSpc>
                <a:spcPct val="150000"/>
              </a:lnSpc>
            </a:pPr>
            <a:r>
              <a:rPr lang="en-US" altLang="zh-CN" sz="2000" b="1" dirty="0" smtClean="0"/>
              <a:t>1. The </a:t>
            </a:r>
            <a:r>
              <a:rPr lang="en-US" altLang="zh-CN" sz="2000" b="1" dirty="0"/>
              <a:t>passage is primarily concerned with doing which of the following? </a:t>
            </a:r>
            <a:endParaRPr lang="zh-CN" altLang="en-US" sz="2000" b="1" dirty="0" smtClean="0"/>
          </a:p>
          <a:p>
            <a:pPr>
              <a:lnSpc>
                <a:spcPct val="150000"/>
              </a:lnSpc>
            </a:pPr>
            <a:r>
              <a:rPr lang="en-US" altLang="zh-CN" sz="2000" b="1" dirty="0" smtClean="0"/>
              <a:t>A</a:t>
            </a:r>
            <a:r>
              <a:rPr lang="en-US" altLang="zh-CN" sz="2000" b="1" dirty="0"/>
              <a:t>. presenting an objection to a claim</a:t>
            </a:r>
            <a:br>
              <a:rPr lang="en-US" altLang="zh-CN" sz="2000" b="1" dirty="0"/>
            </a:br>
            <a:r>
              <a:rPr lang="en-US" altLang="zh-CN" sz="2000" b="1" dirty="0"/>
              <a:t>B. accounting for an apparent anomaly</a:t>
            </a:r>
            <a:br>
              <a:rPr lang="en-US" altLang="zh-CN" sz="2000" b="1" dirty="0"/>
            </a:br>
            <a:r>
              <a:rPr lang="en-US" altLang="zh-CN" sz="2000" b="1" dirty="0"/>
              <a:t>C. outlining an alternative interpretation </a:t>
            </a:r>
          </a:p>
          <a:p>
            <a:pPr>
              <a:lnSpc>
                <a:spcPct val="150000"/>
              </a:lnSpc>
            </a:pPr>
            <a:r>
              <a:rPr lang="en-US" altLang="zh-CN" sz="2000" b="1" dirty="0"/>
              <a:t>D. correcting a particular misconception </a:t>
            </a:r>
            <a:endParaRPr lang="zh-CN" altLang="en-US" sz="2000" b="1" dirty="0" smtClean="0"/>
          </a:p>
          <a:p>
            <a:pPr>
              <a:lnSpc>
                <a:spcPct val="150000"/>
              </a:lnSpc>
            </a:pPr>
            <a:r>
              <a:rPr lang="en-US" altLang="zh-CN" sz="2000" b="1" dirty="0" smtClean="0"/>
              <a:t>E</a:t>
            </a:r>
            <a:r>
              <a:rPr lang="en-US" altLang="zh-CN" sz="2000" b="1" dirty="0"/>
              <a:t>. questioning the validity of a comparison </a:t>
            </a:r>
            <a:endParaRPr lang="en-US" altLang="zh-CN" sz="20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latin typeface="Hannotate SC" charset="-122"/>
                <a:ea typeface="Hannotate SC" charset="-122"/>
                <a:cs typeface="Hannotate SC" charset="-122"/>
              </a:rPr>
              <a:t>Step</a:t>
            </a:r>
            <a:r>
              <a:rPr kumimoji="1" lang="zh-CN" altLang="en-US" sz="3600" b="1" dirty="0" smtClean="0">
                <a:latin typeface="Hannotate SC" charset="-122"/>
                <a:ea typeface="Hannotate SC" charset="-122"/>
                <a:cs typeface="Hannotate SC" charset="-122"/>
              </a:rPr>
              <a:t> </a:t>
            </a:r>
            <a:r>
              <a:rPr kumimoji="1" lang="en-US" altLang="zh-CN" sz="3600" b="1" dirty="0" smtClean="0">
                <a:latin typeface="Hannotate SC" charset="-122"/>
                <a:ea typeface="Hannotate SC" charset="-122"/>
                <a:cs typeface="Hannotate SC" charset="-122"/>
              </a:rPr>
              <a:t>1:</a:t>
            </a:r>
            <a:r>
              <a:rPr kumimoji="1" lang="zh-CN" altLang="en-US" sz="3600" b="1" dirty="0" smtClean="0">
                <a:latin typeface="Hannotate SC" charset="-122"/>
                <a:ea typeface="Hannotate SC" charset="-122"/>
                <a:cs typeface="Hannotate SC" charset="-122"/>
              </a:rPr>
              <a:t> 读题，判定题目类型</a:t>
            </a:r>
            <a:endParaRPr kumimoji="1" lang="zh-CN" altLang="en-US" sz="36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428991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latin typeface="Hannotate SC" charset="-122"/>
                <a:ea typeface="Hannotate SC" charset="-122"/>
                <a:cs typeface="Hannotate SC" charset="-122"/>
              </a:rPr>
              <a:t>p</a:t>
            </a:r>
            <a:r>
              <a:rPr kumimoji="1" lang="en-US" altLang="zh-CN" sz="2000" b="1" dirty="0" smtClean="0">
                <a:latin typeface="Hannotate SC" charset="-122"/>
                <a:ea typeface="Hannotate SC" charset="-122"/>
                <a:cs typeface="Hannotate SC" charset="-122"/>
              </a:rPr>
              <a:t>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130</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2207172" y="77541"/>
            <a:ext cx="8681545" cy="646331"/>
          </a:xfrm>
          <a:prstGeom prst="rect">
            <a:avLst/>
          </a:prstGeom>
          <a:noFill/>
        </p:spPr>
        <p:txBody>
          <a:bodyPr wrap="square" rtlCol="0">
            <a:spAutoFit/>
          </a:bodyPr>
          <a:lstStyle>
            <a:defPPr>
              <a:defRPr lang="zh-CN"/>
            </a:defPPr>
            <a:lvl1pPr>
              <a:defRPr kumimoji="1" sz="3600" b="1">
                <a:latin typeface="Hannotate SC" charset="-122"/>
                <a:ea typeface="Hannotate SC" charset="-122"/>
                <a:cs typeface="Hannotate SC" charset="-122"/>
              </a:defRPr>
            </a:lvl1pPr>
          </a:lstStyle>
          <a:p>
            <a:r>
              <a:rPr lang="en-US" altLang="zh-CN" dirty="0"/>
              <a:t>Step</a:t>
            </a:r>
            <a:r>
              <a:rPr lang="zh-CN" altLang="en-US" dirty="0"/>
              <a:t> </a:t>
            </a:r>
            <a:r>
              <a:rPr lang="en-US" altLang="zh-CN" dirty="0"/>
              <a:t>2:</a:t>
            </a:r>
            <a:r>
              <a:rPr lang="zh-CN" altLang="en-US" dirty="0"/>
              <a:t> 读文章</a:t>
            </a:r>
          </a:p>
        </p:txBody>
      </p:sp>
      <p:sp>
        <p:nvSpPr>
          <p:cNvPr id="7" name="文本框 6"/>
          <p:cNvSpPr txBox="1"/>
          <p:nvPr/>
        </p:nvSpPr>
        <p:spPr>
          <a:xfrm>
            <a:off x="178676" y="764024"/>
            <a:ext cx="11698013" cy="6093976"/>
          </a:xfrm>
          <a:prstGeom prst="rect">
            <a:avLst/>
          </a:prstGeom>
          <a:noFill/>
        </p:spPr>
        <p:txBody>
          <a:bodyPr wrap="square" rtlCol="0">
            <a:spAutoFit/>
          </a:bodyPr>
          <a:lstStyle/>
          <a:p>
            <a:pPr>
              <a:lnSpc>
                <a:spcPct val="150000"/>
              </a:lnSpc>
            </a:pPr>
            <a:r>
              <a:rPr lang="en-US" altLang="zh-CN" sz="2000" b="1" dirty="0"/>
              <a:t>Some archaeologists speculate that the Americas might have been initially colonized between 40,000 and 25,000 years ago. However, to support this theory it is necessary to explain the absence of generally accepted habitation sites for that time interval in what is now the United States. Australia, which has a smaller land area than the United States, has many such sites, supporting the generally accepted claim that the continent was colonized by humans at least 40,000 years ago. Australia is less densely populated (resulting in lower chances of discovering sites) and with its overall greater aridity would have presented conditions less favorable for hunter-gatherer occupation. Proportionally, at least as much land area has been lost from the coastal regions of Australia because of postglacial sea-level rise as in the United States, so any coastal archaeological record in Australia should have been depleted about as much as a coastal record in the United States. Since there are so many resource-rich rivers leading inland from the United States coastlines, it seems implausible that a growing population of humans would have confined itself to coasts for thousands of years. If inhabitants were present 25,000 years ago, the chances of their appearing in the archaeological record would seem to be greater than for Australia. </a:t>
            </a:r>
            <a:endParaRPr lang="en-US" altLang="zh-CN" sz="2000" b="1" dirty="0">
              <a:effectLst/>
            </a:endParaRPr>
          </a:p>
        </p:txBody>
      </p:sp>
    </p:spTree>
    <p:extLst>
      <p:ext uri="{BB962C8B-B14F-4D97-AF65-F5344CB8AC3E}">
        <p14:creationId xmlns:p14="http://schemas.microsoft.com/office/powerpoint/2010/main" val="955604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latin typeface="Hannotate SC" charset="-122"/>
                <a:ea typeface="Hannotate SC" charset="-122"/>
                <a:cs typeface="Hannotate SC" charset="-122"/>
              </a:rPr>
              <a:t>p</a:t>
            </a:r>
            <a:r>
              <a:rPr kumimoji="1" lang="en-US" altLang="zh-CN" sz="2000" b="1" dirty="0" smtClean="0">
                <a:latin typeface="Hannotate SC" charset="-122"/>
                <a:ea typeface="Hannotate SC" charset="-122"/>
                <a:cs typeface="Hannotate SC" charset="-122"/>
              </a:rPr>
              <a:t>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130</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890453"/>
            <a:ext cx="10394731" cy="2862322"/>
          </a:xfrm>
          <a:prstGeom prst="rect">
            <a:avLst/>
          </a:prstGeom>
          <a:noFill/>
        </p:spPr>
        <p:txBody>
          <a:bodyPr wrap="square" rtlCol="0">
            <a:spAutoFit/>
          </a:bodyPr>
          <a:lstStyle/>
          <a:p>
            <a:pPr>
              <a:lnSpc>
                <a:spcPct val="150000"/>
              </a:lnSpc>
            </a:pPr>
            <a:r>
              <a:rPr lang="en-US" altLang="zh-CN" sz="2000" b="1" dirty="0" smtClean="0"/>
              <a:t>1. The </a:t>
            </a:r>
            <a:r>
              <a:rPr lang="en-US" altLang="zh-CN" sz="2000" b="1" dirty="0"/>
              <a:t>passage is primarily concerned with doing which of the following? </a:t>
            </a:r>
            <a:endParaRPr lang="zh-CN" altLang="en-US" sz="2000" b="1" dirty="0" smtClean="0"/>
          </a:p>
          <a:p>
            <a:pPr>
              <a:lnSpc>
                <a:spcPct val="150000"/>
              </a:lnSpc>
            </a:pPr>
            <a:r>
              <a:rPr lang="en-US" altLang="zh-CN" sz="2000" b="1" dirty="0" smtClean="0"/>
              <a:t>A</a:t>
            </a:r>
            <a:r>
              <a:rPr lang="en-US" altLang="zh-CN" sz="2000" b="1" dirty="0"/>
              <a:t>. presenting an objection to a claim</a:t>
            </a:r>
            <a:br>
              <a:rPr lang="en-US" altLang="zh-CN" sz="2000" b="1" dirty="0"/>
            </a:br>
            <a:r>
              <a:rPr lang="en-US" altLang="zh-CN" sz="2000" b="1" dirty="0"/>
              <a:t>B. accounting for an apparent anomaly</a:t>
            </a:r>
            <a:br>
              <a:rPr lang="en-US" altLang="zh-CN" sz="2000" b="1" dirty="0"/>
            </a:br>
            <a:r>
              <a:rPr lang="en-US" altLang="zh-CN" sz="2000" b="1" dirty="0"/>
              <a:t>C. outlining an alternative interpretation </a:t>
            </a:r>
          </a:p>
          <a:p>
            <a:pPr>
              <a:lnSpc>
                <a:spcPct val="150000"/>
              </a:lnSpc>
            </a:pPr>
            <a:r>
              <a:rPr lang="en-US" altLang="zh-CN" sz="2000" b="1" dirty="0"/>
              <a:t>D. correcting a particular misconception </a:t>
            </a:r>
            <a:endParaRPr lang="zh-CN" altLang="en-US" sz="2000" b="1" dirty="0" smtClean="0"/>
          </a:p>
          <a:p>
            <a:pPr>
              <a:lnSpc>
                <a:spcPct val="150000"/>
              </a:lnSpc>
            </a:pPr>
            <a:r>
              <a:rPr lang="en-US" altLang="zh-CN" sz="2000" b="1" dirty="0" smtClean="0"/>
              <a:t>E</a:t>
            </a:r>
            <a:r>
              <a:rPr lang="en-US" altLang="zh-CN" sz="2000" b="1" dirty="0"/>
              <a:t>. questioning the validity of a comparison </a:t>
            </a:r>
            <a:endParaRPr lang="en-US" altLang="zh-CN" sz="20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latin typeface="Hannotate SC" charset="-122"/>
                <a:ea typeface="Hannotate SC" charset="-122"/>
                <a:cs typeface="Hannotate SC" charset="-122"/>
              </a:rPr>
              <a:t>Step</a:t>
            </a:r>
            <a:r>
              <a:rPr kumimoji="1" lang="zh-CN" altLang="en-US" sz="3600" b="1" dirty="0" smtClean="0">
                <a:latin typeface="Hannotate SC" charset="-122"/>
                <a:ea typeface="Hannotate SC" charset="-122"/>
                <a:cs typeface="Hannotate SC" charset="-122"/>
              </a:rPr>
              <a:t> </a:t>
            </a:r>
            <a:r>
              <a:rPr kumimoji="1" lang="en-US" altLang="zh-CN" sz="3600" b="1" dirty="0" smtClean="0">
                <a:latin typeface="Hannotate SC" charset="-122"/>
                <a:ea typeface="Hannotate SC" charset="-122"/>
                <a:cs typeface="Hannotate SC" charset="-122"/>
              </a:rPr>
              <a:t>1:</a:t>
            </a:r>
            <a:r>
              <a:rPr kumimoji="1" lang="zh-CN" altLang="en-US" sz="3600" b="1" dirty="0" smtClean="0">
                <a:latin typeface="Hannotate SC" charset="-122"/>
                <a:ea typeface="Hannotate SC" charset="-122"/>
                <a:cs typeface="Hannotate SC" charset="-122"/>
              </a:rPr>
              <a:t> 读题，判定题目类型</a:t>
            </a:r>
            <a:endParaRPr kumimoji="1" lang="zh-CN" altLang="en-US" sz="36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1965749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latin typeface="Hannotate SC" charset="-122"/>
                <a:ea typeface="Hannotate SC" charset="-122"/>
                <a:cs typeface="Hannotate SC" charset="-122"/>
              </a:rPr>
              <a:t>p</a:t>
            </a:r>
            <a:r>
              <a:rPr kumimoji="1" lang="en-US" altLang="zh-CN" sz="2000" b="1" dirty="0" smtClean="0">
                <a:latin typeface="Hannotate SC" charset="-122"/>
                <a:ea typeface="Hannotate SC" charset="-122"/>
                <a:cs typeface="Hannotate SC" charset="-122"/>
              </a:rPr>
              <a:t>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130</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890453"/>
            <a:ext cx="10394731" cy="3323987"/>
          </a:xfrm>
          <a:prstGeom prst="rect">
            <a:avLst/>
          </a:prstGeom>
          <a:noFill/>
        </p:spPr>
        <p:txBody>
          <a:bodyPr wrap="square" rtlCol="0">
            <a:spAutoFit/>
          </a:bodyPr>
          <a:lstStyle/>
          <a:p>
            <a:pPr>
              <a:lnSpc>
                <a:spcPct val="150000"/>
              </a:lnSpc>
            </a:pPr>
            <a:r>
              <a:rPr lang="en-US" altLang="zh-CN" sz="2000" b="1" dirty="0"/>
              <a:t>2. The author of the passage implies which of the following about 25,000 years ago?</a:t>
            </a:r>
            <a:br>
              <a:rPr lang="en-US" altLang="zh-CN" sz="2000" b="1" dirty="0"/>
            </a:br>
            <a:r>
              <a:rPr lang="en-US" altLang="zh-CN" sz="2000" b="1" dirty="0"/>
              <a:t>A. The coastline of the region that is now the United States is longer than it was 40,000 years ago.</a:t>
            </a:r>
            <a:br>
              <a:rPr lang="en-US" altLang="zh-CN" sz="2000" b="1" dirty="0"/>
            </a:br>
            <a:r>
              <a:rPr lang="en-US" altLang="zh-CN" sz="2000" b="1" dirty="0"/>
              <a:t>B. Rivers in what is now the United States were numerous than they are now.</a:t>
            </a:r>
            <a:br>
              <a:rPr lang="en-US" altLang="zh-CN" sz="2000" b="1" dirty="0"/>
            </a:br>
            <a:r>
              <a:rPr lang="en-US" altLang="zh-CN" sz="2000" b="1" dirty="0"/>
              <a:t>C. Australia was less densely populated at that time than was the region that is now the United States.</a:t>
            </a:r>
            <a:br>
              <a:rPr lang="en-US" altLang="zh-CN" sz="2000" b="1" dirty="0"/>
            </a:br>
            <a:r>
              <a:rPr lang="en-US" altLang="zh-CN" sz="2000" b="1" dirty="0"/>
              <a:t>D. Australia’s climate was significantly drier than it is now.</a:t>
            </a:r>
            <a:br>
              <a:rPr lang="en-US" altLang="zh-CN" sz="2000" b="1" dirty="0"/>
            </a:br>
            <a:r>
              <a:rPr lang="en-US" altLang="zh-CN" sz="2000" b="1" dirty="0"/>
              <a:t>E. Global sea level was lower than it is now. </a:t>
            </a:r>
            <a:endParaRPr lang="en-US" altLang="zh-CN" sz="20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latin typeface="Hannotate SC" charset="-122"/>
                <a:ea typeface="Hannotate SC" charset="-122"/>
                <a:cs typeface="Hannotate SC" charset="-122"/>
              </a:rPr>
              <a:t>Step</a:t>
            </a:r>
            <a:r>
              <a:rPr kumimoji="1" lang="zh-CN" altLang="en-US" sz="3600" b="1" dirty="0" smtClean="0">
                <a:latin typeface="Hannotate SC" charset="-122"/>
                <a:ea typeface="Hannotate SC" charset="-122"/>
                <a:cs typeface="Hannotate SC" charset="-122"/>
              </a:rPr>
              <a:t> </a:t>
            </a:r>
            <a:r>
              <a:rPr kumimoji="1" lang="en-US" altLang="zh-CN" sz="3600" b="1" dirty="0" smtClean="0">
                <a:latin typeface="Hannotate SC" charset="-122"/>
                <a:ea typeface="Hannotate SC" charset="-122"/>
                <a:cs typeface="Hannotate SC" charset="-122"/>
              </a:rPr>
              <a:t>1:</a:t>
            </a:r>
            <a:r>
              <a:rPr kumimoji="1" lang="zh-CN" altLang="en-US" sz="3600" b="1" dirty="0" smtClean="0">
                <a:latin typeface="Hannotate SC" charset="-122"/>
                <a:ea typeface="Hannotate SC" charset="-122"/>
                <a:cs typeface="Hannotate SC" charset="-122"/>
              </a:rPr>
              <a:t> 读题，判定题目类型</a:t>
            </a:r>
            <a:endParaRPr kumimoji="1" lang="zh-CN" altLang="en-US" sz="36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1464194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latin typeface="Hannotate SC" charset="-122"/>
                <a:ea typeface="Hannotate SC" charset="-122"/>
                <a:cs typeface="Hannotate SC" charset="-122"/>
              </a:rPr>
              <a:t>p</a:t>
            </a:r>
            <a:r>
              <a:rPr kumimoji="1" lang="en-US" altLang="zh-CN" sz="2000" b="1" dirty="0" smtClean="0">
                <a:latin typeface="Hannotate SC" charset="-122"/>
                <a:ea typeface="Hannotate SC" charset="-122"/>
                <a:cs typeface="Hannotate SC" charset="-122"/>
              </a:rPr>
              <a:t>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130</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2207172" y="77541"/>
            <a:ext cx="8681545" cy="646331"/>
          </a:xfrm>
          <a:prstGeom prst="rect">
            <a:avLst/>
          </a:prstGeom>
          <a:noFill/>
        </p:spPr>
        <p:txBody>
          <a:bodyPr wrap="square" rtlCol="0">
            <a:spAutoFit/>
          </a:bodyPr>
          <a:lstStyle>
            <a:defPPr>
              <a:defRPr lang="zh-CN"/>
            </a:defPPr>
            <a:lvl1pPr>
              <a:defRPr kumimoji="1" sz="3600" b="1">
                <a:latin typeface="Hannotate SC" charset="-122"/>
                <a:ea typeface="Hannotate SC" charset="-122"/>
                <a:cs typeface="Hannotate SC" charset="-122"/>
              </a:defRPr>
            </a:lvl1pPr>
          </a:lstStyle>
          <a:p>
            <a:r>
              <a:rPr lang="en-US" altLang="zh-CN" dirty="0"/>
              <a:t>Step</a:t>
            </a:r>
            <a:r>
              <a:rPr lang="zh-CN" altLang="en-US" dirty="0"/>
              <a:t> </a:t>
            </a:r>
            <a:r>
              <a:rPr lang="en-US" altLang="zh-CN" dirty="0"/>
              <a:t>2:</a:t>
            </a:r>
            <a:r>
              <a:rPr lang="zh-CN" altLang="en-US" dirty="0"/>
              <a:t> 读文章</a:t>
            </a:r>
          </a:p>
        </p:txBody>
      </p:sp>
      <p:sp>
        <p:nvSpPr>
          <p:cNvPr id="7" name="文本框 6"/>
          <p:cNvSpPr txBox="1"/>
          <p:nvPr/>
        </p:nvSpPr>
        <p:spPr>
          <a:xfrm>
            <a:off x="178676" y="764024"/>
            <a:ext cx="11698013" cy="6093976"/>
          </a:xfrm>
          <a:prstGeom prst="rect">
            <a:avLst/>
          </a:prstGeom>
          <a:noFill/>
        </p:spPr>
        <p:txBody>
          <a:bodyPr wrap="square" rtlCol="0">
            <a:spAutoFit/>
          </a:bodyPr>
          <a:lstStyle/>
          <a:p>
            <a:pPr>
              <a:lnSpc>
                <a:spcPct val="150000"/>
              </a:lnSpc>
            </a:pPr>
            <a:r>
              <a:rPr lang="en-US" altLang="zh-CN" sz="2000" b="1" dirty="0"/>
              <a:t>Some archaeologists speculate that the Americas might have been initially colonized between 40,000 and 25,000 years ago. However, to support this theory it is necessary to explain the absence of generally accepted habitation sites for that time interval in what is now the United States. Australia, which has a smaller land area than the United States, has many such sites, supporting the generally accepted claim that the continent was colonized by humans at least 40,000 years ago. Australia is less densely populated (resulting in lower chances of discovering sites) and with its overall greater aridity would have presented conditions less favorable for hunter-gatherer occupation. Proportionally, at least as much land area has been lost from the coastal regions of Australia because of postglacial sea-level rise as in the United States, so any coastal archaeological record in Australia should have been depleted about as much as a coastal record in the United States. Since there are so many resource-rich rivers leading inland from the United States coastlines, it seems implausible that a growing population of humans would have confined itself to coasts for thousands of years. If inhabitants were present 25,000 years ago, the chances of their appearing in the archaeological record would seem to be greater than for Australia. </a:t>
            </a:r>
            <a:endParaRPr lang="en-US" altLang="zh-CN" sz="2000" b="1" dirty="0">
              <a:effectLst/>
            </a:endParaRPr>
          </a:p>
        </p:txBody>
      </p:sp>
    </p:spTree>
    <p:extLst>
      <p:ext uri="{BB962C8B-B14F-4D97-AF65-F5344CB8AC3E}">
        <p14:creationId xmlns:p14="http://schemas.microsoft.com/office/powerpoint/2010/main" val="696371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latin typeface="Hannotate SC" charset="-122"/>
                <a:ea typeface="Hannotate SC" charset="-122"/>
                <a:cs typeface="Hannotate SC" charset="-122"/>
              </a:rPr>
              <a:t>p</a:t>
            </a:r>
            <a:r>
              <a:rPr kumimoji="1" lang="en-US" altLang="zh-CN" sz="2000" b="1" dirty="0" smtClean="0">
                <a:latin typeface="Hannotate SC" charset="-122"/>
                <a:ea typeface="Hannotate SC" charset="-122"/>
                <a:cs typeface="Hannotate SC" charset="-122"/>
              </a:rPr>
              <a:t>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130</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890453"/>
            <a:ext cx="10394731" cy="3323987"/>
          </a:xfrm>
          <a:prstGeom prst="rect">
            <a:avLst/>
          </a:prstGeom>
          <a:noFill/>
        </p:spPr>
        <p:txBody>
          <a:bodyPr wrap="square" rtlCol="0">
            <a:spAutoFit/>
          </a:bodyPr>
          <a:lstStyle/>
          <a:p>
            <a:pPr>
              <a:lnSpc>
                <a:spcPct val="150000"/>
              </a:lnSpc>
            </a:pPr>
            <a:r>
              <a:rPr lang="en-US" altLang="zh-CN" sz="2000" b="1" dirty="0"/>
              <a:t>2. The author of the passage implies which of the following about 25,000 years ago?</a:t>
            </a:r>
            <a:br>
              <a:rPr lang="en-US" altLang="zh-CN" sz="2000" b="1" dirty="0"/>
            </a:br>
            <a:r>
              <a:rPr lang="en-US" altLang="zh-CN" sz="2000" b="1" dirty="0"/>
              <a:t>A. The coastline of the region that is now the United States is longer than it was 40,000 years ago.</a:t>
            </a:r>
            <a:br>
              <a:rPr lang="en-US" altLang="zh-CN" sz="2000" b="1" dirty="0"/>
            </a:br>
            <a:r>
              <a:rPr lang="en-US" altLang="zh-CN" sz="2000" b="1" dirty="0"/>
              <a:t>B. Rivers in what is now the United States were numerous than they are now.</a:t>
            </a:r>
            <a:br>
              <a:rPr lang="en-US" altLang="zh-CN" sz="2000" b="1" dirty="0"/>
            </a:br>
            <a:r>
              <a:rPr lang="en-US" altLang="zh-CN" sz="2000" b="1" dirty="0"/>
              <a:t>C. Australia was less densely populated at that time than was the region that is now the United States.</a:t>
            </a:r>
            <a:br>
              <a:rPr lang="en-US" altLang="zh-CN" sz="2000" b="1" dirty="0"/>
            </a:br>
            <a:r>
              <a:rPr lang="en-US" altLang="zh-CN" sz="2000" b="1" dirty="0"/>
              <a:t>D. Australia’s climate was significantly drier than it is now.</a:t>
            </a:r>
            <a:br>
              <a:rPr lang="en-US" altLang="zh-CN" sz="2000" b="1" dirty="0"/>
            </a:br>
            <a:r>
              <a:rPr lang="en-US" altLang="zh-CN" sz="2000" b="1" dirty="0"/>
              <a:t>E. Global sea level was lower than it is now. </a:t>
            </a:r>
            <a:endParaRPr lang="en-US" altLang="zh-CN" sz="20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latin typeface="Hannotate SC" charset="-122"/>
                <a:ea typeface="Hannotate SC" charset="-122"/>
                <a:cs typeface="Hannotate SC" charset="-122"/>
              </a:rPr>
              <a:t>Step</a:t>
            </a:r>
            <a:r>
              <a:rPr kumimoji="1" lang="zh-CN" altLang="en-US" sz="3600" b="1" dirty="0" smtClean="0">
                <a:latin typeface="Hannotate SC" charset="-122"/>
                <a:ea typeface="Hannotate SC" charset="-122"/>
                <a:cs typeface="Hannotate SC" charset="-122"/>
              </a:rPr>
              <a:t> </a:t>
            </a:r>
            <a:r>
              <a:rPr kumimoji="1" lang="en-US" altLang="zh-CN" sz="3600" b="1" dirty="0" smtClean="0">
                <a:latin typeface="Hannotate SC" charset="-122"/>
                <a:ea typeface="Hannotate SC" charset="-122"/>
                <a:cs typeface="Hannotate SC" charset="-122"/>
              </a:rPr>
              <a:t>1:</a:t>
            </a:r>
            <a:r>
              <a:rPr kumimoji="1" lang="zh-CN" altLang="en-US" sz="3600" b="1" dirty="0" smtClean="0">
                <a:latin typeface="Hannotate SC" charset="-122"/>
                <a:ea typeface="Hannotate SC" charset="-122"/>
                <a:cs typeface="Hannotate SC" charset="-122"/>
              </a:rPr>
              <a:t> 读题，判定题目类型</a:t>
            </a:r>
            <a:endParaRPr kumimoji="1" lang="zh-CN" altLang="en-US" sz="36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128999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latin typeface="Hannotate SC" charset="-122"/>
                <a:ea typeface="Hannotate SC" charset="-122"/>
                <a:cs typeface="Hannotate SC" charset="-122"/>
              </a:rPr>
              <a:t>p</a:t>
            </a:r>
            <a:r>
              <a:rPr kumimoji="1" lang="en-US" altLang="zh-CN" sz="2000" b="1" dirty="0" smtClean="0">
                <a:latin typeface="Hannotate SC" charset="-122"/>
                <a:ea typeface="Hannotate SC" charset="-122"/>
                <a:cs typeface="Hannotate SC" charset="-122"/>
              </a:rPr>
              <a:t>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130</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890453"/>
            <a:ext cx="10394731" cy="4247317"/>
          </a:xfrm>
          <a:prstGeom prst="rect">
            <a:avLst/>
          </a:prstGeom>
          <a:noFill/>
        </p:spPr>
        <p:txBody>
          <a:bodyPr wrap="square" rtlCol="0">
            <a:spAutoFit/>
          </a:bodyPr>
          <a:lstStyle/>
          <a:p>
            <a:pPr>
              <a:lnSpc>
                <a:spcPct val="150000"/>
              </a:lnSpc>
            </a:pPr>
            <a:r>
              <a:rPr lang="en-US" altLang="zh-CN" sz="2000" b="1" dirty="0"/>
              <a:t>3. The author of the passage implies that, in what is now the United States, archaeological evidence of inhabitation in the period from 40,000 to 25,000 years ago is lacking because that region</a:t>
            </a:r>
            <a:br>
              <a:rPr lang="en-US" altLang="zh-CN" sz="2000" b="1" dirty="0"/>
            </a:br>
            <a:r>
              <a:rPr lang="en-US" altLang="zh-CN" sz="2000" b="1" dirty="0"/>
              <a:t>A. had its oldest habitation sites inundated following a postglacial rise in sea level. </a:t>
            </a:r>
          </a:p>
          <a:p>
            <a:pPr>
              <a:lnSpc>
                <a:spcPct val="150000"/>
              </a:lnSpc>
            </a:pPr>
            <a:r>
              <a:rPr lang="en-US" altLang="zh-CN" sz="2000" b="1" dirty="0"/>
              <a:t>B. has many resource-rich rivers that facilitated the dispersal of early inhabitants from an initial concentration in coastal areas.</a:t>
            </a:r>
            <a:br>
              <a:rPr lang="en-US" altLang="zh-CN" sz="2000" b="1" dirty="0"/>
            </a:br>
            <a:r>
              <a:rPr lang="en-US" altLang="zh-CN" sz="2000" b="1" dirty="0"/>
              <a:t>C. was sparsely populated until about 25,000 years ago.</a:t>
            </a:r>
            <a:br>
              <a:rPr lang="en-US" altLang="zh-CN" sz="2000" b="1" dirty="0"/>
            </a:br>
            <a:r>
              <a:rPr lang="en-US" altLang="zh-CN" sz="2000" b="1" dirty="0"/>
              <a:t>D. was colonized less than 25,000 years ago. </a:t>
            </a:r>
          </a:p>
          <a:p>
            <a:pPr>
              <a:lnSpc>
                <a:spcPct val="150000"/>
              </a:lnSpc>
            </a:pPr>
            <a:r>
              <a:rPr lang="en-US" altLang="zh-CN" sz="2000" b="1" dirty="0"/>
              <a:t>E. was inhabited only by hunter-gatherers until 25,000 years ago. </a:t>
            </a:r>
            <a:endParaRPr lang="en-US" altLang="zh-CN" sz="20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latin typeface="Hannotate SC" charset="-122"/>
                <a:ea typeface="Hannotate SC" charset="-122"/>
                <a:cs typeface="Hannotate SC" charset="-122"/>
              </a:rPr>
              <a:t>Step</a:t>
            </a:r>
            <a:r>
              <a:rPr kumimoji="1" lang="zh-CN" altLang="en-US" sz="3600" b="1" dirty="0" smtClean="0">
                <a:latin typeface="Hannotate SC" charset="-122"/>
                <a:ea typeface="Hannotate SC" charset="-122"/>
                <a:cs typeface="Hannotate SC" charset="-122"/>
              </a:rPr>
              <a:t> </a:t>
            </a:r>
            <a:r>
              <a:rPr kumimoji="1" lang="en-US" altLang="zh-CN" sz="3600" b="1" dirty="0" smtClean="0">
                <a:latin typeface="Hannotate SC" charset="-122"/>
                <a:ea typeface="Hannotate SC" charset="-122"/>
                <a:cs typeface="Hannotate SC" charset="-122"/>
              </a:rPr>
              <a:t>1:</a:t>
            </a:r>
            <a:r>
              <a:rPr kumimoji="1" lang="zh-CN" altLang="en-US" sz="3600" b="1" dirty="0" smtClean="0">
                <a:latin typeface="Hannotate SC" charset="-122"/>
                <a:ea typeface="Hannotate SC" charset="-122"/>
                <a:cs typeface="Hannotate SC" charset="-122"/>
              </a:rPr>
              <a:t> 读题，判定题目类型</a:t>
            </a:r>
            <a:endParaRPr kumimoji="1" lang="zh-CN" altLang="en-US" sz="36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1291411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latin typeface="Hannotate SC" charset="-122"/>
                <a:ea typeface="Hannotate SC" charset="-122"/>
                <a:cs typeface="Hannotate SC" charset="-122"/>
              </a:rPr>
              <a:t>p</a:t>
            </a:r>
            <a:r>
              <a:rPr kumimoji="1" lang="en-US" altLang="zh-CN" sz="2000" b="1" dirty="0" smtClean="0">
                <a:latin typeface="Hannotate SC" charset="-122"/>
                <a:ea typeface="Hannotate SC" charset="-122"/>
                <a:cs typeface="Hannotate SC" charset="-122"/>
              </a:rPr>
              <a:t>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130</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2207172" y="77541"/>
            <a:ext cx="8681545" cy="646331"/>
          </a:xfrm>
          <a:prstGeom prst="rect">
            <a:avLst/>
          </a:prstGeom>
          <a:noFill/>
        </p:spPr>
        <p:txBody>
          <a:bodyPr wrap="square" rtlCol="0">
            <a:spAutoFit/>
          </a:bodyPr>
          <a:lstStyle>
            <a:defPPr>
              <a:defRPr lang="zh-CN"/>
            </a:defPPr>
            <a:lvl1pPr>
              <a:defRPr kumimoji="1" sz="3600" b="1">
                <a:latin typeface="Hannotate SC" charset="-122"/>
                <a:ea typeface="Hannotate SC" charset="-122"/>
                <a:cs typeface="Hannotate SC" charset="-122"/>
              </a:defRPr>
            </a:lvl1pPr>
          </a:lstStyle>
          <a:p>
            <a:r>
              <a:rPr lang="en-US" altLang="zh-CN" dirty="0"/>
              <a:t>Step</a:t>
            </a:r>
            <a:r>
              <a:rPr lang="zh-CN" altLang="en-US" dirty="0"/>
              <a:t> </a:t>
            </a:r>
            <a:r>
              <a:rPr lang="en-US" altLang="zh-CN" dirty="0"/>
              <a:t>2:</a:t>
            </a:r>
            <a:r>
              <a:rPr lang="zh-CN" altLang="en-US" dirty="0"/>
              <a:t> 读文章</a:t>
            </a:r>
          </a:p>
        </p:txBody>
      </p:sp>
      <p:sp>
        <p:nvSpPr>
          <p:cNvPr id="7" name="文本框 6"/>
          <p:cNvSpPr txBox="1"/>
          <p:nvPr/>
        </p:nvSpPr>
        <p:spPr>
          <a:xfrm>
            <a:off x="178676" y="764024"/>
            <a:ext cx="11698013" cy="6093976"/>
          </a:xfrm>
          <a:prstGeom prst="rect">
            <a:avLst/>
          </a:prstGeom>
          <a:noFill/>
        </p:spPr>
        <p:txBody>
          <a:bodyPr wrap="square" rtlCol="0">
            <a:spAutoFit/>
          </a:bodyPr>
          <a:lstStyle/>
          <a:p>
            <a:pPr>
              <a:lnSpc>
                <a:spcPct val="150000"/>
              </a:lnSpc>
            </a:pPr>
            <a:r>
              <a:rPr lang="en-US" altLang="zh-CN" sz="2000" b="1" dirty="0"/>
              <a:t>Some archaeologists speculate that the Americas might have been initially colonized between 40,000 and 25,000 years ago. However, to support this theory it is necessary to explain the absence of generally accepted habitation sites for that time interval in what is now the United States. Australia, which has a smaller land area than the United States, has many such sites, supporting the generally accepted claim that the continent was colonized by humans at least 40,000 years ago. Australia is less densely populated (resulting in lower chances of discovering sites) and with its overall greater aridity would have presented conditions less favorable for hunter-gatherer occupation. Proportionally, at least as much land area has been lost from the coastal regions of Australia because of postglacial sea-level rise as in the United States, so any coastal archaeological record in Australia should have been depleted about as much as a coastal record in the United States. Since there are so many resource-rich rivers leading inland from the United States coastlines, it seems implausible that a growing population of humans would have confined itself to coasts for thousands of years. If inhabitants were present 25,000 years ago, the chances of their appearing in the archaeological record would seem to be greater than for Australia. </a:t>
            </a:r>
            <a:endParaRPr lang="en-US" altLang="zh-CN" sz="2000" b="1" dirty="0">
              <a:effectLst/>
            </a:endParaRPr>
          </a:p>
        </p:txBody>
      </p:sp>
    </p:spTree>
    <p:extLst>
      <p:ext uri="{BB962C8B-B14F-4D97-AF65-F5344CB8AC3E}">
        <p14:creationId xmlns:p14="http://schemas.microsoft.com/office/powerpoint/2010/main" val="143120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latin typeface="Hannotate SC" charset="-122"/>
                <a:ea typeface="Hannotate SC" charset="-122"/>
                <a:cs typeface="Hannotate SC" charset="-122"/>
              </a:rPr>
              <a:t>p</a:t>
            </a:r>
            <a:r>
              <a:rPr kumimoji="1" lang="en-US" altLang="zh-CN" sz="2000" b="1" dirty="0" smtClean="0">
                <a:latin typeface="Hannotate SC" charset="-122"/>
                <a:ea typeface="Hannotate SC" charset="-122"/>
                <a:cs typeface="Hannotate SC" charset="-122"/>
              </a:rPr>
              <a:t>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130</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890453"/>
            <a:ext cx="10394731" cy="4247317"/>
          </a:xfrm>
          <a:prstGeom prst="rect">
            <a:avLst/>
          </a:prstGeom>
          <a:noFill/>
        </p:spPr>
        <p:txBody>
          <a:bodyPr wrap="square" rtlCol="0">
            <a:spAutoFit/>
          </a:bodyPr>
          <a:lstStyle/>
          <a:p>
            <a:pPr>
              <a:lnSpc>
                <a:spcPct val="150000"/>
              </a:lnSpc>
            </a:pPr>
            <a:r>
              <a:rPr lang="en-US" altLang="zh-CN" sz="2000" b="1" dirty="0"/>
              <a:t>3. The author of the passage implies that, in what is now the United States, archaeological evidence of inhabitation in the period from 40,000 to 25,000 years ago is lacking because that region</a:t>
            </a:r>
            <a:br>
              <a:rPr lang="en-US" altLang="zh-CN" sz="2000" b="1" dirty="0"/>
            </a:br>
            <a:r>
              <a:rPr lang="en-US" altLang="zh-CN" sz="2000" b="1" dirty="0"/>
              <a:t>A. had its oldest habitation sites inundated following a postglacial rise in sea level. </a:t>
            </a:r>
          </a:p>
          <a:p>
            <a:pPr>
              <a:lnSpc>
                <a:spcPct val="150000"/>
              </a:lnSpc>
            </a:pPr>
            <a:r>
              <a:rPr lang="en-US" altLang="zh-CN" sz="2000" b="1" dirty="0"/>
              <a:t>B. has many resource-rich rivers that facilitated the dispersal of early inhabitants from an initial concentration in coastal areas.</a:t>
            </a:r>
            <a:br>
              <a:rPr lang="en-US" altLang="zh-CN" sz="2000" b="1" dirty="0"/>
            </a:br>
            <a:r>
              <a:rPr lang="en-US" altLang="zh-CN" sz="2000" b="1" dirty="0"/>
              <a:t>C. was sparsely populated until about 25,000 years ago.</a:t>
            </a:r>
            <a:br>
              <a:rPr lang="en-US" altLang="zh-CN" sz="2000" b="1" dirty="0"/>
            </a:br>
            <a:r>
              <a:rPr lang="en-US" altLang="zh-CN" sz="2000" b="1" dirty="0"/>
              <a:t>D. was colonized less than 25,000 years ago. </a:t>
            </a:r>
          </a:p>
          <a:p>
            <a:pPr>
              <a:lnSpc>
                <a:spcPct val="150000"/>
              </a:lnSpc>
            </a:pPr>
            <a:r>
              <a:rPr lang="en-US" altLang="zh-CN" sz="2000" b="1" dirty="0"/>
              <a:t>E. was inhabited only by hunter-gatherers until 25,000 years ago. </a:t>
            </a:r>
            <a:endParaRPr lang="en-US" altLang="zh-CN" sz="20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latin typeface="Hannotate SC" charset="-122"/>
                <a:ea typeface="Hannotate SC" charset="-122"/>
                <a:cs typeface="Hannotate SC" charset="-122"/>
              </a:rPr>
              <a:t>Step</a:t>
            </a:r>
            <a:r>
              <a:rPr kumimoji="1" lang="zh-CN" altLang="en-US" sz="3600" b="1" dirty="0" smtClean="0">
                <a:latin typeface="Hannotate SC" charset="-122"/>
                <a:ea typeface="Hannotate SC" charset="-122"/>
                <a:cs typeface="Hannotate SC" charset="-122"/>
              </a:rPr>
              <a:t> </a:t>
            </a:r>
            <a:r>
              <a:rPr kumimoji="1" lang="en-US" altLang="zh-CN" sz="3600" b="1" dirty="0" smtClean="0">
                <a:latin typeface="Hannotate SC" charset="-122"/>
                <a:ea typeface="Hannotate SC" charset="-122"/>
                <a:cs typeface="Hannotate SC" charset="-122"/>
              </a:rPr>
              <a:t>1:</a:t>
            </a:r>
            <a:r>
              <a:rPr kumimoji="1" lang="zh-CN" altLang="en-US" sz="3600" b="1" dirty="0" smtClean="0">
                <a:latin typeface="Hannotate SC" charset="-122"/>
                <a:ea typeface="Hannotate SC" charset="-122"/>
                <a:cs typeface="Hannotate SC" charset="-122"/>
              </a:rPr>
              <a:t> 读题，判定题目类型</a:t>
            </a:r>
            <a:endParaRPr kumimoji="1" lang="zh-CN" altLang="en-US" sz="36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251197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43500" cy="6858000"/>
          </a:xfrm>
          <a:prstGeom prst="rect">
            <a:avLst/>
          </a:prstGeom>
        </p:spPr>
      </p:pic>
      <p:sp>
        <p:nvSpPr>
          <p:cNvPr id="5" name="文本框 4"/>
          <p:cNvSpPr txBox="1"/>
          <p:nvPr/>
        </p:nvSpPr>
        <p:spPr>
          <a:xfrm>
            <a:off x="5656521" y="999460"/>
            <a:ext cx="5890437" cy="3170099"/>
          </a:xfrm>
          <a:prstGeom prst="rect">
            <a:avLst/>
          </a:prstGeom>
          <a:noFill/>
        </p:spPr>
        <p:txBody>
          <a:bodyPr wrap="square" rtlCol="0">
            <a:spAutoFit/>
          </a:bodyPr>
          <a:lstStyle/>
          <a:p>
            <a:r>
              <a:rPr kumimoji="1" lang="zh-CN" altLang="en-US" sz="4000" b="1" dirty="0" smtClean="0">
                <a:latin typeface="Hannotate SC" charset="-122"/>
                <a:ea typeface="Hannotate SC" charset="-122"/>
                <a:cs typeface="Hannotate SC" charset="-122"/>
              </a:rPr>
              <a:t>尚英哲</a:t>
            </a:r>
          </a:p>
          <a:p>
            <a:endParaRPr kumimoji="1" lang="zh-CN" altLang="en-US" sz="4000" b="1" dirty="0" smtClean="0">
              <a:latin typeface="Hannotate SC" charset="-122"/>
              <a:ea typeface="Hannotate SC" charset="-122"/>
              <a:cs typeface="Hannotate SC" charset="-122"/>
            </a:endParaRPr>
          </a:p>
          <a:p>
            <a:r>
              <a:rPr kumimoji="1" lang="zh-CN" altLang="en-US" sz="4000" b="1" dirty="0" smtClean="0">
                <a:latin typeface="Hannotate SC" charset="-122"/>
                <a:ea typeface="Hannotate SC" charset="-122"/>
                <a:cs typeface="Hannotate SC" charset="-122"/>
              </a:rPr>
              <a:t>出国留学培训从业</a:t>
            </a:r>
            <a:r>
              <a:rPr kumimoji="1" lang="en-US" altLang="zh-CN" sz="4000" b="1" dirty="0" smtClean="0">
                <a:latin typeface="Hannotate SC" charset="-122"/>
                <a:ea typeface="Hannotate SC" charset="-122"/>
                <a:cs typeface="Hannotate SC" charset="-122"/>
              </a:rPr>
              <a:t>9</a:t>
            </a:r>
            <a:r>
              <a:rPr kumimoji="1" lang="zh-CN" altLang="en-US" sz="4000" b="1" dirty="0" smtClean="0">
                <a:latin typeface="Hannotate SC" charset="-122"/>
                <a:ea typeface="Hannotate SC" charset="-122"/>
                <a:cs typeface="Hannotate SC" charset="-122"/>
              </a:rPr>
              <a:t>年</a:t>
            </a:r>
          </a:p>
          <a:p>
            <a:endParaRPr kumimoji="1" lang="zh-CN" altLang="en-US" sz="4000" b="1" dirty="0" smtClean="0">
              <a:latin typeface="Hannotate SC" charset="-122"/>
              <a:ea typeface="Hannotate SC" charset="-122"/>
              <a:cs typeface="Hannotate SC" charset="-122"/>
            </a:endParaRPr>
          </a:p>
          <a:p>
            <a:r>
              <a:rPr lang="zh-CN" altLang="en-US" sz="4000" b="1" dirty="0">
                <a:latin typeface="Hannotate SC" charset="-122"/>
                <a:ea typeface="Hannotate SC" charset="-122"/>
                <a:cs typeface="Hannotate SC" charset="-122"/>
              </a:rPr>
              <a:t>喵系男，属性懒，待开发</a:t>
            </a:r>
            <a:endParaRPr kumimoji="1" lang="zh-CN" altLang="en-US" sz="40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1708083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203541" cy="6858000"/>
          </a:xfrm>
          <a:prstGeom prst="rect">
            <a:avLst/>
          </a:prstGeom>
        </p:spPr>
      </p:pic>
      <p:sp>
        <p:nvSpPr>
          <p:cNvPr id="7" name="文本框 6"/>
          <p:cNvSpPr txBox="1"/>
          <p:nvPr/>
        </p:nvSpPr>
        <p:spPr>
          <a:xfrm>
            <a:off x="5554134" y="1783644"/>
            <a:ext cx="5689600" cy="3139321"/>
          </a:xfrm>
          <a:prstGeom prst="rect">
            <a:avLst/>
          </a:prstGeom>
          <a:noFill/>
        </p:spPr>
        <p:txBody>
          <a:bodyPr wrap="square" rtlCol="0">
            <a:spAutoFit/>
          </a:bodyPr>
          <a:lstStyle/>
          <a:p>
            <a:r>
              <a:rPr lang="zh-CN" altLang="en-US" dirty="0">
                <a:latin typeface="Kaiti SC" charset="0"/>
                <a:ea typeface="Kaiti SC" charset="0"/>
                <a:cs typeface="Kaiti SC" charset="0"/>
              </a:rPr>
              <a:t>感谢</a:t>
            </a:r>
            <a:r>
              <a:rPr lang="en-US" altLang="zh-CN" dirty="0">
                <a:latin typeface="Kaiti SC" charset="0"/>
                <a:ea typeface="Kaiti SC" charset="0"/>
                <a:cs typeface="Kaiti SC" charset="0"/>
              </a:rPr>
              <a:t>GRE</a:t>
            </a:r>
            <a:r>
              <a:rPr lang="zh-CN" altLang="en-US" dirty="0">
                <a:latin typeface="Kaiti SC" charset="0"/>
                <a:ea typeface="Kaiti SC" charset="0"/>
                <a:cs typeface="Kaiti SC" charset="0"/>
              </a:rPr>
              <a:t>满分姐姐对本次公开课的人员支持，</a:t>
            </a:r>
            <a:r>
              <a:rPr lang="en-US" altLang="zh-CN" dirty="0">
                <a:latin typeface="Kaiti SC" charset="0"/>
                <a:ea typeface="Kaiti SC" charset="0"/>
                <a:cs typeface="Kaiti SC" charset="0"/>
              </a:rPr>
              <a:t>GRE</a:t>
            </a:r>
            <a:r>
              <a:rPr lang="zh-CN" altLang="en-US" dirty="0">
                <a:latin typeface="Kaiti SC" charset="0"/>
                <a:ea typeface="Kaiti SC" charset="0"/>
                <a:cs typeface="Kaiti SC" charset="0"/>
              </a:rPr>
              <a:t>满分姐姐，你备考路上的忠实陪伴！</a:t>
            </a:r>
          </a:p>
          <a:p>
            <a:endParaRPr lang="zh-CN" altLang="en-US" dirty="0">
              <a:latin typeface="Kaiti SC" charset="0"/>
              <a:ea typeface="Kaiti SC" charset="0"/>
              <a:cs typeface="Kaiti SC" charset="0"/>
            </a:endParaRPr>
          </a:p>
          <a:p>
            <a:r>
              <a:rPr lang="zh-CN" altLang="en-US" dirty="0">
                <a:latin typeface="Kaiti SC" charset="0"/>
                <a:ea typeface="Kaiti SC" charset="0"/>
                <a:cs typeface="Kaiti SC" charset="0"/>
              </a:rPr>
              <a:t>感谢</a:t>
            </a:r>
            <a:r>
              <a:rPr lang="en-US" altLang="zh-CN" dirty="0">
                <a:latin typeface="Kaiti SC" charset="0"/>
                <a:ea typeface="Kaiti SC" charset="0"/>
                <a:cs typeface="Kaiti SC" charset="0"/>
              </a:rPr>
              <a:t>GRE</a:t>
            </a:r>
            <a:r>
              <a:rPr lang="zh-CN" altLang="en-US" dirty="0">
                <a:latin typeface="Kaiti SC" charset="0"/>
                <a:ea typeface="Kaiti SC" charset="0"/>
                <a:cs typeface="Kaiti SC" charset="0"/>
              </a:rPr>
              <a:t>大班对本次公开课的内容提供，</a:t>
            </a:r>
            <a:r>
              <a:rPr lang="en-US" altLang="zh-CN" dirty="0">
                <a:latin typeface="Kaiti SC" charset="0"/>
                <a:ea typeface="Kaiti SC" charset="0"/>
                <a:cs typeface="Kaiti SC" charset="0"/>
              </a:rPr>
              <a:t>GRE</a:t>
            </a:r>
            <a:r>
              <a:rPr lang="zh-CN" altLang="en-US" dirty="0">
                <a:latin typeface="Kaiti SC" charset="0"/>
                <a:ea typeface="Kaiti SC" charset="0"/>
                <a:cs typeface="Kaiti SC" charset="0"/>
              </a:rPr>
              <a:t>大班，物美价廉伙伴多，一起吃“</a:t>
            </a:r>
            <a:r>
              <a:rPr lang="en-US" altLang="zh-CN" dirty="0">
                <a:latin typeface="Kaiti SC" charset="0"/>
                <a:ea typeface="Kaiti SC" charset="0"/>
                <a:cs typeface="Kaiti SC" charset="0"/>
              </a:rPr>
              <a:t>G</a:t>
            </a:r>
            <a:r>
              <a:rPr lang="zh-CN" altLang="en-US" dirty="0">
                <a:latin typeface="Kaiti SC" charset="0"/>
                <a:ea typeface="Kaiti SC" charset="0"/>
                <a:cs typeface="Kaiti SC" charset="0"/>
              </a:rPr>
              <a:t>”乐</a:t>
            </a:r>
            <a:r>
              <a:rPr lang="zh-CN" altLang="en-US" dirty="0" smtClean="0">
                <a:latin typeface="Kaiti SC" charset="0"/>
                <a:ea typeface="Kaiti SC" charset="0"/>
                <a:cs typeface="Kaiti SC" charset="0"/>
              </a:rPr>
              <a:t>无穷！</a:t>
            </a:r>
            <a:endParaRPr lang="zh-CN" altLang="en-US" dirty="0">
              <a:latin typeface="Kaiti SC" charset="0"/>
              <a:ea typeface="Kaiti SC" charset="0"/>
              <a:cs typeface="Kaiti SC" charset="0"/>
            </a:endParaRPr>
          </a:p>
          <a:p>
            <a:endParaRPr lang="zh-CN" altLang="en-US" dirty="0">
              <a:latin typeface="Kaiti SC" charset="0"/>
              <a:ea typeface="Kaiti SC" charset="0"/>
              <a:cs typeface="Kaiti SC" charset="0"/>
            </a:endParaRPr>
          </a:p>
          <a:p>
            <a:r>
              <a:rPr lang="zh-CN" altLang="en-US" dirty="0">
                <a:latin typeface="Kaiti SC" charset="0"/>
                <a:ea typeface="Kaiti SC" charset="0"/>
                <a:cs typeface="Kaiti SC" charset="0"/>
              </a:rPr>
              <a:t>感谢</a:t>
            </a:r>
            <a:r>
              <a:rPr lang="en-US" altLang="zh-CN" dirty="0">
                <a:latin typeface="Kaiti SC" charset="0"/>
                <a:ea typeface="Kaiti SC" charset="0"/>
                <a:cs typeface="Kaiti SC" charset="0"/>
              </a:rPr>
              <a:t>GRE</a:t>
            </a:r>
            <a:r>
              <a:rPr lang="zh-CN" altLang="en-US" dirty="0">
                <a:latin typeface="Kaiti SC" charset="0"/>
                <a:ea typeface="Kaiti SC" charset="0"/>
                <a:cs typeface="Kaiti SC" charset="0"/>
              </a:rPr>
              <a:t>小班对本次公开课的大力支持，</a:t>
            </a:r>
            <a:r>
              <a:rPr lang="en-US" altLang="zh-CN" dirty="0">
                <a:latin typeface="Kaiti SC" charset="0"/>
                <a:ea typeface="Kaiti SC" charset="0"/>
                <a:cs typeface="Kaiti SC" charset="0"/>
              </a:rPr>
              <a:t>GRE</a:t>
            </a:r>
            <a:r>
              <a:rPr lang="zh-CN" altLang="en-US" dirty="0">
                <a:latin typeface="Kaiti SC" charset="0"/>
                <a:ea typeface="Kaiti SC" charset="0"/>
                <a:cs typeface="Kaiti SC" charset="0"/>
              </a:rPr>
              <a:t>小班，高端大气上档次，紧密互动收获</a:t>
            </a:r>
            <a:r>
              <a:rPr lang="zh-CN" altLang="en-US" dirty="0" smtClean="0">
                <a:latin typeface="Kaiti SC" charset="0"/>
                <a:ea typeface="Kaiti SC" charset="0"/>
                <a:cs typeface="Kaiti SC" charset="0"/>
              </a:rPr>
              <a:t>多！</a:t>
            </a:r>
            <a:endParaRPr lang="zh-CN" altLang="en-US" dirty="0">
              <a:latin typeface="Kaiti SC" charset="0"/>
              <a:ea typeface="Kaiti SC" charset="0"/>
              <a:cs typeface="Kaiti SC" charset="0"/>
            </a:endParaRPr>
          </a:p>
          <a:p>
            <a:endParaRPr lang="zh-CN" altLang="en-US" dirty="0">
              <a:latin typeface="Kaiti SC" charset="0"/>
              <a:ea typeface="Kaiti SC" charset="0"/>
              <a:cs typeface="Kaiti SC" charset="0"/>
            </a:endParaRPr>
          </a:p>
          <a:p>
            <a:r>
              <a:rPr lang="zh-CN" altLang="en-US" dirty="0">
                <a:latin typeface="Kaiti SC" charset="0"/>
                <a:ea typeface="Kaiti SC" charset="0"/>
                <a:cs typeface="Kaiti SC" charset="0"/>
              </a:rPr>
              <a:t>感谢</a:t>
            </a:r>
            <a:r>
              <a:rPr lang="en-US" altLang="zh-CN" dirty="0">
                <a:latin typeface="Kaiti SC" charset="0"/>
                <a:ea typeface="Kaiti SC" charset="0"/>
                <a:cs typeface="Kaiti SC" charset="0"/>
              </a:rPr>
              <a:t>GRE</a:t>
            </a:r>
            <a:r>
              <a:rPr lang="zh-CN" altLang="en-US" dirty="0">
                <a:latin typeface="Kaiti SC" charset="0"/>
                <a:ea typeface="Kaiti SC" charset="0"/>
                <a:cs typeface="Kaiti SC" charset="0"/>
              </a:rPr>
              <a:t>一对一对本次公开课的鼎力相助，</a:t>
            </a:r>
            <a:r>
              <a:rPr lang="en-US" altLang="zh-CN" dirty="0">
                <a:latin typeface="Kaiti SC" charset="0"/>
                <a:ea typeface="Kaiti SC" charset="0"/>
                <a:cs typeface="Kaiti SC" charset="0"/>
              </a:rPr>
              <a:t>GRE</a:t>
            </a:r>
            <a:r>
              <a:rPr lang="zh-CN" altLang="en-US" dirty="0">
                <a:latin typeface="Kaiti SC" charset="0"/>
                <a:ea typeface="Kaiti SC" charset="0"/>
                <a:cs typeface="Kaiti SC" charset="0"/>
              </a:rPr>
              <a:t>一对一，全程陪伴，私人定制你的专属备考计划！</a:t>
            </a:r>
            <a:endParaRPr kumimoji="1" lang="zh-CN" altLang="en-US" dirty="0">
              <a:latin typeface="Kaiti SC" charset="0"/>
              <a:ea typeface="Kaiti SC" charset="0"/>
              <a:cs typeface="Kaiti SC" charset="0"/>
            </a:endParaRPr>
          </a:p>
        </p:txBody>
      </p:sp>
      <p:sp>
        <p:nvSpPr>
          <p:cNvPr id="5" name="矩形 4"/>
          <p:cNvSpPr/>
          <p:nvPr/>
        </p:nvSpPr>
        <p:spPr>
          <a:xfrm rot="19981305">
            <a:off x="1200214" y="4866689"/>
            <a:ext cx="2954656" cy="923330"/>
          </a:xfrm>
          <a:prstGeom prst="rect">
            <a:avLst/>
          </a:prstGeom>
          <a:noFill/>
        </p:spPr>
        <p:txBody>
          <a:bodyPr wrap="none" lIns="91440" tIns="45720" rIns="91440" bIns="45720">
            <a:spAutoFit/>
          </a:bodyPr>
          <a:lstStyle/>
          <a:p>
            <a:pPr algn="ctr"/>
            <a:r>
              <a:rPr lang="zh-CN" altLang="en-US" sz="5400" b="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不要走！</a:t>
            </a:r>
            <a:endParaRPr lang="zh-CN" altLang="en-US" sz="54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95296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可选流程 1"/>
          <p:cNvSpPr/>
          <p:nvPr/>
        </p:nvSpPr>
        <p:spPr>
          <a:xfrm>
            <a:off x="850558" y="2078952"/>
            <a:ext cx="4951930" cy="2335004"/>
          </a:xfrm>
          <a:prstGeom prst="flowChartAlternateProcess">
            <a:avLst/>
          </a:prstGeom>
          <a:solidFill>
            <a:schemeClr val="accent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b="1" dirty="0" smtClean="0">
                <a:latin typeface="Hannotate SC" charset="-122"/>
                <a:ea typeface="Hannotate SC" charset="-122"/>
                <a:cs typeface="Hannotate SC" charset="-122"/>
              </a:rPr>
              <a:t>Passage</a:t>
            </a:r>
            <a:r>
              <a:rPr kumimoji="1" lang="zh-CN" altLang="en-US" sz="4800" b="1" dirty="0" smtClean="0">
                <a:latin typeface="Hannotate SC" charset="-122"/>
                <a:ea typeface="Hannotate SC" charset="-122"/>
                <a:cs typeface="Hannotate SC" charset="-122"/>
              </a:rPr>
              <a:t> </a:t>
            </a:r>
            <a:r>
              <a:rPr kumimoji="1" lang="en-US" altLang="zh-CN" sz="4800" b="1" dirty="0">
                <a:latin typeface="Hannotate SC" charset="-122"/>
                <a:ea typeface="Hannotate SC" charset="-122"/>
                <a:cs typeface="Hannotate SC" charset="-122"/>
              </a:rPr>
              <a:t>8</a:t>
            </a:r>
            <a:endParaRPr kumimoji="1" lang="zh-CN" altLang="en-US" sz="4800" b="1" dirty="0">
              <a:latin typeface="Hannotate SC" charset="-122"/>
              <a:ea typeface="Hannotate SC" charset="-122"/>
              <a:cs typeface="Hannotate SC" charset="-122"/>
            </a:endParaRPr>
          </a:p>
        </p:txBody>
      </p:sp>
      <p:sp>
        <p:nvSpPr>
          <p:cNvPr id="3" name="可选流程 2"/>
          <p:cNvSpPr/>
          <p:nvPr/>
        </p:nvSpPr>
        <p:spPr>
          <a:xfrm>
            <a:off x="6637427" y="1542730"/>
            <a:ext cx="4951930" cy="3407448"/>
          </a:xfrm>
          <a:prstGeom prst="flowChartAlternateProcess">
            <a:avLst/>
          </a:prstGeom>
          <a:solidFill>
            <a:schemeClr val="accent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latin typeface="Hannotate SC" charset="-122"/>
                <a:ea typeface="Hannotate SC" charset="-122"/>
                <a:cs typeface="Hannotate SC" charset="-122"/>
              </a:rPr>
              <a:t>0104</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0127</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0222</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0302</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0602</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0705</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0920</a:t>
            </a:r>
            <a:endParaRPr kumimoji="1" lang="zh-CN" altLang="en-US" sz="2800" b="1" dirty="0" smtClean="0">
              <a:latin typeface="Hannotate SC" charset="-122"/>
              <a:ea typeface="Hannotate SC" charset="-122"/>
              <a:cs typeface="Hannotate SC" charset="-122"/>
            </a:endParaRPr>
          </a:p>
        </p:txBody>
      </p:sp>
    </p:spTree>
    <p:extLst>
      <p:ext uri="{BB962C8B-B14F-4D97-AF65-F5344CB8AC3E}">
        <p14:creationId xmlns:p14="http://schemas.microsoft.com/office/powerpoint/2010/main" val="497226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a:latin typeface="Hannotate SC" charset="-122"/>
                <a:ea typeface="Hannotate SC" charset="-122"/>
                <a:cs typeface="Hannotate SC" charset="-122"/>
              </a:rPr>
              <a:t>8</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178676" y="791737"/>
            <a:ext cx="11753129" cy="2400657"/>
          </a:xfrm>
          <a:prstGeom prst="rect">
            <a:avLst/>
          </a:prstGeom>
          <a:noFill/>
        </p:spPr>
        <p:txBody>
          <a:bodyPr wrap="square" rtlCol="0">
            <a:spAutoFit/>
          </a:bodyPr>
          <a:lstStyle/>
          <a:p>
            <a:pPr>
              <a:lnSpc>
                <a:spcPct val="150000"/>
              </a:lnSpc>
            </a:pPr>
            <a:r>
              <a:rPr lang="en-US" altLang="zh-CN" sz="2000" b="1" dirty="0"/>
              <a:t>An alarming number of Mediterranean monk seals, an endangered species, have recently died. Postmortem analysis showed the presence of an as yet unidentified virus, as well as evidence of a know bacterial toxin. Seawater samples from the area where the seals died did contain unusually high concentrations of the toxic bacterium. Therefore, although both viruses and bacterial toxins can kill seals, it is more likely that these deaths were the result of the bacterial toxin. </a:t>
            </a:r>
            <a:endParaRPr lang="en-US" altLang="zh-CN" sz="2000" b="1" dirty="0">
              <a:effectLst/>
            </a:endParaRPr>
          </a:p>
        </p:txBody>
      </p:sp>
      <p:sp>
        <p:nvSpPr>
          <p:cNvPr id="7" name="文本框 6"/>
          <p:cNvSpPr txBox="1"/>
          <p:nvPr/>
        </p:nvSpPr>
        <p:spPr>
          <a:xfrm>
            <a:off x="178675" y="3192394"/>
            <a:ext cx="11753129" cy="3785652"/>
          </a:xfrm>
          <a:prstGeom prst="rect">
            <a:avLst/>
          </a:prstGeom>
          <a:noFill/>
        </p:spPr>
        <p:txBody>
          <a:bodyPr wrap="square" rtlCol="0">
            <a:spAutoFit/>
          </a:bodyPr>
          <a:lstStyle/>
          <a:p>
            <a:pPr>
              <a:lnSpc>
                <a:spcPct val="150000"/>
              </a:lnSpc>
            </a:pPr>
            <a:r>
              <a:rPr lang="en-US" altLang="zh-CN" sz="2000" b="1" dirty="0"/>
              <a:t>Which of the following, if true, provides additional evidence to support the conclusion? </a:t>
            </a:r>
            <a:br>
              <a:rPr lang="en-US" altLang="zh-CN" sz="2000" b="1" dirty="0"/>
            </a:br>
            <a:r>
              <a:rPr lang="en-US" altLang="zh-CN" sz="2000" b="1" dirty="0"/>
              <a:t>A. Viruses are much more difficult to identify in postmortem analysis than bacteria are.</a:t>
            </a:r>
            <a:br>
              <a:rPr lang="en-US" altLang="zh-CN" sz="2000" b="1" dirty="0"/>
            </a:br>
            <a:r>
              <a:rPr lang="en-US" altLang="zh-CN" sz="2000" b="1" dirty="0"/>
              <a:t>B. Mediterranean monk seals are the only species of seal in the area where the bacterium was found. </a:t>
            </a:r>
            <a:br>
              <a:rPr lang="en-US" altLang="zh-CN" sz="2000" b="1" dirty="0"/>
            </a:br>
            <a:r>
              <a:rPr lang="en-US" altLang="zh-CN" sz="2000" b="1" dirty="0"/>
              <a:t>C. The bacterium is almost always present in the water in at least small concentrations.</a:t>
            </a:r>
            <a:br>
              <a:rPr lang="en-US" altLang="zh-CN" sz="2000" b="1" dirty="0"/>
            </a:br>
            <a:r>
              <a:rPr lang="en-US" altLang="zh-CN" sz="2000" b="1" dirty="0"/>
              <a:t>D. Nearly all the recent deaths were among adult seals, but young seals are far more susceptible to viruses than are adult seals. </a:t>
            </a:r>
            <a:br>
              <a:rPr lang="en-US" altLang="zh-CN" sz="2000" b="1" dirty="0"/>
            </a:br>
            <a:r>
              <a:rPr lang="en-US" altLang="zh-CN" sz="2000" b="1" dirty="0"/>
              <a:t>E. Several years ago, a large number of monk seals died in the same area as a result of exposure to a different bacterial toxin. </a:t>
            </a:r>
            <a:endParaRPr lang="en-US" altLang="zh-CN" sz="2000" b="1" dirty="0">
              <a:effectLst/>
            </a:endParaRPr>
          </a:p>
        </p:txBody>
      </p:sp>
    </p:spTree>
    <p:extLst>
      <p:ext uri="{BB962C8B-B14F-4D97-AF65-F5344CB8AC3E}">
        <p14:creationId xmlns:p14="http://schemas.microsoft.com/office/powerpoint/2010/main" val="532738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可选流程 1"/>
          <p:cNvSpPr/>
          <p:nvPr/>
        </p:nvSpPr>
        <p:spPr>
          <a:xfrm>
            <a:off x="850558" y="2078952"/>
            <a:ext cx="4951930" cy="2335004"/>
          </a:xfrm>
          <a:prstGeom prst="flowChartAlternateProcess">
            <a:avLst/>
          </a:prstGeom>
          <a:solidFill>
            <a:schemeClr val="accent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b="1" dirty="0" smtClean="0">
                <a:latin typeface="Hannotate SC" charset="-122"/>
                <a:ea typeface="Hannotate SC" charset="-122"/>
                <a:cs typeface="Hannotate SC" charset="-122"/>
              </a:rPr>
              <a:t>Passage</a:t>
            </a:r>
            <a:r>
              <a:rPr kumimoji="1" lang="zh-CN" altLang="en-US" sz="4800" b="1" dirty="0" smtClean="0">
                <a:latin typeface="Hannotate SC" charset="-122"/>
                <a:ea typeface="Hannotate SC" charset="-122"/>
                <a:cs typeface="Hannotate SC" charset="-122"/>
              </a:rPr>
              <a:t> </a:t>
            </a:r>
            <a:r>
              <a:rPr kumimoji="1" lang="en-US" altLang="zh-CN" sz="4800" b="1" dirty="0" smtClean="0">
                <a:latin typeface="Hannotate SC" charset="-122"/>
                <a:ea typeface="Hannotate SC" charset="-122"/>
                <a:cs typeface="Hannotate SC" charset="-122"/>
              </a:rPr>
              <a:t>135</a:t>
            </a:r>
            <a:endParaRPr kumimoji="1" lang="zh-CN" altLang="en-US" sz="4800" b="1" dirty="0">
              <a:latin typeface="Hannotate SC" charset="-122"/>
              <a:ea typeface="Hannotate SC" charset="-122"/>
              <a:cs typeface="Hannotate SC" charset="-122"/>
            </a:endParaRPr>
          </a:p>
        </p:txBody>
      </p:sp>
      <p:sp>
        <p:nvSpPr>
          <p:cNvPr id="3" name="可选流程 2"/>
          <p:cNvSpPr/>
          <p:nvPr/>
        </p:nvSpPr>
        <p:spPr>
          <a:xfrm>
            <a:off x="6658692" y="2078952"/>
            <a:ext cx="4951930" cy="2335004"/>
          </a:xfrm>
          <a:prstGeom prst="flowChartAlternateProcess">
            <a:avLst/>
          </a:prstGeom>
          <a:solidFill>
            <a:schemeClr val="accent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latin typeface="Hannotate SC" charset="-122"/>
                <a:ea typeface="Hannotate SC" charset="-122"/>
                <a:cs typeface="Hannotate SC" charset="-122"/>
              </a:rPr>
              <a:t>0104</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0427</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0614</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1011</a:t>
            </a:r>
            <a:endParaRPr kumimoji="1" lang="zh-CN" altLang="en-US" sz="2800" b="1" dirty="0" smtClean="0">
              <a:latin typeface="Hannotate SC" charset="-122"/>
              <a:ea typeface="Hannotate SC" charset="-122"/>
              <a:cs typeface="Hannotate SC" charset="-122"/>
            </a:endParaRPr>
          </a:p>
        </p:txBody>
      </p:sp>
    </p:spTree>
    <p:extLst>
      <p:ext uri="{BB962C8B-B14F-4D97-AF65-F5344CB8AC3E}">
        <p14:creationId xmlns:p14="http://schemas.microsoft.com/office/powerpoint/2010/main" val="67473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135</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890453"/>
            <a:ext cx="10394731" cy="3970318"/>
          </a:xfrm>
          <a:prstGeom prst="rect">
            <a:avLst/>
          </a:prstGeom>
          <a:noFill/>
        </p:spPr>
        <p:txBody>
          <a:bodyPr wrap="square" rtlCol="0">
            <a:spAutoFit/>
          </a:bodyPr>
          <a:lstStyle/>
          <a:p>
            <a:pPr>
              <a:lnSpc>
                <a:spcPct val="150000"/>
              </a:lnSpc>
            </a:pPr>
            <a:r>
              <a:rPr lang="en-US" altLang="zh-CN" sz="2400" b="1" dirty="0" smtClean="0"/>
              <a:t>1. The </a:t>
            </a:r>
            <a:r>
              <a:rPr lang="en-US" altLang="zh-CN" sz="2400" b="1" dirty="0"/>
              <a:t>primary purpose of the passage is to </a:t>
            </a:r>
            <a:br>
              <a:rPr lang="en-US" altLang="zh-CN" sz="2400" b="1" dirty="0"/>
            </a:br>
            <a:r>
              <a:rPr lang="en-US" altLang="zh-CN" sz="2400" b="1" dirty="0"/>
              <a:t>A. argue for the superiority of a style of art</a:t>
            </a:r>
            <a:br>
              <a:rPr lang="en-US" altLang="zh-CN" sz="2400" b="1" dirty="0"/>
            </a:br>
            <a:r>
              <a:rPr lang="en-US" altLang="zh-CN" sz="2400" b="1" dirty="0"/>
              <a:t>B. consider the impact of an art movement</a:t>
            </a:r>
            <a:br>
              <a:rPr lang="en-US" altLang="zh-CN" sz="2400" b="1" dirty="0"/>
            </a:br>
            <a:r>
              <a:rPr lang="en-US" altLang="zh-CN" sz="2400" b="1" dirty="0"/>
              <a:t>C. describe the political content of a certain works of art </a:t>
            </a:r>
            <a:endParaRPr lang="zh-CN" altLang="en-US" sz="2400" b="1" dirty="0" smtClean="0"/>
          </a:p>
          <a:p>
            <a:pPr>
              <a:lnSpc>
                <a:spcPct val="150000"/>
              </a:lnSpc>
            </a:pPr>
            <a:r>
              <a:rPr lang="en-US" altLang="zh-CN" sz="2400" b="1" dirty="0" smtClean="0"/>
              <a:t>D</a:t>
            </a:r>
            <a:r>
              <a:rPr lang="en-US" altLang="zh-CN" sz="2400" b="1" dirty="0"/>
              <a:t>. detail the characteristic style of an art movement </a:t>
            </a:r>
          </a:p>
          <a:p>
            <a:pPr>
              <a:lnSpc>
                <a:spcPct val="150000"/>
              </a:lnSpc>
            </a:pPr>
            <a:r>
              <a:rPr lang="en-US" altLang="zh-CN" sz="2400" b="1" dirty="0"/>
              <a:t>E. place an art movement in its historical context </a:t>
            </a:r>
          </a:p>
          <a:p>
            <a:pPr>
              <a:lnSpc>
                <a:spcPct val="150000"/>
              </a:lnSpc>
            </a:pPr>
            <a:endParaRPr lang="en-US" altLang="zh-CN" sz="24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latin typeface="Hannotate SC" charset="-122"/>
                <a:ea typeface="Hannotate SC" charset="-122"/>
                <a:cs typeface="Hannotate SC" charset="-122"/>
              </a:rPr>
              <a:t>Step</a:t>
            </a:r>
            <a:r>
              <a:rPr kumimoji="1" lang="zh-CN" altLang="en-US" sz="3600" b="1" dirty="0" smtClean="0">
                <a:latin typeface="Hannotate SC" charset="-122"/>
                <a:ea typeface="Hannotate SC" charset="-122"/>
                <a:cs typeface="Hannotate SC" charset="-122"/>
              </a:rPr>
              <a:t> </a:t>
            </a:r>
            <a:r>
              <a:rPr kumimoji="1" lang="en-US" altLang="zh-CN" sz="3600" b="1" dirty="0" smtClean="0">
                <a:latin typeface="Hannotate SC" charset="-122"/>
                <a:ea typeface="Hannotate SC" charset="-122"/>
                <a:cs typeface="Hannotate SC" charset="-122"/>
              </a:rPr>
              <a:t>1:</a:t>
            </a:r>
            <a:r>
              <a:rPr kumimoji="1" lang="zh-CN" altLang="en-US" sz="3600" b="1" dirty="0" smtClean="0">
                <a:latin typeface="Hannotate SC" charset="-122"/>
                <a:ea typeface="Hannotate SC" charset="-122"/>
                <a:cs typeface="Hannotate SC" charset="-122"/>
              </a:rPr>
              <a:t> 读题，判定题目类型</a:t>
            </a:r>
            <a:endParaRPr kumimoji="1" lang="zh-CN" altLang="en-US" sz="36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1252490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135</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890453"/>
            <a:ext cx="10394731" cy="3970318"/>
          </a:xfrm>
          <a:prstGeom prst="rect">
            <a:avLst/>
          </a:prstGeom>
          <a:noFill/>
        </p:spPr>
        <p:txBody>
          <a:bodyPr wrap="square" rtlCol="0">
            <a:spAutoFit/>
          </a:bodyPr>
          <a:lstStyle/>
          <a:p>
            <a:pPr>
              <a:lnSpc>
                <a:spcPct val="150000"/>
              </a:lnSpc>
            </a:pPr>
            <a:r>
              <a:rPr lang="en-US" altLang="zh-CN" sz="2400" b="1" dirty="0" smtClean="0"/>
              <a:t>1. The </a:t>
            </a:r>
            <a:r>
              <a:rPr lang="en-US" altLang="zh-CN" sz="2400" b="1" dirty="0">
                <a:solidFill>
                  <a:srgbClr val="C00000"/>
                </a:solidFill>
              </a:rPr>
              <a:t>primary purpose </a:t>
            </a:r>
            <a:r>
              <a:rPr lang="en-US" altLang="zh-CN" sz="2400" b="1" dirty="0"/>
              <a:t>of the passage is to </a:t>
            </a:r>
            <a:br>
              <a:rPr lang="en-US" altLang="zh-CN" sz="2400" b="1" dirty="0"/>
            </a:br>
            <a:r>
              <a:rPr lang="en-US" altLang="zh-CN" sz="2400" b="1" dirty="0"/>
              <a:t>A. argue for the superiority of a style of art</a:t>
            </a:r>
            <a:br>
              <a:rPr lang="en-US" altLang="zh-CN" sz="2400" b="1" dirty="0"/>
            </a:br>
            <a:r>
              <a:rPr lang="en-US" altLang="zh-CN" sz="2400" b="1" dirty="0"/>
              <a:t>B. consider the impact of an art movement</a:t>
            </a:r>
            <a:br>
              <a:rPr lang="en-US" altLang="zh-CN" sz="2400" b="1" dirty="0"/>
            </a:br>
            <a:r>
              <a:rPr lang="en-US" altLang="zh-CN" sz="2400" b="1" dirty="0"/>
              <a:t>C. describe the political content of a certain works of art </a:t>
            </a:r>
            <a:endParaRPr lang="zh-CN" altLang="en-US" sz="2400" b="1" dirty="0" smtClean="0"/>
          </a:p>
          <a:p>
            <a:pPr>
              <a:lnSpc>
                <a:spcPct val="150000"/>
              </a:lnSpc>
            </a:pPr>
            <a:r>
              <a:rPr lang="en-US" altLang="zh-CN" sz="2400" b="1" dirty="0" smtClean="0"/>
              <a:t>D</a:t>
            </a:r>
            <a:r>
              <a:rPr lang="en-US" altLang="zh-CN" sz="2400" b="1" dirty="0"/>
              <a:t>. detail the characteristic style of an art movement </a:t>
            </a:r>
          </a:p>
          <a:p>
            <a:pPr>
              <a:lnSpc>
                <a:spcPct val="150000"/>
              </a:lnSpc>
            </a:pPr>
            <a:r>
              <a:rPr lang="en-US" altLang="zh-CN" sz="2400" b="1" dirty="0"/>
              <a:t>E. place an art movement in its historical context </a:t>
            </a:r>
          </a:p>
          <a:p>
            <a:pPr>
              <a:lnSpc>
                <a:spcPct val="150000"/>
              </a:lnSpc>
            </a:pPr>
            <a:endParaRPr lang="en-US" altLang="zh-CN" sz="24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latin typeface="Hannotate SC" charset="-122"/>
                <a:ea typeface="Hannotate SC" charset="-122"/>
                <a:cs typeface="Hannotate SC" charset="-122"/>
              </a:rPr>
              <a:t>Step</a:t>
            </a:r>
            <a:r>
              <a:rPr kumimoji="1" lang="zh-CN" altLang="en-US" sz="3600" b="1" dirty="0" smtClean="0">
                <a:latin typeface="Hannotate SC" charset="-122"/>
                <a:ea typeface="Hannotate SC" charset="-122"/>
                <a:cs typeface="Hannotate SC" charset="-122"/>
              </a:rPr>
              <a:t> </a:t>
            </a:r>
            <a:r>
              <a:rPr kumimoji="1" lang="en-US" altLang="zh-CN" sz="3600" b="1" dirty="0" smtClean="0">
                <a:latin typeface="Hannotate SC" charset="-122"/>
                <a:ea typeface="Hannotate SC" charset="-122"/>
                <a:cs typeface="Hannotate SC" charset="-122"/>
              </a:rPr>
              <a:t>1:</a:t>
            </a:r>
            <a:r>
              <a:rPr kumimoji="1" lang="zh-CN" altLang="en-US" sz="3600" b="1" dirty="0" smtClean="0">
                <a:latin typeface="Hannotate SC" charset="-122"/>
                <a:ea typeface="Hannotate SC" charset="-122"/>
                <a:cs typeface="Hannotate SC" charset="-122"/>
              </a:rPr>
              <a:t> 读题，判定题目类型</a:t>
            </a:r>
            <a:endParaRPr kumimoji="1" lang="zh-CN" altLang="en-US" sz="3600" b="1" dirty="0">
              <a:latin typeface="Hannotate SC" charset="-122"/>
              <a:ea typeface="Hannotate SC" charset="-122"/>
              <a:cs typeface="Hannotate SC" charset="-122"/>
            </a:endParaRPr>
          </a:p>
        </p:txBody>
      </p:sp>
      <p:sp>
        <p:nvSpPr>
          <p:cNvPr id="8" name="可选流程 7"/>
          <p:cNvSpPr/>
          <p:nvPr/>
        </p:nvSpPr>
        <p:spPr>
          <a:xfrm>
            <a:off x="7255425" y="2050830"/>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smtClean="0">
                <a:latin typeface="Hannotate SC" charset="-122"/>
                <a:ea typeface="Hannotate SC" charset="-122"/>
                <a:cs typeface="Hannotate SC" charset="-122"/>
              </a:rPr>
              <a:t>主旨目的题</a:t>
            </a:r>
            <a:endParaRPr kumimoji="1" lang="zh-CN" altLang="en-US" sz="20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976100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135</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2207172" y="77541"/>
            <a:ext cx="8681545" cy="646331"/>
          </a:xfrm>
          <a:prstGeom prst="rect">
            <a:avLst/>
          </a:prstGeom>
          <a:noFill/>
        </p:spPr>
        <p:txBody>
          <a:bodyPr wrap="square" rtlCol="0">
            <a:spAutoFit/>
          </a:bodyPr>
          <a:lstStyle>
            <a:defPPr>
              <a:defRPr lang="zh-CN"/>
            </a:defPPr>
            <a:lvl1pPr>
              <a:defRPr kumimoji="1" sz="3600" b="1">
                <a:latin typeface="Hannotate SC" charset="-122"/>
                <a:ea typeface="Hannotate SC" charset="-122"/>
                <a:cs typeface="Hannotate SC" charset="-122"/>
              </a:defRPr>
            </a:lvl1pPr>
          </a:lstStyle>
          <a:p>
            <a:r>
              <a:rPr lang="en-US" altLang="zh-CN" dirty="0"/>
              <a:t>Step</a:t>
            </a:r>
            <a:r>
              <a:rPr lang="zh-CN" altLang="en-US" dirty="0"/>
              <a:t> </a:t>
            </a:r>
            <a:r>
              <a:rPr lang="en-US" altLang="zh-CN" dirty="0"/>
              <a:t>2:</a:t>
            </a:r>
            <a:r>
              <a:rPr lang="zh-CN" altLang="en-US" dirty="0"/>
              <a:t> 读文章</a:t>
            </a:r>
          </a:p>
        </p:txBody>
      </p:sp>
      <p:sp>
        <p:nvSpPr>
          <p:cNvPr id="7" name="文本框 6"/>
          <p:cNvSpPr txBox="1"/>
          <p:nvPr/>
        </p:nvSpPr>
        <p:spPr>
          <a:xfrm>
            <a:off x="178676" y="764024"/>
            <a:ext cx="11698013" cy="5632311"/>
          </a:xfrm>
          <a:prstGeom prst="rect">
            <a:avLst/>
          </a:prstGeom>
          <a:noFill/>
        </p:spPr>
        <p:txBody>
          <a:bodyPr wrap="square" rtlCol="0">
            <a:spAutoFit/>
          </a:bodyPr>
          <a:lstStyle/>
          <a:p>
            <a:pPr>
              <a:lnSpc>
                <a:spcPct val="150000"/>
              </a:lnSpc>
            </a:pPr>
            <a:r>
              <a:rPr lang="en-US" altLang="zh-CN" sz="2400" b="1" dirty="0" smtClean="0"/>
              <a:t>Paragraph</a:t>
            </a:r>
            <a:r>
              <a:rPr lang="zh-CN" altLang="en-US" sz="2400" b="1" dirty="0" smtClean="0"/>
              <a:t> </a:t>
            </a:r>
            <a:r>
              <a:rPr lang="en-US" altLang="zh-CN" sz="2400" b="1" dirty="0" smtClean="0"/>
              <a:t>1</a:t>
            </a:r>
            <a:endParaRPr lang="zh-CN" altLang="en-US" sz="2400" b="1" dirty="0" smtClean="0"/>
          </a:p>
          <a:p>
            <a:pPr>
              <a:lnSpc>
                <a:spcPct val="150000"/>
              </a:lnSpc>
            </a:pPr>
            <a:r>
              <a:rPr lang="en-US" altLang="zh-CN" sz="2400" b="1" dirty="0" smtClean="0"/>
              <a:t>The </a:t>
            </a:r>
            <a:r>
              <a:rPr lang="en-US" altLang="zh-CN" sz="2400" b="1" dirty="0"/>
              <a:t>revival of mural painting that has occurred in San Francisco since the 1970s, especially among the Chicano population of the city’s Mission District, has marked differences from its social realist forerunner in Mexico and the United States some 40 years earlier. Rather than being government sponsored and limited to murals on government buildings, the contemporary mural movement sprang from the people themselves, with murals appearing on community buildings and throughout college campuses. Perhaps the biggest difference, however, is the process. In earlier twentieth-century Mexico, murals resulted from the vision of individual artists. But today’s murals are characteristically the products of artists working with local residents on design and creation. </a:t>
            </a:r>
            <a:endParaRPr lang="en-US" altLang="zh-CN" sz="2400" b="1" dirty="0">
              <a:effectLst/>
            </a:endParaRPr>
          </a:p>
        </p:txBody>
      </p:sp>
    </p:spTree>
    <p:extLst>
      <p:ext uri="{BB962C8B-B14F-4D97-AF65-F5344CB8AC3E}">
        <p14:creationId xmlns:p14="http://schemas.microsoft.com/office/powerpoint/2010/main" val="692599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135</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2207172" y="77541"/>
            <a:ext cx="8681545" cy="646331"/>
          </a:xfrm>
          <a:prstGeom prst="rect">
            <a:avLst/>
          </a:prstGeom>
          <a:noFill/>
        </p:spPr>
        <p:txBody>
          <a:bodyPr wrap="square" rtlCol="0">
            <a:spAutoFit/>
          </a:bodyPr>
          <a:lstStyle>
            <a:defPPr>
              <a:defRPr lang="zh-CN"/>
            </a:defPPr>
            <a:lvl1pPr>
              <a:defRPr kumimoji="1" sz="3600" b="1">
                <a:latin typeface="Hannotate SC" charset="-122"/>
                <a:ea typeface="Hannotate SC" charset="-122"/>
                <a:cs typeface="Hannotate SC" charset="-122"/>
              </a:defRPr>
            </a:lvl1pPr>
          </a:lstStyle>
          <a:p>
            <a:r>
              <a:rPr lang="en-US" altLang="zh-CN" dirty="0"/>
              <a:t>Step</a:t>
            </a:r>
            <a:r>
              <a:rPr lang="zh-CN" altLang="en-US" dirty="0"/>
              <a:t> </a:t>
            </a:r>
            <a:r>
              <a:rPr lang="en-US" altLang="zh-CN" dirty="0"/>
              <a:t>2:</a:t>
            </a:r>
            <a:r>
              <a:rPr lang="zh-CN" altLang="en-US" dirty="0"/>
              <a:t> 读文章</a:t>
            </a:r>
          </a:p>
        </p:txBody>
      </p:sp>
      <p:sp>
        <p:nvSpPr>
          <p:cNvPr id="7" name="文本框 6"/>
          <p:cNvSpPr txBox="1"/>
          <p:nvPr/>
        </p:nvSpPr>
        <p:spPr>
          <a:xfrm>
            <a:off x="178676" y="764024"/>
            <a:ext cx="11698013" cy="4524315"/>
          </a:xfrm>
          <a:prstGeom prst="rect">
            <a:avLst/>
          </a:prstGeom>
          <a:noFill/>
        </p:spPr>
        <p:txBody>
          <a:bodyPr wrap="square" rtlCol="0">
            <a:spAutoFit/>
          </a:bodyPr>
          <a:lstStyle/>
          <a:p>
            <a:pPr>
              <a:lnSpc>
                <a:spcPct val="150000"/>
              </a:lnSpc>
            </a:pPr>
            <a:r>
              <a:rPr lang="en-US" altLang="zh-CN" sz="2400" b="1" dirty="0" smtClean="0"/>
              <a:t>Paragraph</a:t>
            </a:r>
            <a:r>
              <a:rPr lang="zh-CN" altLang="en-US" sz="2400" b="1" dirty="0" smtClean="0"/>
              <a:t> </a:t>
            </a:r>
            <a:r>
              <a:rPr lang="en-US" altLang="zh-CN" sz="2400" b="1" dirty="0" smtClean="0"/>
              <a:t>2</a:t>
            </a:r>
            <a:endParaRPr lang="zh-CN" altLang="en-US" sz="2400" b="1" dirty="0" smtClean="0"/>
          </a:p>
          <a:p>
            <a:pPr>
              <a:lnSpc>
                <a:spcPct val="150000"/>
              </a:lnSpc>
            </a:pPr>
            <a:r>
              <a:rPr lang="en-US" altLang="zh-CN" sz="2400" b="1" dirty="0" smtClean="0"/>
              <a:t>Such </a:t>
            </a:r>
            <a:r>
              <a:rPr lang="en-US" altLang="zh-CN" sz="2400" b="1" dirty="0"/>
              <a:t>community engagement is characteristic of the Chicano art movement as a whole, which evolved from the same foundations as the Chicano civil rights movement of the mid-1960s. Both were a direct response to the needs of Chicanos in the United States, who were fighting for the right to adequate education, political empowerment, and decent working conditions. Artists joined other cultural workers in making political statements and played a key role in taking these statements to the public. They developed collectives and established cultural </a:t>
            </a:r>
            <a:endParaRPr lang="en-US" altLang="zh-CN" sz="2400" b="1" dirty="0">
              <a:effectLst/>
            </a:endParaRPr>
          </a:p>
        </p:txBody>
      </p:sp>
    </p:spTree>
    <p:extLst>
      <p:ext uri="{BB962C8B-B14F-4D97-AF65-F5344CB8AC3E}">
        <p14:creationId xmlns:p14="http://schemas.microsoft.com/office/powerpoint/2010/main" val="1161488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135</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890453"/>
            <a:ext cx="10394731" cy="3970318"/>
          </a:xfrm>
          <a:prstGeom prst="rect">
            <a:avLst/>
          </a:prstGeom>
          <a:noFill/>
        </p:spPr>
        <p:txBody>
          <a:bodyPr wrap="square" rtlCol="0">
            <a:spAutoFit/>
          </a:bodyPr>
          <a:lstStyle/>
          <a:p>
            <a:pPr>
              <a:lnSpc>
                <a:spcPct val="150000"/>
              </a:lnSpc>
            </a:pPr>
            <a:r>
              <a:rPr lang="en-US" altLang="zh-CN" sz="2400" b="1" dirty="0" smtClean="0"/>
              <a:t>1. The </a:t>
            </a:r>
            <a:r>
              <a:rPr lang="en-US" altLang="zh-CN" sz="2400" b="1" dirty="0">
                <a:solidFill>
                  <a:srgbClr val="C00000"/>
                </a:solidFill>
              </a:rPr>
              <a:t>primary purpose </a:t>
            </a:r>
            <a:r>
              <a:rPr lang="en-US" altLang="zh-CN" sz="2400" b="1" dirty="0"/>
              <a:t>of the passage is to </a:t>
            </a:r>
            <a:br>
              <a:rPr lang="en-US" altLang="zh-CN" sz="2400" b="1" dirty="0"/>
            </a:br>
            <a:r>
              <a:rPr lang="en-US" altLang="zh-CN" sz="2400" b="1" dirty="0"/>
              <a:t>A. argue for the superiority of a style of art</a:t>
            </a:r>
            <a:br>
              <a:rPr lang="en-US" altLang="zh-CN" sz="2400" b="1" dirty="0"/>
            </a:br>
            <a:r>
              <a:rPr lang="en-US" altLang="zh-CN" sz="2400" b="1" dirty="0"/>
              <a:t>B. consider the impact of an art movement</a:t>
            </a:r>
            <a:br>
              <a:rPr lang="en-US" altLang="zh-CN" sz="2400" b="1" dirty="0"/>
            </a:br>
            <a:r>
              <a:rPr lang="en-US" altLang="zh-CN" sz="2400" b="1" dirty="0"/>
              <a:t>C. describe the political content of a certain works of art </a:t>
            </a:r>
            <a:endParaRPr lang="zh-CN" altLang="en-US" sz="2400" b="1" dirty="0" smtClean="0"/>
          </a:p>
          <a:p>
            <a:pPr>
              <a:lnSpc>
                <a:spcPct val="150000"/>
              </a:lnSpc>
            </a:pPr>
            <a:r>
              <a:rPr lang="en-US" altLang="zh-CN" sz="2400" b="1" dirty="0" smtClean="0"/>
              <a:t>D</a:t>
            </a:r>
            <a:r>
              <a:rPr lang="en-US" altLang="zh-CN" sz="2400" b="1" dirty="0"/>
              <a:t>. detail the characteristic style of an art movement </a:t>
            </a:r>
          </a:p>
          <a:p>
            <a:pPr>
              <a:lnSpc>
                <a:spcPct val="150000"/>
              </a:lnSpc>
            </a:pPr>
            <a:r>
              <a:rPr lang="en-US" altLang="zh-CN" sz="2400" b="1" dirty="0"/>
              <a:t>E. place an art movement in its historical context </a:t>
            </a:r>
          </a:p>
          <a:p>
            <a:pPr>
              <a:lnSpc>
                <a:spcPct val="150000"/>
              </a:lnSpc>
            </a:pPr>
            <a:endParaRPr lang="en-US" altLang="zh-CN" sz="24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latin typeface="Hannotate SC" charset="-122"/>
                <a:ea typeface="Hannotate SC" charset="-122"/>
                <a:cs typeface="Hannotate SC" charset="-122"/>
              </a:rPr>
              <a:t>Step</a:t>
            </a:r>
            <a:r>
              <a:rPr kumimoji="1" lang="zh-CN" altLang="en-US" sz="3600" b="1" dirty="0" smtClean="0">
                <a:latin typeface="Hannotate SC" charset="-122"/>
                <a:ea typeface="Hannotate SC" charset="-122"/>
                <a:cs typeface="Hannotate SC" charset="-122"/>
              </a:rPr>
              <a:t> </a:t>
            </a:r>
            <a:r>
              <a:rPr kumimoji="1" lang="en-US" altLang="zh-CN" sz="3600" b="1" dirty="0" smtClean="0">
                <a:latin typeface="Hannotate SC" charset="-122"/>
                <a:ea typeface="Hannotate SC" charset="-122"/>
                <a:cs typeface="Hannotate SC" charset="-122"/>
              </a:rPr>
              <a:t>1:</a:t>
            </a:r>
            <a:r>
              <a:rPr kumimoji="1" lang="zh-CN" altLang="en-US" sz="3600" b="1" dirty="0" smtClean="0">
                <a:latin typeface="Hannotate SC" charset="-122"/>
                <a:ea typeface="Hannotate SC" charset="-122"/>
                <a:cs typeface="Hannotate SC" charset="-122"/>
              </a:rPr>
              <a:t> 读题，判定题目类型</a:t>
            </a:r>
            <a:endParaRPr kumimoji="1" lang="zh-CN" altLang="en-US" sz="3600" b="1" dirty="0">
              <a:latin typeface="Hannotate SC" charset="-122"/>
              <a:ea typeface="Hannotate SC" charset="-122"/>
              <a:cs typeface="Hannotate SC" charset="-122"/>
            </a:endParaRPr>
          </a:p>
        </p:txBody>
      </p:sp>
      <p:sp>
        <p:nvSpPr>
          <p:cNvPr id="8" name="可选流程 7"/>
          <p:cNvSpPr/>
          <p:nvPr/>
        </p:nvSpPr>
        <p:spPr>
          <a:xfrm>
            <a:off x="7255425" y="2050830"/>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smtClean="0">
                <a:latin typeface="Hannotate SC" charset="-122"/>
                <a:ea typeface="Hannotate SC" charset="-122"/>
                <a:cs typeface="Hannotate SC" charset="-122"/>
              </a:rPr>
              <a:t>主旨目的题</a:t>
            </a:r>
            <a:endParaRPr kumimoji="1" lang="zh-CN" altLang="en-US" sz="20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17648323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135</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890453"/>
            <a:ext cx="10394731" cy="3970318"/>
          </a:xfrm>
          <a:prstGeom prst="rect">
            <a:avLst/>
          </a:prstGeom>
          <a:noFill/>
        </p:spPr>
        <p:txBody>
          <a:bodyPr wrap="square" rtlCol="0">
            <a:spAutoFit/>
          </a:bodyPr>
          <a:lstStyle/>
          <a:p>
            <a:pPr>
              <a:lnSpc>
                <a:spcPct val="150000"/>
              </a:lnSpc>
            </a:pPr>
            <a:r>
              <a:rPr lang="en-US" altLang="zh-CN" sz="2400" b="1" dirty="0" smtClean="0"/>
              <a:t>1. The </a:t>
            </a:r>
            <a:r>
              <a:rPr lang="en-US" altLang="zh-CN" sz="2400" b="1" dirty="0">
                <a:solidFill>
                  <a:srgbClr val="C00000"/>
                </a:solidFill>
              </a:rPr>
              <a:t>primary purpose </a:t>
            </a:r>
            <a:r>
              <a:rPr lang="en-US" altLang="zh-CN" sz="2400" b="1" dirty="0"/>
              <a:t>of the passage is to </a:t>
            </a:r>
            <a:br>
              <a:rPr lang="en-US" altLang="zh-CN" sz="2400" b="1" dirty="0"/>
            </a:br>
            <a:r>
              <a:rPr lang="en-US" altLang="zh-CN" sz="2400" b="1" dirty="0"/>
              <a:t>A. argue for the superiority of a style of art</a:t>
            </a:r>
            <a:br>
              <a:rPr lang="en-US" altLang="zh-CN" sz="2400" b="1" dirty="0"/>
            </a:br>
            <a:r>
              <a:rPr lang="en-US" altLang="zh-CN" sz="2400" b="1" dirty="0"/>
              <a:t>B. consider the impact of an art movement</a:t>
            </a:r>
            <a:br>
              <a:rPr lang="en-US" altLang="zh-CN" sz="2400" b="1" dirty="0"/>
            </a:br>
            <a:r>
              <a:rPr lang="en-US" altLang="zh-CN" sz="2400" b="1" dirty="0"/>
              <a:t>C. describe the political content of a certain works of art </a:t>
            </a:r>
            <a:endParaRPr lang="zh-CN" altLang="en-US" sz="2400" b="1" dirty="0" smtClean="0"/>
          </a:p>
          <a:p>
            <a:pPr>
              <a:lnSpc>
                <a:spcPct val="150000"/>
              </a:lnSpc>
            </a:pPr>
            <a:r>
              <a:rPr lang="en-US" altLang="zh-CN" sz="2400" b="1" dirty="0" smtClean="0"/>
              <a:t>D</a:t>
            </a:r>
            <a:r>
              <a:rPr lang="en-US" altLang="zh-CN" sz="2400" b="1" dirty="0"/>
              <a:t>. detail the characteristic style of an art movement </a:t>
            </a:r>
          </a:p>
          <a:p>
            <a:pPr>
              <a:lnSpc>
                <a:spcPct val="150000"/>
              </a:lnSpc>
            </a:pPr>
            <a:r>
              <a:rPr lang="en-US" altLang="zh-CN" sz="2400" b="1" dirty="0"/>
              <a:t>E. place an art movement in its historical context </a:t>
            </a:r>
          </a:p>
          <a:p>
            <a:pPr>
              <a:lnSpc>
                <a:spcPct val="150000"/>
              </a:lnSpc>
            </a:pPr>
            <a:endParaRPr lang="en-US" altLang="zh-CN" sz="24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latin typeface="Hannotate SC" charset="-122"/>
                <a:ea typeface="Hannotate SC" charset="-122"/>
                <a:cs typeface="Hannotate SC" charset="-122"/>
              </a:rPr>
              <a:t>Step</a:t>
            </a:r>
            <a:r>
              <a:rPr kumimoji="1" lang="zh-CN" altLang="en-US" sz="3600" b="1" dirty="0" smtClean="0">
                <a:latin typeface="Hannotate SC" charset="-122"/>
                <a:ea typeface="Hannotate SC" charset="-122"/>
                <a:cs typeface="Hannotate SC" charset="-122"/>
              </a:rPr>
              <a:t> </a:t>
            </a:r>
            <a:r>
              <a:rPr kumimoji="1" lang="en-US" altLang="zh-CN" sz="3600" b="1" dirty="0" smtClean="0">
                <a:latin typeface="Hannotate SC" charset="-122"/>
                <a:ea typeface="Hannotate SC" charset="-122"/>
                <a:cs typeface="Hannotate SC" charset="-122"/>
              </a:rPr>
              <a:t>1:</a:t>
            </a:r>
            <a:r>
              <a:rPr kumimoji="1" lang="zh-CN" altLang="en-US" sz="3600" b="1" dirty="0" smtClean="0">
                <a:latin typeface="Hannotate SC" charset="-122"/>
                <a:ea typeface="Hannotate SC" charset="-122"/>
                <a:cs typeface="Hannotate SC" charset="-122"/>
              </a:rPr>
              <a:t> 读题，判定题目类型</a:t>
            </a:r>
            <a:endParaRPr kumimoji="1" lang="zh-CN" altLang="en-US" sz="3600" b="1" dirty="0">
              <a:latin typeface="Hannotate SC" charset="-122"/>
              <a:ea typeface="Hannotate SC" charset="-122"/>
              <a:cs typeface="Hannotate SC" charset="-122"/>
            </a:endParaRPr>
          </a:p>
        </p:txBody>
      </p:sp>
      <p:sp>
        <p:nvSpPr>
          <p:cNvPr id="8" name="可选流程 7"/>
          <p:cNvSpPr/>
          <p:nvPr/>
        </p:nvSpPr>
        <p:spPr>
          <a:xfrm>
            <a:off x="7255425" y="2050830"/>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smtClean="0">
                <a:latin typeface="Hannotate SC" charset="-122"/>
                <a:ea typeface="Hannotate SC" charset="-122"/>
                <a:cs typeface="Hannotate SC" charset="-122"/>
              </a:rPr>
              <a:t>主旨目的题</a:t>
            </a:r>
            <a:endParaRPr kumimoji="1" lang="zh-CN" altLang="en-US" sz="2000" b="1" dirty="0">
              <a:latin typeface="Hannotate SC" charset="-122"/>
              <a:ea typeface="Hannotate SC" charset="-122"/>
              <a:cs typeface="Hannotate SC" charset="-122"/>
            </a:endParaRPr>
          </a:p>
        </p:txBody>
      </p:sp>
      <p:sp>
        <p:nvSpPr>
          <p:cNvPr id="9" name="可选流程 8"/>
          <p:cNvSpPr/>
          <p:nvPr/>
        </p:nvSpPr>
        <p:spPr>
          <a:xfrm>
            <a:off x="861848" y="5460065"/>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smtClean="0">
                <a:latin typeface="Hannotate SC" charset="-122"/>
                <a:ea typeface="Hannotate SC" charset="-122"/>
                <a:cs typeface="Hannotate SC" charset="-122"/>
              </a:rPr>
              <a:t>正确答案：</a:t>
            </a:r>
            <a:r>
              <a:rPr kumimoji="1" lang="en-US" altLang="zh-CN" sz="2000" b="1" dirty="0">
                <a:latin typeface="Hannotate SC" charset="-122"/>
                <a:ea typeface="Hannotate SC" charset="-122"/>
                <a:cs typeface="Hannotate SC" charset="-122"/>
              </a:rPr>
              <a:t>E</a:t>
            </a:r>
            <a:endParaRPr kumimoji="1" lang="zh-CN" altLang="en-US" sz="20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493846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可选流程 1"/>
          <p:cNvSpPr/>
          <p:nvPr/>
        </p:nvSpPr>
        <p:spPr>
          <a:xfrm>
            <a:off x="850558" y="2078952"/>
            <a:ext cx="4951930" cy="2335004"/>
          </a:xfrm>
          <a:prstGeom prst="flowChartAlternateProcess">
            <a:avLst/>
          </a:prstGeom>
          <a:solidFill>
            <a:schemeClr val="accent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b="1" dirty="0" smtClean="0">
                <a:latin typeface="Hannotate SC" charset="-122"/>
                <a:ea typeface="Hannotate SC" charset="-122"/>
                <a:cs typeface="Hannotate SC" charset="-122"/>
              </a:rPr>
              <a:t>Passage</a:t>
            </a:r>
            <a:r>
              <a:rPr kumimoji="1" lang="zh-CN" altLang="en-US" sz="4800" b="1" dirty="0" smtClean="0">
                <a:latin typeface="Hannotate SC" charset="-122"/>
                <a:ea typeface="Hannotate SC" charset="-122"/>
                <a:cs typeface="Hannotate SC" charset="-122"/>
              </a:rPr>
              <a:t> </a:t>
            </a:r>
            <a:r>
              <a:rPr kumimoji="1" lang="en-US" altLang="zh-CN" sz="4800" b="1" dirty="0" smtClean="0">
                <a:latin typeface="Hannotate SC" charset="-122"/>
                <a:ea typeface="Hannotate SC" charset="-122"/>
                <a:cs typeface="Hannotate SC" charset="-122"/>
              </a:rPr>
              <a:t>11</a:t>
            </a:r>
            <a:endParaRPr kumimoji="1" lang="zh-CN" altLang="en-US" sz="4800" b="1" dirty="0">
              <a:latin typeface="Hannotate SC" charset="-122"/>
              <a:ea typeface="Hannotate SC" charset="-122"/>
              <a:cs typeface="Hannotate SC" charset="-122"/>
            </a:endParaRPr>
          </a:p>
        </p:txBody>
      </p:sp>
      <p:sp>
        <p:nvSpPr>
          <p:cNvPr id="3" name="可选流程 2"/>
          <p:cNvSpPr/>
          <p:nvPr/>
        </p:nvSpPr>
        <p:spPr>
          <a:xfrm>
            <a:off x="6658692" y="2078952"/>
            <a:ext cx="4951930" cy="2335004"/>
          </a:xfrm>
          <a:prstGeom prst="flowChartAlternateProcess">
            <a:avLst/>
          </a:prstGeom>
          <a:solidFill>
            <a:schemeClr val="accent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latin typeface="Hannotate SC" charset="-122"/>
                <a:ea typeface="Hannotate SC" charset="-122"/>
                <a:cs typeface="Hannotate SC" charset="-122"/>
              </a:rPr>
              <a:t>0119</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0302</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0404</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0602</a:t>
            </a:r>
            <a:endParaRPr kumimoji="1" lang="zh-CN" altLang="en-US" sz="2800" b="1" dirty="0" smtClean="0">
              <a:latin typeface="Hannotate SC" charset="-122"/>
              <a:ea typeface="Hannotate SC" charset="-122"/>
              <a:cs typeface="Hannotate SC" charset="-122"/>
            </a:endParaRPr>
          </a:p>
          <a:p>
            <a:pPr algn="ctr"/>
            <a:r>
              <a:rPr kumimoji="1" lang="en-US" altLang="zh-CN" sz="2800" b="1" dirty="0" smtClean="0">
                <a:latin typeface="Hannotate SC" charset="-122"/>
                <a:ea typeface="Hannotate SC" charset="-122"/>
                <a:cs typeface="Hannotate SC" charset="-122"/>
              </a:rPr>
              <a:t>0705</a:t>
            </a:r>
            <a:endParaRPr kumimoji="1" lang="zh-CN" altLang="en-US" sz="28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1322970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135</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890453"/>
            <a:ext cx="10394731" cy="4708981"/>
          </a:xfrm>
          <a:prstGeom prst="rect">
            <a:avLst/>
          </a:prstGeom>
          <a:noFill/>
        </p:spPr>
        <p:txBody>
          <a:bodyPr wrap="square" rtlCol="0">
            <a:spAutoFit/>
          </a:bodyPr>
          <a:lstStyle/>
          <a:p>
            <a:pPr>
              <a:lnSpc>
                <a:spcPct val="150000"/>
              </a:lnSpc>
            </a:pPr>
            <a:r>
              <a:rPr lang="en-US" altLang="zh-CN" sz="2000" b="1" dirty="0"/>
              <a:t>2. According to the passage, which of the following statements about the “cultural centers” is true? </a:t>
            </a:r>
            <a:br>
              <a:rPr lang="en-US" altLang="zh-CN" sz="2000" b="1" dirty="0"/>
            </a:br>
            <a:r>
              <a:rPr lang="en-US" altLang="zh-CN" sz="2000" b="1" dirty="0"/>
              <a:t>A. They were the venue where many later leaders of the Chicano civil rights movement first became politically active. </a:t>
            </a:r>
          </a:p>
          <a:p>
            <a:pPr>
              <a:lnSpc>
                <a:spcPct val="150000"/>
              </a:lnSpc>
            </a:pPr>
            <a:r>
              <a:rPr lang="en-US" altLang="zh-CN" sz="2000" b="1" dirty="0"/>
              <a:t>B. Though later widespread, they originated in San Francisco area.</a:t>
            </a:r>
            <a:br>
              <a:rPr lang="en-US" altLang="zh-CN" sz="2000" b="1" dirty="0"/>
            </a:br>
            <a:r>
              <a:rPr lang="en-US" altLang="zh-CN" sz="2000" b="1" dirty="0"/>
              <a:t>C. Springing up in a number of communities, they initially had largely apolitical goals centered on art instruction.</a:t>
            </a:r>
            <a:br>
              <a:rPr lang="en-US" altLang="zh-CN" sz="2000" b="1" dirty="0"/>
            </a:br>
            <a:r>
              <a:rPr lang="en-US" altLang="zh-CN" sz="2000" b="1" dirty="0"/>
              <a:t>D. They constituted the nucleus from which the Chicano civil rights movement originated.</a:t>
            </a:r>
            <a:br>
              <a:rPr lang="en-US" altLang="zh-CN" sz="2000" b="1" dirty="0"/>
            </a:br>
            <a:r>
              <a:rPr lang="en-US" altLang="zh-CN" sz="2000" b="1" dirty="0"/>
              <a:t>E. Founded by artists, they provided support for the Chicano civil rights movement. </a:t>
            </a:r>
          </a:p>
          <a:p>
            <a:pPr>
              <a:lnSpc>
                <a:spcPct val="150000"/>
              </a:lnSpc>
            </a:pPr>
            <a:endParaRPr lang="en-US" altLang="zh-CN" sz="20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latin typeface="Hannotate SC" charset="-122"/>
                <a:ea typeface="Hannotate SC" charset="-122"/>
                <a:cs typeface="Hannotate SC" charset="-122"/>
              </a:rPr>
              <a:t>Step</a:t>
            </a:r>
            <a:r>
              <a:rPr kumimoji="1" lang="zh-CN" altLang="en-US" sz="3600" b="1" dirty="0" smtClean="0">
                <a:latin typeface="Hannotate SC" charset="-122"/>
                <a:ea typeface="Hannotate SC" charset="-122"/>
                <a:cs typeface="Hannotate SC" charset="-122"/>
              </a:rPr>
              <a:t> </a:t>
            </a:r>
            <a:r>
              <a:rPr kumimoji="1" lang="en-US" altLang="zh-CN" sz="3600" b="1" dirty="0" smtClean="0">
                <a:latin typeface="Hannotate SC" charset="-122"/>
                <a:ea typeface="Hannotate SC" charset="-122"/>
                <a:cs typeface="Hannotate SC" charset="-122"/>
              </a:rPr>
              <a:t>1:</a:t>
            </a:r>
            <a:r>
              <a:rPr kumimoji="1" lang="zh-CN" altLang="en-US" sz="3600" b="1" dirty="0" smtClean="0">
                <a:latin typeface="Hannotate SC" charset="-122"/>
                <a:ea typeface="Hannotate SC" charset="-122"/>
                <a:cs typeface="Hannotate SC" charset="-122"/>
              </a:rPr>
              <a:t> 读题，判定题目类型</a:t>
            </a:r>
            <a:endParaRPr kumimoji="1" lang="zh-CN" altLang="en-US" sz="36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51577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135</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2207172" y="77541"/>
            <a:ext cx="8681545" cy="646331"/>
          </a:xfrm>
          <a:prstGeom prst="rect">
            <a:avLst/>
          </a:prstGeom>
          <a:noFill/>
        </p:spPr>
        <p:txBody>
          <a:bodyPr wrap="square" rtlCol="0">
            <a:spAutoFit/>
          </a:bodyPr>
          <a:lstStyle>
            <a:defPPr>
              <a:defRPr lang="zh-CN"/>
            </a:defPPr>
            <a:lvl1pPr>
              <a:defRPr kumimoji="1" sz="3600" b="1">
                <a:latin typeface="Hannotate SC" charset="-122"/>
                <a:ea typeface="Hannotate SC" charset="-122"/>
                <a:cs typeface="Hannotate SC" charset="-122"/>
              </a:defRPr>
            </a:lvl1pPr>
          </a:lstStyle>
          <a:p>
            <a:r>
              <a:rPr lang="en-US" altLang="zh-CN" dirty="0"/>
              <a:t>Step</a:t>
            </a:r>
            <a:r>
              <a:rPr lang="zh-CN" altLang="en-US" dirty="0"/>
              <a:t> </a:t>
            </a:r>
            <a:r>
              <a:rPr lang="en-US" altLang="zh-CN" dirty="0"/>
              <a:t>2:</a:t>
            </a:r>
            <a:r>
              <a:rPr lang="zh-CN" altLang="en-US" dirty="0"/>
              <a:t> 读文章</a:t>
            </a:r>
          </a:p>
        </p:txBody>
      </p:sp>
      <p:sp>
        <p:nvSpPr>
          <p:cNvPr id="7" name="文本框 6"/>
          <p:cNvSpPr txBox="1"/>
          <p:nvPr/>
        </p:nvSpPr>
        <p:spPr>
          <a:xfrm>
            <a:off x="178676" y="764024"/>
            <a:ext cx="11698013" cy="5632311"/>
          </a:xfrm>
          <a:prstGeom prst="rect">
            <a:avLst/>
          </a:prstGeom>
          <a:noFill/>
        </p:spPr>
        <p:txBody>
          <a:bodyPr wrap="square" rtlCol="0">
            <a:spAutoFit/>
          </a:bodyPr>
          <a:lstStyle/>
          <a:p>
            <a:pPr>
              <a:lnSpc>
                <a:spcPct val="150000"/>
              </a:lnSpc>
            </a:pPr>
            <a:r>
              <a:rPr lang="en-US" altLang="zh-CN" sz="2400" b="1" dirty="0" smtClean="0"/>
              <a:t>Paragraph</a:t>
            </a:r>
            <a:r>
              <a:rPr lang="zh-CN" altLang="en-US" sz="2400" b="1" dirty="0" smtClean="0"/>
              <a:t> </a:t>
            </a:r>
            <a:r>
              <a:rPr lang="en-US" altLang="zh-CN" sz="2400" b="1" dirty="0" smtClean="0"/>
              <a:t>1</a:t>
            </a:r>
            <a:endParaRPr lang="zh-CN" altLang="en-US" sz="2400" b="1" dirty="0" smtClean="0"/>
          </a:p>
          <a:p>
            <a:pPr>
              <a:lnSpc>
                <a:spcPct val="150000"/>
              </a:lnSpc>
            </a:pPr>
            <a:r>
              <a:rPr lang="en-US" altLang="zh-CN" sz="2400" b="1" dirty="0" smtClean="0"/>
              <a:t>The </a:t>
            </a:r>
            <a:r>
              <a:rPr lang="en-US" altLang="zh-CN" sz="2400" b="1" dirty="0"/>
              <a:t>revival of mural painting that has occurred in San Francisco since the 1970s, especially among the Chicano population of the city’s Mission District, has marked differences from its social realist forerunner in Mexico and the United States some 40 years earlier. Rather than being government sponsored and limited to murals on government buildings, the contemporary mural movement sprang from the people themselves, with murals appearing on community buildings and throughout college campuses. Perhaps the biggest difference, however, is the process. In earlier twentieth-century Mexico, murals resulted from the vision of individual artists. But today’s murals are characteristically the products of artists working with local residents on design and creation. </a:t>
            </a:r>
            <a:endParaRPr lang="en-US" altLang="zh-CN" sz="2400" b="1" dirty="0">
              <a:effectLst/>
            </a:endParaRPr>
          </a:p>
        </p:txBody>
      </p:sp>
    </p:spTree>
    <p:extLst>
      <p:ext uri="{BB962C8B-B14F-4D97-AF65-F5344CB8AC3E}">
        <p14:creationId xmlns:p14="http://schemas.microsoft.com/office/powerpoint/2010/main" val="1430611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135</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2207172" y="77541"/>
            <a:ext cx="8681545" cy="646331"/>
          </a:xfrm>
          <a:prstGeom prst="rect">
            <a:avLst/>
          </a:prstGeom>
          <a:noFill/>
        </p:spPr>
        <p:txBody>
          <a:bodyPr wrap="square" rtlCol="0">
            <a:spAutoFit/>
          </a:bodyPr>
          <a:lstStyle>
            <a:defPPr>
              <a:defRPr lang="zh-CN"/>
            </a:defPPr>
            <a:lvl1pPr>
              <a:defRPr kumimoji="1" sz="3600" b="1">
                <a:latin typeface="Hannotate SC" charset="-122"/>
                <a:ea typeface="Hannotate SC" charset="-122"/>
                <a:cs typeface="Hannotate SC" charset="-122"/>
              </a:defRPr>
            </a:lvl1pPr>
          </a:lstStyle>
          <a:p>
            <a:r>
              <a:rPr lang="en-US" altLang="zh-CN" dirty="0"/>
              <a:t>Step</a:t>
            </a:r>
            <a:r>
              <a:rPr lang="zh-CN" altLang="en-US" dirty="0"/>
              <a:t> </a:t>
            </a:r>
            <a:r>
              <a:rPr lang="en-US" altLang="zh-CN" dirty="0"/>
              <a:t>2:</a:t>
            </a:r>
            <a:r>
              <a:rPr lang="zh-CN" altLang="en-US" dirty="0"/>
              <a:t> 读文章</a:t>
            </a:r>
          </a:p>
        </p:txBody>
      </p:sp>
      <p:sp>
        <p:nvSpPr>
          <p:cNvPr id="7" name="文本框 6"/>
          <p:cNvSpPr txBox="1"/>
          <p:nvPr/>
        </p:nvSpPr>
        <p:spPr>
          <a:xfrm>
            <a:off x="178676" y="764024"/>
            <a:ext cx="11698013" cy="5632311"/>
          </a:xfrm>
          <a:prstGeom prst="rect">
            <a:avLst/>
          </a:prstGeom>
          <a:noFill/>
        </p:spPr>
        <p:txBody>
          <a:bodyPr wrap="square" rtlCol="0">
            <a:spAutoFit/>
          </a:bodyPr>
          <a:lstStyle/>
          <a:p>
            <a:pPr>
              <a:lnSpc>
                <a:spcPct val="150000"/>
              </a:lnSpc>
            </a:pPr>
            <a:r>
              <a:rPr lang="en-US" altLang="zh-CN" sz="2400" b="1" dirty="0" smtClean="0"/>
              <a:t>Paragraph</a:t>
            </a:r>
            <a:r>
              <a:rPr lang="zh-CN" altLang="en-US" sz="2400" b="1" dirty="0" smtClean="0"/>
              <a:t> </a:t>
            </a:r>
            <a:r>
              <a:rPr lang="en-US" altLang="zh-CN" sz="2400" b="1" dirty="0" smtClean="0"/>
              <a:t>2</a:t>
            </a:r>
            <a:endParaRPr lang="zh-CN" altLang="en-US" sz="2400" b="1" dirty="0" smtClean="0"/>
          </a:p>
          <a:p>
            <a:pPr>
              <a:lnSpc>
                <a:spcPct val="150000"/>
              </a:lnSpc>
            </a:pPr>
            <a:r>
              <a:rPr lang="en-US" altLang="zh-CN" sz="2400" b="1" dirty="0" smtClean="0"/>
              <a:t>Such </a:t>
            </a:r>
            <a:r>
              <a:rPr lang="en-US" altLang="zh-CN" sz="2400" b="1" dirty="0"/>
              <a:t>community engagement is characteristic of the Chicano art movement as a whole, which evolved from the same foundations as the Chicano civil rights movement of the mid-1960s. Both were a direct response to the needs of Chicanos in the United States, who were fighting for the right to adequate education, political empowerment, and decent working conditions. Artists joined other cultural workers in making political statements and played a key role in taking these statements to the public. They developed collectives and established cultural centers that functioned as the public-relations arm of the Chicano sociopolitical movement. </a:t>
            </a:r>
          </a:p>
          <a:p>
            <a:pPr>
              <a:lnSpc>
                <a:spcPct val="150000"/>
              </a:lnSpc>
            </a:pPr>
            <a:endParaRPr lang="en-US" altLang="zh-CN" sz="2400" b="1" dirty="0">
              <a:effectLst/>
            </a:endParaRPr>
          </a:p>
        </p:txBody>
      </p:sp>
    </p:spTree>
    <p:extLst>
      <p:ext uri="{BB962C8B-B14F-4D97-AF65-F5344CB8AC3E}">
        <p14:creationId xmlns:p14="http://schemas.microsoft.com/office/powerpoint/2010/main" val="1065745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135</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890453"/>
            <a:ext cx="10394731" cy="4708981"/>
          </a:xfrm>
          <a:prstGeom prst="rect">
            <a:avLst/>
          </a:prstGeom>
          <a:noFill/>
        </p:spPr>
        <p:txBody>
          <a:bodyPr wrap="square" rtlCol="0">
            <a:spAutoFit/>
          </a:bodyPr>
          <a:lstStyle/>
          <a:p>
            <a:pPr>
              <a:lnSpc>
                <a:spcPct val="150000"/>
              </a:lnSpc>
            </a:pPr>
            <a:r>
              <a:rPr lang="en-US" altLang="zh-CN" sz="2000" b="1" dirty="0"/>
              <a:t>2. According to the passage, which of the following statements about the “cultural centers” is true? </a:t>
            </a:r>
            <a:br>
              <a:rPr lang="en-US" altLang="zh-CN" sz="2000" b="1" dirty="0"/>
            </a:br>
            <a:r>
              <a:rPr lang="en-US" altLang="zh-CN" sz="2000" b="1" dirty="0"/>
              <a:t>A. They were the venue where many later leaders of the Chicano civil rights movement first became politically active. </a:t>
            </a:r>
          </a:p>
          <a:p>
            <a:pPr>
              <a:lnSpc>
                <a:spcPct val="150000"/>
              </a:lnSpc>
            </a:pPr>
            <a:r>
              <a:rPr lang="en-US" altLang="zh-CN" sz="2000" b="1" dirty="0"/>
              <a:t>B. Though later widespread, they originated in San Francisco area.</a:t>
            </a:r>
            <a:br>
              <a:rPr lang="en-US" altLang="zh-CN" sz="2000" b="1" dirty="0"/>
            </a:br>
            <a:r>
              <a:rPr lang="en-US" altLang="zh-CN" sz="2000" b="1" dirty="0"/>
              <a:t>C. Springing up in a number of communities, they initially had largely apolitical goals centered on art instruction.</a:t>
            </a:r>
            <a:br>
              <a:rPr lang="en-US" altLang="zh-CN" sz="2000" b="1" dirty="0"/>
            </a:br>
            <a:r>
              <a:rPr lang="en-US" altLang="zh-CN" sz="2000" b="1" dirty="0"/>
              <a:t>D. They constituted the nucleus from which the Chicano civil rights movement originated.</a:t>
            </a:r>
            <a:br>
              <a:rPr lang="en-US" altLang="zh-CN" sz="2000" b="1" dirty="0"/>
            </a:br>
            <a:r>
              <a:rPr lang="en-US" altLang="zh-CN" sz="2000" b="1" dirty="0"/>
              <a:t>E. Founded by artists, they provided support for the Chicano civil rights movement. </a:t>
            </a:r>
          </a:p>
          <a:p>
            <a:pPr>
              <a:lnSpc>
                <a:spcPct val="150000"/>
              </a:lnSpc>
            </a:pPr>
            <a:endParaRPr lang="en-US" altLang="zh-CN" sz="2000" b="1" dirty="0">
              <a:effectLst/>
            </a:endParaRPr>
          </a:p>
        </p:txBody>
      </p:sp>
      <p:sp>
        <p:nvSpPr>
          <p:cNvPr id="7" name="文本框 6"/>
          <p:cNvSpPr txBox="1"/>
          <p:nvPr/>
        </p:nvSpPr>
        <p:spPr>
          <a:xfrm>
            <a:off x="313208" y="766757"/>
            <a:ext cx="11036782" cy="1015663"/>
          </a:xfrm>
          <a:prstGeom prst="rect">
            <a:avLst/>
          </a:prstGeom>
          <a:noFill/>
        </p:spPr>
        <p:txBody>
          <a:bodyPr wrap="square" rtlCol="0">
            <a:spAutoFit/>
          </a:bodyPr>
          <a:lstStyle/>
          <a:p>
            <a:r>
              <a:rPr lang="en-US" altLang="zh-CN" sz="2000" b="1" dirty="0"/>
              <a:t>Artists joined other cultural workers in making political statements and played a key role in taking these statements to the public. They developed collectives and established cultural centers that functioned as the public-relations arm of the Chicano sociopolitical movement.</a:t>
            </a:r>
            <a:endParaRPr kumimoji="1" lang="zh-CN" altLang="en-US" sz="20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19666999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135</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1570413"/>
            <a:ext cx="10394731" cy="5632311"/>
          </a:xfrm>
          <a:prstGeom prst="rect">
            <a:avLst/>
          </a:prstGeom>
          <a:noFill/>
        </p:spPr>
        <p:txBody>
          <a:bodyPr wrap="square" rtlCol="0">
            <a:spAutoFit/>
          </a:bodyPr>
          <a:lstStyle/>
          <a:p>
            <a:pPr>
              <a:lnSpc>
                <a:spcPct val="150000"/>
              </a:lnSpc>
            </a:pPr>
            <a:r>
              <a:rPr lang="en-US" altLang="zh-CN" sz="2000" b="1" dirty="0"/>
              <a:t>3. Which of the following best describes the relationship between the first paragraph and the second paragraph of the passage?</a:t>
            </a:r>
            <a:br>
              <a:rPr lang="en-US" altLang="zh-CN" sz="2000" b="1" dirty="0"/>
            </a:br>
            <a:r>
              <a:rPr lang="en-US" altLang="zh-CN" sz="2000" b="1" dirty="0"/>
              <a:t>A. The first focuses on the mural artists as individuals; the second, on their actions as a group. </a:t>
            </a:r>
            <a:endParaRPr lang="zh-CN" altLang="en-US" sz="2000" b="1" dirty="0" smtClean="0"/>
          </a:p>
          <a:p>
            <a:pPr>
              <a:lnSpc>
                <a:spcPct val="150000"/>
              </a:lnSpc>
            </a:pPr>
            <a:r>
              <a:rPr lang="en-US" altLang="zh-CN" sz="2000" b="1" dirty="0" smtClean="0"/>
              <a:t>B</a:t>
            </a:r>
            <a:r>
              <a:rPr lang="en-US" altLang="zh-CN" sz="2000" b="1" dirty="0"/>
              <a:t>. The first compares the mural revival with an earlier artistic movement; the second describes the context contemporary to the revival </a:t>
            </a:r>
          </a:p>
          <a:p>
            <a:pPr>
              <a:lnSpc>
                <a:spcPct val="150000"/>
              </a:lnSpc>
            </a:pPr>
            <a:r>
              <a:rPr lang="en-US" altLang="zh-CN" sz="2000" b="1" dirty="0"/>
              <a:t>C. The first defines the revival by distinguishing it from an earlier artistic movement; the second addresses the political goals of both the revival and its forerunner</a:t>
            </a:r>
            <a:br>
              <a:rPr lang="en-US" altLang="zh-CN" sz="2000" b="1" dirty="0"/>
            </a:br>
            <a:r>
              <a:rPr lang="en-US" altLang="zh-CN" sz="2000" b="1" dirty="0"/>
              <a:t>D. The first presents an apparently plausible account of the relationship between the revival and is forerunner, the second calls that account into question</a:t>
            </a:r>
            <a:br>
              <a:rPr lang="en-US" altLang="zh-CN" sz="2000" b="1" dirty="0"/>
            </a:br>
            <a:r>
              <a:rPr lang="en-US" altLang="zh-CN" sz="2000" b="1" dirty="0"/>
              <a:t>E. The first is concerned with the artistic aims and ambitions behind the San Francisco murals; the second considers their political significance </a:t>
            </a:r>
          </a:p>
          <a:p>
            <a:pPr>
              <a:lnSpc>
                <a:spcPct val="150000"/>
              </a:lnSpc>
            </a:pPr>
            <a:endParaRPr lang="en-US" altLang="zh-CN" sz="2000" b="1" dirty="0">
              <a:effectLst/>
            </a:endParaRPr>
          </a:p>
        </p:txBody>
      </p:sp>
      <p:sp>
        <p:nvSpPr>
          <p:cNvPr id="7" name="文本框 6"/>
          <p:cNvSpPr txBox="1"/>
          <p:nvPr/>
        </p:nvSpPr>
        <p:spPr>
          <a:xfrm>
            <a:off x="861848" y="835337"/>
            <a:ext cx="8681545" cy="646331"/>
          </a:xfrm>
          <a:prstGeom prst="rect">
            <a:avLst/>
          </a:prstGeom>
          <a:noFill/>
        </p:spPr>
        <p:txBody>
          <a:bodyPr wrap="square" rtlCol="0">
            <a:spAutoFit/>
          </a:bodyPr>
          <a:lstStyle/>
          <a:p>
            <a:r>
              <a:rPr kumimoji="1" lang="en-US" altLang="zh-CN" sz="3600" b="1" dirty="0" smtClean="0">
                <a:latin typeface="Hannotate SC" charset="-122"/>
                <a:ea typeface="Hannotate SC" charset="-122"/>
                <a:cs typeface="Hannotate SC" charset="-122"/>
              </a:rPr>
              <a:t>Step</a:t>
            </a:r>
            <a:r>
              <a:rPr kumimoji="1" lang="zh-CN" altLang="en-US" sz="3600" b="1" dirty="0" smtClean="0">
                <a:latin typeface="Hannotate SC" charset="-122"/>
                <a:ea typeface="Hannotate SC" charset="-122"/>
                <a:cs typeface="Hannotate SC" charset="-122"/>
              </a:rPr>
              <a:t> </a:t>
            </a:r>
            <a:r>
              <a:rPr kumimoji="1" lang="en-US" altLang="zh-CN" sz="3600" b="1" dirty="0" smtClean="0">
                <a:latin typeface="Hannotate SC" charset="-122"/>
                <a:ea typeface="Hannotate SC" charset="-122"/>
                <a:cs typeface="Hannotate SC" charset="-122"/>
              </a:rPr>
              <a:t>1:</a:t>
            </a:r>
            <a:r>
              <a:rPr kumimoji="1" lang="zh-CN" altLang="en-US" sz="3600" b="1" dirty="0" smtClean="0">
                <a:latin typeface="Hannotate SC" charset="-122"/>
                <a:ea typeface="Hannotate SC" charset="-122"/>
                <a:cs typeface="Hannotate SC" charset="-122"/>
              </a:rPr>
              <a:t> 读题，判定题目类型</a:t>
            </a:r>
            <a:endParaRPr kumimoji="1" lang="zh-CN" altLang="en-US" sz="3600" b="1" dirty="0">
              <a:latin typeface="Hannotate SC" charset="-122"/>
              <a:ea typeface="Hannotate SC" charset="-122"/>
              <a:cs typeface="Hannotate SC" charset="-122"/>
            </a:endParaRPr>
          </a:p>
        </p:txBody>
      </p:sp>
    </p:spTree>
    <p:extLst>
      <p:ext uri="{BB962C8B-B14F-4D97-AF65-F5344CB8AC3E}">
        <p14:creationId xmlns:p14="http://schemas.microsoft.com/office/powerpoint/2010/main" val="257395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sldNum" sz="quarter" idx="2"/>
          </p:nvPr>
        </p:nvSpPr>
        <p:spPr>
          <a:prstGeom prst="rect">
            <a:avLst/>
          </a:prstGeom>
        </p:spPr>
        <p:txBody>
          <a:bodyPr/>
          <a:lstStyle/>
          <a:p>
            <a:pPr lvl="0">
              <a:defRPr sz="1800"/>
            </a:pPr>
            <a:fld id="{86CB4B4D-7CA3-9044-876B-883B54F8677D}" type="slidenum">
              <a:rPr sz="1200"/>
              <a:t>35</a:t>
            </a:fld>
            <a:endParaRPr sz="1200"/>
          </a:p>
        </p:txBody>
      </p:sp>
      <p:sp>
        <p:nvSpPr>
          <p:cNvPr id="286" name="Shape 286"/>
          <p:cNvSpPr/>
          <p:nvPr/>
        </p:nvSpPr>
        <p:spPr>
          <a:xfrm>
            <a:off x="1049868" y="1708543"/>
            <a:ext cx="2549473" cy="801371"/>
          </a:xfrm>
          <a:prstGeom prst="roundRect">
            <a:avLst>
              <a:gd name="adj" fmla="val 31696"/>
            </a:avLst>
          </a:prstGeom>
          <a:gradFill>
            <a:gsLst>
              <a:gs pos="0">
                <a:srgbClr val="FFE2BA"/>
              </a:gs>
              <a:gs pos="35000">
                <a:srgbClr val="FFEACF"/>
              </a:gs>
              <a:gs pos="100000">
                <a:srgbClr val="FFF7ED"/>
              </a:gs>
            </a:gsLst>
            <a:lin ang="16200000"/>
          </a:gradFill>
          <a:ln>
            <a:solidFill>
              <a:srgbClr val="F9BC00"/>
            </a:solidFill>
          </a:ln>
        </p:spPr>
        <p:txBody>
          <a:bodyPr lIns="67733" tIns="67733" rIns="67733" bIns="67733" anchor="ctr"/>
          <a:lstStyle>
            <a:lvl1pPr algn="ctr">
              <a:defRPr sz="1700" b="1">
                <a:solidFill>
                  <a:srgbClr val="CB7101"/>
                </a:solidFill>
              </a:defRPr>
            </a:lvl1pPr>
          </a:lstStyle>
          <a:p>
            <a:pPr lvl="0">
              <a:defRPr sz="1800" b="0">
                <a:solidFill>
                  <a:srgbClr val="000000"/>
                </a:solidFill>
              </a:defRPr>
            </a:pPr>
            <a:r>
              <a:rPr sz="2267" dirty="0"/>
              <a:t>Vis</a:t>
            </a:r>
            <a:r>
              <a:rPr lang="en-US" altLang="zh-CN" sz="2267" dirty="0"/>
              <a:t> </a:t>
            </a:r>
            <a:r>
              <a:rPr lang="en-US" altLang="zh-CN" sz="2267" dirty="0" err="1"/>
              <a:t>GRE</a:t>
            </a:r>
            <a:r>
              <a:rPr sz="2267" dirty="0" err="1"/>
              <a:t>全程班</a:t>
            </a:r>
            <a:endParaRPr sz="2267" dirty="0"/>
          </a:p>
        </p:txBody>
      </p:sp>
      <p:sp>
        <p:nvSpPr>
          <p:cNvPr id="287" name="Shape 287"/>
          <p:cNvSpPr/>
          <p:nvPr/>
        </p:nvSpPr>
        <p:spPr>
          <a:xfrm>
            <a:off x="4796457" y="1708543"/>
            <a:ext cx="2549473" cy="801371"/>
          </a:xfrm>
          <a:prstGeom prst="roundRect">
            <a:avLst>
              <a:gd name="adj" fmla="val 31696"/>
            </a:avLst>
          </a:prstGeom>
          <a:gradFill>
            <a:gsLst>
              <a:gs pos="0">
                <a:srgbClr val="FFE2BA"/>
              </a:gs>
              <a:gs pos="35000">
                <a:srgbClr val="FFEACF"/>
              </a:gs>
              <a:gs pos="100000">
                <a:srgbClr val="FFF7ED"/>
              </a:gs>
            </a:gsLst>
            <a:lin ang="16200000"/>
          </a:gradFill>
          <a:ln>
            <a:solidFill>
              <a:srgbClr val="F9BC00"/>
            </a:solidFill>
          </a:ln>
        </p:spPr>
        <p:txBody>
          <a:bodyPr lIns="67733" tIns="67733" rIns="67733" bIns="67733" anchor="ctr"/>
          <a:lstStyle>
            <a:lvl1pPr algn="ctr">
              <a:defRPr sz="1600" b="1">
                <a:solidFill>
                  <a:srgbClr val="CB7101"/>
                </a:solidFill>
              </a:defRPr>
            </a:lvl1pPr>
          </a:lstStyle>
          <a:p>
            <a:pPr lvl="0">
              <a:defRPr sz="1800" b="0">
                <a:solidFill>
                  <a:srgbClr val="000000"/>
                </a:solidFill>
              </a:defRPr>
            </a:pPr>
            <a:r>
              <a:rPr sz="2133" dirty="0"/>
              <a:t>Vis </a:t>
            </a:r>
            <a:r>
              <a:rPr lang="en-US" altLang="zh-CN" sz="2133" dirty="0"/>
              <a:t>GRE12</a:t>
            </a:r>
            <a:r>
              <a:rPr lang="zh-CN" altLang="en-US" sz="2133" dirty="0"/>
              <a:t>人</a:t>
            </a:r>
            <a:r>
              <a:rPr sz="2133" dirty="0" err="1"/>
              <a:t>小班</a:t>
            </a:r>
            <a:endParaRPr sz="2133" dirty="0"/>
          </a:p>
        </p:txBody>
      </p:sp>
      <p:sp>
        <p:nvSpPr>
          <p:cNvPr id="288" name="Shape 288"/>
          <p:cNvSpPr/>
          <p:nvPr/>
        </p:nvSpPr>
        <p:spPr>
          <a:xfrm>
            <a:off x="8543049" y="1708543"/>
            <a:ext cx="2549473" cy="801371"/>
          </a:xfrm>
          <a:prstGeom prst="roundRect">
            <a:avLst>
              <a:gd name="adj" fmla="val 31696"/>
            </a:avLst>
          </a:prstGeom>
          <a:gradFill>
            <a:gsLst>
              <a:gs pos="0">
                <a:srgbClr val="FFE2BA"/>
              </a:gs>
              <a:gs pos="35000">
                <a:srgbClr val="FFEACF"/>
              </a:gs>
              <a:gs pos="100000">
                <a:srgbClr val="FFF7ED"/>
              </a:gs>
            </a:gsLst>
            <a:lin ang="16200000"/>
          </a:gradFill>
          <a:ln>
            <a:solidFill>
              <a:srgbClr val="F9BC00"/>
            </a:solidFill>
          </a:ln>
        </p:spPr>
        <p:txBody>
          <a:bodyPr lIns="67733" tIns="67733" rIns="67733" bIns="67733" anchor="ctr"/>
          <a:lstStyle>
            <a:lvl1pPr algn="ctr">
              <a:defRPr sz="1700" b="1">
                <a:solidFill>
                  <a:srgbClr val="CB7101"/>
                </a:solidFill>
              </a:defRPr>
            </a:lvl1pPr>
          </a:lstStyle>
          <a:p>
            <a:pPr lvl="0">
              <a:defRPr sz="1800" b="0">
                <a:solidFill>
                  <a:srgbClr val="000000"/>
                </a:solidFill>
              </a:defRPr>
            </a:pPr>
            <a:r>
              <a:rPr sz="2267" dirty="0"/>
              <a:t>Vis </a:t>
            </a:r>
            <a:r>
              <a:rPr lang="en-US" altLang="zh-CN" sz="2267" dirty="0" err="1"/>
              <a:t>GRE</a:t>
            </a:r>
            <a:r>
              <a:rPr sz="2267" dirty="0" err="1"/>
              <a:t>一对一</a:t>
            </a:r>
            <a:endParaRPr sz="2267" dirty="0"/>
          </a:p>
        </p:txBody>
      </p:sp>
      <p:sp>
        <p:nvSpPr>
          <p:cNvPr id="289" name="Shape 289"/>
          <p:cNvSpPr/>
          <p:nvPr/>
        </p:nvSpPr>
        <p:spPr>
          <a:xfrm>
            <a:off x="518770" y="347133"/>
            <a:ext cx="5008315" cy="1060119"/>
          </a:xfrm>
          <a:prstGeom prst="rect">
            <a:avLst/>
          </a:prstGeom>
          <a:ln w="12700">
            <a:miter lim="400000"/>
          </a:ln>
        </p:spPr>
        <p:txBody>
          <a:bodyPr wrap="none" lIns="67733" tIns="67733" rIns="67733" bIns="67733">
            <a:spAutoFit/>
          </a:bodyPr>
          <a:lstStyle>
            <a:lvl1pPr>
              <a:lnSpc>
                <a:spcPct val="150000"/>
              </a:lnSpc>
              <a:defRPr sz="3000" b="1">
                <a:solidFill>
                  <a:srgbClr val="CC9A00"/>
                </a:solidFill>
                <a:latin typeface=".萍方-简" panose="020B0800000000000000" charset="-122"/>
                <a:ea typeface=".萍方-简" panose="020B0800000000000000" charset="-122"/>
                <a:cs typeface=".萍方-简" panose="020B0800000000000000" charset="-122"/>
                <a:sym typeface=".萍方-简" panose="020B0800000000000000" charset="-122"/>
              </a:defRPr>
            </a:lvl1pPr>
          </a:lstStyle>
          <a:p>
            <a:pPr lvl="0">
              <a:defRPr sz="1800" b="0">
                <a:solidFill>
                  <a:srgbClr val="000000"/>
                </a:solidFill>
              </a:defRPr>
            </a:pPr>
            <a:r>
              <a:rPr sz="4000" dirty="0" err="1"/>
              <a:t>考满分</a:t>
            </a:r>
            <a:r>
              <a:rPr lang="en-US" altLang="zh-CN" sz="4000" dirty="0"/>
              <a:t> GRE</a:t>
            </a:r>
            <a:r>
              <a:rPr sz="4000" dirty="0"/>
              <a:t> </a:t>
            </a:r>
            <a:r>
              <a:rPr sz="4000" dirty="0" err="1"/>
              <a:t>系列课程</a:t>
            </a:r>
            <a:endParaRPr sz="4000" dirty="0"/>
          </a:p>
        </p:txBody>
      </p:sp>
      <p:sp>
        <p:nvSpPr>
          <p:cNvPr id="290" name="Shape 290"/>
          <p:cNvSpPr/>
          <p:nvPr/>
        </p:nvSpPr>
        <p:spPr>
          <a:xfrm>
            <a:off x="816498" y="2996764"/>
            <a:ext cx="2873115" cy="3091444"/>
          </a:xfrm>
          <a:prstGeom prst="rect">
            <a:avLst/>
          </a:prstGeom>
          <a:ln w="12700">
            <a:miter lim="400000"/>
          </a:ln>
        </p:spPr>
        <p:txBody>
          <a:bodyPr wrap="none" lIns="67733" tIns="67733" rIns="67733" bIns="67733">
            <a:spAutoFit/>
          </a:bodyPr>
          <a:lstStyle/>
          <a:p>
            <a:pPr lvl="0">
              <a:lnSpc>
                <a:spcPct val="150000"/>
              </a:lnSpc>
              <a:defRPr sz="1800">
                <a:solidFill>
                  <a:srgbClr val="000000"/>
                </a:solidFill>
              </a:defRPr>
            </a:pPr>
            <a:r>
              <a:rPr sz="1600" dirty="0">
                <a:solidFill>
                  <a:srgbClr val="CB7101"/>
                </a:solidFill>
              </a:rPr>
              <a:t>适合学生：备考周期在1-3个月</a:t>
            </a:r>
          </a:p>
          <a:p>
            <a:pPr lvl="0">
              <a:lnSpc>
                <a:spcPct val="150000"/>
              </a:lnSpc>
              <a:defRPr sz="1800">
                <a:solidFill>
                  <a:srgbClr val="000000"/>
                </a:solidFill>
              </a:defRPr>
            </a:pPr>
            <a:r>
              <a:rPr sz="1600" dirty="0" err="1">
                <a:solidFill>
                  <a:srgbClr val="CB7101"/>
                </a:solidFill>
              </a:rPr>
              <a:t>课程</a:t>
            </a:r>
            <a:r>
              <a:rPr lang="zh-CN" altLang="en-US" sz="1600" dirty="0">
                <a:solidFill>
                  <a:srgbClr val="CB7101"/>
                </a:solidFill>
              </a:rPr>
              <a:t>亮点</a:t>
            </a:r>
            <a:r>
              <a:rPr sz="1600" dirty="0">
                <a:solidFill>
                  <a:srgbClr val="CB7101"/>
                </a:solidFill>
              </a:rPr>
              <a:t>：</a:t>
            </a:r>
            <a:endParaRPr lang="en-US" altLang="zh-CN" sz="1600" dirty="0">
              <a:solidFill>
                <a:srgbClr val="CB7101"/>
              </a:solidFill>
            </a:endParaRPr>
          </a:p>
          <a:p>
            <a:pPr lvl="0">
              <a:lnSpc>
                <a:spcPct val="150000"/>
              </a:lnSpc>
              <a:defRPr sz="1800">
                <a:solidFill>
                  <a:srgbClr val="000000"/>
                </a:solidFill>
              </a:defRPr>
            </a:pPr>
            <a:r>
              <a:rPr lang="en-US" altLang="zh-CN" sz="1600" dirty="0">
                <a:solidFill>
                  <a:schemeClr val="accent2"/>
                </a:solidFill>
              </a:rPr>
              <a:t>1</a:t>
            </a:r>
            <a:r>
              <a:rPr lang="zh-CN" altLang="en-US" sz="1600" dirty="0">
                <a:solidFill>
                  <a:schemeClr val="accent2"/>
                </a:solidFill>
              </a:rPr>
              <a:t>、一站式提分课程</a:t>
            </a:r>
            <a:br>
              <a:rPr lang="zh-CN" altLang="en-US" sz="1600" dirty="0">
                <a:solidFill>
                  <a:schemeClr val="accent2"/>
                </a:solidFill>
              </a:rPr>
            </a:br>
            <a:r>
              <a:rPr lang="en-US" altLang="zh-CN" sz="1600" dirty="0">
                <a:solidFill>
                  <a:schemeClr val="accent2"/>
                </a:solidFill>
              </a:rPr>
              <a:t>2</a:t>
            </a:r>
            <a:r>
              <a:rPr lang="zh-CN" altLang="en-US" sz="1600" dirty="0">
                <a:solidFill>
                  <a:schemeClr val="accent2"/>
                </a:solidFill>
              </a:rPr>
              <a:t>、辅导老师一对一监督</a:t>
            </a:r>
            <a:br>
              <a:rPr lang="zh-CN" altLang="en-US" sz="1600" dirty="0">
                <a:solidFill>
                  <a:schemeClr val="accent2"/>
                </a:solidFill>
              </a:rPr>
            </a:br>
            <a:r>
              <a:rPr lang="en-US" altLang="zh-CN" sz="1600" dirty="0">
                <a:solidFill>
                  <a:schemeClr val="accent2"/>
                </a:solidFill>
              </a:rPr>
              <a:t>3</a:t>
            </a:r>
            <a:r>
              <a:rPr lang="zh-CN" altLang="en-US" sz="1600" dirty="0">
                <a:solidFill>
                  <a:schemeClr val="accent2"/>
                </a:solidFill>
              </a:rPr>
              <a:t>、</a:t>
            </a:r>
            <a:r>
              <a:rPr lang="en-US" altLang="zh-CN" sz="1600" dirty="0">
                <a:solidFill>
                  <a:schemeClr val="accent2"/>
                </a:solidFill>
              </a:rPr>
              <a:t>7</a:t>
            </a:r>
            <a:r>
              <a:rPr lang="zh-CN" altLang="en-US" sz="1600" dirty="0">
                <a:solidFill>
                  <a:schemeClr val="accent2"/>
                </a:solidFill>
              </a:rPr>
              <a:t>天无理由退费</a:t>
            </a:r>
            <a:br>
              <a:rPr lang="zh-CN" altLang="en-US" sz="1600" dirty="0">
                <a:solidFill>
                  <a:schemeClr val="accent2"/>
                </a:solidFill>
              </a:rPr>
            </a:br>
            <a:r>
              <a:rPr lang="en-US" altLang="zh-CN" sz="1600" dirty="0">
                <a:solidFill>
                  <a:schemeClr val="accent2"/>
                </a:solidFill>
              </a:rPr>
              <a:t>4</a:t>
            </a:r>
            <a:r>
              <a:rPr lang="zh-CN" altLang="en-US" sz="1600" dirty="0">
                <a:solidFill>
                  <a:schemeClr val="accent2"/>
                </a:solidFill>
              </a:rPr>
              <a:t>、最新最全机经</a:t>
            </a:r>
            <a:br>
              <a:rPr lang="zh-CN" altLang="en-US" sz="1600" dirty="0">
                <a:solidFill>
                  <a:schemeClr val="accent2"/>
                </a:solidFill>
              </a:rPr>
            </a:br>
            <a:r>
              <a:rPr lang="en-US" altLang="zh-CN" sz="1600" dirty="0">
                <a:solidFill>
                  <a:schemeClr val="accent2"/>
                </a:solidFill>
              </a:rPr>
              <a:t>5</a:t>
            </a:r>
            <a:r>
              <a:rPr lang="zh-CN" altLang="en-US" sz="1600" dirty="0">
                <a:solidFill>
                  <a:schemeClr val="accent2"/>
                </a:solidFill>
              </a:rPr>
              <a:t>、主讲老师亲自答疑</a:t>
            </a:r>
            <a:endParaRPr sz="1600" dirty="0">
              <a:solidFill>
                <a:schemeClr val="accent2"/>
              </a:solidFill>
            </a:endParaRPr>
          </a:p>
          <a:p>
            <a:pPr lvl="0">
              <a:lnSpc>
                <a:spcPct val="150000"/>
              </a:lnSpc>
              <a:defRPr sz="1800">
                <a:solidFill>
                  <a:srgbClr val="000000"/>
                </a:solidFill>
              </a:defRPr>
            </a:pPr>
            <a:r>
              <a:rPr sz="1600" dirty="0">
                <a:solidFill>
                  <a:srgbClr val="CB7101"/>
                </a:solidFill>
              </a:rPr>
              <a:t>                   </a:t>
            </a:r>
          </a:p>
        </p:txBody>
      </p:sp>
      <p:sp>
        <p:nvSpPr>
          <p:cNvPr id="291" name="Shape 291"/>
          <p:cNvSpPr/>
          <p:nvPr/>
        </p:nvSpPr>
        <p:spPr>
          <a:xfrm>
            <a:off x="4528889" y="3063460"/>
            <a:ext cx="3385542" cy="3693319"/>
          </a:xfrm>
          <a:prstGeom prst="rect">
            <a:avLst/>
          </a:prstGeom>
          <a:ln w="12700">
            <a:miter lim="400000"/>
          </a:ln>
        </p:spPr>
        <p:txBody>
          <a:bodyPr wrap="none" lIns="0" tIns="0" rIns="0" bIns="0">
            <a:spAutoFit/>
          </a:bodyPr>
          <a:lstStyle/>
          <a:p>
            <a:pPr lvl="0">
              <a:lnSpc>
                <a:spcPct val="150000"/>
              </a:lnSpc>
              <a:defRPr sz="1800">
                <a:solidFill>
                  <a:srgbClr val="000000"/>
                </a:solidFill>
              </a:defRPr>
            </a:pPr>
            <a:r>
              <a:rPr sz="1600" dirty="0">
                <a:solidFill>
                  <a:srgbClr val="CB7101"/>
                </a:solidFill>
              </a:rPr>
              <a:t>适合学生：备考周期在1</a:t>
            </a:r>
            <a:r>
              <a:rPr lang="en-US" altLang="zh-CN" sz="1600" dirty="0">
                <a:solidFill>
                  <a:srgbClr val="CB7101"/>
                </a:solidFill>
              </a:rPr>
              <a:t>-3</a:t>
            </a:r>
            <a:r>
              <a:rPr sz="1600" dirty="0">
                <a:solidFill>
                  <a:srgbClr val="CB7101"/>
                </a:solidFill>
              </a:rPr>
              <a:t>个月</a:t>
            </a:r>
          </a:p>
          <a:p>
            <a:pPr lvl="0">
              <a:lnSpc>
                <a:spcPct val="150000"/>
              </a:lnSpc>
              <a:defRPr sz="1800">
                <a:solidFill>
                  <a:srgbClr val="000000"/>
                </a:solidFill>
              </a:defRPr>
            </a:pPr>
            <a:r>
              <a:rPr lang="zh-CN" altLang="en-US" sz="1600" dirty="0">
                <a:solidFill>
                  <a:srgbClr val="CB7101"/>
                </a:solidFill>
              </a:rPr>
              <a:t>课程亮点</a:t>
            </a:r>
            <a:r>
              <a:rPr sz="1600" dirty="0">
                <a:solidFill>
                  <a:srgbClr val="CB7101"/>
                </a:solidFill>
              </a:rPr>
              <a:t>：</a:t>
            </a:r>
          </a:p>
          <a:p>
            <a:pPr lvl="0">
              <a:lnSpc>
                <a:spcPct val="150000"/>
              </a:lnSpc>
              <a:defRPr sz="1800">
                <a:solidFill>
                  <a:srgbClr val="000000"/>
                </a:solidFill>
              </a:defRPr>
            </a:pPr>
            <a:r>
              <a:rPr lang="en-US" altLang="zh-CN" sz="1600" dirty="0">
                <a:solidFill>
                  <a:schemeClr val="accent2"/>
                </a:solidFill>
              </a:rPr>
              <a:t>1</a:t>
            </a:r>
            <a:r>
              <a:rPr lang="zh-CN" altLang="en-US" sz="1600" dirty="0">
                <a:solidFill>
                  <a:schemeClr val="accent2"/>
                </a:solidFill>
              </a:rPr>
              <a:t>、半定制化课程</a:t>
            </a:r>
            <a:br>
              <a:rPr lang="zh-CN" altLang="en-US" sz="1600" dirty="0">
                <a:solidFill>
                  <a:schemeClr val="accent2"/>
                </a:solidFill>
              </a:rPr>
            </a:br>
            <a:r>
              <a:rPr lang="en-US" altLang="zh-CN" sz="1600" dirty="0">
                <a:solidFill>
                  <a:schemeClr val="accent2"/>
                </a:solidFill>
              </a:rPr>
              <a:t>2</a:t>
            </a:r>
            <a:r>
              <a:rPr lang="zh-CN" altLang="en-US" sz="1600" dirty="0">
                <a:solidFill>
                  <a:schemeClr val="accent2"/>
                </a:solidFill>
              </a:rPr>
              <a:t>、智能工具：答题板和做题过程可视</a:t>
            </a:r>
            <a:br>
              <a:rPr lang="zh-CN" altLang="en-US" sz="1600" dirty="0">
                <a:solidFill>
                  <a:schemeClr val="accent2"/>
                </a:solidFill>
              </a:rPr>
            </a:br>
            <a:r>
              <a:rPr lang="en-US" altLang="zh-CN" sz="1600" dirty="0">
                <a:solidFill>
                  <a:schemeClr val="accent2"/>
                </a:solidFill>
              </a:rPr>
              <a:t>3</a:t>
            </a:r>
            <a:r>
              <a:rPr lang="zh-CN" altLang="en-US" sz="1600" dirty="0">
                <a:solidFill>
                  <a:schemeClr val="accent2"/>
                </a:solidFill>
              </a:rPr>
              <a:t>、主讲老师随时答疑</a:t>
            </a:r>
            <a:br>
              <a:rPr lang="zh-CN" altLang="en-US" sz="1600" dirty="0">
                <a:solidFill>
                  <a:schemeClr val="accent2"/>
                </a:solidFill>
              </a:rPr>
            </a:br>
            <a:r>
              <a:rPr lang="en-US" altLang="zh-CN" sz="1600" dirty="0">
                <a:solidFill>
                  <a:schemeClr val="accent2"/>
                </a:solidFill>
              </a:rPr>
              <a:t>4</a:t>
            </a:r>
            <a:r>
              <a:rPr lang="zh-CN" altLang="en-US" sz="1600" dirty="0">
                <a:solidFill>
                  <a:schemeClr val="accent2"/>
                </a:solidFill>
              </a:rPr>
              <a:t>、课后配套难度分层训练</a:t>
            </a:r>
            <a:br>
              <a:rPr lang="zh-CN" altLang="en-US" sz="1600" dirty="0">
                <a:solidFill>
                  <a:schemeClr val="accent2"/>
                </a:solidFill>
              </a:rPr>
            </a:br>
            <a:r>
              <a:rPr lang="en-US" altLang="zh-CN" sz="1600" dirty="0">
                <a:solidFill>
                  <a:schemeClr val="accent2"/>
                </a:solidFill>
              </a:rPr>
              <a:t>5</a:t>
            </a:r>
            <a:r>
              <a:rPr lang="zh-CN" altLang="en-US" sz="1600" dirty="0">
                <a:solidFill>
                  <a:schemeClr val="accent2"/>
                </a:solidFill>
              </a:rPr>
              <a:t>、</a:t>
            </a:r>
            <a:r>
              <a:rPr lang="en-US" altLang="zh-CN" sz="1600" dirty="0">
                <a:solidFill>
                  <a:schemeClr val="accent2"/>
                </a:solidFill>
              </a:rPr>
              <a:t>3</a:t>
            </a:r>
            <a:r>
              <a:rPr lang="zh-CN" altLang="en-US" sz="1600" dirty="0">
                <a:solidFill>
                  <a:schemeClr val="accent2"/>
                </a:solidFill>
              </a:rPr>
              <a:t>天无理由退费</a:t>
            </a:r>
            <a:br>
              <a:rPr lang="zh-CN" altLang="en-US" sz="1600" dirty="0">
                <a:solidFill>
                  <a:schemeClr val="accent2"/>
                </a:solidFill>
              </a:rPr>
            </a:br>
            <a:r>
              <a:rPr lang="en-US" altLang="zh-CN" sz="1600" dirty="0">
                <a:solidFill>
                  <a:schemeClr val="accent2"/>
                </a:solidFill>
              </a:rPr>
              <a:t>6</a:t>
            </a:r>
            <a:r>
              <a:rPr lang="zh-CN" altLang="en-US" sz="1600" dirty="0">
                <a:solidFill>
                  <a:schemeClr val="accent2"/>
                </a:solidFill>
              </a:rPr>
              <a:t>、写作精细批改</a:t>
            </a:r>
            <a:endParaRPr sz="1600" dirty="0">
              <a:solidFill>
                <a:schemeClr val="accent2"/>
              </a:solidFill>
            </a:endParaRPr>
          </a:p>
          <a:p>
            <a:pPr lvl="0">
              <a:lnSpc>
                <a:spcPct val="150000"/>
              </a:lnSpc>
              <a:defRPr sz="1800">
                <a:solidFill>
                  <a:srgbClr val="000000"/>
                </a:solidFill>
              </a:defRPr>
            </a:pPr>
            <a:endParaRPr sz="1600" dirty="0">
              <a:solidFill>
                <a:srgbClr val="CB7101"/>
              </a:solidFill>
            </a:endParaRPr>
          </a:p>
          <a:p>
            <a:pPr lvl="0">
              <a:lnSpc>
                <a:spcPct val="150000"/>
              </a:lnSpc>
              <a:defRPr sz="1800">
                <a:solidFill>
                  <a:srgbClr val="000000"/>
                </a:solidFill>
              </a:defRPr>
            </a:pPr>
            <a:endParaRPr sz="1600" dirty="0">
              <a:solidFill>
                <a:srgbClr val="CB7101"/>
              </a:solidFill>
            </a:endParaRPr>
          </a:p>
        </p:txBody>
      </p:sp>
      <p:sp>
        <p:nvSpPr>
          <p:cNvPr id="292" name="Shape 292"/>
          <p:cNvSpPr/>
          <p:nvPr/>
        </p:nvSpPr>
        <p:spPr>
          <a:xfrm>
            <a:off x="8278901" y="3063459"/>
            <a:ext cx="3077766" cy="2806922"/>
          </a:xfrm>
          <a:prstGeom prst="rect">
            <a:avLst/>
          </a:prstGeom>
          <a:ln w="12700">
            <a:miter lim="400000"/>
          </a:ln>
        </p:spPr>
        <p:txBody>
          <a:bodyPr wrap="none" lIns="0" tIns="0" rIns="0" bIns="0">
            <a:spAutoFit/>
          </a:bodyPr>
          <a:lstStyle/>
          <a:p>
            <a:pPr lvl="0">
              <a:lnSpc>
                <a:spcPct val="150000"/>
              </a:lnSpc>
              <a:defRPr sz="1800">
                <a:solidFill>
                  <a:srgbClr val="000000"/>
                </a:solidFill>
              </a:defRPr>
            </a:pPr>
            <a:r>
              <a:rPr sz="1600" dirty="0" err="1">
                <a:solidFill>
                  <a:srgbClr val="CB7101"/>
                </a:solidFill>
              </a:rPr>
              <a:t>适合学生：全程一对一定制化备考</a:t>
            </a:r>
            <a:endParaRPr sz="1600" dirty="0">
              <a:solidFill>
                <a:srgbClr val="CB7101"/>
              </a:solidFill>
            </a:endParaRPr>
          </a:p>
          <a:p>
            <a:pPr lvl="0">
              <a:lnSpc>
                <a:spcPct val="150000"/>
              </a:lnSpc>
              <a:defRPr sz="1800">
                <a:solidFill>
                  <a:srgbClr val="000000"/>
                </a:solidFill>
              </a:defRPr>
            </a:pPr>
            <a:r>
              <a:rPr sz="1600" dirty="0" err="1">
                <a:solidFill>
                  <a:srgbClr val="CB7101"/>
                </a:solidFill>
              </a:rPr>
              <a:t>课中</a:t>
            </a:r>
            <a:r>
              <a:rPr lang="zh-CN" altLang="en-US" sz="1600" dirty="0">
                <a:solidFill>
                  <a:srgbClr val="CB7101"/>
                </a:solidFill>
              </a:rPr>
              <a:t>亮点</a:t>
            </a:r>
            <a:r>
              <a:rPr sz="1600" dirty="0">
                <a:solidFill>
                  <a:srgbClr val="CB7101"/>
                </a:solidFill>
              </a:rPr>
              <a:t>：</a:t>
            </a:r>
            <a:r>
              <a:rPr lang="en-US" altLang="zh-CN" sz="1600" dirty="0">
                <a:solidFill>
                  <a:srgbClr val="CB7101"/>
                </a:solidFill>
              </a:rPr>
              <a:t> </a:t>
            </a:r>
            <a:endParaRPr lang="en-US" altLang="zh-CN" sz="1600" b="1" dirty="0">
              <a:solidFill>
                <a:srgbClr val="CB7101"/>
              </a:solidFill>
            </a:endParaRPr>
          </a:p>
          <a:p>
            <a:pPr lvl="0">
              <a:lnSpc>
                <a:spcPct val="120000"/>
              </a:lnSpc>
              <a:defRPr sz="1800">
                <a:solidFill>
                  <a:srgbClr val="000000"/>
                </a:solidFill>
              </a:defRPr>
            </a:pPr>
            <a:r>
              <a:rPr lang="en-US" altLang="zh-CN" sz="1600" dirty="0">
                <a:solidFill>
                  <a:schemeClr val="accent2"/>
                </a:solidFill>
              </a:rPr>
              <a:t>1</a:t>
            </a:r>
            <a:r>
              <a:rPr lang="zh-CN" altLang="en-US" sz="1600" dirty="0">
                <a:solidFill>
                  <a:schemeClr val="accent2"/>
                </a:solidFill>
              </a:rPr>
              <a:t>、一对一全方位定制规划课程</a:t>
            </a:r>
            <a:endParaRPr lang="en-US" altLang="zh-CN" sz="1600" dirty="0">
              <a:solidFill>
                <a:schemeClr val="accent2"/>
              </a:solidFill>
            </a:endParaRPr>
          </a:p>
          <a:p>
            <a:pPr lvl="0">
              <a:lnSpc>
                <a:spcPct val="120000"/>
              </a:lnSpc>
              <a:defRPr sz="1800">
                <a:solidFill>
                  <a:srgbClr val="000000"/>
                </a:solidFill>
              </a:defRPr>
            </a:pPr>
            <a:r>
              <a:rPr lang="en-US" altLang="zh-CN" sz="1600" dirty="0">
                <a:solidFill>
                  <a:schemeClr val="accent2"/>
                </a:solidFill>
              </a:rPr>
              <a:t>      </a:t>
            </a:r>
            <a:r>
              <a:rPr lang="zh-CN" altLang="en-US" sz="1600" dirty="0">
                <a:solidFill>
                  <a:schemeClr val="accent2"/>
                </a:solidFill>
              </a:rPr>
              <a:t>帮助学生“培优补差”</a:t>
            </a:r>
            <a:br>
              <a:rPr lang="zh-CN" altLang="en-US" sz="1600" dirty="0">
                <a:solidFill>
                  <a:schemeClr val="accent2"/>
                </a:solidFill>
              </a:rPr>
            </a:br>
            <a:r>
              <a:rPr lang="en-US" altLang="zh-CN" sz="1600" dirty="0">
                <a:solidFill>
                  <a:schemeClr val="accent2"/>
                </a:solidFill>
              </a:rPr>
              <a:t>2</a:t>
            </a:r>
            <a:r>
              <a:rPr lang="zh-CN" altLang="en-US" sz="1600" dirty="0">
                <a:solidFill>
                  <a:schemeClr val="accent2"/>
                </a:solidFill>
              </a:rPr>
              <a:t>、</a:t>
            </a:r>
            <a:r>
              <a:rPr lang="en-US" altLang="zh-CN" sz="1600" dirty="0">
                <a:solidFill>
                  <a:schemeClr val="accent2"/>
                </a:solidFill>
              </a:rPr>
              <a:t>20</a:t>
            </a:r>
            <a:r>
              <a:rPr lang="zh-CN" altLang="en-US" sz="1600" dirty="0">
                <a:solidFill>
                  <a:schemeClr val="accent2"/>
                </a:solidFill>
              </a:rPr>
              <a:t>套阶梯模考训练，进步可视</a:t>
            </a:r>
            <a:br>
              <a:rPr lang="zh-CN" altLang="en-US" sz="1600" dirty="0">
                <a:solidFill>
                  <a:schemeClr val="accent2"/>
                </a:solidFill>
              </a:rPr>
            </a:br>
            <a:r>
              <a:rPr lang="en-US" altLang="zh-CN" sz="1600" dirty="0">
                <a:solidFill>
                  <a:schemeClr val="accent2"/>
                </a:solidFill>
              </a:rPr>
              <a:t>3</a:t>
            </a:r>
            <a:r>
              <a:rPr lang="zh-CN" altLang="en-US" sz="1600" dirty="0">
                <a:solidFill>
                  <a:schemeClr val="accent2"/>
                </a:solidFill>
              </a:rPr>
              <a:t>、课后作业</a:t>
            </a:r>
            <a:r>
              <a:rPr lang="en-US" altLang="zh-CN" sz="1600" dirty="0">
                <a:solidFill>
                  <a:schemeClr val="accent2"/>
                </a:solidFill>
              </a:rPr>
              <a:t>"</a:t>
            </a:r>
            <a:r>
              <a:rPr lang="zh-CN" altLang="en-US" sz="1600" dirty="0">
                <a:solidFill>
                  <a:schemeClr val="accent2"/>
                </a:solidFill>
              </a:rPr>
              <a:t>精析表</a:t>
            </a:r>
            <a:r>
              <a:rPr lang="en-US" altLang="zh-CN" sz="1600" dirty="0">
                <a:solidFill>
                  <a:schemeClr val="accent2"/>
                </a:solidFill>
              </a:rPr>
              <a:t>"</a:t>
            </a:r>
            <a:r>
              <a:rPr lang="zh-CN" altLang="en-US" sz="1600" dirty="0">
                <a:solidFill>
                  <a:schemeClr val="accent2"/>
                </a:solidFill>
              </a:rPr>
              <a:t>形式</a:t>
            </a:r>
            <a:endParaRPr lang="en-US" altLang="zh-CN" sz="1600" dirty="0">
              <a:solidFill>
                <a:schemeClr val="accent2"/>
              </a:solidFill>
            </a:endParaRPr>
          </a:p>
          <a:p>
            <a:pPr lvl="0">
              <a:lnSpc>
                <a:spcPct val="120000"/>
              </a:lnSpc>
              <a:defRPr sz="1800">
                <a:solidFill>
                  <a:srgbClr val="000000"/>
                </a:solidFill>
              </a:defRPr>
            </a:pPr>
            <a:r>
              <a:rPr lang="en-US" altLang="zh-CN" sz="1600" dirty="0">
                <a:solidFill>
                  <a:schemeClr val="accent2"/>
                </a:solidFill>
              </a:rPr>
              <a:t>      </a:t>
            </a:r>
            <a:r>
              <a:rPr lang="zh-CN" altLang="en-US" sz="1600" dirty="0">
                <a:solidFill>
                  <a:schemeClr val="accent2"/>
                </a:solidFill>
              </a:rPr>
              <a:t>帮助学生思路纠偏</a:t>
            </a:r>
            <a:endParaRPr sz="1600" dirty="0">
              <a:solidFill>
                <a:schemeClr val="accent2"/>
              </a:solidFill>
            </a:endParaRPr>
          </a:p>
          <a:p>
            <a:pPr lvl="0">
              <a:lnSpc>
                <a:spcPct val="120000"/>
              </a:lnSpc>
              <a:defRPr sz="1800">
                <a:solidFill>
                  <a:srgbClr val="000000"/>
                </a:solidFill>
              </a:defRPr>
            </a:pPr>
            <a:r>
              <a:rPr sz="1600" dirty="0">
                <a:solidFill>
                  <a:srgbClr val="CB7101"/>
                </a:solidFill>
              </a:rPr>
              <a:t> </a:t>
            </a:r>
          </a:p>
          <a:p>
            <a:pPr lvl="0">
              <a:lnSpc>
                <a:spcPct val="120000"/>
              </a:lnSpc>
              <a:defRPr sz="1800">
                <a:solidFill>
                  <a:srgbClr val="000000"/>
                </a:solidFill>
              </a:defRPr>
            </a:pPr>
            <a:r>
              <a:rPr sz="1600" dirty="0">
                <a:solidFill>
                  <a:srgbClr val="CB7101"/>
                </a:solidFill>
              </a:rPr>
              <a:t>                   </a:t>
            </a:r>
          </a:p>
        </p:txBody>
      </p:sp>
    </p:spTree>
    <p:extLst>
      <p:ext uri="{BB962C8B-B14F-4D97-AF65-F5344CB8AC3E}">
        <p14:creationId xmlns:p14="http://schemas.microsoft.com/office/powerpoint/2010/main" val="180184234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xmlns="" id="{197C532D-CAC0-44F5-9965-F8577E99E4F2}"/>
              </a:ext>
            </a:extLst>
          </p:cNvPr>
          <p:cNvGraphicFramePr>
            <a:graphicFrameLocks noGrp="1"/>
          </p:cNvGraphicFramePr>
          <p:nvPr/>
        </p:nvGraphicFramePr>
        <p:xfrm>
          <a:off x="704427" y="1754701"/>
          <a:ext cx="10765085" cy="4152243"/>
        </p:xfrm>
        <a:graphic>
          <a:graphicData uri="http://schemas.openxmlformats.org/drawingml/2006/table">
            <a:tbl>
              <a:tblPr>
                <a:tableStyleId>{5C22544A-7EE6-4342-B048-85BDC9FD1C3A}</a:tableStyleId>
              </a:tblPr>
              <a:tblGrid>
                <a:gridCol w="1300480">
                  <a:extLst>
                    <a:ext uri="{9D8B030D-6E8A-4147-A177-3AD203B41FA5}">
                      <a16:colId xmlns:a16="http://schemas.microsoft.com/office/drawing/2014/main" xmlns="" val="20000"/>
                    </a:ext>
                  </a:extLst>
                </a:gridCol>
                <a:gridCol w="3061547">
                  <a:extLst>
                    <a:ext uri="{9D8B030D-6E8A-4147-A177-3AD203B41FA5}">
                      <a16:colId xmlns:a16="http://schemas.microsoft.com/office/drawing/2014/main" xmlns="" val="20001"/>
                    </a:ext>
                  </a:extLst>
                </a:gridCol>
                <a:gridCol w="3585351">
                  <a:extLst>
                    <a:ext uri="{9D8B030D-6E8A-4147-A177-3AD203B41FA5}">
                      <a16:colId xmlns:a16="http://schemas.microsoft.com/office/drawing/2014/main" xmlns="" val="20002"/>
                    </a:ext>
                  </a:extLst>
                </a:gridCol>
                <a:gridCol w="2817708">
                  <a:extLst>
                    <a:ext uri="{9D8B030D-6E8A-4147-A177-3AD203B41FA5}">
                      <a16:colId xmlns:a16="http://schemas.microsoft.com/office/drawing/2014/main" xmlns="" val="20003"/>
                    </a:ext>
                  </a:extLst>
                </a:gridCol>
              </a:tblGrid>
              <a:tr h="457913">
                <a:tc>
                  <a:txBody>
                    <a:bodyPr/>
                    <a:lstStyle/>
                    <a:p>
                      <a:pPr algn="ctr" fontAlgn="ctr"/>
                      <a:r>
                        <a:rPr lang="zh-CN" altLang="en-US" sz="1500" b="0" i="0" u="none" strike="noStrike" dirty="0">
                          <a:solidFill>
                            <a:srgbClr val="000000"/>
                          </a:solidFill>
                          <a:effectLst/>
                          <a:latin typeface="微软雅黑" panose="020B0503020204020204" charset="-122"/>
                          <a:ea typeface="微软雅黑" panose="020B0503020204020204" charset="-122"/>
                        </a:rPr>
                        <a:t>项目</a:t>
                      </a:r>
                    </a:p>
                  </a:txBody>
                  <a:tcPr marL="5589" marR="5589" marT="5589" marB="0" anchor="ctr">
                    <a:solidFill>
                      <a:schemeClr val="accent1">
                        <a:lumMod val="60000"/>
                        <a:lumOff val="40000"/>
                      </a:schemeClr>
                    </a:solidFill>
                  </a:tcPr>
                </a:tc>
                <a:tc>
                  <a:txBody>
                    <a:bodyPr/>
                    <a:lstStyle/>
                    <a:p>
                      <a:pPr algn="ctr" fontAlgn="ctr"/>
                      <a:r>
                        <a:rPr lang="en-US" altLang="zh-CN" sz="1500" b="1" i="0" u="none" strike="noStrike" baseline="0" dirty="0" err="1">
                          <a:solidFill>
                            <a:srgbClr val="000000"/>
                          </a:solidFill>
                          <a:effectLst/>
                          <a:latin typeface="微软雅黑" panose="020B0503020204020204" charset="-122"/>
                          <a:ea typeface="微软雅黑" panose="020B0503020204020204" charset="-122"/>
                        </a:rPr>
                        <a:t>ViS</a:t>
                      </a:r>
                      <a:r>
                        <a:rPr lang="zh-CN" altLang="en-US" sz="1500" b="1" i="0" u="none" strike="noStrike" baseline="0" dirty="0">
                          <a:solidFill>
                            <a:srgbClr val="000000"/>
                          </a:solidFill>
                          <a:effectLst/>
                          <a:latin typeface="微软雅黑" panose="020B0503020204020204" charset="-122"/>
                          <a:ea typeface="微软雅黑" panose="020B0503020204020204" charset="-122"/>
                        </a:rPr>
                        <a:t>全程班</a:t>
                      </a:r>
                      <a:endParaRPr lang="zh-CN" altLang="en-US" sz="1500" b="1" i="0" u="none" strike="noStrike" dirty="0">
                        <a:solidFill>
                          <a:srgbClr val="000000"/>
                        </a:solidFill>
                        <a:effectLst/>
                        <a:latin typeface="微软雅黑" panose="020B0503020204020204" charset="-122"/>
                        <a:ea typeface="微软雅黑" panose="020B0503020204020204" charset="-122"/>
                      </a:endParaRPr>
                    </a:p>
                  </a:txBody>
                  <a:tcPr marL="5589" marR="5589" marT="5589" marB="0" anchor="ctr">
                    <a:solidFill>
                      <a:schemeClr val="accent1">
                        <a:lumMod val="60000"/>
                        <a:lumOff val="40000"/>
                      </a:schemeClr>
                    </a:solidFill>
                  </a:tcPr>
                </a:tc>
                <a:tc>
                  <a:txBody>
                    <a:bodyPr/>
                    <a:lstStyle/>
                    <a:p>
                      <a:pPr algn="ctr" fontAlgn="ctr"/>
                      <a:r>
                        <a:rPr lang="en-US" altLang="zh-CN" sz="1500" b="1" i="0" u="none" strike="noStrike" baseline="0" dirty="0">
                          <a:solidFill>
                            <a:srgbClr val="000000"/>
                          </a:solidFill>
                          <a:effectLst/>
                          <a:latin typeface="微软雅黑" panose="020B0503020204020204" charset="-122"/>
                          <a:ea typeface="微软雅黑" panose="020B0503020204020204" charset="-122"/>
                        </a:rPr>
                        <a:t>12</a:t>
                      </a:r>
                      <a:r>
                        <a:rPr lang="zh-CN" altLang="en-US" sz="1500" b="1" i="0" u="none" strike="noStrike" baseline="0" dirty="0">
                          <a:solidFill>
                            <a:srgbClr val="000000"/>
                          </a:solidFill>
                          <a:effectLst/>
                          <a:latin typeface="微软雅黑" panose="020B0503020204020204" charset="-122"/>
                          <a:ea typeface="微软雅黑" panose="020B0503020204020204" charset="-122"/>
                        </a:rPr>
                        <a:t>人冲分班</a:t>
                      </a:r>
                      <a:endParaRPr lang="zh-CN" altLang="en-US" sz="1500" b="1" i="0" u="none" strike="noStrike" dirty="0">
                        <a:solidFill>
                          <a:srgbClr val="000000"/>
                        </a:solidFill>
                        <a:effectLst/>
                        <a:latin typeface="微软雅黑" panose="020B0503020204020204" charset="-122"/>
                        <a:ea typeface="微软雅黑" panose="020B0503020204020204" charset="-122"/>
                      </a:endParaRPr>
                    </a:p>
                  </a:txBody>
                  <a:tcPr marL="5589" marR="5589" marT="5589" marB="0" anchor="ctr">
                    <a:solidFill>
                      <a:schemeClr val="accent1">
                        <a:lumMod val="60000"/>
                        <a:lumOff val="40000"/>
                      </a:schemeClr>
                    </a:solidFill>
                  </a:tcPr>
                </a:tc>
                <a:tc>
                  <a:txBody>
                    <a:bodyPr/>
                    <a:lstStyle/>
                    <a:p>
                      <a:pPr algn="ctr" fontAlgn="ctr"/>
                      <a:r>
                        <a:rPr lang="en-US" sz="1600" b="1" u="none" strike="noStrike" dirty="0">
                          <a:effectLst/>
                        </a:rPr>
                        <a:t>VIP  </a:t>
                      </a:r>
                      <a:endParaRPr lang="en-US" sz="1600" b="1" i="0" u="none" strike="noStrike" dirty="0">
                        <a:solidFill>
                          <a:srgbClr val="000000"/>
                        </a:solidFill>
                        <a:effectLst/>
                        <a:latin typeface="微软雅黑" panose="020B0503020204020204" charset="-122"/>
                        <a:ea typeface="微软雅黑" panose="020B0503020204020204" charset="-122"/>
                      </a:endParaRPr>
                    </a:p>
                  </a:txBody>
                  <a:tcPr marL="5589" marR="5589" marT="5589" marB="0" anchor="ctr">
                    <a:solidFill>
                      <a:schemeClr val="accent1">
                        <a:lumMod val="60000"/>
                        <a:lumOff val="40000"/>
                      </a:schemeClr>
                    </a:solidFill>
                  </a:tcPr>
                </a:tc>
                <a:extLst>
                  <a:ext uri="{0D108BD9-81ED-4DB2-BD59-A6C34878D82A}">
                    <a16:rowId xmlns:a16="http://schemas.microsoft.com/office/drawing/2014/main" xmlns="" val="10000"/>
                  </a:ext>
                </a:extLst>
              </a:tr>
              <a:tr h="541133">
                <a:tc>
                  <a:txBody>
                    <a:bodyPr/>
                    <a:lstStyle/>
                    <a:p>
                      <a:pPr algn="ctr" fontAlgn="ctr"/>
                      <a:r>
                        <a:rPr lang="zh-CN" altLang="en-US" sz="1500" u="none" strike="noStrike" dirty="0">
                          <a:effectLst/>
                        </a:rPr>
                        <a:t>人数</a:t>
                      </a:r>
                      <a:endParaRPr lang="zh-CN" altLang="en-US" sz="1500" b="1" i="0" u="none" strike="noStrike" dirty="0">
                        <a:solidFill>
                          <a:srgbClr val="000000"/>
                        </a:solidFill>
                        <a:effectLst/>
                        <a:latin typeface="微软雅黑" panose="020B0503020204020204" charset="-122"/>
                        <a:ea typeface="微软雅黑" panose="020B0503020204020204" charset="-122"/>
                      </a:endParaRPr>
                    </a:p>
                  </a:txBody>
                  <a:tcPr marL="5589" marR="5589" marT="5589" marB="0" anchor="ctr"/>
                </a:tc>
                <a:tc>
                  <a:txBody>
                    <a:bodyPr/>
                    <a:lstStyle/>
                    <a:p>
                      <a:pPr algn="ctr" fontAlgn="ctr"/>
                      <a:r>
                        <a:rPr lang="en-US" altLang="zh-CN" sz="1500" u="none" strike="noStrike" dirty="0">
                          <a:effectLst/>
                        </a:rPr>
                        <a:t>70</a:t>
                      </a:r>
                      <a:endParaRPr lang="zh-CN" altLang="en-US" sz="1500" b="0" i="0" u="none" strike="noStrike" dirty="0">
                        <a:solidFill>
                          <a:srgbClr val="000000"/>
                        </a:solidFill>
                        <a:effectLst/>
                        <a:latin typeface="微软雅黑" panose="020B0503020204020204" charset="-122"/>
                        <a:ea typeface="微软雅黑" panose="020B0503020204020204" charset="-122"/>
                      </a:endParaRPr>
                    </a:p>
                  </a:txBody>
                  <a:tcPr marL="5589" marR="5589" marT="5589" marB="0" anchor="ctr"/>
                </a:tc>
                <a:tc>
                  <a:txBody>
                    <a:bodyPr/>
                    <a:lstStyle/>
                    <a:p>
                      <a:pPr algn="ctr" fontAlgn="ctr"/>
                      <a:r>
                        <a:rPr lang="en-US" altLang="zh-CN" sz="1500" u="none" strike="noStrike" dirty="0">
                          <a:effectLst/>
                        </a:rPr>
                        <a:t>12</a:t>
                      </a:r>
                      <a:endParaRPr lang="zh-CN" altLang="en-US" sz="1500" b="0" i="0" u="none" strike="noStrike" dirty="0">
                        <a:solidFill>
                          <a:srgbClr val="000000"/>
                        </a:solidFill>
                        <a:effectLst/>
                        <a:latin typeface="微软雅黑" panose="020B0503020204020204" charset="-122"/>
                        <a:ea typeface="微软雅黑" panose="020B0503020204020204" charset="-122"/>
                      </a:endParaRPr>
                    </a:p>
                  </a:txBody>
                  <a:tcPr marL="5589" marR="5589" marT="5589" marB="0" anchor="ctr"/>
                </a:tc>
                <a:tc>
                  <a:txBody>
                    <a:bodyPr/>
                    <a:lstStyle/>
                    <a:p>
                      <a:pPr algn="ctr" fontAlgn="ctr"/>
                      <a:r>
                        <a:rPr lang="en-US" altLang="zh-CN" sz="1500" u="none" strike="noStrike" dirty="0">
                          <a:effectLst/>
                        </a:rPr>
                        <a:t>1</a:t>
                      </a:r>
                      <a:endParaRPr lang="zh-CN" altLang="en-US" sz="1500" b="0" i="0" u="none" strike="noStrike" dirty="0">
                        <a:solidFill>
                          <a:srgbClr val="000000"/>
                        </a:solidFill>
                        <a:effectLst/>
                        <a:latin typeface="微软雅黑" panose="020B0503020204020204" charset="-122"/>
                        <a:ea typeface="微软雅黑" panose="020B0503020204020204" charset="-122"/>
                      </a:endParaRPr>
                    </a:p>
                  </a:txBody>
                  <a:tcPr marL="5589" marR="5589" marT="5589" marB="0" anchor="ctr"/>
                </a:tc>
                <a:extLst>
                  <a:ext uri="{0D108BD9-81ED-4DB2-BD59-A6C34878D82A}">
                    <a16:rowId xmlns:a16="http://schemas.microsoft.com/office/drawing/2014/main" xmlns="" val="10001"/>
                  </a:ext>
                </a:extLst>
              </a:tr>
              <a:tr h="604520">
                <a:tc>
                  <a:txBody>
                    <a:bodyPr/>
                    <a:lstStyle/>
                    <a:p>
                      <a:pPr marL="0" algn="ctr" defTabSz="913765" rtl="0" eaLnBrk="1" fontAlgn="ctr" latinLnBrk="0" hangingPunct="1"/>
                      <a:r>
                        <a:rPr lang="zh-CN" altLang="en-US" sz="1500" u="none" strike="noStrike" kern="1200" dirty="0">
                          <a:solidFill>
                            <a:schemeClr val="dk1"/>
                          </a:solidFill>
                          <a:effectLst/>
                          <a:latin typeface="+mn-lt"/>
                          <a:ea typeface="+mn-ea"/>
                          <a:cs typeface="+mn-cs"/>
                        </a:rPr>
                        <a:t>时长</a:t>
                      </a:r>
                    </a:p>
                  </a:txBody>
                  <a:tcPr marL="5589" marR="5589" marT="5589" marB="0" anchor="ctr"/>
                </a:tc>
                <a:tc>
                  <a:txBody>
                    <a:bodyPr/>
                    <a:lstStyle/>
                    <a:p>
                      <a:pPr marL="0" algn="ctr" defTabSz="913765" rtl="0" eaLnBrk="1" fontAlgn="ctr" latinLnBrk="0" hangingPunct="1"/>
                      <a:r>
                        <a:rPr lang="en-US" altLang="zh-CN" sz="1500" u="none" strike="noStrike" kern="1200" dirty="0">
                          <a:solidFill>
                            <a:schemeClr val="dk1"/>
                          </a:solidFill>
                          <a:effectLst/>
                          <a:latin typeface="+mn-lt"/>
                          <a:ea typeface="+mn-ea"/>
                          <a:cs typeface="+mn-cs"/>
                        </a:rPr>
                        <a:t>15</a:t>
                      </a:r>
                      <a:r>
                        <a:rPr lang="zh-CN" altLang="en-US" sz="1500" u="none" strike="noStrike" kern="1200" dirty="0">
                          <a:solidFill>
                            <a:schemeClr val="dk1"/>
                          </a:solidFill>
                          <a:effectLst/>
                          <a:latin typeface="+mn-lt"/>
                          <a:ea typeface="+mn-ea"/>
                          <a:cs typeface="+mn-cs"/>
                        </a:rPr>
                        <a:t>天</a:t>
                      </a:r>
                      <a:r>
                        <a:rPr lang="en-US" altLang="zh-CN" sz="1500" u="none" strike="noStrike" kern="1200" dirty="0">
                          <a:solidFill>
                            <a:schemeClr val="dk1"/>
                          </a:solidFill>
                          <a:effectLst/>
                          <a:latin typeface="+mn-lt"/>
                          <a:ea typeface="+mn-ea"/>
                          <a:cs typeface="+mn-cs"/>
                        </a:rPr>
                        <a:t>/</a:t>
                      </a:r>
                      <a:r>
                        <a:rPr lang="zh-CN" altLang="en-US" sz="1500" u="none" strike="noStrike" kern="1200" dirty="0">
                          <a:solidFill>
                            <a:schemeClr val="dk1"/>
                          </a:solidFill>
                          <a:effectLst/>
                          <a:latin typeface="+mn-lt"/>
                          <a:ea typeface="+mn-ea"/>
                          <a:cs typeface="+mn-cs"/>
                        </a:rPr>
                        <a:t>科</a:t>
                      </a:r>
                    </a:p>
                  </a:txBody>
                  <a:tcPr marL="5589" marR="5589" marT="5589" marB="0" anchor="ctr"/>
                </a:tc>
                <a:tc>
                  <a:txBody>
                    <a:bodyPr/>
                    <a:lstStyle/>
                    <a:p>
                      <a:pPr marL="0" algn="ctr" defTabSz="913765" rtl="0" eaLnBrk="1" fontAlgn="ctr" latinLnBrk="0" hangingPunct="1"/>
                      <a:r>
                        <a:rPr lang="en-US" altLang="zh-CN" sz="1500" u="none" strike="noStrike" kern="1200" dirty="0">
                          <a:solidFill>
                            <a:schemeClr val="dk1"/>
                          </a:solidFill>
                          <a:effectLst/>
                          <a:latin typeface="+mn-lt"/>
                          <a:ea typeface="+mn-ea"/>
                          <a:cs typeface="+mn-cs"/>
                        </a:rPr>
                        <a:t>15</a:t>
                      </a:r>
                      <a:r>
                        <a:rPr lang="zh-CN" altLang="en-US" sz="1500" u="none" strike="noStrike" kern="1200" dirty="0">
                          <a:solidFill>
                            <a:schemeClr val="dk1"/>
                          </a:solidFill>
                          <a:effectLst/>
                          <a:latin typeface="+mn-lt"/>
                          <a:ea typeface="+mn-ea"/>
                          <a:cs typeface="+mn-cs"/>
                        </a:rPr>
                        <a:t>天</a:t>
                      </a:r>
                      <a:r>
                        <a:rPr lang="en-US" altLang="zh-CN" sz="1500" u="none" strike="noStrike" kern="1200" dirty="0">
                          <a:solidFill>
                            <a:schemeClr val="dk1"/>
                          </a:solidFill>
                          <a:effectLst/>
                          <a:latin typeface="+mn-lt"/>
                          <a:ea typeface="+mn-ea"/>
                          <a:cs typeface="+mn-cs"/>
                        </a:rPr>
                        <a:t>/</a:t>
                      </a:r>
                      <a:r>
                        <a:rPr lang="zh-CN" altLang="en-US" sz="1500" u="none" strike="noStrike" kern="1200" dirty="0">
                          <a:solidFill>
                            <a:schemeClr val="dk1"/>
                          </a:solidFill>
                          <a:effectLst/>
                          <a:latin typeface="+mn-lt"/>
                          <a:ea typeface="+mn-ea"/>
                          <a:cs typeface="+mn-cs"/>
                        </a:rPr>
                        <a:t>科</a:t>
                      </a:r>
                    </a:p>
                  </a:txBody>
                  <a:tcPr marL="5589" marR="5589" marT="5589" marB="0" anchor="ctr"/>
                </a:tc>
                <a:tc>
                  <a:txBody>
                    <a:bodyPr/>
                    <a:lstStyle/>
                    <a:p>
                      <a:pPr marL="0" algn="ctr" defTabSz="913765" rtl="0" eaLnBrk="1" fontAlgn="ctr" latinLnBrk="0" hangingPunct="1"/>
                      <a:r>
                        <a:rPr lang="zh-CN" altLang="en-US" sz="1500" u="none" strike="noStrike" kern="1200" dirty="0">
                          <a:solidFill>
                            <a:schemeClr val="dk1"/>
                          </a:solidFill>
                          <a:effectLst/>
                          <a:latin typeface="+mn-lt"/>
                          <a:ea typeface="+mn-ea"/>
                          <a:cs typeface="+mn-cs"/>
                        </a:rPr>
                        <a:t>定制</a:t>
                      </a:r>
                    </a:p>
                  </a:txBody>
                  <a:tcPr marL="5589" marR="5589" marT="5589" marB="0" anchor="ctr"/>
                </a:tc>
                <a:extLst>
                  <a:ext uri="{0D108BD9-81ED-4DB2-BD59-A6C34878D82A}">
                    <a16:rowId xmlns:a16="http://schemas.microsoft.com/office/drawing/2014/main" xmlns="" val="10002"/>
                  </a:ext>
                </a:extLst>
              </a:tr>
              <a:tr h="636337">
                <a:tc>
                  <a:txBody>
                    <a:bodyPr/>
                    <a:lstStyle/>
                    <a:p>
                      <a:pPr marL="0" algn="ctr" defTabSz="913765" rtl="0" eaLnBrk="1" fontAlgn="ctr" latinLnBrk="0" hangingPunct="1"/>
                      <a:r>
                        <a:rPr lang="zh-CN" altLang="en-US" sz="1500" u="none" strike="noStrike" kern="1200" dirty="0">
                          <a:solidFill>
                            <a:schemeClr val="dk1"/>
                          </a:solidFill>
                          <a:effectLst/>
                          <a:latin typeface="+mn-lt"/>
                          <a:ea typeface="+mn-ea"/>
                          <a:cs typeface="+mn-cs"/>
                        </a:rPr>
                        <a:t>形式</a:t>
                      </a:r>
                    </a:p>
                  </a:txBody>
                  <a:tcPr marL="5589" marR="5589" marT="5589" marB="0" anchor="ctr"/>
                </a:tc>
                <a:tc>
                  <a:txBody>
                    <a:bodyPr/>
                    <a:lstStyle/>
                    <a:p>
                      <a:pPr marL="0" algn="ctr" defTabSz="913765" rtl="0" eaLnBrk="1" fontAlgn="ctr" latinLnBrk="0" hangingPunct="1"/>
                      <a:r>
                        <a:rPr lang="zh-CN" altLang="en-US" sz="1500" u="none" strike="noStrike" kern="1200" dirty="0">
                          <a:solidFill>
                            <a:schemeClr val="dk1"/>
                          </a:solidFill>
                          <a:effectLst/>
                          <a:latin typeface="+mn-lt"/>
                          <a:ea typeface="+mn-ea"/>
                          <a:cs typeface="+mn-cs"/>
                        </a:rPr>
                        <a:t>直播</a:t>
                      </a:r>
                      <a:r>
                        <a:rPr lang="en-US" altLang="zh-CN" sz="1500" u="none" strike="noStrike" kern="1200" dirty="0">
                          <a:solidFill>
                            <a:schemeClr val="dk1"/>
                          </a:solidFill>
                          <a:effectLst/>
                          <a:latin typeface="+mn-lt"/>
                          <a:ea typeface="+mn-ea"/>
                          <a:cs typeface="+mn-cs"/>
                        </a:rPr>
                        <a:t>+</a:t>
                      </a:r>
                      <a:r>
                        <a:rPr lang="zh-CN" altLang="en-US" sz="1500" u="none" strike="noStrike" kern="1200" dirty="0">
                          <a:solidFill>
                            <a:schemeClr val="dk1"/>
                          </a:solidFill>
                          <a:effectLst/>
                          <a:latin typeface="+mn-lt"/>
                          <a:ea typeface="+mn-ea"/>
                          <a:cs typeface="+mn-cs"/>
                        </a:rPr>
                        <a:t>视频</a:t>
                      </a:r>
                      <a:r>
                        <a:rPr lang="en-US" altLang="zh-CN" sz="1500" u="none" strike="noStrike" kern="1200" dirty="0">
                          <a:solidFill>
                            <a:schemeClr val="dk1"/>
                          </a:solidFill>
                          <a:effectLst/>
                          <a:latin typeface="+mn-lt"/>
                          <a:ea typeface="+mn-ea"/>
                          <a:cs typeface="+mn-cs"/>
                        </a:rPr>
                        <a:t>+</a:t>
                      </a:r>
                      <a:r>
                        <a:rPr lang="zh-CN" altLang="en-US" sz="1500" u="none" strike="noStrike" kern="1200" dirty="0">
                          <a:solidFill>
                            <a:schemeClr val="dk1"/>
                          </a:solidFill>
                          <a:effectLst/>
                          <a:latin typeface="+mn-lt"/>
                          <a:ea typeface="+mn-ea"/>
                          <a:cs typeface="+mn-cs"/>
                        </a:rPr>
                        <a:t>在线练习</a:t>
                      </a:r>
                      <a:endParaRPr lang="en-US" altLang="zh-CN" sz="1500" u="none" strike="noStrike" kern="1200" dirty="0">
                        <a:solidFill>
                          <a:schemeClr val="dk1"/>
                        </a:solidFill>
                        <a:effectLst/>
                        <a:latin typeface="+mn-lt"/>
                        <a:ea typeface="+mn-ea"/>
                        <a:cs typeface="+mn-cs"/>
                      </a:endParaRPr>
                    </a:p>
                  </a:txBody>
                  <a:tcPr marL="5589" marR="5589" marT="5589" marB="0" anchor="ctr"/>
                </a:tc>
                <a:tc>
                  <a:txBody>
                    <a:bodyPr/>
                    <a:lstStyle/>
                    <a:p>
                      <a:pPr marL="0" marR="0" lvl="0" indent="0" algn="ctr" defTabSz="913765" rtl="0" eaLnBrk="1" fontAlgn="ctr" latinLnBrk="0" hangingPunct="1">
                        <a:lnSpc>
                          <a:spcPct val="100000"/>
                        </a:lnSpc>
                        <a:spcBef>
                          <a:spcPts val="0"/>
                        </a:spcBef>
                        <a:spcAft>
                          <a:spcPts val="0"/>
                        </a:spcAft>
                        <a:buClrTx/>
                        <a:buSzTx/>
                        <a:buFontTx/>
                        <a:buNone/>
                        <a:defRPr/>
                      </a:pPr>
                      <a:r>
                        <a:rPr lang="zh-CN" altLang="en-US" sz="1500" u="none" strike="noStrike" kern="1200" dirty="0">
                          <a:solidFill>
                            <a:schemeClr val="dk1"/>
                          </a:solidFill>
                          <a:effectLst/>
                          <a:latin typeface="+mn-lt"/>
                          <a:ea typeface="+mn-ea"/>
                          <a:cs typeface="+mn-cs"/>
                        </a:rPr>
                        <a:t>直播</a:t>
                      </a:r>
                      <a:r>
                        <a:rPr lang="en-US" altLang="zh-CN" sz="1500" u="none" strike="noStrike" kern="1200" dirty="0">
                          <a:solidFill>
                            <a:schemeClr val="dk1"/>
                          </a:solidFill>
                          <a:effectLst/>
                          <a:latin typeface="+mn-lt"/>
                          <a:ea typeface="+mn-ea"/>
                          <a:cs typeface="+mn-cs"/>
                        </a:rPr>
                        <a:t>+</a:t>
                      </a:r>
                      <a:r>
                        <a:rPr lang="zh-CN" altLang="en-US" sz="1500" u="none" strike="noStrike" kern="1200" dirty="0">
                          <a:solidFill>
                            <a:schemeClr val="dk1"/>
                          </a:solidFill>
                          <a:effectLst/>
                          <a:latin typeface="+mn-lt"/>
                          <a:ea typeface="+mn-ea"/>
                          <a:cs typeface="+mn-cs"/>
                        </a:rPr>
                        <a:t>视频</a:t>
                      </a:r>
                      <a:r>
                        <a:rPr lang="en-US" altLang="zh-CN" sz="1500" u="none" strike="noStrike" kern="1200" dirty="0">
                          <a:solidFill>
                            <a:schemeClr val="dk1"/>
                          </a:solidFill>
                          <a:effectLst/>
                          <a:latin typeface="+mn-lt"/>
                          <a:ea typeface="+mn-ea"/>
                          <a:cs typeface="+mn-cs"/>
                        </a:rPr>
                        <a:t>+</a:t>
                      </a:r>
                      <a:r>
                        <a:rPr lang="zh-CN" altLang="en-US" sz="1500" u="none" strike="noStrike" kern="1200" dirty="0">
                          <a:solidFill>
                            <a:schemeClr val="dk1"/>
                          </a:solidFill>
                          <a:effectLst/>
                          <a:latin typeface="+mn-lt"/>
                          <a:ea typeface="+mn-ea"/>
                          <a:cs typeface="+mn-cs"/>
                        </a:rPr>
                        <a:t>在线练习</a:t>
                      </a:r>
                      <a:endParaRPr lang="en-US" altLang="zh-CN" sz="1500" u="none" strike="noStrike" kern="1200" dirty="0">
                        <a:solidFill>
                          <a:schemeClr val="dk1"/>
                        </a:solidFill>
                        <a:effectLst/>
                        <a:latin typeface="+mn-lt"/>
                        <a:ea typeface="+mn-ea"/>
                        <a:cs typeface="+mn-cs"/>
                      </a:endParaRPr>
                    </a:p>
                  </a:txBody>
                  <a:tcPr marL="5589" marR="5589" marT="5589" marB="0" anchor="ctr"/>
                </a:tc>
                <a:tc>
                  <a:txBody>
                    <a:bodyPr/>
                    <a:lstStyle/>
                    <a:p>
                      <a:pPr marL="0" marR="0" lvl="0" indent="0" algn="ctr" defTabSz="913765" rtl="0" eaLnBrk="1" fontAlgn="ctr" latinLnBrk="0" hangingPunct="1">
                        <a:lnSpc>
                          <a:spcPct val="100000"/>
                        </a:lnSpc>
                        <a:spcBef>
                          <a:spcPts val="0"/>
                        </a:spcBef>
                        <a:spcAft>
                          <a:spcPts val="0"/>
                        </a:spcAft>
                        <a:buClrTx/>
                        <a:buSzTx/>
                        <a:buFontTx/>
                        <a:buNone/>
                        <a:defRPr/>
                      </a:pPr>
                      <a:r>
                        <a:rPr lang="zh-CN" altLang="en-US" sz="1500" u="none" strike="noStrike" kern="1200" dirty="0">
                          <a:solidFill>
                            <a:schemeClr val="dk1"/>
                          </a:solidFill>
                          <a:effectLst/>
                          <a:latin typeface="+mn-lt"/>
                          <a:ea typeface="+mn-ea"/>
                          <a:cs typeface="+mn-cs"/>
                        </a:rPr>
                        <a:t>直播</a:t>
                      </a:r>
                      <a:r>
                        <a:rPr lang="en-US" altLang="zh-CN" sz="1500" u="none" strike="noStrike" kern="1200" dirty="0">
                          <a:solidFill>
                            <a:schemeClr val="dk1"/>
                          </a:solidFill>
                          <a:effectLst/>
                          <a:latin typeface="+mn-lt"/>
                          <a:ea typeface="+mn-ea"/>
                          <a:cs typeface="+mn-cs"/>
                        </a:rPr>
                        <a:t>+</a:t>
                      </a:r>
                      <a:r>
                        <a:rPr lang="zh-CN" altLang="en-US" sz="1500" u="none" strike="noStrike" kern="1200" dirty="0">
                          <a:solidFill>
                            <a:schemeClr val="dk1"/>
                          </a:solidFill>
                          <a:effectLst/>
                          <a:latin typeface="+mn-lt"/>
                          <a:ea typeface="+mn-ea"/>
                          <a:cs typeface="+mn-cs"/>
                        </a:rPr>
                        <a:t>视频</a:t>
                      </a:r>
                      <a:r>
                        <a:rPr lang="en-US" altLang="zh-CN" sz="1500" u="none" strike="noStrike" kern="1200" dirty="0">
                          <a:solidFill>
                            <a:schemeClr val="dk1"/>
                          </a:solidFill>
                          <a:effectLst/>
                          <a:latin typeface="+mn-lt"/>
                          <a:ea typeface="+mn-ea"/>
                          <a:cs typeface="+mn-cs"/>
                        </a:rPr>
                        <a:t>+</a:t>
                      </a:r>
                      <a:r>
                        <a:rPr lang="zh-CN" altLang="en-US" sz="1500" u="none" strike="noStrike" kern="1200" dirty="0">
                          <a:solidFill>
                            <a:schemeClr val="dk1"/>
                          </a:solidFill>
                          <a:effectLst/>
                          <a:latin typeface="+mn-lt"/>
                          <a:ea typeface="+mn-ea"/>
                          <a:cs typeface="+mn-cs"/>
                        </a:rPr>
                        <a:t>在线练习</a:t>
                      </a:r>
                      <a:r>
                        <a:rPr lang="en-US" altLang="zh-CN" sz="1500" u="none" strike="noStrike" kern="1200" dirty="0">
                          <a:solidFill>
                            <a:schemeClr val="dk1"/>
                          </a:solidFill>
                          <a:effectLst/>
                          <a:latin typeface="+mn-lt"/>
                          <a:ea typeface="+mn-ea"/>
                          <a:cs typeface="+mn-cs"/>
                        </a:rPr>
                        <a:t>+</a:t>
                      </a:r>
                      <a:r>
                        <a:rPr lang="zh-CN" altLang="en-US" sz="1500" u="none" strike="noStrike" kern="1200" dirty="0">
                          <a:solidFill>
                            <a:schemeClr val="dk1"/>
                          </a:solidFill>
                          <a:effectLst/>
                          <a:latin typeface="+mn-lt"/>
                          <a:ea typeface="+mn-ea"/>
                          <a:cs typeface="+mn-cs"/>
                        </a:rPr>
                        <a:t>模考</a:t>
                      </a:r>
                      <a:endParaRPr lang="en-US" altLang="zh-CN" sz="1500" u="none" strike="noStrike" kern="1200" dirty="0">
                        <a:solidFill>
                          <a:schemeClr val="dk1"/>
                        </a:solidFill>
                        <a:effectLst/>
                        <a:latin typeface="+mn-lt"/>
                        <a:ea typeface="+mn-ea"/>
                        <a:cs typeface="+mn-cs"/>
                      </a:endParaRPr>
                    </a:p>
                  </a:txBody>
                  <a:tcPr marL="5589" marR="5589" marT="5589" marB="0" anchor="ctr"/>
                </a:tc>
                <a:extLst>
                  <a:ext uri="{0D108BD9-81ED-4DB2-BD59-A6C34878D82A}">
                    <a16:rowId xmlns:a16="http://schemas.microsoft.com/office/drawing/2014/main" xmlns="" val="10003"/>
                  </a:ext>
                </a:extLst>
              </a:tr>
              <a:tr h="566340">
                <a:tc>
                  <a:txBody>
                    <a:bodyPr/>
                    <a:lstStyle/>
                    <a:p>
                      <a:pPr algn="ctr" fontAlgn="ctr"/>
                      <a:r>
                        <a:rPr lang="zh-CN" altLang="en-US" sz="1500" u="none" strike="noStrike" dirty="0">
                          <a:effectLst/>
                        </a:rPr>
                        <a:t>内容</a:t>
                      </a:r>
                      <a:endParaRPr lang="zh-CN" altLang="en-US" sz="1500" b="1" i="0" u="none" strike="noStrike" dirty="0">
                        <a:solidFill>
                          <a:srgbClr val="000000"/>
                        </a:solidFill>
                        <a:effectLst/>
                        <a:latin typeface="微软雅黑" panose="020B0503020204020204" charset="-122"/>
                        <a:ea typeface="微软雅黑" panose="020B0503020204020204" charset="-122"/>
                      </a:endParaRPr>
                    </a:p>
                  </a:txBody>
                  <a:tcPr marL="5589" marR="5589" marT="5589" marB="0" anchor="ctr"/>
                </a:tc>
                <a:tc>
                  <a:txBody>
                    <a:bodyPr/>
                    <a:lstStyle/>
                    <a:p>
                      <a:pPr algn="ctr" fontAlgn="ctr"/>
                      <a:r>
                        <a:rPr lang="zh-CN" altLang="en-US" sz="1500" u="none" strike="noStrike" dirty="0">
                          <a:effectLst/>
                        </a:rPr>
                        <a:t>知识点、方法论、题目串讲</a:t>
                      </a:r>
                      <a:endParaRPr lang="zh-CN" altLang="en-US" sz="1500" b="0" i="0" u="none" strike="noStrike" dirty="0">
                        <a:solidFill>
                          <a:srgbClr val="000000"/>
                        </a:solidFill>
                        <a:effectLst/>
                        <a:latin typeface="微软雅黑" panose="020B0503020204020204" charset="-122"/>
                        <a:ea typeface="微软雅黑" panose="020B0503020204020204" charset="-122"/>
                      </a:endParaRPr>
                    </a:p>
                  </a:txBody>
                  <a:tcPr marL="5589" marR="5589" marT="5589" marB="0" anchor="ctr"/>
                </a:tc>
                <a:tc>
                  <a:txBody>
                    <a:bodyPr/>
                    <a:lstStyle/>
                    <a:p>
                      <a:pPr marL="0" marR="0" lvl="0" indent="0" algn="ctr" defTabSz="913765" rtl="0" eaLnBrk="1" fontAlgn="ctr" latinLnBrk="0" hangingPunct="1">
                        <a:lnSpc>
                          <a:spcPct val="100000"/>
                        </a:lnSpc>
                        <a:spcBef>
                          <a:spcPts val="0"/>
                        </a:spcBef>
                        <a:spcAft>
                          <a:spcPts val="0"/>
                        </a:spcAft>
                        <a:buClrTx/>
                        <a:buSzTx/>
                        <a:buFontTx/>
                        <a:buNone/>
                        <a:defRPr/>
                      </a:pPr>
                      <a:r>
                        <a:rPr lang="zh-CN" altLang="en-US" sz="1500" u="none" strike="noStrike" dirty="0">
                          <a:effectLst/>
                        </a:rPr>
                        <a:t>知识点、方法论、题目串讲</a:t>
                      </a:r>
                      <a:endParaRPr lang="zh-CN" altLang="en-US" sz="1500" b="0" i="0" u="none" strike="noStrike" dirty="0">
                        <a:solidFill>
                          <a:srgbClr val="000000"/>
                        </a:solidFill>
                        <a:effectLst/>
                        <a:latin typeface="微软雅黑" panose="020B0503020204020204" charset="-122"/>
                        <a:ea typeface="微软雅黑" panose="020B0503020204020204" charset="-122"/>
                      </a:endParaRPr>
                    </a:p>
                  </a:txBody>
                  <a:tcPr marL="5589" marR="5589" marT="5589" marB="0" anchor="ctr"/>
                </a:tc>
                <a:tc>
                  <a:txBody>
                    <a:bodyPr/>
                    <a:lstStyle/>
                    <a:p>
                      <a:pPr marL="0" marR="0" lvl="0" indent="0" algn="ctr" defTabSz="913765" rtl="0" eaLnBrk="1" fontAlgn="ctr" latinLnBrk="0" hangingPunct="1">
                        <a:lnSpc>
                          <a:spcPct val="100000"/>
                        </a:lnSpc>
                        <a:spcBef>
                          <a:spcPts val="0"/>
                        </a:spcBef>
                        <a:spcAft>
                          <a:spcPts val="0"/>
                        </a:spcAft>
                        <a:buClrTx/>
                        <a:buSzTx/>
                        <a:buFontTx/>
                        <a:buNone/>
                        <a:defRPr/>
                      </a:pPr>
                      <a:r>
                        <a:rPr lang="zh-CN" altLang="en-US" sz="1500" u="none" strike="noStrike" kern="1200" dirty="0">
                          <a:solidFill>
                            <a:schemeClr val="dk1"/>
                          </a:solidFill>
                          <a:effectLst/>
                          <a:latin typeface="+mn-lt"/>
                          <a:ea typeface="+mn-ea"/>
                          <a:cs typeface="+mn-cs"/>
                        </a:rPr>
                        <a:t>定制</a:t>
                      </a:r>
                    </a:p>
                  </a:txBody>
                  <a:tcPr marL="5589" marR="5589" marT="5589" marB="0" anchor="ctr"/>
                </a:tc>
                <a:extLst>
                  <a:ext uri="{0D108BD9-81ED-4DB2-BD59-A6C34878D82A}">
                    <a16:rowId xmlns:a16="http://schemas.microsoft.com/office/drawing/2014/main" xmlns="" val="10004"/>
                  </a:ext>
                </a:extLst>
              </a:tr>
              <a:tr h="638633">
                <a:tc>
                  <a:txBody>
                    <a:bodyPr/>
                    <a:lstStyle/>
                    <a:p>
                      <a:pPr algn="ctr" fontAlgn="ctr"/>
                      <a:r>
                        <a:rPr lang="zh-CN" altLang="en-US" sz="1500" u="none" strike="noStrike" dirty="0">
                          <a:effectLst/>
                        </a:rPr>
                        <a:t>服务</a:t>
                      </a:r>
                      <a:endParaRPr lang="zh-CN" altLang="en-US" sz="1500" b="1" i="0" u="none" strike="noStrike" dirty="0">
                        <a:solidFill>
                          <a:srgbClr val="000000"/>
                        </a:solidFill>
                        <a:effectLst/>
                        <a:latin typeface="微软雅黑" panose="020B0503020204020204" charset="-122"/>
                        <a:ea typeface="微软雅黑" panose="020B0503020204020204" charset="-122"/>
                      </a:endParaRPr>
                    </a:p>
                  </a:txBody>
                  <a:tcPr marL="5589" marR="5589" marT="5589" marB="0" anchor="ctr"/>
                </a:tc>
                <a:tc>
                  <a:txBody>
                    <a:bodyPr/>
                    <a:lstStyle/>
                    <a:p>
                      <a:pPr algn="ctr" fontAlgn="ctr"/>
                      <a:r>
                        <a:rPr lang="zh-CN" altLang="en-US" sz="1500" u="none" strike="noStrike" dirty="0">
                          <a:effectLst/>
                        </a:rPr>
                        <a:t>主讲答疑、辅导监督、班级群</a:t>
                      </a:r>
                      <a:endParaRPr lang="zh-CN" altLang="en-US" sz="1500" b="0" i="0" u="none" strike="noStrike" dirty="0">
                        <a:solidFill>
                          <a:srgbClr val="000000"/>
                        </a:solidFill>
                        <a:effectLst/>
                        <a:latin typeface="微软雅黑" panose="020B0503020204020204" charset="-122"/>
                        <a:ea typeface="微软雅黑" panose="020B0503020204020204" charset="-122"/>
                      </a:endParaRPr>
                    </a:p>
                  </a:txBody>
                  <a:tcPr marL="5589" marR="5589" marT="5589" marB="0" anchor="ctr"/>
                </a:tc>
                <a:tc>
                  <a:txBody>
                    <a:bodyPr/>
                    <a:lstStyle/>
                    <a:p>
                      <a:pPr algn="ctr" fontAlgn="ctr"/>
                      <a:r>
                        <a:rPr lang="zh-CN" altLang="en-US" sz="1500" u="none" strike="noStrike" kern="1200" dirty="0">
                          <a:solidFill>
                            <a:schemeClr val="dk1"/>
                          </a:solidFill>
                          <a:effectLst/>
                          <a:latin typeface="+mn-lt"/>
                          <a:ea typeface="+mn-ea"/>
                          <a:cs typeface="+mn-cs"/>
                        </a:rPr>
                        <a:t>阶段测评、主讲答疑、辅导监督、班级群</a:t>
                      </a:r>
                      <a:endParaRPr lang="en-US" altLang="zh-CN" sz="1500" u="none" strike="noStrike" kern="1200" dirty="0">
                        <a:solidFill>
                          <a:schemeClr val="dk1"/>
                        </a:solidFill>
                        <a:effectLst/>
                        <a:latin typeface="+mn-lt"/>
                        <a:ea typeface="+mn-ea"/>
                        <a:cs typeface="+mn-cs"/>
                      </a:endParaRPr>
                    </a:p>
                  </a:txBody>
                  <a:tcPr marL="5589" marR="5589" marT="5589" marB="0" anchor="ctr"/>
                </a:tc>
                <a:tc>
                  <a:txBody>
                    <a:bodyPr/>
                    <a:lstStyle/>
                    <a:p>
                      <a:pPr marL="0" marR="0" lvl="0" indent="0" algn="ctr" defTabSz="913765" rtl="0" eaLnBrk="1" fontAlgn="ctr" latinLnBrk="0" hangingPunct="1">
                        <a:lnSpc>
                          <a:spcPct val="100000"/>
                        </a:lnSpc>
                        <a:spcBef>
                          <a:spcPts val="0"/>
                        </a:spcBef>
                        <a:spcAft>
                          <a:spcPts val="0"/>
                        </a:spcAft>
                        <a:buClrTx/>
                        <a:buSzTx/>
                        <a:buFontTx/>
                        <a:buNone/>
                        <a:defRPr/>
                      </a:pPr>
                      <a:r>
                        <a:rPr lang="zh-CN" altLang="en-US" sz="1500" u="none" strike="noStrike" kern="1200" dirty="0">
                          <a:solidFill>
                            <a:schemeClr val="dk1"/>
                          </a:solidFill>
                          <a:effectLst/>
                          <a:latin typeface="+mn-lt"/>
                          <a:ea typeface="+mn-ea"/>
                          <a:cs typeface="+mn-cs"/>
                        </a:rPr>
                        <a:t>定制</a:t>
                      </a:r>
                    </a:p>
                  </a:txBody>
                  <a:tcPr marL="5589" marR="5589" marT="5589" marB="0" anchor="ctr"/>
                </a:tc>
                <a:extLst>
                  <a:ext uri="{0D108BD9-81ED-4DB2-BD59-A6C34878D82A}">
                    <a16:rowId xmlns:a16="http://schemas.microsoft.com/office/drawing/2014/main" xmlns="" val="10005"/>
                  </a:ext>
                </a:extLst>
              </a:tr>
              <a:tr h="707365">
                <a:tc>
                  <a:txBody>
                    <a:bodyPr/>
                    <a:lstStyle/>
                    <a:p>
                      <a:pPr algn="ctr" fontAlgn="ctr"/>
                      <a:r>
                        <a:rPr lang="zh-CN" altLang="en-US" sz="1500" b="1" i="0" u="none" strike="noStrike" dirty="0">
                          <a:solidFill>
                            <a:srgbClr val="000000"/>
                          </a:solidFill>
                          <a:effectLst/>
                          <a:latin typeface="微软雅黑" panose="020B0503020204020204" charset="-122"/>
                          <a:ea typeface="微软雅黑" panose="020B0503020204020204" charset="-122"/>
                        </a:rPr>
                        <a:t>定位</a:t>
                      </a:r>
                    </a:p>
                  </a:txBody>
                  <a:tcPr marL="5589" marR="5589" marT="5589" marB="0" anchor="ctr"/>
                </a:tc>
                <a:tc>
                  <a:txBody>
                    <a:bodyPr/>
                    <a:lstStyle/>
                    <a:p>
                      <a:pPr algn="ctr" fontAlgn="ctr"/>
                      <a:r>
                        <a:rPr lang="zh-CN" altLang="en-US" sz="1500" b="0" i="0" u="none" strike="noStrike" dirty="0">
                          <a:solidFill>
                            <a:srgbClr val="000000"/>
                          </a:solidFill>
                          <a:effectLst/>
                          <a:latin typeface="微软雅黑" panose="020B0503020204020204" charset="-122"/>
                          <a:ea typeface="微软雅黑" panose="020B0503020204020204" charset="-122"/>
                        </a:rPr>
                        <a:t>方法论</a:t>
                      </a:r>
                      <a:r>
                        <a:rPr lang="en-US" altLang="zh-CN" sz="1500" b="0" i="0" u="none" strike="noStrike" dirty="0">
                          <a:solidFill>
                            <a:srgbClr val="000000"/>
                          </a:solidFill>
                          <a:effectLst/>
                          <a:latin typeface="微软雅黑" panose="020B0503020204020204" charset="-122"/>
                          <a:ea typeface="微软雅黑" panose="020B0503020204020204" charset="-122"/>
                        </a:rPr>
                        <a:t>+</a:t>
                      </a:r>
                      <a:r>
                        <a:rPr lang="zh-CN" altLang="en-US" sz="1500" b="0" i="0" u="none" strike="noStrike" dirty="0">
                          <a:solidFill>
                            <a:srgbClr val="000000"/>
                          </a:solidFill>
                          <a:effectLst/>
                          <a:latin typeface="微软雅黑" panose="020B0503020204020204" charset="-122"/>
                          <a:ea typeface="微软雅黑" panose="020B0503020204020204" charset="-122"/>
                        </a:rPr>
                        <a:t>针对练习</a:t>
                      </a:r>
                    </a:p>
                  </a:txBody>
                  <a:tcPr marL="5589" marR="5589" marT="5589" marB="0" anchor="ctr"/>
                </a:tc>
                <a:tc>
                  <a:txBody>
                    <a:bodyPr/>
                    <a:lstStyle/>
                    <a:p>
                      <a:pPr algn="ctr" fontAlgn="ctr"/>
                      <a:r>
                        <a:rPr lang="zh-CN" altLang="en-US" sz="1500" b="0" i="0" u="none" strike="noStrike" dirty="0">
                          <a:solidFill>
                            <a:srgbClr val="000000"/>
                          </a:solidFill>
                          <a:effectLst/>
                          <a:latin typeface="微软雅黑" panose="020B0503020204020204" charset="-122"/>
                          <a:ea typeface="微软雅黑" panose="020B0503020204020204" charset="-122"/>
                        </a:rPr>
                        <a:t>方法论</a:t>
                      </a:r>
                      <a:r>
                        <a:rPr lang="en-US" altLang="zh-CN" sz="1500" b="0" i="0" u="none" strike="noStrike" dirty="0">
                          <a:solidFill>
                            <a:srgbClr val="000000"/>
                          </a:solidFill>
                          <a:effectLst/>
                          <a:latin typeface="微软雅黑" panose="020B0503020204020204" charset="-122"/>
                          <a:ea typeface="微软雅黑" panose="020B0503020204020204" charset="-122"/>
                        </a:rPr>
                        <a:t>+</a:t>
                      </a:r>
                      <a:r>
                        <a:rPr lang="zh-CN" altLang="en-US" sz="1500" b="0" i="0" u="none" strike="noStrike" dirty="0">
                          <a:solidFill>
                            <a:srgbClr val="000000"/>
                          </a:solidFill>
                          <a:effectLst/>
                          <a:latin typeface="微软雅黑" panose="020B0503020204020204" charset="-122"/>
                          <a:ea typeface="微软雅黑" panose="020B0503020204020204" charset="-122"/>
                        </a:rPr>
                        <a:t>高频互动</a:t>
                      </a:r>
                      <a:r>
                        <a:rPr lang="en-US" altLang="zh-CN" sz="1500" b="0" i="0" u="none" strike="noStrike" dirty="0">
                          <a:solidFill>
                            <a:srgbClr val="000000"/>
                          </a:solidFill>
                          <a:effectLst/>
                          <a:latin typeface="微软雅黑" panose="020B0503020204020204" charset="-122"/>
                          <a:ea typeface="微软雅黑" panose="020B0503020204020204" charset="-122"/>
                        </a:rPr>
                        <a:t>+</a:t>
                      </a:r>
                      <a:r>
                        <a:rPr lang="zh-CN" altLang="en-US" sz="1500" b="0" i="0" u="none" strike="noStrike" dirty="0">
                          <a:solidFill>
                            <a:srgbClr val="000000"/>
                          </a:solidFill>
                          <a:effectLst/>
                          <a:latin typeface="微软雅黑" panose="020B0503020204020204" charset="-122"/>
                          <a:ea typeface="微软雅黑" panose="020B0503020204020204" charset="-122"/>
                        </a:rPr>
                        <a:t>难度分层练习</a:t>
                      </a:r>
                    </a:p>
                  </a:txBody>
                  <a:tcPr marL="5589" marR="5589" marT="5589" marB="0" anchor="ctr"/>
                </a:tc>
                <a:tc>
                  <a:txBody>
                    <a:bodyPr/>
                    <a:lstStyle/>
                    <a:p>
                      <a:pPr algn="ctr" fontAlgn="ctr"/>
                      <a:r>
                        <a:rPr lang="zh-CN" altLang="en-US" sz="1500" b="0" i="0" u="none" strike="noStrike" dirty="0">
                          <a:solidFill>
                            <a:srgbClr val="000000"/>
                          </a:solidFill>
                          <a:effectLst/>
                          <a:latin typeface="微软雅黑" panose="020B0503020204020204" charset="-122"/>
                          <a:ea typeface="微软雅黑" panose="020B0503020204020204" charset="-122"/>
                        </a:rPr>
                        <a:t>全面定制</a:t>
                      </a:r>
                      <a:r>
                        <a:rPr lang="en-US" altLang="zh-CN" sz="1500" b="0" i="0" u="none" strike="noStrike" dirty="0">
                          <a:solidFill>
                            <a:srgbClr val="000000"/>
                          </a:solidFill>
                          <a:effectLst/>
                          <a:latin typeface="微软雅黑" panose="020B0503020204020204" charset="-122"/>
                          <a:ea typeface="微软雅黑" panose="020B0503020204020204" charset="-122"/>
                        </a:rPr>
                        <a:t>+</a:t>
                      </a:r>
                      <a:r>
                        <a:rPr lang="zh-CN" altLang="en-US" sz="1500" b="0" i="0" u="none" strike="noStrike" dirty="0">
                          <a:solidFill>
                            <a:srgbClr val="000000"/>
                          </a:solidFill>
                          <a:effectLst/>
                          <a:latin typeface="微软雅黑" panose="020B0503020204020204" charset="-122"/>
                          <a:ea typeface="微软雅黑" panose="020B0503020204020204" charset="-122"/>
                        </a:rPr>
                        <a:t>过程跟盯</a:t>
                      </a:r>
                      <a:r>
                        <a:rPr lang="en-US" altLang="zh-CN" sz="1500" b="0" i="0" u="none" strike="noStrike" dirty="0">
                          <a:solidFill>
                            <a:srgbClr val="000000"/>
                          </a:solidFill>
                          <a:effectLst/>
                          <a:latin typeface="微软雅黑" panose="020B0503020204020204" charset="-122"/>
                          <a:ea typeface="微软雅黑" panose="020B0503020204020204" charset="-122"/>
                        </a:rPr>
                        <a:t>+</a:t>
                      </a:r>
                      <a:r>
                        <a:rPr lang="zh-CN" altLang="en-US" sz="1500" b="0" i="0" u="none" strike="noStrike" dirty="0">
                          <a:solidFill>
                            <a:srgbClr val="000000"/>
                          </a:solidFill>
                          <a:effectLst/>
                          <a:latin typeface="微软雅黑" panose="020B0503020204020204" charset="-122"/>
                          <a:ea typeface="微软雅黑" panose="020B0503020204020204" charset="-122"/>
                        </a:rPr>
                        <a:t>高效反馈</a:t>
                      </a:r>
                    </a:p>
                  </a:txBody>
                  <a:tcPr marL="5589" marR="5589" marT="5589" marB="0" anchor="ctr"/>
                </a:tc>
                <a:extLst>
                  <a:ext uri="{0D108BD9-81ED-4DB2-BD59-A6C34878D82A}">
                    <a16:rowId xmlns:a16="http://schemas.microsoft.com/office/drawing/2014/main" xmlns="" val="10006"/>
                  </a:ext>
                </a:extLst>
              </a:tr>
            </a:tbl>
          </a:graphicData>
        </a:graphic>
      </p:graphicFrame>
      <p:sp>
        <p:nvSpPr>
          <p:cNvPr id="4" name="Shape 289">
            <a:extLst>
              <a:ext uri="{FF2B5EF4-FFF2-40B4-BE49-F238E27FC236}">
                <a16:creationId xmlns:a16="http://schemas.microsoft.com/office/drawing/2014/main" xmlns="" id="{001F9FE7-B00A-42EC-975A-2D15B20A5D40}"/>
              </a:ext>
            </a:extLst>
          </p:cNvPr>
          <p:cNvSpPr/>
          <p:nvPr/>
        </p:nvSpPr>
        <p:spPr>
          <a:xfrm>
            <a:off x="518770" y="329668"/>
            <a:ext cx="5008315" cy="1060119"/>
          </a:xfrm>
          <a:prstGeom prst="rect">
            <a:avLst/>
          </a:prstGeom>
          <a:ln w="12700">
            <a:miter lim="400000"/>
          </a:ln>
        </p:spPr>
        <p:txBody>
          <a:bodyPr wrap="none" lIns="67733" tIns="67733" rIns="67733" bIns="67733">
            <a:spAutoFit/>
          </a:bodyPr>
          <a:lstStyle>
            <a:lvl1pPr>
              <a:lnSpc>
                <a:spcPct val="150000"/>
              </a:lnSpc>
              <a:defRPr sz="3000" b="1">
                <a:solidFill>
                  <a:srgbClr val="CC9A00"/>
                </a:solidFill>
                <a:latin typeface=".萍方-简" panose="020B0800000000000000" charset="-122"/>
                <a:ea typeface=".萍方-简" panose="020B0800000000000000" charset="-122"/>
                <a:cs typeface=".萍方-简" panose="020B0800000000000000" charset="-122"/>
                <a:sym typeface=".萍方-简" panose="020B0800000000000000" charset="-122"/>
              </a:defRPr>
            </a:lvl1pPr>
          </a:lstStyle>
          <a:p>
            <a:pPr lvl="0">
              <a:defRPr sz="1800" b="0">
                <a:solidFill>
                  <a:srgbClr val="000000"/>
                </a:solidFill>
              </a:defRPr>
            </a:pPr>
            <a:r>
              <a:rPr sz="4000" dirty="0" err="1"/>
              <a:t>考满分</a:t>
            </a:r>
            <a:r>
              <a:rPr lang="en-US" altLang="zh-CN" sz="4000" dirty="0"/>
              <a:t> GRE</a:t>
            </a:r>
            <a:r>
              <a:rPr sz="4000" dirty="0"/>
              <a:t> </a:t>
            </a:r>
            <a:r>
              <a:rPr sz="4000" dirty="0" err="1"/>
              <a:t>系列课程</a:t>
            </a:r>
            <a:endParaRPr sz="4000" dirty="0"/>
          </a:p>
        </p:txBody>
      </p:sp>
    </p:spTree>
    <p:extLst>
      <p:ext uri="{BB962C8B-B14F-4D97-AF65-F5344CB8AC3E}">
        <p14:creationId xmlns:p14="http://schemas.microsoft.com/office/powerpoint/2010/main" val="36538792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46EEFE4C-43A6-4F40-A90A-04CC3F72F00B}"/>
              </a:ext>
            </a:extLst>
          </p:cNvPr>
          <p:cNvSpPr txBox="1"/>
          <p:nvPr/>
        </p:nvSpPr>
        <p:spPr>
          <a:xfrm>
            <a:off x="4232436" y="393950"/>
            <a:ext cx="3918373" cy="5950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algn="ctr" defTabSz="309026" hangingPunct="0"/>
            <a:r>
              <a:rPr lang="zh-CN" altLang="en-US" sz="3200" b="1" dirty="0">
                <a:solidFill>
                  <a:srgbClr val="FE8D01"/>
                </a:solidFill>
                <a:latin typeface="微软雅黑" panose="020B0503020204020204" charset="-122"/>
                <a:ea typeface="微软雅黑" panose="020B0503020204020204" charset="-122"/>
                <a:cs typeface="微软雅黑" panose="020B0503020204020204" charset="-122"/>
                <a:sym typeface="微软雅黑" panose="020B0503020204020204" charset="-122"/>
              </a:rPr>
              <a:t>高分学员榜</a:t>
            </a:r>
          </a:p>
        </p:txBody>
      </p:sp>
      <p:sp>
        <p:nvSpPr>
          <p:cNvPr id="12" name="文本框 11">
            <a:extLst>
              <a:ext uri="{FF2B5EF4-FFF2-40B4-BE49-F238E27FC236}">
                <a16:creationId xmlns:a16="http://schemas.microsoft.com/office/drawing/2014/main" xmlns="" id="{21B34BC2-D8EF-40B2-93E5-4CBBBD7F4DAF}"/>
              </a:ext>
            </a:extLst>
          </p:cNvPr>
          <p:cNvSpPr txBox="1"/>
          <p:nvPr/>
        </p:nvSpPr>
        <p:spPr>
          <a:xfrm>
            <a:off x="1100831" y="1129169"/>
            <a:ext cx="3167920" cy="99875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67733" tIns="67733" rIns="67733" bIns="67733" numCol="1" spcCol="38100" rtlCol="0" anchor="t">
            <a:spAutoFit/>
          </a:bodyPr>
          <a:lstStyle/>
          <a:p>
            <a:pPr defTabSz="413163" hangingPunct="0"/>
            <a:r>
              <a:rPr lang="en-US" altLang="zh-CN" sz="1867" b="1" dirty="0">
                <a:solidFill>
                  <a:srgbClr val="212121"/>
                </a:solidFill>
                <a:latin typeface="+mj-lt"/>
                <a:ea typeface="+mj-ea"/>
                <a:cs typeface="+mj-cs"/>
                <a:sym typeface="Helvetica Neue"/>
              </a:rPr>
              <a:t>GRE</a:t>
            </a:r>
            <a:r>
              <a:rPr lang="zh-CN" altLang="en-US" sz="1867" b="1" dirty="0">
                <a:solidFill>
                  <a:srgbClr val="212121"/>
                </a:solidFill>
                <a:latin typeface="+mj-lt"/>
                <a:ea typeface="+mj-ea"/>
                <a:cs typeface="+mj-cs"/>
                <a:sym typeface="Helvetica Neue"/>
              </a:rPr>
              <a:t>全程班学员</a:t>
            </a:r>
            <a:endParaRPr lang="en-US" altLang="zh-CN" sz="1867" b="1" dirty="0">
              <a:solidFill>
                <a:srgbClr val="212121"/>
              </a:solidFill>
              <a:latin typeface="+mj-lt"/>
              <a:ea typeface="+mj-ea"/>
              <a:cs typeface="+mj-cs"/>
              <a:sym typeface="Helvetica Neue"/>
            </a:endParaRPr>
          </a:p>
          <a:p>
            <a:pPr defTabSz="413163" hangingPunct="0"/>
            <a:r>
              <a:rPr lang="zh-CN" altLang="en-US" sz="1867" dirty="0">
                <a:solidFill>
                  <a:srgbClr val="212121"/>
                </a:solidFill>
                <a:latin typeface="+mj-lt"/>
                <a:ea typeface="+mj-ea"/>
                <a:cs typeface="+mj-cs"/>
                <a:sym typeface="Helvetica Neue"/>
              </a:rPr>
              <a:t>首战</a:t>
            </a:r>
            <a:r>
              <a:rPr lang="en-US" altLang="zh-CN" sz="1867" dirty="0">
                <a:solidFill>
                  <a:srgbClr val="212121"/>
                </a:solidFill>
                <a:latin typeface="+mj-lt"/>
                <a:ea typeface="+mj-ea"/>
                <a:cs typeface="+mj-cs"/>
                <a:sym typeface="Helvetica Neue"/>
              </a:rPr>
              <a:t>302</a:t>
            </a:r>
            <a:r>
              <a:rPr lang="zh-CN" altLang="en-US" sz="1867" dirty="0">
                <a:solidFill>
                  <a:srgbClr val="212121"/>
                </a:solidFill>
                <a:latin typeface="+mj-lt"/>
                <a:ea typeface="+mj-ea"/>
                <a:cs typeface="+mj-cs"/>
                <a:sym typeface="Helvetica Neue"/>
              </a:rPr>
              <a:t>，</a:t>
            </a:r>
            <a:r>
              <a:rPr lang="en-US" altLang="zh-CN" sz="1867" dirty="0">
                <a:solidFill>
                  <a:srgbClr val="212121"/>
                </a:solidFill>
                <a:latin typeface="+mj-lt"/>
                <a:ea typeface="+mj-ea"/>
                <a:cs typeface="+mj-cs"/>
                <a:sym typeface="Helvetica Neue"/>
              </a:rPr>
              <a:t>25</a:t>
            </a:r>
            <a:r>
              <a:rPr lang="zh-CN" altLang="en-US" sz="1867" dirty="0">
                <a:solidFill>
                  <a:srgbClr val="212121"/>
                </a:solidFill>
                <a:latin typeface="+mj-lt"/>
                <a:ea typeface="+mj-ea"/>
                <a:cs typeface="+mj-cs"/>
                <a:sym typeface="Helvetica Neue"/>
              </a:rPr>
              <a:t>天备考，</a:t>
            </a:r>
            <a:r>
              <a:rPr lang="en-US" altLang="zh-CN" sz="1867" dirty="0">
                <a:solidFill>
                  <a:srgbClr val="212121"/>
                </a:solidFill>
                <a:latin typeface="+mj-lt"/>
                <a:ea typeface="+mj-ea"/>
                <a:cs typeface="+mj-cs"/>
                <a:sym typeface="Helvetica Neue"/>
              </a:rPr>
              <a:t>Verbal</a:t>
            </a:r>
            <a:r>
              <a:rPr lang="zh-CN" altLang="en-US" sz="1867" dirty="0">
                <a:solidFill>
                  <a:srgbClr val="212121"/>
                </a:solidFill>
                <a:latin typeface="+mj-lt"/>
                <a:ea typeface="+mj-ea"/>
                <a:cs typeface="+mj-cs"/>
                <a:sym typeface="Helvetica Neue"/>
              </a:rPr>
              <a:t>提高 </a:t>
            </a:r>
            <a:r>
              <a:rPr lang="en-US" altLang="zh-CN" sz="1867" dirty="0">
                <a:solidFill>
                  <a:srgbClr val="FF0000"/>
                </a:solidFill>
                <a:latin typeface="+mj-lt"/>
                <a:ea typeface="+mj-ea"/>
                <a:cs typeface="+mj-cs"/>
                <a:sym typeface="Helvetica Neue"/>
              </a:rPr>
              <a:t>12 </a:t>
            </a:r>
            <a:r>
              <a:rPr lang="zh-CN" altLang="en-US" sz="1867" dirty="0">
                <a:solidFill>
                  <a:srgbClr val="212121"/>
                </a:solidFill>
                <a:latin typeface="+mj-lt"/>
                <a:ea typeface="+mj-ea"/>
                <a:cs typeface="+mj-cs"/>
                <a:sym typeface="Helvetica Neue"/>
              </a:rPr>
              <a:t>分！</a:t>
            </a:r>
          </a:p>
        </p:txBody>
      </p:sp>
      <p:sp>
        <p:nvSpPr>
          <p:cNvPr id="13" name="文本框 12">
            <a:extLst>
              <a:ext uri="{FF2B5EF4-FFF2-40B4-BE49-F238E27FC236}">
                <a16:creationId xmlns:a16="http://schemas.microsoft.com/office/drawing/2014/main" xmlns="" id="{76ED1DB1-86AD-4C2A-A10C-04A2C0CF6DEB}"/>
              </a:ext>
            </a:extLst>
          </p:cNvPr>
          <p:cNvSpPr txBox="1"/>
          <p:nvPr/>
        </p:nvSpPr>
        <p:spPr>
          <a:xfrm>
            <a:off x="8562975" y="1088134"/>
            <a:ext cx="3381376" cy="99875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67733" tIns="67733" rIns="67733" bIns="67733" numCol="1" spcCol="38100" rtlCol="0" anchor="t">
            <a:spAutoFit/>
          </a:bodyPr>
          <a:lstStyle/>
          <a:p>
            <a:pPr defTabSz="413163" hangingPunct="0"/>
            <a:r>
              <a:rPr lang="en-US" altLang="zh-CN" sz="1867" b="1" dirty="0">
                <a:solidFill>
                  <a:srgbClr val="212121"/>
                </a:solidFill>
                <a:latin typeface="+mj-lt"/>
                <a:ea typeface="+mj-ea"/>
                <a:cs typeface="+mj-cs"/>
                <a:sym typeface="Helvetica Neue"/>
              </a:rPr>
              <a:t>GRE1V1</a:t>
            </a:r>
            <a:r>
              <a:rPr lang="zh-CN" altLang="en-US" sz="1867" b="1" dirty="0">
                <a:solidFill>
                  <a:srgbClr val="212121"/>
                </a:solidFill>
                <a:latin typeface="+mj-lt"/>
                <a:ea typeface="+mj-ea"/>
                <a:cs typeface="+mj-cs"/>
                <a:sym typeface="Helvetica Neue"/>
              </a:rPr>
              <a:t>学员</a:t>
            </a:r>
            <a:endParaRPr lang="en-US" altLang="zh-CN" sz="1867" b="1" dirty="0">
              <a:solidFill>
                <a:srgbClr val="212121"/>
              </a:solidFill>
              <a:latin typeface="+mj-lt"/>
              <a:ea typeface="+mj-ea"/>
              <a:cs typeface="+mj-cs"/>
              <a:sym typeface="Helvetica Neue"/>
            </a:endParaRPr>
          </a:p>
          <a:p>
            <a:pPr defTabSz="413163" hangingPunct="0"/>
            <a:r>
              <a:rPr lang="zh-CN" altLang="en-US" sz="1867" dirty="0">
                <a:solidFill>
                  <a:srgbClr val="212121"/>
                </a:solidFill>
                <a:latin typeface="+mj-lt"/>
                <a:ea typeface="+mj-ea"/>
                <a:cs typeface="+mj-cs"/>
                <a:sym typeface="Helvetica Neue"/>
              </a:rPr>
              <a:t>自己首考 </a:t>
            </a:r>
            <a:r>
              <a:rPr lang="en-US" altLang="zh-CN" sz="1867" dirty="0">
                <a:solidFill>
                  <a:srgbClr val="212121"/>
                </a:solidFill>
                <a:latin typeface="+mj-lt"/>
                <a:ea typeface="+mj-ea"/>
                <a:cs typeface="+mj-cs"/>
                <a:sym typeface="Helvetica Neue"/>
              </a:rPr>
              <a:t>305</a:t>
            </a:r>
            <a:r>
              <a:rPr lang="zh-CN" altLang="en-US" sz="1867" dirty="0">
                <a:solidFill>
                  <a:srgbClr val="212121"/>
                </a:solidFill>
                <a:latin typeface="+mj-lt"/>
                <a:ea typeface="+mj-ea"/>
                <a:cs typeface="+mj-cs"/>
                <a:sym typeface="Helvetica Neue"/>
              </a:rPr>
              <a:t>，认真听课，次次有提高，三战 </a:t>
            </a:r>
            <a:r>
              <a:rPr lang="en-US" altLang="zh-CN" sz="1867" dirty="0">
                <a:solidFill>
                  <a:srgbClr val="FF0000"/>
                </a:solidFill>
                <a:latin typeface="+mj-lt"/>
                <a:ea typeface="+mj-ea"/>
                <a:cs typeface="+mj-cs"/>
                <a:sym typeface="Helvetica Neue"/>
              </a:rPr>
              <a:t>327</a:t>
            </a:r>
            <a:r>
              <a:rPr lang="zh-CN" altLang="en-US" sz="1867" dirty="0">
                <a:solidFill>
                  <a:srgbClr val="212121"/>
                </a:solidFill>
                <a:latin typeface="+mj-lt"/>
                <a:ea typeface="+mj-ea"/>
                <a:cs typeface="+mj-cs"/>
                <a:sym typeface="Helvetica Neue"/>
              </a:rPr>
              <a:t>分手！</a:t>
            </a:r>
          </a:p>
        </p:txBody>
      </p:sp>
      <p:sp>
        <p:nvSpPr>
          <p:cNvPr id="16" name="文本框 15">
            <a:extLst>
              <a:ext uri="{FF2B5EF4-FFF2-40B4-BE49-F238E27FC236}">
                <a16:creationId xmlns:a16="http://schemas.microsoft.com/office/drawing/2014/main" xmlns="" id="{BC735B1A-701F-4FA7-A9A4-F1C34CC1FD29}"/>
              </a:ext>
            </a:extLst>
          </p:cNvPr>
          <p:cNvSpPr txBox="1"/>
          <p:nvPr/>
        </p:nvSpPr>
        <p:spPr>
          <a:xfrm>
            <a:off x="4735545" y="1129169"/>
            <a:ext cx="3750067" cy="99875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67733" tIns="67733" rIns="67733" bIns="67733" numCol="1" spcCol="38100" rtlCol="0" anchor="t">
            <a:spAutoFit/>
          </a:bodyPr>
          <a:lstStyle/>
          <a:p>
            <a:pPr defTabSz="413163" hangingPunct="0"/>
            <a:r>
              <a:rPr lang="en-US" altLang="zh-CN" sz="1867" b="1" dirty="0">
                <a:solidFill>
                  <a:srgbClr val="212121"/>
                </a:solidFill>
                <a:latin typeface="+mj-lt"/>
                <a:ea typeface="+mj-ea"/>
                <a:cs typeface="+mj-cs"/>
                <a:sym typeface="Helvetica Neue"/>
              </a:rPr>
              <a:t>GRE12</a:t>
            </a:r>
            <a:r>
              <a:rPr lang="zh-CN" altLang="en-US" sz="1867" b="1" dirty="0">
                <a:solidFill>
                  <a:srgbClr val="212121"/>
                </a:solidFill>
                <a:latin typeface="+mj-lt"/>
                <a:ea typeface="+mj-ea"/>
                <a:cs typeface="+mj-cs"/>
                <a:sym typeface="Helvetica Neue"/>
              </a:rPr>
              <a:t>人小班学员</a:t>
            </a:r>
            <a:endParaRPr lang="en-US" altLang="zh-CN" sz="1867" b="1" dirty="0">
              <a:solidFill>
                <a:srgbClr val="212121"/>
              </a:solidFill>
              <a:latin typeface="+mj-lt"/>
              <a:ea typeface="+mj-ea"/>
              <a:cs typeface="+mj-cs"/>
              <a:sym typeface="Helvetica Neue"/>
            </a:endParaRPr>
          </a:p>
          <a:p>
            <a:pPr defTabSz="413163" hangingPunct="0"/>
            <a:r>
              <a:rPr lang="zh-CN" altLang="en-US" sz="1867" dirty="0">
                <a:solidFill>
                  <a:srgbClr val="212121"/>
                </a:solidFill>
                <a:latin typeface="+mj-lt"/>
                <a:ea typeface="+mj-ea"/>
                <a:cs typeface="+mj-cs"/>
                <a:sym typeface="Helvetica Neue"/>
              </a:rPr>
              <a:t>小白起步一次上</a:t>
            </a:r>
            <a:r>
              <a:rPr lang="en-US" altLang="zh-CN" sz="1867" dirty="0">
                <a:solidFill>
                  <a:srgbClr val="212121"/>
                </a:solidFill>
                <a:latin typeface="+mj-lt"/>
                <a:ea typeface="+mj-ea"/>
                <a:cs typeface="+mj-cs"/>
                <a:sym typeface="Helvetica Neue"/>
              </a:rPr>
              <a:t>155</a:t>
            </a:r>
            <a:r>
              <a:rPr lang="zh-CN" altLang="en-US" sz="1867" dirty="0">
                <a:solidFill>
                  <a:srgbClr val="212121"/>
                </a:solidFill>
                <a:latin typeface="+mj-lt"/>
                <a:ea typeface="+mj-ea"/>
                <a:cs typeface="+mj-cs"/>
                <a:sym typeface="Helvetica Neue"/>
              </a:rPr>
              <a:t>，最终</a:t>
            </a:r>
            <a:r>
              <a:rPr lang="en-US" altLang="zh-CN" sz="1867" dirty="0">
                <a:solidFill>
                  <a:srgbClr val="212121"/>
                </a:solidFill>
                <a:latin typeface="+mj-lt"/>
                <a:ea typeface="+mj-ea"/>
                <a:cs typeface="+mj-cs"/>
                <a:sym typeface="Helvetica Neue"/>
              </a:rPr>
              <a:t>V155 Q170</a:t>
            </a:r>
            <a:r>
              <a:rPr lang="zh-CN" altLang="en-US" sz="1867" dirty="0">
                <a:solidFill>
                  <a:srgbClr val="212121"/>
                </a:solidFill>
                <a:latin typeface="+mj-lt"/>
                <a:ea typeface="+mj-ea"/>
                <a:cs typeface="+mj-cs"/>
                <a:sym typeface="Helvetica Neue"/>
              </a:rPr>
              <a:t>分手！</a:t>
            </a:r>
          </a:p>
        </p:txBody>
      </p:sp>
      <p:pic>
        <p:nvPicPr>
          <p:cNvPr id="4" name="图片 3">
            <a:extLst>
              <a:ext uri="{FF2B5EF4-FFF2-40B4-BE49-F238E27FC236}">
                <a16:creationId xmlns:a16="http://schemas.microsoft.com/office/drawing/2014/main" xmlns="" id="{5ED8DFC3-4D45-484F-9A59-5A1E5F5440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625" b="11614"/>
          <a:stretch/>
        </p:blipFill>
        <p:spPr>
          <a:xfrm>
            <a:off x="8562976" y="2092220"/>
            <a:ext cx="2975129" cy="4627043"/>
          </a:xfrm>
          <a:prstGeom prst="rect">
            <a:avLst/>
          </a:prstGeom>
        </p:spPr>
      </p:pic>
      <p:pic>
        <p:nvPicPr>
          <p:cNvPr id="7" name="图片 6">
            <a:extLst>
              <a:ext uri="{FF2B5EF4-FFF2-40B4-BE49-F238E27FC236}">
                <a16:creationId xmlns:a16="http://schemas.microsoft.com/office/drawing/2014/main" xmlns="" id="{8BB0ECDC-0B0E-456D-8A1E-1C327B17C62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7077" b="11974"/>
          <a:stretch/>
        </p:blipFill>
        <p:spPr>
          <a:xfrm>
            <a:off x="1009520" y="2110147"/>
            <a:ext cx="2813835" cy="4640552"/>
          </a:xfrm>
          <a:prstGeom prst="rect">
            <a:avLst/>
          </a:prstGeom>
        </p:spPr>
      </p:pic>
      <p:pic>
        <p:nvPicPr>
          <p:cNvPr id="18" name="图片 17">
            <a:extLst>
              <a:ext uri="{FF2B5EF4-FFF2-40B4-BE49-F238E27FC236}">
                <a16:creationId xmlns:a16="http://schemas.microsoft.com/office/drawing/2014/main" xmlns="" id="{54AE9107-4F84-4E34-AE12-95771221C7C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356" b="10766"/>
          <a:stretch/>
        </p:blipFill>
        <p:spPr>
          <a:xfrm>
            <a:off x="4844507" y="2086698"/>
            <a:ext cx="2697315" cy="4603871"/>
          </a:xfrm>
          <a:prstGeom prst="rect">
            <a:avLst/>
          </a:prstGeom>
        </p:spPr>
      </p:pic>
    </p:spTree>
    <p:extLst>
      <p:ext uri="{BB962C8B-B14F-4D97-AF65-F5344CB8AC3E}">
        <p14:creationId xmlns:p14="http://schemas.microsoft.com/office/powerpoint/2010/main" val="15914518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目前可报名Bobo的All in One口语班"/>
          <p:cNvSpPr txBox="1">
            <a:spLocks noGrp="1"/>
          </p:cNvSpPr>
          <p:nvPr>
            <p:ph type="title"/>
          </p:nvPr>
        </p:nvSpPr>
        <p:spPr>
          <a:xfrm>
            <a:off x="489794" y="411642"/>
            <a:ext cx="11212409" cy="810861"/>
          </a:xfrm>
          <a:prstGeom prst="rect">
            <a:avLst/>
          </a:prstGeom>
        </p:spPr>
        <p:txBody>
          <a:bodyPr>
            <a:normAutofit/>
          </a:bodyPr>
          <a:lstStyle/>
          <a:p>
            <a:pPr defTabSz="822939">
              <a:defRPr b="1">
                <a:solidFill>
                  <a:schemeClr val="accent2">
                    <a:lumOff val="-998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3733" dirty="0"/>
              <a:t>年底冲刺出分，万圣狂欢再送大礼</a:t>
            </a:r>
            <a:endParaRPr sz="3733" dirty="0"/>
          </a:p>
        </p:txBody>
      </p:sp>
      <p:sp>
        <p:nvSpPr>
          <p:cNvPr id="6" name="可报名：…"/>
          <p:cNvSpPr txBox="1">
            <a:spLocks noGrp="1"/>
          </p:cNvSpPr>
          <p:nvPr>
            <p:ph type="body" idx="1"/>
          </p:nvPr>
        </p:nvSpPr>
        <p:spPr>
          <a:xfrm>
            <a:off x="489794" y="1398697"/>
            <a:ext cx="11212409" cy="4776339"/>
          </a:xfrm>
          <a:prstGeom prst="rect">
            <a:avLst/>
          </a:prstGeom>
        </p:spPr>
        <p:txBody>
          <a:bodyPr>
            <a:normAutofit/>
          </a:bodyPr>
          <a:lstStyle/>
          <a:p>
            <a:pPr marL="380990" indent="-380990" defTabSz="750128">
              <a:spcBef>
                <a:spcPts val="667"/>
              </a:spcBef>
              <a:buFont typeface="Wingdings" panose="05000000000000000000" pitchFamily="2" charset="2"/>
              <a:buChar char="Ø"/>
              <a:defRPr sz="164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2267" dirty="0">
                <a:sym typeface="+mn-ea"/>
              </a:rPr>
              <a:t>阅读</a:t>
            </a:r>
            <a:r>
              <a:rPr lang="en-US" altLang="zh-CN" sz="2267" dirty="0">
                <a:sym typeface="+mn-ea"/>
              </a:rPr>
              <a:t>-</a:t>
            </a:r>
            <a:r>
              <a:rPr lang="zh-CN" altLang="en-US" sz="2267" dirty="0">
                <a:sym typeface="+mn-ea"/>
              </a:rPr>
              <a:t>尚英哲老师：</a:t>
            </a:r>
            <a:endParaRPr lang="en-US" altLang="zh-CN" sz="2267" dirty="0">
              <a:sym typeface="+mn-ea"/>
            </a:endParaRPr>
          </a:p>
          <a:p>
            <a:pPr defTabSz="750128">
              <a:spcBef>
                <a:spcPts val="667"/>
              </a:spcBef>
              <a:defRPr sz="164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2267" dirty="0">
                <a:sym typeface="+mn-ea"/>
              </a:rPr>
              <a:t>	</a:t>
            </a:r>
            <a:r>
              <a:rPr lang="zh-CN" altLang="en-US" sz="2267" dirty="0">
                <a:sym typeface="+mn-ea"/>
              </a:rPr>
              <a:t>全程班：</a:t>
            </a:r>
            <a:r>
              <a:rPr lang="en-US" altLang="zh-CN" sz="2267" dirty="0">
                <a:sym typeface="+mn-ea"/>
              </a:rPr>
              <a:t>   11</a:t>
            </a:r>
            <a:r>
              <a:rPr lang="zh-CN" altLang="en-US" sz="2267" dirty="0">
                <a:sym typeface="+mn-ea"/>
              </a:rPr>
              <a:t>月</a:t>
            </a:r>
            <a:r>
              <a:rPr lang="en-US" altLang="zh-CN" sz="2267" dirty="0">
                <a:sym typeface="+mn-ea"/>
              </a:rPr>
              <a:t>9</a:t>
            </a:r>
            <a:r>
              <a:rPr lang="zh-CN" altLang="en-US" sz="2267" dirty="0">
                <a:sym typeface="+mn-ea"/>
              </a:rPr>
              <a:t>日 开课</a:t>
            </a:r>
            <a:endParaRPr lang="en-US" altLang="zh-CN" sz="2267" dirty="0">
              <a:sym typeface="+mn-ea"/>
            </a:endParaRPr>
          </a:p>
          <a:p>
            <a:pPr defTabSz="750128">
              <a:spcBef>
                <a:spcPts val="667"/>
              </a:spcBef>
              <a:defRPr sz="164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2267" dirty="0">
                <a:sym typeface="+mn-ea"/>
              </a:rPr>
              <a:t>12</a:t>
            </a:r>
            <a:r>
              <a:rPr lang="zh-CN" altLang="en-US" sz="2267" dirty="0">
                <a:sym typeface="+mn-ea"/>
              </a:rPr>
              <a:t>人精品小班： </a:t>
            </a:r>
            <a:r>
              <a:rPr lang="en-US" altLang="zh-CN" sz="2267" dirty="0">
                <a:sym typeface="+mn-ea"/>
              </a:rPr>
              <a:t>10</a:t>
            </a:r>
            <a:r>
              <a:rPr lang="zh-CN" altLang="en-US" sz="2267" dirty="0">
                <a:sym typeface="+mn-ea"/>
              </a:rPr>
              <a:t>月</a:t>
            </a:r>
            <a:r>
              <a:rPr lang="en-US" altLang="zh-CN" sz="2267" dirty="0">
                <a:sym typeface="+mn-ea"/>
              </a:rPr>
              <a:t>31</a:t>
            </a:r>
            <a:r>
              <a:rPr lang="zh-CN" altLang="en-US" sz="2267" dirty="0">
                <a:sym typeface="+mn-ea"/>
              </a:rPr>
              <a:t>日 开课（仅剩 </a:t>
            </a:r>
            <a:r>
              <a:rPr lang="en-US" altLang="zh-CN" sz="2267" b="1" dirty="0">
                <a:sym typeface="+mn-ea"/>
              </a:rPr>
              <a:t>2</a:t>
            </a:r>
            <a:r>
              <a:rPr lang="en-US" altLang="zh-CN" sz="2267" dirty="0">
                <a:sym typeface="+mn-ea"/>
              </a:rPr>
              <a:t> </a:t>
            </a:r>
            <a:r>
              <a:rPr lang="zh-CN" altLang="en-US" sz="2267" dirty="0">
                <a:sym typeface="+mn-ea"/>
              </a:rPr>
              <a:t>个名额）</a:t>
            </a:r>
            <a:endParaRPr lang="en-US" altLang="zh-CN" sz="2267" dirty="0">
              <a:sym typeface="+mn-ea"/>
            </a:endParaRPr>
          </a:p>
          <a:p>
            <a:pPr marL="187109" indent="-187109" defTabSz="750128">
              <a:spcBef>
                <a:spcPts val="667"/>
              </a:spcBef>
              <a:buSzPct val="100000"/>
              <a:buFont typeface="Arial" panose="020B0604020202020204"/>
              <a:buChar char="•"/>
              <a:defRPr sz="197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en-US" altLang="zh-CN" sz="2267" dirty="0">
              <a:sym typeface="+mn-ea"/>
            </a:endParaRPr>
          </a:p>
          <a:p>
            <a:pPr marL="380990" indent="-380990" defTabSz="750128">
              <a:spcBef>
                <a:spcPts val="667"/>
              </a:spcBef>
              <a:buSzPct val="100000"/>
              <a:buFont typeface="Wingdings" panose="05000000000000000000" pitchFamily="2" charset="2"/>
              <a:buChar char="Ø"/>
              <a:defRPr sz="197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2267" dirty="0">
                <a:sym typeface="+mn-ea"/>
              </a:rPr>
              <a:t>数学</a:t>
            </a:r>
            <a:r>
              <a:rPr lang="en-US" altLang="zh-CN" sz="2267" dirty="0">
                <a:sym typeface="+mn-ea"/>
              </a:rPr>
              <a:t>-</a:t>
            </a:r>
            <a:r>
              <a:rPr lang="zh-CN" altLang="en-US" sz="2267" dirty="0">
                <a:sym typeface="+mn-ea"/>
              </a:rPr>
              <a:t>李玲老师：</a:t>
            </a:r>
            <a:endParaRPr lang="en-US" altLang="zh-CN" sz="2267" dirty="0">
              <a:sym typeface="+mn-ea"/>
            </a:endParaRPr>
          </a:p>
          <a:p>
            <a:pPr defTabSz="750128">
              <a:spcBef>
                <a:spcPts val="667"/>
              </a:spcBef>
              <a:buSzPct val="100000"/>
              <a:defRPr sz="197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2267" dirty="0">
                <a:sym typeface="+mn-ea"/>
              </a:rPr>
              <a:t>	</a:t>
            </a:r>
            <a:r>
              <a:rPr lang="zh-CN" altLang="en-US" sz="2267" dirty="0">
                <a:sym typeface="+mn-ea"/>
              </a:rPr>
              <a:t>全程班：</a:t>
            </a:r>
            <a:r>
              <a:rPr lang="en-US" altLang="zh-CN" sz="2267" dirty="0">
                <a:sym typeface="+mn-ea"/>
              </a:rPr>
              <a:t>   11</a:t>
            </a:r>
            <a:r>
              <a:rPr lang="zh-CN" altLang="en-US" sz="2267" dirty="0">
                <a:sym typeface="+mn-ea"/>
              </a:rPr>
              <a:t>月</a:t>
            </a:r>
            <a:r>
              <a:rPr lang="en-US" altLang="zh-CN" sz="2267" dirty="0">
                <a:sym typeface="+mn-ea"/>
              </a:rPr>
              <a:t>4</a:t>
            </a:r>
            <a:r>
              <a:rPr lang="zh-CN" altLang="en-US" sz="2267" dirty="0">
                <a:sym typeface="+mn-ea"/>
              </a:rPr>
              <a:t>日 开课</a:t>
            </a:r>
            <a:endParaRPr lang="en-US" altLang="zh-CN" sz="2267" dirty="0">
              <a:sym typeface="+mn-ea"/>
            </a:endParaRPr>
          </a:p>
          <a:p>
            <a:pPr defTabSz="750128">
              <a:spcBef>
                <a:spcPts val="667"/>
              </a:spcBef>
              <a:buSzPct val="100000"/>
              <a:defRPr sz="197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2267" dirty="0">
                <a:sym typeface="+mn-ea"/>
              </a:rPr>
              <a:t>12</a:t>
            </a:r>
            <a:r>
              <a:rPr lang="zh-CN" altLang="en-US" sz="2267" dirty="0">
                <a:sym typeface="+mn-ea"/>
              </a:rPr>
              <a:t>人小班填空： </a:t>
            </a:r>
            <a:r>
              <a:rPr lang="en-US" altLang="zh-CN" sz="2267" dirty="0">
                <a:sym typeface="+mn-ea"/>
              </a:rPr>
              <a:t>11</a:t>
            </a:r>
            <a:r>
              <a:rPr lang="zh-CN" altLang="en-US" sz="2267" dirty="0">
                <a:sym typeface="+mn-ea"/>
              </a:rPr>
              <a:t>月</a:t>
            </a:r>
            <a:r>
              <a:rPr lang="en-US" altLang="zh-CN" sz="2267" dirty="0">
                <a:sym typeface="+mn-ea"/>
              </a:rPr>
              <a:t>14</a:t>
            </a:r>
            <a:r>
              <a:rPr lang="zh-CN" altLang="en-US" sz="2267" dirty="0">
                <a:sym typeface="+mn-ea"/>
              </a:rPr>
              <a:t>日 开课</a:t>
            </a:r>
            <a:endParaRPr lang="en-US" altLang="zh-CN" sz="2267" dirty="0">
              <a:sym typeface="+mn-ea"/>
            </a:endParaRPr>
          </a:p>
          <a:p>
            <a:pPr defTabSz="750128">
              <a:spcBef>
                <a:spcPts val="667"/>
              </a:spcBef>
              <a:buSzPct val="100000"/>
              <a:defRPr sz="197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en-US" altLang="zh-CN" sz="2267" dirty="0">
              <a:sym typeface="+mn-ea"/>
            </a:endParaRPr>
          </a:p>
          <a:p>
            <a:pPr marL="187109" indent="-187109" defTabSz="750128">
              <a:spcBef>
                <a:spcPts val="667"/>
              </a:spcBef>
              <a:buSzPct val="100000"/>
              <a:buFont typeface="Arial" panose="020B0604020202020204"/>
              <a:buChar char="•"/>
              <a:defRPr sz="197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2267" dirty="0">
                <a:sym typeface="+mn-ea"/>
              </a:rPr>
              <a:t>  万圣节狂欢再送大礼：优惠券 </a:t>
            </a:r>
            <a:r>
              <a:rPr lang="en-US" altLang="zh-CN" sz="2267" dirty="0">
                <a:sym typeface="+mn-ea"/>
              </a:rPr>
              <a:t>&amp; </a:t>
            </a:r>
            <a:r>
              <a:rPr lang="zh-CN" altLang="en-US" sz="2267" dirty="0">
                <a:sym typeface="+mn-ea"/>
              </a:rPr>
              <a:t>礼品叠加</a:t>
            </a:r>
            <a:endParaRPr lang="en-US" altLang="zh-CN" sz="2267" dirty="0">
              <a:sym typeface="+mn-ea"/>
            </a:endParaRPr>
          </a:p>
          <a:p>
            <a:pPr marL="187109" indent="-187109" defTabSz="750128">
              <a:spcBef>
                <a:spcPts val="667"/>
              </a:spcBef>
              <a:buSzPct val="100000"/>
              <a:buFont typeface="Arial" panose="020B0604020202020204"/>
              <a:buChar char="•"/>
              <a:defRPr sz="197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2267" dirty="0">
                <a:sym typeface="+mn-ea"/>
              </a:rPr>
              <a:t>报名即有机会获得 </a:t>
            </a:r>
            <a:r>
              <a:rPr lang="en-US" altLang="zh-CN" sz="2267" dirty="0">
                <a:solidFill>
                  <a:srgbClr val="FF4A58"/>
                </a:solidFill>
                <a:sym typeface="+mn-ea"/>
              </a:rPr>
              <a:t>MAC</a:t>
            </a:r>
            <a:r>
              <a:rPr lang="zh-CN" altLang="en-US" sz="2267" dirty="0">
                <a:solidFill>
                  <a:srgbClr val="FF4A58"/>
                </a:solidFill>
                <a:sym typeface="+mn-ea"/>
              </a:rPr>
              <a:t>口红，杀鸡礼盒，</a:t>
            </a:r>
            <a:r>
              <a:rPr lang="en-US" altLang="zh-CN" sz="2267" dirty="0">
                <a:solidFill>
                  <a:srgbClr val="FF4A58"/>
                </a:solidFill>
                <a:sym typeface="+mn-ea"/>
              </a:rPr>
              <a:t>3000</a:t>
            </a:r>
            <a:r>
              <a:rPr lang="zh-CN" altLang="en-US" sz="2267" dirty="0">
                <a:solidFill>
                  <a:srgbClr val="FF4A58"/>
                </a:solidFill>
                <a:sym typeface="+mn-ea"/>
              </a:rPr>
              <a:t>词汇书</a:t>
            </a:r>
            <a:endParaRPr lang="en-US" altLang="zh-CN" sz="2267" dirty="0">
              <a:solidFill>
                <a:srgbClr val="FF4A58"/>
              </a:solidFill>
              <a:sym typeface="+mn-ea"/>
            </a:endParaRPr>
          </a:p>
          <a:p>
            <a:pPr lvl="2" defTabSz="750128">
              <a:spcBef>
                <a:spcPts val="667"/>
              </a:spcBef>
              <a:buSzPct val="100000"/>
              <a:defRPr sz="197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733" dirty="0">
                <a:sym typeface="+mn-ea"/>
              </a:rPr>
              <a:t>	</a:t>
            </a:r>
            <a:r>
              <a:rPr lang="zh-CN" altLang="en-US" sz="1733" dirty="0">
                <a:sym typeface="+mn-ea"/>
              </a:rPr>
              <a:t>* 详细规则进群了解</a:t>
            </a:r>
            <a:endParaRPr lang="zh-CN" altLang="en-US" dirty="0"/>
          </a:p>
        </p:txBody>
      </p:sp>
      <p:sp>
        <p:nvSpPr>
          <p:cNvPr id="7" name="文本框 4"/>
          <p:cNvSpPr txBox="1"/>
          <p:nvPr/>
        </p:nvSpPr>
        <p:spPr>
          <a:xfrm>
            <a:off x="7710311" y="4990886"/>
            <a:ext cx="3916670" cy="1146553"/>
          </a:xfrm>
          <a:prstGeom prst="rect">
            <a:avLst/>
          </a:prstGeom>
          <a:ln w="12700">
            <a:miter lim="400000"/>
          </a:ln>
        </p:spPr>
        <p:txBody>
          <a:bodyPr wrap="none" lIns="67733" tIns="67733" rIns="67733" bIns="67733">
            <a:spAutoFit/>
          </a:bodyPr>
          <a:lstStyle/>
          <a:p>
            <a:pPr algn="ctr" eaLnBrk="1" latinLnBrk="0" hangingPunct="1">
              <a:lnSpc>
                <a:spcPct val="150000"/>
              </a:lnSpc>
            </a:pPr>
            <a:r>
              <a:rPr lang="zh-CN" altLang="en-US" sz="2187" b="1" kern="0" dirty="0">
                <a:solidFill>
                  <a:schemeClr val="accent2"/>
                </a:solidFill>
                <a:latin typeface="微软雅黑" panose="020B0503020204020204" charset="-122"/>
                <a:ea typeface="微软雅黑" panose="020B0503020204020204" charset="-122"/>
                <a:cs typeface="微软雅黑" panose="020B0503020204020204" charset="-122"/>
              </a:rPr>
              <a:t>扫码进群，详细了解课程</a:t>
            </a:r>
            <a:r>
              <a:rPr lang="en-US" altLang="zh-CN" sz="2187" b="1" kern="0" dirty="0">
                <a:solidFill>
                  <a:schemeClr val="accent2"/>
                </a:solidFill>
                <a:latin typeface="微软雅黑" panose="020B0503020204020204" charset="-122"/>
                <a:ea typeface="微软雅黑" panose="020B0503020204020204" charset="-122"/>
                <a:cs typeface="微软雅黑" panose="020B0503020204020204" charset="-122"/>
              </a:rPr>
              <a:t>/</a:t>
            </a:r>
            <a:r>
              <a:rPr lang="zh-CN" altLang="en-US" sz="2187" b="1" kern="0" dirty="0">
                <a:solidFill>
                  <a:schemeClr val="accent2"/>
                </a:solidFill>
                <a:latin typeface="微软雅黑" panose="020B0503020204020204" charset="-122"/>
                <a:ea typeface="微软雅黑" panose="020B0503020204020204" charset="-122"/>
                <a:cs typeface="微软雅黑" panose="020B0503020204020204" charset="-122"/>
              </a:rPr>
              <a:t>优惠</a:t>
            </a:r>
          </a:p>
          <a:p>
            <a:pPr algn="ctr" eaLnBrk="1" latinLnBrk="0" hangingPunct="1">
              <a:lnSpc>
                <a:spcPct val="150000"/>
              </a:lnSpc>
            </a:pPr>
            <a:r>
              <a:rPr lang="zh-CN" altLang="en-US" sz="2187" b="1" kern="0" dirty="0">
                <a:solidFill>
                  <a:schemeClr val="accent2"/>
                </a:solidFill>
                <a:latin typeface="微软雅黑" panose="020B0503020204020204" charset="-122"/>
                <a:ea typeface="微软雅黑" panose="020B0503020204020204" charset="-122"/>
                <a:cs typeface="微软雅黑" panose="020B0503020204020204" charset="-122"/>
              </a:rPr>
              <a:t>优惠名额有限，先到先得</a:t>
            </a:r>
          </a:p>
        </p:txBody>
      </p:sp>
      <p:cxnSp>
        <p:nvCxnSpPr>
          <p:cNvPr id="4" name="直接连接符 3">
            <a:extLst>
              <a:ext uri="{FF2B5EF4-FFF2-40B4-BE49-F238E27FC236}">
                <a16:creationId xmlns:a16="http://schemas.microsoft.com/office/drawing/2014/main" xmlns="" id="{7451262D-5908-48FE-A365-6C3BDB3E95DA}"/>
              </a:ext>
            </a:extLst>
          </p:cNvPr>
          <p:cNvCxnSpPr/>
          <p:nvPr/>
        </p:nvCxnSpPr>
        <p:spPr>
          <a:xfrm>
            <a:off x="568759" y="2970592"/>
            <a:ext cx="6591623" cy="0"/>
          </a:xfrm>
          <a:prstGeom prst="line">
            <a:avLst/>
          </a:prstGeom>
          <a:noFill/>
          <a:ln w="25400" cap="flat">
            <a:solidFill>
              <a:srgbClr val="0070C0"/>
            </a:solidFill>
            <a:prstDash val="sysDot"/>
            <a:round/>
          </a:ln>
        </p:spPr>
        <p:style>
          <a:lnRef idx="0">
            <a:srgbClr val="FFFFFF"/>
          </a:lnRef>
          <a:fillRef idx="0">
            <a:srgbClr val="FFFFFF"/>
          </a:fillRef>
          <a:effectRef idx="0">
            <a:srgbClr val="FFFFFF"/>
          </a:effectRef>
          <a:fontRef idx="none"/>
        </p:style>
      </p:cxnSp>
      <p:pic>
        <p:nvPicPr>
          <p:cNvPr id="1026" name="Picture 2">
            <a:extLst>
              <a:ext uri="{FF2B5EF4-FFF2-40B4-BE49-F238E27FC236}">
                <a16:creationId xmlns:a16="http://schemas.microsoft.com/office/drawing/2014/main" xmlns="" id="{AC2785E1-95A1-4020-B7FE-03069959703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720" t="10649" r="25272" b="12180"/>
          <a:stretch/>
        </p:blipFill>
        <p:spPr bwMode="auto">
          <a:xfrm>
            <a:off x="310494" y="4724001"/>
            <a:ext cx="516529" cy="533769"/>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xmlns="" id="{0AFC0BF9-CC03-4D29-A0F9-E4ACFF978C20}"/>
              </a:ext>
            </a:extLst>
          </p:cNvPr>
          <p:cNvPicPr>
            <a:picLocks noChangeAspect="1"/>
          </p:cNvPicPr>
          <p:nvPr/>
        </p:nvPicPr>
        <p:blipFill>
          <a:blip r:embed="rId5"/>
          <a:stretch>
            <a:fillRect/>
          </a:stretch>
        </p:blipFill>
        <p:spPr>
          <a:xfrm>
            <a:off x="8189253" y="1817000"/>
            <a:ext cx="2958784" cy="2950633"/>
          </a:xfrm>
          <a:prstGeom prst="rect">
            <a:avLst/>
          </a:prstGeom>
        </p:spPr>
      </p:pic>
      <p:pic>
        <p:nvPicPr>
          <p:cNvPr id="10" name="图片 9">
            <a:extLst>
              <a:ext uri="{FF2B5EF4-FFF2-40B4-BE49-F238E27FC236}">
                <a16:creationId xmlns:a16="http://schemas.microsoft.com/office/drawing/2014/main" xmlns="" id="{40FD1FD2-06E7-4421-B97F-3CB52C02F1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278" y="5799868"/>
            <a:ext cx="1230381" cy="881379"/>
          </a:xfrm>
          <a:prstGeom prst="rect">
            <a:avLst/>
          </a:prstGeom>
        </p:spPr>
      </p:pic>
      <p:pic>
        <p:nvPicPr>
          <p:cNvPr id="11" name="图片 10">
            <a:extLst>
              <a:ext uri="{FF2B5EF4-FFF2-40B4-BE49-F238E27FC236}">
                <a16:creationId xmlns:a16="http://schemas.microsoft.com/office/drawing/2014/main" xmlns="" id="{E07C21FE-F1E9-4ECB-8257-66D236DE7212}"/>
              </a:ext>
            </a:extLst>
          </p:cNvPr>
          <p:cNvPicPr>
            <a:picLocks noChangeAspect="1"/>
          </p:cNvPicPr>
          <p:nvPr/>
        </p:nvPicPr>
        <p:blipFill>
          <a:blip r:embed="rId7"/>
          <a:stretch>
            <a:fillRect/>
          </a:stretch>
        </p:blipFill>
        <p:spPr>
          <a:xfrm>
            <a:off x="3673695" y="5769769"/>
            <a:ext cx="1128583" cy="892664"/>
          </a:xfrm>
          <a:prstGeom prst="rect">
            <a:avLst/>
          </a:prstGeom>
        </p:spPr>
      </p:pic>
      <p:pic>
        <p:nvPicPr>
          <p:cNvPr id="12" name="图片 11">
            <a:extLst>
              <a:ext uri="{FF2B5EF4-FFF2-40B4-BE49-F238E27FC236}">
                <a16:creationId xmlns:a16="http://schemas.microsoft.com/office/drawing/2014/main" xmlns="" id="{C6923B9E-3793-40FD-BC75-F56C3751E137}"/>
              </a:ext>
            </a:extLst>
          </p:cNvPr>
          <p:cNvPicPr>
            <a:picLocks noChangeAspect="1"/>
          </p:cNvPicPr>
          <p:nvPr/>
        </p:nvPicPr>
        <p:blipFill rotWithShape="1">
          <a:blip r:embed="rId8"/>
          <a:srcRect l="15185" t="11796" r="18590" b="12316"/>
          <a:stretch/>
        </p:blipFill>
        <p:spPr>
          <a:xfrm>
            <a:off x="5975034" y="5758803"/>
            <a:ext cx="772529" cy="885253"/>
          </a:xfrm>
          <a:prstGeom prst="rect">
            <a:avLst/>
          </a:prstGeom>
        </p:spPr>
      </p:pic>
      <p:pic>
        <p:nvPicPr>
          <p:cNvPr id="9" name="图片 8">
            <a:extLst>
              <a:ext uri="{FF2B5EF4-FFF2-40B4-BE49-F238E27FC236}">
                <a16:creationId xmlns:a16="http://schemas.microsoft.com/office/drawing/2014/main" xmlns="" id="{EA9708C3-F40A-417C-BBE1-2262BEFD2F2B}"/>
              </a:ext>
            </a:extLst>
          </p:cNvPr>
          <p:cNvPicPr>
            <a:picLocks noChangeAspect="1"/>
          </p:cNvPicPr>
          <p:nvPr/>
        </p:nvPicPr>
        <p:blipFill>
          <a:blip r:embed="rId9"/>
          <a:stretch>
            <a:fillRect/>
          </a:stretch>
        </p:blipFill>
        <p:spPr>
          <a:xfrm>
            <a:off x="7714051" y="545771"/>
            <a:ext cx="697240" cy="725411"/>
          </a:xfrm>
          <a:prstGeom prst="rect">
            <a:avLst/>
          </a:prstGeom>
        </p:spPr>
      </p:pic>
    </p:spTree>
    <p:custDataLst>
      <p:tags r:id="rId1"/>
    </p:custDataLst>
    <p:extLst>
      <p:ext uri="{BB962C8B-B14F-4D97-AF65-F5344CB8AC3E}">
        <p14:creationId xmlns:p14="http://schemas.microsoft.com/office/powerpoint/2010/main" val="134976863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94745" y="1872313"/>
            <a:ext cx="8836189" cy="255454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8000" b="1" cap="none" spc="0" dirty="0" smtClean="0">
                <a:ln/>
                <a:solidFill>
                  <a:schemeClr val="accent3"/>
                </a:solidFill>
                <a:effectLst/>
              </a:rPr>
              <a:t>考满分</a:t>
            </a:r>
            <a:r>
              <a:rPr lang="en-US" altLang="zh-CN" sz="8000" b="1" cap="none" spc="0" dirty="0" smtClean="0">
                <a:ln/>
                <a:solidFill>
                  <a:schemeClr val="accent3"/>
                </a:solidFill>
                <a:effectLst/>
              </a:rPr>
              <a:t>GRE</a:t>
            </a:r>
            <a:r>
              <a:rPr lang="zh-CN" altLang="en-US" sz="8000" b="1" cap="none" spc="0" dirty="0" smtClean="0">
                <a:ln/>
                <a:solidFill>
                  <a:schemeClr val="accent3"/>
                </a:solidFill>
                <a:effectLst/>
              </a:rPr>
              <a:t>公众号</a:t>
            </a:r>
          </a:p>
          <a:p>
            <a:pPr algn="ctr"/>
            <a:r>
              <a:rPr lang="en-US" altLang="zh-CN" sz="8000" b="1" cap="none" spc="0" dirty="0" smtClean="0">
                <a:ln/>
                <a:solidFill>
                  <a:schemeClr val="accent3"/>
                </a:solidFill>
                <a:effectLst/>
              </a:rPr>
              <a:t>KMF</a:t>
            </a:r>
            <a:r>
              <a:rPr lang="zh-CN" altLang="en-US" sz="8000" b="1" cap="none" spc="0" dirty="0" smtClean="0">
                <a:ln/>
                <a:solidFill>
                  <a:schemeClr val="accent3"/>
                </a:solidFill>
                <a:effectLst/>
              </a:rPr>
              <a:t> </a:t>
            </a:r>
            <a:r>
              <a:rPr lang="en-US" altLang="zh-CN" sz="8000" b="1" cap="none" spc="0" dirty="0" smtClean="0">
                <a:ln/>
                <a:solidFill>
                  <a:schemeClr val="accent3"/>
                </a:solidFill>
                <a:effectLst/>
              </a:rPr>
              <a:t>GRE</a:t>
            </a:r>
            <a:endParaRPr lang="zh-CN" altLang="en-US" sz="8000" b="1" cap="none" spc="0" dirty="0">
              <a:ln/>
              <a:solidFill>
                <a:schemeClr val="accent3"/>
              </a:solidFill>
              <a:effectLst/>
            </a:endParaRPr>
          </a:p>
        </p:txBody>
      </p:sp>
    </p:spTree>
    <p:extLst>
      <p:ext uri="{BB962C8B-B14F-4D97-AF65-F5344CB8AC3E}">
        <p14:creationId xmlns:p14="http://schemas.microsoft.com/office/powerpoint/2010/main" val="25429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11</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2149019"/>
            <a:ext cx="10394731" cy="2862322"/>
          </a:xfrm>
          <a:prstGeom prst="rect">
            <a:avLst/>
          </a:prstGeom>
          <a:noFill/>
        </p:spPr>
        <p:txBody>
          <a:bodyPr wrap="square" rtlCol="0">
            <a:spAutoFit/>
          </a:bodyPr>
          <a:lstStyle/>
          <a:p>
            <a:pPr>
              <a:lnSpc>
                <a:spcPct val="150000"/>
              </a:lnSpc>
            </a:pPr>
            <a:r>
              <a:rPr lang="en-US" altLang="zh-CN" sz="2000" b="1" dirty="0"/>
              <a:t>Consider each of the choices separately and select all that apply. </a:t>
            </a:r>
            <a:br>
              <a:rPr lang="en-US" altLang="zh-CN" sz="2000" b="1" dirty="0"/>
            </a:br>
            <a:r>
              <a:rPr lang="en-US" altLang="zh-CN" sz="2000" b="1" dirty="0"/>
              <a:t>1. The passage suggests which of the following about the contradiction mentioned in the highlighted sentence? </a:t>
            </a:r>
            <a:br>
              <a:rPr lang="en-US" altLang="zh-CN" sz="2000" b="1" dirty="0"/>
            </a:br>
            <a:r>
              <a:rPr lang="en-US" altLang="zh-CN" sz="2000" b="1" dirty="0"/>
              <a:t>A. It was not generally addressed by critics before the 1970s. </a:t>
            </a:r>
            <a:br>
              <a:rPr lang="en-US" altLang="zh-CN" sz="2000" b="1" dirty="0"/>
            </a:br>
            <a:r>
              <a:rPr lang="en-US" altLang="zh-CN" sz="2000" b="1" dirty="0"/>
              <a:t>B. It is apparent in only a small number of Ferns writings. </a:t>
            </a:r>
            <a:br>
              <a:rPr lang="en-US" altLang="zh-CN" sz="2000" b="1" dirty="0"/>
            </a:br>
            <a:r>
              <a:rPr lang="en-US" altLang="zh-CN" sz="2000" b="1" dirty="0"/>
              <a:t>C. It has troubled many feminist critics who study Fern. </a:t>
            </a:r>
            <a:endParaRPr lang="en-US" altLang="zh-CN" sz="20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t>Step</a:t>
            </a:r>
            <a:r>
              <a:rPr kumimoji="1" lang="zh-CN" altLang="en-US" sz="3600" b="1" dirty="0" smtClean="0"/>
              <a:t> </a:t>
            </a:r>
            <a:r>
              <a:rPr kumimoji="1" lang="en-US" altLang="zh-CN" sz="3600" b="1" dirty="0" smtClean="0"/>
              <a:t>1:</a:t>
            </a:r>
            <a:r>
              <a:rPr kumimoji="1" lang="zh-CN" altLang="en-US" sz="3600" b="1" dirty="0" smtClean="0"/>
              <a:t> 读题，判定题目类型</a:t>
            </a:r>
            <a:endParaRPr kumimoji="1" lang="zh-CN" altLang="en-US" sz="3600" b="1" dirty="0"/>
          </a:p>
        </p:txBody>
      </p:sp>
    </p:spTree>
    <p:extLst>
      <p:ext uri="{BB962C8B-B14F-4D97-AF65-F5344CB8AC3E}">
        <p14:creationId xmlns:p14="http://schemas.microsoft.com/office/powerpoint/2010/main" val="870238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502921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11</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2207172" y="77541"/>
            <a:ext cx="8681545" cy="646331"/>
          </a:xfrm>
          <a:prstGeom prst="rect">
            <a:avLst/>
          </a:prstGeom>
          <a:noFill/>
        </p:spPr>
        <p:txBody>
          <a:bodyPr wrap="square" rtlCol="0">
            <a:spAutoFit/>
          </a:bodyPr>
          <a:lstStyle/>
          <a:p>
            <a:r>
              <a:rPr kumimoji="1" lang="en-US" altLang="zh-CN" sz="3600" b="1" dirty="0" smtClean="0"/>
              <a:t>Step</a:t>
            </a:r>
            <a:r>
              <a:rPr kumimoji="1" lang="zh-CN" altLang="en-US" sz="3600" b="1" dirty="0" smtClean="0"/>
              <a:t> </a:t>
            </a:r>
            <a:r>
              <a:rPr kumimoji="1" lang="en-US" altLang="zh-CN" sz="3600" b="1" dirty="0"/>
              <a:t>2</a:t>
            </a:r>
            <a:r>
              <a:rPr kumimoji="1" lang="en-US" altLang="zh-CN" sz="3600" b="1" dirty="0" smtClean="0"/>
              <a:t>:</a:t>
            </a:r>
            <a:r>
              <a:rPr kumimoji="1" lang="zh-CN" altLang="en-US" sz="3600" b="1" dirty="0" smtClean="0"/>
              <a:t> 读文章</a:t>
            </a:r>
            <a:endParaRPr kumimoji="1" lang="zh-CN" altLang="en-US" sz="3600" b="1" dirty="0"/>
          </a:p>
        </p:txBody>
      </p:sp>
      <p:sp>
        <p:nvSpPr>
          <p:cNvPr id="7" name="文本框 6"/>
          <p:cNvSpPr txBox="1"/>
          <p:nvPr/>
        </p:nvSpPr>
        <p:spPr>
          <a:xfrm>
            <a:off x="178676" y="764024"/>
            <a:ext cx="12013324" cy="6186309"/>
          </a:xfrm>
          <a:prstGeom prst="rect">
            <a:avLst/>
          </a:prstGeom>
          <a:noFill/>
        </p:spPr>
        <p:txBody>
          <a:bodyPr wrap="square" rtlCol="0">
            <a:spAutoFit/>
          </a:bodyPr>
          <a:lstStyle/>
          <a:p>
            <a:pPr>
              <a:lnSpc>
                <a:spcPct val="150000"/>
              </a:lnSpc>
            </a:pPr>
            <a:r>
              <a:rPr lang="en-US" altLang="zh-CN" sz="2400" b="1" dirty="0"/>
              <a:t>Before feminist literary criticism emerged in the 1970s, the nineteenth-century United States writer Fanny Fern was regarded by most critics (when considered at all) as a prototype of weepy sentimentalism—a pious, insipid icon of conventional American culture. Feminist reclamations of Fern, by contrast, emphasize her </a:t>
            </a:r>
            <a:r>
              <a:rPr lang="en-US" altLang="zh-CN" sz="2400" b="1" dirty="0" err="1"/>
              <a:t>nonsentimental</a:t>
            </a:r>
            <a:r>
              <a:rPr lang="en-US" altLang="zh-CN" sz="2400" b="1" dirty="0"/>
              <a:t> qualities, particularly her sharply humorous social criticism. Most feminist scholars find it difficult to reconcile Fern’s sardonic social critiques with her effusive celebrations of many conventional values. </a:t>
            </a:r>
            <a:r>
              <a:rPr lang="en-US" altLang="zh-CN" sz="2400" b="1" dirty="0">
                <a:solidFill>
                  <a:srgbClr val="FF0000"/>
                </a:solidFill>
              </a:rPr>
              <a:t>Attempting to resolve this contradiction, Harris concludes that Fern employed flowery rhetoric strategically to disguise her subversive goals beneath apparent conventionality. </a:t>
            </a:r>
            <a:r>
              <a:rPr lang="en-US" altLang="zh-CN" sz="2400" b="1" dirty="0"/>
              <a:t>However, Tompkins proposes an alternative view of sentimentality itself, suggesting that sentimental writing could serve radical, rather than only conservative ends by swaying readers emotionally, moving them to embrace social change. </a:t>
            </a:r>
            <a:endParaRPr lang="en-US" altLang="zh-CN" sz="2400" b="1" dirty="0">
              <a:effectLst/>
            </a:endParaRPr>
          </a:p>
        </p:txBody>
      </p:sp>
    </p:spTree>
    <p:extLst>
      <p:ext uri="{BB962C8B-B14F-4D97-AF65-F5344CB8AC3E}">
        <p14:creationId xmlns:p14="http://schemas.microsoft.com/office/powerpoint/2010/main" val="1740060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11</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2149019"/>
            <a:ext cx="10394731" cy="2862322"/>
          </a:xfrm>
          <a:prstGeom prst="rect">
            <a:avLst/>
          </a:prstGeom>
          <a:noFill/>
        </p:spPr>
        <p:txBody>
          <a:bodyPr wrap="square" rtlCol="0">
            <a:spAutoFit/>
          </a:bodyPr>
          <a:lstStyle/>
          <a:p>
            <a:pPr>
              <a:lnSpc>
                <a:spcPct val="150000"/>
              </a:lnSpc>
            </a:pPr>
            <a:r>
              <a:rPr lang="en-US" altLang="zh-CN" sz="2000" b="1" dirty="0"/>
              <a:t>Consider each of the choices separately and select all that apply. </a:t>
            </a:r>
            <a:br>
              <a:rPr lang="en-US" altLang="zh-CN" sz="2000" b="1" dirty="0"/>
            </a:br>
            <a:r>
              <a:rPr lang="en-US" altLang="zh-CN" sz="2000" b="1" dirty="0"/>
              <a:t>1. The passage suggests which of the following about the contradiction mentioned in the highlighted sentence? </a:t>
            </a:r>
            <a:br>
              <a:rPr lang="en-US" altLang="zh-CN" sz="2000" b="1" dirty="0"/>
            </a:br>
            <a:r>
              <a:rPr lang="en-US" altLang="zh-CN" sz="2000" b="1" dirty="0"/>
              <a:t>A. It was not generally addressed by critics before the 1970s. </a:t>
            </a:r>
            <a:br>
              <a:rPr lang="en-US" altLang="zh-CN" sz="2000" b="1" dirty="0"/>
            </a:br>
            <a:r>
              <a:rPr lang="en-US" altLang="zh-CN" sz="2000" b="1" dirty="0"/>
              <a:t>B. It is apparent in only a small number of Ferns writings. </a:t>
            </a:r>
            <a:br>
              <a:rPr lang="en-US" altLang="zh-CN" sz="2000" b="1" dirty="0"/>
            </a:br>
            <a:r>
              <a:rPr lang="en-US" altLang="zh-CN" sz="2000" b="1" dirty="0"/>
              <a:t>C. It has troubled many feminist critics who study Fern. </a:t>
            </a:r>
            <a:endParaRPr lang="en-US" altLang="zh-CN" sz="20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t>Step</a:t>
            </a:r>
            <a:r>
              <a:rPr kumimoji="1" lang="zh-CN" altLang="en-US" sz="3600" b="1" dirty="0" smtClean="0"/>
              <a:t> </a:t>
            </a:r>
            <a:r>
              <a:rPr kumimoji="1" lang="en-US" altLang="zh-CN" sz="3600" b="1" dirty="0"/>
              <a:t>3</a:t>
            </a:r>
            <a:r>
              <a:rPr kumimoji="1" lang="en-US" altLang="zh-CN" sz="3600" b="1" dirty="0" smtClean="0"/>
              <a:t>:</a:t>
            </a:r>
            <a:r>
              <a:rPr kumimoji="1" lang="zh-CN" altLang="en-US" sz="3600" b="1" dirty="0" smtClean="0"/>
              <a:t> 结合排除法做题</a:t>
            </a:r>
            <a:endParaRPr kumimoji="1" lang="zh-CN" altLang="en-US" sz="3600" b="1" dirty="0"/>
          </a:p>
        </p:txBody>
      </p:sp>
    </p:spTree>
    <p:extLst>
      <p:ext uri="{BB962C8B-B14F-4D97-AF65-F5344CB8AC3E}">
        <p14:creationId xmlns:p14="http://schemas.microsoft.com/office/powerpoint/2010/main" val="762955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11</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2149019"/>
            <a:ext cx="10394731" cy="3323987"/>
          </a:xfrm>
          <a:prstGeom prst="rect">
            <a:avLst/>
          </a:prstGeom>
          <a:noFill/>
        </p:spPr>
        <p:txBody>
          <a:bodyPr wrap="square" rtlCol="0">
            <a:spAutoFit/>
          </a:bodyPr>
          <a:lstStyle/>
          <a:p>
            <a:pPr>
              <a:lnSpc>
                <a:spcPct val="150000"/>
              </a:lnSpc>
            </a:pPr>
            <a:r>
              <a:rPr lang="en-US" altLang="zh-CN" sz="2000" b="1" dirty="0"/>
              <a:t>2. It can be inferred from the passage that Tompkins would be most likely to agree with which of the following about the critics mentioned in the passage?</a:t>
            </a:r>
            <a:br>
              <a:rPr lang="en-US" altLang="zh-CN" sz="2000" b="1" dirty="0"/>
            </a:br>
            <a:r>
              <a:rPr lang="en-US" altLang="zh-CN" sz="2000" b="1" dirty="0"/>
              <a:t>A. They accurately characterize the overall result Fern is aiming to achieve. </a:t>
            </a:r>
            <a:br>
              <a:rPr lang="en-US" altLang="zh-CN" sz="2000" b="1" dirty="0"/>
            </a:br>
            <a:r>
              <a:rPr lang="en-US" altLang="zh-CN" sz="2000" b="1" dirty="0"/>
              <a:t>B. They are not as dismissive of Fern as some feminist critics have suggested. </a:t>
            </a:r>
          </a:p>
          <a:p>
            <a:pPr>
              <a:lnSpc>
                <a:spcPct val="150000"/>
              </a:lnSpc>
            </a:pPr>
            <a:r>
              <a:rPr lang="en-US" altLang="zh-CN" sz="2000" b="1" dirty="0"/>
              <a:t>C. They exaggerate the extent to which Fern intended her writing to serve a social purpose. </a:t>
            </a:r>
            <a:endParaRPr lang="zh-CN" altLang="en-US" sz="2000" b="1" dirty="0" smtClean="0"/>
          </a:p>
          <a:p>
            <a:pPr>
              <a:lnSpc>
                <a:spcPct val="150000"/>
              </a:lnSpc>
            </a:pPr>
            <a:r>
              <a:rPr lang="en-US" altLang="zh-CN" sz="2000" b="1" dirty="0" smtClean="0"/>
              <a:t>D</a:t>
            </a:r>
            <a:r>
              <a:rPr lang="en-US" altLang="zh-CN" sz="2000" b="1" dirty="0"/>
              <a:t>. They wrongly assume that sentimental must be a pejorative term. </a:t>
            </a:r>
            <a:br>
              <a:rPr lang="en-US" altLang="zh-CN" sz="2000" b="1" dirty="0"/>
            </a:br>
            <a:r>
              <a:rPr lang="en-US" altLang="zh-CN" sz="2000" b="1" dirty="0"/>
              <a:t>E. They fail to recognize the role that sentimental rhetoric plays to reader’s emotions. </a:t>
            </a:r>
            <a:endParaRPr lang="en-US" altLang="zh-CN" sz="2000" b="1" dirty="0">
              <a:effectLst/>
            </a:endParaRPr>
          </a:p>
        </p:txBody>
      </p:sp>
      <p:sp>
        <p:nvSpPr>
          <p:cNvPr id="7" name="文本框 6"/>
          <p:cNvSpPr txBox="1"/>
          <p:nvPr/>
        </p:nvSpPr>
        <p:spPr>
          <a:xfrm>
            <a:off x="861848" y="1132517"/>
            <a:ext cx="8681545" cy="646331"/>
          </a:xfrm>
          <a:prstGeom prst="rect">
            <a:avLst/>
          </a:prstGeom>
          <a:noFill/>
        </p:spPr>
        <p:txBody>
          <a:bodyPr wrap="square" rtlCol="0">
            <a:spAutoFit/>
          </a:bodyPr>
          <a:lstStyle/>
          <a:p>
            <a:r>
              <a:rPr kumimoji="1" lang="en-US" altLang="zh-CN" sz="3600" b="1" dirty="0" smtClean="0"/>
              <a:t>Step</a:t>
            </a:r>
            <a:r>
              <a:rPr kumimoji="1" lang="zh-CN" altLang="en-US" sz="3600" b="1" dirty="0" smtClean="0"/>
              <a:t> </a:t>
            </a:r>
            <a:r>
              <a:rPr kumimoji="1" lang="en-US" altLang="zh-CN" sz="3600" b="1" dirty="0" smtClean="0"/>
              <a:t>1:</a:t>
            </a:r>
            <a:r>
              <a:rPr kumimoji="1" lang="zh-CN" altLang="en-US" sz="3600" b="1" dirty="0" smtClean="0"/>
              <a:t> 读题，判定题目类型</a:t>
            </a:r>
            <a:endParaRPr kumimoji="1" lang="zh-CN" altLang="en-US" sz="3600" b="1" dirty="0"/>
          </a:p>
        </p:txBody>
      </p:sp>
    </p:spTree>
    <p:extLst>
      <p:ext uri="{BB962C8B-B14F-4D97-AF65-F5344CB8AC3E}">
        <p14:creationId xmlns:p14="http://schemas.microsoft.com/office/powerpoint/2010/main" val="369963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11</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2207172" y="77541"/>
            <a:ext cx="8681545" cy="646331"/>
          </a:xfrm>
          <a:prstGeom prst="rect">
            <a:avLst/>
          </a:prstGeom>
          <a:noFill/>
        </p:spPr>
        <p:txBody>
          <a:bodyPr wrap="square" rtlCol="0">
            <a:spAutoFit/>
          </a:bodyPr>
          <a:lstStyle/>
          <a:p>
            <a:r>
              <a:rPr kumimoji="1" lang="en-US" altLang="zh-CN" sz="3600" b="1" dirty="0" smtClean="0"/>
              <a:t>Step</a:t>
            </a:r>
            <a:r>
              <a:rPr kumimoji="1" lang="zh-CN" altLang="en-US" sz="3600" b="1" dirty="0" smtClean="0"/>
              <a:t> </a:t>
            </a:r>
            <a:r>
              <a:rPr kumimoji="1" lang="en-US" altLang="zh-CN" sz="3600" b="1" dirty="0"/>
              <a:t>2</a:t>
            </a:r>
            <a:r>
              <a:rPr kumimoji="1" lang="en-US" altLang="zh-CN" sz="3600" b="1" dirty="0" smtClean="0"/>
              <a:t>:</a:t>
            </a:r>
            <a:r>
              <a:rPr kumimoji="1" lang="zh-CN" altLang="en-US" sz="3600" b="1" dirty="0" smtClean="0"/>
              <a:t> 读文章</a:t>
            </a:r>
            <a:endParaRPr kumimoji="1" lang="zh-CN" altLang="en-US" sz="3600" b="1" dirty="0"/>
          </a:p>
        </p:txBody>
      </p:sp>
      <p:sp>
        <p:nvSpPr>
          <p:cNvPr id="7" name="文本框 6"/>
          <p:cNvSpPr txBox="1"/>
          <p:nvPr/>
        </p:nvSpPr>
        <p:spPr>
          <a:xfrm>
            <a:off x="178676" y="764024"/>
            <a:ext cx="12013324" cy="6186309"/>
          </a:xfrm>
          <a:prstGeom prst="rect">
            <a:avLst/>
          </a:prstGeom>
          <a:noFill/>
        </p:spPr>
        <p:txBody>
          <a:bodyPr wrap="square" rtlCol="0">
            <a:spAutoFit/>
          </a:bodyPr>
          <a:lstStyle/>
          <a:p>
            <a:pPr>
              <a:lnSpc>
                <a:spcPct val="150000"/>
              </a:lnSpc>
            </a:pPr>
            <a:r>
              <a:rPr lang="en-US" altLang="zh-CN" sz="2400" b="1" dirty="0"/>
              <a:t>Before feminist literary criticism emerged in the 1970s, the nineteenth-century United States writer Fanny Fern was regarded by most critics (when considered at all) as a prototype of weepy sentimentalism—a pious, insipid icon of conventional American culture. Feminist reclamations of Fern, by contrast, emphasize her </a:t>
            </a:r>
            <a:r>
              <a:rPr lang="en-US" altLang="zh-CN" sz="2400" b="1" dirty="0" err="1"/>
              <a:t>nonsentimental</a:t>
            </a:r>
            <a:r>
              <a:rPr lang="en-US" altLang="zh-CN" sz="2400" b="1" dirty="0"/>
              <a:t> qualities, particularly her sharply humorous social criticism. Most feminist scholars find it difficult to reconcile Fern’s sardonic social critiques with her effusive celebrations of many conventional values. </a:t>
            </a:r>
            <a:r>
              <a:rPr lang="en-US" altLang="zh-CN" sz="2400" b="1" dirty="0">
                <a:solidFill>
                  <a:srgbClr val="FF0000"/>
                </a:solidFill>
              </a:rPr>
              <a:t>Attempting to resolve this contradiction, Harris concludes that Fern employed flowery rhetoric strategically to disguise her subversive goals beneath apparent conventionality. </a:t>
            </a:r>
            <a:r>
              <a:rPr lang="en-US" altLang="zh-CN" sz="2400" b="1" dirty="0"/>
              <a:t>However, Tompkins proposes an alternative view of sentimentality itself, suggesting that sentimental writing could serve radical, rather than only conservative ends by swaying readers emotionally, moving them to embrace social change. </a:t>
            </a:r>
            <a:endParaRPr lang="en-US" altLang="zh-CN" sz="2400" b="1" dirty="0">
              <a:effectLst/>
            </a:endParaRPr>
          </a:p>
        </p:txBody>
      </p:sp>
    </p:spTree>
    <p:extLst>
      <p:ext uri="{BB962C8B-B14F-4D97-AF65-F5344CB8AC3E}">
        <p14:creationId xmlns:p14="http://schemas.microsoft.com/office/powerpoint/2010/main" val="1009436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可选流程 4"/>
          <p:cNvSpPr/>
          <p:nvPr/>
        </p:nvSpPr>
        <p:spPr>
          <a:xfrm>
            <a:off x="178676" y="170794"/>
            <a:ext cx="1786760" cy="459827"/>
          </a:xfrm>
          <a:prstGeom prst="flowChartAlternateProcess">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latin typeface="Hannotate SC" charset="-122"/>
                <a:ea typeface="Hannotate SC" charset="-122"/>
                <a:cs typeface="Hannotate SC" charset="-122"/>
              </a:rPr>
              <a:t>passage</a:t>
            </a:r>
            <a:r>
              <a:rPr kumimoji="1" lang="zh-CN" altLang="en-US" sz="2000" b="1" dirty="0" smtClean="0">
                <a:latin typeface="Hannotate SC" charset="-122"/>
                <a:ea typeface="Hannotate SC" charset="-122"/>
                <a:cs typeface="Hannotate SC" charset="-122"/>
              </a:rPr>
              <a:t> </a:t>
            </a:r>
            <a:r>
              <a:rPr kumimoji="1" lang="en-US" altLang="zh-CN" sz="2000" b="1" dirty="0" smtClean="0">
                <a:latin typeface="Hannotate SC" charset="-122"/>
                <a:ea typeface="Hannotate SC" charset="-122"/>
                <a:cs typeface="Hannotate SC" charset="-122"/>
              </a:rPr>
              <a:t>11</a:t>
            </a:r>
            <a:endParaRPr kumimoji="1" lang="zh-CN" altLang="en-US" sz="2000" b="1" dirty="0">
              <a:latin typeface="Hannotate SC" charset="-122"/>
              <a:ea typeface="Hannotate SC" charset="-122"/>
              <a:cs typeface="Hannotate SC" charset="-122"/>
            </a:endParaRPr>
          </a:p>
        </p:txBody>
      </p:sp>
      <p:sp>
        <p:nvSpPr>
          <p:cNvPr id="6" name="文本框 5"/>
          <p:cNvSpPr txBox="1"/>
          <p:nvPr/>
        </p:nvSpPr>
        <p:spPr>
          <a:xfrm>
            <a:off x="861848" y="2149019"/>
            <a:ext cx="10394731" cy="3323987"/>
          </a:xfrm>
          <a:prstGeom prst="rect">
            <a:avLst/>
          </a:prstGeom>
          <a:noFill/>
        </p:spPr>
        <p:txBody>
          <a:bodyPr wrap="square" rtlCol="0">
            <a:spAutoFit/>
          </a:bodyPr>
          <a:lstStyle/>
          <a:p>
            <a:pPr>
              <a:lnSpc>
                <a:spcPct val="150000"/>
              </a:lnSpc>
            </a:pPr>
            <a:r>
              <a:rPr lang="en-US" altLang="zh-CN" sz="2000" b="1" dirty="0"/>
              <a:t>2. It can be inferred from the passage that Tompkins would be most likely to agree with which of the following about the critics mentioned in the passage?</a:t>
            </a:r>
            <a:br>
              <a:rPr lang="en-US" altLang="zh-CN" sz="2000" b="1" dirty="0"/>
            </a:br>
            <a:r>
              <a:rPr lang="en-US" altLang="zh-CN" sz="2000" b="1" dirty="0"/>
              <a:t>A. They accurately characterize the overall result Fern is aiming to achieve. </a:t>
            </a:r>
            <a:br>
              <a:rPr lang="en-US" altLang="zh-CN" sz="2000" b="1" dirty="0"/>
            </a:br>
            <a:r>
              <a:rPr lang="en-US" altLang="zh-CN" sz="2000" b="1" dirty="0"/>
              <a:t>B. They are not as dismissive of Fern as some feminist critics have suggested. </a:t>
            </a:r>
          </a:p>
          <a:p>
            <a:pPr>
              <a:lnSpc>
                <a:spcPct val="150000"/>
              </a:lnSpc>
            </a:pPr>
            <a:r>
              <a:rPr lang="en-US" altLang="zh-CN" sz="2000" b="1" dirty="0"/>
              <a:t>C. They exaggerate the extent to which Fern intended her writing to serve a social purpose. </a:t>
            </a:r>
            <a:endParaRPr lang="zh-CN" altLang="en-US" sz="2000" b="1" dirty="0" smtClean="0"/>
          </a:p>
          <a:p>
            <a:pPr>
              <a:lnSpc>
                <a:spcPct val="150000"/>
              </a:lnSpc>
            </a:pPr>
            <a:r>
              <a:rPr lang="en-US" altLang="zh-CN" sz="2000" b="1" dirty="0" smtClean="0"/>
              <a:t>D</a:t>
            </a:r>
            <a:r>
              <a:rPr lang="en-US" altLang="zh-CN" sz="2000" b="1" dirty="0"/>
              <a:t>. They wrongly assume that sentimental must be a pejorative term. </a:t>
            </a:r>
            <a:br>
              <a:rPr lang="en-US" altLang="zh-CN" sz="2000" b="1" dirty="0"/>
            </a:br>
            <a:r>
              <a:rPr lang="en-US" altLang="zh-CN" sz="2000" b="1" dirty="0"/>
              <a:t>E. They fail to recognize the role that sentimental rhetoric plays to reader’s emotions. </a:t>
            </a:r>
            <a:endParaRPr lang="en-US" altLang="zh-CN" sz="2000" b="1" dirty="0">
              <a:effectLst/>
            </a:endParaRPr>
          </a:p>
        </p:txBody>
      </p:sp>
      <p:sp>
        <p:nvSpPr>
          <p:cNvPr id="8" name="文本框 7"/>
          <p:cNvSpPr txBox="1"/>
          <p:nvPr/>
        </p:nvSpPr>
        <p:spPr>
          <a:xfrm>
            <a:off x="861848" y="1132517"/>
            <a:ext cx="8681545" cy="646331"/>
          </a:xfrm>
          <a:prstGeom prst="rect">
            <a:avLst/>
          </a:prstGeom>
          <a:noFill/>
        </p:spPr>
        <p:txBody>
          <a:bodyPr wrap="square" rtlCol="0">
            <a:spAutoFit/>
          </a:bodyPr>
          <a:lstStyle/>
          <a:p>
            <a:r>
              <a:rPr kumimoji="1" lang="en-US" altLang="zh-CN" sz="3600" b="1" dirty="0" smtClean="0"/>
              <a:t>Step</a:t>
            </a:r>
            <a:r>
              <a:rPr kumimoji="1" lang="zh-CN" altLang="en-US" sz="3600" b="1" dirty="0" smtClean="0"/>
              <a:t> </a:t>
            </a:r>
            <a:r>
              <a:rPr kumimoji="1" lang="en-US" altLang="zh-CN" sz="3600" b="1" dirty="0"/>
              <a:t>3</a:t>
            </a:r>
            <a:r>
              <a:rPr kumimoji="1" lang="en-US" altLang="zh-CN" sz="3600" b="1" dirty="0" smtClean="0"/>
              <a:t>:</a:t>
            </a:r>
            <a:r>
              <a:rPr kumimoji="1" lang="zh-CN" altLang="en-US" sz="3600" b="1" dirty="0" smtClean="0"/>
              <a:t> 结合排除法做题</a:t>
            </a:r>
            <a:endParaRPr kumimoji="1" lang="zh-CN" altLang="en-US" sz="3600" b="1" dirty="0"/>
          </a:p>
        </p:txBody>
      </p:sp>
    </p:spTree>
    <p:extLst>
      <p:ext uri="{BB962C8B-B14F-4D97-AF65-F5344CB8AC3E}">
        <p14:creationId xmlns:p14="http://schemas.microsoft.com/office/powerpoint/2010/main" val="4838728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utlbgsv">
      <a:majorFont>
        <a:latin typeface="Times New Roman"/>
        <a:ea typeface="等线"/>
        <a:cs typeface=""/>
      </a:majorFont>
      <a:minorFont>
        <a:latin typeface="Times New Roman"/>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试讲170929-1" id="{8692DB6B-B339-47F6-B9DE-8F3A35F13E96}" vid="{A798A797-6768-4C8D-A858-F4BDBD71939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讲课模板-小爽</Template>
  <TotalTime>6611</TotalTime>
  <Words>2558</Words>
  <Application>Microsoft Macintosh PowerPoint</Application>
  <PresentationFormat>宽屏</PresentationFormat>
  <Paragraphs>226</Paragraphs>
  <Slides>40</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.萍方-简</vt:lpstr>
      <vt:lpstr>Hannotate SC</vt:lpstr>
      <vt:lpstr>Helvetica Neue</vt:lpstr>
      <vt:lpstr>Kaiti SC</vt:lpstr>
      <vt:lpstr>Microsoft YaHei</vt:lpstr>
      <vt:lpstr>Microsoft YaHei Light</vt:lpstr>
      <vt:lpstr>Times New Roman</vt:lpstr>
      <vt:lpstr>Wingdings</vt:lpstr>
      <vt:lpstr>等线</vt:lpstr>
      <vt:lpstr>微软雅黑</vt:lpstr>
      <vt:lpstr>微软雅黑 Bold</vt:lpstr>
      <vt:lpstr>Arial</vt:lpstr>
      <vt:lpstr>Office 主题</vt:lpstr>
      <vt:lpstr>GRE阅读点题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年底冲刺出分，万圣狂欢再送大礼</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Shuang Liang</dc:creator>
  <cp:lastModifiedBy>Microsoft Office 用户</cp:lastModifiedBy>
  <cp:revision>946</cp:revision>
  <cp:lastPrinted>2018-11-12T00:52:02Z</cp:lastPrinted>
  <dcterms:created xsi:type="dcterms:W3CDTF">2017-10-10T07:23:22Z</dcterms:created>
  <dcterms:modified xsi:type="dcterms:W3CDTF">2019-10-30T17:27:37Z</dcterms:modified>
</cp:coreProperties>
</file>