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59" r:id="rId5"/>
    <p:sldId id="275" r:id="rId6"/>
    <p:sldId id="276" r:id="rId7"/>
    <p:sldId id="261" r:id="rId8"/>
    <p:sldId id="278" r:id="rId9"/>
    <p:sldId id="277" r:id="rId10"/>
    <p:sldId id="279" r:id="rId11"/>
    <p:sldId id="280" r:id="rId12"/>
    <p:sldId id="262" r:id="rId13"/>
    <p:sldId id="260" r:id="rId14"/>
    <p:sldId id="272" r:id="rId15"/>
    <p:sldId id="263" r:id="rId16"/>
    <p:sldId id="264" r:id="rId17"/>
    <p:sldId id="265" r:id="rId18"/>
    <p:sldId id="266" r:id="rId19"/>
    <p:sldId id="267" r:id="rId20"/>
    <p:sldId id="268" r:id="rId21"/>
    <p:sldId id="269" r:id="rId22"/>
    <p:sldId id="270" r:id="rId23"/>
    <p:sldId id="271" r:id="rId24"/>
    <p:sldId id="273" r:id="rId25"/>
    <p:sldId id="274" r:id="rId26"/>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TheSans B5 Plain"/>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heSans B5 Plain"/>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heSans B5 Plain"/>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heSans B5 Plain"/>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heSans B5 Plain"/>
        <a:ea typeface="+mn-ea"/>
        <a:cs typeface="Arial" panose="020B0604020202020204" pitchFamily="34" charset="0"/>
      </a:defRPr>
    </a:lvl5pPr>
    <a:lvl6pPr marL="2286000" algn="l" defTabSz="914400" rtl="0" eaLnBrk="1" latinLnBrk="0" hangingPunct="1">
      <a:defRPr sz="2400" kern="1200">
        <a:solidFill>
          <a:schemeClr val="tx1"/>
        </a:solidFill>
        <a:latin typeface="TheSans B5 Plain"/>
        <a:ea typeface="+mn-ea"/>
        <a:cs typeface="Arial" panose="020B0604020202020204" pitchFamily="34" charset="0"/>
      </a:defRPr>
    </a:lvl6pPr>
    <a:lvl7pPr marL="2743200" algn="l" defTabSz="914400" rtl="0" eaLnBrk="1" latinLnBrk="0" hangingPunct="1">
      <a:defRPr sz="2400" kern="1200">
        <a:solidFill>
          <a:schemeClr val="tx1"/>
        </a:solidFill>
        <a:latin typeface="TheSans B5 Plain"/>
        <a:ea typeface="+mn-ea"/>
        <a:cs typeface="Arial" panose="020B0604020202020204" pitchFamily="34" charset="0"/>
      </a:defRPr>
    </a:lvl7pPr>
    <a:lvl8pPr marL="3200400" algn="l" defTabSz="914400" rtl="0" eaLnBrk="1" latinLnBrk="0" hangingPunct="1">
      <a:defRPr sz="2400" kern="1200">
        <a:solidFill>
          <a:schemeClr val="tx1"/>
        </a:solidFill>
        <a:latin typeface="TheSans B5 Plain"/>
        <a:ea typeface="+mn-ea"/>
        <a:cs typeface="Arial" panose="020B0604020202020204" pitchFamily="34" charset="0"/>
      </a:defRPr>
    </a:lvl8pPr>
    <a:lvl9pPr marL="3657600" algn="l" defTabSz="914400" rtl="0" eaLnBrk="1" latinLnBrk="0" hangingPunct="1">
      <a:defRPr sz="2400" kern="1200">
        <a:solidFill>
          <a:schemeClr val="tx1"/>
        </a:solidFill>
        <a:latin typeface="TheSans B5 Plain"/>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465A6"/>
    <a:srgbClr val="292A2D"/>
    <a:srgbClr val="F4F4F4"/>
    <a:srgbClr val="38393D"/>
    <a:srgbClr val="5A5B62"/>
    <a:srgbClr val="99CC0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9719" autoAdjust="0"/>
  </p:normalViewPr>
  <p:slideViewPr>
    <p:cSldViewPr>
      <p:cViewPr varScale="1">
        <p:scale>
          <a:sx n="50" d="100"/>
          <a:sy n="50" d="100"/>
        </p:scale>
        <p:origin x="1956"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2142"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0" hangingPunct="0">
              <a:defRPr sz="1100">
                <a:latin typeface="TheSans B5 Plain" pitchFamily="34" charset="0"/>
                <a:cs typeface="+mn-cs"/>
              </a:defRPr>
            </a:lvl1pPr>
          </a:lstStyle>
          <a:p>
            <a:pPr>
              <a:defRPr/>
            </a:pPr>
            <a:r>
              <a:rPr lang="en-US"/>
              <a:t>COMP319</a:t>
            </a:r>
          </a:p>
        </p:txBody>
      </p:sp>
      <p:sp>
        <p:nvSpPr>
          <p:cNvPr id="81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0" hangingPunct="0">
              <a:defRPr sz="1100"/>
            </a:lvl1pPr>
          </a:lstStyle>
          <a:p>
            <a:fld id="{70823BE6-E645-4281-BA4D-0C2941985E45}"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0" hangingPunct="0">
              <a:defRPr sz="1300">
                <a:latin typeface="Times" pitchFamily="18" charset="0"/>
                <a:cs typeface="+mn-cs"/>
              </a:defRPr>
            </a:lvl1pPr>
          </a:lstStyle>
          <a:p>
            <a:pPr>
              <a:defRPr/>
            </a:pPr>
            <a:endParaRPr lang="en-US"/>
          </a:p>
        </p:txBody>
      </p:sp>
      <p:sp>
        <p:nvSpPr>
          <p:cNvPr id="614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0" hangingPunct="0">
              <a:defRPr sz="1300">
                <a:latin typeface="Times" pitchFamily="18" charset="0"/>
                <a:cs typeface="+mn-cs"/>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0" hangingPunct="0">
              <a:defRPr sz="1300">
                <a:latin typeface="Times" pitchFamily="18" charset="0"/>
                <a:cs typeface="+mn-cs"/>
              </a:defRPr>
            </a:lvl1pPr>
          </a:lstStyle>
          <a:p>
            <a:pPr>
              <a:defRPr/>
            </a:pPr>
            <a:r>
              <a:rPr lang="en-US"/>
              <a:t>COMP319</a:t>
            </a:r>
          </a:p>
        </p:txBody>
      </p:sp>
      <p:sp>
        <p:nvSpPr>
          <p:cNvPr id="615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0" hangingPunct="0">
              <a:defRPr sz="1300">
                <a:latin typeface="Times" panose="02020603050405020304" pitchFamily="18" charset="0"/>
              </a:defRPr>
            </a:lvl1pPr>
          </a:lstStyle>
          <a:p>
            <a:fld id="{050DF1CA-93CC-4935-847C-48C325D247CC}"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a:p>
            <a:endParaRPr lang="en-GB" altLang="en-US"/>
          </a:p>
        </p:txBody>
      </p:sp>
      <p:sp>
        <p:nvSpPr>
          <p:cNvPr id="26628"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26629"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A83C1A35-8D4B-4798-B3ED-F662C300F3CE}" type="slidenum">
              <a:rPr lang="en-US" altLang="en-US" sz="1300">
                <a:latin typeface="Times" panose="02020603050405020304" pitchFamily="18" charset="0"/>
              </a:rPr>
              <a:pPr/>
              <a:t>1</a:t>
            </a:fld>
            <a:endParaRPr lang="en-US" altLang="en-US" sz="1300">
              <a:latin typeface="Times"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The first problem is that while cost does vary as the product of the number of men and the number of months … project progress does not.</a:t>
            </a:r>
          </a:p>
          <a:p>
            <a:r>
              <a:rPr lang="en-GB" altLang="en-US"/>
              <a:t>The man-month as a unit for measuring the size of a job is dangerous, and worse, deceptive.</a:t>
            </a:r>
          </a:p>
          <a:p>
            <a:endParaRPr lang="en-GB" altLang="en-US"/>
          </a:p>
          <a:p>
            <a:r>
              <a:rPr lang="en-GB" altLang="en-US"/>
              <a:t>Men and months are interchangeable only when a task can be partitioned with the assumption that there is no communication among the workers.  </a:t>
            </a:r>
          </a:p>
          <a:p>
            <a:r>
              <a:rPr lang="en-GB" altLang="en-US"/>
              <a:t>True of (say) gathering crops not even approximately true in software engineering.</a:t>
            </a:r>
          </a:p>
          <a:p>
            <a:endParaRPr lang="en-GB" altLang="en-US"/>
          </a:p>
        </p:txBody>
      </p:sp>
      <p:sp>
        <p:nvSpPr>
          <p:cNvPr id="35844"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5845"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9AC23998-CA7F-4F37-86A9-62A449626E42}" type="slidenum">
              <a:rPr lang="en-US" altLang="en-US" sz="1300">
                <a:latin typeface="Times" panose="02020603050405020304" pitchFamily="18" charset="0"/>
              </a:rPr>
              <a:pPr/>
              <a:t>21</a:t>
            </a:fld>
            <a:endParaRPr lang="en-US" altLang="en-US" sz="1300">
              <a:latin typeface="Times"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When a task cannot be partitioned, because of sequential constraints, the time versus men graph is a flatline, the application of more effort has no effect on the schedule.</a:t>
            </a:r>
          </a:p>
          <a:p>
            <a:endParaRPr lang="en-GB" altLang="en-US"/>
          </a:p>
          <a:p>
            <a:r>
              <a:rPr lang="en-GB" altLang="en-US"/>
              <a:t>True of childbirth which takes 9 months, and true of many software engineering tasks such as debugging, because of the sequential nature of the task.</a:t>
            </a:r>
          </a:p>
          <a:p>
            <a:endParaRPr lang="en-GB" altLang="en-US"/>
          </a:p>
          <a:p>
            <a:r>
              <a:rPr lang="en-GB" altLang="en-US"/>
              <a:t>Thus, it is important to know how sequential the task is.  If it is highly sequential, then it is highly constrained in terms of time required. </a:t>
            </a:r>
          </a:p>
          <a:p>
            <a:r>
              <a:rPr lang="en-GB" altLang="en-US"/>
              <a:t>Partitioning tasks is evidently desirable so that more development effort can be added to the project if its running late.</a:t>
            </a:r>
          </a:p>
          <a:p>
            <a:endParaRPr lang="en-GB" altLang="en-US"/>
          </a:p>
        </p:txBody>
      </p:sp>
      <p:sp>
        <p:nvSpPr>
          <p:cNvPr id="36868"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6869"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3F6E7DBC-A32E-4801-80DE-7C711BDEECA5}" type="slidenum">
              <a:rPr lang="en-US" altLang="en-US" sz="1300">
                <a:latin typeface="Times" panose="02020603050405020304" pitchFamily="18" charset="0"/>
              </a:rPr>
              <a:pPr/>
              <a:t>22</a:t>
            </a:fld>
            <a:endParaRPr lang="en-US" altLang="en-US" sz="1300">
              <a:latin typeface="Times"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Management of a software project involves managing the resources – crudely these are time, people, and quality.  </a:t>
            </a:r>
          </a:p>
          <a:p>
            <a:r>
              <a:rPr lang="en-GB" altLang="en-US"/>
              <a:t>The tasks involved in project management follow naturally from this. Project planning is the management of all three. Risk management is management of quality. Project scheduling is management of time. People management is management of cost though of course other elements of cost (e.g. equipment) must be considered too.</a:t>
            </a:r>
          </a:p>
        </p:txBody>
      </p:sp>
      <p:sp>
        <p:nvSpPr>
          <p:cNvPr id="27652"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27653"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7691E258-86B2-4FE0-A958-178CCC8C207E}" type="slidenum">
              <a:rPr lang="en-US" altLang="en-US" sz="1300">
                <a:latin typeface="Times" panose="02020603050405020304" pitchFamily="18" charset="0"/>
              </a:rPr>
              <a:pPr/>
              <a:t>2</a:t>
            </a:fld>
            <a:endParaRPr lang="en-US" altLang="en-US" sz="1300">
              <a:latin typeface="Times"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If there is one thing that you take away from this course, it should be this diagram.</a:t>
            </a:r>
          </a:p>
          <a:p>
            <a:r>
              <a:rPr lang="en-GB" altLang="en-US"/>
              <a:t>(Quotes here are from Rudy Rucker’s book “Software engineering and computer games”, 2003, Addison-Wesley Pearson Education Ltd) </a:t>
            </a:r>
          </a:p>
          <a:p>
            <a:r>
              <a:rPr lang="en-GB" altLang="en-US"/>
              <a:t>Software engineering is all about working within the constraints imposed by time, cost (usually in terms of people) and quality (in terms of features and/or bugs).</a:t>
            </a:r>
          </a:p>
          <a:p>
            <a:r>
              <a:rPr lang="en-GB" altLang="en-US"/>
              <a:t>“In a fantasy world we’d like our projects to be done instantly, to cost nothing, and to be of infinitely good quality. However, in the real world we must compromise – it is impossible to achieve all three goals of zero time, zero cost and infinite quality.</a:t>
            </a:r>
          </a:p>
          <a:p>
            <a:r>
              <a:rPr lang="en-GB" altLang="en-US"/>
              <a:t>You can decrease the time needed but will need to add more staff and/or reduce the quality.</a:t>
            </a:r>
          </a:p>
          <a:p>
            <a:r>
              <a:rPr lang="en-GB" altLang="en-US"/>
              <a:t>You can reduce the cost by using fewer staff, but the project will take more time and/or reduce in quality</a:t>
            </a:r>
          </a:p>
          <a:p>
            <a:r>
              <a:rPr lang="en-GB" altLang="en-US"/>
              <a:t>You can opt for high levels of quality, but this means it will cost more and/or take more time.</a:t>
            </a:r>
          </a:p>
          <a:p>
            <a:r>
              <a:rPr lang="en-GB" altLang="en-US"/>
              <a:t>In general any change in one goal must be compensated for by changes to one or both of the other goals.</a:t>
            </a:r>
          </a:p>
          <a:p>
            <a:r>
              <a:rPr lang="en-GB" altLang="en-US"/>
              <a:t>If you let your customer (or your manager) specify all three corners of the constraint triangle, your project is doomed to fail.”</a:t>
            </a:r>
          </a:p>
          <a:p>
            <a:r>
              <a:rPr lang="en-GB" altLang="en-US"/>
              <a:t>Rucker notes that NASA briefly adopted the slogan ‘Faster, cheaper, better’. However, after a series of disastrous projects the slogan was quietly but quickly abandoned. The lesson they had learned was that such a slogan is impossible to satisfy.</a:t>
            </a:r>
          </a:p>
          <a:p>
            <a:r>
              <a:rPr lang="en-GB" altLang="en-US"/>
              <a:t>Wags in the software engineering world modified the slogan to ‘Faster, cheaper, better: pick two out of three” …</a:t>
            </a:r>
          </a:p>
          <a:p>
            <a:endParaRPr lang="en-GB" altLang="en-US"/>
          </a:p>
        </p:txBody>
      </p:sp>
      <p:sp>
        <p:nvSpPr>
          <p:cNvPr id="28676"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28677"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4A572F25-25B5-4215-A533-40B88E7C4724}" type="slidenum">
              <a:rPr lang="en-US" altLang="en-US" sz="1300">
                <a:latin typeface="Times" panose="02020603050405020304" pitchFamily="18" charset="0"/>
              </a:rPr>
              <a:pPr/>
              <a:t>3</a:t>
            </a:fld>
            <a:endParaRPr lang="en-US" altLang="en-US" sz="1300">
              <a:latin typeface="Times"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All schedules need to be monitored – failure to monitor the schedules is as bad as not having a schedule in the first place – and leads to disaster.</a:t>
            </a:r>
          </a:p>
          <a:p>
            <a:r>
              <a:rPr lang="en-GB" altLang="en-US"/>
              <a:t>Similarly, it is no good monitoring that a schedule is slipping if there are no remedies to solve the problem – and for reasons we shall see, just adding manpower is often not a solution. Indeed it may compound the problems.</a:t>
            </a:r>
          </a:p>
          <a:p>
            <a:r>
              <a:rPr lang="en-GB" altLang="en-US"/>
              <a:t>Finally what should the schedule contain: work blocks; deliverables; tasks; milestones; – or all all of them. Clearly the answer is as many are required for the project in hand. </a:t>
            </a:r>
          </a:p>
          <a:p>
            <a:r>
              <a:rPr lang="en-GB" altLang="en-US"/>
              <a:t>To monitor the project the schedule one of the most useful is the milestone – a time point where the others (blocks, deliverables and tasks) will be assessed. </a:t>
            </a:r>
          </a:p>
          <a:p>
            <a:r>
              <a:rPr lang="en-GB" altLang="en-US"/>
              <a:t>Keeping milestones fine grained means that slippage can be discovered sooner than later, it also provides assessment of the progress of the project.</a:t>
            </a:r>
          </a:p>
          <a:p>
            <a:endParaRPr lang="en-GB" altLang="en-US"/>
          </a:p>
          <a:p>
            <a:endParaRPr lang="en-GB" altLang="en-US"/>
          </a:p>
          <a:p>
            <a:endParaRPr lang="en-GB" altLang="en-US"/>
          </a:p>
        </p:txBody>
      </p:sp>
      <p:sp>
        <p:nvSpPr>
          <p:cNvPr id="29700"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29701"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CCA3B5E7-0B87-44B8-A579-985C1B6D3A5F}" type="slidenum">
              <a:rPr lang="en-US" altLang="en-US" sz="1300">
                <a:latin typeface="Times" panose="02020603050405020304" pitchFamily="18" charset="0"/>
              </a:rPr>
              <a:pPr/>
              <a:t>12</a:t>
            </a:fld>
            <a:endParaRPr lang="en-US" altLang="en-US" sz="1300">
              <a:latin typeface="Times"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We can see that failure to observe the rules of the constraint triangle leads to software engineering disasters – which we can define as projects over time, over budget, and/or not doing what they should do or being full of bugs.</a:t>
            </a:r>
          </a:p>
          <a:p>
            <a:r>
              <a:rPr lang="en-GB" altLang="en-US"/>
              <a:t>One way to avoid such problems is to have realistic project estimation and to have reliable strategies in place for when the estimates begin to wobble – which they surely will do.</a:t>
            </a:r>
          </a:p>
          <a:p>
            <a:r>
              <a:rPr lang="en-GB" altLang="en-US"/>
              <a:t>(Put another way, there is a tendency to underestimate the resources required to deliver a particular level of quality).</a:t>
            </a:r>
          </a:p>
          <a:p>
            <a:r>
              <a:rPr lang="en-GB" altLang="en-US"/>
              <a:t>Last week we noted that software development was hard to do because of the inherent complexity and for this reason developing software takes time.</a:t>
            </a:r>
          </a:p>
          <a:p>
            <a:r>
              <a:rPr lang="en-GB" altLang="en-US"/>
              <a:t>Because of the complexity we get unpredictability; and for this reason estimating project costs is also hard to do.</a:t>
            </a:r>
          </a:p>
          <a:p>
            <a:r>
              <a:rPr lang="en-GB" altLang="en-US"/>
              <a:t>To avoid the disasters it is necessary to have good (honest) management, to develop realistic time schedules, to have extensive project monitoring in place and some reliable strategies to resolve the inevitable creeping delays and costs that find their way into the project.</a:t>
            </a:r>
          </a:p>
          <a:p>
            <a:endParaRPr lang="en-GB" altLang="en-US"/>
          </a:p>
        </p:txBody>
      </p:sp>
      <p:sp>
        <p:nvSpPr>
          <p:cNvPr id="30724"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0725"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395D91F6-B9F2-467D-824A-897FF04DC1CB}" type="slidenum">
              <a:rPr lang="en-US" altLang="en-US" sz="1300">
                <a:latin typeface="Times" panose="02020603050405020304" pitchFamily="18" charset="0"/>
              </a:rPr>
              <a:pPr/>
              <a:t>13</a:t>
            </a:fld>
            <a:endParaRPr lang="en-US" altLang="en-US" sz="1300">
              <a:latin typeface="Times"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Imagine this schedule: (taken from Brooks MMM, p22-26)</a:t>
            </a:r>
          </a:p>
          <a:p>
            <a:r>
              <a:rPr lang="en-GB" altLang="en-US"/>
              <a:t>There is a task estimated to take 12 man months.</a:t>
            </a:r>
          </a:p>
          <a:p>
            <a:r>
              <a:rPr lang="en-GB" altLang="en-US"/>
              <a:t>It is assigned to 3 staff for four months.</a:t>
            </a:r>
          </a:p>
          <a:p>
            <a:r>
              <a:rPr lang="en-GB" altLang="en-US"/>
              <a:t>There are 4 mileposts, falling at the end of each month.</a:t>
            </a:r>
          </a:p>
          <a:p>
            <a:r>
              <a:rPr lang="en-GB" altLang="en-US"/>
              <a:t>Note that months are along the x-axis, and staff allocated to the project along the y-axis.</a:t>
            </a:r>
          </a:p>
          <a:p>
            <a:endParaRPr lang="en-GB" altLang="en-US"/>
          </a:p>
        </p:txBody>
      </p:sp>
      <p:sp>
        <p:nvSpPr>
          <p:cNvPr id="31748"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1749"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CD2E57FD-EEFE-4863-8EF5-5D1FD500209B}" type="slidenum">
              <a:rPr lang="en-US" altLang="en-US" sz="1300">
                <a:latin typeface="Times" panose="02020603050405020304" pitchFamily="18" charset="0"/>
              </a:rPr>
              <a:pPr/>
              <a:t>15</a:t>
            </a:fld>
            <a:endParaRPr lang="en-US" altLang="en-US" sz="1300">
              <a:latin typeface="Times"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Here we illustrate that the the first milepost is not reached until two months have elapsed.</a:t>
            </a:r>
          </a:p>
          <a:p>
            <a:r>
              <a:rPr lang="en-GB" altLang="en-US"/>
              <a:t>The open line indicates the past, the simple line the future.</a:t>
            </a:r>
          </a:p>
          <a:p>
            <a:r>
              <a:rPr lang="en-GB" altLang="en-US"/>
              <a:t>There has been slippage of one month.</a:t>
            </a:r>
          </a:p>
          <a:p>
            <a:r>
              <a:rPr lang="en-GB" altLang="en-US"/>
              <a:t>Notice, incidentally, that because of the milestone we have at least spotted the slippage.</a:t>
            </a:r>
          </a:p>
          <a:p>
            <a:r>
              <a:rPr lang="en-GB" altLang="en-US"/>
              <a:t>What do we do ? and</a:t>
            </a:r>
          </a:p>
          <a:p>
            <a:r>
              <a:rPr lang="en-GB" altLang="en-US"/>
              <a:t>What strategies are available to us to remedy the situation ?</a:t>
            </a:r>
          </a:p>
          <a:p>
            <a:r>
              <a:rPr lang="en-GB" altLang="en-US"/>
              <a:t>Assume that the task must be done on time. Assume that only the first part of the task was mis-estimated so the figure tells the story accurately. This is one months delay for 3 staff leaving 9 man months of estimated effort remaining and 2 months for completion. 9/2 = 5 staff are now required to complete the task, that is 2 extra.</a:t>
            </a:r>
          </a:p>
          <a:p>
            <a:endParaRPr lang="en-GB" altLang="en-US"/>
          </a:p>
        </p:txBody>
      </p:sp>
      <p:sp>
        <p:nvSpPr>
          <p:cNvPr id="32772"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2773"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5FF6719C-034F-426D-BE96-46CABAD456AE}" type="slidenum">
              <a:rPr lang="en-US" altLang="en-US" sz="1300">
                <a:latin typeface="Times" panose="02020603050405020304" pitchFamily="18" charset="0"/>
              </a:rPr>
              <a:pPr/>
              <a:t>16</a:t>
            </a:fld>
            <a:endParaRPr lang="en-US" altLang="en-US" sz="1300">
              <a:latin typeface="Times"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2) Assume that the task must be done on time. Assume that the whole estimate was uniformly low, so that the figure above is really the situation.  That is, it has taken 3 men two months (6 man months) to get here, there are 3 phases left requiring 6*3 = 18 man months of effort.  The time left is 2 months, thus 18/2 = 9 staff are required; we need to add 6 to the 3 already on the project.</a:t>
            </a:r>
          </a:p>
          <a:p>
            <a:endParaRPr lang="en-GB" altLang="en-US"/>
          </a:p>
        </p:txBody>
      </p:sp>
      <p:sp>
        <p:nvSpPr>
          <p:cNvPr id="33796"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3797"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465E23F0-ABB2-499A-A4BC-37090A1A6117}" type="slidenum">
              <a:rPr lang="en-US" altLang="en-US" sz="1300">
                <a:latin typeface="Times" panose="02020603050405020304" pitchFamily="18" charset="0"/>
              </a:rPr>
              <a:pPr/>
              <a:t>17</a:t>
            </a:fld>
            <a:endParaRPr lang="en-US" altLang="en-US" sz="1300">
              <a:latin typeface="Times"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The problem is that there is a lag in implementing any solution.</a:t>
            </a:r>
          </a:p>
          <a:p>
            <a:r>
              <a:rPr lang="en-GB" altLang="en-US"/>
              <a:t>In this case the assumption that we must complete in 4 months is disastrous.  Adding people, however talented and assuming rapid recruitment … will divert one of the existing people (say, for a month) wasting his time and one man months effort from each of the new men. (either 3 or 7 m/m).</a:t>
            </a:r>
          </a:p>
          <a:p>
            <a:r>
              <a:rPr lang="en-GB" altLang="en-US"/>
              <a:t>Further, work already done will be lost and extra work will need to be done by way of testing because more men are now working on the project, and introducing bugs.  One solution might be to add yet more men. Using the assumptions of Strategy 1 a total of 7 men would now be required; given training time, etc … the project would be as late as if no further men were added.</a:t>
            </a:r>
          </a:p>
          <a:p>
            <a:endParaRPr lang="en-GB" altLang="en-US"/>
          </a:p>
          <a:p>
            <a:r>
              <a:rPr lang="en-GB" altLang="en-US"/>
              <a:t>The same is true, with even more disastrous cost implications if Strategy 2 were used.</a:t>
            </a:r>
          </a:p>
          <a:p>
            <a:endParaRPr lang="en-GB" altLang="en-US"/>
          </a:p>
          <a:p>
            <a:r>
              <a:rPr lang="en-GB" altLang="en-US"/>
              <a:t>This leads to Brooks’ Law: </a:t>
            </a:r>
            <a:r>
              <a:rPr lang="en-GB" altLang="en-US" b="1" i="1"/>
              <a:t>Adding manpower to a late software project makes it later</a:t>
            </a:r>
            <a:r>
              <a:rPr lang="en-GB" altLang="en-US"/>
              <a:t>.</a:t>
            </a:r>
          </a:p>
          <a:p>
            <a:endParaRPr lang="en-GB" altLang="en-US"/>
          </a:p>
          <a:p>
            <a:r>
              <a:rPr lang="en-GB" altLang="en-US"/>
              <a:t>Doing the diagrams is one way to appreciate this. But what are the problems.</a:t>
            </a:r>
          </a:p>
          <a:p>
            <a:endParaRPr lang="en-GB" altLang="en-US"/>
          </a:p>
          <a:p>
            <a:r>
              <a:rPr lang="en-GB" altLang="en-US"/>
              <a:t>Before moving on; it is important to note that working with milestones in this way does not need to affect the other aspects of the planning namely; the work packages, tasks, and deliverables involved but often does so – simply because of the nature of the constraint diagram.</a:t>
            </a:r>
          </a:p>
        </p:txBody>
      </p:sp>
      <p:sp>
        <p:nvSpPr>
          <p:cNvPr id="34820"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4821"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0FBF7036-AA0D-4442-B7AC-E0724554D7C9}" type="slidenum">
              <a:rPr lang="en-US" altLang="en-US" sz="1300">
                <a:latin typeface="Times" panose="02020603050405020304" pitchFamily="18" charset="0"/>
              </a:rPr>
              <a:pPr/>
              <a:t>20</a:t>
            </a:fld>
            <a:endParaRPr lang="en-US" altLang="en-US" sz="1300">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6332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6"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ltLang="en-US"/>
              <a:t>slide  </a:t>
            </a:r>
            <a:fld id="{C55C327E-3494-4065-9219-1A29C5898798}" type="slidenum">
              <a:rPr lang="en-US" altLang="en-US"/>
              <a:pPr/>
              <a:t>‹#›</a:t>
            </a:fld>
            <a:endParaRPr lang="en-US" altLang="en-US"/>
          </a:p>
        </p:txBody>
      </p:sp>
    </p:spTree>
    <p:extLst>
      <p:ext uri="{BB962C8B-B14F-4D97-AF65-F5344CB8AC3E}">
        <p14:creationId xmlns:p14="http://schemas.microsoft.com/office/powerpoint/2010/main" val="278349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slide  </a:t>
            </a:r>
            <a:fld id="{74A8B342-9736-400D-94B6-CE550102A405}" type="slidenum">
              <a:rPr lang="en-US" altLang="en-US"/>
              <a:pPr/>
              <a:t>‹#›</a:t>
            </a:fld>
            <a:endParaRPr lang="en-US" altLang="en-US"/>
          </a:p>
        </p:txBody>
      </p:sp>
    </p:spTree>
    <p:extLst>
      <p:ext uri="{BB962C8B-B14F-4D97-AF65-F5344CB8AC3E}">
        <p14:creationId xmlns:p14="http://schemas.microsoft.com/office/powerpoint/2010/main" val="2266208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81050"/>
            <a:ext cx="2057400" cy="54562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781050"/>
            <a:ext cx="6019800" cy="5456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slide  </a:t>
            </a:r>
            <a:fld id="{9BC33E8B-AA4C-4C18-9069-AA998F298B0A}" type="slidenum">
              <a:rPr lang="en-US" altLang="en-US"/>
              <a:pPr/>
              <a:t>‹#›</a:t>
            </a:fld>
            <a:endParaRPr lang="en-US" altLang="en-US"/>
          </a:p>
        </p:txBody>
      </p:sp>
    </p:spTree>
    <p:extLst>
      <p:ext uri="{BB962C8B-B14F-4D97-AF65-F5344CB8AC3E}">
        <p14:creationId xmlns:p14="http://schemas.microsoft.com/office/powerpoint/2010/main" val="284152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960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slide  </a:t>
            </a:r>
            <a:fld id="{0E01ADDB-87D6-44E0-A2CB-94C4F21E5CD7}" type="slidenum">
              <a:rPr lang="en-US" altLang="en-US"/>
              <a:pPr/>
              <a:t>‹#›</a:t>
            </a:fld>
            <a:endParaRPr lang="en-US" altLang="en-US"/>
          </a:p>
        </p:txBody>
      </p:sp>
    </p:spTree>
    <p:extLst>
      <p:ext uri="{BB962C8B-B14F-4D97-AF65-F5344CB8AC3E}">
        <p14:creationId xmlns:p14="http://schemas.microsoft.com/office/powerpoint/2010/main" val="253865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 University of Liverpool</a:t>
            </a:r>
          </a:p>
        </p:txBody>
      </p:sp>
      <p:sp>
        <p:nvSpPr>
          <p:cNvPr id="5" name="Footer Placeholder 4"/>
          <p:cNvSpPr>
            <a:spLocks noGrp="1"/>
          </p:cNvSpPr>
          <p:nvPr>
            <p:ph type="ftr" sz="quarter" idx="11"/>
          </p:nvPr>
        </p:nvSpPr>
        <p:spPr/>
        <p:txBody>
          <a:bodyPr/>
          <a:lstStyle>
            <a:lvl1pPr>
              <a:defRPr/>
            </a:lvl1pPr>
          </a:lstStyle>
          <a:p>
            <a:pPr>
              <a:defRPr/>
            </a:pPr>
            <a:r>
              <a:rPr lang="en-IE"/>
              <a:t>COMP 319</a:t>
            </a:r>
            <a:endParaRPr lang="en-US"/>
          </a:p>
        </p:txBody>
      </p:sp>
      <p:sp>
        <p:nvSpPr>
          <p:cNvPr id="6" name="Slide Number Placeholder 5"/>
          <p:cNvSpPr>
            <a:spLocks noGrp="1"/>
          </p:cNvSpPr>
          <p:nvPr>
            <p:ph type="sldNum" sz="quarter" idx="12"/>
          </p:nvPr>
        </p:nvSpPr>
        <p:spPr/>
        <p:txBody>
          <a:bodyPr/>
          <a:lstStyle>
            <a:lvl1pPr>
              <a:defRPr/>
            </a:lvl1pPr>
          </a:lstStyle>
          <a:p>
            <a:r>
              <a:rPr lang="en-US" altLang="en-US"/>
              <a:t>slide  </a:t>
            </a:r>
            <a:fld id="{122ACAF2-0BAF-4840-9869-1EE68D57FAD9}" type="slidenum">
              <a:rPr lang="en-US" altLang="en-US"/>
              <a:pPr/>
              <a:t>‹#›</a:t>
            </a:fld>
            <a:endParaRPr lang="en-US" altLang="en-US"/>
          </a:p>
        </p:txBody>
      </p:sp>
    </p:spTree>
    <p:extLst>
      <p:ext uri="{BB962C8B-B14F-4D97-AF65-F5344CB8AC3E}">
        <p14:creationId xmlns:p14="http://schemas.microsoft.com/office/powerpoint/2010/main" val="397566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65288"/>
            <a:ext cx="3848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457700" y="1665288"/>
            <a:ext cx="3848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6"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ltLang="en-US"/>
              <a:t>slide  </a:t>
            </a:r>
            <a:fld id="{53244881-771E-4A05-902D-B32FE93AECFF}" type="slidenum">
              <a:rPr lang="en-US" altLang="en-US"/>
              <a:pPr/>
              <a:t>‹#›</a:t>
            </a:fld>
            <a:endParaRPr lang="en-US" altLang="en-US"/>
          </a:p>
        </p:txBody>
      </p:sp>
    </p:spTree>
    <p:extLst>
      <p:ext uri="{BB962C8B-B14F-4D97-AF65-F5344CB8AC3E}">
        <p14:creationId xmlns:p14="http://schemas.microsoft.com/office/powerpoint/2010/main" val="247817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8"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9" name="Rectangle 6"/>
          <p:cNvSpPr>
            <a:spLocks noGrp="1" noChangeArrowheads="1"/>
          </p:cNvSpPr>
          <p:nvPr>
            <p:ph type="sldNum" sz="quarter" idx="12"/>
          </p:nvPr>
        </p:nvSpPr>
        <p:spPr>
          <a:ln/>
        </p:spPr>
        <p:txBody>
          <a:bodyPr/>
          <a:lstStyle>
            <a:lvl1pPr>
              <a:defRPr/>
            </a:lvl1pPr>
          </a:lstStyle>
          <a:p>
            <a:r>
              <a:rPr lang="en-US" altLang="en-US"/>
              <a:t>slide  </a:t>
            </a:r>
            <a:fld id="{4FE2D317-F184-442B-900A-9E686BEFB805}" type="slidenum">
              <a:rPr lang="en-US" altLang="en-US"/>
              <a:pPr/>
              <a:t>‹#›</a:t>
            </a:fld>
            <a:endParaRPr lang="en-US" altLang="en-US"/>
          </a:p>
        </p:txBody>
      </p:sp>
    </p:spTree>
    <p:extLst>
      <p:ext uri="{BB962C8B-B14F-4D97-AF65-F5344CB8AC3E}">
        <p14:creationId xmlns:p14="http://schemas.microsoft.com/office/powerpoint/2010/main" val="653289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4"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5" name="Rectangle 6"/>
          <p:cNvSpPr>
            <a:spLocks noGrp="1" noChangeArrowheads="1"/>
          </p:cNvSpPr>
          <p:nvPr>
            <p:ph type="sldNum" sz="quarter" idx="12"/>
          </p:nvPr>
        </p:nvSpPr>
        <p:spPr>
          <a:ln/>
        </p:spPr>
        <p:txBody>
          <a:bodyPr/>
          <a:lstStyle>
            <a:lvl1pPr>
              <a:defRPr/>
            </a:lvl1pPr>
          </a:lstStyle>
          <a:p>
            <a:r>
              <a:rPr lang="en-US" altLang="en-US"/>
              <a:t>slide  </a:t>
            </a:r>
            <a:fld id="{FB48800A-F47B-4E16-84DF-051847F0821A}" type="slidenum">
              <a:rPr lang="en-US" altLang="en-US"/>
              <a:pPr/>
              <a:t>‹#›</a:t>
            </a:fld>
            <a:endParaRPr lang="en-US" altLang="en-US"/>
          </a:p>
        </p:txBody>
      </p:sp>
    </p:spTree>
    <p:extLst>
      <p:ext uri="{BB962C8B-B14F-4D97-AF65-F5344CB8AC3E}">
        <p14:creationId xmlns:p14="http://schemas.microsoft.com/office/powerpoint/2010/main" val="249609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3"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4" name="Rectangle 6"/>
          <p:cNvSpPr>
            <a:spLocks noGrp="1" noChangeArrowheads="1"/>
          </p:cNvSpPr>
          <p:nvPr>
            <p:ph type="sldNum" sz="quarter" idx="12"/>
          </p:nvPr>
        </p:nvSpPr>
        <p:spPr>
          <a:ln/>
        </p:spPr>
        <p:txBody>
          <a:bodyPr/>
          <a:lstStyle>
            <a:lvl1pPr>
              <a:defRPr/>
            </a:lvl1pPr>
          </a:lstStyle>
          <a:p>
            <a:r>
              <a:rPr lang="en-US" altLang="en-US"/>
              <a:t>slide  </a:t>
            </a:r>
            <a:fld id="{A21EC05F-D124-47A7-BAE1-7FC8EDCCF8E3}" type="slidenum">
              <a:rPr lang="en-US" altLang="en-US"/>
              <a:pPr/>
              <a:t>‹#›</a:t>
            </a:fld>
            <a:endParaRPr lang="en-US" altLang="en-US"/>
          </a:p>
        </p:txBody>
      </p:sp>
    </p:spTree>
    <p:extLst>
      <p:ext uri="{BB962C8B-B14F-4D97-AF65-F5344CB8AC3E}">
        <p14:creationId xmlns:p14="http://schemas.microsoft.com/office/powerpoint/2010/main" val="1313225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 </a:t>
            </a:r>
            <a:r>
              <a:rPr lang="en-US" err="1"/>
              <a:t>Orbitage</a:t>
            </a:r>
            <a:r>
              <a:rPr lang="en-US"/>
              <a:t> 2011</a:t>
            </a:r>
          </a:p>
        </p:txBody>
      </p:sp>
      <p:sp>
        <p:nvSpPr>
          <p:cNvPr id="6" name="Footer Placeholder 5"/>
          <p:cNvSpPr>
            <a:spLocks noGrp="1"/>
          </p:cNvSpPr>
          <p:nvPr>
            <p:ph type="ftr" sz="quarter" idx="11"/>
          </p:nvPr>
        </p:nvSpPr>
        <p:spPr/>
        <p:txBody>
          <a:bodyPr/>
          <a:lstStyle>
            <a:lvl1pPr>
              <a:defRPr/>
            </a:lvl1pPr>
          </a:lstStyle>
          <a:p>
            <a:pPr>
              <a:defRPr/>
            </a:pPr>
            <a:r>
              <a:rPr lang="en-IE"/>
              <a:t>Introduction to IPTV</a:t>
            </a:r>
            <a:endParaRPr lang="en-US"/>
          </a:p>
        </p:txBody>
      </p:sp>
      <p:sp>
        <p:nvSpPr>
          <p:cNvPr id="7" name="Slide Number Placeholder 6"/>
          <p:cNvSpPr>
            <a:spLocks noGrp="1"/>
          </p:cNvSpPr>
          <p:nvPr>
            <p:ph type="sldNum" sz="quarter" idx="12"/>
          </p:nvPr>
        </p:nvSpPr>
        <p:spPr/>
        <p:txBody>
          <a:bodyPr/>
          <a:lstStyle>
            <a:lvl1pPr>
              <a:defRPr/>
            </a:lvl1pPr>
          </a:lstStyle>
          <a:p>
            <a:r>
              <a:rPr lang="en-US" altLang="en-US"/>
              <a:t>slide  </a:t>
            </a:r>
            <a:fld id="{20AA1813-438F-473E-AF9B-90CCDA8FDC13}" type="slidenum">
              <a:rPr lang="en-US" altLang="en-US"/>
              <a:pPr/>
              <a:t>‹#›</a:t>
            </a:fld>
            <a:endParaRPr lang="en-US" altLang="en-US"/>
          </a:p>
        </p:txBody>
      </p:sp>
    </p:spTree>
    <p:extLst>
      <p:ext uri="{BB962C8B-B14F-4D97-AF65-F5344CB8AC3E}">
        <p14:creationId xmlns:p14="http://schemas.microsoft.com/office/powerpoint/2010/main" val="3010797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9"/>
          <p:cNvSpPr>
            <a:spLocks noGrp="1" noChangeArrowheads="1"/>
          </p:cNvSpPr>
          <p:nvPr>
            <p:ph type="body" idx="1"/>
          </p:nvPr>
        </p:nvSpPr>
        <p:spPr bwMode="auto">
          <a:xfrm>
            <a:off x="457200" y="1665288"/>
            <a:ext cx="7848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60775" y="6477000"/>
            <a:ext cx="2135188"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200" b="0">
                <a:solidFill>
                  <a:srgbClr val="08515E"/>
                </a:solidFill>
                <a:latin typeface="TheSans B5 Plain" pitchFamily="34" charset="0"/>
                <a:cs typeface="+mn-cs"/>
              </a:defRPr>
            </a:lvl1pPr>
          </a:lstStyle>
          <a:p>
            <a:pPr>
              <a:defRPr/>
            </a:pPr>
            <a:r>
              <a:rPr lang="en-US"/>
              <a:t>© University of Liverpool</a:t>
            </a:r>
          </a:p>
        </p:txBody>
      </p:sp>
      <p:sp>
        <p:nvSpPr>
          <p:cNvPr id="1029" name="Rectangle 5"/>
          <p:cNvSpPr>
            <a:spLocks noGrp="1" noChangeArrowheads="1"/>
          </p:cNvSpPr>
          <p:nvPr>
            <p:ph type="ftr" sz="quarter" idx="3"/>
          </p:nvPr>
        </p:nvSpPr>
        <p:spPr bwMode="auto">
          <a:xfrm>
            <a:off x="457200" y="6477000"/>
            <a:ext cx="3043238"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solidFill>
                  <a:srgbClr val="08515E"/>
                </a:solidFill>
                <a:latin typeface="TheSans B5 Plain" pitchFamily="34" charset="0"/>
                <a:cs typeface="+mn-cs"/>
              </a:defRPr>
            </a:lvl1pPr>
          </a:lstStyle>
          <a:p>
            <a:pPr>
              <a:defRPr/>
            </a:pPr>
            <a:r>
              <a:rPr lang="en-IE"/>
              <a:t>COMP319</a:t>
            </a:r>
            <a:endParaRPr lang="en-US"/>
          </a:p>
        </p:txBody>
      </p:sp>
      <p:sp>
        <p:nvSpPr>
          <p:cNvPr id="1030" name="Rectangle 6"/>
          <p:cNvSpPr>
            <a:spLocks noGrp="1" noChangeArrowheads="1"/>
          </p:cNvSpPr>
          <p:nvPr>
            <p:ph type="sldNum" sz="quarter" idx="4"/>
          </p:nvPr>
        </p:nvSpPr>
        <p:spPr bwMode="auto">
          <a:xfrm>
            <a:off x="7391400" y="6477000"/>
            <a:ext cx="137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08515E"/>
                </a:solidFill>
              </a:defRPr>
            </a:lvl1pPr>
          </a:lstStyle>
          <a:p>
            <a:r>
              <a:rPr lang="en-US" altLang="en-US"/>
              <a:t>slide  </a:t>
            </a:r>
            <a:fld id="{77D0FCBB-FD00-4674-A34E-A5B2BB14E95F}" type="slidenum">
              <a:rPr lang="en-US" altLang="en-US"/>
              <a:pPr/>
              <a:t>‹#›</a:t>
            </a:fld>
            <a:endParaRPr lang="en-US" altLang="en-US"/>
          </a:p>
        </p:txBody>
      </p:sp>
      <p:sp>
        <p:nvSpPr>
          <p:cNvPr id="2" name="Rectangle 38"/>
          <p:cNvSpPr>
            <a:spLocks noGrp="1" noChangeArrowheads="1"/>
          </p:cNvSpPr>
          <p:nvPr>
            <p:ph type="title"/>
          </p:nvPr>
        </p:nvSpPr>
        <p:spPr bwMode="auto">
          <a:xfrm>
            <a:off x="457200" y="78105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25" r:id="rId3"/>
    <p:sldLayoutId id="2147483735" r:id="rId4"/>
    <p:sldLayoutId id="2147483726" r:id="rId5"/>
    <p:sldLayoutId id="2147483727" r:id="rId6"/>
    <p:sldLayoutId id="2147483728" r:id="rId7"/>
    <p:sldLayoutId id="2147483729" r:id="rId8"/>
    <p:sldLayoutId id="2147483736" r:id="rId9"/>
    <p:sldLayoutId id="2147483730" r:id="rId10"/>
    <p:sldLayoutId id="2147483731" r:id="rId11"/>
    <p:sldLayoutId id="2147483732" r:id="rId12"/>
  </p:sldLayoutIdLst>
  <p:hf hdr="0"/>
  <p:txStyles>
    <p:titleStyle>
      <a:lvl1pPr algn="l" rtl="0" eaLnBrk="0" fontAlgn="base" hangingPunct="0">
        <a:spcBef>
          <a:spcPct val="0"/>
        </a:spcBef>
        <a:spcAft>
          <a:spcPct val="0"/>
        </a:spcAft>
        <a:defRPr sz="3800">
          <a:solidFill>
            <a:srgbClr val="08515E"/>
          </a:solidFill>
          <a:latin typeface="+mj-lt"/>
          <a:ea typeface="+mj-ea"/>
          <a:cs typeface="+mj-cs"/>
        </a:defRPr>
      </a:lvl1pPr>
      <a:lvl2pPr algn="l" rtl="0" eaLnBrk="0" fontAlgn="base" hangingPunct="0">
        <a:spcBef>
          <a:spcPct val="0"/>
        </a:spcBef>
        <a:spcAft>
          <a:spcPct val="0"/>
        </a:spcAft>
        <a:defRPr sz="3800">
          <a:solidFill>
            <a:srgbClr val="08515E"/>
          </a:solidFill>
          <a:latin typeface="TheSans B7 Bold" pitchFamily="34" charset="0"/>
        </a:defRPr>
      </a:lvl2pPr>
      <a:lvl3pPr algn="l" rtl="0" eaLnBrk="0" fontAlgn="base" hangingPunct="0">
        <a:spcBef>
          <a:spcPct val="0"/>
        </a:spcBef>
        <a:spcAft>
          <a:spcPct val="0"/>
        </a:spcAft>
        <a:defRPr sz="3800">
          <a:solidFill>
            <a:srgbClr val="08515E"/>
          </a:solidFill>
          <a:latin typeface="TheSans B7 Bold" pitchFamily="34" charset="0"/>
        </a:defRPr>
      </a:lvl3pPr>
      <a:lvl4pPr algn="l" rtl="0" eaLnBrk="0" fontAlgn="base" hangingPunct="0">
        <a:spcBef>
          <a:spcPct val="0"/>
        </a:spcBef>
        <a:spcAft>
          <a:spcPct val="0"/>
        </a:spcAft>
        <a:defRPr sz="3800">
          <a:solidFill>
            <a:srgbClr val="08515E"/>
          </a:solidFill>
          <a:latin typeface="TheSans B7 Bold" pitchFamily="34" charset="0"/>
        </a:defRPr>
      </a:lvl4pPr>
      <a:lvl5pPr algn="l" rtl="0" eaLnBrk="0" fontAlgn="base" hangingPunct="0">
        <a:spcBef>
          <a:spcPct val="0"/>
        </a:spcBef>
        <a:spcAft>
          <a:spcPct val="0"/>
        </a:spcAft>
        <a:defRPr sz="3800">
          <a:solidFill>
            <a:srgbClr val="08515E"/>
          </a:solidFill>
          <a:latin typeface="TheSans B7 Bold" pitchFamily="34" charset="0"/>
        </a:defRPr>
      </a:lvl5pPr>
      <a:lvl6pPr marL="457200" algn="l" rtl="0" fontAlgn="base">
        <a:spcBef>
          <a:spcPct val="0"/>
        </a:spcBef>
        <a:spcAft>
          <a:spcPct val="0"/>
        </a:spcAft>
        <a:defRPr sz="3800">
          <a:solidFill>
            <a:srgbClr val="08515E"/>
          </a:solidFill>
          <a:latin typeface="TheSans B7 Bold" pitchFamily="34" charset="0"/>
        </a:defRPr>
      </a:lvl6pPr>
      <a:lvl7pPr marL="914400" algn="l" rtl="0" fontAlgn="base">
        <a:spcBef>
          <a:spcPct val="0"/>
        </a:spcBef>
        <a:spcAft>
          <a:spcPct val="0"/>
        </a:spcAft>
        <a:defRPr sz="3800">
          <a:solidFill>
            <a:srgbClr val="08515E"/>
          </a:solidFill>
          <a:latin typeface="TheSans B7 Bold" pitchFamily="34" charset="0"/>
        </a:defRPr>
      </a:lvl7pPr>
      <a:lvl8pPr marL="1371600" algn="l" rtl="0" fontAlgn="base">
        <a:spcBef>
          <a:spcPct val="0"/>
        </a:spcBef>
        <a:spcAft>
          <a:spcPct val="0"/>
        </a:spcAft>
        <a:defRPr sz="3800">
          <a:solidFill>
            <a:srgbClr val="08515E"/>
          </a:solidFill>
          <a:latin typeface="TheSans B7 Bold" pitchFamily="34" charset="0"/>
        </a:defRPr>
      </a:lvl8pPr>
      <a:lvl9pPr marL="1828800" algn="l" rtl="0" fontAlgn="base">
        <a:spcBef>
          <a:spcPct val="0"/>
        </a:spcBef>
        <a:spcAft>
          <a:spcPct val="0"/>
        </a:spcAft>
        <a:defRPr sz="3800">
          <a:solidFill>
            <a:srgbClr val="08515E"/>
          </a:solidFill>
          <a:latin typeface="TheSans B7 Bold" pitchFamily="34" charset="0"/>
        </a:defRPr>
      </a:lvl9pPr>
    </p:titleStyle>
    <p:bodyStyle>
      <a:lvl1pPr marL="342900" indent="-342900" algn="l" rtl="0" eaLnBrk="0" fontAlgn="base" hangingPunct="0">
        <a:lnSpc>
          <a:spcPct val="90000"/>
        </a:lnSpc>
        <a:spcBef>
          <a:spcPct val="20000"/>
        </a:spcBef>
        <a:spcAft>
          <a:spcPct val="0"/>
        </a:spcAft>
        <a:buFont typeface="Times" panose="02020603050405020304" pitchFamily="18" charset="0"/>
        <a:buChar char="•"/>
        <a:tabLst>
          <a:tab pos="685800" algn="l"/>
        </a:tabLst>
        <a:defRPr sz="3200">
          <a:solidFill>
            <a:srgbClr val="08515E"/>
          </a:solidFill>
          <a:latin typeface="+mn-lt"/>
          <a:ea typeface="+mn-ea"/>
          <a:cs typeface="+mn-cs"/>
        </a:defRPr>
      </a:lvl1pPr>
      <a:lvl2pPr marL="685800" indent="-228600" algn="l" rtl="0" eaLnBrk="0" fontAlgn="base" hangingPunct="0">
        <a:lnSpc>
          <a:spcPct val="90000"/>
        </a:lnSpc>
        <a:spcBef>
          <a:spcPct val="20000"/>
        </a:spcBef>
        <a:spcAft>
          <a:spcPct val="0"/>
        </a:spcAft>
        <a:buFont typeface="Times CE"/>
        <a:buChar char="-"/>
        <a:tabLst>
          <a:tab pos="685800" algn="l"/>
        </a:tabLst>
        <a:defRPr sz="3200">
          <a:solidFill>
            <a:srgbClr val="336600"/>
          </a:solidFill>
          <a:latin typeface="TheSans B5 Plain" pitchFamily="34" charset="0"/>
        </a:defRPr>
      </a:lvl2pPr>
      <a:lvl3pPr marL="1028700" indent="-228600" algn="l" rtl="0" eaLnBrk="0" fontAlgn="base" hangingPunct="0">
        <a:lnSpc>
          <a:spcPct val="90000"/>
        </a:lnSpc>
        <a:spcBef>
          <a:spcPct val="20000"/>
        </a:spcBef>
        <a:spcAft>
          <a:spcPct val="0"/>
        </a:spcAft>
        <a:buFont typeface="Times" panose="02020603050405020304" pitchFamily="18" charset="0"/>
        <a:buChar char="-"/>
        <a:tabLst>
          <a:tab pos="685800" algn="l"/>
        </a:tabLst>
        <a:defRPr sz="2800">
          <a:solidFill>
            <a:srgbClr val="08515E"/>
          </a:solidFill>
          <a:latin typeface="TheSans B5 Plain" pitchFamily="34" charset="0"/>
        </a:defRPr>
      </a:lvl3pPr>
      <a:lvl4pPr marL="1485900" indent="-228600" algn="l" rtl="0" eaLnBrk="0" fontAlgn="base" hangingPunct="0">
        <a:lnSpc>
          <a:spcPct val="90000"/>
        </a:lnSpc>
        <a:spcBef>
          <a:spcPct val="20000"/>
        </a:spcBef>
        <a:spcAft>
          <a:spcPct val="0"/>
        </a:spcAft>
        <a:buFont typeface="Times" panose="02020603050405020304" pitchFamily="18" charset="0"/>
        <a:buChar char="-"/>
        <a:tabLst>
          <a:tab pos="685800" algn="l"/>
        </a:tabLst>
        <a:defRPr sz="2400">
          <a:solidFill>
            <a:srgbClr val="336600"/>
          </a:solidFill>
          <a:latin typeface="TheSans B5 Plain" pitchFamily="34" charset="0"/>
        </a:defRPr>
      </a:lvl4pPr>
      <a:lvl5pPr marL="1892300" indent="-177800" algn="l" rtl="0" eaLnBrk="0" fontAlgn="base" hangingPunct="0">
        <a:lnSpc>
          <a:spcPct val="90000"/>
        </a:lnSpc>
        <a:spcBef>
          <a:spcPct val="20000"/>
        </a:spcBef>
        <a:spcAft>
          <a:spcPct val="0"/>
        </a:spcAft>
        <a:buFont typeface="Times" panose="02020603050405020304" pitchFamily="18" charset="0"/>
        <a:buChar char="-"/>
        <a:tabLst>
          <a:tab pos="685800" algn="l"/>
        </a:tabLst>
        <a:defRPr sz="2400">
          <a:solidFill>
            <a:srgbClr val="08515E"/>
          </a:solidFill>
          <a:latin typeface="TheSans B5 Plain" pitchFamily="34" charset="0"/>
        </a:defRPr>
      </a:lvl5pPr>
      <a:lvl6pPr marL="23495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6pPr>
      <a:lvl7pPr marL="28067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7pPr>
      <a:lvl8pPr marL="32639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8pPr>
      <a:lvl9pPr marL="37211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429000"/>
            <a:ext cx="7772400" cy="1362075"/>
          </a:xfrm>
        </p:spPr>
        <p:txBody>
          <a:bodyPr/>
          <a:lstStyle/>
          <a:p>
            <a:pPr eaLnBrk="1" hangingPunct="1">
              <a:defRPr/>
            </a:pPr>
            <a:r>
              <a:rPr lang="en-GB" dirty="0"/>
              <a:t>SOFTWARE PROJECT MANAGEMENT AND COST ESTIMATION</a:t>
            </a:r>
          </a:p>
        </p:txBody>
      </p:sp>
      <p:sp>
        <p:nvSpPr>
          <p:cNvPr id="6147"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6148"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 319</a:t>
            </a:r>
            <a:endParaRPr lang="en-US" sz="1200">
              <a:solidFill>
                <a:srgbClr val="08515E"/>
              </a:solidFill>
            </a:endParaRPr>
          </a:p>
        </p:txBody>
      </p:sp>
      <p:sp>
        <p:nvSpPr>
          <p:cNvPr id="6149"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927565E5-2188-4483-A469-FBCC2D162EE2}" type="slidenum">
              <a:rPr lang="en-US" altLang="en-US" sz="1200">
                <a:solidFill>
                  <a:srgbClr val="08515E"/>
                </a:solidFill>
              </a:rPr>
              <a:pPr/>
              <a:t>1</a:t>
            </a:fld>
            <a:endParaRPr lang="en-US" altLang="en-US" sz="1200">
              <a:solidFill>
                <a:srgbClr val="08515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Regressive development</a:t>
            </a:r>
          </a:p>
        </p:txBody>
      </p:sp>
      <p:sp>
        <p:nvSpPr>
          <p:cNvPr id="3" name="Content Placeholder 2"/>
          <p:cNvSpPr>
            <a:spLocks noGrp="1"/>
          </p:cNvSpPr>
          <p:nvPr>
            <p:ph idx="1"/>
          </p:nvPr>
        </p:nvSpPr>
        <p:spPr/>
        <p:txBody>
          <a:bodyPr/>
          <a:lstStyle/>
          <a:p>
            <a:r>
              <a:rPr lang="en-GB" dirty="0"/>
              <a:t>2 bugs reported in software</a:t>
            </a:r>
          </a:p>
          <a:p>
            <a:r>
              <a:rPr lang="en-GB" dirty="0"/>
              <a:t>Bugs fixed goes back to testing</a:t>
            </a:r>
          </a:p>
          <a:p>
            <a:r>
              <a:rPr lang="en-GB" dirty="0"/>
              <a:t>4 bugs reported in software</a:t>
            </a:r>
          </a:p>
          <a:p>
            <a:r>
              <a:rPr lang="en-GB" dirty="0"/>
              <a:t>Bug fixes go back to testing</a:t>
            </a:r>
          </a:p>
          <a:p>
            <a:r>
              <a:rPr lang="en-GB" dirty="0"/>
              <a:t>6 bugs reported in software…</a:t>
            </a:r>
          </a:p>
          <a:p>
            <a:r>
              <a:rPr lang="en-GB" dirty="0"/>
              <a:t>Etc..</a:t>
            </a:r>
          </a:p>
        </p:txBody>
      </p:sp>
      <p:sp>
        <p:nvSpPr>
          <p:cNvPr id="4" name="Date Placeholder 3"/>
          <p:cNvSpPr>
            <a:spLocks noGrp="1"/>
          </p:cNvSpPr>
          <p:nvPr>
            <p:ph type="dt" sz="half" idx="10"/>
          </p:nvPr>
        </p:nvSpPr>
        <p:spPr/>
        <p:txBody>
          <a:bodyPr/>
          <a:lstStyle/>
          <a:p>
            <a:pPr>
              <a:defRPr/>
            </a:pPr>
            <a:r>
              <a:rPr lang="en-US"/>
              <a:t>© University of Liverpool</a:t>
            </a:r>
            <a:endParaRPr lang="en-US"/>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r>
              <a:rPr lang="en-US" altLang="en-US"/>
              <a:t>slide  </a:t>
            </a:r>
            <a:fld id="{0E01ADDB-87D6-44E0-A2CB-94C4F21E5CD7}" type="slidenum">
              <a:rPr lang="en-US" altLang="en-US" smtClean="0"/>
              <a:pPr/>
              <a:t>10</a:t>
            </a:fld>
            <a:endParaRPr lang="en-US" altLang="en-US"/>
          </a:p>
        </p:txBody>
      </p:sp>
    </p:spTree>
    <p:extLst>
      <p:ext uri="{BB962C8B-B14F-4D97-AF65-F5344CB8AC3E}">
        <p14:creationId xmlns:p14="http://schemas.microsoft.com/office/powerpoint/2010/main" val="214375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cycles</a:t>
            </a:r>
          </a:p>
        </p:txBody>
      </p:sp>
      <p:sp>
        <p:nvSpPr>
          <p:cNvPr id="3" name="Content Placeholder 2"/>
          <p:cNvSpPr>
            <a:spLocks noGrp="1"/>
          </p:cNvSpPr>
          <p:nvPr>
            <p:ph idx="1"/>
          </p:nvPr>
        </p:nvSpPr>
        <p:spPr/>
        <p:txBody>
          <a:bodyPr/>
          <a:lstStyle/>
          <a:p>
            <a:r>
              <a:rPr lang="en-GB" dirty="0"/>
              <a:t>Need to be long enough</a:t>
            </a:r>
          </a:p>
          <a:p>
            <a:pPr lvl="1"/>
            <a:r>
              <a:rPr lang="en-GB" dirty="0"/>
              <a:t>To test all components</a:t>
            </a:r>
          </a:p>
          <a:p>
            <a:r>
              <a:rPr lang="en-GB" dirty="0"/>
              <a:t>Short enough to keep development flowing</a:t>
            </a:r>
          </a:p>
          <a:p>
            <a:r>
              <a:rPr lang="en-GB" dirty="0"/>
              <a:t>Ideally testing needs to be overlapped with bug fixing</a:t>
            </a:r>
          </a:p>
          <a:p>
            <a:r>
              <a:rPr lang="en-GB" dirty="0"/>
              <a:t>Bugs should be reported immediately and not drip feed.</a:t>
            </a:r>
          </a:p>
        </p:txBody>
      </p:sp>
      <p:sp>
        <p:nvSpPr>
          <p:cNvPr id="4" name="Date Placeholder 3"/>
          <p:cNvSpPr>
            <a:spLocks noGrp="1"/>
          </p:cNvSpPr>
          <p:nvPr>
            <p:ph type="dt" sz="half" idx="10"/>
          </p:nvPr>
        </p:nvSpPr>
        <p:spPr/>
        <p:txBody>
          <a:bodyPr/>
          <a:lstStyle/>
          <a:p>
            <a:pPr>
              <a:defRPr/>
            </a:pPr>
            <a:r>
              <a:rPr lang="en-US"/>
              <a:t>© University of Liverpool</a:t>
            </a:r>
            <a:endParaRPr lang="en-US"/>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r>
              <a:rPr lang="en-US" altLang="en-US"/>
              <a:t>slide  </a:t>
            </a:r>
            <a:fld id="{0E01ADDB-87D6-44E0-A2CB-94C4F21E5CD7}" type="slidenum">
              <a:rPr lang="en-US" altLang="en-US" smtClean="0"/>
              <a:pPr/>
              <a:t>11</a:t>
            </a:fld>
            <a:endParaRPr lang="en-US" altLang="en-US"/>
          </a:p>
        </p:txBody>
      </p:sp>
    </p:spTree>
    <p:extLst>
      <p:ext uri="{BB962C8B-B14F-4D97-AF65-F5344CB8AC3E}">
        <p14:creationId xmlns:p14="http://schemas.microsoft.com/office/powerpoint/2010/main" val="301958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GB" altLang="en-US"/>
              <a:t>Why disasters happen ?</a:t>
            </a:r>
          </a:p>
        </p:txBody>
      </p:sp>
      <p:sp>
        <p:nvSpPr>
          <p:cNvPr id="14339" name="Content Placeholder 2"/>
          <p:cNvSpPr>
            <a:spLocks noGrp="1"/>
          </p:cNvSpPr>
          <p:nvPr>
            <p:ph idx="1"/>
          </p:nvPr>
        </p:nvSpPr>
        <p:spPr/>
        <p:txBody>
          <a:bodyPr/>
          <a:lstStyle/>
          <a:p>
            <a:pPr eaLnBrk="1" hangingPunct="1"/>
            <a:r>
              <a:rPr lang="en-GB" altLang="en-US"/>
              <a:t>Poor schedule monitoring</a:t>
            </a:r>
          </a:p>
          <a:p>
            <a:pPr eaLnBrk="1" hangingPunct="1"/>
            <a:r>
              <a:rPr lang="en-GB" altLang="en-US"/>
              <a:t>Poor analysis of slippage resulting in remedies that rely on adding manpower</a:t>
            </a:r>
          </a:p>
          <a:p>
            <a:pPr eaLnBrk="1" hangingPunct="1"/>
            <a:r>
              <a:rPr lang="en-GB" altLang="en-US"/>
              <a:t>Milestones and granularity</a:t>
            </a:r>
          </a:p>
          <a:p>
            <a:pPr lvl="1" eaLnBrk="1" hangingPunct="1"/>
            <a:r>
              <a:rPr lang="en-GB" altLang="en-US">
                <a:latin typeface="TheSans B5 Plain"/>
              </a:rPr>
              <a:t>Fine grained</a:t>
            </a:r>
          </a:p>
          <a:p>
            <a:pPr lvl="1" eaLnBrk="1" hangingPunct="1"/>
            <a:endParaRPr lang="en-GB" altLang="en-US">
              <a:latin typeface="TheSans B5 Plain"/>
            </a:endParaRPr>
          </a:p>
          <a:p>
            <a:pPr lvl="1" eaLnBrk="1" hangingPunct="1"/>
            <a:endParaRPr lang="en-GB" altLang="en-US">
              <a:latin typeface="TheSans B5 Plain"/>
            </a:endParaRPr>
          </a:p>
        </p:txBody>
      </p:sp>
      <p:sp>
        <p:nvSpPr>
          <p:cNvPr id="11268"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1269"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127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D3437477-579E-41DC-87F0-46206632D41F}" type="slidenum">
              <a:rPr lang="en-US" altLang="en-US" sz="1200">
                <a:solidFill>
                  <a:srgbClr val="08515E"/>
                </a:solidFill>
              </a:rPr>
              <a:pPr/>
              <a:t>12</a:t>
            </a:fld>
            <a:endParaRPr lang="en-US" altLang="en-US" sz="1200">
              <a:solidFill>
                <a:srgbClr val="08515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altLang="en-US"/>
              <a:t>Software Project Estimation</a:t>
            </a:r>
          </a:p>
        </p:txBody>
      </p:sp>
      <p:sp>
        <p:nvSpPr>
          <p:cNvPr id="15363" name="Content Placeholder 2"/>
          <p:cNvSpPr>
            <a:spLocks noGrp="1"/>
          </p:cNvSpPr>
          <p:nvPr>
            <p:ph idx="1"/>
          </p:nvPr>
        </p:nvSpPr>
        <p:spPr/>
        <p:txBody>
          <a:bodyPr/>
          <a:lstStyle/>
          <a:p>
            <a:pPr eaLnBrk="1" hangingPunct="1"/>
            <a:r>
              <a:rPr lang="en-GB" altLang="en-US"/>
              <a:t>Software development takes time</a:t>
            </a:r>
          </a:p>
          <a:p>
            <a:pPr eaLnBrk="1" hangingPunct="1"/>
            <a:r>
              <a:rPr lang="en-GB" altLang="en-US"/>
              <a:t>Estimating the time needed is hard</a:t>
            </a:r>
          </a:p>
          <a:p>
            <a:pPr eaLnBrk="1" hangingPunct="1"/>
            <a:r>
              <a:rPr lang="en-GB" altLang="en-US"/>
              <a:t>Disasters continue to happen</a:t>
            </a:r>
          </a:p>
          <a:p>
            <a:pPr eaLnBrk="1" hangingPunct="1"/>
            <a:r>
              <a:rPr lang="en-GB" altLang="en-US"/>
              <a:t>Good management and good schedule monitoring are key to avoiding problems</a:t>
            </a:r>
          </a:p>
        </p:txBody>
      </p:sp>
      <p:sp>
        <p:nvSpPr>
          <p:cNvPr id="12292"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2293"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229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E1D6F400-9702-49AF-A8BB-5D458C831B55}" type="slidenum">
              <a:rPr lang="en-US" altLang="en-US" sz="1200">
                <a:solidFill>
                  <a:srgbClr val="08515E"/>
                </a:solidFill>
              </a:rPr>
              <a:pPr/>
              <a:t>13</a:t>
            </a:fld>
            <a:endParaRPr lang="en-US" altLang="en-US" sz="1200">
              <a:solidFill>
                <a:srgbClr val="08515E"/>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333375"/>
            <a:ext cx="8229600" cy="661988"/>
          </a:xfrm>
        </p:spPr>
        <p:txBody>
          <a:bodyPr/>
          <a:lstStyle/>
          <a:p>
            <a:r>
              <a:rPr lang="en-GB" altLang="en-US" sz="4000"/>
              <a:t>Mythical man month</a:t>
            </a:r>
          </a:p>
        </p:txBody>
      </p:sp>
      <p:sp>
        <p:nvSpPr>
          <p:cNvPr id="3" name="Content Placeholder 2"/>
          <p:cNvSpPr>
            <a:spLocks noGrp="1"/>
          </p:cNvSpPr>
          <p:nvPr>
            <p:ph idx="1"/>
          </p:nvPr>
        </p:nvSpPr>
        <p:spPr>
          <a:xfrm>
            <a:off x="107950" y="1268413"/>
            <a:ext cx="8712200" cy="5003800"/>
          </a:xfrm>
        </p:spPr>
        <p:txBody>
          <a:bodyPr/>
          <a:lstStyle/>
          <a:p>
            <a:pPr>
              <a:defRPr/>
            </a:pPr>
            <a:r>
              <a:rPr lang="en-GB" sz="2400" dirty="0"/>
              <a:t>Author : Fred Brookes</a:t>
            </a:r>
          </a:p>
          <a:p>
            <a:pPr lvl="1">
              <a:buFont typeface="Times CE" pitchFamily="16" charset="0"/>
              <a:buChar char="-"/>
              <a:defRPr/>
            </a:pPr>
            <a:r>
              <a:rPr lang="en-GB" sz="2400" dirty="0" err="1"/>
              <a:t>Prof.</a:t>
            </a:r>
            <a:r>
              <a:rPr lang="en-GB" sz="2400" dirty="0"/>
              <a:t> Comp Science at University of North Carolina</a:t>
            </a:r>
          </a:p>
          <a:p>
            <a:pPr lvl="1">
              <a:buFont typeface="Times CE" pitchFamily="16" charset="0"/>
              <a:buChar char="-"/>
              <a:defRPr/>
            </a:pPr>
            <a:r>
              <a:rPr lang="en-GB" sz="2400" dirty="0"/>
              <a:t>Project manager of IBM 360 OS project</a:t>
            </a:r>
          </a:p>
          <a:p>
            <a:pPr lvl="1">
              <a:buFont typeface="Times CE" pitchFamily="16" charset="0"/>
              <a:buChar char="-"/>
              <a:defRPr/>
            </a:pPr>
            <a:endParaRPr lang="en-GB" sz="2400" dirty="0"/>
          </a:p>
          <a:p>
            <a:pPr marL="457200" lvl="1" indent="0">
              <a:buFont typeface="Times CE" pitchFamily="16" charset="0"/>
              <a:buNone/>
              <a:defRPr/>
            </a:pPr>
            <a:endParaRPr lang="en-GB" sz="2400" dirty="0"/>
          </a:p>
          <a:p>
            <a:pPr>
              <a:defRPr/>
            </a:pPr>
            <a:endParaRPr lang="en-GB" sz="2400" dirty="0"/>
          </a:p>
          <a:p>
            <a:pPr>
              <a:defRPr/>
            </a:pPr>
            <a:r>
              <a:rPr lang="en-GB" sz="2400" dirty="0"/>
              <a:t>Why mythical?</a:t>
            </a:r>
          </a:p>
          <a:p>
            <a:pPr lvl="1">
              <a:buFont typeface="Times CE" pitchFamily="16" charset="0"/>
              <a:buChar char="-"/>
              <a:defRPr/>
            </a:pPr>
            <a:r>
              <a:rPr lang="en-GB" sz="2400" dirty="0"/>
              <a:t>If 4 programmers can complete a task complete a task in 6 months</a:t>
            </a:r>
          </a:p>
          <a:p>
            <a:pPr lvl="1">
              <a:buFont typeface="Times CE" pitchFamily="16" charset="0"/>
              <a:buChar char="-"/>
              <a:defRPr/>
            </a:pPr>
            <a:r>
              <a:rPr lang="en-GB" sz="2400" dirty="0"/>
              <a:t>How long will it take 24 programmers to complete the same task? (1 month, 3 months, &gt;6)</a:t>
            </a:r>
          </a:p>
        </p:txBody>
      </p:sp>
      <p:sp>
        <p:nvSpPr>
          <p:cNvPr id="13316"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3317"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331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84EA6E71-4D34-4D61-B4D9-93501D2273AF}" type="slidenum">
              <a:rPr lang="en-US" altLang="en-US" sz="1200">
                <a:solidFill>
                  <a:srgbClr val="08515E"/>
                </a:solidFill>
              </a:rPr>
              <a:pPr/>
              <a:t>14</a:t>
            </a:fld>
            <a:endParaRPr lang="en-US" altLang="en-US" sz="1200">
              <a:solidFill>
                <a:srgbClr val="08515E"/>
              </a:solidFill>
            </a:endParaRPr>
          </a:p>
        </p:txBody>
      </p:sp>
      <p:pic>
        <p:nvPicPr>
          <p:cNvPr id="16391"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2276475"/>
            <a:ext cx="12287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altLang="en-US"/>
              <a:t>Schedule slippage</a:t>
            </a:r>
          </a:p>
        </p:txBody>
      </p:sp>
      <p:sp>
        <p:nvSpPr>
          <p:cNvPr id="14339"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4340"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4341"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E93E7F03-7D75-4833-88E9-A845C3906EB7}" type="slidenum">
              <a:rPr lang="en-US" altLang="en-US" sz="1200">
                <a:solidFill>
                  <a:srgbClr val="08515E"/>
                </a:solidFill>
              </a:rPr>
              <a:pPr/>
              <a:t>15</a:t>
            </a:fld>
            <a:endParaRPr lang="en-US" altLang="en-US" sz="1200">
              <a:solidFill>
                <a:srgbClr val="08515E"/>
              </a:solidFill>
            </a:endParaRPr>
          </a:p>
        </p:txBody>
      </p:sp>
      <p:pic>
        <p:nvPicPr>
          <p:cNvPr id="17414" name="Picture 4" descr="scan0005"/>
          <p:cNvPicPr>
            <a:picLocks noChangeAspect="1" noChangeArrowheads="1"/>
          </p:cNvPicPr>
          <p:nvPr/>
        </p:nvPicPr>
        <p:blipFill>
          <a:blip r:embed="rId3">
            <a:extLst>
              <a:ext uri="{28A0092B-C50C-407E-A947-70E740481C1C}">
                <a14:useLocalDpi xmlns:a14="http://schemas.microsoft.com/office/drawing/2010/main" val="0"/>
              </a:ext>
            </a:extLst>
          </a:blip>
          <a:srcRect l="3690" t="10085" r="10637" b="19328"/>
          <a:stretch>
            <a:fillRect/>
          </a:stretch>
        </p:blipFill>
        <p:spPr bwMode="auto">
          <a:xfrm>
            <a:off x="1524000" y="2209800"/>
            <a:ext cx="5638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46063"/>
            <a:ext cx="8229600" cy="661987"/>
          </a:xfrm>
        </p:spPr>
        <p:txBody>
          <a:bodyPr/>
          <a:lstStyle/>
          <a:p>
            <a:pPr eaLnBrk="1" hangingPunct="1"/>
            <a:r>
              <a:rPr lang="en-GB" altLang="en-US"/>
              <a:t>Slippage delay	Assumption 1</a:t>
            </a:r>
          </a:p>
        </p:txBody>
      </p:sp>
      <p:sp>
        <p:nvSpPr>
          <p:cNvPr id="15363"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5364"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5365"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9FEF6082-7FAE-42FB-9CB3-2A81226CE9C5}" type="slidenum">
              <a:rPr lang="en-US" altLang="en-US" sz="1200">
                <a:solidFill>
                  <a:srgbClr val="08515E"/>
                </a:solidFill>
              </a:rPr>
              <a:pPr/>
              <a:t>16</a:t>
            </a:fld>
            <a:endParaRPr lang="en-US" altLang="en-US" sz="1200">
              <a:solidFill>
                <a:srgbClr val="08515E"/>
              </a:solidFill>
            </a:endParaRPr>
          </a:p>
        </p:txBody>
      </p:sp>
      <p:pic>
        <p:nvPicPr>
          <p:cNvPr id="18438" name="Picture 4" descr="scan0006"/>
          <p:cNvPicPr>
            <a:picLocks noChangeAspect="1" noChangeArrowheads="1"/>
          </p:cNvPicPr>
          <p:nvPr/>
        </p:nvPicPr>
        <p:blipFill>
          <a:blip r:embed="rId3">
            <a:extLst>
              <a:ext uri="{28A0092B-C50C-407E-A947-70E740481C1C}">
                <a14:useLocalDpi xmlns:a14="http://schemas.microsoft.com/office/drawing/2010/main" val="0"/>
              </a:ext>
            </a:extLst>
          </a:blip>
          <a:srcRect l="8974" t="12338" r="10001" b="18831"/>
          <a:stretch>
            <a:fillRect/>
          </a:stretch>
        </p:blipFill>
        <p:spPr bwMode="auto">
          <a:xfrm>
            <a:off x="985838" y="962025"/>
            <a:ext cx="6681787"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Box 1"/>
          <p:cNvSpPr txBox="1">
            <a:spLocks noChangeArrowheads="1"/>
          </p:cNvSpPr>
          <p:nvPr/>
        </p:nvSpPr>
        <p:spPr bwMode="auto">
          <a:xfrm>
            <a:off x="250825" y="5445125"/>
            <a:ext cx="8642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a:t>Assuming only task 1 is underestimated, workload left = 9 mm</a:t>
            </a:r>
          </a:p>
          <a:p>
            <a:pPr eaLnBrk="1" hangingPunct="1"/>
            <a:r>
              <a:rPr lang="en-GB" altLang="en-US"/>
              <a:t>To do 9 man/month work in 2 months needs 5 staff, 2 extra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46063"/>
            <a:ext cx="8229600" cy="661987"/>
          </a:xfrm>
        </p:spPr>
        <p:txBody>
          <a:bodyPr/>
          <a:lstStyle/>
          <a:p>
            <a:pPr eaLnBrk="1" hangingPunct="1"/>
            <a:r>
              <a:rPr lang="en-GB" altLang="en-US"/>
              <a:t>Slippage delay	Assumption 2</a:t>
            </a:r>
          </a:p>
        </p:txBody>
      </p:sp>
      <p:sp>
        <p:nvSpPr>
          <p:cNvPr id="16387"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6388"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6389"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7D1B64F9-1EEA-4033-964F-00C683C31555}" type="slidenum">
              <a:rPr lang="en-US" altLang="en-US" sz="1200">
                <a:solidFill>
                  <a:srgbClr val="08515E"/>
                </a:solidFill>
              </a:rPr>
              <a:pPr/>
              <a:t>17</a:t>
            </a:fld>
            <a:endParaRPr lang="en-US" altLang="en-US" sz="1200">
              <a:solidFill>
                <a:srgbClr val="08515E"/>
              </a:solidFill>
            </a:endParaRPr>
          </a:p>
        </p:txBody>
      </p:sp>
      <p:pic>
        <p:nvPicPr>
          <p:cNvPr id="19462" name="Picture 4" descr="scan0007"/>
          <p:cNvPicPr>
            <a:picLocks noChangeAspect="1" noChangeArrowheads="1"/>
          </p:cNvPicPr>
          <p:nvPr/>
        </p:nvPicPr>
        <p:blipFill>
          <a:blip r:embed="rId3">
            <a:extLst>
              <a:ext uri="{28A0092B-C50C-407E-A947-70E740481C1C}">
                <a14:useLocalDpi xmlns:a14="http://schemas.microsoft.com/office/drawing/2010/main" val="0"/>
              </a:ext>
            </a:extLst>
          </a:blip>
          <a:srcRect l="5200" t="21057" r="9467" b="15268"/>
          <a:stretch>
            <a:fillRect/>
          </a:stretch>
        </p:blipFill>
        <p:spPr bwMode="auto">
          <a:xfrm>
            <a:off x="755650" y="881063"/>
            <a:ext cx="7056438"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TextBox 6"/>
          <p:cNvSpPr txBox="1">
            <a:spLocks noChangeArrowheads="1"/>
          </p:cNvSpPr>
          <p:nvPr/>
        </p:nvSpPr>
        <p:spPr bwMode="auto">
          <a:xfrm>
            <a:off x="250825" y="5445125"/>
            <a:ext cx="8642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a:t>Assuming all tasks are underestimated, workload left = 18 mm</a:t>
            </a:r>
          </a:p>
          <a:p>
            <a:pPr eaLnBrk="1" hangingPunct="1"/>
            <a:r>
              <a:rPr lang="en-GB" altLang="en-US"/>
              <a:t>To do 18 man/month work in 2 months needs 9 staff, 6 extra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altLang="en-US"/>
              <a:t>Further strategies</a:t>
            </a:r>
          </a:p>
        </p:txBody>
      </p:sp>
      <p:sp>
        <p:nvSpPr>
          <p:cNvPr id="20483" name="Content Placeholder 2"/>
          <p:cNvSpPr>
            <a:spLocks noGrp="1"/>
          </p:cNvSpPr>
          <p:nvPr>
            <p:ph idx="1"/>
          </p:nvPr>
        </p:nvSpPr>
        <p:spPr/>
        <p:txBody>
          <a:bodyPr/>
          <a:lstStyle/>
          <a:p>
            <a:pPr eaLnBrk="1" hangingPunct="1"/>
            <a:r>
              <a:rPr lang="en-GB" altLang="en-US"/>
              <a:t>Strategy 1</a:t>
            </a:r>
          </a:p>
          <a:p>
            <a:pPr lvl="1" eaLnBrk="1" hangingPunct="1"/>
            <a:r>
              <a:rPr lang="en-GB" altLang="en-US">
                <a:latin typeface="TheSans B5 Plain"/>
              </a:rPr>
              <a:t>Reschedule to take a longer time with the same team</a:t>
            </a:r>
          </a:p>
          <a:p>
            <a:pPr eaLnBrk="1" hangingPunct="1"/>
            <a:r>
              <a:rPr lang="en-GB" altLang="en-US"/>
              <a:t>Strategy 2</a:t>
            </a:r>
          </a:p>
          <a:p>
            <a:pPr lvl="1" eaLnBrk="1" hangingPunct="1"/>
            <a:r>
              <a:rPr lang="en-GB" altLang="en-US">
                <a:latin typeface="TheSans B5 Plain"/>
              </a:rPr>
              <a:t>Trim the task to ensure completion on the same time schedule (use triage to determine trim)</a:t>
            </a:r>
          </a:p>
          <a:p>
            <a:pPr lvl="1" eaLnBrk="1" hangingPunct="1"/>
            <a:endParaRPr lang="en-GB" altLang="en-US">
              <a:latin typeface="TheSans B5 Plain"/>
            </a:endParaRPr>
          </a:p>
          <a:p>
            <a:pPr eaLnBrk="1" hangingPunct="1"/>
            <a:endParaRPr lang="en-GB" altLang="en-US"/>
          </a:p>
        </p:txBody>
      </p:sp>
      <p:sp>
        <p:nvSpPr>
          <p:cNvPr id="17412"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7413"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741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07CDC3B5-FA87-4590-B78F-F565A8321190}" type="slidenum">
              <a:rPr lang="en-US" altLang="en-US" sz="1200">
                <a:solidFill>
                  <a:srgbClr val="08515E"/>
                </a:solidFill>
              </a:rPr>
              <a:pPr/>
              <a:t>18</a:t>
            </a:fld>
            <a:endParaRPr lang="en-US" altLang="en-US" sz="1200">
              <a:solidFill>
                <a:srgbClr val="08515E"/>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476250"/>
            <a:ext cx="8229600" cy="661988"/>
          </a:xfrm>
        </p:spPr>
        <p:txBody>
          <a:bodyPr/>
          <a:lstStyle/>
          <a:p>
            <a:pPr eaLnBrk="1" hangingPunct="1"/>
            <a:r>
              <a:rPr lang="en-GB" altLang="en-US"/>
              <a:t>Triage</a:t>
            </a:r>
          </a:p>
        </p:txBody>
      </p:sp>
      <p:sp>
        <p:nvSpPr>
          <p:cNvPr id="21507" name="Content Placeholder 2"/>
          <p:cNvSpPr>
            <a:spLocks noGrp="1"/>
          </p:cNvSpPr>
          <p:nvPr>
            <p:ph idx="1"/>
          </p:nvPr>
        </p:nvSpPr>
        <p:spPr>
          <a:xfrm>
            <a:off x="457200" y="1341438"/>
            <a:ext cx="7848600" cy="4572000"/>
          </a:xfrm>
        </p:spPr>
        <p:txBody>
          <a:bodyPr/>
          <a:lstStyle/>
          <a:p>
            <a:pPr eaLnBrk="1" hangingPunct="1"/>
            <a:r>
              <a:rPr lang="en-GB" altLang="en-US"/>
              <a:t>Feature triage</a:t>
            </a:r>
          </a:p>
          <a:p>
            <a:pPr lvl="1" eaLnBrk="1" hangingPunct="1"/>
            <a:r>
              <a:rPr lang="en-GB" altLang="en-US">
                <a:latin typeface="TheSans B5 Plain"/>
              </a:rPr>
              <a:t>Must do, good to do, nice to do</a:t>
            </a:r>
          </a:p>
          <a:p>
            <a:pPr eaLnBrk="1" hangingPunct="1"/>
            <a:r>
              <a:rPr lang="en-GB" altLang="en-US"/>
              <a:t>Testing/debug triage</a:t>
            </a:r>
          </a:p>
          <a:p>
            <a:pPr lvl="1" eaLnBrk="1" hangingPunct="1"/>
            <a:r>
              <a:rPr lang="en-GB" altLang="en-US">
                <a:latin typeface="TheSans B5 Plain"/>
              </a:rPr>
              <a:t>Must fix, good to fix, nice to fix</a:t>
            </a:r>
          </a:p>
          <a:p>
            <a:pPr lvl="1" eaLnBrk="1" hangingPunct="1"/>
            <a:endParaRPr lang="en-GB" altLang="en-US">
              <a:latin typeface="TheSans B5 Plain"/>
            </a:endParaRPr>
          </a:p>
        </p:txBody>
      </p:sp>
      <p:sp>
        <p:nvSpPr>
          <p:cNvPr id="18436"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8437"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843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3CEF93D0-4EEA-400D-9A06-BF74274070BE}" type="slidenum">
              <a:rPr lang="en-US" altLang="en-US" sz="1200">
                <a:solidFill>
                  <a:srgbClr val="08515E"/>
                </a:solidFill>
              </a:rPr>
              <a:pPr/>
              <a:t>19</a:t>
            </a:fld>
            <a:endParaRPr lang="en-US" altLang="en-US" sz="1200">
              <a:solidFill>
                <a:srgbClr val="08515E"/>
              </a:solidFill>
            </a:endParaRPr>
          </a:p>
        </p:txBody>
      </p:sp>
      <p:sp>
        <p:nvSpPr>
          <p:cNvPr id="21511" name="Rectangle 6"/>
          <p:cNvSpPr>
            <a:spLocks noChangeArrowheads="1"/>
          </p:cNvSpPr>
          <p:nvPr/>
        </p:nvSpPr>
        <p:spPr bwMode="auto">
          <a:xfrm>
            <a:off x="2819400" y="3657600"/>
            <a:ext cx="3124200" cy="2133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2000" b="1"/>
              <a:t>Desirable</a:t>
            </a:r>
          </a:p>
          <a:p>
            <a:pPr eaLnBrk="1" hangingPunct="1"/>
            <a:endParaRPr lang="en-GB" altLang="en-US" sz="2000" b="1"/>
          </a:p>
          <a:p>
            <a:pPr eaLnBrk="1" hangingPunct="1"/>
            <a:endParaRPr lang="en-GB" altLang="en-US" sz="2000" b="1"/>
          </a:p>
          <a:p>
            <a:pPr eaLnBrk="1" hangingPunct="1"/>
            <a:endParaRPr lang="en-GB" altLang="en-US" sz="2000" b="1"/>
          </a:p>
          <a:p>
            <a:pPr eaLnBrk="1" hangingPunct="1"/>
            <a:endParaRPr lang="en-GB" altLang="en-US" sz="2000" b="1"/>
          </a:p>
          <a:p>
            <a:pPr eaLnBrk="1" hangingPunct="1"/>
            <a:endParaRPr lang="en-GB" altLang="en-US" sz="2000" b="1"/>
          </a:p>
        </p:txBody>
      </p:sp>
      <p:sp>
        <p:nvSpPr>
          <p:cNvPr id="21512" name="Rectangle 5"/>
          <p:cNvSpPr>
            <a:spLocks noChangeArrowheads="1"/>
          </p:cNvSpPr>
          <p:nvPr/>
        </p:nvSpPr>
        <p:spPr bwMode="auto">
          <a:xfrm>
            <a:off x="3048000" y="4191000"/>
            <a:ext cx="2743200" cy="14478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2000" b="1"/>
              <a:t>Useable</a:t>
            </a:r>
          </a:p>
          <a:p>
            <a:pPr eaLnBrk="1" hangingPunct="1"/>
            <a:endParaRPr lang="en-GB" altLang="en-US" sz="2000" b="1"/>
          </a:p>
          <a:p>
            <a:pPr eaLnBrk="1" hangingPunct="1"/>
            <a:endParaRPr lang="en-GB" altLang="en-US" sz="2000" b="1"/>
          </a:p>
          <a:p>
            <a:pPr eaLnBrk="1" hangingPunct="1"/>
            <a:endParaRPr lang="en-GB" altLang="en-US" sz="2000" b="1"/>
          </a:p>
        </p:txBody>
      </p:sp>
      <p:sp>
        <p:nvSpPr>
          <p:cNvPr id="21513" name="Rectangle 4"/>
          <p:cNvSpPr>
            <a:spLocks noChangeArrowheads="1"/>
          </p:cNvSpPr>
          <p:nvPr/>
        </p:nvSpPr>
        <p:spPr bwMode="auto">
          <a:xfrm>
            <a:off x="3505200" y="4648200"/>
            <a:ext cx="1752600" cy="7620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2000" b="1"/>
              <a:t>Critical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endParaRPr lang="en-GB" altLang="en-US"/>
          </a:p>
        </p:txBody>
      </p:sp>
      <p:sp>
        <p:nvSpPr>
          <p:cNvPr id="7171" name="Content Placeholder 2"/>
          <p:cNvSpPr>
            <a:spLocks noGrp="1"/>
          </p:cNvSpPr>
          <p:nvPr>
            <p:ph idx="1"/>
          </p:nvPr>
        </p:nvSpPr>
        <p:spPr/>
        <p:txBody>
          <a:bodyPr/>
          <a:lstStyle/>
          <a:p>
            <a:pPr marL="742950" indent="-742950" algn="ctr" eaLnBrk="1" hangingPunct="1">
              <a:buFont typeface="Times" panose="02020603050405020304" pitchFamily="18" charset="0"/>
              <a:buAutoNum type="arabicPeriod"/>
            </a:pPr>
            <a:r>
              <a:rPr lang="en-GB" altLang="en-US" sz="4400" dirty="0"/>
              <a:t>“Pick two from three”</a:t>
            </a:r>
          </a:p>
          <a:p>
            <a:pPr marL="0" indent="0" algn="ctr" eaLnBrk="1" hangingPunct="1">
              <a:buNone/>
            </a:pPr>
            <a:r>
              <a:rPr lang="en-GB" altLang="en-US" sz="4400" dirty="0"/>
              <a:t>Time</a:t>
            </a:r>
          </a:p>
          <a:p>
            <a:pPr marL="0" indent="0" algn="ctr" eaLnBrk="1" hangingPunct="1">
              <a:buNone/>
            </a:pPr>
            <a:r>
              <a:rPr lang="en-GB" altLang="en-US" sz="4400" dirty="0"/>
              <a:t>Quality</a:t>
            </a:r>
          </a:p>
          <a:p>
            <a:pPr marL="0" indent="0" algn="ctr" eaLnBrk="1" hangingPunct="1">
              <a:buNone/>
            </a:pPr>
            <a:r>
              <a:rPr lang="en-GB" altLang="en-US" sz="4400" dirty="0"/>
              <a:t>Cost</a:t>
            </a:r>
          </a:p>
        </p:txBody>
      </p:sp>
      <p:sp>
        <p:nvSpPr>
          <p:cNvPr id="7172"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7173"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717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A80072C0-E8F9-4511-B79A-ACDB7C2D22B0}" type="slidenum">
              <a:rPr lang="en-US" altLang="en-US" sz="1200">
                <a:solidFill>
                  <a:srgbClr val="08515E"/>
                </a:solidFill>
              </a:rPr>
              <a:pPr/>
              <a:t>2</a:t>
            </a:fld>
            <a:endParaRPr lang="en-US" altLang="en-US" sz="1200">
              <a:solidFill>
                <a:srgbClr val="08515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GB" altLang="en-US"/>
              <a:t>Analysis</a:t>
            </a:r>
          </a:p>
        </p:txBody>
      </p:sp>
      <p:sp>
        <p:nvSpPr>
          <p:cNvPr id="22531" name="Content Placeholder 2"/>
          <p:cNvSpPr>
            <a:spLocks noGrp="1"/>
          </p:cNvSpPr>
          <p:nvPr>
            <p:ph idx="1"/>
          </p:nvPr>
        </p:nvSpPr>
        <p:spPr/>
        <p:txBody>
          <a:bodyPr/>
          <a:lstStyle/>
          <a:p>
            <a:pPr eaLnBrk="1" hangingPunct="1"/>
            <a:r>
              <a:rPr lang="en-GB" altLang="en-US"/>
              <a:t>Assuming that the project can complete in 4 months is a disaster !</a:t>
            </a:r>
          </a:p>
        </p:txBody>
      </p:sp>
      <p:sp>
        <p:nvSpPr>
          <p:cNvPr id="19460"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9461"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946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192F0282-CFF2-4835-A596-DE038FCC93B8}" type="slidenum">
              <a:rPr lang="en-US" altLang="en-US" sz="1200">
                <a:solidFill>
                  <a:srgbClr val="08515E"/>
                </a:solidFill>
              </a:rPr>
              <a:pPr/>
              <a:t>20</a:t>
            </a:fld>
            <a:endParaRPr lang="en-US" altLang="en-US" sz="1200">
              <a:solidFill>
                <a:srgbClr val="08515E"/>
              </a:solidFill>
            </a:endParaRPr>
          </a:p>
        </p:txBody>
      </p:sp>
      <p:pic>
        <p:nvPicPr>
          <p:cNvPr id="22535" name="Picture 5" descr="scan0008"/>
          <p:cNvPicPr>
            <a:picLocks noChangeAspect="1" noChangeArrowheads="1"/>
          </p:cNvPicPr>
          <p:nvPr/>
        </p:nvPicPr>
        <p:blipFill>
          <a:blip r:embed="rId3">
            <a:extLst>
              <a:ext uri="{28A0092B-C50C-407E-A947-70E740481C1C}">
                <a14:useLocalDpi xmlns:a14="http://schemas.microsoft.com/office/drawing/2010/main" val="0"/>
              </a:ext>
            </a:extLst>
          </a:blip>
          <a:srcRect l="4115" t="12952" r="15088" b="24530"/>
          <a:stretch>
            <a:fillRect/>
          </a:stretch>
        </p:blipFill>
        <p:spPr bwMode="auto">
          <a:xfrm>
            <a:off x="1835150" y="2744788"/>
            <a:ext cx="5238750"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endParaRPr lang="en-GB" altLang="en-US"/>
          </a:p>
        </p:txBody>
      </p:sp>
      <p:sp>
        <p:nvSpPr>
          <p:cNvPr id="20483"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20484"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20485"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D5EE466A-63C8-48F2-9647-75BA2D9751F3}" type="slidenum">
              <a:rPr lang="en-US" altLang="en-US" sz="1200">
                <a:solidFill>
                  <a:srgbClr val="08515E"/>
                </a:solidFill>
              </a:rPr>
              <a:pPr/>
              <a:t>21</a:t>
            </a:fld>
            <a:endParaRPr lang="en-US" altLang="en-US" sz="1200">
              <a:solidFill>
                <a:srgbClr val="08515E"/>
              </a:solidFill>
            </a:endParaRPr>
          </a:p>
        </p:txBody>
      </p:sp>
      <p:pic>
        <p:nvPicPr>
          <p:cNvPr id="2355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71550" y="1557338"/>
            <a:ext cx="6629400" cy="492918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404813"/>
            <a:ext cx="8229600" cy="661987"/>
          </a:xfrm>
        </p:spPr>
        <p:txBody>
          <a:bodyPr/>
          <a:lstStyle/>
          <a:p>
            <a:pPr eaLnBrk="1" hangingPunct="1"/>
            <a:r>
              <a:rPr lang="en-GB" altLang="en-US"/>
              <a:t>Sequential constraints</a:t>
            </a:r>
          </a:p>
        </p:txBody>
      </p:sp>
      <p:sp>
        <p:nvSpPr>
          <p:cNvPr id="21507"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21508"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21509"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C4DCE0BB-9370-445A-8409-7926DE89BE08}" type="slidenum">
              <a:rPr lang="en-US" altLang="en-US" sz="1200">
                <a:solidFill>
                  <a:srgbClr val="08515E"/>
                </a:solidFill>
              </a:rPr>
              <a:pPr/>
              <a:t>22</a:t>
            </a:fld>
            <a:endParaRPr lang="en-US" altLang="en-US" sz="1200">
              <a:solidFill>
                <a:srgbClr val="08515E"/>
              </a:solidFill>
            </a:endParaRPr>
          </a:p>
        </p:txBody>
      </p:sp>
      <p:pic>
        <p:nvPicPr>
          <p:cNvPr id="2458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47813" y="1268413"/>
            <a:ext cx="4895850" cy="51466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GB" altLang="en-US"/>
              <a:t>Task partitioning</a:t>
            </a:r>
          </a:p>
        </p:txBody>
      </p:sp>
      <p:sp>
        <p:nvSpPr>
          <p:cNvPr id="25603" name="Content Placeholder 2"/>
          <p:cNvSpPr>
            <a:spLocks noGrp="1"/>
          </p:cNvSpPr>
          <p:nvPr>
            <p:ph idx="1"/>
          </p:nvPr>
        </p:nvSpPr>
        <p:spPr/>
        <p:txBody>
          <a:bodyPr/>
          <a:lstStyle/>
          <a:p>
            <a:pPr eaLnBrk="1" hangingPunct="1"/>
            <a:r>
              <a:rPr lang="en-GB" altLang="en-US"/>
              <a:t>Partitioning design class by class</a:t>
            </a:r>
          </a:p>
          <a:p>
            <a:pPr eaLnBrk="1" hangingPunct="1"/>
            <a:r>
              <a:rPr lang="en-GB" altLang="en-US"/>
              <a:t>Partitioning class up, method by method</a:t>
            </a:r>
          </a:p>
          <a:p>
            <a:pPr eaLnBrk="1" hangingPunct="1"/>
            <a:r>
              <a:rPr lang="en-GB" altLang="en-US"/>
              <a:t>Class interface</a:t>
            </a:r>
          </a:p>
          <a:p>
            <a:pPr lvl="1" eaLnBrk="1" hangingPunct="1"/>
            <a:r>
              <a:rPr lang="en-GB" altLang="en-US">
                <a:latin typeface="TheSans B5 Plain"/>
              </a:rPr>
              <a:t>Defined in the design phase</a:t>
            </a:r>
          </a:p>
          <a:p>
            <a:pPr eaLnBrk="1" hangingPunct="1"/>
            <a:r>
              <a:rPr lang="en-GB" altLang="en-US"/>
              <a:t>Class stub</a:t>
            </a:r>
          </a:p>
          <a:p>
            <a:pPr lvl="1" eaLnBrk="1" hangingPunct="1"/>
            <a:r>
              <a:rPr lang="en-GB" altLang="en-US">
                <a:latin typeface="TheSans B5 Plain"/>
              </a:rPr>
              <a:t>Can be generated automatically</a:t>
            </a:r>
          </a:p>
          <a:p>
            <a:pPr lvl="1" eaLnBrk="1" hangingPunct="1"/>
            <a:r>
              <a:rPr lang="en-GB" altLang="en-US">
                <a:latin typeface="TheSans B5 Plain"/>
              </a:rPr>
              <a:t>Might need simulation code (e.g. stock ticker to produce random prices)</a:t>
            </a:r>
          </a:p>
          <a:p>
            <a:pPr lvl="1" eaLnBrk="1" hangingPunct="1"/>
            <a:endParaRPr lang="en-GB" altLang="en-US">
              <a:latin typeface="TheSans B5 Plain"/>
            </a:endParaRPr>
          </a:p>
          <a:p>
            <a:pPr eaLnBrk="1" hangingPunct="1"/>
            <a:endParaRPr lang="en-GB" altLang="en-US"/>
          </a:p>
        </p:txBody>
      </p:sp>
      <p:sp>
        <p:nvSpPr>
          <p:cNvPr id="22532"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22533"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2253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6A6F8401-88D2-4722-9C70-9C218F20EF38}" type="slidenum">
              <a:rPr lang="en-US" altLang="en-US" sz="1200">
                <a:solidFill>
                  <a:srgbClr val="08515E"/>
                </a:solidFill>
              </a:rPr>
              <a:pPr/>
              <a:t>23</a:t>
            </a:fld>
            <a:endParaRPr lang="en-US" altLang="en-US" sz="1200">
              <a:solidFill>
                <a:srgbClr val="08515E"/>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03188"/>
            <a:ext cx="8229600" cy="661987"/>
          </a:xfrm>
        </p:spPr>
        <p:txBody>
          <a:bodyPr/>
          <a:lstStyle/>
          <a:p>
            <a:r>
              <a:rPr lang="en-GB" altLang="en-US"/>
              <a:t>In practise</a:t>
            </a:r>
          </a:p>
        </p:txBody>
      </p:sp>
      <p:sp>
        <p:nvSpPr>
          <p:cNvPr id="26627" name="Content Placeholder 2"/>
          <p:cNvSpPr>
            <a:spLocks noGrp="1"/>
          </p:cNvSpPr>
          <p:nvPr>
            <p:ph idx="1"/>
          </p:nvPr>
        </p:nvSpPr>
        <p:spPr>
          <a:xfrm>
            <a:off x="250825" y="873125"/>
            <a:ext cx="8497888" cy="4572000"/>
          </a:xfrm>
        </p:spPr>
        <p:txBody>
          <a:bodyPr/>
          <a:lstStyle/>
          <a:p>
            <a:r>
              <a:rPr lang="en-GB" altLang="en-US" sz="2800"/>
              <a:t>Many software engineers/project managers will under-estimate tasks</a:t>
            </a:r>
          </a:p>
          <a:p>
            <a:pPr lvl="1"/>
            <a:r>
              <a:rPr lang="en-GB" altLang="en-US" sz="2800">
                <a:latin typeface="TheSans B5 Plain"/>
              </a:rPr>
              <a:t>Lack of experience</a:t>
            </a:r>
          </a:p>
          <a:p>
            <a:pPr lvl="1"/>
            <a:r>
              <a:rPr lang="en-GB" altLang="en-US" sz="2800">
                <a:latin typeface="TheSans B5 Plain"/>
              </a:rPr>
              <a:t>Not accounting for contingency</a:t>
            </a:r>
          </a:p>
          <a:p>
            <a:pPr lvl="1"/>
            <a:r>
              <a:rPr lang="en-GB" altLang="en-US" sz="2800">
                <a:latin typeface="TheSans B5 Plain"/>
              </a:rPr>
              <a:t>Pressure from management</a:t>
            </a:r>
          </a:p>
          <a:p>
            <a:pPr lvl="1"/>
            <a:r>
              <a:rPr lang="en-GB" altLang="en-US" sz="2800">
                <a:latin typeface="TheSans B5 Plain"/>
              </a:rPr>
              <a:t>Assuming everyone is as skilled as you!</a:t>
            </a:r>
          </a:p>
          <a:p>
            <a:r>
              <a:rPr lang="en-GB" altLang="en-US" sz="2800"/>
              <a:t>Important to manage expectations</a:t>
            </a:r>
          </a:p>
          <a:p>
            <a:pPr lvl="1"/>
            <a:r>
              <a:rPr lang="en-GB" altLang="en-US" sz="2800">
                <a:latin typeface="TheSans B5 Plain"/>
              </a:rPr>
              <a:t>x 2 (x 3) all your personal estimates</a:t>
            </a:r>
          </a:p>
          <a:p>
            <a:pPr lvl="1"/>
            <a:r>
              <a:rPr lang="en-GB" altLang="en-US" sz="2800">
                <a:latin typeface="TheSans B5 Plain"/>
              </a:rPr>
              <a:t>Keep a record of your forecast against actual performance</a:t>
            </a:r>
          </a:p>
          <a:p>
            <a:pPr lvl="1"/>
            <a:r>
              <a:rPr lang="en-GB" altLang="en-US" sz="2800">
                <a:latin typeface="TheSans B5 Plain"/>
              </a:rPr>
              <a:t>Sandbag risky activities (e.g. ones dependent on external parties)</a:t>
            </a:r>
          </a:p>
          <a:p>
            <a:pPr lvl="1"/>
            <a:endParaRPr lang="en-GB" altLang="en-US" sz="2800">
              <a:latin typeface="TheSans B5 Plain"/>
            </a:endParaRPr>
          </a:p>
          <a:p>
            <a:pPr lvl="1"/>
            <a:endParaRPr lang="en-GB" altLang="en-US" sz="2800">
              <a:latin typeface="TheSans B5 Plain"/>
            </a:endParaRPr>
          </a:p>
          <a:p>
            <a:pPr lvl="1"/>
            <a:endParaRPr lang="en-GB" altLang="en-US" sz="2800">
              <a:latin typeface="TheSans B5 Plain"/>
            </a:endParaRPr>
          </a:p>
        </p:txBody>
      </p:sp>
      <p:sp>
        <p:nvSpPr>
          <p:cNvPr id="23556"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23557"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2355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7EF097BA-F642-4840-A92B-A0A130187B8F}" type="slidenum">
              <a:rPr lang="en-US" altLang="en-US" sz="1200">
                <a:solidFill>
                  <a:srgbClr val="08515E"/>
                </a:solidFill>
              </a:rPr>
              <a:pPr/>
              <a:t>24</a:t>
            </a:fld>
            <a:endParaRPr lang="en-US" altLang="en-US" sz="1200">
              <a:solidFill>
                <a:srgbClr val="08515E"/>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188913"/>
            <a:ext cx="8229600" cy="661987"/>
          </a:xfrm>
        </p:spPr>
        <p:txBody>
          <a:bodyPr/>
          <a:lstStyle/>
          <a:p>
            <a:r>
              <a:rPr lang="en-GB" altLang="en-US"/>
              <a:t>In practise</a:t>
            </a:r>
          </a:p>
        </p:txBody>
      </p:sp>
      <p:sp>
        <p:nvSpPr>
          <p:cNvPr id="27651" name="Content Placeholder 2"/>
          <p:cNvSpPr>
            <a:spLocks noGrp="1"/>
          </p:cNvSpPr>
          <p:nvPr>
            <p:ph idx="1"/>
          </p:nvPr>
        </p:nvSpPr>
        <p:spPr>
          <a:xfrm>
            <a:off x="395288" y="981075"/>
            <a:ext cx="7848600" cy="4572000"/>
          </a:xfrm>
        </p:spPr>
        <p:txBody>
          <a:bodyPr/>
          <a:lstStyle/>
          <a:p>
            <a:r>
              <a:rPr lang="en-GB" altLang="en-US"/>
              <a:t>Managing expectations</a:t>
            </a:r>
          </a:p>
          <a:p>
            <a:pPr lvl="1"/>
            <a:r>
              <a:rPr lang="en-GB" altLang="en-US">
                <a:latin typeface="TheSans B5 Plain"/>
              </a:rPr>
              <a:t>Give bad news as it happens (not all at the end of the project)</a:t>
            </a:r>
          </a:p>
          <a:p>
            <a:pPr lvl="1"/>
            <a:r>
              <a:rPr lang="en-GB" altLang="en-US">
                <a:latin typeface="TheSans B5 Plain"/>
              </a:rPr>
              <a:t>Give management alternatives (such as delivery in phases)</a:t>
            </a:r>
          </a:p>
          <a:p>
            <a:pPr lvl="1"/>
            <a:r>
              <a:rPr lang="en-GB" altLang="en-US">
                <a:latin typeface="TheSans B5 Plain"/>
              </a:rPr>
              <a:t>Put in place plan on how to trim task</a:t>
            </a:r>
          </a:p>
          <a:p>
            <a:pPr lvl="1"/>
            <a:r>
              <a:rPr lang="en-GB" altLang="en-US">
                <a:latin typeface="TheSans B5 Plain"/>
              </a:rPr>
              <a:t>Explain how reducing test time for example could lead to commercial disaster</a:t>
            </a:r>
          </a:p>
          <a:p>
            <a:pPr lvl="1"/>
            <a:r>
              <a:rPr lang="en-GB" altLang="en-US">
                <a:latin typeface="TheSans B5 Plain"/>
              </a:rPr>
              <a:t>In general most overruns will be in test time</a:t>
            </a:r>
          </a:p>
          <a:p>
            <a:pPr lvl="1"/>
            <a:endParaRPr lang="en-GB" altLang="en-US">
              <a:latin typeface="TheSans B5 Plain"/>
            </a:endParaRPr>
          </a:p>
        </p:txBody>
      </p:sp>
      <p:sp>
        <p:nvSpPr>
          <p:cNvPr id="24580"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24581"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2458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563354F7-C697-4F4A-8A7F-9140FAF4F25B}" type="slidenum">
              <a:rPr lang="en-US" altLang="en-US" sz="1200">
                <a:solidFill>
                  <a:srgbClr val="08515E"/>
                </a:solidFill>
              </a:rPr>
              <a:pPr/>
              <a:t>25</a:t>
            </a:fld>
            <a:endParaRPr lang="en-US" altLang="en-US" sz="1200">
              <a:solidFill>
                <a:srgbClr val="08515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GB" altLang="en-US"/>
              <a:t>The Constraint Triangle</a:t>
            </a:r>
          </a:p>
        </p:txBody>
      </p:sp>
      <p:sp>
        <p:nvSpPr>
          <p:cNvPr id="8195" name="Content Placeholder 2"/>
          <p:cNvSpPr>
            <a:spLocks noGrp="1"/>
          </p:cNvSpPr>
          <p:nvPr>
            <p:ph idx="1"/>
          </p:nvPr>
        </p:nvSpPr>
        <p:spPr/>
        <p:txBody>
          <a:bodyPr/>
          <a:lstStyle/>
          <a:p>
            <a:pPr eaLnBrk="1" hangingPunct="1"/>
            <a:endParaRPr lang="en-GB" altLang="en-US"/>
          </a:p>
        </p:txBody>
      </p:sp>
      <p:sp>
        <p:nvSpPr>
          <p:cNvPr id="8196"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8197"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819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9F9554D1-B47A-48FA-A06B-2CC91E408FFF}" type="slidenum">
              <a:rPr lang="en-US" altLang="en-US" sz="1200">
                <a:solidFill>
                  <a:srgbClr val="08515E"/>
                </a:solidFill>
              </a:rPr>
              <a:pPr/>
              <a:t>3</a:t>
            </a:fld>
            <a:endParaRPr lang="en-US" altLang="en-US" sz="1200">
              <a:solidFill>
                <a:srgbClr val="08515E"/>
              </a:solidFill>
            </a:endParaRPr>
          </a:p>
        </p:txBody>
      </p:sp>
      <p:sp>
        <p:nvSpPr>
          <p:cNvPr id="8199" name="Text Box 1031"/>
          <p:cNvSpPr txBox="1">
            <a:spLocks noChangeArrowheads="1"/>
          </p:cNvSpPr>
          <p:nvPr/>
        </p:nvSpPr>
        <p:spPr bwMode="auto">
          <a:xfrm>
            <a:off x="3635375" y="2133600"/>
            <a:ext cx="82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algn="r" eaLnBrk="1" hangingPunct="1"/>
            <a:r>
              <a:rPr lang="en-GB" altLang="en-US"/>
              <a:t>Time</a:t>
            </a:r>
          </a:p>
        </p:txBody>
      </p:sp>
      <p:sp>
        <p:nvSpPr>
          <p:cNvPr id="8200" name="Text Box 1032"/>
          <p:cNvSpPr txBox="1">
            <a:spLocks noChangeArrowheads="1"/>
          </p:cNvSpPr>
          <p:nvPr/>
        </p:nvSpPr>
        <p:spPr bwMode="auto">
          <a:xfrm>
            <a:off x="2051050" y="4843463"/>
            <a:ext cx="74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algn="r" eaLnBrk="1" hangingPunct="1"/>
            <a:r>
              <a:rPr lang="en-GB" altLang="en-US"/>
              <a:t>Cost</a:t>
            </a:r>
          </a:p>
        </p:txBody>
      </p:sp>
      <p:sp>
        <p:nvSpPr>
          <p:cNvPr id="8201" name="Text Box 1033"/>
          <p:cNvSpPr txBox="1">
            <a:spLocks noChangeArrowheads="1"/>
          </p:cNvSpPr>
          <p:nvPr/>
        </p:nvSpPr>
        <p:spPr bwMode="auto">
          <a:xfrm>
            <a:off x="5364163" y="4868863"/>
            <a:ext cx="1096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algn="r" eaLnBrk="1" hangingPunct="1"/>
            <a:r>
              <a:rPr lang="en-GB" altLang="en-US"/>
              <a:t>Quality</a:t>
            </a:r>
          </a:p>
        </p:txBody>
      </p:sp>
      <p:sp>
        <p:nvSpPr>
          <p:cNvPr id="11" name="Isosceles Triangle 10"/>
          <p:cNvSpPr/>
          <p:nvPr/>
        </p:nvSpPr>
        <p:spPr>
          <a:xfrm>
            <a:off x="2771775" y="2667000"/>
            <a:ext cx="2593975" cy="241776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46063"/>
            <a:ext cx="8229600" cy="661987"/>
          </a:xfrm>
        </p:spPr>
        <p:txBody>
          <a:bodyPr/>
          <a:lstStyle/>
          <a:p>
            <a:pPr eaLnBrk="1" hangingPunct="1"/>
            <a:r>
              <a:rPr lang="en-GB" altLang="en-US"/>
              <a:t>Constraint trade off</a:t>
            </a:r>
          </a:p>
        </p:txBody>
      </p:sp>
      <p:sp>
        <p:nvSpPr>
          <p:cNvPr id="9219" name="Content Placeholder 2"/>
          <p:cNvSpPr>
            <a:spLocks noGrp="1"/>
          </p:cNvSpPr>
          <p:nvPr>
            <p:ph idx="1"/>
          </p:nvPr>
        </p:nvSpPr>
        <p:spPr>
          <a:xfrm>
            <a:off x="457200" y="1196975"/>
            <a:ext cx="7848600" cy="4572000"/>
          </a:xfrm>
        </p:spPr>
        <p:txBody>
          <a:bodyPr/>
          <a:lstStyle/>
          <a:p>
            <a:pPr eaLnBrk="1" hangingPunct="1"/>
            <a:r>
              <a:rPr lang="en-GB" altLang="en-US"/>
              <a:t>Not always possible, so</a:t>
            </a:r>
          </a:p>
          <a:p>
            <a:pPr eaLnBrk="1" hangingPunct="1"/>
            <a:r>
              <a:rPr lang="en-GB" altLang="en-US"/>
              <a:t>Cost</a:t>
            </a:r>
          </a:p>
          <a:p>
            <a:pPr lvl="1" eaLnBrk="1" hangingPunct="1"/>
            <a:r>
              <a:rPr lang="en-GB" altLang="en-US">
                <a:latin typeface="TheSans B5 Plain"/>
              </a:rPr>
              <a:t>Increasing cost/resources will not always reduce time or increase quality</a:t>
            </a:r>
          </a:p>
          <a:p>
            <a:pPr lvl="1" eaLnBrk="1" hangingPunct="1"/>
            <a:r>
              <a:rPr lang="en-GB" altLang="en-US">
                <a:latin typeface="TheSans B5 Plain"/>
              </a:rPr>
              <a:t>Why is this?</a:t>
            </a:r>
          </a:p>
          <a:p>
            <a:pPr eaLnBrk="1" hangingPunct="1"/>
            <a:r>
              <a:rPr lang="en-GB" altLang="en-US"/>
              <a:t>Time</a:t>
            </a:r>
          </a:p>
          <a:p>
            <a:pPr lvl="1" eaLnBrk="1" hangingPunct="1"/>
            <a:r>
              <a:rPr lang="en-GB" altLang="en-US">
                <a:latin typeface="TheSans B5 Plain"/>
              </a:rPr>
              <a:t>Increasing time will not always increase quality?</a:t>
            </a:r>
          </a:p>
          <a:p>
            <a:pPr lvl="1" eaLnBrk="1" hangingPunct="1"/>
            <a:r>
              <a:rPr lang="en-GB" altLang="en-US">
                <a:latin typeface="TheSans B5 Plain"/>
              </a:rPr>
              <a:t>Why?</a:t>
            </a:r>
          </a:p>
          <a:p>
            <a:pPr eaLnBrk="1" hangingPunct="1"/>
            <a:endParaRPr lang="en-GB" altLang="en-US"/>
          </a:p>
        </p:txBody>
      </p:sp>
      <p:sp>
        <p:nvSpPr>
          <p:cNvPr id="9220"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9221"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922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13B32795-E62F-4370-92A2-60CAA106B94A}" type="slidenum">
              <a:rPr lang="en-US" altLang="en-US" sz="1200">
                <a:solidFill>
                  <a:srgbClr val="08515E"/>
                </a:solidFill>
              </a:rPr>
              <a:pPr/>
              <a:t>4</a:t>
            </a:fld>
            <a:endParaRPr lang="en-US" altLang="en-US" sz="1200">
              <a:solidFill>
                <a:srgbClr val="08515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altLang="en-US"/>
              <a:t>What cause costs?</a:t>
            </a:r>
          </a:p>
        </p:txBody>
      </p:sp>
      <p:sp>
        <p:nvSpPr>
          <p:cNvPr id="10243" name="Content Placeholder 2"/>
          <p:cNvSpPr>
            <a:spLocks noGrp="1"/>
          </p:cNvSpPr>
          <p:nvPr>
            <p:ph idx="1"/>
          </p:nvPr>
        </p:nvSpPr>
        <p:spPr/>
        <p:txBody>
          <a:bodyPr/>
          <a:lstStyle/>
          <a:p>
            <a:r>
              <a:rPr lang="en-GB" altLang="en-US"/>
              <a:t>People</a:t>
            </a:r>
          </a:p>
          <a:p>
            <a:pPr lvl="1"/>
            <a:r>
              <a:rPr lang="en-GB" altLang="en-US">
                <a:latin typeface="TheSans B5 Plain"/>
              </a:rPr>
              <a:t>More people </a:t>
            </a:r>
            <a:r>
              <a:rPr lang="en-GB" altLang="en-US">
                <a:latin typeface="TheSans B5 Plain"/>
                <a:sym typeface="Wingdings" panose="05000000000000000000" pitchFamily="2" charset="2"/>
              </a:rPr>
              <a:t> more cost</a:t>
            </a:r>
          </a:p>
          <a:p>
            <a:r>
              <a:rPr lang="en-GB" altLang="en-US">
                <a:sym typeface="Wingdings" panose="05000000000000000000" pitchFamily="2" charset="2"/>
              </a:rPr>
              <a:t>Hours per person per day</a:t>
            </a:r>
          </a:p>
          <a:p>
            <a:r>
              <a:rPr lang="en-GB" altLang="en-US">
                <a:sym typeface="Wingdings" panose="05000000000000000000" pitchFamily="2" charset="2"/>
              </a:rPr>
              <a:t>Using bought in software</a:t>
            </a:r>
          </a:p>
          <a:p>
            <a:r>
              <a:rPr lang="en-GB" altLang="en-US">
                <a:sym typeface="Wingdings" panose="05000000000000000000" pitchFamily="2" charset="2"/>
              </a:rPr>
              <a:t>Outsourcing</a:t>
            </a:r>
          </a:p>
          <a:p>
            <a:r>
              <a:rPr lang="en-GB" altLang="en-US">
                <a:sym typeface="Wingdings" panose="05000000000000000000" pitchFamily="2" charset="2"/>
              </a:rPr>
              <a:t>Hardware</a:t>
            </a:r>
          </a:p>
          <a:p>
            <a:endParaRPr lang="en-GB" altLang="en-US">
              <a:sym typeface="Wingdings" panose="05000000000000000000" pitchFamily="2" charset="2"/>
            </a:endParaRPr>
          </a:p>
          <a:p>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CA3D5C39-8ED7-4527-B025-F76545D33AE4}" type="slidenum">
              <a:rPr lang="en-US" altLang="en-US" sz="1200">
                <a:solidFill>
                  <a:srgbClr val="08515E"/>
                </a:solidFill>
              </a:rPr>
              <a:pPr/>
              <a:t>5</a:t>
            </a:fld>
            <a:endParaRPr lang="en-US" altLang="en-US" sz="1200">
              <a:solidFill>
                <a:srgbClr val="08515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548680"/>
            <a:ext cx="8229600" cy="661988"/>
          </a:xfrm>
        </p:spPr>
        <p:txBody>
          <a:bodyPr/>
          <a:lstStyle/>
          <a:p>
            <a:r>
              <a:rPr lang="en-GB" altLang="en-US" dirty="0"/>
              <a:t>Time/Cost trade off</a:t>
            </a:r>
          </a:p>
        </p:txBody>
      </p:sp>
      <p:sp>
        <p:nvSpPr>
          <p:cNvPr id="11267" name="Content Placeholder 2"/>
          <p:cNvSpPr>
            <a:spLocks noGrp="1"/>
          </p:cNvSpPr>
          <p:nvPr>
            <p:ph idx="1"/>
          </p:nvPr>
        </p:nvSpPr>
        <p:spPr>
          <a:xfrm>
            <a:off x="457200" y="1340768"/>
            <a:ext cx="7848600" cy="4572000"/>
          </a:xfrm>
        </p:spPr>
        <p:txBody>
          <a:bodyPr/>
          <a:lstStyle/>
          <a:p>
            <a:r>
              <a:rPr lang="en-GB" altLang="en-US" dirty="0"/>
              <a:t>To reduce time</a:t>
            </a:r>
          </a:p>
          <a:p>
            <a:pPr lvl="1"/>
            <a:r>
              <a:rPr lang="en-GB" altLang="en-US" dirty="0">
                <a:latin typeface="TheSans B5 Plain"/>
              </a:rPr>
              <a:t>Use more people</a:t>
            </a:r>
          </a:p>
          <a:p>
            <a:pPr lvl="1"/>
            <a:r>
              <a:rPr lang="en-GB" altLang="en-US" dirty="0">
                <a:latin typeface="TheSans B5 Plain"/>
              </a:rPr>
              <a:t>Buy in external software</a:t>
            </a:r>
          </a:p>
          <a:p>
            <a:pPr lvl="1"/>
            <a:r>
              <a:rPr lang="en-GB" altLang="en-US" dirty="0">
                <a:latin typeface="TheSans B5 Plain"/>
              </a:rPr>
              <a:t>Get staff to work longer hours</a:t>
            </a:r>
          </a:p>
          <a:p>
            <a:r>
              <a:rPr lang="en-GB" altLang="en-US" dirty="0">
                <a:latin typeface="TheSans B5 Plain"/>
              </a:rPr>
              <a:t>Constraints</a:t>
            </a:r>
          </a:p>
          <a:p>
            <a:pPr lvl="1"/>
            <a:r>
              <a:rPr lang="en-GB" altLang="en-US" dirty="0">
                <a:latin typeface="TheSans B5 Plain"/>
              </a:rPr>
              <a:t>Is software or people available to buy in?</a:t>
            </a:r>
          </a:p>
          <a:p>
            <a:pPr lvl="1"/>
            <a:r>
              <a:rPr lang="en-GB" altLang="en-US" dirty="0">
                <a:latin typeface="TheSans B5 Plain"/>
              </a:rPr>
              <a:t>Will people working longer hours produce good software</a:t>
            </a:r>
          </a:p>
          <a:p>
            <a:pPr lvl="1"/>
            <a:endParaRPr lang="en-GB" altLang="en-US" dirty="0">
              <a:latin typeface="TheSans B5 Plain"/>
            </a:endParaRPr>
          </a:p>
          <a:p>
            <a:pPr lvl="1"/>
            <a:endParaRPr lang="en-GB" altLang="en-US" dirty="0">
              <a:latin typeface="TheSans B5 Plain"/>
            </a:endParaRPr>
          </a:p>
          <a:p>
            <a:pPr lvl="1"/>
            <a:endParaRPr lang="en-GB" altLang="en-US" dirty="0">
              <a:latin typeface="TheSans B5 Plain"/>
            </a:endParaRP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AFF5BAD9-C862-4E49-BAE4-DCD8639BF6CF}" type="slidenum">
              <a:rPr lang="en-US" altLang="en-US" sz="1200">
                <a:solidFill>
                  <a:srgbClr val="08515E"/>
                </a:solidFill>
              </a:rPr>
              <a:pPr/>
              <a:t>6</a:t>
            </a:fld>
            <a:endParaRPr lang="en-US" altLang="en-US" sz="1200">
              <a:solidFill>
                <a:srgbClr val="08515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GB" altLang="en-US"/>
              <a:t>Time constraint</a:t>
            </a:r>
          </a:p>
        </p:txBody>
      </p:sp>
      <p:sp>
        <p:nvSpPr>
          <p:cNvPr id="12291" name="Content Placeholder 2"/>
          <p:cNvSpPr>
            <a:spLocks noGrp="1"/>
          </p:cNvSpPr>
          <p:nvPr>
            <p:ph idx="1"/>
          </p:nvPr>
        </p:nvSpPr>
        <p:spPr/>
        <p:txBody>
          <a:bodyPr/>
          <a:lstStyle/>
          <a:p>
            <a:pPr eaLnBrk="1" hangingPunct="1"/>
            <a:r>
              <a:rPr lang="en-GB" altLang="en-US"/>
              <a:t>Software components are often dependent</a:t>
            </a:r>
          </a:p>
          <a:p>
            <a:pPr eaLnBrk="1" hangingPunct="1"/>
            <a:r>
              <a:rPr lang="en-GB" altLang="en-US"/>
              <a:t>The more work done with class design, easier it is to decrease the development time … splitting the task..</a:t>
            </a:r>
          </a:p>
          <a:p>
            <a:pPr eaLnBrk="1" hangingPunct="1"/>
            <a:r>
              <a:rPr lang="en-GB" altLang="en-US"/>
              <a:t>Remember 20-80 rule, keep specification prioritized </a:t>
            </a:r>
          </a:p>
          <a:p>
            <a:pPr eaLnBrk="1" hangingPunct="1"/>
            <a:r>
              <a:rPr lang="en-GB" altLang="en-US"/>
              <a:t>People working longer hours will make more mistakes, which need fixing</a:t>
            </a:r>
          </a:p>
          <a:p>
            <a:pPr eaLnBrk="1" hangingPunct="1"/>
            <a:endParaRPr lang="en-GB" altLang="en-US"/>
          </a:p>
          <a:p>
            <a:pPr eaLnBrk="1" hangingPunct="1"/>
            <a:endParaRPr lang="en-GB" altLang="en-US"/>
          </a:p>
        </p:txBody>
      </p:sp>
      <p:sp>
        <p:nvSpPr>
          <p:cNvPr id="10244"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0245"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024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57B56428-9664-4CC3-922C-CF292A886C7F}" type="slidenum">
              <a:rPr lang="en-US" altLang="en-US" sz="1200">
                <a:solidFill>
                  <a:srgbClr val="08515E"/>
                </a:solidFill>
              </a:rPr>
              <a:pPr/>
              <a:t>7</a:t>
            </a:fld>
            <a:endParaRPr lang="en-US" altLang="en-US" sz="1200">
              <a:solidFill>
                <a:srgbClr val="08515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 and testing</a:t>
            </a:r>
          </a:p>
        </p:txBody>
      </p:sp>
      <p:sp>
        <p:nvSpPr>
          <p:cNvPr id="3" name="Content Placeholder 2"/>
          <p:cNvSpPr>
            <a:spLocks noGrp="1"/>
          </p:cNvSpPr>
          <p:nvPr>
            <p:ph idx="1"/>
          </p:nvPr>
        </p:nvSpPr>
        <p:spPr/>
        <p:txBody>
          <a:bodyPr/>
          <a:lstStyle/>
          <a:p>
            <a:r>
              <a:rPr lang="en-GB" dirty="0"/>
              <a:t>Testing cycles take a lot of time</a:t>
            </a:r>
          </a:p>
          <a:p>
            <a:r>
              <a:rPr lang="en-GB" dirty="0"/>
              <a:t>You can increase testing staff to reduce test cycle time</a:t>
            </a:r>
          </a:p>
          <a:p>
            <a:r>
              <a:rPr lang="en-GB" dirty="0"/>
              <a:t>This will</a:t>
            </a:r>
          </a:p>
          <a:p>
            <a:pPr lvl="1"/>
            <a:r>
              <a:rPr lang="en-GB" dirty="0"/>
              <a:t>Increase cost</a:t>
            </a:r>
          </a:p>
          <a:p>
            <a:pPr lvl="1"/>
            <a:r>
              <a:rPr lang="en-GB" dirty="0"/>
              <a:t>Improve quality hopefully</a:t>
            </a:r>
          </a:p>
          <a:p>
            <a:pPr lvl="1"/>
            <a:r>
              <a:rPr lang="en-GB" dirty="0"/>
              <a:t>Reduce time to complete development</a:t>
            </a:r>
          </a:p>
        </p:txBody>
      </p:sp>
      <p:sp>
        <p:nvSpPr>
          <p:cNvPr id="4" name="Date Placeholder 3"/>
          <p:cNvSpPr>
            <a:spLocks noGrp="1"/>
          </p:cNvSpPr>
          <p:nvPr>
            <p:ph type="dt" sz="half" idx="10"/>
          </p:nvPr>
        </p:nvSpPr>
        <p:spPr/>
        <p:txBody>
          <a:bodyPr/>
          <a:lstStyle/>
          <a:p>
            <a:pPr>
              <a:defRPr/>
            </a:pPr>
            <a:r>
              <a:rPr lang="en-US"/>
              <a:t>© University of Liverpool</a:t>
            </a:r>
            <a:endParaRPr lang="en-US"/>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r>
              <a:rPr lang="en-US" altLang="en-US"/>
              <a:t>slide  </a:t>
            </a:r>
            <a:fld id="{0E01ADDB-87D6-44E0-A2CB-94C4F21E5CD7}" type="slidenum">
              <a:rPr lang="en-US" altLang="en-US" smtClean="0"/>
              <a:pPr/>
              <a:t>8</a:t>
            </a:fld>
            <a:endParaRPr lang="en-US" altLang="en-US"/>
          </a:p>
        </p:txBody>
      </p:sp>
    </p:spTree>
    <p:extLst>
      <p:ext uri="{BB962C8B-B14F-4D97-AF65-F5344CB8AC3E}">
        <p14:creationId xmlns:p14="http://schemas.microsoft.com/office/powerpoint/2010/main" val="139769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tLang="en-US"/>
              <a:t>Quality/time</a:t>
            </a:r>
          </a:p>
        </p:txBody>
      </p:sp>
      <p:sp>
        <p:nvSpPr>
          <p:cNvPr id="13315" name="Content Placeholder 2"/>
          <p:cNvSpPr>
            <a:spLocks noGrp="1"/>
          </p:cNvSpPr>
          <p:nvPr>
            <p:ph idx="1"/>
          </p:nvPr>
        </p:nvSpPr>
        <p:spPr/>
        <p:txBody>
          <a:bodyPr/>
          <a:lstStyle/>
          <a:p>
            <a:r>
              <a:rPr lang="en-GB" altLang="en-US"/>
              <a:t>More time may deliver more quality but only</a:t>
            </a:r>
          </a:p>
          <a:p>
            <a:pPr lvl="1"/>
            <a:r>
              <a:rPr lang="en-GB" altLang="en-US">
                <a:latin typeface="TheSans B5 Plain"/>
              </a:rPr>
              <a:t>If time is spent doing testing and QA and not adding more functionality</a:t>
            </a:r>
          </a:p>
          <a:p>
            <a:pPr lvl="1"/>
            <a:r>
              <a:rPr lang="en-GB" altLang="en-US">
                <a:latin typeface="TheSans B5 Plain"/>
              </a:rPr>
              <a:t>If software development is progressive not regressive  (see source control)</a:t>
            </a:r>
          </a:p>
          <a:p>
            <a:pPr lvl="1"/>
            <a:r>
              <a:rPr lang="en-GB" altLang="en-US">
                <a:latin typeface="TheSans B5 Plain"/>
              </a:rPr>
              <a:t>There are proper processes for QA</a:t>
            </a:r>
          </a:p>
          <a:p>
            <a:pPr lvl="1"/>
            <a:endParaRPr lang="en-GB" altLang="en-US">
              <a:latin typeface="TheSans B5 Plain"/>
            </a:endParaRPr>
          </a:p>
          <a:p>
            <a:pPr lvl="1"/>
            <a:endParaRPr lang="en-GB" altLang="en-US">
              <a:latin typeface="TheSans B5 Plain"/>
            </a:endParaRP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3A6DFBE0-16AA-410A-B2EA-86412298DDA8}" type="slidenum">
              <a:rPr lang="en-US" altLang="en-US" sz="1200">
                <a:solidFill>
                  <a:srgbClr val="08515E"/>
                </a:solidFill>
              </a:rPr>
              <a:pPr/>
              <a:t>9</a:t>
            </a:fld>
            <a:endParaRPr lang="en-US" altLang="en-US" sz="1200">
              <a:solidFill>
                <a:srgbClr val="08515E"/>
              </a:solidFill>
            </a:endParaRPr>
          </a:p>
        </p:txBody>
      </p:sp>
    </p:spTree>
  </p:cSld>
  <p:clrMapOvr>
    <a:masterClrMapping/>
  </p:clrMapOvr>
</p:sld>
</file>

<file path=ppt/theme/theme1.xml><?xml version="1.0" encoding="utf-8"?>
<a:theme xmlns:a="http://schemas.openxmlformats.org/drawingml/2006/main" name="Orbitage Presentation 2011">
  <a:themeElements>
    <a:clrScheme name="">
      <a:dk1>
        <a:srgbClr val="00494F"/>
      </a:dk1>
      <a:lt1>
        <a:srgbClr val="FFFFFF"/>
      </a:lt1>
      <a:dk2>
        <a:srgbClr val="709302"/>
      </a:dk2>
      <a:lt2>
        <a:srgbClr val="CEEA82"/>
      </a:lt2>
      <a:accent1>
        <a:srgbClr val="EFEA07"/>
      </a:accent1>
      <a:accent2>
        <a:srgbClr val="8C706B"/>
      </a:accent2>
      <a:accent3>
        <a:srgbClr val="FFFFFF"/>
      </a:accent3>
      <a:accent4>
        <a:srgbClr val="003D42"/>
      </a:accent4>
      <a:accent5>
        <a:srgbClr val="F6F3AA"/>
      </a:accent5>
      <a:accent6>
        <a:srgbClr val="7E6560"/>
      </a:accent6>
      <a:hlink>
        <a:srgbClr val="00494F"/>
      </a:hlink>
      <a:folHlink>
        <a:srgbClr val="CEEA82"/>
      </a:folHlink>
    </a:clrScheme>
    <a:fontScheme name="Orbitage Presentation 2011">
      <a:majorFont>
        <a:latin typeface="TheSans B7 Bold"/>
        <a:ea typeface=""/>
        <a:cs typeface=""/>
      </a:majorFont>
      <a:minorFont>
        <a:latin typeface="TheSans B7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rbitage Presentation 20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bitage Presentation 20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bitage Presentation 20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bitage Presentation 20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bitage Presentation 20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bitage Presentation 20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age Presentation 201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bitage Presentation 20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bitage Presentation 20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bitage Presentation 20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bitage Presentation 20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bitage Presentation 20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Orbitage Presentation 2011</Template>
  <TotalTime>3508</TotalTime>
  <Words>2406</Words>
  <Application>Microsoft Office PowerPoint</Application>
  <PresentationFormat>On-screen Show (4:3)</PresentationFormat>
  <Paragraphs>293</Paragraphs>
  <Slides>25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TheSans B5 Plain</vt:lpstr>
      <vt:lpstr>Arial</vt:lpstr>
      <vt:lpstr>TheSans B7 Bold</vt:lpstr>
      <vt:lpstr>Times</vt:lpstr>
      <vt:lpstr>Times CE</vt:lpstr>
      <vt:lpstr>Wingdings</vt:lpstr>
      <vt:lpstr>Orbitage Presentation 2011</vt:lpstr>
      <vt:lpstr>SOFTWARE PROJECT MANAGEMENT AND COST ESTIMATION</vt:lpstr>
      <vt:lpstr>PowerPoint Presentation</vt:lpstr>
      <vt:lpstr>The Constraint Triangle</vt:lpstr>
      <vt:lpstr>Constraint trade off</vt:lpstr>
      <vt:lpstr>What cause costs?</vt:lpstr>
      <vt:lpstr>Time/Cost trade off</vt:lpstr>
      <vt:lpstr>Time constraint</vt:lpstr>
      <vt:lpstr>Time and testing</vt:lpstr>
      <vt:lpstr>Quality/time</vt:lpstr>
      <vt:lpstr>Regressive development</vt:lpstr>
      <vt:lpstr>Testing cycles</vt:lpstr>
      <vt:lpstr>Why disasters happen ?</vt:lpstr>
      <vt:lpstr>Software Project Estimation</vt:lpstr>
      <vt:lpstr>Mythical man month</vt:lpstr>
      <vt:lpstr>Schedule slippage</vt:lpstr>
      <vt:lpstr>Slippage delay Assumption 1</vt:lpstr>
      <vt:lpstr>Slippage delay Assumption 2</vt:lpstr>
      <vt:lpstr>Further strategies</vt:lpstr>
      <vt:lpstr>Triage</vt:lpstr>
      <vt:lpstr>Analysis</vt:lpstr>
      <vt:lpstr>PowerPoint Presentation</vt:lpstr>
      <vt:lpstr>Sequential constraints</vt:lpstr>
      <vt:lpstr>Task partitioning</vt:lpstr>
      <vt:lpstr>In practise</vt:lpstr>
      <vt:lpstr>In practise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IPTV Systems</dc:title>
  <dc:creator>Jeffrey</dc:creator>
  <cp:lastModifiedBy>Seb</cp:lastModifiedBy>
  <cp:revision>121</cp:revision>
  <dcterms:created xsi:type="dcterms:W3CDTF">2011-03-17T01:48:00Z</dcterms:created>
  <dcterms:modified xsi:type="dcterms:W3CDTF">2016-08-18T14:00:27Z</dcterms:modified>
</cp:coreProperties>
</file>