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ink/ink1.xml" ContentType="application/inkml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73" r:id="rId14"/>
    <p:sldId id="266" r:id="rId15"/>
    <p:sldId id="267" r:id="rId16"/>
    <p:sldId id="268" r:id="rId17"/>
    <p:sldId id="274" r:id="rId18"/>
    <p:sldId id="269" r:id="rId19"/>
    <p:sldId id="271" r:id="rId20"/>
    <p:sldId id="270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4" autoAdjust="0"/>
    <p:restoredTop sz="94682" autoAdjust="0"/>
  </p:normalViewPr>
  <p:slideViewPr>
    <p:cSldViewPr showGuides="1">
      <p:cViewPr>
        <p:scale>
          <a:sx n="100" d="100"/>
          <a:sy n="100" d="100"/>
        </p:scale>
        <p:origin x="-1188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explosion val="0"/>
          <c:dPt>
            <c:idx val="0"/>
            <c:bubble3D val="0"/>
            <c:explosion val="12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9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19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08185331000292"/>
                  <c:y val="-0.286187187571471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000" b="0" i="0" u="none" strike="noStrike" kern="1200" baseline="0">
                        <a:solidFill>
                          <a:schemeClr val="tx1"/>
                        </a:solidFill>
                        <a:latin typeface="Arial"/>
                        <a:ea typeface="钉钉进步体"/>
                        <a:cs typeface="+mn-cs"/>
                        <a:sym typeface="Arial"/>
                      </a:defRPr>
                    </a:pPr>
                    <a:r>
                      <a:rPr lang="en-US"/>
                      <a:t>5%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837962962963"/>
                      <c:h val="0.38031639004149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Arial"/>
                    <a:ea typeface="钉钉进步体"/>
                    <a:cs typeface="+mn-cs"/>
                    <a:sym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rial"/>
          <a:ea typeface="钉钉进步体"/>
          <a:sym typeface="Arial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25613093872229"/>
          <c:y val="0.185806618171878"/>
          <c:w val="0.899307268039792"/>
          <c:h val="0.6964041974821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lumMod val="75000"/>
                </a:schemeClr>
              </a:solidFill>
              <a:prstDash val="solid"/>
              <a:round/>
            </a:ln>
          </c:spPr>
          <c:marker>
            <c:symbol val="circle"/>
            <c:size val="8"/>
            <c:spPr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bevel/>
              </a:ln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4.1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4.6</c:v>
                </c:pt>
                <c:pt idx="9">
                  <c:v>4.9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323676032"/>
        <c:axId val="323715072"/>
      </c:lineChart>
      <c:catAx>
        <c:axId val="323676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defRPr>
            </a:pPr>
          </a:p>
        </c:txPr>
        <c:crossAx val="323715072"/>
        <c:crosses val="autoZero"/>
        <c:auto val="1"/>
        <c:lblAlgn val="ctr"/>
        <c:lblOffset val="100"/>
        <c:noMultiLvlLbl val="0"/>
      </c:catAx>
      <c:valAx>
        <c:axId val="3237150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[$$-1009]#,##0.00" sourceLinked="0"/>
        <c:majorTickMark val="in"/>
        <c:minorTickMark val="in"/>
        <c:tickLblPos val="low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defRPr>
            </a:pPr>
          </a:p>
        </c:txPr>
        <c:crossAx val="32367603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lang="zh-CN" sz="1800">
          <a:latin typeface="Arial"/>
          <a:ea typeface="钉钉进步体"/>
          <a:cs typeface="阿里巴巴普惠体 2.0 55 Regular" panose="00020600040101010101" pitchFamily="18" charset="-122"/>
          <a:sym typeface="Arial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2.3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1.2</c:v>
                </c:pt>
                <c:pt idx="5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9"/>
        <c:overlap val="100"/>
        <c:axId val="447395328"/>
        <c:axId val="447396864"/>
      </c:barChart>
      <c:barChart>
        <c:barDir val="bar"/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9"/>
        <c:overlap val="100"/>
        <c:axId val="447408384"/>
        <c:axId val="447406848"/>
      </c:barChart>
      <c:catAx>
        <c:axId val="447395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defRPr>
            </a:pPr>
          </a:p>
        </c:txPr>
        <c:crossAx val="447396864"/>
        <c:crosses val="autoZero"/>
        <c:auto val="1"/>
        <c:lblAlgn val="ctr"/>
        <c:lblOffset val="100"/>
        <c:noMultiLvlLbl val="0"/>
      </c:catAx>
      <c:valAx>
        <c:axId val="447396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defRPr>
            </a:pPr>
          </a:p>
        </c:txPr>
        <c:crossAx val="447395328"/>
        <c:crosses val="autoZero"/>
        <c:crossBetween val="between"/>
      </c:valAx>
      <c:valAx>
        <c:axId val="447406848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defRPr>
            </a:pPr>
          </a:p>
        </c:txPr>
        <c:crossAx val="447408384"/>
        <c:crosses val="max"/>
        <c:crossBetween val="between"/>
      </c:valAx>
      <c:catAx>
        <c:axId val="447408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defRPr>
            </a:pPr>
          </a:p>
        </c:txPr>
        <c:crossAx val="447406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rial"/>
          <a:ea typeface="钉钉进步体"/>
          <a:cs typeface="阿里巴巴普惠体 2.0 55 Regular" panose="00020600040101010101" pitchFamily="18" charset="-122"/>
          <a:sym typeface="Arial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968576"/>
        <c:axId val="448970112"/>
      </c:barChart>
      <c:catAx>
        <c:axId val="44896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Arial"/>
                <a:ea typeface="钉钉进步体"/>
                <a:cs typeface="+mn-cs"/>
                <a:sym typeface="Arial"/>
              </a:defRPr>
            </a:pPr>
          </a:p>
        </c:txPr>
        <c:crossAx val="448970112"/>
        <c:crosses val="autoZero"/>
        <c:auto val="1"/>
        <c:lblAlgn val="ctr"/>
        <c:lblOffset val="100"/>
        <c:noMultiLvlLbl val="0"/>
      </c:catAx>
      <c:valAx>
        <c:axId val="44897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Arial"/>
                <a:ea typeface="钉钉进步体"/>
                <a:cs typeface="+mn-cs"/>
                <a:sym typeface="Arial"/>
              </a:defRPr>
            </a:pPr>
          </a:p>
        </c:txPr>
        <c:crossAx val="44896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rial"/>
          <a:ea typeface="钉钉进步体"/>
          <a:sym typeface="Arial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Arial"/>
                <a:ea typeface="钉钉进步体"/>
                <a:cs typeface="+mn-cs"/>
                <a:sym typeface="Arial"/>
              </a:defRPr>
            </a:pPr>
            <a:r>
              <a:rPr lang="zh-CN"/>
              <a:t>项目</a:t>
            </a:r>
            <a:r>
              <a:rPr lang="en-US"/>
              <a:t>XX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p3d/>
            </c:spPr>
          </c:dPt>
          <c:dPt>
            <c:idx val="1"/>
            <c:bubble3D val="0"/>
            <c:explosion val="1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</c:dPt>
          <c:dPt>
            <c:idx val="2"/>
            <c:bubble3D val="0"/>
            <c:explosion val="17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p3d/>
            </c:spPr>
          </c:dPt>
          <c:dPt>
            <c:idx val="3"/>
            <c:bubble3D val="0"/>
            <c:explosion val="2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  <a:sp3d/>
            </c:spPr>
          </c:dPt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5acc330b-9c5f-415c-9481-5343dbbc016b}" type="CATEGORYNAME">
                      <a:t>[CATEGORY NAME]</a:t>
                    </a:fld>
                    <a:endParaRPr lang="zh-CN" altLang="en-US" b="0" i="0" u="none" strike="noStrike" baseline="0">
                      <a:latin typeface="Arial" panose="02080604020202020204" pitchFamily="34" charset="0"/>
                      <a:ea typeface="Arial" panose="02080604020202020204" pitchFamily="34" charset="0"/>
                      <a:cs typeface="+mn-ea"/>
                    </a:endParaRP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</c:dLbl>
            <c:dLbl>
              <c:idx val="2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950bdf58-bfb5-4cdb-9fc4-35f232a87861}" type="CATEGORYNAME">
                      <a:t>[CATEGORY NAME]</a:t>
                    </a:fld>
                    <a:endParaRPr lang="zh-CN" altLang="en-US" b="0" i="0" u="none" strike="noStrike" baseline="0">
                      <a:latin typeface="Arial" panose="02080604020202020204" pitchFamily="34" charset="0"/>
                      <a:ea typeface="Arial" panose="02080604020202020204" pitchFamily="34" charset="0"/>
                      <a:cs typeface="+mn-ea"/>
                    </a:endParaRP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c4384be8-696b-47ef-86e0-6a6cb0f6a834}" type="CATEGORYNAME">
                      <a:t>[CATEGORY NAME]</a:t>
                    </a:fld>
                    <a:endParaRPr lang="zh-CN" altLang="en-US" b="0" i="0" u="none" strike="noStrike" baseline="0">
                      <a:latin typeface="Arial" panose="02080604020202020204" pitchFamily="34" charset="0"/>
                      <a:ea typeface="Arial" panose="02080604020202020204" pitchFamily="34" charset="0"/>
                      <a:cs typeface="+mn-ea"/>
                    </a:endParaRP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Arial"/>
                    <a:ea typeface="钉钉进步体"/>
                    <a:cs typeface="+mn-cs"/>
                    <a:sym typeface="Arial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3791262217958"/>
          <c:y val="0.914956480317406"/>
          <c:w val="0.355908038535886"/>
          <c:h val="0.069089877591445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Arial"/>
              <a:ea typeface="钉钉进步体"/>
              <a:cs typeface="+mn-cs"/>
              <a:sym typeface="Arial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rial"/>
          <a:ea typeface="钉钉进步体"/>
          <a:sym typeface="Arial"/>
        </a:defRPr>
      </a:pPr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08:59:41"/>
    </inkml:context>
    <inkml:brush xml:id="br0">
      <inkml:brushProperty name="width" value="0" units="cm"/>
      <inkml:brushProperty name="height" value="0.6" units="cm"/>
      <inkml:brushProperty name="color" value="#849398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8A5E-9430-40E6-B3BA-A237DEC4D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D5C9-C3FD-490D-A58C-BF5DE4AB7E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BD5C9-C3FD-490D-A58C-BF5DE4AB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51940" y="-20472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7F45-58A1-4E19-808B-F854372F4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CBB2-0B4F-45EE-9B55-638D861C79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hyperlink" Target="https://ibaotu.com/ppt/" TargetMode="Externa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4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10.png"/><Relationship Id="rId18" Type="http://schemas.openxmlformats.org/officeDocument/2006/relationships/customXml" Target="../ink/ink1.xml"/><Relationship Id="rId17" Type="http://schemas.openxmlformats.org/officeDocument/2006/relationships/image" Target="../media/image9.png"/><Relationship Id="rId16" Type="http://schemas.openxmlformats.org/officeDocument/2006/relationships/hyperlink" Target="http://www.1ppt.com/ziti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shouchaobao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jianli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" r="830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1728004" y="687016"/>
            <a:ext cx="369332" cy="3755779"/>
            <a:chOff x="11687685" y="1908421"/>
            <a:chExt cx="369332" cy="3755779"/>
          </a:xfrm>
        </p:grpSpPr>
        <p:grpSp>
          <p:nvGrpSpPr>
            <p:cNvPr id="5" name="组合 4"/>
            <p:cNvGrpSpPr/>
            <p:nvPr/>
          </p:nvGrpSpPr>
          <p:grpSpPr>
            <a:xfrm>
              <a:off x="11687685" y="1908421"/>
              <a:ext cx="369332" cy="2518379"/>
              <a:chOff x="11687685" y="1908421"/>
              <a:chExt cx="369332" cy="251837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1687685" y="1908421"/>
                <a:ext cx="369332" cy="251837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聚能前行不负韶华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11790893" y="2149317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1790893" y="2475938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1790893" y="2802559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1790893" y="3129180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1790893" y="3455801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1790893" y="3782422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1790893" y="4109044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1872351" y="4432300"/>
              <a:ext cx="0" cy="1231900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0177706" y="5897864"/>
            <a:ext cx="1638300" cy="544987"/>
            <a:chOff x="10303041" y="6007200"/>
            <a:chExt cx="1638300" cy="544987"/>
          </a:xfrm>
        </p:grpSpPr>
        <p:sp>
          <p:nvSpPr>
            <p:cNvPr id="16" name="文本框 15"/>
            <p:cNvSpPr txBox="1"/>
            <p:nvPr/>
          </p:nvSpPr>
          <p:spPr>
            <a:xfrm>
              <a:off x="10537448" y="6007200"/>
              <a:ext cx="14038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THANKS YOU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303041" y="6291837"/>
              <a:ext cx="1638300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2024·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筑梦起航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2115" y="2234565"/>
            <a:ext cx="9714641" cy="2484755"/>
            <a:chOff x="607984" y="1837740"/>
            <a:chExt cx="6064080" cy="2484755"/>
          </a:xfrm>
        </p:grpSpPr>
        <p:sp>
          <p:nvSpPr>
            <p:cNvPr id="18" name="文本框 17"/>
            <p:cNvSpPr txBox="1"/>
            <p:nvPr/>
          </p:nvSpPr>
          <p:spPr>
            <a:xfrm>
              <a:off x="623393" y="1837740"/>
              <a:ext cx="5040559" cy="144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88000"/>
                      </a:srgbClr>
                    </a:outerShdw>
                  </a:effectLst>
                  <a:latin typeface="Arial"/>
                  <a:ea typeface="钉钉进步体"/>
                  <a:cs typeface="阿里巴巴普惠体 2.0 115 Black" panose="00020600040101010101" pitchFamily="18" charset="-122"/>
                  <a:sym typeface="Arial"/>
                </a:rPr>
                <a:t>髁突对称性分析</a:t>
              </a:r>
              <a:endPara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8000"/>
                    </a:srgbClr>
                  </a:outerShdw>
                </a:effectLst>
                <a:latin typeface="Arial"/>
                <a:ea typeface="钉钉进步体"/>
                <a:cs typeface="阿里巴巴普惠体 2.0 115 Black" panose="00020600040101010101" pitchFamily="18" charset="-122"/>
                <a:sym typeface="Arial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607984" y="3783282"/>
              <a:ext cx="6064080" cy="338554"/>
            </a:xfrm>
            <a:prstGeom prst="parallelogram">
              <a:avLst/>
            </a:prstGeom>
            <a:gradFill flip="none" rotWithShape="1">
              <a:gsLst>
                <a:gs pos="21800">
                  <a:srgbClr val="F8FAFD">
                    <a:alpha val="11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钉钉进步体"/>
                <a:sym typeface="Arial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8992" y="4077385"/>
              <a:ext cx="3278460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85000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OVERVIEW OF THEL PROJECT SITUATION</a:t>
              </a:r>
              <a:endParaRPr lang="zh-CN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5000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" r="830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1728004" y="687016"/>
            <a:ext cx="369332" cy="3755779"/>
            <a:chOff x="11687685" y="1908421"/>
            <a:chExt cx="369332" cy="3755779"/>
          </a:xfrm>
        </p:grpSpPr>
        <p:grpSp>
          <p:nvGrpSpPr>
            <p:cNvPr id="5" name="组合 4"/>
            <p:cNvGrpSpPr/>
            <p:nvPr/>
          </p:nvGrpSpPr>
          <p:grpSpPr>
            <a:xfrm>
              <a:off x="11687685" y="1908421"/>
              <a:ext cx="369332" cy="2518379"/>
              <a:chOff x="11687685" y="1908421"/>
              <a:chExt cx="369332" cy="251837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1687685" y="1908421"/>
                <a:ext cx="369332" cy="251837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聚能前行不负韶华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11790893" y="2149317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1790893" y="2475938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1790893" y="2802559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1790893" y="3129180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1790893" y="3455801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1790893" y="3782422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1790893" y="4109044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1872351" y="4432300"/>
              <a:ext cx="0" cy="1231900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0177706" y="5897864"/>
            <a:ext cx="1638300" cy="546247"/>
            <a:chOff x="10303041" y="6007200"/>
            <a:chExt cx="1638300" cy="546247"/>
          </a:xfrm>
        </p:grpSpPr>
        <p:sp>
          <p:nvSpPr>
            <p:cNvPr id="16" name="文本框 15"/>
            <p:cNvSpPr txBox="1"/>
            <p:nvPr/>
          </p:nvSpPr>
          <p:spPr>
            <a:xfrm>
              <a:off x="10537448" y="6007200"/>
              <a:ext cx="14038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THANKS YOU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303041" y="6291837"/>
              <a:ext cx="16383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202X·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筑梦起航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7369" y="2234395"/>
            <a:ext cx="6515447" cy="2485553"/>
            <a:chOff x="603082" y="1837740"/>
            <a:chExt cx="6515446" cy="2485553"/>
          </a:xfrm>
        </p:grpSpPr>
        <p:sp>
          <p:nvSpPr>
            <p:cNvPr id="18" name="文本框 17"/>
            <p:cNvSpPr txBox="1"/>
            <p:nvPr/>
          </p:nvSpPr>
          <p:spPr>
            <a:xfrm>
              <a:off x="623393" y="1837740"/>
              <a:ext cx="504055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88000"/>
                      </a:srgbClr>
                    </a:outerShdw>
                  </a:effectLst>
                  <a:latin typeface="Arial"/>
                  <a:ea typeface="钉钉进步体"/>
                  <a:cs typeface="阿里巴巴普惠体 2.0 115 Black" panose="00020600040101010101" pitchFamily="18" charset="-122"/>
                  <a:sym typeface="Arial"/>
                </a:rPr>
                <a:t>PART 03</a:t>
              </a:r>
              <a:endPara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8000"/>
                    </a:srgbClr>
                  </a:outerShdw>
                </a:effectLst>
                <a:latin typeface="Arial"/>
                <a:ea typeface="钉钉进步体"/>
                <a:cs typeface="阿里巴巴普惠体 2.0 115 Black" panose="00020600040101010101" pitchFamily="18" charset="-122"/>
                <a:sym typeface="Arial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03082" y="3198506"/>
              <a:ext cx="6330779" cy="923330"/>
              <a:chOff x="603082" y="3198506"/>
              <a:chExt cx="6330779" cy="923330"/>
            </a:xfrm>
          </p:grpSpPr>
          <p:sp>
            <p:nvSpPr>
              <p:cNvPr id="21" name="平行四边形 20"/>
              <p:cNvSpPr/>
              <p:nvPr/>
            </p:nvSpPr>
            <p:spPr>
              <a:xfrm>
                <a:off x="607984" y="3783282"/>
                <a:ext cx="6064080" cy="338554"/>
              </a:xfrm>
              <a:prstGeom prst="parallelogram">
                <a:avLst/>
              </a:prstGeom>
              <a:gradFill flip="none" rotWithShape="1">
                <a:gsLst>
                  <a:gs pos="21800">
                    <a:srgbClr val="F8FAFD">
                      <a:alpha val="11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钉钉进步体"/>
                  <a:sym typeface="Arial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03082" y="3198506"/>
                <a:ext cx="63307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71000"/>
                        </a:srgbClr>
                      </a:outerShdw>
                    </a:effectLst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71000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29172" y="4077072"/>
              <a:ext cx="64893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85000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OVERVIEW OF THE COMPANY'S ANNUAL PROJECT SITUATION</a:t>
              </a:r>
              <a:endParaRPr lang="zh-CN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5000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53732" y="2110435"/>
            <a:ext cx="1659747" cy="1430817"/>
            <a:chOff x="1118937" y="1431758"/>
            <a:chExt cx="938463" cy="809020"/>
          </a:xfrm>
        </p:grpSpPr>
        <p:sp>
          <p:nvSpPr>
            <p:cNvPr id="3" name="六边形 2"/>
            <p:cNvSpPr/>
            <p:nvPr/>
          </p:nvSpPr>
          <p:spPr>
            <a:xfrm>
              <a:off x="1118937" y="1431758"/>
              <a:ext cx="938463" cy="80902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651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钉钉进步体"/>
                <a:sym typeface="Arial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2566" y="1605609"/>
              <a:ext cx="311206" cy="461317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266127" y="2110434"/>
            <a:ext cx="1659747" cy="1430817"/>
            <a:chOff x="6845968" y="1431758"/>
            <a:chExt cx="938463" cy="809020"/>
          </a:xfrm>
        </p:grpSpPr>
        <p:sp>
          <p:nvSpPr>
            <p:cNvPr id="11" name="六边形 10"/>
            <p:cNvSpPr/>
            <p:nvPr/>
          </p:nvSpPr>
          <p:spPr>
            <a:xfrm>
              <a:off x="6845968" y="1431758"/>
              <a:ext cx="938463" cy="80902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651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钉钉进步体"/>
                <a:sym typeface="Arial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5265" y="1620954"/>
              <a:ext cx="399869" cy="430628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776841" y="2110434"/>
            <a:ext cx="1659747" cy="1430817"/>
            <a:chOff x="6845968" y="5233736"/>
            <a:chExt cx="938463" cy="809020"/>
          </a:xfrm>
        </p:grpSpPr>
        <p:sp>
          <p:nvSpPr>
            <p:cNvPr id="14" name="六边形 13"/>
            <p:cNvSpPr/>
            <p:nvPr/>
          </p:nvSpPr>
          <p:spPr>
            <a:xfrm>
              <a:off x="6845968" y="5233736"/>
              <a:ext cx="938463" cy="80902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651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钉钉进步体"/>
                <a:sym typeface="Arial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4146" y="5388851"/>
              <a:ext cx="514625" cy="498790"/>
            </a:xfrm>
            <a:prstGeom prst="rect">
              <a:avLst/>
            </a:prstGeom>
          </p:spPr>
        </p:pic>
      </p:grpSp>
      <p:sp>
        <p:nvSpPr>
          <p:cNvPr id="16" name="箭头: V 形 15"/>
          <p:cNvSpPr/>
          <p:nvPr/>
        </p:nvSpPr>
        <p:spPr>
          <a:xfrm>
            <a:off x="3103275" y="2278986"/>
            <a:ext cx="1498600" cy="2385869"/>
          </a:xfrm>
          <a:prstGeom prst="chevron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accent1">
                    <a:lumMod val="45000"/>
                    <a:lumOff val="55000"/>
                    <a:alpha val="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/>
              <a:ea typeface="钉钉进步体"/>
              <a:sym typeface="Arial"/>
            </a:endParaRPr>
          </a:p>
        </p:txBody>
      </p:sp>
      <p:sp>
        <p:nvSpPr>
          <p:cNvPr id="17" name="箭头: V 形 16"/>
          <p:cNvSpPr/>
          <p:nvPr/>
        </p:nvSpPr>
        <p:spPr>
          <a:xfrm>
            <a:off x="6652845" y="2278986"/>
            <a:ext cx="1498600" cy="2385869"/>
          </a:xfrm>
          <a:prstGeom prst="chevron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accent1">
                    <a:lumMod val="45000"/>
                    <a:lumOff val="55000"/>
                    <a:alpha val="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/>
              <a:ea typeface="钉钉进步体"/>
              <a:sym typeface="Arial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11384" y="5280486"/>
            <a:ext cx="9369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单击此处添加标题内容，标题要与内容相符，需要注意字体大小及文本匹配程度、单击此处添加标题内容，标题要与内容相符，需要注意字体大小及文本匹配程度、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33162" y="3673085"/>
            <a:ext cx="2094269" cy="1314590"/>
            <a:chOff x="6706465" y="1651503"/>
            <a:chExt cx="2094269" cy="1314590"/>
          </a:xfrm>
        </p:grpSpPr>
        <p:sp>
          <p:nvSpPr>
            <p:cNvPr id="29" name="文本框 28"/>
            <p:cNvSpPr txBox="1"/>
            <p:nvPr/>
          </p:nvSpPr>
          <p:spPr>
            <a:xfrm>
              <a:off x="6731880" y="1651503"/>
              <a:ext cx="2068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06465" y="2065847"/>
              <a:ext cx="2094269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36470" y="3673085"/>
            <a:ext cx="2094269" cy="1314590"/>
            <a:chOff x="6706465" y="1651503"/>
            <a:chExt cx="2094269" cy="1314590"/>
          </a:xfrm>
        </p:grpSpPr>
        <p:sp>
          <p:nvSpPr>
            <p:cNvPr id="32" name="文本框 31"/>
            <p:cNvSpPr txBox="1"/>
            <p:nvPr/>
          </p:nvSpPr>
          <p:spPr>
            <a:xfrm>
              <a:off x="6731880" y="1651503"/>
              <a:ext cx="2068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06465" y="2065847"/>
              <a:ext cx="2094269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529854" y="3673085"/>
            <a:ext cx="2094269" cy="1314590"/>
            <a:chOff x="6706465" y="1651503"/>
            <a:chExt cx="2094269" cy="1314590"/>
          </a:xfrm>
        </p:grpSpPr>
        <p:sp>
          <p:nvSpPr>
            <p:cNvPr id="35" name="文本框 34"/>
            <p:cNvSpPr txBox="1"/>
            <p:nvPr/>
          </p:nvSpPr>
          <p:spPr>
            <a:xfrm>
              <a:off x="6731880" y="1651503"/>
              <a:ext cx="2068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706465" y="2065847"/>
              <a:ext cx="2094269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aphicFrame>
        <p:nvGraphicFramePr>
          <p:cNvPr id="22" name="图表 21"/>
          <p:cNvGraphicFramePr/>
          <p:nvPr/>
        </p:nvGraphicFramePr>
        <p:xfrm>
          <a:off x="980241" y="3250087"/>
          <a:ext cx="10231521" cy="3002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7943181" y="1502207"/>
            <a:ext cx="3697435" cy="1583895"/>
            <a:chOff x="7948279" y="1502206"/>
            <a:chExt cx="3697435" cy="1583895"/>
          </a:xfrm>
        </p:grpSpPr>
        <p:sp>
          <p:nvSpPr>
            <p:cNvPr id="19" name="文本框 18"/>
            <p:cNvSpPr txBox="1"/>
            <p:nvPr/>
          </p:nvSpPr>
          <p:spPr>
            <a:xfrm>
              <a:off x="7948279" y="1809619"/>
              <a:ext cx="1028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03</a:t>
              </a:r>
              <a:endPara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6979" y="1502206"/>
              <a:ext cx="2668735" cy="1583895"/>
              <a:chOff x="6317952" y="1651503"/>
              <a:chExt cx="2668735" cy="158389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6318989" y="1651503"/>
                <a:ext cx="2068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</a:t>
                </a:r>
                <a:endPara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317952" y="2065847"/>
                <a:ext cx="266873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2100"/>
                  </a:lnSpc>
                  <a:defRPr sz="1400" b="0" i="0" spc="400">
                    <a:solidFill>
                      <a:schemeClr val="bg1">
                        <a:alpha val="93000"/>
                      </a:schemeClr>
                    </a:solidFill>
                    <a:effectLst/>
                    <a:latin typeface="汉标粗黑体" panose="02010601030101010101" pitchFamily="2" charset="-122"/>
                    <a:ea typeface="汉标粗黑体" panose="0201060103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钉钉进步体"/>
                    <a:cs typeface="阿里巴巴普惠体 2.0 55 Regular" panose="00020600040101010101" pitchFamily="18" charset="-122"/>
                    <a:sym typeface="Arial"/>
                  </a:rPr>
                  <a:t>我们已建立完善的版权备案及商用授权体系。我们已建立完善的版权备案及商用授权体系。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302171" y="1502207"/>
            <a:ext cx="3655655" cy="1583895"/>
            <a:chOff x="4328160" y="1502206"/>
            <a:chExt cx="3655654" cy="1583895"/>
          </a:xfrm>
        </p:grpSpPr>
        <p:sp>
          <p:nvSpPr>
            <p:cNvPr id="14" name="文本框 13"/>
            <p:cNvSpPr txBox="1"/>
            <p:nvPr/>
          </p:nvSpPr>
          <p:spPr>
            <a:xfrm>
              <a:off x="4328160" y="1809619"/>
              <a:ext cx="1028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02</a:t>
              </a:r>
              <a:endPara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315079" y="1502206"/>
              <a:ext cx="2668735" cy="1583895"/>
              <a:chOff x="6317952" y="1651503"/>
              <a:chExt cx="2668735" cy="1583895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6318989" y="1651503"/>
                <a:ext cx="2068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</a:t>
                </a:r>
                <a:endPara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317952" y="2065847"/>
                <a:ext cx="266873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2100"/>
                  </a:lnSpc>
                  <a:defRPr sz="1400" b="0" i="0" spc="400">
                    <a:solidFill>
                      <a:schemeClr val="bg1">
                        <a:alpha val="93000"/>
                      </a:schemeClr>
                    </a:solidFill>
                    <a:effectLst/>
                    <a:latin typeface="汉标粗黑体" panose="02010601030101010101" pitchFamily="2" charset="-122"/>
                    <a:ea typeface="汉标粗黑体" panose="0201060103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钉钉进步体"/>
                    <a:cs typeface="阿里巴巴普惠体 2.0 55 Regular" panose="00020600040101010101" pitchFamily="18" charset="-122"/>
                    <a:sym typeface="Arial"/>
                  </a:rPr>
                  <a:t>我们已建立完善的版权备案及商用授权体系。我们已建立完善的版权备案及商用授权体系。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02945" y="1502207"/>
            <a:ext cx="3613873" cy="1583895"/>
            <a:chOff x="708041" y="1502206"/>
            <a:chExt cx="3613873" cy="1583895"/>
          </a:xfrm>
        </p:grpSpPr>
        <p:sp>
          <p:nvSpPr>
            <p:cNvPr id="8" name="文本框 7"/>
            <p:cNvSpPr txBox="1"/>
            <p:nvPr/>
          </p:nvSpPr>
          <p:spPr>
            <a:xfrm>
              <a:off x="708041" y="1809619"/>
              <a:ext cx="1028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01</a:t>
              </a:r>
              <a:endPara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653179" y="1502206"/>
              <a:ext cx="2668735" cy="1583895"/>
              <a:chOff x="6317952" y="1651503"/>
              <a:chExt cx="2668735" cy="1583895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6318989" y="1651503"/>
                <a:ext cx="2068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</a:t>
                </a:r>
                <a:endPara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317952" y="2065847"/>
                <a:ext cx="266873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2100"/>
                  </a:lnSpc>
                  <a:defRPr sz="1400" b="0" i="0" spc="400">
                    <a:solidFill>
                      <a:schemeClr val="bg1">
                        <a:alpha val="93000"/>
                      </a:schemeClr>
                    </a:solidFill>
                    <a:effectLst/>
                    <a:latin typeface="汉标粗黑体" panose="02010601030101010101" pitchFamily="2" charset="-122"/>
                    <a:ea typeface="汉标粗黑体" panose="0201060103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钉钉进步体"/>
                    <a:cs typeface="阿里巴巴普惠体 2.0 55 Regular" panose="00020600040101010101" pitchFamily="18" charset="-122"/>
                    <a:sym typeface="Arial"/>
                  </a:rPr>
                  <a:t>我们已建立完善的版权备案及商用授权体系。我们已建立完善的版权备案及商用授权体系。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2" name="Group 51"/>
          <p:cNvGrpSpPr/>
          <p:nvPr/>
        </p:nvGrpSpPr>
        <p:grpSpPr>
          <a:xfrm>
            <a:off x="1415480" y="2276874"/>
            <a:ext cx="622357" cy="3592409"/>
            <a:chOff x="682376" y="1446648"/>
            <a:chExt cx="466768" cy="2694307"/>
          </a:xfrm>
          <a:solidFill>
            <a:schemeClr val="accent1">
              <a:lumMod val="75000"/>
            </a:schemeClr>
          </a:solidFill>
          <a:effectLst>
            <a:outerShdw blurRad="50800" dir="18900000" sy="23000" kx="-1200000" algn="bl" rotWithShape="0">
              <a:prstClr val="black">
                <a:alpha val="13000"/>
              </a:prstClr>
            </a:outerShdw>
          </a:effectLst>
        </p:grpSpPr>
        <p:sp>
          <p:nvSpPr>
            <p:cNvPr id="3" name="Freeform 355"/>
            <p:cNvSpPr/>
            <p:nvPr/>
          </p:nvSpPr>
          <p:spPr bwMode="auto">
            <a:xfrm>
              <a:off x="682376" y="1451271"/>
              <a:ext cx="466768" cy="2689684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31" y="0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337"/>
                </a:cxn>
                <a:cxn ang="0">
                  <a:pos x="0" y="337"/>
                </a:cxn>
                <a:cxn ang="0">
                  <a:pos x="0" y="338"/>
                </a:cxn>
                <a:cxn ang="0">
                  <a:pos x="31" y="355"/>
                </a:cxn>
                <a:cxn ang="0">
                  <a:pos x="62" y="338"/>
                </a:cxn>
                <a:cxn ang="0">
                  <a:pos x="62" y="337"/>
                </a:cxn>
                <a:cxn ang="0">
                  <a:pos x="62" y="337"/>
                </a:cxn>
                <a:cxn ang="0">
                  <a:pos x="62" y="18"/>
                </a:cxn>
                <a:cxn ang="0">
                  <a:pos x="62" y="17"/>
                </a:cxn>
              </a:cxnLst>
              <a:rect l="0" t="0" r="r" b="b"/>
              <a:pathLst>
                <a:path w="62" h="355">
                  <a:moveTo>
                    <a:pt x="62" y="17"/>
                  </a:moveTo>
                  <a:cubicBezTo>
                    <a:pt x="62" y="8"/>
                    <a:pt x="48" y="0"/>
                    <a:pt x="31" y="0"/>
                  </a:cubicBezTo>
                  <a:cubicBezTo>
                    <a:pt x="14" y="0"/>
                    <a:pt x="0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48"/>
                    <a:pt x="14" y="355"/>
                    <a:pt x="31" y="355"/>
                  </a:cubicBezTo>
                  <a:cubicBezTo>
                    <a:pt x="48" y="355"/>
                    <a:pt x="62" y="348"/>
                    <a:pt x="62" y="338"/>
                  </a:cubicBezTo>
                  <a:cubicBezTo>
                    <a:pt x="62" y="337"/>
                    <a:pt x="62" y="337"/>
                    <a:pt x="62" y="337"/>
                  </a:cubicBezTo>
                  <a:cubicBezTo>
                    <a:pt x="62" y="337"/>
                    <a:pt x="62" y="337"/>
                    <a:pt x="62" y="337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2" y="17"/>
                    <a:pt x="62" y="17"/>
                    <a:pt x="62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665" dirty="0">
                <a:latin typeface="Arial"/>
                <a:ea typeface="钉钉进步体"/>
                <a:cs typeface="阿里巴巴普惠体" panose="00020600040101010101" pitchFamily="18" charset="-122"/>
                <a:sym typeface="Arial"/>
              </a:endParaRPr>
            </a:p>
          </p:txBody>
        </p:sp>
        <p:sp>
          <p:nvSpPr>
            <p:cNvPr id="8" name="Oval 356"/>
            <p:cNvSpPr>
              <a:spLocks noChangeArrowheads="1"/>
            </p:cNvSpPr>
            <p:nvPr/>
          </p:nvSpPr>
          <p:spPr bwMode="auto">
            <a:xfrm>
              <a:off x="682376" y="1446648"/>
              <a:ext cx="466768" cy="24955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665" dirty="0">
                <a:latin typeface="Arial"/>
                <a:ea typeface="钉钉进步体"/>
                <a:cs typeface="阿里巴巴普惠体" panose="00020600040101010101" pitchFamily="18" charset="-122"/>
                <a:sym typeface="Arial"/>
              </a:endParaRPr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2380413" y="2972981"/>
            <a:ext cx="634681" cy="2896300"/>
            <a:chOff x="1406075" y="1968730"/>
            <a:chExt cx="476011" cy="2172225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r="18900000" sy="23000" kx="-1200000" algn="bl" rotWithShape="0">
              <a:prstClr val="black">
                <a:alpha val="13000"/>
              </a:prstClr>
            </a:outerShdw>
          </a:effectLst>
        </p:grpSpPr>
        <p:sp>
          <p:nvSpPr>
            <p:cNvPr id="11" name="Freeform 353"/>
            <p:cNvSpPr/>
            <p:nvPr/>
          </p:nvSpPr>
          <p:spPr bwMode="auto">
            <a:xfrm>
              <a:off x="1406075" y="1973493"/>
              <a:ext cx="476011" cy="2167462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31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0" y="269"/>
                </a:cxn>
                <a:cxn ang="0">
                  <a:pos x="31" y="286"/>
                </a:cxn>
                <a:cxn ang="0">
                  <a:pos x="63" y="269"/>
                </a:cxn>
                <a:cxn ang="0">
                  <a:pos x="63" y="268"/>
                </a:cxn>
                <a:cxn ang="0">
                  <a:pos x="63" y="268"/>
                </a:cxn>
                <a:cxn ang="0">
                  <a:pos x="63" y="18"/>
                </a:cxn>
                <a:cxn ang="0">
                  <a:pos x="63" y="18"/>
                </a:cxn>
              </a:cxnLst>
              <a:rect l="0" t="0" r="r" b="b"/>
              <a:pathLst>
                <a:path w="63" h="286">
                  <a:moveTo>
                    <a:pt x="63" y="18"/>
                  </a:moveTo>
                  <a:cubicBezTo>
                    <a:pt x="63" y="8"/>
                    <a:pt x="49" y="0"/>
                    <a:pt x="31" y="0"/>
                  </a:cubicBezTo>
                  <a:cubicBezTo>
                    <a:pt x="14" y="0"/>
                    <a:pt x="0" y="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9"/>
                    <a:pt x="14" y="286"/>
                    <a:pt x="31" y="286"/>
                  </a:cubicBezTo>
                  <a:cubicBezTo>
                    <a:pt x="49" y="286"/>
                    <a:pt x="63" y="279"/>
                    <a:pt x="63" y="269"/>
                  </a:cubicBezTo>
                  <a:cubicBezTo>
                    <a:pt x="63" y="268"/>
                    <a:pt x="63" y="268"/>
                    <a:pt x="63" y="268"/>
                  </a:cubicBezTo>
                  <a:cubicBezTo>
                    <a:pt x="63" y="268"/>
                    <a:pt x="63" y="268"/>
                    <a:pt x="63" y="26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665" dirty="0">
                <a:latin typeface="Arial"/>
                <a:ea typeface="钉钉进步体"/>
                <a:cs typeface="阿里巴巴普惠体" panose="00020600040101010101" pitchFamily="18" charset="-122"/>
                <a:sym typeface="Arial"/>
              </a:endParaRPr>
            </a:p>
          </p:txBody>
        </p:sp>
        <p:sp>
          <p:nvSpPr>
            <p:cNvPr id="12" name="Oval 354"/>
            <p:cNvSpPr>
              <a:spLocks noChangeArrowheads="1"/>
            </p:cNvSpPr>
            <p:nvPr/>
          </p:nvSpPr>
          <p:spPr bwMode="auto">
            <a:xfrm>
              <a:off x="1412127" y="1968730"/>
              <a:ext cx="463907" cy="24955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665" dirty="0">
                <a:latin typeface="Arial"/>
                <a:ea typeface="钉钉进步体"/>
                <a:cs typeface="阿里巴巴普惠体" panose="00020600040101010101" pitchFamily="18" charset="-122"/>
                <a:sym typeface="Arial"/>
              </a:endParaRPr>
            </a:p>
          </p:txBody>
        </p:sp>
      </p:grpSp>
      <p:sp>
        <p:nvSpPr>
          <p:cNvPr id="13" name="Text Placeholder 3"/>
          <p:cNvSpPr txBox="1"/>
          <p:nvPr/>
        </p:nvSpPr>
        <p:spPr>
          <a:xfrm>
            <a:off x="1452548" y="1789781"/>
            <a:ext cx="548227" cy="3285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90%</a:t>
            </a:r>
            <a:endParaRPr kumimoji="0" lang="en-US" sz="213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sp>
        <p:nvSpPr>
          <p:cNvPr id="14" name="Text Placeholder 3"/>
          <p:cNvSpPr txBox="1"/>
          <p:nvPr/>
        </p:nvSpPr>
        <p:spPr>
          <a:xfrm>
            <a:off x="4334215" y="3748522"/>
            <a:ext cx="548227" cy="3285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20%</a:t>
            </a:r>
            <a:endParaRPr kumimoji="0" lang="en-US" sz="213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sp>
        <p:nvSpPr>
          <p:cNvPr id="15" name="Text Placeholder 3"/>
          <p:cNvSpPr txBox="1"/>
          <p:nvPr/>
        </p:nvSpPr>
        <p:spPr>
          <a:xfrm>
            <a:off x="2423641" y="2544884"/>
            <a:ext cx="548227" cy="3285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80%</a:t>
            </a:r>
            <a:endParaRPr kumimoji="0" lang="en-US" sz="213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sp>
        <p:nvSpPr>
          <p:cNvPr id="16" name="Text Placeholder 3"/>
          <p:cNvSpPr txBox="1"/>
          <p:nvPr/>
        </p:nvSpPr>
        <p:spPr>
          <a:xfrm>
            <a:off x="3399803" y="3212019"/>
            <a:ext cx="548227" cy="3285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60%</a:t>
            </a:r>
            <a:endParaRPr kumimoji="0" lang="en-US" sz="213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grpSp>
        <p:nvGrpSpPr>
          <p:cNvPr id="17" name="Group 53"/>
          <p:cNvGrpSpPr/>
          <p:nvPr/>
        </p:nvGrpSpPr>
        <p:grpSpPr>
          <a:xfrm>
            <a:off x="3362736" y="3669469"/>
            <a:ext cx="622357" cy="2199812"/>
            <a:chOff x="2142818" y="2491096"/>
            <a:chExt cx="466768" cy="1649859"/>
          </a:xfrm>
          <a:solidFill>
            <a:schemeClr val="accent1">
              <a:lumMod val="75000"/>
            </a:schemeClr>
          </a:solidFill>
          <a:effectLst>
            <a:outerShdw blurRad="50800" dir="18900000" sy="23000" kx="-1200000" algn="bl" rotWithShape="0">
              <a:prstClr val="black">
                <a:alpha val="13000"/>
              </a:prstClr>
            </a:outerShdw>
          </a:effectLst>
        </p:grpSpPr>
        <p:sp>
          <p:nvSpPr>
            <p:cNvPr id="18" name="Freeform 351"/>
            <p:cNvSpPr/>
            <p:nvPr/>
          </p:nvSpPr>
          <p:spPr bwMode="auto">
            <a:xfrm>
              <a:off x="2142818" y="2491096"/>
              <a:ext cx="466768" cy="1649859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31" y="0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1"/>
                </a:cxn>
                <a:cxn ang="0">
                  <a:pos x="31" y="218"/>
                </a:cxn>
                <a:cxn ang="0">
                  <a:pos x="62" y="201"/>
                </a:cxn>
                <a:cxn ang="0">
                  <a:pos x="62" y="200"/>
                </a:cxn>
                <a:cxn ang="0">
                  <a:pos x="62" y="200"/>
                </a:cxn>
                <a:cxn ang="0">
                  <a:pos x="62" y="17"/>
                </a:cxn>
                <a:cxn ang="0">
                  <a:pos x="62" y="17"/>
                </a:cxn>
              </a:cxnLst>
              <a:rect l="0" t="0" r="r" b="b"/>
              <a:pathLst>
                <a:path w="62" h="218">
                  <a:moveTo>
                    <a:pt x="62" y="17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14" y="0"/>
                    <a:pt x="0" y="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11"/>
                    <a:pt x="14" y="218"/>
                    <a:pt x="31" y="218"/>
                  </a:cubicBezTo>
                  <a:cubicBezTo>
                    <a:pt x="48" y="218"/>
                    <a:pt x="62" y="211"/>
                    <a:pt x="62" y="201"/>
                  </a:cubicBezTo>
                  <a:cubicBezTo>
                    <a:pt x="62" y="200"/>
                    <a:pt x="62" y="200"/>
                    <a:pt x="62" y="200"/>
                  </a:cubicBezTo>
                  <a:cubicBezTo>
                    <a:pt x="62" y="200"/>
                    <a:pt x="62" y="200"/>
                    <a:pt x="62" y="200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665" dirty="0">
                <a:latin typeface="Arial"/>
                <a:ea typeface="钉钉进步体"/>
                <a:cs typeface="阿里巴巴普惠体" panose="00020600040101010101" pitchFamily="18" charset="-122"/>
                <a:sym typeface="Arial"/>
              </a:endParaRPr>
            </a:p>
          </p:txBody>
        </p:sp>
        <p:sp>
          <p:nvSpPr>
            <p:cNvPr id="19" name="Oval 352"/>
            <p:cNvSpPr>
              <a:spLocks noChangeArrowheads="1"/>
            </p:cNvSpPr>
            <p:nvPr/>
          </p:nvSpPr>
          <p:spPr bwMode="auto">
            <a:xfrm>
              <a:off x="2142818" y="2491096"/>
              <a:ext cx="466768" cy="24031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665" dirty="0">
                <a:latin typeface="Arial"/>
                <a:ea typeface="钉钉进步体"/>
                <a:cs typeface="阿里巴巴普惠体" panose="00020600040101010101" pitchFamily="18" charset="-122"/>
                <a:sym typeface="Arial"/>
              </a:endParaRPr>
            </a:p>
          </p:txBody>
        </p:sp>
      </p:grpSp>
      <p:sp>
        <p:nvSpPr>
          <p:cNvPr id="20" name="Freeform 65"/>
          <p:cNvSpPr>
            <a:spLocks noEditPoints="1"/>
          </p:cNvSpPr>
          <p:nvPr/>
        </p:nvSpPr>
        <p:spPr bwMode="auto">
          <a:xfrm>
            <a:off x="1552248" y="3882234"/>
            <a:ext cx="348825" cy="387855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latin typeface="Arial"/>
              <a:ea typeface="钉钉进步体"/>
              <a:cs typeface="阿里巴巴普惠体" panose="00020600040101010101" pitchFamily="18" charset="-122"/>
              <a:sym typeface="Arial"/>
            </a:endParaRPr>
          </a:p>
        </p:txBody>
      </p:sp>
      <p:grpSp>
        <p:nvGrpSpPr>
          <p:cNvPr id="21" name="Group 55"/>
          <p:cNvGrpSpPr/>
          <p:nvPr/>
        </p:nvGrpSpPr>
        <p:grpSpPr>
          <a:xfrm>
            <a:off x="4297148" y="4211721"/>
            <a:ext cx="622357" cy="1657563"/>
            <a:chOff x="2843627" y="2897783"/>
            <a:chExt cx="466768" cy="1243172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r="18900000" sy="23000" kx="-1200000" algn="bl" rotWithShape="0">
              <a:prstClr val="black">
                <a:alpha val="13000"/>
              </a:prstClr>
            </a:outerShdw>
          </a:effectLst>
        </p:grpSpPr>
        <p:sp>
          <p:nvSpPr>
            <p:cNvPr id="22" name="Freeform 349"/>
            <p:cNvSpPr/>
            <p:nvPr/>
          </p:nvSpPr>
          <p:spPr bwMode="auto">
            <a:xfrm>
              <a:off x="2843627" y="2897783"/>
              <a:ext cx="466768" cy="1243172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31" y="0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0" y="147"/>
                </a:cxn>
                <a:cxn ang="0">
                  <a:pos x="31" y="164"/>
                </a:cxn>
                <a:cxn ang="0">
                  <a:pos x="62" y="147"/>
                </a:cxn>
                <a:cxn ang="0">
                  <a:pos x="62" y="146"/>
                </a:cxn>
                <a:cxn ang="0">
                  <a:pos x="62" y="146"/>
                </a:cxn>
                <a:cxn ang="0">
                  <a:pos x="62" y="17"/>
                </a:cxn>
                <a:cxn ang="0">
                  <a:pos x="62" y="17"/>
                </a:cxn>
              </a:cxnLst>
              <a:rect l="0" t="0" r="r" b="b"/>
              <a:pathLst>
                <a:path w="62" h="164">
                  <a:moveTo>
                    <a:pt x="62" y="17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14" y="0"/>
                    <a:pt x="0" y="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7"/>
                    <a:pt x="14" y="164"/>
                    <a:pt x="31" y="164"/>
                  </a:cubicBezTo>
                  <a:cubicBezTo>
                    <a:pt x="48" y="164"/>
                    <a:pt x="62" y="15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665" dirty="0">
                <a:latin typeface="Arial"/>
                <a:ea typeface="钉钉进步体"/>
                <a:cs typeface="阿里巴巴普惠体" panose="00020600040101010101" pitchFamily="18" charset="-122"/>
                <a:sym typeface="Arial"/>
              </a:endParaRPr>
            </a:p>
          </p:txBody>
        </p:sp>
        <p:sp>
          <p:nvSpPr>
            <p:cNvPr id="23" name="Oval 350"/>
            <p:cNvSpPr>
              <a:spLocks noChangeArrowheads="1"/>
            </p:cNvSpPr>
            <p:nvPr/>
          </p:nvSpPr>
          <p:spPr bwMode="auto">
            <a:xfrm>
              <a:off x="2843627" y="2897783"/>
              <a:ext cx="466768" cy="24493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665" dirty="0">
                <a:latin typeface="Arial"/>
                <a:ea typeface="钉钉进步体"/>
                <a:cs typeface="阿里巴巴普惠体" panose="00020600040101010101" pitchFamily="18" charset="-122"/>
                <a:sym typeface="Arial"/>
              </a:endParaRPr>
            </a:p>
          </p:txBody>
        </p:sp>
      </p:grpSp>
      <p:sp>
        <p:nvSpPr>
          <p:cNvPr id="24" name="Freeform 63"/>
          <p:cNvSpPr>
            <a:spLocks noEditPoints="1"/>
          </p:cNvSpPr>
          <p:nvPr/>
        </p:nvSpPr>
        <p:spPr bwMode="auto">
          <a:xfrm>
            <a:off x="2518894" y="4290958"/>
            <a:ext cx="357717" cy="260351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latin typeface="Arial"/>
              <a:ea typeface="钉钉进步体"/>
              <a:cs typeface="阿里巴巴普惠体" panose="00020600040101010101" pitchFamily="18" charset="-122"/>
              <a:sym typeface="Arial"/>
            </a:endParaRPr>
          </a:p>
        </p:txBody>
      </p:sp>
      <p:sp>
        <p:nvSpPr>
          <p:cNvPr id="25" name="Freeform 12"/>
          <p:cNvSpPr>
            <a:spLocks noEditPoints="1"/>
          </p:cNvSpPr>
          <p:nvPr/>
        </p:nvSpPr>
        <p:spPr bwMode="auto">
          <a:xfrm>
            <a:off x="3508815" y="4604275"/>
            <a:ext cx="330200" cy="330200"/>
          </a:xfrm>
          <a:custGeom>
            <a:avLst/>
            <a:gdLst/>
            <a:ahLst/>
            <a:cxnLst>
              <a:cxn ang="0">
                <a:pos x="72" y="36"/>
              </a:cxn>
              <a:cxn ang="0">
                <a:pos x="36" y="72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16" y="43"/>
              </a:cxn>
              <a:cxn ang="0">
                <a:pos x="15" y="36"/>
              </a:cxn>
              <a:cxn ang="0">
                <a:pos x="16" y="30"/>
              </a:cxn>
              <a:cxn ang="0">
                <a:pos x="9" y="22"/>
              </a:cxn>
              <a:cxn ang="0">
                <a:pos x="5" y="36"/>
              </a:cxn>
              <a:cxn ang="0">
                <a:pos x="9" y="51"/>
              </a:cxn>
              <a:cxn ang="0">
                <a:pos x="16" y="43"/>
              </a:cxn>
              <a:cxn ang="0">
                <a:pos x="51" y="36"/>
              </a:cxn>
              <a:cxn ang="0">
                <a:pos x="36" y="21"/>
              </a:cxn>
              <a:cxn ang="0">
                <a:pos x="20" y="36"/>
              </a:cxn>
              <a:cxn ang="0">
                <a:pos x="36" y="52"/>
              </a:cxn>
              <a:cxn ang="0">
                <a:pos x="51" y="36"/>
              </a:cxn>
              <a:cxn ang="0">
                <a:pos x="21" y="9"/>
              </a:cxn>
              <a:cxn ang="0">
                <a:pos x="29" y="17"/>
              </a:cxn>
              <a:cxn ang="0">
                <a:pos x="36" y="16"/>
              </a:cxn>
              <a:cxn ang="0">
                <a:pos x="42" y="17"/>
              </a:cxn>
              <a:cxn ang="0">
                <a:pos x="50" y="9"/>
              </a:cxn>
              <a:cxn ang="0">
                <a:pos x="36" y="5"/>
              </a:cxn>
              <a:cxn ang="0">
                <a:pos x="21" y="9"/>
              </a:cxn>
              <a:cxn ang="0">
                <a:pos x="50" y="64"/>
              </a:cxn>
              <a:cxn ang="0">
                <a:pos x="42" y="56"/>
              </a:cxn>
              <a:cxn ang="0">
                <a:pos x="36" y="57"/>
              </a:cxn>
              <a:cxn ang="0">
                <a:pos x="29" y="56"/>
              </a:cxn>
              <a:cxn ang="0">
                <a:pos x="21" y="64"/>
              </a:cxn>
              <a:cxn ang="0">
                <a:pos x="36" y="67"/>
              </a:cxn>
              <a:cxn ang="0">
                <a:pos x="50" y="64"/>
              </a:cxn>
              <a:cxn ang="0">
                <a:pos x="63" y="51"/>
              </a:cxn>
              <a:cxn ang="0">
                <a:pos x="67" y="36"/>
              </a:cxn>
              <a:cxn ang="0">
                <a:pos x="63" y="22"/>
              </a:cxn>
              <a:cxn ang="0">
                <a:pos x="55" y="30"/>
              </a:cxn>
              <a:cxn ang="0">
                <a:pos x="56" y="36"/>
              </a:cxn>
              <a:cxn ang="0">
                <a:pos x="55" y="43"/>
              </a:cxn>
              <a:cxn ang="0">
                <a:pos x="63" y="51"/>
              </a:cxn>
            </a:cxnLst>
            <a:rect l="0" t="0" r="r" b="b"/>
            <a:pathLst>
              <a:path w="72" h="72">
                <a:moveTo>
                  <a:pt x="72" y="36"/>
                </a:moveTo>
                <a:cubicBezTo>
                  <a:pt x="72" y="56"/>
                  <a:pt x="56" y="72"/>
                  <a:pt x="36" y="72"/>
                </a:cubicBezTo>
                <a:cubicBezTo>
                  <a:pt x="16" y="72"/>
                  <a:pt x="0" y="56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lose/>
                <a:moveTo>
                  <a:pt x="16" y="43"/>
                </a:moveTo>
                <a:cubicBezTo>
                  <a:pt x="16" y="41"/>
                  <a:pt x="15" y="39"/>
                  <a:pt x="15" y="36"/>
                </a:cubicBezTo>
                <a:cubicBezTo>
                  <a:pt x="15" y="34"/>
                  <a:pt x="16" y="32"/>
                  <a:pt x="16" y="30"/>
                </a:cubicBezTo>
                <a:cubicBezTo>
                  <a:pt x="9" y="22"/>
                  <a:pt x="9" y="22"/>
                  <a:pt x="9" y="22"/>
                </a:cubicBezTo>
                <a:cubicBezTo>
                  <a:pt x="6" y="26"/>
                  <a:pt x="5" y="31"/>
                  <a:pt x="5" y="36"/>
                </a:cubicBezTo>
                <a:cubicBezTo>
                  <a:pt x="5" y="42"/>
                  <a:pt x="6" y="46"/>
                  <a:pt x="9" y="51"/>
                </a:cubicBezTo>
                <a:lnTo>
                  <a:pt x="16" y="43"/>
                </a:lnTo>
                <a:close/>
                <a:moveTo>
                  <a:pt x="51" y="36"/>
                </a:moveTo>
                <a:cubicBezTo>
                  <a:pt x="51" y="28"/>
                  <a:pt x="44" y="21"/>
                  <a:pt x="36" y="21"/>
                </a:cubicBezTo>
                <a:cubicBezTo>
                  <a:pt x="27" y="21"/>
                  <a:pt x="20" y="28"/>
                  <a:pt x="20" y="36"/>
                </a:cubicBezTo>
                <a:cubicBezTo>
                  <a:pt x="20" y="45"/>
                  <a:pt x="27" y="52"/>
                  <a:pt x="36" y="52"/>
                </a:cubicBezTo>
                <a:cubicBezTo>
                  <a:pt x="44" y="52"/>
                  <a:pt x="51" y="45"/>
                  <a:pt x="51" y="36"/>
                </a:cubicBezTo>
                <a:close/>
                <a:moveTo>
                  <a:pt x="21" y="9"/>
                </a:moveTo>
                <a:cubicBezTo>
                  <a:pt x="29" y="17"/>
                  <a:pt x="29" y="17"/>
                  <a:pt x="29" y="17"/>
                </a:cubicBezTo>
                <a:cubicBezTo>
                  <a:pt x="31" y="16"/>
                  <a:pt x="33" y="16"/>
                  <a:pt x="36" y="16"/>
                </a:cubicBezTo>
                <a:cubicBezTo>
                  <a:pt x="38" y="16"/>
                  <a:pt x="40" y="16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46" y="7"/>
                  <a:pt x="41" y="5"/>
                  <a:pt x="36" y="5"/>
                </a:cubicBezTo>
                <a:cubicBezTo>
                  <a:pt x="31" y="5"/>
                  <a:pt x="26" y="7"/>
                  <a:pt x="21" y="9"/>
                </a:cubicBezTo>
                <a:close/>
                <a:moveTo>
                  <a:pt x="50" y="64"/>
                </a:moveTo>
                <a:cubicBezTo>
                  <a:pt x="42" y="56"/>
                  <a:pt x="42" y="56"/>
                  <a:pt x="42" y="56"/>
                </a:cubicBezTo>
                <a:cubicBezTo>
                  <a:pt x="40" y="56"/>
                  <a:pt x="38" y="57"/>
                  <a:pt x="36" y="57"/>
                </a:cubicBezTo>
                <a:cubicBezTo>
                  <a:pt x="33" y="57"/>
                  <a:pt x="31" y="56"/>
                  <a:pt x="29" y="56"/>
                </a:cubicBezTo>
                <a:cubicBezTo>
                  <a:pt x="21" y="64"/>
                  <a:pt x="21" y="64"/>
                  <a:pt x="21" y="64"/>
                </a:cubicBezTo>
                <a:cubicBezTo>
                  <a:pt x="26" y="66"/>
                  <a:pt x="31" y="67"/>
                  <a:pt x="36" y="67"/>
                </a:cubicBezTo>
                <a:cubicBezTo>
                  <a:pt x="41" y="67"/>
                  <a:pt x="46" y="66"/>
                  <a:pt x="50" y="64"/>
                </a:cubicBezTo>
                <a:close/>
                <a:moveTo>
                  <a:pt x="63" y="51"/>
                </a:moveTo>
                <a:cubicBezTo>
                  <a:pt x="65" y="46"/>
                  <a:pt x="67" y="42"/>
                  <a:pt x="67" y="36"/>
                </a:cubicBezTo>
                <a:cubicBezTo>
                  <a:pt x="67" y="31"/>
                  <a:pt x="65" y="26"/>
                  <a:pt x="63" y="22"/>
                </a:cubicBezTo>
                <a:cubicBezTo>
                  <a:pt x="55" y="30"/>
                  <a:pt x="55" y="30"/>
                  <a:pt x="55" y="30"/>
                </a:cubicBezTo>
                <a:cubicBezTo>
                  <a:pt x="56" y="32"/>
                  <a:pt x="56" y="34"/>
                  <a:pt x="56" y="36"/>
                </a:cubicBezTo>
                <a:cubicBezTo>
                  <a:pt x="56" y="39"/>
                  <a:pt x="56" y="41"/>
                  <a:pt x="55" y="43"/>
                </a:cubicBezTo>
                <a:lnTo>
                  <a:pt x="63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latin typeface="Arial"/>
              <a:ea typeface="钉钉进步体"/>
              <a:cs typeface="阿里巴巴普惠体" panose="00020600040101010101" pitchFamily="18" charset="-122"/>
              <a:sym typeface="Arial"/>
            </a:endParaRPr>
          </a:p>
        </p:txBody>
      </p:sp>
      <p:sp>
        <p:nvSpPr>
          <p:cNvPr id="26" name="Freeform 62"/>
          <p:cNvSpPr>
            <a:spLocks noEditPoints="1"/>
          </p:cNvSpPr>
          <p:nvPr/>
        </p:nvSpPr>
        <p:spPr bwMode="auto">
          <a:xfrm>
            <a:off x="4430018" y="4860765"/>
            <a:ext cx="356623" cy="359475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latin typeface="Arial"/>
              <a:ea typeface="钉钉进步体"/>
              <a:cs typeface="阿里巴巴普惠体" panose="00020600040101010101" pitchFamily="18" charset="-122"/>
              <a:sym typeface="Arial"/>
            </a:endParaRPr>
          </a:p>
        </p:txBody>
      </p:sp>
      <p:cxnSp>
        <p:nvCxnSpPr>
          <p:cNvPr id="27" name="Straight Connector 16"/>
          <p:cNvCxnSpPr/>
          <p:nvPr/>
        </p:nvCxnSpPr>
        <p:spPr>
          <a:xfrm>
            <a:off x="6753116" y="1353648"/>
            <a:ext cx="0" cy="47897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/>
          <p:cNvSpPr/>
          <p:nvPr/>
        </p:nvSpPr>
        <p:spPr>
          <a:xfrm>
            <a:off x="7229625" y="4964956"/>
            <a:ext cx="387795" cy="352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  <a:latin typeface="Arial"/>
              <a:ea typeface="钉钉进步体"/>
              <a:cs typeface="阿里巴巴普惠体" panose="00020600040101010101" pitchFamily="18" charset="-122"/>
              <a:sym typeface="Arial"/>
            </a:endParaRPr>
          </a:p>
        </p:txBody>
      </p:sp>
      <p:sp>
        <p:nvSpPr>
          <p:cNvPr id="29" name="Rectangle 23"/>
          <p:cNvSpPr/>
          <p:nvPr/>
        </p:nvSpPr>
        <p:spPr>
          <a:xfrm>
            <a:off x="7229625" y="5549731"/>
            <a:ext cx="387795" cy="3525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  <a:latin typeface="Arial"/>
              <a:ea typeface="钉钉进步体"/>
              <a:cs typeface="阿里巴巴普惠体" panose="00020600040101010101" pitchFamily="18" charset="-122"/>
              <a:sym typeface="Arial"/>
            </a:endParaRPr>
          </a:p>
        </p:txBody>
      </p:sp>
      <p:sp>
        <p:nvSpPr>
          <p:cNvPr id="30" name="TextBox 25"/>
          <p:cNvSpPr txBox="1"/>
          <p:nvPr/>
        </p:nvSpPr>
        <p:spPr>
          <a:xfrm>
            <a:off x="7793307" y="494116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3F3F3F"/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标题</a:t>
            </a:r>
            <a:endParaRPr lang="en-GB" sz="1600" dirty="0">
              <a:solidFill>
                <a:srgbClr val="3F3F3F"/>
              </a:solidFill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sp>
        <p:nvSpPr>
          <p:cNvPr id="31" name="TextBox 26"/>
          <p:cNvSpPr txBox="1"/>
          <p:nvPr/>
        </p:nvSpPr>
        <p:spPr>
          <a:xfrm>
            <a:off x="7793307" y="55259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3F3F3F"/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标题</a:t>
            </a:r>
            <a:endParaRPr lang="en-GB" altLang="zh-CN" sz="1600" dirty="0">
              <a:solidFill>
                <a:srgbClr val="3F3F3F"/>
              </a:solidFill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sp>
        <p:nvSpPr>
          <p:cNvPr id="32" name="Freeform 88"/>
          <p:cNvSpPr>
            <a:spLocks noEditPoints="1"/>
          </p:cNvSpPr>
          <p:nvPr/>
        </p:nvSpPr>
        <p:spPr bwMode="auto">
          <a:xfrm>
            <a:off x="7200919" y="129653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latin typeface="Arial"/>
              <a:ea typeface="钉钉进步体"/>
              <a:cs typeface="阿里巴巴普惠体" panose="00020600040101010101" pitchFamily="18" charset="-122"/>
              <a:sym typeface="Arial"/>
            </a:endParaRPr>
          </a:p>
        </p:txBody>
      </p:sp>
      <p:sp>
        <p:nvSpPr>
          <p:cNvPr id="33" name="Freeform 88"/>
          <p:cNvSpPr>
            <a:spLocks noEditPoints="1"/>
          </p:cNvSpPr>
          <p:nvPr/>
        </p:nvSpPr>
        <p:spPr bwMode="auto">
          <a:xfrm>
            <a:off x="7200920" y="251703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latin typeface="Arial"/>
              <a:ea typeface="钉钉进步体"/>
              <a:cs typeface="阿里巴巴普惠体" panose="00020600040101010101" pitchFamily="18" charset="-122"/>
              <a:sym typeface="Arial"/>
            </a:endParaRPr>
          </a:p>
        </p:txBody>
      </p:sp>
      <p:sp>
        <p:nvSpPr>
          <p:cNvPr id="34" name="Freeform 88"/>
          <p:cNvSpPr>
            <a:spLocks noEditPoints="1"/>
          </p:cNvSpPr>
          <p:nvPr/>
        </p:nvSpPr>
        <p:spPr bwMode="auto">
          <a:xfrm>
            <a:off x="7200920" y="373753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latin typeface="Arial"/>
              <a:ea typeface="钉钉进步体"/>
              <a:cs typeface="阿里巴巴普惠体" panose="00020600040101010101" pitchFamily="18" charset="-122"/>
              <a:sym typeface="Arial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617421" y="993502"/>
            <a:ext cx="3591148" cy="995852"/>
            <a:chOff x="6317952" y="1700937"/>
            <a:chExt cx="3591148" cy="995852"/>
          </a:xfrm>
        </p:grpSpPr>
        <p:sp>
          <p:nvSpPr>
            <p:cNvPr id="45" name="文本框 44"/>
            <p:cNvSpPr txBox="1"/>
            <p:nvPr/>
          </p:nvSpPr>
          <p:spPr>
            <a:xfrm>
              <a:off x="6317952" y="1700937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17952" y="2065847"/>
              <a:ext cx="35911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617421" y="2179155"/>
            <a:ext cx="3591148" cy="995852"/>
            <a:chOff x="6317952" y="1700937"/>
            <a:chExt cx="3591148" cy="995852"/>
          </a:xfrm>
        </p:grpSpPr>
        <p:sp>
          <p:nvSpPr>
            <p:cNvPr id="48" name="文本框 47"/>
            <p:cNvSpPr txBox="1"/>
            <p:nvPr/>
          </p:nvSpPr>
          <p:spPr>
            <a:xfrm>
              <a:off x="6317952" y="1700937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17952" y="2065847"/>
              <a:ext cx="35911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617421" y="3364808"/>
            <a:ext cx="3591148" cy="995852"/>
            <a:chOff x="6317952" y="1700937"/>
            <a:chExt cx="3591148" cy="995852"/>
          </a:xfrm>
        </p:grpSpPr>
        <p:sp>
          <p:nvSpPr>
            <p:cNvPr id="51" name="文本框 50"/>
            <p:cNvSpPr txBox="1"/>
            <p:nvPr/>
          </p:nvSpPr>
          <p:spPr>
            <a:xfrm>
              <a:off x="6317952" y="1700937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317952" y="2065847"/>
              <a:ext cx="35911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0" grpId="0" bldLvl="0" animBg="1"/>
      <p:bldP spid="24" grpId="0" bldLvl="0" animBg="1"/>
      <p:bldP spid="25" grpId="0" bldLvl="0" animBg="1"/>
      <p:bldP spid="26" grpId="0" bldLvl="0" animBg="1"/>
      <p:bldP spid="28" grpId="0" bldLvl="0" animBg="1"/>
      <p:bldP spid="29" grpId="0" bldLvl="0" animBg="1"/>
      <p:bldP spid="30" grpId="0"/>
      <p:bldP spid="31" grpId="0"/>
      <p:bldP spid="32" grpId="0" bldLvl="0" animBg="1"/>
      <p:bldP spid="33" grpId="0" bldLvl="0" animBg="1"/>
      <p:bldP spid="3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" r="830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1728004" y="687016"/>
            <a:ext cx="369332" cy="3755779"/>
            <a:chOff x="11687685" y="1908421"/>
            <a:chExt cx="369332" cy="3755779"/>
          </a:xfrm>
        </p:grpSpPr>
        <p:grpSp>
          <p:nvGrpSpPr>
            <p:cNvPr id="5" name="组合 4"/>
            <p:cNvGrpSpPr/>
            <p:nvPr/>
          </p:nvGrpSpPr>
          <p:grpSpPr>
            <a:xfrm>
              <a:off x="11687685" y="1908421"/>
              <a:ext cx="369332" cy="2518379"/>
              <a:chOff x="11687685" y="1908421"/>
              <a:chExt cx="369332" cy="251837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1687685" y="1908421"/>
                <a:ext cx="369332" cy="251837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聚能前行不负韶华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11790893" y="2149317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1790893" y="2475938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1790893" y="2802559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1790893" y="3129180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1790893" y="3455801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1790893" y="3782422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1790893" y="4109044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1872351" y="4432300"/>
              <a:ext cx="0" cy="1231900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0177706" y="5897864"/>
            <a:ext cx="1638300" cy="546247"/>
            <a:chOff x="10303041" y="6007200"/>
            <a:chExt cx="1638300" cy="546247"/>
          </a:xfrm>
        </p:grpSpPr>
        <p:sp>
          <p:nvSpPr>
            <p:cNvPr id="16" name="文本框 15"/>
            <p:cNvSpPr txBox="1"/>
            <p:nvPr/>
          </p:nvSpPr>
          <p:spPr>
            <a:xfrm>
              <a:off x="10537448" y="6007200"/>
              <a:ext cx="14038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THANKS YOU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303041" y="6291837"/>
              <a:ext cx="16383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202X·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筑梦起航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7369" y="2234395"/>
            <a:ext cx="6515447" cy="2485553"/>
            <a:chOff x="603082" y="1837740"/>
            <a:chExt cx="6515446" cy="2485553"/>
          </a:xfrm>
        </p:grpSpPr>
        <p:sp>
          <p:nvSpPr>
            <p:cNvPr id="18" name="文本框 17"/>
            <p:cNvSpPr txBox="1"/>
            <p:nvPr/>
          </p:nvSpPr>
          <p:spPr>
            <a:xfrm>
              <a:off x="623393" y="1837740"/>
              <a:ext cx="504055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88000"/>
                      </a:srgbClr>
                    </a:outerShdw>
                  </a:effectLst>
                  <a:latin typeface="Arial"/>
                  <a:ea typeface="钉钉进步体"/>
                  <a:cs typeface="阿里巴巴普惠体 2.0 115 Black" panose="00020600040101010101" pitchFamily="18" charset="-122"/>
                  <a:sym typeface="Arial"/>
                </a:rPr>
                <a:t>PART 04</a:t>
              </a:r>
              <a:endPara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8000"/>
                    </a:srgbClr>
                  </a:outerShdw>
                </a:effectLst>
                <a:latin typeface="Arial"/>
                <a:ea typeface="钉钉进步体"/>
                <a:cs typeface="阿里巴巴普惠体 2.0 115 Black" panose="00020600040101010101" pitchFamily="18" charset="-122"/>
                <a:sym typeface="Arial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03082" y="3198506"/>
              <a:ext cx="6330779" cy="923330"/>
              <a:chOff x="603082" y="3198506"/>
              <a:chExt cx="6330779" cy="923330"/>
            </a:xfrm>
          </p:grpSpPr>
          <p:sp>
            <p:nvSpPr>
              <p:cNvPr id="21" name="平行四边形 20"/>
              <p:cNvSpPr/>
              <p:nvPr/>
            </p:nvSpPr>
            <p:spPr>
              <a:xfrm>
                <a:off x="607984" y="3783282"/>
                <a:ext cx="6064080" cy="338554"/>
              </a:xfrm>
              <a:prstGeom prst="parallelogram">
                <a:avLst/>
              </a:prstGeom>
              <a:gradFill flip="none" rotWithShape="1">
                <a:gsLst>
                  <a:gs pos="21800">
                    <a:srgbClr val="F8FAFD">
                      <a:alpha val="11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钉钉进步体"/>
                  <a:sym typeface="Arial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03082" y="3198506"/>
                <a:ext cx="63307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71000"/>
                        </a:srgbClr>
                      </a:outerShdw>
                    </a:effectLst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71000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29172" y="4077072"/>
              <a:ext cx="64893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85000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OVERVIEW OF THE COMPANY'S ANNUAL PROJECT SITUATION</a:t>
              </a:r>
              <a:endParaRPr lang="zh-CN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5000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aphicFrame>
        <p:nvGraphicFramePr>
          <p:cNvPr id="2" name="Chart 15"/>
          <p:cNvGraphicFramePr/>
          <p:nvPr/>
        </p:nvGraphicFramePr>
        <p:xfrm>
          <a:off x="424211" y="1556792"/>
          <a:ext cx="6154056" cy="3980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Box 16"/>
          <p:cNvSpPr txBox="1"/>
          <p:nvPr/>
        </p:nvSpPr>
        <p:spPr>
          <a:xfrm>
            <a:off x="3853468" y="2679088"/>
            <a:ext cx="6611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id-ID" sz="3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</a:t>
            </a:r>
            <a:endParaRPr lang="id-ID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3192288" y="3541445"/>
            <a:ext cx="6611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id-ID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</a:t>
            </a:r>
            <a:endParaRPr lang="id-ID" sz="3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2200134" y="2942293"/>
            <a:ext cx="492443" cy="461665"/>
          </a:xfrm>
          <a:prstGeom prst="rect">
            <a:avLst/>
          </a:prstGeom>
        </p:spPr>
        <p:txBody>
          <a:bodyPr wrap="none">
            <a:spAutoFit/>
            <a:scene3d>
              <a:camera prst="isometricTopUp"/>
              <a:lightRig rig="threePt" dir="t"/>
            </a:scene3d>
          </a:bodyPr>
          <a:lstStyle/>
          <a:p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</a:t>
            </a: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1" name="Rectangle 19"/>
          <p:cNvSpPr/>
          <p:nvPr/>
        </p:nvSpPr>
        <p:spPr>
          <a:xfrm>
            <a:off x="2880709" y="2479031"/>
            <a:ext cx="441146" cy="400110"/>
          </a:xfrm>
          <a:prstGeom prst="rect">
            <a:avLst/>
          </a:prstGeom>
        </p:spPr>
        <p:txBody>
          <a:bodyPr wrap="none">
            <a:spAutoFit/>
            <a:scene3d>
              <a:camera prst="isometricTopUp"/>
              <a:lightRig rig="threePt" dir="t"/>
            </a:scene3d>
          </a:bodyPr>
          <a:lstStyle/>
          <a:p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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cxnSp>
        <p:nvCxnSpPr>
          <p:cNvPr id="12" name="Straight Connector 20"/>
          <p:cNvCxnSpPr/>
          <p:nvPr/>
        </p:nvCxnSpPr>
        <p:spPr>
          <a:xfrm>
            <a:off x="6015232" y="1938168"/>
            <a:ext cx="0" cy="33869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1"/>
          <p:cNvCxnSpPr/>
          <p:nvPr/>
        </p:nvCxnSpPr>
        <p:spPr>
          <a:xfrm>
            <a:off x="6781858" y="4171576"/>
            <a:ext cx="37432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65"/>
          <p:cNvGrpSpPr>
            <a:grpSpLocks noChangeAspect="1"/>
          </p:cNvGrpSpPr>
          <p:nvPr/>
        </p:nvGrpSpPr>
        <p:grpSpPr>
          <a:xfrm>
            <a:off x="9561972" y="3658354"/>
            <a:ext cx="418443" cy="321294"/>
            <a:chOff x="6383899" y="2991297"/>
            <a:chExt cx="360040" cy="276450"/>
          </a:xfrm>
          <a:solidFill>
            <a:schemeClr val="accent1">
              <a:lumMod val="75000"/>
            </a:schemeClr>
          </a:solidFill>
        </p:grpSpPr>
        <p:sp>
          <p:nvSpPr>
            <p:cNvPr id="15" name="Rectangle 166"/>
            <p:cNvSpPr/>
            <p:nvPr/>
          </p:nvSpPr>
          <p:spPr>
            <a:xfrm>
              <a:off x="6383899" y="3019583"/>
              <a:ext cx="360040" cy="174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6" name="Isosceles Triangle 167"/>
            <p:cNvSpPr/>
            <p:nvPr/>
          </p:nvSpPr>
          <p:spPr>
            <a:xfrm flipV="1">
              <a:off x="6501162" y="3193843"/>
              <a:ext cx="125514" cy="739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7" name="TextBox 168"/>
            <p:cNvSpPr txBox="1"/>
            <p:nvPr/>
          </p:nvSpPr>
          <p:spPr>
            <a:xfrm>
              <a:off x="6385165" y="2991297"/>
              <a:ext cx="357506" cy="1986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98%</a:t>
              </a:r>
              <a:endParaRPr lang="en-US" sz="900" b="1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18" name="Group 169"/>
          <p:cNvGrpSpPr>
            <a:grpSpLocks noChangeAspect="1"/>
          </p:cNvGrpSpPr>
          <p:nvPr/>
        </p:nvGrpSpPr>
        <p:grpSpPr>
          <a:xfrm>
            <a:off x="9228536" y="3011816"/>
            <a:ext cx="418443" cy="321294"/>
            <a:chOff x="6383899" y="2556942"/>
            <a:chExt cx="360040" cy="276450"/>
          </a:xfrm>
          <a:solidFill>
            <a:schemeClr val="bg1">
              <a:lumMod val="75000"/>
            </a:schemeClr>
          </a:solidFill>
        </p:grpSpPr>
        <p:sp>
          <p:nvSpPr>
            <p:cNvPr id="19" name="Rectangle 170"/>
            <p:cNvSpPr/>
            <p:nvPr/>
          </p:nvSpPr>
          <p:spPr>
            <a:xfrm>
              <a:off x="6383899" y="2585228"/>
              <a:ext cx="360040" cy="174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0" name="Isosceles Triangle 171"/>
            <p:cNvSpPr/>
            <p:nvPr/>
          </p:nvSpPr>
          <p:spPr>
            <a:xfrm flipV="1">
              <a:off x="6501162" y="2759488"/>
              <a:ext cx="125514" cy="739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1" name="TextBox 172"/>
            <p:cNvSpPr txBox="1"/>
            <p:nvPr/>
          </p:nvSpPr>
          <p:spPr>
            <a:xfrm>
              <a:off x="6385165" y="2556942"/>
              <a:ext cx="357506" cy="1986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98%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22" name="Group 173"/>
          <p:cNvGrpSpPr>
            <a:grpSpLocks noChangeAspect="1"/>
          </p:cNvGrpSpPr>
          <p:nvPr/>
        </p:nvGrpSpPr>
        <p:grpSpPr>
          <a:xfrm>
            <a:off x="8676504" y="2355565"/>
            <a:ext cx="418443" cy="321294"/>
            <a:chOff x="6383899" y="2052886"/>
            <a:chExt cx="360040" cy="276450"/>
          </a:xfrm>
          <a:solidFill>
            <a:schemeClr val="accent1">
              <a:lumMod val="75000"/>
            </a:schemeClr>
          </a:solidFill>
        </p:grpSpPr>
        <p:sp>
          <p:nvSpPr>
            <p:cNvPr id="23" name="Rectangle 174"/>
            <p:cNvSpPr/>
            <p:nvPr/>
          </p:nvSpPr>
          <p:spPr>
            <a:xfrm>
              <a:off x="6383899" y="2081172"/>
              <a:ext cx="360040" cy="174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4" name="Isosceles Triangle 175"/>
            <p:cNvSpPr/>
            <p:nvPr/>
          </p:nvSpPr>
          <p:spPr>
            <a:xfrm flipV="1">
              <a:off x="6501162" y="2255432"/>
              <a:ext cx="125514" cy="739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5" name="TextBox 176"/>
            <p:cNvSpPr txBox="1"/>
            <p:nvPr/>
          </p:nvSpPr>
          <p:spPr>
            <a:xfrm>
              <a:off x="6385165" y="2052886"/>
              <a:ext cx="357506" cy="1986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98%</a:t>
              </a:r>
              <a:endParaRPr lang="en-US" sz="900" b="1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sp>
        <p:nvSpPr>
          <p:cNvPr id="26" name="Rounded Rectangle 177"/>
          <p:cNvSpPr/>
          <p:nvPr/>
        </p:nvSpPr>
        <p:spPr>
          <a:xfrm>
            <a:off x="6781856" y="2054872"/>
            <a:ext cx="4320000" cy="252000"/>
          </a:xfrm>
          <a:prstGeom prst="roundRect">
            <a:avLst/>
          </a:prstGeom>
          <a:pattFill prst="trellis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27" name="Rounded Rectangle 178"/>
          <p:cNvSpPr>
            <a:spLocks noChangeAspect="1"/>
          </p:cNvSpPr>
          <p:nvPr/>
        </p:nvSpPr>
        <p:spPr>
          <a:xfrm>
            <a:off x="6781860" y="2054872"/>
            <a:ext cx="3653993" cy="25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28" name="Rounded Rectangle 179"/>
          <p:cNvSpPr/>
          <p:nvPr/>
        </p:nvSpPr>
        <p:spPr>
          <a:xfrm>
            <a:off x="6781856" y="2703506"/>
            <a:ext cx="4320000" cy="252000"/>
          </a:xfrm>
          <a:prstGeom prst="roundRect">
            <a:avLst/>
          </a:prstGeom>
          <a:pattFill prst="trellis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29" name="Rounded Rectangle 180"/>
          <p:cNvSpPr>
            <a:spLocks noChangeAspect="1"/>
          </p:cNvSpPr>
          <p:nvPr/>
        </p:nvSpPr>
        <p:spPr>
          <a:xfrm>
            <a:off x="6781858" y="2703506"/>
            <a:ext cx="2141996" cy="25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30" name="Rounded Rectangle 181"/>
          <p:cNvSpPr/>
          <p:nvPr/>
        </p:nvSpPr>
        <p:spPr>
          <a:xfrm>
            <a:off x="6781856" y="3358964"/>
            <a:ext cx="4320000" cy="252000"/>
          </a:xfrm>
          <a:prstGeom prst="roundRect">
            <a:avLst/>
          </a:prstGeom>
          <a:pattFill prst="trellis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31" name="Rounded Rectangle 182"/>
          <p:cNvSpPr>
            <a:spLocks noChangeAspect="1"/>
          </p:cNvSpPr>
          <p:nvPr/>
        </p:nvSpPr>
        <p:spPr>
          <a:xfrm>
            <a:off x="6781857" y="3358964"/>
            <a:ext cx="2688523" cy="25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32" name="Rounded Rectangle 183"/>
          <p:cNvSpPr/>
          <p:nvPr/>
        </p:nvSpPr>
        <p:spPr>
          <a:xfrm>
            <a:off x="6781856" y="4015294"/>
            <a:ext cx="4320000" cy="252000"/>
          </a:xfrm>
          <a:prstGeom prst="roundRect">
            <a:avLst/>
          </a:prstGeom>
          <a:pattFill prst="trellis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33" name="Rounded Rectangle 184"/>
          <p:cNvSpPr>
            <a:spLocks noChangeAspect="1"/>
          </p:cNvSpPr>
          <p:nvPr/>
        </p:nvSpPr>
        <p:spPr>
          <a:xfrm>
            <a:off x="6781857" y="4015294"/>
            <a:ext cx="3023995" cy="25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grpSp>
        <p:nvGrpSpPr>
          <p:cNvPr id="34" name="Group 185"/>
          <p:cNvGrpSpPr>
            <a:grpSpLocks noChangeAspect="1"/>
          </p:cNvGrpSpPr>
          <p:nvPr/>
        </p:nvGrpSpPr>
        <p:grpSpPr>
          <a:xfrm>
            <a:off x="10201306" y="1696608"/>
            <a:ext cx="418443" cy="321294"/>
            <a:chOff x="6383899" y="1395641"/>
            <a:chExt cx="360040" cy="276450"/>
          </a:xfrm>
          <a:solidFill>
            <a:schemeClr val="bg1">
              <a:lumMod val="75000"/>
            </a:schemeClr>
          </a:solidFill>
        </p:grpSpPr>
        <p:sp>
          <p:nvSpPr>
            <p:cNvPr id="35" name="Rectangle 186"/>
            <p:cNvSpPr/>
            <p:nvPr/>
          </p:nvSpPr>
          <p:spPr>
            <a:xfrm>
              <a:off x="6383899" y="1423927"/>
              <a:ext cx="360040" cy="174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6" name="TextBox 187"/>
            <p:cNvSpPr txBox="1"/>
            <p:nvPr/>
          </p:nvSpPr>
          <p:spPr>
            <a:xfrm>
              <a:off x="6385165" y="1395641"/>
              <a:ext cx="357506" cy="1986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98%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7" name="Isosceles Triangle 188"/>
            <p:cNvSpPr/>
            <p:nvPr/>
          </p:nvSpPr>
          <p:spPr>
            <a:xfrm flipV="1">
              <a:off x="6501162" y="1598187"/>
              <a:ext cx="125514" cy="739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sp>
        <p:nvSpPr>
          <p:cNvPr id="38" name="TextBox 189"/>
          <p:cNvSpPr txBox="1"/>
          <p:nvPr/>
        </p:nvSpPr>
        <p:spPr>
          <a:xfrm>
            <a:off x="6780418" y="2476454"/>
            <a:ext cx="1100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Three</a:t>
            </a:r>
            <a:endParaRPr lang="en-US" sz="1000" i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39" name="TextBox 190"/>
          <p:cNvSpPr txBox="1"/>
          <p:nvPr/>
        </p:nvSpPr>
        <p:spPr>
          <a:xfrm>
            <a:off x="6782584" y="3762982"/>
            <a:ext cx="866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One</a:t>
            </a:r>
            <a:endParaRPr lang="en-US" sz="1000" i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40" name="TextBox 191"/>
          <p:cNvSpPr txBox="1"/>
          <p:nvPr/>
        </p:nvSpPr>
        <p:spPr>
          <a:xfrm>
            <a:off x="6769265" y="1818350"/>
            <a:ext cx="1276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Four</a:t>
            </a:r>
            <a:endParaRPr lang="en-US" sz="1000" i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41" name="TextBox 192"/>
          <p:cNvSpPr txBox="1"/>
          <p:nvPr/>
        </p:nvSpPr>
        <p:spPr>
          <a:xfrm>
            <a:off x="6775964" y="3121448"/>
            <a:ext cx="1088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Two</a:t>
            </a:r>
            <a:endParaRPr lang="en-US" sz="1000" i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805026" y="4670968"/>
            <a:ext cx="4319999" cy="995852"/>
            <a:chOff x="6317951" y="1700937"/>
            <a:chExt cx="4319999" cy="995852"/>
          </a:xfrm>
        </p:grpSpPr>
        <p:sp>
          <p:nvSpPr>
            <p:cNvPr id="49" name="文本框 48"/>
            <p:cNvSpPr txBox="1"/>
            <p:nvPr/>
          </p:nvSpPr>
          <p:spPr>
            <a:xfrm>
              <a:off x="6317952" y="1700937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317951" y="2065847"/>
              <a:ext cx="431999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5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category"/>
        </p:bldSub>
      </p:bldGraphic>
      <p:bldP spid="3" grpId="0"/>
      <p:bldP spid="8" grpId="0"/>
      <p:bldP spid="10" grpId="0"/>
      <p:bldP spid="11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/>
      <p:bldP spid="39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98271" y="3755003"/>
            <a:ext cx="1851411" cy="1047847"/>
            <a:chOff x="2814" y="1405"/>
            <a:chExt cx="2052" cy="1510"/>
          </a:xfrm>
        </p:grpSpPr>
        <p:sp>
          <p:nvSpPr>
            <p:cNvPr id="3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/>
                <a:ea typeface="钉钉进步体"/>
                <a:cs typeface="+mn-ea"/>
                <a:sym typeface="Arial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2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145401" y="3440103"/>
            <a:ext cx="1851411" cy="1362749"/>
            <a:chOff x="2814" y="1405"/>
            <a:chExt cx="2052" cy="1510"/>
          </a:xfrm>
        </p:grpSpPr>
        <p:sp>
          <p:nvSpPr>
            <p:cNvPr id="11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/>
                <a:ea typeface="钉钉进步体"/>
                <a:cs typeface="+mn-ea"/>
                <a:sym typeface="Arial"/>
              </a:endParaRPr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4392533" y="2831188"/>
            <a:ext cx="1851411" cy="1971663"/>
            <a:chOff x="2814" y="1405"/>
            <a:chExt cx="2052" cy="1510"/>
          </a:xfrm>
          <a:solidFill>
            <a:srgbClr val="1D9A78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 dirty="0">
                <a:latin typeface="Arial"/>
                <a:ea typeface="钉钉进步体"/>
                <a:cs typeface="+mn-ea"/>
                <a:sym typeface="Arial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 dirty="0"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5639665" y="3861580"/>
            <a:ext cx="1851411" cy="941268"/>
            <a:chOff x="2814" y="1405"/>
            <a:chExt cx="2052" cy="1510"/>
          </a:xfrm>
        </p:grpSpPr>
        <p:sp>
          <p:nvSpPr>
            <p:cNvPr id="17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/>
                <a:ea typeface="钉钉进步体"/>
                <a:cs typeface="+mn-ea"/>
                <a:sym typeface="Arial"/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4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6886797" y="2522033"/>
            <a:ext cx="1851411" cy="2280816"/>
            <a:chOff x="2814" y="1405"/>
            <a:chExt cx="2052" cy="1510"/>
          </a:xfrm>
          <a:solidFill>
            <a:schemeClr val="accent1">
              <a:lumMod val="75000"/>
            </a:schemeClr>
          </a:solidFill>
        </p:grpSpPr>
        <p:sp>
          <p:nvSpPr>
            <p:cNvPr id="20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/>
                <a:ea typeface="钉钉进步体"/>
                <a:cs typeface="+mn-ea"/>
                <a:sym typeface="Arial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8133929" y="3241423"/>
            <a:ext cx="1851411" cy="1561429"/>
            <a:chOff x="2814" y="1405"/>
            <a:chExt cx="2052" cy="1510"/>
          </a:xfrm>
        </p:grpSpPr>
        <p:sp>
          <p:nvSpPr>
            <p:cNvPr id="23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/>
                <a:ea typeface="钉钉进步体"/>
                <a:cs typeface="+mn-ea"/>
                <a:sym typeface="Arial"/>
              </a:endParaRPr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60"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25" name="Group 4"/>
          <p:cNvGrpSpPr>
            <a:grpSpLocks noChangeAspect="1"/>
          </p:cNvGrpSpPr>
          <p:nvPr/>
        </p:nvGrpSpPr>
        <p:grpSpPr bwMode="auto">
          <a:xfrm rot="10800000">
            <a:off x="3816646" y="1504281"/>
            <a:ext cx="526223" cy="635045"/>
            <a:chOff x="347" y="3344"/>
            <a:chExt cx="586" cy="707"/>
          </a:xfrm>
          <a:solidFill>
            <a:schemeClr val="bg1">
              <a:lumMod val="65000"/>
            </a:schemeClr>
          </a:solidFill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50%</a:t>
              </a:r>
              <a:endParaRPr lang="en-US" sz="1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</p:grpSp>
      <p:grpSp>
        <p:nvGrpSpPr>
          <p:cNvPr id="28" name="Group 4"/>
          <p:cNvGrpSpPr>
            <a:grpSpLocks noChangeAspect="1"/>
          </p:cNvGrpSpPr>
          <p:nvPr/>
        </p:nvGrpSpPr>
        <p:grpSpPr bwMode="auto">
          <a:xfrm rot="10800000">
            <a:off x="5050881" y="1513866"/>
            <a:ext cx="526223" cy="635045"/>
            <a:chOff x="347" y="3344"/>
            <a:chExt cx="586" cy="707"/>
          </a:xfrm>
          <a:solidFill>
            <a:schemeClr val="accent1">
              <a:lumMod val="75000"/>
            </a:schemeClr>
          </a:solidFill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50%</a:t>
              </a:r>
              <a:endParaRPr lang="en-US" sz="1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</p:grp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10800000">
            <a:off x="6292674" y="1504453"/>
            <a:ext cx="526223" cy="635045"/>
            <a:chOff x="347" y="3344"/>
            <a:chExt cx="586" cy="707"/>
          </a:xfrm>
          <a:solidFill>
            <a:schemeClr val="bg1">
              <a:lumMod val="65000"/>
            </a:schemeClr>
          </a:solidFill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50%</a:t>
              </a:r>
              <a:endParaRPr lang="en-US" sz="1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</p:grpSp>
      <p:grpSp>
        <p:nvGrpSpPr>
          <p:cNvPr id="34" name="Group 4"/>
          <p:cNvGrpSpPr>
            <a:grpSpLocks noChangeAspect="1"/>
          </p:cNvGrpSpPr>
          <p:nvPr/>
        </p:nvGrpSpPr>
        <p:grpSpPr bwMode="auto">
          <a:xfrm rot="10800000">
            <a:off x="7556201" y="1504281"/>
            <a:ext cx="526223" cy="635045"/>
            <a:chOff x="347" y="3344"/>
            <a:chExt cx="586" cy="707"/>
          </a:xfrm>
          <a:solidFill>
            <a:schemeClr val="accent1">
              <a:lumMod val="75000"/>
            </a:schemeClr>
          </a:solidFill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50%</a:t>
              </a:r>
              <a:endParaRPr lang="en-US" sz="1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</p:grpSp>
      <p:grpSp>
        <p:nvGrpSpPr>
          <p:cNvPr id="37" name="Group 4"/>
          <p:cNvGrpSpPr>
            <a:grpSpLocks noChangeAspect="1"/>
          </p:cNvGrpSpPr>
          <p:nvPr/>
        </p:nvGrpSpPr>
        <p:grpSpPr bwMode="auto">
          <a:xfrm rot="10800000">
            <a:off x="8805259" y="1507441"/>
            <a:ext cx="526223" cy="635045"/>
            <a:chOff x="347" y="3344"/>
            <a:chExt cx="586" cy="707"/>
          </a:xfrm>
          <a:solidFill>
            <a:schemeClr val="bg1">
              <a:lumMod val="50000"/>
            </a:schemeClr>
          </a:solidFill>
        </p:grpSpPr>
        <p:sp>
          <p:nvSpPr>
            <p:cNvPr id="38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50%</a:t>
              </a:r>
              <a:endParaRPr lang="en-US" sz="1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</p:grpSp>
      <p:grpSp>
        <p:nvGrpSpPr>
          <p:cNvPr id="40" name="Group 4"/>
          <p:cNvGrpSpPr>
            <a:grpSpLocks noChangeAspect="1"/>
          </p:cNvGrpSpPr>
          <p:nvPr/>
        </p:nvGrpSpPr>
        <p:grpSpPr bwMode="auto">
          <a:xfrm rot="10800000">
            <a:off x="2556201" y="1504281"/>
            <a:ext cx="526223" cy="635045"/>
            <a:chOff x="347" y="3344"/>
            <a:chExt cx="586" cy="707"/>
          </a:xfrm>
          <a:solidFill>
            <a:schemeClr val="accent1">
              <a:lumMod val="75000"/>
            </a:schemeClr>
          </a:solidFill>
        </p:grpSpPr>
        <p:sp>
          <p:nvSpPr>
            <p:cNvPr id="41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50%</a:t>
              </a:r>
              <a:endParaRPr lang="en-US" sz="1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42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</p:grpSp>
      <p:cxnSp>
        <p:nvCxnSpPr>
          <p:cNvPr id="43" name="Straight Connector 125"/>
          <p:cNvCxnSpPr>
            <a:endCxn id="8" idx="1"/>
          </p:cNvCxnSpPr>
          <p:nvPr/>
        </p:nvCxnSpPr>
        <p:spPr>
          <a:xfrm>
            <a:off x="2823973" y="2262388"/>
            <a:ext cx="0" cy="149261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26"/>
          <p:cNvCxnSpPr/>
          <p:nvPr/>
        </p:nvCxnSpPr>
        <p:spPr>
          <a:xfrm flipH="1">
            <a:off x="4069447" y="2262389"/>
            <a:ext cx="1661" cy="117771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27"/>
          <p:cNvCxnSpPr/>
          <p:nvPr/>
        </p:nvCxnSpPr>
        <p:spPr>
          <a:xfrm>
            <a:off x="5318239" y="2262391"/>
            <a:ext cx="0" cy="56879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29"/>
          <p:cNvCxnSpPr/>
          <p:nvPr/>
        </p:nvCxnSpPr>
        <p:spPr>
          <a:xfrm>
            <a:off x="6565368" y="2262388"/>
            <a:ext cx="0" cy="159919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35"/>
          <p:cNvCxnSpPr/>
          <p:nvPr/>
        </p:nvCxnSpPr>
        <p:spPr>
          <a:xfrm>
            <a:off x="7812501" y="2262389"/>
            <a:ext cx="0" cy="28439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6"/>
          <p:cNvCxnSpPr/>
          <p:nvPr/>
        </p:nvCxnSpPr>
        <p:spPr>
          <a:xfrm flipH="1">
            <a:off x="9067974" y="2262389"/>
            <a:ext cx="1661" cy="979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098299" y="5160775"/>
            <a:ext cx="3591148" cy="995852"/>
            <a:chOff x="6317952" y="1700937"/>
            <a:chExt cx="3591148" cy="995852"/>
          </a:xfrm>
        </p:grpSpPr>
        <p:sp>
          <p:nvSpPr>
            <p:cNvPr id="50" name="文本框 49"/>
            <p:cNvSpPr txBox="1"/>
            <p:nvPr/>
          </p:nvSpPr>
          <p:spPr>
            <a:xfrm>
              <a:off x="6317952" y="1700937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317952" y="2065847"/>
              <a:ext cx="35911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69902" y="5160775"/>
            <a:ext cx="3591148" cy="995852"/>
            <a:chOff x="6317952" y="1700937"/>
            <a:chExt cx="3591148" cy="995852"/>
          </a:xfrm>
        </p:grpSpPr>
        <p:sp>
          <p:nvSpPr>
            <p:cNvPr id="53" name="文本框 52"/>
            <p:cNvSpPr txBox="1"/>
            <p:nvPr/>
          </p:nvSpPr>
          <p:spPr>
            <a:xfrm>
              <a:off x="6317952" y="1700937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317952" y="2065847"/>
              <a:ext cx="35911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sp>
        <p:nvSpPr>
          <p:cNvPr id="2" name="Freeform 14"/>
          <p:cNvSpPr/>
          <p:nvPr/>
        </p:nvSpPr>
        <p:spPr bwMode="auto">
          <a:xfrm>
            <a:off x="5357561" y="2487037"/>
            <a:ext cx="408192" cy="404601"/>
          </a:xfrm>
          <a:custGeom>
            <a:avLst/>
            <a:gdLst>
              <a:gd name="T0" fmla="*/ 40 w 142"/>
              <a:gd name="T1" fmla="*/ 0 h 141"/>
              <a:gd name="T2" fmla="*/ 102 w 142"/>
              <a:gd name="T3" fmla="*/ 0 h 141"/>
              <a:gd name="T4" fmla="*/ 142 w 142"/>
              <a:gd name="T5" fmla="*/ 40 h 141"/>
              <a:gd name="T6" fmla="*/ 142 w 142"/>
              <a:gd name="T7" fmla="*/ 101 h 141"/>
              <a:gd name="T8" fmla="*/ 102 w 142"/>
              <a:gd name="T9" fmla="*/ 141 h 141"/>
              <a:gd name="T10" fmla="*/ 40 w 142"/>
              <a:gd name="T11" fmla="*/ 141 h 141"/>
              <a:gd name="T12" fmla="*/ 0 w 142"/>
              <a:gd name="T13" fmla="*/ 101 h 141"/>
              <a:gd name="T14" fmla="*/ 0 w 142"/>
              <a:gd name="T15" fmla="*/ 40 h 141"/>
              <a:gd name="T16" fmla="*/ 40 w 142"/>
              <a:gd name="T1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41">
                <a:moveTo>
                  <a:pt x="40" y="0"/>
                </a:moveTo>
                <a:cubicBezTo>
                  <a:pt x="102" y="0"/>
                  <a:pt x="102" y="0"/>
                  <a:pt x="102" y="0"/>
                </a:cubicBezTo>
                <a:cubicBezTo>
                  <a:pt x="124" y="0"/>
                  <a:pt x="142" y="18"/>
                  <a:pt x="142" y="40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2" y="123"/>
                  <a:pt x="124" y="141"/>
                  <a:pt x="102" y="141"/>
                </a:cubicBezTo>
                <a:cubicBezTo>
                  <a:pt x="40" y="141"/>
                  <a:pt x="40" y="141"/>
                  <a:pt x="40" y="141"/>
                </a:cubicBezTo>
                <a:cubicBezTo>
                  <a:pt x="18" y="141"/>
                  <a:pt x="0" y="123"/>
                  <a:pt x="0" y="10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3" name="Freeform 15"/>
          <p:cNvSpPr/>
          <p:nvPr/>
        </p:nvSpPr>
        <p:spPr bwMode="auto">
          <a:xfrm>
            <a:off x="5357561" y="3259789"/>
            <a:ext cx="408192" cy="404601"/>
          </a:xfrm>
          <a:custGeom>
            <a:avLst/>
            <a:gdLst>
              <a:gd name="T0" fmla="*/ 40 w 142"/>
              <a:gd name="T1" fmla="*/ 0 h 141"/>
              <a:gd name="T2" fmla="*/ 102 w 142"/>
              <a:gd name="T3" fmla="*/ 0 h 141"/>
              <a:gd name="T4" fmla="*/ 142 w 142"/>
              <a:gd name="T5" fmla="*/ 40 h 141"/>
              <a:gd name="T6" fmla="*/ 142 w 142"/>
              <a:gd name="T7" fmla="*/ 101 h 141"/>
              <a:gd name="T8" fmla="*/ 102 w 142"/>
              <a:gd name="T9" fmla="*/ 141 h 141"/>
              <a:gd name="T10" fmla="*/ 40 w 142"/>
              <a:gd name="T11" fmla="*/ 141 h 141"/>
              <a:gd name="T12" fmla="*/ 0 w 142"/>
              <a:gd name="T13" fmla="*/ 101 h 141"/>
              <a:gd name="T14" fmla="*/ 0 w 142"/>
              <a:gd name="T15" fmla="*/ 40 h 141"/>
              <a:gd name="T16" fmla="*/ 40 w 142"/>
              <a:gd name="T1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41">
                <a:moveTo>
                  <a:pt x="40" y="0"/>
                </a:moveTo>
                <a:cubicBezTo>
                  <a:pt x="102" y="0"/>
                  <a:pt x="102" y="0"/>
                  <a:pt x="102" y="0"/>
                </a:cubicBezTo>
                <a:cubicBezTo>
                  <a:pt x="124" y="0"/>
                  <a:pt x="142" y="18"/>
                  <a:pt x="142" y="40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2" y="123"/>
                  <a:pt x="124" y="141"/>
                  <a:pt x="102" y="141"/>
                </a:cubicBezTo>
                <a:cubicBezTo>
                  <a:pt x="40" y="141"/>
                  <a:pt x="40" y="141"/>
                  <a:pt x="40" y="141"/>
                </a:cubicBezTo>
                <a:cubicBezTo>
                  <a:pt x="18" y="141"/>
                  <a:pt x="0" y="123"/>
                  <a:pt x="0" y="10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8" name="Freeform 16"/>
          <p:cNvSpPr/>
          <p:nvPr/>
        </p:nvSpPr>
        <p:spPr bwMode="auto">
          <a:xfrm>
            <a:off x="5357561" y="4022820"/>
            <a:ext cx="408192" cy="404601"/>
          </a:xfrm>
          <a:custGeom>
            <a:avLst/>
            <a:gdLst>
              <a:gd name="T0" fmla="*/ 40 w 142"/>
              <a:gd name="T1" fmla="*/ 0 h 141"/>
              <a:gd name="T2" fmla="*/ 102 w 142"/>
              <a:gd name="T3" fmla="*/ 0 h 141"/>
              <a:gd name="T4" fmla="*/ 142 w 142"/>
              <a:gd name="T5" fmla="*/ 40 h 141"/>
              <a:gd name="T6" fmla="*/ 142 w 142"/>
              <a:gd name="T7" fmla="*/ 101 h 141"/>
              <a:gd name="T8" fmla="*/ 102 w 142"/>
              <a:gd name="T9" fmla="*/ 141 h 141"/>
              <a:gd name="T10" fmla="*/ 40 w 142"/>
              <a:gd name="T11" fmla="*/ 141 h 141"/>
              <a:gd name="T12" fmla="*/ 0 w 142"/>
              <a:gd name="T13" fmla="*/ 101 h 141"/>
              <a:gd name="T14" fmla="*/ 0 w 142"/>
              <a:gd name="T15" fmla="*/ 40 h 141"/>
              <a:gd name="T16" fmla="*/ 40 w 142"/>
              <a:gd name="T1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41">
                <a:moveTo>
                  <a:pt x="40" y="0"/>
                </a:moveTo>
                <a:cubicBezTo>
                  <a:pt x="102" y="0"/>
                  <a:pt x="102" y="0"/>
                  <a:pt x="102" y="0"/>
                </a:cubicBezTo>
                <a:cubicBezTo>
                  <a:pt x="124" y="0"/>
                  <a:pt x="142" y="18"/>
                  <a:pt x="142" y="40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2" y="123"/>
                  <a:pt x="124" y="141"/>
                  <a:pt x="102" y="141"/>
                </a:cubicBezTo>
                <a:cubicBezTo>
                  <a:pt x="40" y="141"/>
                  <a:pt x="40" y="141"/>
                  <a:pt x="40" y="141"/>
                </a:cubicBezTo>
                <a:cubicBezTo>
                  <a:pt x="18" y="141"/>
                  <a:pt x="0" y="123"/>
                  <a:pt x="0" y="10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0" name="Freeform 17"/>
          <p:cNvSpPr/>
          <p:nvPr/>
        </p:nvSpPr>
        <p:spPr bwMode="auto">
          <a:xfrm>
            <a:off x="5357561" y="4752593"/>
            <a:ext cx="408192" cy="404601"/>
          </a:xfrm>
          <a:custGeom>
            <a:avLst/>
            <a:gdLst>
              <a:gd name="T0" fmla="*/ 40 w 142"/>
              <a:gd name="T1" fmla="*/ 0 h 141"/>
              <a:gd name="T2" fmla="*/ 102 w 142"/>
              <a:gd name="T3" fmla="*/ 0 h 141"/>
              <a:gd name="T4" fmla="*/ 142 w 142"/>
              <a:gd name="T5" fmla="*/ 40 h 141"/>
              <a:gd name="T6" fmla="*/ 142 w 142"/>
              <a:gd name="T7" fmla="*/ 101 h 141"/>
              <a:gd name="T8" fmla="*/ 102 w 142"/>
              <a:gd name="T9" fmla="*/ 141 h 141"/>
              <a:gd name="T10" fmla="*/ 40 w 142"/>
              <a:gd name="T11" fmla="*/ 141 h 141"/>
              <a:gd name="T12" fmla="*/ 0 w 142"/>
              <a:gd name="T13" fmla="*/ 101 h 141"/>
              <a:gd name="T14" fmla="*/ 0 w 142"/>
              <a:gd name="T15" fmla="*/ 40 h 141"/>
              <a:gd name="T16" fmla="*/ 40 w 142"/>
              <a:gd name="T1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41">
                <a:moveTo>
                  <a:pt x="40" y="0"/>
                </a:moveTo>
                <a:cubicBezTo>
                  <a:pt x="102" y="0"/>
                  <a:pt x="102" y="0"/>
                  <a:pt x="102" y="0"/>
                </a:cubicBezTo>
                <a:cubicBezTo>
                  <a:pt x="124" y="0"/>
                  <a:pt x="142" y="18"/>
                  <a:pt x="142" y="40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2" y="123"/>
                  <a:pt x="124" y="141"/>
                  <a:pt x="102" y="141"/>
                </a:cubicBezTo>
                <a:cubicBezTo>
                  <a:pt x="40" y="141"/>
                  <a:pt x="40" y="141"/>
                  <a:pt x="40" y="141"/>
                </a:cubicBezTo>
                <a:cubicBezTo>
                  <a:pt x="18" y="141"/>
                  <a:pt x="0" y="123"/>
                  <a:pt x="0" y="10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1" name="Freeform 18"/>
          <p:cNvSpPr>
            <a:spLocks noEditPoints="1"/>
          </p:cNvSpPr>
          <p:nvPr/>
        </p:nvSpPr>
        <p:spPr bwMode="auto">
          <a:xfrm>
            <a:off x="5430257" y="3330663"/>
            <a:ext cx="262807" cy="262843"/>
          </a:xfrm>
          <a:custGeom>
            <a:avLst/>
            <a:gdLst>
              <a:gd name="T0" fmla="*/ 142 w 285"/>
              <a:gd name="T1" fmla="*/ 142 h 285"/>
              <a:gd name="T2" fmla="*/ 285 w 285"/>
              <a:gd name="T3" fmla="*/ 142 h 285"/>
              <a:gd name="T4" fmla="*/ 142 w 285"/>
              <a:gd name="T5" fmla="*/ 0 h 285"/>
              <a:gd name="T6" fmla="*/ 142 w 285"/>
              <a:gd name="T7" fmla="*/ 142 h 285"/>
              <a:gd name="T8" fmla="*/ 124 w 285"/>
              <a:gd name="T9" fmla="*/ 160 h 285"/>
              <a:gd name="T10" fmla="*/ 284 w 285"/>
              <a:gd name="T11" fmla="*/ 160 h 285"/>
              <a:gd name="T12" fmla="*/ 142 w 285"/>
              <a:gd name="T13" fmla="*/ 285 h 285"/>
              <a:gd name="T14" fmla="*/ 0 w 285"/>
              <a:gd name="T15" fmla="*/ 142 h 285"/>
              <a:gd name="T16" fmla="*/ 124 w 285"/>
              <a:gd name="T17" fmla="*/ 1 h 285"/>
              <a:gd name="T18" fmla="*/ 124 w 285"/>
              <a:gd name="T19" fmla="*/ 16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" h="285">
                <a:moveTo>
                  <a:pt x="142" y="142"/>
                </a:moveTo>
                <a:cubicBezTo>
                  <a:pt x="285" y="142"/>
                  <a:pt x="285" y="142"/>
                  <a:pt x="285" y="142"/>
                </a:cubicBezTo>
                <a:cubicBezTo>
                  <a:pt x="285" y="63"/>
                  <a:pt x="221" y="0"/>
                  <a:pt x="142" y="0"/>
                </a:cubicBezTo>
                <a:cubicBezTo>
                  <a:pt x="142" y="142"/>
                  <a:pt x="142" y="142"/>
                  <a:pt x="142" y="142"/>
                </a:cubicBezTo>
                <a:close/>
                <a:moveTo>
                  <a:pt x="124" y="160"/>
                </a:moveTo>
                <a:cubicBezTo>
                  <a:pt x="284" y="160"/>
                  <a:pt x="284" y="160"/>
                  <a:pt x="284" y="160"/>
                </a:cubicBezTo>
                <a:cubicBezTo>
                  <a:pt x="275" y="230"/>
                  <a:pt x="215" y="285"/>
                  <a:pt x="142" y="285"/>
                </a:cubicBezTo>
                <a:cubicBezTo>
                  <a:pt x="63" y="285"/>
                  <a:pt x="0" y="221"/>
                  <a:pt x="0" y="142"/>
                </a:cubicBezTo>
                <a:cubicBezTo>
                  <a:pt x="0" y="70"/>
                  <a:pt x="54" y="10"/>
                  <a:pt x="124" y="1"/>
                </a:cubicBezTo>
                <a:lnTo>
                  <a:pt x="124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2" name="Freeform 19"/>
          <p:cNvSpPr>
            <a:spLocks noEditPoints="1"/>
          </p:cNvSpPr>
          <p:nvPr/>
        </p:nvSpPr>
        <p:spPr bwMode="auto">
          <a:xfrm>
            <a:off x="5422488" y="4084679"/>
            <a:ext cx="278341" cy="280879"/>
          </a:xfrm>
          <a:custGeom>
            <a:avLst/>
            <a:gdLst>
              <a:gd name="T0" fmla="*/ 248 w 283"/>
              <a:gd name="T1" fmla="*/ 143 h 285"/>
              <a:gd name="T2" fmla="*/ 247 w 283"/>
              <a:gd name="T3" fmla="*/ 123 h 285"/>
              <a:gd name="T4" fmla="*/ 283 w 283"/>
              <a:gd name="T5" fmla="*/ 102 h 285"/>
              <a:gd name="T6" fmla="*/ 247 w 283"/>
              <a:gd name="T7" fmla="*/ 40 h 285"/>
              <a:gd name="T8" fmla="*/ 211 w 283"/>
              <a:gd name="T9" fmla="*/ 61 h 285"/>
              <a:gd name="T10" fmla="*/ 177 w 283"/>
              <a:gd name="T11" fmla="*/ 42 h 285"/>
              <a:gd name="T12" fmla="*/ 177 w 283"/>
              <a:gd name="T13" fmla="*/ 0 h 285"/>
              <a:gd name="T14" fmla="*/ 106 w 283"/>
              <a:gd name="T15" fmla="*/ 0 h 285"/>
              <a:gd name="T16" fmla="*/ 106 w 283"/>
              <a:gd name="T17" fmla="*/ 42 h 285"/>
              <a:gd name="T18" fmla="*/ 72 w 283"/>
              <a:gd name="T19" fmla="*/ 61 h 285"/>
              <a:gd name="T20" fmla="*/ 36 w 283"/>
              <a:gd name="T21" fmla="*/ 40 h 285"/>
              <a:gd name="T22" fmla="*/ 0 w 283"/>
              <a:gd name="T23" fmla="*/ 102 h 285"/>
              <a:gd name="T24" fmla="*/ 36 w 283"/>
              <a:gd name="T25" fmla="*/ 123 h 285"/>
              <a:gd name="T26" fmla="*/ 34 w 283"/>
              <a:gd name="T27" fmla="*/ 143 h 285"/>
              <a:gd name="T28" fmla="*/ 36 w 283"/>
              <a:gd name="T29" fmla="*/ 162 h 285"/>
              <a:gd name="T30" fmla="*/ 0 w 283"/>
              <a:gd name="T31" fmla="*/ 183 h 285"/>
              <a:gd name="T32" fmla="*/ 36 w 283"/>
              <a:gd name="T33" fmla="*/ 245 h 285"/>
              <a:gd name="T34" fmla="*/ 72 w 283"/>
              <a:gd name="T35" fmla="*/ 224 h 285"/>
              <a:gd name="T36" fmla="*/ 106 w 283"/>
              <a:gd name="T37" fmla="*/ 243 h 285"/>
              <a:gd name="T38" fmla="*/ 106 w 283"/>
              <a:gd name="T39" fmla="*/ 285 h 285"/>
              <a:gd name="T40" fmla="*/ 177 w 283"/>
              <a:gd name="T41" fmla="*/ 285 h 285"/>
              <a:gd name="T42" fmla="*/ 177 w 283"/>
              <a:gd name="T43" fmla="*/ 243 h 285"/>
              <a:gd name="T44" fmla="*/ 211 w 283"/>
              <a:gd name="T45" fmla="*/ 224 h 285"/>
              <a:gd name="T46" fmla="*/ 247 w 283"/>
              <a:gd name="T47" fmla="*/ 245 h 285"/>
              <a:gd name="T48" fmla="*/ 283 w 283"/>
              <a:gd name="T49" fmla="*/ 183 h 285"/>
              <a:gd name="T50" fmla="*/ 247 w 283"/>
              <a:gd name="T51" fmla="*/ 162 h 285"/>
              <a:gd name="T52" fmla="*/ 248 w 283"/>
              <a:gd name="T53" fmla="*/ 143 h 285"/>
              <a:gd name="T54" fmla="*/ 248 w 283"/>
              <a:gd name="T55" fmla="*/ 143 h 285"/>
              <a:gd name="T56" fmla="*/ 141 w 283"/>
              <a:gd name="T57" fmla="*/ 86 h 285"/>
              <a:gd name="T58" fmla="*/ 198 w 283"/>
              <a:gd name="T59" fmla="*/ 143 h 285"/>
              <a:gd name="T60" fmla="*/ 141 w 283"/>
              <a:gd name="T61" fmla="*/ 199 h 285"/>
              <a:gd name="T62" fmla="*/ 85 w 283"/>
              <a:gd name="T63" fmla="*/ 143 h 285"/>
              <a:gd name="T64" fmla="*/ 141 w 283"/>
              <a:gd name="T65" fmla="*/ 8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3" h="285">
                <a:moveTo>
                  <a:pt x="248" y="143"/>
                </a:moveTo>
                <a:cubicBezTo>
                  <a:pt x="248" y="136"/>
                  <a:pt x="248" y="129"/>
                  <a:pt x="247" y="123"/>
                </a:cubicBezTo>
                <a:cubicBezTo>
                  <a:pt x="283" y="102"/>
                  <a:pt x="283" y="102"/>
                  <a:pt x="283" y="102"/>
                </a:cubicBezTo>
                <a:cubicBezTo>
                  <a:pt x="247" y="40"/>
                  <a:pt x="247" y="40"/>
                  <a:pt x="247" y="40"/>
                </a:cubicBezTo>
                <a:cubicBezTo>
                  <a:pt x="211" y="61"/>
                  <a:pt x="211" y="61"/>
                  <a:pt x="211" y="61"/>
                </a:cubicBezTo>
                <a:cubicBezTo>
                  <a:pt x="201" y="53"/>
                  <a:pt x="190" y="46"/>
                  <a:pt x="177" y="42"/>
                </a:cubicBezTo>
                <a:cubicBezTo>
                  <a:pt x="177" y="0"/>
                  <a:pt x="177" y="0"/>
                  <a:pt x="17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93" y="46"/>
                  <a:pt x="82" y="53"/>
                  <a:pt x="72" y="61"/>
                </a:cubicBezTo>
                <a:cubicBezTo>
                  <a:pt x="36" y="40"/>
                  <a:pt x="36" y="40"/>
                  <a:pt x="36" y="40"/>
                </a:cubicBezTo>
                <a:cubicBezTo>
                  <a:pt x="0" y="102"/>
                  <a:pt x="0" y="102"/>
                  <a:pt x="0" y="102"/>
                </a:cubicBezTo>
                <a:cubicBezTo>
                  <a:pt x="36" y="123"/>
                  <a:pt x="36" y="123"/>
                  <a:pt x="36" y="123"/>
                </a:cubicBezTo>
                <a:cubicBezTo>
                  <a:pt x="35" y="129"/>
                  <a:pt x="34" y="136"/>
                  <a:pt x="34" y="143"/>
                </a:cubicBezTo>
                <a:cubicBezTo>
                  <a:pt x="34" y="149"/>
                  <a:pt x="35" y="156"/>
                  <a:pt x="36" y="162"/>
                </a:cubicBezTo>
                <a:cubicBezTo>
                  <a:pt x="0" y="183"/>
                  <a:pt x="0" y="183"/>
                  <a:pt x="0" y="183"/>
                </a:cubicBezTo>
                <a:cubicBezTo>
                  <a:pt x="36" y="245"/>
                  <a:pt x="36" y="245"/>
                  <a:pt x="36" y="245"/>
                </a:cubicBezTo>
                <a:cubicBezTo>
                  <a:pt x="72" y="224"/>
                  <a:pt x="72" y="224"/>
                  <a:pt x="72" y="224"/>
                </a:cubicBezTo>
                <a:cubicBezTo>
                  <a:pt x="82" y="232"/>
                  <a:pt x="93" y="239"/>
                  <a:pt x="106" y="243"/>
                </a:cubicBezTo>
                <a:cubicBezTo>
                  <a:pt x="106" y="285"/>
                  <a:pt x="106" y="285"/>
                  <a:pt x="106" y="285"/>
                </a:cubicBezTo>
                <a:cubicBezTo>
                  <a:pt x="177" y="285"/>
                  <a:pt x="177" y="285"/>
                  <a:pt x="177" y="285"/>
                </a:cubicBezTo>
                <a:cubicBezTo>
                  <a:pt x="177" y="243"/>
                  <a:pt x="177" y="243"/>
                  <a:pt x="177" y="243"/>
                </a:cubicBezTo>
                <a:cubicBezTo>
                  <a:pt x="190" y="239"/>
                  <a:pt x="201" y="232"/>
                  <a:pt x="211" y="224"/>
                </a:cubicBezTo>
                <a:cubicBezTo>
                  <a:pt x="247" y="245"/>
                  <a:pt x="247" y="245"/>
                  <a:pt x="247" y="245"/>
                </a:cubicBezTo>
                <a:cubicBezTo>
                  <a:pt x="283" y="183"/>
                  <a:pt x="283" y="183"/>
                  <a:pt x="283" y="183"/>
                </a:cubicBezTo>
                <a:cubicBezTo>
                  <a:pt x="247" y="162"/>
                  <a:pt x="247" y="162"/>
                  <a:pt x="247" y="162"/>
                </a:cubicBezTo>
                <a:cubicBezTo>
                  <a:pt x="248" y="156"/>
                  <a:pt x="248" y="149"/>
                  <a:pt x="248" y="143"/>
                </a:cubicBezTo>
                <a:cubicBezTo>
                  <a:pt x="248" y="143"/>
                  <a:pt x="248" y="143"/>
                  <a:pt x="248" y="143"/>
                </a:cubicBezTo>
                <a:close/>
                <a:moveTo>
                  <a:pt x="141" y="86"/>
                </a:moveTo>
                <a:cubicBezTo>
                  <a:pt x="173" y="86"/>
                  <a:pt x="198" y="111"/>
                  <a:pt x="198" y="143"/>
                </a:cubicBezTo>
                <a:cubicBezTo>
                  <a:pt x="198" y="174"/>
                  <a:pt x="173" y="199"/>
                  <a:pt x="141" y="199"/>
                </a:cubicBezTo>
                <a:cubicBezTo>
                  <a:pt x="110" y="199"/>
                  <a:pt x="85" y="174"/>
                  <a:pt x="85" y="143"/>
                </a:cubicBezTo>
                <a:cubicBezTo>
                  <a:pt x="85" y="111"/>
                  <a:pt x="110" y="86"/>
                  <a:pt x="141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3" name="Freeform 20"/>
          <p:cNvSpPr/>
          <p:nvPr/>
        </p:nvSpPr>
        <p:spPr bwMode="auto">
          <a:xfrm>
            <a:off x="5411581" y="2555065"/>
            <a:ext cx="300155" cy="268543"/>
          </a:xfrm>
          <a:custGeom>
            <a:avLst/>
            <a:gdLst>
              <a:gd name="T0" fmla="*/ 248 w 257"/>
              <a:gd name="T1" fmla="*/ 193 h 230"/>
              <a:gd name="T2" fmla="*/ 231 w 257"/>
              <a:gd name="T3" fmla="*/ 178 h 230"/>
              <a:gd name="T4" fmla="*/ 188 w 257"/>
              <a:gd name="T5" fmla="*/ 161 h 230"/>
              <a:gd name="T6" fmla="*/ 186 w 257"/>
              <a:gd name="T7" fmla="*/ 160 h 230"/>
              <a:gd name="T8" fmla="*/ 186 w 257"/>
              <a:gd name="T9" fmla="*/ 160 h 230"/>
              <a:gd name="T10" fmla="*/ 169 w 257"/>
              <a:gd name="T11" fmla="*/ 148 h 230"/>
              <a:gd name="T12" fmla="*/ 169 w 257"/>
              <a:gd name="T13" fmla="*/ 148 h 230"/>
              <a:gd name="T14" fmla="*/ 169 w 257"/>
              <a:gd name="T15" fmla="*/ 148 h 230"/>
              <a:gd name="T16" fmla="*/ 169 w 257"/>
              <a:gd name="T17" fmla="*/ 147 h 230"/>
              <a:gd name="T18" fmla="*/ 168 w 257"/>
              <a:gd name="T19" fmla="*/ 147 h 230"/>
              <a:gd name="T20" fmla="*/ 168 w 257"/>
              <a:gd name="T21" fmla="*/ 147 h 230"/>
              <a:gd name="T22" fmla="*/ 168 w 257"/>
              <a:gd name="T23" fmla="*/ 147 h 230"/>
              <a:gd name="T24" fmla="*/ 168 w 257"/>
              <a:gd name="T25" fmla="*/ 147 h 230"/>
              <a:gd name="T26" fmla="*/ 165 w 257"/>
              <a:gd name="T27" fmla="*/ 145 h 230"/>
              <a:gd name="T28" fmla="*/ 165 w 257"/>
              <a:gd name="T29" fmla="*/ 145 h 230"/>
              <a:gd name="T30" fmla="*/ 165 w 257"/>
              <a:gd name="T31" fmla="*/ 145 h 230"/>
              <a:gd name="T32" fmla="*/ 165 w 257"/>
              <a:gd name="T33" fmla="*/ 145 h 230"/>
              <a:gd name="T34" fmla="*/ 165 w 257"/>
              <a:gd name="T35" fmla="*/ 145 h 230"/>
              <a:gd name="T36" fmla="*/ 165 w 257"/>
              <a:gd name="T37" fmla="*/ 145 h 230"/>
              <a:gd name="T38" fmla="*/ 165 w 257"/>
              <a:gd name="T39" fmla="*/ 145 h 230"/>
              <a:gd name="T40" fmla="*/ 163 w 257"/>
              <a:gd name="T41" fmla="*/ 144 h 230"/>
              <a:gd name="T42" fmla="*/ 160 w 257"/>
              <a:gd name="T43" fmla="*/ 134 h 230"/>
              <a:gd name="T44" fmla="*/ 159 w 257"/>
              <a:gd name="T45" fmla="*/ 132 h 230"/>
              <a:gd name="T46" fmla="*/ 159 w 257"/>
              <a:gd name="T47" fmla="*/ 123 h 230"/>
              <a:gd name="T48" fmla="*/ 161 w 257"/>
              <a:gd name="T49" fmla="*/ 121 h 230"/>
              <a:gd name="T50" fmla="*/ 165 w 257"/>
              <a:gd name="T51" fmla="*/ 108 h 230"/>
              <a:gd name="T52" fmla="*/ 172 w 257"/>
              <a:gd name="T53" fmla="*/ 96 h 230"/>
              <a:gd name="T54" fmla="*/ 175 w 257"/>
              <a:gd name="T55" fmla="*/ 72 h 230"/>
              <a:gd name="T56" fmla="*/ 172 w 257"/>
              <a:gd name="T57" fmla="*/ 74 h 230"/>
              <a:gd name="T58" fmla="*/ 174 w 257"/>
              <a:gd name="T59" fmla="*/ 56 h 230"/>
              <a:gd name="T60" fmla="*/ 169 w 257"/>
              <a:gd name="T61" fmla="*/ 21 h 230"/>
              <a:gd name="T62" fmla="*/ 155 w 257"/>
              <a:gd name="T63" fmla="*/ 9 h 230"/>
              <a:gd name="T64" fmla="*/ 146 w 257"/>
              <a:gd name="T65" fmla="*/ 4 h 230"/>
              <a:gd name="T66" fmla="*/ 104 w 257"/>
              <a:gd name="T67" fmla="*/ 4 h 230"/>
              <a:gd name="T68" fmla="*/ 83 w 257"/>
              <a:gd name="T69" fmla="*/ 19 h 230"/>
              <a:gd name="T70" fmla="*/ 77 w 257"/>
              <a:gd name="T71" fmla="*/ 56 h 230"/>
              <a:gd name="T72" fmla="*/ 80 w 257"/>
              <a:gd name="T73" fmla="*/ 69 h 230"/>
              <a:gd name="T74" fmla="*/ 80 w 257"/>
              <a:gd name="T75" fmla="*/ 72 h 230"/>
              <a:gd name="T76" fmla="*/ 79 w 257"/>
              <a:gd name="T77" fmla="*/ 72 h 230"/>
              <a:gd name="T78" fmla="*/ 82 w 257"/>
              <a:gd name="T79" fmla="*/ 96 h 230"/>
              <a:gd name="T80" fmla="*/ 89 w 257"/>
              <a:gd name="T81" fmla="*/ 108 h 230"/>
              <a:gd name="T82" fmla="*/ 93 w 257"/>
              <a:gd name="T83" fmla="*/ 121 h 230"/>
              <a:gd name="T84" fmla="*/ 95 w 257"/>
              <a:gd name="T85" fmla="*/ 124 h 230"/>
              <a:gd name="T86" fmla="*/ 96 w 257"/>
              <a:gd name="T87" fmla="*/ 130 h 230"/>
              <a:gd name="T88" fmla="*/ 97 w 257"/>
              <a:gd name="T89" fmla="*/ 134 h 230"/>
              <a:gd name="T90" fmla="*/ 95 w 257"/>
              <a:gd name="T91" fmla="*/ 134 h 230"/>
              <a:gd name="T92" fmla="*/ 91 w 257"/>
              <a:gd name="T93" fmla="*/ 145 h 230"/>
              <a:gd name="T94" fmla="*/ 91 w 257"/>
              <a:gd name="T95" fmla="*/ 144 h 230"/>
              <a:gd name="T96" fmla="*/ 87 w 257"/>
              <a:gd name="T97" fmla="*/ 147 h 230"/>
              <a:gd name="T98" fmla="*/ 69 w 257"/>
              <a:gd name="T99" fmla="*/ 159 h 230"/>
              <a:gd name="T100" fmla="*/ 69 w 257"/>
              <a:gd name="T101" fmla="*/ 159 h 230"/>
              <a:gd name="T102" fmla="*/ 69 w 257"/>
              <a:gd name="T103" fmla="*/ 160 h 230"/>
              <a:gd name="T104" fmla="*/ 69 w 257"/>
              <a:gd name="T105" fmla="*/ 160 h 230"/>
              <a:gd name="T106" fmla="*/ 67 w 257"/>
              <a:gd name="T107" fmla="*/ 161 h 230"/>
              <a:gd name="T108" fmla="*/ 24 w 257"/>
              <a:gd name="T109" fmla="*/ 178 h 230"/>
              <a:gd name="T110" fmla="*/ 8 w 257"/>
              <a:gd name="T111" fmla="*/ 193 h 230"/>
              <a:gd name="T112" fmla="*/ 0 w 257"/>
              <a:gd name="T113" fmla="*/ 230 h 230"/>
              <a:gd name="T114" fmla="*/ 257 w 257"/>
              <a:gd name="T115" fmla="*/ 230 h 230"/>
              <a:gd name="T116" fmla="*/ 248 w 257"/>
              <a:gd name="T117" fmla="*/ 193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7" h="230">
                <a:moveTo>
                  <a:pt x="248" y="193"/>
                </a:moveTo>
                <a:cubicBezTo>
                  <a:pt x="248" y="182"/>
                  <a:pt x="240" y="181"/>
                  <a:pt x="231" y="178"/>
                </a:cubicBezTo>
                <a:cubicBezTo>
                  <a:pt x="188" y="161"/>
                  <a:pt x="188" y="161"/>
                  <a:pt x="188" y="161"/>
                </a:cubicBezTo>
                <a:cubicBezTo>
                  <a:pt x="187" y="160"/>
                  <a:pt x="187" y="160"/>
                  <a:pt x="186" y="160"/>
                </a:cubicBezTo>
                <a:cubicBezTo>
                  <a:pt x="186" y="160"/>
                  <a:pt x="186" y="160"/>
                  <a:pt x="186" y="160"/>
                </a:cubicBezTo>
                <a:cubicBezTo>
                  <a:pt x="178" y="156"/>
                  <a:pt x="172" y="151"/>
                  <a:pt x="169" y="148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48"/>
                  <a:pt x="169" y="147"/>
                  <a:pt x="169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5"/>
                  <a:pt x="166" y="144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4" y="145"/>
                  <a:pt x="164" y="145"/>
                  <a:pt x="163" y="144"/>
                </a:cubicBezTo>
                <a:cubicBezTo>
                  <a:pt x="162" y="140"/>
                  <a:pt x="160" y="134"/>
                  <a:pt x="160" y="134"/>
                </a:cubicBezTo>
                <a:cubicBezTo>
                  <a:pt x="160" y="132"/>
                  <a:pt x="158" y="136"/>
                  <a:pt x="159" y="132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0" y="123"/>
                  <a:pt x="161" y="122"/>
                  <a:pt x="161" y="121"/>
                </a:cubicBezTo>
                <a:cubicBezTo>
                  <a:pt x="164" y="118"/>
                  <a:pt x="164" y="110"/>
                  <a:pt x="165" y="108"/>
                </a:cubicBezTo>
                <a:cubicBezTo>
                  <a:pt x="167" y="106"/>
                  <a:pt x="170" y="105"/>
                  <a:pt x="172" y="96"/>
                </a:cubicBezTo>
                <a:cubicBezTo>
                  <a:pt x="175" y="86"/>
                  <a:pt x="179" y="72"/>
                  <a:pt x="175" y="72"/>
                </a:cubicBezTo>
                <a:cubicBezTo>
                  <a:pt x="174" y="72"/>
                  <a:pt x="173" y="73"/>
                  <a:pt x="172" y="74"/>
                </a:cubicBezTo>
                <a:cubicBezTo>
                  <a:pt x="173" y="70"/>
                  <a:pt x="174" y="62"/>
                  <a:pt x="174" y="56"/>
                </a:cubicBezTo>
                <a:cubicBezTo>
                  <a:pt x="175" y="48"/>
                  <a:pt x="173" y="29"/>
                  <a:pt x="169" y="21"/>
                </a:cubicBezTo>
                <a:cubicBezTo>
                  <a:pt x="166" y="17"/>
                  <a:pt x="161" y="12"/>
                  <a:pt x="155" y="9"/>
                </a:cubicBezTo>
                <a:cubicBezTo>
                  <a:pt x="152" y="7"/>
                  <a:pt x="149" y="5"/>
                  <a:pt x="146" y="4"/>
                </a:cubicBezTo>
                <a:cubicBezTo>
                  <a:pt x="138" y="0"/>
                  <a:pt x="112" y="2"/>
                  <a:pt x="104" y="4"/>
                </a:cubicBezTo>
                <a:cubicBezTo>
                  <a:pt x="94" y="6"/>
                  <a:pt x="87" y="12"/>
                  <a:pt x="83" y="19"/>
                </a:cubicBezTo>
                <a:cubicBezTo>
                  <a:pt x="78" y="27"/>
                  <a:pt x="76" y="49"/>
                  <a:pt x="77" y="56"/>
                </a:cubicBezTo>
                <a:cubicBezTo>
                  <a:pt x="77" y="60"/>
                  <a:pt x="79" y="66"/>
                  <a:pt x="80" y="69"/>
                </a:cubicBezTo>
                <a:cubicBezTo>
                  <a:pt x="80" y="71"/>
                  <a:pt x="80" y="71"/>
                  <a:pt x="80" y="72"/>
                </a:cubicBezTo>
                <a:cubicBezTo>
                  <a:pt x="80" y="72"/>
                  <a:pt x="80" y="72"/>
                  <a:pt x="79" y="72"/>
                </a:cubicBezTo>
                <a:cubicBezTo>
                  <a:pt x="76" y="72"/>
                  <a:pt x="79" y="86"/>
                  <a:pt x="82" y="96"/>
                </a:cubicBezTo>
                <a:cubicBezTo>
                  <a:pt x="85" y="105"/>
                  <a:pt x="87" y="106"/>
                  <a:pt x="89" y="108"/>
                </a:cubicBezTo>
                <a:cubicBezTo>
                  <a:pt x="90" y="110"/>
                  <a:pt x="90" y="118"/>
                  <a:pt x="93" y="121"/>
                </a:cubicBezTo>
                <a:cubicBezTo>
                  <a:pt x="94" y="122"/>
                  <a:pt x="94" y="123"/>
                  <a:pt x="95" y="124"/>
                </a:cubicBezTo>
                <a:cubicBezTo>
                  <a:pt x="96" y="130"/>
                  <a:pt x="96" y="130"/>
                  <a:pt x="96" y="130"/>
                </a:cubicBezTo>
                <a:cubicBezTo>
                  <a:pt x="97" y="134"/>
                  <a:pt x="97" y="134"/>
                  <a:pt x="97" y="134"/>
                </a:cubicBezTo>
                <a:cubicBezTo>
                  <a:pt x="96" y="133"/>
                  <a:pt x="95" y="132"/>
                  <a:pt x="95" y="134"/>
                </a:cubicBezTo>
                <a:cubicBezTo>
                  <a:pt x="94" y="137"/>
                  <a:pt x="93" y="141"/>
                  <a:pt x="91" y="145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90" y="143"/>
                  <a:pt x="88" y="144"/>
                  <a:pt x="87" y="147"/>
                </a:cubicBezTo>
                <a:cubicBezTo>
                  <a:pt x="85" y="150"/>
                  <a:pt x="78" y="155"/>
                  <a:pt x="69" y="159"/>
                </a:cubicBezTo>
                <a:cubicBezTo>
                  <a:pt x="69" y="159"/>
                  <a:pt x="69" y="159"/>
                  <a:pt x="69" y="159"/>
                </a:cubicBezTo>
                <a:cubicBezTo>
                  <a:pt x="69" y="160"/>
                  <a:pt x="69" y="160"/>
                  <a:pt x="69" y="160"/>
                </a:cubicBezTo>
                <a:cubicBezTo>
                  <a:pt x="69" y="160"/>
                  <a:pt x="69" y="160"/>
                  <a:pt x="69" y="160"/>
                </a:cubicBezTo>
                <a:cubicBezTo>
                  <a:pt x="69" y="160"/>
                  <a:pt x="68" y="160"/>
                  <a:pt x="67" y="161"/>
                </a:cubicBezTo>
                <a:cubicBezTo>
                  <a:pt x="24" y="178"/>
                  <a:pt x="24" y="178"/>
                  <a:pt x="24" y="178"/>
                </a:cubicBezTo>
                <a:cubicBezTo>
                  <a:pt x="15" y="181"/>
                  <a:pt x="8" y="182"/>
                  <a:pt x="8" y="193"/>
                </a:cubicBezTo>
                <a:cubicBezTo>
                  <a:pt x="0" y="230"/>
                  <a:pt x="0" y="230"/>
                  <a:pt x="0" y="230"/>
                </a:cubicBezTo>
                <a:cubicBezTo>
                  <a:pt x="257" y="230"/>
                  <a:pt x="257" y="230"/>
                  <a:pt x="257" y="230"/>
                </a:cubicBezTo>
                <a:cubicBezTo>
                  <a:pt x="248" y="193"/>
                  <a:pt x="248" y="193"/>
                  <a:pt x="248" y="1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4" name="Freeform 21"/>
          <p:cNvSpPr>
            <a:spLocks noEditPoints="1"/>
          </p:cNvSpPr>
          <p:nvPr/>
        </p:nvSpPr>
        <p:spPr bwMode="auto">
          <a:xfrm>
            <a:off x="5430676" y="4823890"/>
            <a:ext cx="261969" cy="262005"/>
          </a:xfrm>
          <a:custGeom>
            <a:avLst/>
            <a:gdLst>
              <a:gd name="T0" fmla="*/ 278 w 288"/>
              <a:gd name="T1" fmla="*/ 11 h 288"/>
              <a:gd name="T2" fmla="*/ 278 w 288"/>
              <a:gd name="T3" fmla="*/ 48 h 288"/>
              <a:gd name="T4" fmla="*/ 265 w 288"/>
              <a:gd name="T5" fmla="*/ 61 h 288"/>
              <a:gd name="T6" fmla="*/ 227 w 288"/>
              <a:gd name="T7" fmla="*/ 23 h 288"/>
              <a:gd name="T8" fmla="*/ 240 w 288"/>
              <a:gd name="T9" fmla="*/ 11 h 288"/>
              <a:gd name="T10" fmla="*/ 278 w 288"/>
              <a:gd name="T11" fmla="*/ 11 h 288"/>
              <a:gd name="T12" fmla="*/ 89 w 288"/>
              <a:gd name="T13" fmla="*/ 162 h 288"/>
              <a:gd name="T14" fmla="*/ 89 w 288"/>
              <a:gd name="T15" fmla="*/ 162 h 288"/>
              <a:gd name="T16" fmla="*/ 76 w 288"/>
              <a:gd name="T17" fmla="*/ 212 h 288"/>
              <a:gd name="T18" fmla="*/ 126 w 288"/>
              <a:gd name="T19" fmla="*/ 200 h 288"/>
              <a:gd name="T20" fmla="*/ 253 w 288"/>
              <a:gd name="T21" fmla="*/ 74 h 288"/>
              <a:gd name="T22" fmla="*/ 215 w 288"/>
              <a:gd name="T23" fmla="*/ 36 h 288"/>
              <a:gd name="T24" fmla="*/ 89 w 288"/>
              <a:gd name="T25" fmla="*/ 162 h 288"/>
              <a:gd name="T26" fmla="*/ 214 w 288"/>
              <a:gd name="T27" fmla="*/ 137 h 288"/>
              <a:gd name="T28" fmla="*/ 214 w 288"/>
              <a:gd name="T29" fmla="*/ 137 h 288"/>
              <a:gd name="T30" fmla="*/ 214 w 288"/>
              <a:gd name="T31" fmla="*/ 252 h 288"/>
              <a:gd name="T32" fmla="*/ 36 w 288"/>
              <a:gd name="T33" fmla="*/ 252 h 288"/>
              <a:gd name="T34" fmla="*/ 36 w 288"/>
              <a:gd name="T35" fmla="*/ 74 h 288"/>
              <a:gd name="T36" fmla="*/ 151 w 288"/>
              <a:gd name="T37" fmla="*/ 74 h 288"/>
              <a:gd name="T38" fmla="*/ 187 w 288"/>
              <a:gd name="T39" fmla="*/ 38 h 288"/>
              <a:gd name="T40" fmla="*/ 0 w 288"/>
              <a:gd name="T41" fmla="*/ 38 h 288"/>
              <a:gd name="T42" fmla="*/ 0 w 288"/>
              <a:gd name="T43" fmla="*/ 288 h 288"/>
              <a:gd name="T44" fmla="*/ 250 w 288"/>
              <a:gd name="T45" fmla="*/ 288 h 288"/>
              <a:gd name="T46" fmla="*/ 250 w 288"/>
              <a:gd name="T47" fmla="*/ 101 h 288"/>
              <a:gd name="T48" fmla="*/ 214 w 288"/>
              <a:gd name="T49" fmla="*/ 13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288">
                <a:moveTo>
                  <a:pt x="278" y="11"/>
                </a:moveTo>
                <a:cubicBezTo>
                  <a:pt x="288" y="21"/>
                  <a:pt x="288" y="38"/>
                  <a:pt x="278" y="48"/>
                </a:cubicBezTo>
                <a:cubicBezTo>
                  <a:pt x="265" y="61"/>
                  <a:pt x="265" y="61"/>
                  <a:pt x="265" y="61"/>
                </a:cubicBezTo>
                <a:cubicBezTo>
                  <a:pt x="227" y="23"/>
                  <a:pt x="227" y="23"/>
                  <a:pt x="227" y="23"/>
                </a:cubicBezTo>
                <a:cubicBezTo>
                  <a:pt x="240" y="11"/>
                  <a:pt x="240" y="11"/>
                  <a:pt x="240" y="11"/>
                </a:cubicBezTo>
                <a:cubicBezTo>
                  <a:pt x="250" y="0"/>
                  <a:pt x="267" y="0"/>
                  <a:pt x="278" y="11"/>
                </a:cubicBezTo>
                <a:close/>
                <a:moveTo>
                  <a:pt x="89" y="162"/>
                </a:moveTo>
                <a:cubicBezTo>
                  <a:pt x="89" y="162"/>
                  <a:pt x="89" y="162"/>
                  <a:pt x="89" y="162"/>
                </a:cubicBezTo>
                <a:cubicBezTo>
                  <a:pt x="76" y="212"/>
                  <a:pt x="76" y="212"/>
                  <a:pt x="76" y="212"/>
                </a:cubicBezTo>
                <a:cubicBezTo>
                  <a:pt x="126" y="200"/>
                  <a:pt x="126" y="200"/>
                  <a:pt x="126" y="200"/>
                </a:cubicBezTo>
                <a:cubicBezTo>
                  <a:pt x="253" y="74"/>
                  <a:pt x="253" y="74"/>
                  <a:pt x="253" y="74"/>
                </a:cubicBezTo>
                <a:cubicBezTo>
                  <a:pt x="215" y="36"/>
                  <a:pt x="215" y="36"/>
                  <a:pt x="215" y="36"/>
                </a:cubicBezTo>
                <a:cubicBezTo>
                  <a:pt x="89" y="162"/>
                  <a:pt x="89" y="162"/>
                  <a:pt x="89" y="162"/>
                </a:cubicBezTo>
                <a:close/>
                <a:moveTo>
                  <a:pt x="214" y="137"/>
                </a:moveTo>
                <a:cubicBezTo>
                  <a:pt x="214" y="137"/>
                  <a:pt x="214" y="137"/>
                  <a:pt x="214" y="137"/>
                </a:cubicBezTo>
                <a:cubicBezTo>
                  <a:pt x="214" y="252"/>
                  <a:pt x="214" y="252"/>
                  <a:pt x="214" y="252"/>
                </a:cubicBezTo>
                <a:cubicBezTo>
                  <a:pt x="36" y="252"/>
                  <a:pt x="36" y="252"/>
                  <a:pt x="36" y="252"/>
                </a:cubicBezTo>
                <a:cubicBezTo>
                  <a:pt x="36" y="74"/>
                  <a:pt x="36" y="74"/>
                  <a:pt x="36" y="74"/>
                </a:cubicBezTo>
                <a:cubicBezTo>
                  <a:pt x="151" y="74"/>
                  <a:pt x="151" y="74"/>
                  <a:pt x="151" y="74"/>
                </a:cubicBezTo>
                <a:cubicBezTo>
                  <a:pt x="187" y="38"/>
                  <a:pt x="187" y="38"/>
                  <a:pt x="187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8"/>
                  <a:pt x="0" y="288"/>
                  <a:pt x="0" y="288"/>
                </a:cubicBezTo>
                <a:cubicBezTo>
                  <a:pt x="250" y="288"/>
                  <a:pt x="250" y="288"/>
                  <a:pt x="250" y="288"/>
                </a:cubicBezTo>
                <a:cubicBezTo>
                  <a:pt x="250" y="101"/>
                  <a:pt x="250" y="101"/>
                  <a:pt x="250" y="101"/>
                </a:cubicBezTo>
                <a:lnTo>
                  <a:pt x="214" y="1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5827155" y="2487733"/>
            <a:ext cx="5014916" cy="4032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6" name="圆角矩形 18"/>
          <p:cNvSpPr/>
          <p:nvPr/>
        </p:nvSpPr>
        <p:spPr>
          <a:xfrm>
            <a:off x="5876867" y="2536333"/>
            <a:ext cx="3819048" cy="30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r"/>
            <a:r>
              <a:rPr lang="en-US" altLang="zh-CN" sz="14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54531.74</a:t>
            </a:r>
            <a:endParaRPr lang="zh-CN" altLang="en-US" sz="14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7" name="圆角矩形 19"/>
          <p:cNvSpPr/>
          <p:nvPr/>
        </p:nvSpPr>
        <p:spPr>
          <a:xfrm>
            <a:off x="5827155" y="3242917"/>
            <a:ext cx="5014916" cy="403200"/>
          </a:xfrm>
          <a:prstGeom prst="round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8" name="圆角矩形 20"/>
          <p:cNvSpPr/>
          <p:nvPr/>
        </p:nvSpPr>
        <p:spPr>
          <a:xfrm>
            <a:off x="5876867" y="3291517"/>
            <a:ext cx="2883072" cy="30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r"/>
            <a:r>
              <a:rPr lang="en-US" altLang="zh-CN" sz="14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41586.23</a:t>
            </a:r>
            <a:endParaRPr lang="zh-CN" altLang="en-US" sz="14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19" name="圆角矩形 21"/>
          <p:cNvSpPr/>
          <p:nvPr/>
        </p:nvSpPr>
        <p:spPr>
          <a:xfrm>
            <a:off x="5827155" y="3998103"/>
            <a:ext cx="5014916" cy="4032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20" name="圆角矩形 22"/>
          <p:cNvSpPr/>
          <p:nvPr/>
        </p:nvSpPr>
        <p:spPr>
          <a:xfrm>
            <a:off x="5876869" y="4046703"/>
            <a:ext cx="2091089" cy="30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r"/>
            <a:r>
              <a:rPr lang="en-US" altLang="zh-CN" sz="14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39668.79</a:t>
            </a:r>
            <a:endParaRPr lang="zh-CN" altLang="en-US" sz="14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21" name="圆角矩形 23"/>
          <p:cNvSpPr/>
          <p:nvPr/>
        </p:nvSpPr>
        <p:spPr>
          <a:xfrm>
            <a:off x="5827155" y="4753290"/>
            <a:ext cx="5014916" cy="403200"/>
          </a:xfrm>
          <a:prstGeom prst="round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zh-CN" altLang="en-US" sz="1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22" name="圆角矩形 24"/>
          <p:cNvSpPr/>
          <p:nvPr/>
        </p:nvSpPr>
        <p:spPr>
          <a:xfrm>
            <a:off x="5876868" y="4801890"/>
            <a:ext cx="4327799" cy="30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r"/>
            <a:r>
              <a:rPr lang="en-US" altLang="zh-CN" sz="14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64149.63</a:t>
            </a:r>
            <a:endParaRPr lang="zh-CN" altLang="en-US" sz="14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52110" y="2487035"/>
            <a:ext cx="3591148" cy="995852"/>
            <a:chOff x="6317952" y="1700937"/>
            <a:chExt cx="3591148" cy="995852"/>
          </a:xfrm>
        </p:grpSpPr>
        <p:sp>
          <p:nvSpPr>
            <p:cNvPr id="30" name="文本框 29"/>
            <p:cNvSpPr txBox="1"/>
            <p:nvPr/>
          </p:nvSpPr>
          <p:spPr>
            <a:xfrm>
              <a:off x="6317952" y="1700937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317952" y="2065847"/>
              <a:ext cx="35911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52110" y="3974042"/>
            <a:ext cx="3591148" cy="995852"/>
            <a:chOff x="6317952" y="1700937"/>
            <a:chExt cx="3591148" cy="995852"/>
          </a:xfrm>
        </p:grpSpPr>
        <p:sp>
          <p:nvSpPr>
            <p:cNvPr id="33" name="文本框 32"/>
            <p:cNvSpPr txBox="1"/>
            <p:nvPr/>
          </p:nvSpPr>
          <p:spPr>
            <a:xfrm>
              <a:off x="6317952" y="1700937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317952" y="2065847"/>
              <a:ext cx="35911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" r="830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23392" y="2122127"/>
            <a:ext cx="3168352" cy="504056"/>
            <a:chOff x="623392" y="1641285"/>
            <a:chExt cx="3168352" cy="504056"/>
          </a:xfrm>
        </p:grpSpPr>
        <p:sp>
          <p:nvSpPr>
            <p:cNvPr id="9" name="平行四边形 8"/>
            <p:cNvSpPr/>
            <p:nvPr/>
          </p:nvSpPr>
          <p:spPr>
            <a:xfrm>
              <a:off x="623392" y="1641285"/>
              <a:ext cx="3168352" cy="504056"/>
            </a:xfrm>
            <a:prstGeom prst="parallelogram">
              <a:avLst>
                <a:gd name="adj" fmla="val 35288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钉钉进步体"/>
                <a:sym typeface="Arial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3412" y="1662481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bg1"/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赋能未来 科技强企</a:t>
              </a:r>
              <a:endParaRPr lang="zh-CN" altLang="en-US" sz="2400" dirty="0">
                <a:solidFill>
                  <a:schemeClr val="bg1"/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1693" y="2564905"/>
            <a:ext cx="5688632" cy="1725288"/>
            <a:chOff x="621693" y="2564904"/>
            <a:chExt cx="5688632" cy="1725288"/>
          </a:xfrm>
        </p:grpSpPr>
        <p:grpSp>
          <p:nvGrpSpPr>
            <p:cNvPr id="15" name="组合 14"/>
            <p:cNvGrpSpPr/>
            <p:nvPr/>
          </p:nvGrpSpPr>
          <p:grpSpPr>
            <a:xfrm>
              <a:off x="621693" y="2564904"/>
              <a:ext cx="4826234" cy="1356965"/>
              <a:chOff x="488580" y="2626613"/>
              <a:chExt cx="4826234" cy="1356965"/>
            </a:xfrm>
          </p:grpSpPr>
          <p:sp>
            <p:nvSpPr>
              <p:cNvPr id="14" name="平行四边形 13"/>
              <p:cNvSpPr/>
              <p:nvPr/>
            </p:nvSpPr>
            <p:spPr>
              <a:xfrm>
                <a:off x="488580" y="3645024"/>
                <a:ext cx="4311276" cy="338554"/>
              </a:xfrm>
              <a:prstGeom prst="parallelogram">
                <a:avLst/>
              </a:prstGeom>
              <a:gradFill flip="none" rotWithShape="1">
                <a:gsLst>
                  <a:gs pos="21800">
                    <a:srgbClr val="F8FAFD">
                      <a:alpha val="11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钉钉进步体"/>
                  <a:sym typeface="Arial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88580" y="2626613"/>
                <a:ext cx="482623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8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钉钉进步体"/>
                    <a:sym typeface="Arial"/>
                  </a:rPr>
                  <a:t>谢谢观看</a:t>
                </a:r>
                <a:endParaRPr lang="zh-CN" altLang="en-US" sz="8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sym typeface="Arial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621693" y="3951638"/>
              <a:ext cx="5688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STRONG ENTERPRISE IN DATA GLOBALIZATION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8557" y="4585229"/>
            <a:ext cx="2316255" cy="369332"/>
            <a:chOff x="935088" y="4518089"/>
            <a:chExt cx="2316254" cy="369332"/>
          </a:xfrm>
        </p:grpSpPr>
        <p:sp>
          <p:nvSpPr>
            <p:cNvPr id="16" name="椭圆 15"/>
            <p:cNvSpPr/>
            <p:nvPr/>
          </p:nvSpPr>
          <p:spPr>
            <a:xfrm>
              <a:off x="935088" y="4619165"/>
              <a:ext cx="167180" cy="1671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sym typeface="Arial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7448" y="4518089"/>
              <a:ext cx="212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汇报人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：第一</a:t>
              </a: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PPT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71664" y="4585229"/>
            <a:ext cx="2016224" cy="369332"/>
            <a:chOff x="935088" y="4518089"/>
            <a:chExt cx="2016224" cy="369332"/>
          </a:xfrm>
        </p:grpSpPr>
        <p:sp>
          <p:nvSpPr>
            <p:cNvPr id="20" name="椭圆 19"/>
            <p:cNvSpPr/>
            <p:nvPr/>
          </p:nvSpPr>
          <p:spPr>
            <a:xfrm>
              <a:off x="935088" y="4619165"/>
              <a:ext cx="167180" cy="1671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sym typeface="Arial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27448" y="4518089"/>
              <a:ext cx="1823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时间：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X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年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X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月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728004" y="687016"/>
            <a:ext cx="369332" cy="3755779"/>
            <a:chOff x="11687685" y="1908421"/>
            <a:chExt cx="369332" cy="3755779"/>
          </a:xfrm>
        </p:grpSpPr>
        <p:grpSp>
          <p:nvGrpSpPr>
            <p:cNvPr id="23" name="组合 22"/>
            <p:cNvGrpSpPr/>
            <p:nvPr/>
          </p:nvGrpSpPr>
          <p:grpSpPr>
            <a:xfrm>
              <a:off x="11687685" y="1908421"/>
              <a:ext cx="369332" cy="2518379"/>
              <a:chOff x="11687685" y="1908421"/>
              <a:chExt cx="369332" cy="251837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1687685" y="1908421"/>
                <a:ext cx="369332" cy="251837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聚能前行不负韶华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11790893" y="2149317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11790893" y="2475938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1790893" y="2802559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1790893" y="3129180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1790893" y="3455801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11790893" y="3782422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1790893" y="4109044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连接符 23"/>
            <p:cNvCxnSpPr/>
            <p:nvPr/>
          </p:nvCxnSpPr>
          <p:spPr>
            <a:xfrm>
              <a:off x="11872351" y="4432300"/>
              <a:ext cx="0" cy="1231900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0177706" y="5897864"/>
            <a:ext cx="1638300" cy="546247"/>
            <a:chOff x="10303041" y="6007200"/>
            <a:chExt cx="1638300" cy="546247"/>
          </a:xfrm>
        </p:grpSpPr>
        <p:sp>
          <p:nvSpPr>
            <p:cNvPr id="34" name="文本框 33"/>
            <p:cNvSpPr txBox="1"/>
            <p:nvPr/>
          </p:nvSpPr>
          <p:spPr>
            <a:xfrm>
              <a:off x="10537448" y="6007200"/>
              <a:ext cx="14038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THANKS YOU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303041" y="6291837"/>
              <a:ext cx="16383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202X·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筑梦起航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5987" y="3933060"/>
            <a:ext cx="726352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本素材仅供学习研究使用。禁止商用、传播、转载。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1710" y="1844827"/>
            <a:ext cx="3012081" cy="87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26994" y="2802294"/>
            <a:ext cx="3201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https://ibaotu.com/ppt/</a:t>
            </a: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0177" y="1795112"/>
            <a:ext cx="6037059" cy="3722124"/>
            <a:chOff x="943632" y="1446044"/>
            <a:chExt cx="6037059" cy="372212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596662" y="1446044"/>
              <a:ext cx="0" cy="36485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78"/>
            <p:cNvSpPr txBox="1"/>
            <p:nvPr/>
          </p:nvSpPr>
          <p:spPr>
            <a:xfrm>
              <a:off x="950329" y="18443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业务一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13" name="TextBox 79"/>
            <p:cNvSpPr txBox="1"/>
            <p:nvPr/>
          </p:nvSpPr>
          <p:spPr>
            <a:xfrm>
              <a:off x="943632" y="260988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业务二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14" name="TextBox 80"/>
            <p:cNvSpPr txBox="1"/>
            <p:nvPr/>
          </p:nvSpPr>
          <p:spPr>
            <a:xfrm>
              <a:off x="950329" y="337000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业务三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15" name="TextBox 81"/>
            <p:cNvSpPr txBox="1"/>
            <p:nvPr/>
          </p:nvSpPr>
          <p:spPr>
            <a:xfrm>
              <a:off x="957029" y="419094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业务四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03360" y="1753157"/>
              <a:ext cx="2736438" cy="2736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603360" y="2026801"/>
              <a:ext cx="4164508" cy="2736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603360" y="2543684"/>
              <a:ext cx="2082254" cy="2736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603360" y="2817327"/>
              <a:ext cx="3101297" cy="2736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03360" y="3334210"/>
              <a:ext cx="3374941" cy="2736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03360" y="3607854"/>
              <a:ext cx="3739799" cy="2736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03360" y="4124737"/>
              <a:ext cx="2554009" cy="2736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03360" y="4398381"/>
              <a:ext cx="4743160" cy="2736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24" name="TextBox 90"/>
            <p:cNvSpPr txBox="1"/>
            <p:nvPr/>
          </p:nvSpPr>
          <p:spPr>
            <a:xfrm>
              <a:off x="4366525" y="16689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60%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25" name="TextBox 91"/>
            <p:cNvSpPr txBox="1"/>
            <p:nvPr/>
          </p:nvSpPr>
          <p:spPr>
            <a:xfrm>
              <a:off x="5794595" y="201981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80%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26" name="TextBox 92"/>
            <p:cNvSpPr txBox="1"/>
            <p:nvPr/>
          </p:nvSpPr>
          <p:spPr>
            <a:xfrm>
              <a:off x="6385656" y="433443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95%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27" name="TextBox 93"/>
            <p:cNvSpPr txBox="1"/>
            <p:nvPr/>
          </p:nvSpPr>
          <p:spPr>
            <a:xfrm>
              <a:off x="4184096" y="408611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56%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28" name="TextBox 94"/>
            <p:cNvSpPr txBox="1"/>
            <p:nvPr/>
          </p:nvSpPr>
          <p:spPr>
            <a:xfrm>
              <a:off x="5005028" y="329559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70%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29" name="TextBox 95"/>
            <p:cNvSpPr txBox="1"/>
            <p:nvPr/>
          </p:nvSpPr>
          <p:spPr>
            <a:xfrm>
              <a:off x="3712341" y="250506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40%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30" name="TextBox 96"/>
            <p:cNvSpPr txBox="1"/>
            <p:nvPr/>
          </p:nvSpPr>
          <p:spPr>
            <a:xfrm>
              <a:off x="5425800" y="357745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75%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31" name="TextBox 97"/>
            <p:cNvSpPr txBox="1"/>
            <p:nvPr/>
          </p:nvSpPr>
          <p:spPr>
            <a:xfrm>
              <a:off x="4746124" y="278532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65%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507269" y="4902428"/>
              <a:ext cx="1174378" cy="246221"/>
              <a:chOff x="1933023" y="3814601"/>
              <a:chExt cx="927095" cy="19437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933023" y="3844766"/>
                <a:ext cx="368875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  <p:sp>
            <p:nvSpPr>
              <p:cNvPr id="37" name="TextBox 103"/>
              <p:cNvSpPr txBox="1"/>
              <p:nvPr/>
            </p:nvSpPr>
            <p:spPr>
              <a:xfrm>
                <a:off x="2410624" y="3814601"/>
                <a:ext cx="449494" cy="19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r">
                  <a:defRPr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计划数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106165" y="4921947"/>
              <a:ext cx="1216023" cy="246221"/>
              <a:chOff x="3195248" y="3829990"/>
              <a:chExt cx="959971" cy="19437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3195248" y="3844766"/>
                <a:ext cx="368875" cy="1440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  <p:sp>
            <p:nvSpPr>
              <p:cNvPr id="35" name="TextBox 101"/>
              <p:cNvSpPr txBox="1"/>
              <p:nvPr/>
            </p:nvSpPr>
            <p:spPr>
              <a:xfrm>
                <a:off x="3705725" y="3829990"/>
                <a:ext cx="449494" cy="194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r">
                  <a:defRPr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实际数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</p:grpSp>
      <p:sp>
        <p:nvSpPr>
          <p:cNvPr id="38" name="Oval 4"/>
          <p:cNvSpPr/>
          <p:nvPr/>
        </p:nvSpPr>
        <p:spPr>
          <a:xfrm>
            <a:off x="6968431" y="2011833"/>
            <a:ext cx="676215" cy="6762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01</a:t>
            </a:r>
            <a:endParaRPr lang="id-ID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sp>
        <p:nvSpPr>
          <p:cNvPr id="39" name="Oval 4"/>
          <p:cNvSpPr/>
          <p:nvPr/>
        </p:nvSpPr>
        <p:spPr>
          <a:xfrm>
            <a:off x="6968431" y="3516464"/>
            <a:ext cx="676215" cy="6762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02</a:t>
            </a:r>
            <a:endParaRPr lang="id-ID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sp>
        <p:nvSpPr>
          <p:cNvPr id="40" name="Oval 4"/>
          <p:cNvSpPr/>
          <p:nvPr/>
        </p:nvSpPr>
        <p:spPr>
          <a:xfrm>
            <a:off x="6968431" y="5021095"/>
            <a:ext cx="676215" cy="6762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03</a:t>
            </a:r>
            <a:endParaRPr lang="id-ID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797876" y="1761947"/>
            <a:ext cx="3724565" cy="1045286"/>
            <a:chOff x="6317951" y="1651503"/>
            <a:chExt cx="3724565" cy="1045286"/>
          </a:xfrm>
        </p:grpSpPr>
        <p:sp>
          <p:nvSpPr>
            <p:cNvPr id="55" name="文本框 54"/>
            <p:cNvSpPr txBox="1"/>
            <p:nvPr/>
          </p:nvSpPr>
          <p:spPr>
            <a:xfrm>
              <a:off x="6318990" y="1651503"/>
              <a:ext cx="2068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317951" y="2065847"/>
              <a:ext cx="372456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797876" y="3299742"/>
            <a:ext cx="3724565" cy="1045286"/>
            <a:chOff x="6317951" y="1651503"/>
            <a:chExt cx="3724565" cy="1045286"/>
          </a:xfrm>
        </p:grpSpPr>
        <p:sp>
          <p:nvSpPr>
            <p:cNvPr id="58" name="文本框 57"/>
            <p:cNvSpPr txBox="1"/>
            <p:nvPr/>
          </p:nvSpPr>
          <p:spPr>
            <a:xfrm>
              <a:off x="6318990" y="1651503"/>
              <a:ext cx="2068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317951" y="2065847"/>
              <a:ext cx="372456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797876" y="4837538"/>
            <a:ext cx="3724565" cy="1045286"/>
            <a:chOff x="6317951" y="1651503"/>
            <a:chExt cx="3724565" cy="1045286"/>
          </a:xfrm>
        </p:grpSpPr>
        <p:sp>
          <p:nvSpPr>
            <p:cNvPr id="61" name="文本框 60"/>
            <p:cNvSpPr txBox="1"/>
            <p:nvPr/>
          </p:nvSpPr>
          <p:spPr>
            <a:xfrm>
              <a:off x="6318990" y="1651503"/>
              <a:ext cx="2068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317951" y="2065847"/>
              <a:ext cx="372456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4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2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www.1ppt.com/jianli/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www.1ppt.com/shouchaobao/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www.1ppt.com/ziti/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7" y="3097346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个人学习、研究。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6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任何形式的在线付费下载。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网络转</a:t>
            </a:r>
            <a:r>
              <a:rPr lang="zh-CN" altLang="en-US" sz="120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载、线上线下传</a:t>
            </a: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播。</a:t>
            </a:r>
            <a:endParaRPr lang="zh-CN" altLang="en-GB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65" y="356245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7" name="墨迹 6"/>
              <p14:cNvContentPartPr/>
              <p14:nvPr/>
            </p14:nvContentPartPr>
            <p14:xfrm>
              <a:off x="-1269037" y="737060"/>
              <a:ext cx="36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9"/>
            </p:blipFill>
            <p:spPr>
              <a:xfrm>
                <a:off x="-1269037" y="7370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38408" y="1988840"/>
            <a:ext cx="3148946" cy="3429480"/>
            <a:chOff x="4432044" y="2153108"/>
            <a:chExt cx="3149918" cy="3430538"/>
          </a:xfrm>
        </p:grpSpPr>
        <p:grpSp>
          <p:nvGrpSpPr>
            <p:cNvPr id="3" name="组合 2"/>
            <p:cNvGrpSpPr/>
            <p:nvPr/>
          </p:nvGrpSpPr>
          <p:grpSpPr>
            <a:xfrm>
              <a:off x="4857836" y="2289427"/>
              <a:ext cx="2724126" cy="2854431"/>
              <a:chOff x="1619274" y="2527552"/>
              <a:chExt cx="4303941" cy="2854431"/>
            </a:xfrm>
          </p:grpSpPr>
          <p:sp>
            <p:nvSpPr>
              <p:cNvPr id="21" name="Line 6"/>
              <p:cNvSpPr>
                <a:spLocks noChangeShapeType="1"/>
              </p:cNvSpPr>
              <p:nvPr/>
            </p:nvSpPr>
            <p:spPr bwMode="auto">
              <a:xfrm>
                <a:off x="1619274" y="2527552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22" name="Line 7"/>
              <p:cNvSpPr>
                <a:spLocks noChangeShapeType="1"/>
              </p:cNvSpPr>
              <p:nvPr/>
            </p:nvSpPr>
            <p:spPr bwMode="auto">
              <a:xfrm>
                <a:off x="1619274" y="2938088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>
                <a:off x="1619274" y="3338964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>
                <a:off x="1619274" y="3749500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>
                <a:off x="1619274" y="4160035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1619274" y="4570571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1619274" y="4971448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1619274" y="5381983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8" name="TextBox 94"/>
            <p:cNvSpPr txBox="1"/>
            <p:nvPr/>
          </p:nvSpPr>
          <p:spPr>
            <a:xfrm>
              <a:off x="4617992" y="5007539"/>
              <a:ext cx="25462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0" name="TextBox 95"/>
            <p:cNvSpPr txBox="1"/>
            <p:nvPr/>
          </p:nvSpPr>
          <p:spPr>
            <a:xfrm>
              <a:off x="4432044" y="4599765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100</a:t>
              </a:r>
              <a:endParaRPr lang="zh-CN" altLang="en-US" sz="120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1" name="TextBox 96"/>
            <p:cNvSpPr txBox="1"/>
            <p:nvPr/>
          </p:nvSpPr>
          <p:spPr>
            <a:xfrm>
              <a:off x="4432044" y="4191988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200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2" name="TextBox 97"/>
            <p:cNvSpPr txBox="1"/>
            <p:nvPr/>
          </p:nvSpPr>
          <p:spPr>
            <a:xfrm>
              <a:off x="4432044" y="3784213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300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3" name="TextBox 98"/>
            <p:cNvSpPr txBox="1"/>
            <p:nvPr/>
          </p:nvSpPr>
          <p:spPr>
            <a:xfrm>
              <a:off x="4432044" y="3376434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400</a:t>
              </a:r>
              <a:endParaRPr lang="zh-CN" altLang="en-US" sz="120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4" name="TextBox 99"/>
            <p:cNvSpPr txBox="1"/>
            <p:nvPr/>
          </p:nvSpPr>
          <p:spPr>
            <a:xfrm>
              <a:off x="4432044" y="2968660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500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5" name="TextBox 100"/>
            <p:cNvSpPr txBox="1"/>
            <p:nvPr/>
          </p:nvSpPr>
          <p:spPr>
            <a:xfrm>
              <a:off x="4432044" y="2560882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600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6" name="TextBox 101"/>
            <p:cNvSpPr txBox="1"/>
            <p:nvPr/>
          </p:nvSpPr>
          <p:spPr>
            <a:xfrm>
              <a:off x="4432044" y="2153108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700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5004723" y="5291166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/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标题</a:t>
              </a:r>
              <a:endParaRPr lang="zh-CN" altLang="en-US" sz="1300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8" name="TextBox 103"/>
            <p:cNvSpPr txBox="1"/>
            <p:nvPr/>
          </p:nvSpPr>
          <p:spPr>
            <a:xfrm>
              <a:off x="5636630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标题</a:t>
              </a:r>
              <a:endParaRPr lang="zh-CN" altLang="en-US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9" name="TextBox 104"/>
            <p:cNvSpPr txBox="1"/>
            <p:nvPr/>
          </p:nvSpPr>
          <p:spPr>
            <a:xfrm>
              <a:off x="6268540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标题</a:t>
              </a:r>
              <a:endParaRPr lang="zh-CN" altLang="en-US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0" name="TextBox 105"/>
            <p:cNvSpPr txBox="1"/>
            <p:nvPr/>
          </p:nvSpPr>
          <p:spPr>
            <a:xfrm>
              <a:off x="6900447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标题</a:t>
              </a:r>
              <a:endParaRPr lang="zh-CN" altLang="en-US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71466" y="1988840"/>
            <a:ext cx="3148946" cy="3429480"/>
            <a:chOff x="1041083" y="2153108"/>
            <a:chExt cx="3149918" cy="3430538"/>
          </a:xfrm>
        </p:grpSpPr>
        <p:grpSp>
          <p:nvGrpSpPr>
            <p:cNvPr id="30" name="组合 29"/>
            <p:cNvGrpSpPr/>
            <p:nvPr/>
          </p:nvGrpSpPr>
          <p:grpSpPr>
            <a:xfrm>
              <a:off x="1466875" y="2289427"/>
              <a:ext cx="2724126" cy="2854431"/>
              <a:chOff x="1619274" y="2527552"/>
              <a:chExt cx="4303941" cy="2854431"/>
            </a:xfrm>
          </p:grpSpPr>
          <p:sp>
            <p:nvSpPr>
              <p:cNvPr id="43" name="Line 6"/>
              <p:cNvSpPr>
                <a:spLocks noChangeShapeType="1"/>
              </p:cNvSpPr>
              <p:nvPr/>
            </p:nvSpPr>
            <p:spPr bwMode="auto">
              <a:xfrm>
                <a:off x="1619274" y="2527552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44" name="Line 7"/>
              <p:cNvSpPr>
                <a:spLocks noChangeShapeType="1"/>
              </p:cNvSpPr>
              <p:nvPr/>
            </p:nvSpPr>
            <p:spPr bwMode="auto">
              <a:xfrm>
                <a:off x="1619274" y="2938088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>
                <a:off x="1619274" y="3338964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1619274" y="3749500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47" name="Line 10"/>
              <p:cNvSpPr>
                <a:spLocks noChangeShapeType="1"/>
              </p:cNvSpPr>
              <p:nvPr/>
            </p:nvSpPr>
            <p:spPr bwMode="auto">
              <a:xfrm>
                <a:off x="1619274" y="4160035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48" name="Line 11"/>
              <p:cNvSpPr>
                <a:spLocks noChangeShapeType="1"/>
              </p:cNvSpPr>
              <p:nvPr/>
            </p:nvSpPr>
            <p:spPr bwMode="auto">
              <a:xfrm>
                <a:off x="1619274" y="4570571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49" name="Line 12"/>
              <p:cNvSpPr>
                <a:spLocks noChangeShapeType="1"/>
              </p:cNvSpPr>
              <p:nvPr/>
            </p:nvSpPr>
            <p:spPr bwMode="auto">
              <a:xfrm>
                <a:off x="1619274" y="4971448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>
                <a:off x="1619274" y="5381983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80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31" name="TextBox 94"/>
            <p:cNvSpPr txBox="1"/>
            <p:nvPr/>
          </p:nvSpPr>
          <p:spPr>
            <a:xfrm>
              <a:off x="1227031" y="5007539"/>
              <a:ext cx="25462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2" name="TextBox 95"/>
            <p:cNvSpPr txBox="1"/>
            <p:nvPr/>
          </p:nvSpPr>
          <p:spPr>
            <a:xfrm>
              <a:off x="1041083" y="4599765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100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3" name="TextBox 96"/>
            <p:cNvSpPr txBox="1"/>
            <p:nvPr/>
          </p:nvSpPr>
          <p:spPr>
            <a:xfrm>
              <a:off x="1041083" y="4191988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200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4" name="TextBox 97"/>
            <p:cNvSpPr txBox="1"/>
            <p:nvPr/>
          </p:nvSpPr>
          <p:spPr>
            <a:xfrm>
              <a:off x="1041083" y="3784213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300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5" name="TextBox 98"/>
            <p:cNvSpPr txBox="1"/>
            <p:nvPr/>
          </p:nvSpPr>
          <p:spPr>
            <a:xfrm>
              <a:off x="1041083" y="3376434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400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6" name="TextBox 99"/>
            <p:cNvSpPr txBox="1"/>
            <p:nvPr/>
          </p:nvSpPr>
          <p:spPr>
            <a:xfrm>
              <a:off x="1041083" y="2968660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500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7" name="TextBox 100"/>
            <p:cNvSpPr txBox="1"/>
            <p:nvPr/>
          </p:nvSpPr>
          <p:spPr>
            <a:xfrm>
              <a:off x="1041083" y="2560882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600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8" name="TextBox 101"/>
            <p:cNvSpPr txBox="1"/>
            <p:nvPr/>
          </p:nvSpPr>
          <p:spPr>
            <a:xfrm>
              <a:off x="1041083" y="2153108"/>
              <a:ext cx="424595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700</a:t>
              </a:r>
              <a:endParaRPr lang="zh-CN" altLang="en-US" sz="12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9" name="TextBox 102"/>
            <p:cNvSpPr txBox="1"/>
            <p:nvPr/>
          </p:nvSpPr>
          <p:spPr>
            <a:xfrm>
              <a:off x="1613762" y="5291166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/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标题</a:t>
              </a:r>
              <a:endParaRPr lang="zh-CN" altLang="en-US" sz="1300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40" name="TextBox 103"/>
            <p:cNvSpPr txBox="1"/>
            <p:nvPr/>
          </p:nvSpPr>
          <p:spPr>
            <a:xfrm>
              <a:off x="2245669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标题</a:t>
              </a:r>
              <a:endParaRPr lang="zh-CN" altLang="en-US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41" name="TextBox 104"/>
            <p:cNvSpPr txBox="1"/>
            <p:nvPr/>
          </p:nvSpPr>
          <p:spPr>
            <a:xfrm>
              <a:off x="2877579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标题</a:t>
              </a:r>
              <a:endParaRPr lang="zh-CN" altLang="en-US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42" name="TextBox 105"/>
            <p:cNvSpPr txBox="1"/>
            <p:nvPr/>
          </p:nvSpPr>
          <p:spPr>
            <a:xfrm>
              <a:off x="3509486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标题</a:t>
              </a:r>
              <a:endParaRPr lang="zh-CN" altLang="en-US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3929976" y="2461947"/>
            <a:ext cx="136189" cy="25167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297484" y="3178461"/>
            <a:ext cx="137753" cy="1800211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2668116" y="3057504"/>
            <a:ext cx="133059" cy="192116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2034057" y="3872806"/>
            <a:ext cx="137753" cy="110586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55" name="TextBox 108"/>
          <p:cNvSpPr txBox="1"/>
          <p:nvPr/>
        </p:nvSpPr>
        <p:spPr>
          <a:xfrm>
            <a:off x="1848207" y="3443719"/>
            <a:ext cx="511025" cy="330885"/>
          </a:xfrm>
          <a:prstGeom prst="rect">
            <a:avLst/>
          </a:prstGeom>
          <a:noFill/>
          <a:ln w="9525">
            <a:noFill/>
          </a:ln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290</a:t>
            </a:r>
            <a:endParaRPr lang="zh-CN" altLang="en-US" sz="1600" dirty="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56" name="TextBox 108"/>
          <p:cNvSpPr txBox="1"/>
          <p:nvPr/>
        </p:nvSpPr>
        <p:spPr>
          <a:xfrm>
            <a:off x="2479135" y="2617054"/>
            <a:ext cx="511025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490</a:t>
            </a:r>
            <a:endParaRPr lang="zh-CN" altLang="en-US" sz="1600" dirty="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57" name="TextBox 108"/>
          <p:cNvSpPr txBox="1"/>
          <p:nvPr/>
        </p:nvSpPr>
        <p:spPr>
          <a:xfrm>
            <a:off x="3105532" y="2617054"/>
            <a:ext cx="511025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450</a:t>
            </a:r>
            <a:endParaRPr lang="zh-CN" altLang="en-US" sz="1600" dirty="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58" name="TextBox 108"/>
          <p:cNvSpPr txBox="1"/>
          <p:nvPr/>
        </p:nvSpPr>
        <p:spPr>
          <a:xfrm>
            <a:off x="3742559" y="2131923"/>
            <a:ext cx="511025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610</a:t>
            </a:r>
            <a:endParaRPr lang="zh-CN" altLang="en-US" sz="1600" dirty="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10396919" y="3747444"/>
            <a:ext cx="136189" cy="123122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9764426" y="3178461"/>
            <a:ext cx="137753" cy="1800211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9135060" y="3538100"/>
            <a:ext cx="134624" cy="144057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8500997" y="2945937"/>
            <a:ext cx="137755" cy="203273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63" name="TextBox 108"/>
          <p:cNvSpPr txBox="1"/>
          <p:nvPr/>
        </p:nvSpPr>
        <p:spPr>
          <a:xfrm>
            <a:off x="8315150" y="2589683"/>
            <a:ext cx="511025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500</a:t>
            </a:r>
            <a:endParaRPr lang="zh-CN" altLang="en-US" sz="1600" dirty="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64" name="TextBox 108"/>
          <p:cNvSpPr txBox="1"/>
          <p:nvPr/>
        </p:nvSpPr>
        <p:spPr>
          <a:xfrm>
            <a:off x="8946078" y="3048878"/>
            <a:ext cx="511025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350</a:t>
            </a:r>
            <a:endParaRPr lang="zh-CN" altLang="en-US" sz="1600" dirty="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65" name="TextBox 108"/>
          <p:cNvSpPr txBox="1"/>
          <p:nvPr/>
        </p:nvSpPr>
        <p:spPr>
          <a:xfrm>
            <a:off x="9572475" y="2619222"/>
            <a:ext cx="511025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450</a:t>
            </a:r>
            <a:endParaRPr lang="zh-CN" altLang="en-US" sz="1600" dirty="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sp>
        <p:nvSpPr>
          <p:cNvPr id="66" name="TextBox 108"/>
          <p:cNvSpPr txBox="1"/>
          <p:nvPr/>
        </p:nvSpPr>
        <p:spPr>
          <a:xfrm>
            <a:off x="10209504" y="3382017"/>
            <a:ext cx="511025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rPr>
              <a:t>300</a:t>
            </a:r>
            <a:endParaRPr lang="zh-CN" altLang="en-US" sz="1600" dirty="0">
              <a:solidFill>
                <a:schemeClr val="tx1"/>
              </a:solidFill>
              <a:latin typeface="Arial"/>
              <a:ea typeface="钉钉进步体"/>
              <a:cs typeface="阿里巴巴普惠体 2.0 55 Regular" panose="00020600040101010101" pitchFamily="18" charset="-122"/>
              <a:sym typeface="Arial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044436" y="2046933"/>
            <a:ext cx="2119683" cy="1314590"/>
            <a:chOff x="6706465" y="1651503"/>
            <a:chExt cx="2119683" cy="1314590"/>
          </a:xfrm>
        </p:grpSpPr>
        <p:sp>
          <p:nvSpPr>
            <p:cNvPr id="74" name="文本框 73"/>
            <p:cNvSpPr txBox="1"/>
            <p:nvPr/>
          </p:nvSpPr>
          <p:spPr>
            <a:xfrm>
              <a:off x="6731878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06465" y="2065847"/>
              <a:ext cx="2119683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044436" y="3890191"/>
            <a:ext cx="2119683" cy="1314590"/>
            <a:chOff x="6706465" y="1651503"/>
            <a:chExt cx="2119683" cy="1314590"/>
          </a:xfrm>
        </p:grpSpPr>
        <p:sp>
          <p:nvSpPr>
            <p:cNvPr id="77" name="文本框 76"/>
            <p:cNvSpPr txBox="1"/>
            <p:nvPr/>
          </p:nvSpPr>
          <p:spPr>
            <a:xfrm>
              <a:off x="6731878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6706465" y="2065847"/>
              <a:ext cx="2119683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8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6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2" name="Group 57"/>
          <p:cNvGrpSpPr/>
          <p:nvPr/>
        </p:nvGrpSpPr>
        <p:grpSpPr>
          <a:xfrm>
            <a:off x="1290548" y="2784656"/>
            <a:ext cx="749011" cy="3379611"/>
            <a:chOff x="669035" y="1189182"/>
            <a:chExt cx="864105" cy="2822743"/>
          </a:xfrm>
        </p:grpSpPr>
        <p:sp>
          <p:nvSpPr>
            <p:cNvPr id="3" name="Rounded Rectangle 41"/>
            <p:cNvSpPr/>
            <p:nvPr/>
          </p:nvSpPr>
          <p:spPr>
            <a:xfrm>
              <a:off x="669035" y="3781497"/>
              <a:ext cx="864105" cy="230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8" name="Rounded Rectangle 44"/>
            <p:cNvSpPr/>
            <p:nvPr/>
          </p:nvSpPr>
          <p:spPr>
            <a:xfrm>
              <a:off x="669035" y="3493462"/>
              <a:ext cx="864105" cy="230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0" name="Rounded Rectangle 47"/>
            <p:cNvSpPr/>
            <p:nvPr/>
          </p:nvSpPr>
          <p:spPr>
            <a:xfrm>
              <a:off x="669035" y="3205427"/>
              <a:ext cx="864105" cy="230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1" name="Rounded Rectangle 48"/>
            <p:cNvSpPr/>
            <p:nvPr/>
          </p:nvSpPr>
          <p:spPr>
            <a:xfrm>
              <a:off x="669035" y="2917392"/>
              <a:ext cx="864105" cy="230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2" name="Rounded Rectangle 49"/>
            <p:cNvSpPr/>
            <p:nvPr/>
          </p:nvSpPr>
          <p:spPr>
            <a:xfrm>
              <a:off x="669035" y="2629357"/>
              <a:ext cx="864105" cy="230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3" name="Rounded Rectangle 50"/>
            <p:cNvSpPr/>
            <p:nvPr/>
          </p:nvSpPr>
          <p:spPr>
            <a:xfrm>
              <a:off x="669035" y="2341322"/>
              <a:ext cx="864105" cy="230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4" name="Rounded Rectangle 53"/>
            <p:cNvSpPr/>
            <p:nvPr/>
          </p:nvSpPr>
          <p:spPr>
            <a:xfrm>
              <a:off x="669035" y="2053287"/>
              <a:ext cx="864105" cy="230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5" name="Rounded Rectangle 54"/>
            <p:cNvSpPr/>
            <p:nvPr/>
          </p:nvSpPr>
          <p:spPr>
            <a:xfrm>
              <a:off x="669035" y="1765252"/>
              <a:ext cx="864105" cy="2304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6" name="Rounded Rectangle 55"/>
            <p:cNvSpPr/>
            <p:nvPr/>
          </p:nvSpPr>
          <p:spPr>
            <a:xfrm>
              <a:off x="669035" y="1477217"/>
              <a:ext cx="864105" cy="2304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7" name="Rounded Rectangle 56"/>
            <p:cNvSpPr/>
            <p:nvPr/>
          </p:nvSpPr>
          <p:spPr>
            <a:xfrm>
              <a:off x="669035" y="1189182"/>
              <a:ext cx="864105" cy="2304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18" name="Group 127"/>
          <p:cNvGrpSpPr/>
          <p:nvPr/>
        </p:nvGrpSpPr>
        <p:grpSpPr>
          <a:xfrm>
            <a:off x="2495524" y="2784656"/>
            <a:ext cx="749011" cy="3379611"/>
            <a:chOff x="1572768" y="1880466"/>
            <a:chExt cx="561758" cy="2534708"/>
          </a:xfrm>
        </p:grpSpPr>
        <p:sp>
          <p:nvSpPr>
            <p:cNvPr id="19" name="Rounded Rectangle 59"/>
            <p:cNvSpPr/>
            <p:nvPr/>
          </p:nvSpPr>
          <p:spPr>
            <a:xfrm>
              <a:off x="1572768" y="4208259"/>
              <a:ext cx="561758" cy="2069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0" name="Rounded Rectangle 60"/>
            <p:cNvSpPr/>
            <p:nvPr/>
          </p:nvSpPr>
          <p:spPr>
            <a:xfrm>
              <a:off x="1572768" y="3949615"/>
              <a:ext cx="561758" cy="2069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1" name="Rounded Rectangle 61"/>
            <p:cNvSpPr/>
            <p:nvPr/>
          </p:nvSpPr>
          <p:spPr>
            <a:xfrm>
              <a:off x="1572768" y="3690972"/>
              <a:ext cx="561758" cy="2069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2" name="Rounded Rectangle 62"/>
            <p:cNvSpPr/>
            <p:nvPr/>
          </p:nvSpPr>
          <p:spPr>
            <a:xfrm>
              <a:off x="1572768" y="3432328"/>
              <a:ext cx="561758" cy="2069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3" name="Rounded Rectangle 63"/>
            <p:cNvSpPr/>
            <p:nvPr/>
          </p:nvSpPr>
          <p:spPr>
            <a:xfrm>
              <a:off x="1572768" y="3173684"/>
              <a:ext cx="561758" cy="2069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4" name="Rounded Rectangle 64"/>
            <p:cNvSpPr/>
            <p:nvPr/>
          </p:nvSpPr>
          <p:spPr>
            <a:xfrm>
              <a:off x="1572768" y="2915041"/>
              <a:ext cx="561758" cy="2069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5" name="Rounded Rectangle 65"/>
            <p:cNvSpPr/>
            <p:nvPr/>
          </p:nvSpPr>
          <p:spPr>
            <a:xfrm>
              <a:off x="1572768" y="2656397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6" name="Rounded Rectangle 66"/>
            <p:cNvSpPr/>
            <p:nvPr/>
          </p:nvSpPr>
          <p:spPr>
            <a:xfrm>
              <a:off x="1572768" y="2397753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7" name="Rounded Rectangle 67"/>
            <p:cNvSpPr/>
            <p:nvPr/>
          </p:nvSpPr>
          <p:spPr>
            <a:xfrm>
              <a:off x="1572768" y="2139110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28" name="Rounded Rectangle 68"/>
            <p:cNvSpPr/>
            <p:nvPr/>
          </p:nvSpPr>
          <p:spPr>
            <a:xfrm>
              <a:off x="1572768" y="1880466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29" name="Group 128"/>
          <p:cNvGrpSpPr/>
          <p:nvPr/>
        </p:nvGrpSpPr>
        <p:grpSpPr>
          <a:xfrm>
            <a:off x="3700500" y="2784656"/>
            <a:ext cx="749011" cy="3379611"/>
            <a:chOff x="2476500" y="1880466"/>
            <a:chExt cx="561758" cy="2534708"/>
          </a:xfrm>
        </p:grpSpPr>
        <p:sp>
          <p:nvSpPr>
            <p:cNvPr id="30" name="Rounded Rectangle 70"/>
            <p:cNvSpPr/>
            <p:nvPr/>
          </p:nvSpPr>
          <p:spPr>
            <a:xfrm>
              <a:off x="2476500" y="4208259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1" name="Rounded Rectangle 71"/>
            <p:cNvSpPr/>
            <p:nvPr/>
          </p:nvSpPr>
          <p:spPr>
            <a:xfrm>
              <a:off x="2476500" y="3949615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2" name="Rounded Rectangle 72"/>
            <p:cNvSpPr/>
            <p:nvPr/>
          </p:nvSpPr>
          <p:spPr>
            <a:xfrm>
              <a:off x="2476500" y="3690972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3" name="Rounded Rectangle 73"/>
            <p:cNvSpPr/>
            <p:nvPr/>
          </p:nvSpPr>
          <p:spPr>
            <a:xfrm>
              <a:off x="2476500" y="3432328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4" name="Rounded Rectangle 74"/>
            <p:cNvSpPr/>
            <p:nvPr/>
          </p:nvSpPr>
          <p:spPr>
            <a:xfrm>
              <a:off x="2476500" y="3173684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5" name="Rounded Rectangle 75"/>
            <p:cNvSpPr/>
            <p:nvPr/>
          </p:nvSpPr>
          <p:spPr>
            <a:xfrm>
              <a:off x="2476500" y="2915041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6" name="Rounded Rectangle 76"/>
            <p:cNvSpPr/>
            <p:nvPr/>
          </p:nvSpPr>
          <p:spPr>
            <a:xfrm>
              <a:off x="2476500" y="2656397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7" name="Rounded Rectangle 77"/>
            <p:cNvSpPr/>
            <p:nvPr/>
          </p:nvSpPr>
          <p:spPr>
            <a:xfrm>
              <a:off x="2476500" y="2397753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8" name="Rounded Rectangle 78"/>
            <p:cNvSpPr/>
            <p:nvPr/>
          </p:nvSpPr>
          <p:spPr>
            <a:xfrm>
              <a:off x="2476500" y="2139110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39" name="Rounded Rectangle 79"/>
            <p:cNvSpPr/>
            <p:nvPr/>
          </p:nvSpPr>
          <p:spPr>
            <a:xfrm>
              <a:off x="2476500" y="1880466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40" name="Group 129"/>
          <p:cNvGrpSpPr/>
          <p:nvPr/>
        </p:nvGrpSpPr>
        <p:grpSpPr>
          <a:xfrm>
            <a:off x="4905476" y="2784656"/>
            <a:ext cx="749011" cy="3379611"/>
            <a:chOff x="3380232" y="1880466"/>
            <a:chExt cx="561758" cy="2534708"/>
          </a:xfrm>
        </p:grpSpPr>
        <p:sp>
          <p:nvSpPr>
            <p:cNvPr id="41" name="Rounded Rectangle 81"/>
            <p:cNvSpPr/>
            <p:nvPr/>
          </p:nvSpPr>
          <p:spPr>
            <a:xfrm>
              <a:off x="3380232" y="4208259"/>
              <a:ext cx="561758" cy="2069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42" name="Rounded Rectangle 82"/>
            <p:cNvSpPr/>
            <p:nvPr/>
          </p:nvSpPr>
          <p:spPr>
            <a:xfrm>
              <a:off x="3380232" y="3949615"/>
              <a:ext cx="561758" cy="2069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43" name="Rounded Rectangle 83"/>
            <p:cNvSpPr/>
            <p:nvPr/>
          </p:nvSpPr>
          <p:spPr>
            <a:xfrm>
              <a:off x="3380232" y="3690972"/>
              <a:ext cx="561758" cy="2069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44" name="Rounded Rectangle 84"/>
            <p:cNvSpPr/>
            <p:nvPr/>
          </p:nvSpPr>
          <p:spPr>
            <a:xfrm>
              <a:off x="3380232" y="3432328"/>
              <a:ext cx="561758" cy="2069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45" name="Rounded Rectangle 85"/>
            <p:cNvSpPr/>
            <p:nvPr/>
          </p:nvSpPr>
          <p:spPr>
            <a:xfrm>
              <a:off x="3380232" y="3173684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46" name="Rounded Rectangle 86"/>
            <p:cNvSpPr/>
            <p:nvPr/>
          </p:nvSpPr>
          <p:spPr>
            <a:xfrm>
              <a:off x="3380232" y="2915041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47" name="Rounded Rectangle 87"/>
            <p:cNvSpPr/>
            <p:nvPr/>
          </p:nvSpPr>
          <p:spPr>
            <a:xfrm>
              <a:off x="3380232" y="2656397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48" name="Rounded Rectangle 88"/>
            <p:cNvSpPr/>
            <p:nvPr/>
          </p:nvSpPr>
          <p:spPr>
            <a:xfrm>
              <a:off x="3380232" y="2397753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49" name="Rounded Rectangle 89"/>
            <p:cNvSpPr/>
            <p:nvPr/>
          </p:nvSpPr>
          <p:spPr>
            <a:xfrm>
              <a:off x="3380232" y="2139110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50" name="Rounded Rectangle 90"/>
            <p:cNvSpPr/>
            <p:nvPr/>
          </p:nvSpPr>
          <p:spPr>
            <a:xfrm>
              <a:off x="3380232" y="1880466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51" name="Group 130"/>
          <p:cNvGrpSpPr/>
          <p:nvPr/>
        </p:nvGrpSpPr>
        <p:grpSpPr>
          <a:xfrm>
            <a:off x="6052727" y="2784656"/>
            <a:ext cx="749011" cy="3379611"/>
            <a:chOff x="4240670" y="1880466"/>
            <a:chExt cx="561758" cy="2534708"/>
          </a:xfrm>
        </p:grpSpPr>
        <p:sp>
          <p:nvSpPr>
            <p:cNvPr id="52" name="Rounded Rectangle 92"/>
            <p:cNvSpPr/>
            <p:nvPr/>
          </p:nvSpPr>
          <p:spPr>
            <a:xfrm>
              <a:off x="4240670" y="4208259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53" name="Rounded Rectangle 93"/>
            <p:cNvSpPr/>
            <p:nvPr/>
          </p:nvSpPr>
          <p:spPr>
            <a:xfrm>
              <a:off x="4240670" y="3949615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54" name="Rounded Rectangle 94"/>
            <p:cNvSpPr/>
            <p:nvPr/>
          </p:nvSpPr>
          <p:spPr>
            <a:xfrm>
              <a:off x="4240670" y="3690972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55" name="Rounded Rectangle 95"/>
            <p:cNvSpPr/>
            <p:nvPr/>
          </p:nvSpPr>
          <p:spPr>
            <a:xfrm>
              <a:off x="4240670" y="3432328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56" name="Rounded Rectangle 96"/>
            <p:cNvSpPr/>
            <p:nvPr/>
          </p:nvSpPr>
          <p:spPr>
            <a:xfrm>
              <a:off x="4240670" y="3173684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57" name="Rounded Rectangle 97"/>
            <p:cNvSpPr/>
            <p:nvPr/>
          </p:nvSpPr>
          <p:spPr>
            <a:xfrm>
              <a:off x="4240670" y="2915041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58" name="Rounded Rectangle 98"/>
            <p:cNvSpPr/>
            <p:nvPr/>
          </p:nvSpPr>
          <p:spPr>
            <a:xfrm>
              <a:off x="4240670" y="2656397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59" name="Rounded Rectangle 99"/>
            <p:cNvSpPr/>
            <p:nvPr/>
          </p:nvSpPr>
          <p:spPr>
            <a:xfrm>
              <a:off x="4240670" y="2397753"/>
              <a:ext cx="561758" cy="2069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60" name="Rounded Rectangle 100"/>
            <p:cNvSpPr/>
            <p:nvPr/>
          </p:nvSpPr>
          <p:spPr>
            <a:xfrm>
              <a:off x="4240670" y="2139110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61" name="Rounded Rectangle 101"/>
            <p:cNvSpPr/>
            <p:nvPr/>
          </p:nvSpPr>
          <p:spPr>
            <a:xfrm>
              <a:off x="4240670" y="1880466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62" name="Group 279"/>
          <p:cNvGrpSpPr/>
          <p:nvPr/>
        </p:nvGrpSpPr>
        <p:grpSpPr>
          <a:xfrm>
            <a:off x="1271465" y="1736381"/>
            <a:ext cx="741043" cy="741039"/>
            <a:chOff x="846989" y="1401020"/>
            <a:chExt cx="877416" cy="877416"/>
          </a:xfrm>
          <a:effectLst/>
        </p:grpSpPr>
        <p:sp>
          <p:nvSpPr>
            <p:cNvPr id="63" name="Teardrop 113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64" name="Oval 114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90%</a:t>
              </a:r>
              <a:endParaRPr 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65" name="Group 279"/>
          <p:cNvGrpSpPr/>
          <p:nvPr/>
        </p:nvGrpSpPr>
        <p:grpSpPr>
          <a:xfrm>
            <a:off x="2478037" y="1736381"/>
            <a:ext cx="741043" cy="741039"/>
            <a:chOff x="846989" y="1401020"/>
            <a:chExt cx="877416" cy="877416"/>
          </a:xfrm>
          <a:effectLst/>
        </p:grpSpPr>
        <p:sp>
          <p:nvSpPr>
            <p:cNvPr id="66" name="Teardrop 116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67" name="Oval 11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80%</a:t>
              </a:r>
              <a:endParaRPr 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68" name="Group 279"/>
          <p:cNvGrpSpPr/>
          <p:nvPr/>
        </p:nvGrpSpPr>
        <p:grpSpPr>
          <a:xfrm>
            <a:off x="3684609" y="1736381"/>
            <a:ext cx="741043" cy="741039"/>
            <a:chOff x="846989" y="1401020"/>
            <a:chExt cx="877416" cy="877416"/>
          </a:xfrm>
          <a:effectLst/>
        </p:grpSpPr>
        <p:sp>
          <p:nvSpPr>
            <p:cNvPr id="69" name="Teardrop 119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70" name="Oval 12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70%</a:t>
              </a:r>
              <a:endParaRPr 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71" name="Group 279"/>
          <p:cNvGrpSpPr/>
          <p:nvPr/>
        </p:nvGrpSpPr>
        <p:grpSpPr>
          <a:xfrm>
            <a:off x="4891181" y="1736381"/>
            <a:ext cx="741043" cy="741039"/>
            <a:chOff x="846989" y="1401020"/>
            <a:chExt cx="877416" cy="877416"/>
          </a:xfrm>
          <a:effectLst/>
        </p:grpSpPr>
        <p:sp>
          <p:nvSpPr>
            <p:cNvPr id="72" name="Teardrop 122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73" name="Oval 123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95%</a:t>
              </a:r>
              <a:endParaRPr 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74" name="Group 279"/>
          <p:cNvGrpSpPr/>
          <p:nvPr/>
        </p:nvGrpSpPr>
        <p:grpSpPr>
          <a:xfrm>
            <a:off x="6040027" y="1736381"/>
            <a:ext cx="741043" cy="741039"/>
            <a:chOff x="846989" y="1401020"/>
            <a:chExt cx="877416" cy="877416"/>
          </a:xfrm>
          <a:effectLst/>
        </p:grpSpPr>
        <p:sp>
          <p:nvSpPr>
            <p:cNvPr id="75" name="Teardrop 125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76" name="Oval 126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85%</a:t>
              </a:r>
              <a:endParaRPr 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77" name="Group 131"/>
          <p:cNvGrpSpPr/>
          <p:nvPr/>
        </p:nvGrpSpPr>
        <p:grpSpPr>
          <a:xfrm>
            <a:off x="7339403" y="2023806"/>
            <a:ext cx="657827" cy="638993"/>
            <a:chOff x="5205677" y="1309828"/>
            <a:chExt cx="493370" cy="479245"/>
          </a:xfrm>
        </p:grpSpPr>
        <p:sp>
          <p:nvSpPr>
            <p:cNvPr id="78" name="Rounded Rectangle 102"/>
            <p:cNvSpPr/>
            <p:nvPr/>
          </p:nvSpPr>
          <p:spPr>
            <a:xfrm>
              <a:off x="5205677" y="1309828"/>
              <a:ext cx="493370" cy="47924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79" name="Freeform 117"/>
            <p:cNvSpPr/>
            <p:nvPr/>
          </p:nvSpPr>
          <p:spPr bwMode="auto">
            <a:xfrm>
              <a:off x="5317181" y="1414269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80" name="Group 133"/>
          <p:cNvGrpSpPr/>
          <p:nvPr/>
        </p:nvGrpSpPr>
        <p:grpSpPr>
          <a:xfrm>
            <a:off x="7339403" y="2899433"/>
            <a:ext cx="657827" cy="638993"/>
            <a:chOff x="5205677" y="1966548"/>
            <a:chExt cx="493370" cy="479245"/>
          </a:xfrm>
        </p:grpSpPr>
        <p:sp>
          <p:nvSpPr>
            <p:cNvPr id="81" name="Rounded Rectangle 105"/>
            <p:cNvSpPr/>
            <p:nvPr/>
          </p:nvSpPr>
          <p:spPr>
            <a:xfrm>
              <a:off x="5205677" y="1966548"/>
              <a:ext cx="493370" cy="4792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82" name="Freeform 36"/>
            <p:cNvSpPr>
              <a:spLocks noEditPoints="1"/>
            </p:cNvSpPr>
            <p:nvPr/>
          </p:nvSpPr>
          <p:spPr bwMode="auto">
            <a:xfrm>
              <a:off x="5317181" y="2059372"/>
              <a:ext cx="270363" cy="29359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83" name="Group 135"/>
          <p:cNvGrpSpPr/>
          <p:nvPr/>
        </p:nvGrpSpPr>
        <p:grpSpPr>
          <a:xfrm>
            <a:off x="7339403" y="3775060"/>
            <a:ext cx="657827" cy="638993"/>
            <a:chOff x="5205677" y="2623268"/>
            <a:chExt cx="493370" cy="479245"/>
          </a:xfrm>
        </p:grpSpPr>
        <p:sp>
          <p:nvSpPr>
            <p:cNvPr id="84" name="Rounded Rectangle 107"/>
            <p:cNvSpPr/>
            <p:nvPr/>
          </p:nvSpPr>
          <p:spPr>
            <a:xfrm>
              <a:off x="5205677" y="2623268"/>
              <a:ext cx="493370" cy="47924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85" name="Freeform 13"/>
            <p:cNvSpPr>
              <a:spLocks noEditPoints="1"/>
            </p:cNvSpPr>
            <p:nvPr/>
          </p:nvSpPr>
          <p:spPr bwMode="auto">
            <a:xfrm>
              <a:off x="5301275" y="2711803"/>
              <a:ext cx="302175" cy="302175"/>
            </a:xfrm>
            <a:custGeom>
              <a:avLst/>
              <a:gdLst/>
              <a:ahLst/>
              <a:cxnLst>
                <a:cxn ang="0">
                  <a:pos x="60" y="40"/>
                </a:cxn>
                <a:cxn ang="0">
                  <a:pos x="40" y="60"/>
                </a:cxn>
                <a:cxn ang="0">
                  <a:pos x="36" y="61"/>
                </a:cxn>
                <a:cxn ang="0">
                  <a:pos x="33" y="60"/>
                </a:cxn>
                <a:cxn ang="0">
                  <a:pos x="4" y="31"/>
                </a:cxn>
                <a:cxn ang="0">
                  <a:pos x="0" y="22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22" y="0"/>
                </a:cxn>
                <a:cxn ang="0">
                  <a:pos x="31" y="4"/>
                </a:cxn>
                <a:cxn ang="0">
                  <a:pos x="60" y="33"/>
                </a:cxn>
                <a:cxn ang="0">
                  <a:pos x="61" y="36"/>
                </a:cxn>
                <a:cxn ang="0">
                  <a:pos x="60" y="40"/>
                </a:cxn>
                <a:cxn ang="0">
                  <a:pos x="13" y="8"/>
                </a:cxn>
                <a:cxn ang="0">
                  <a:pos x="8" y="13"/>
                </a:cxn>
                <a:cxn ang="0">
                  <a:pos x="13" y="18"/>
                </a:cxn>
                <a:cxn ang="0">
                  <a:pos x="18" y="13"/>
                </a:cxn>
                <a:cxn ang="0">
                  <a:pos x="13" y="8"/>
                </a:cxn>
              </a:cxnLst>
              <a:rect l="0" t="0" r="r" b="b"/>
              <a:pathLst>
                <a:path w="61" h="61">
                  <a:moveTo>
                    <a:pt x="60" y="4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1"/>
                    <a:pt x="38" y="61"/>
                    <a:pt x="36" y="61"/>
                  </a:cubicBezTo>
                  <a:cubicBezTo>
                    <a:pt x="35" y="61"/>
                    <a:pt x="34" y="61"/>
                    <a:pt x="33" y="6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29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9" y="2"/>
                    <a:pt x="31" y="4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4"/>
                    <a:pt x="61" y="35"/>
                    <a:pt x="61" y="36"/>
                  </a:cubicBezTo>
                  <a:cubicBezTo>
                    <a:pt x="61" y="38"/>
                    <a:pt x="61" y="39"/>
                    <a:pt x="60" y="40"/>
                  </a:cubicBez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3"/>
                  </a:cubicBezTo>
                  <a:cubicBezTo>
                    <a:pt x="8" y="16"/>
                    <a:pt x="10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86" name="Group 137"/>
          <p:cNvGrpSpPr/>
          <p:nvPr/>
        </p:nvGrpSpPr>
        <p:grpSpPr>
          <a:xfrm>
            <a:off x="7339403" y="4650686"/>
            <a:ext cx="657827" cy="638993"/>
            <a:chOff x="5205677" y="3279988"/>
            <a:chExt cx="493370" cy="479245"/>
          </a:xfrm>
        </p:grpSpPr>
        <p:sp>
          <p:nvSpPr>
            <p:cNvPr id="87" name="Rounded Rectangle 104"/>
            <p:cNvSpPr/>
            <p:nvPr/>
          </p:nvSpPr>
          <p:spPr>
            <a:xfrm>
              <a:off x="5205677" y="3279988"/>
              <a:ext cx="493370" cy="4792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21920"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88" name="Freeform 171"/>
            <p:cNvSpPr>
              <a:spLocks noEditPoints="1"/>
            </p:cNvSpPr>
            <p:nvPr/>
          </p:nvSpPr>
          <p:spPr bwMode="auto">
            <a:xfrm>
              <a:off x="5300142" y="3369769"/>
              <a:ext cx="304440" cy="299683"/>
            </a:xfrm>
            <a:custGeom>
              <a:avLst/>
              <a:gdLst/>
              <a:ahLst/>
              <a:cxnLst>
                <a:cxn ang="0">
                  <a:pos x="30" y="58"/>
                </a:cxn>
                <a:cxn ang="0">
                  <a:pos x="0" y="29"/>
                </a:cxn>
                <a:cxn ang="0">
                  <a:pos x="30" y="0"/>
                </a:cxn>
                <a:cxn ang="0">
                  <a:pos x="59" y="29"/>
                </a:cxn>
                <a:cxn ang="0">
                  <a:pos x="30" y="58"/>
                </a:cxn>
                <a:cxn ang="0">
                  <a:pos x="30" y="8"/>
                </a:cxn>
                <a:cxn ang="0">
                  <a:pos x="9" y="29"/>
                </a:cxn>
                <a:cxn ang="0">
                  <a:pos x="30" y="49"/>
                </a:cxn>
                <a:cxn ang="0">
                  <a:pos x="50" y="29"/>
                </a:cxn>
                <a:cxn ang="0">
                  <a:pos x="30" y="8"/>
                </a:cxn>
                <a:cxn ang="0">
                  <a:pos x="34" y="32"/>
                </a:cxn>
                <a:cxn ang="0">
                  <a:pos x="33" y="34"/>
                </a:cxn>
                <a:cxn ang="0">
                  <a:pos x="21" y="34"/>
                </a:cxn>
                <a:cxn ang="0">
                  <a:pos x="20" y="32"/>
                </a:cxn>
                <a:cxn ang="0">
                  <a:pos x="20" y="30"/>
                </a:cxn>
                <a:cxn ang="0">
                  <a:pos x="21" y="29"/>
                </a:cxn>
                <a:cxn ang="0">
                  <a:pos x="30" y="29"/>
                </a:cxn>
                <a:cxn ang="0">
                  <a:pos x="30" y="15"/>
                </a:cxn>
                <a:cxn ang="0">
                  <a:pos x="31" y="14"/>
                </a:cxn>
                <a:cxn ang="0">
                  <a:pos x="33" y="14"/>
                </a:cxn>
                <a:cxn ang="0">
                  <a:pos x="34" y="15"/>
                </a:cxn>
                <a:cxn ang="0">
                  <a:pos x="34" y="32"/>
                </a:cxn>
              </a:cxnLst>
              <a:rect l="0" t="0" r="r" b="b"/>
              <a:pathLst>
                <a:path w="59" h="58">
                  <a:moveTo>
                    <a:pt x="30" y="58"/>
                  </a:move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59" y="13"/>
                    <a:pt x="59" y="29"/>
                  </a:cubicBezTo>
                  <a:cubicBezTo>
                    <a:pt x="59" y="45"/>
                    <a:pt x="46" y="58"/>
                    <a:pt x="30" y="58"/>
                  </a:cubicBezTo>
                  <a:close/>
                  <a:moveTo>
                    <a:pt x="30" y="8"/>
                  </a:moveTo>
                  <a:cubicBezTo>
                    <a:pt x="18" y="8"/>
                    <a:pt x="9" y="17"/>
                    <a:pt x="9" y="29"/>
                  </a:cubicBezTo>
                  <a:cubicBezTo>
                    <a:pt x="9" y="40"/>
                    <a:pt x="18" y="49"/>
                    <a:pt x="30" y="49"/>
                  </a:cubicBezTo>
                  <a:cubicBezTo>
                    <a:pt x="41" y="49"/>
                    <a:pt x="50" y="40"/>
                    <a:pt x="50" y="29"/>
                  </a:cubicBezTo>
                  <a:cubicBezTo>
                    <a:pt x="50" y="17"/>
                    <a:pt x="41" y="8"/>
                    <a:pt x="30" y="8"/>
                  </a:cubicBezTo>
                  <a:close/>
                  <a:moveTo>
                    <a:pt x="34" y="32"/>
                  </a:moveTo>
                  <a:cubicBezTo>
                    <a:pt x="34" y="33"/>
                    <a:pt x="34" y="34"/>
                    <a:pt x="33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4"/>
                    <a:pt x="20" y="33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1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4"/>
                    <a:pt x="31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5"/>
                    <a:pt x="34" y="15"/>
                  </a:cubicBezTo>
                  <a:lnTo>
                    <a:pt x="34" y="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89" name="Group 139"/>
          <p:cNvGrpSpPr/>
          <p:nvPr/>
        </p:nvGrpSpPr>
        <p:grpSpPr>
          <a:xfrm>
            <a:off x="7339403" y="5526313"/>
            <a:ext cx="657827" cy="638993"/>
            <a:chOff x="5205677" y="3936708"/>
            <a:chExt cx="493370" cy="479245"/>
          </a:xfrm>
        </p:grpSpPr>
        <p:sp>
          <p:nvSpPr>
            <p:cNvPr id="90" name="Rounded Rectangle 109"/>
            <p:cNvSpPr/>
            <p:nvPr/>
          </p:nvSpPr>
          <p:spPr>
            <a:xfrm>
              <a:off x="5205677" y="3936708"/>
              <a:ext cx="493370" cy="47924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91" name="Freeform 135"/>
            <p:cNvSpPr>
              <a:spLocks noEditPoints="1"/>
            </p:cNvSpPr>
            <p:nvPr/>
          </p:nvSpPr>
          <p:spPr bwMode="auto">
            <a:xfrm>
              <a:off x="5326950" y="4058855"/>
              <a:ext cx="250825" cy="234950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377017" y="2237173"/>
            <a:ext cx="3191592" cy="1045286"/>
            <a:chOff x="6317952" y="1651503"/>
            <a:chExt cx="3191592" cy="1045286"/>
          </a:xfrm>
        </p:grpSpPr>
        <p:sp>
          <p:nvSpPr>
            <p:cNvPr id="102" name="文本框 101"/>
            <p:cNvSpPr txBox="1"/>
            <p:nvPr/>
          </p:nvSpPr>
          <p:spPr>
            <a:xfrm>
              <a:off x="6318989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317952" y="2065847"/>
              <a:ext cx="319159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377017" y="3547796"/>
            <a:ext cx="3191592" cy="1045286"/>
            <a:chOff x="6317952" y="1651503"/>
            <a:chExt cx="3191592" cy="1045286"/>
          </a:xfrm>
        </p:grpSpPr>
        <p:sp>
          <p:nvSpPr>
            <p:cNvPr id="105" name="文本框 104"/>
            <p:cNvSpPr txBox="1"/>
            <p:nvPr/>
          </p:nvSpPr>
          <p:spPr>
            <a:xfrm>
              <a:off x="6318989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6317952" y="2065847"/>
              <a:ext cx="319159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8377017" y="4858419"/>
            <a:ext cx="3191592" cy="1045286"/>
            <a:chOff x="6317952" y="1651503"/>
            <a:chExt cx="3191592" cy="1045286"/>
          </a:xfrm>
        </p:grpSpPr>
        <p:sp>
          <p:nvSpPr>
            <p:cNvPr id="108" name="文本框 107"/>
            <p:cNvSpPr txBox="1"/>
            <p:nvPr/>
          </p:nvSpPr>
          <p:spPr>
            <a:xfrm>
              <a:off x="6318989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317952" y="2065847"/>
              <a:ext cx="319159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64410" y="1268762"/>
            <a:ext cx="9263183" cy="4895987"/>
            <a:chOff x="1026754" y="1026160"/>
            <a:chExt cx="9265326" cy="48971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967876" y="1280160"/>
              <a:ext cx="0" cy="45186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8"/>
            <p:cNvSpPr/>
            <p:nvPr/>
          </p:nvSpPr>
          <p:spPr>
            <a:xfrm>
              <a:off x="1044514" y="2944298"/>
              <a:ext cx="896375" cy="350520"/>
            </a:xfrm>
            <a:prstGeom prst="roundRect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sp>
          <p:nvSpPr>
            <p:cNvPr id="17" name="圆角矩形 10"/>
            <p:cNvSpPr/>
            <p:nvPr/>
          </p:nvSpPr>
          <p:spPr>
            <a:xfrm>
              <a:off x="1026754" y="5145755"/>
              <a:ext cx="896375" cy="3505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graphicFrame>
          <p:nvGraphicFramePr>
            <p:cNvPr id="18" name="图表 17"/>
            <p:cNvGraphicFramePr/>
            <p:nvPr/>
          </p:nvGraphicFramePr>
          <p:xfrm>
            <a:off x="4805680" y="1026160"/>
            <a:ext cx="5486400" cy="4897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20" name="文本框 16"/>
            <p:cNvSpPr txBox="1"/>
            <p:nvPr/>
          </p:nvSpPr>
          <p:spPr>
            <a:xfrm>
              <a:off x="8284493" y="3889054"/>
              <a:ext cx="1424305" cy="101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YOUR TEXT HERE</a:t>
              </a:r>
              <a:endParaRPr lang="zh-CN" altLang="en-US" sz="2000" b="1" dirty="0">
                <a:solidFill>
                  <a:schemeClr val="bg1"/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7935753" y="3543614"/>
              <a:ext cx="1773045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464410" y="1852937"/>
            <a:ext cx="2668735" cy="1045286"/>
            <a:chOff x="6317952" y="1651503"/>
            <a:chExt cx="2668735" cy="1045286"/>
          </a:xfrm>
        </p:grpSpPr>
        <p:sp>
          <p:nvSpPr>
            <p:cNvPr id="23" name="文本框 22"/>
            <p:cNvSpPr txBox="1"/>
            <p:nvPr/>
          </p:nvSpPr>
          <p:spPr>
            <a:xfrm>
              <a:off x="6318989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317952" y="2065847"/>
              <a:ext cx="266873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82166" y="4130992"/>
            <a:ext cx="2668735" cy="1045286"/>
            <a:chOff x="6317952" y="1651503"/>
            <a:chExt cx="2668735" cy="1045286"/>
          </a:xfrm>
        </p:grpSpPr>
        <p:sp>
          <p:nvSpPr>
            <p:cNvPr id="26" name="文本框 25"/>
            <p:cNvSpPr txBox="1"/>
            <p:nvPr/>
          </p:nvSpPr>
          <p:spPr>
            <a:xfrm>
              <a:off x="6318989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317952" y="2065847"/>
              <a:ext cx="266873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" r="830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1728004" y="687016"/>
            <a:ext cx="369332" cy="3755779"/>
            <a:chOff x="11687685" y="1908421"/>
            <a:chExt cx="369332" cy="3755779"/>
          </a:xfrm>
        </p:grpSpPr>
        <p:grpSp>
          <p:nvGrpSpPr>
            <p:cNvPr id="5" name="组合 4"/>
            <p:cNvGrpSpPr/>
            <p:nvPr/>
          </p:nvGrpSpPr>
          <p:grpSpPr>
            <a:xfrm>
              <a:off x="11687685" y="1908421"/>
              <a:ext cx="369332" cy="2518379"/>
              <a:chOff x="11687685" y="1908421"/>
              <a:chExt cx="369332" cy="251837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1687685" y="1908421"/>
                <a:ext cx="369332" cy="251837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聚能前行不负韶华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11790893" y="2149317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1790893" y="2475938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1790893" y="2802559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1790893" y="3129180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1790893" y="3455801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1790893" y="3782422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1790893" y="4109044"/>
                <a:ext cx="150448" cy="89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1872351" y="4432300"/>
              <a:ext cx="0" cy="1231900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0177706" y="5897864"/>
            <a:ext cx="1638300" cy="546247"/>
            <a:chOff x="10303041" y="6007200"/>
            <a:chExt cx="1638300" cy="546247"/>
          </a:xfrm>
        </p:grpSpPr>
        <p:sp>
          <p:nvSpPr>
            <p:cNvPr id="16" name="文本框 15"/>
            <p:cNvSpPr txBox="1"/>
            <p:nvPr/>
          </p:nvSpPr>
          <p:spPr>
            <a:xfrm>
              <a:off x="10537448" y="6007200"/>
              <a:ext cx="14038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THANKS YOU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303041" y="6291837"/>
              <a:ext cx="16383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202X·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rPr>
                <a:t>筑梦起航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钉钉进步体"/>
                <a:cs typeface="阿里巴巴普惠体 2.0 65 Medium" panose="00020600040101010101" pitchFamily="18" charset="-122"/>
                <a:sym typeface="Arial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7369" y="2234395"/>
            <a:ext cx="6515447" cy="2485553"/>
            <a:chOff x="603082" y="1837740"/>
            <a:chExt cx="6515446" cy="2485553"/>
          </a:xfrm>
        </p:grpSpPr>
        <p:sp>
          <p:nvSpPr>
            <p:cNvPr id="18" name="文本框 17"/>
            <p:cNvSpPr txBox="1"/>
            <p:nvPr/>
          </p:nvSpPr>
          <p:spPr>
            <a:xfrm>
              <a:off x="623393" y="1837740"/>
              <a:ext cx="504055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88000"/>
                      </a:srgbClr>
                    </a:outerShdw>
                  </a:effectLst>
                  <a:latin typeface="Arial"/>
                  <a:ea typeface="钉钉进步体"/>
                  <a:cs typeface="阿里巴巴普惠体 2.0 115 Black" panose="00020600040101010101" pitchFamily="18" charset="-122"/>
                  <a:sym typeface="Arial"/>
                </a:rPr>
                <a:t>PART 02</a:t>
              </a:r>
              <a:endPara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8000"/>
                    </a:srgbClr>
                  </a:outerShdw>
                </a:effectLst>
                <a:latin typeface="Arial"/>
                <a:ea typeface="钉钉进步体"/>
                <a:cs typeface="阿里巴巴普惠体 2.0 115 Black" panose="00020600040101010101" pitchFamily="18" charset="-122"/>
                <a:sym typeface="Arial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03082" y="3198506"/>
              <a:ext cx="6330779" cy="923330"/>
              <a:chOff x="603082" y="3198506"/>
              <a:chExt cx="6330779" cy="923330"/>
            </a:xfrm>
          </p:grpSpPr>
          <p:sp>
            <p:nvSpPr>
              <p:cNvPr id="21" name="平行四边形 20"/>
              <p:cNvSpPr/>
              <p:nvPr/>
            </p:nvSpPr>
            <p:spPr>
              <a:xfrm>
                <a:off x="607984" y="3783282"/>
                <a:ext cx="6064080" cy="338554"/>
              </a:xfrm>
              <a:prstGeom prst="parallelogram">
                <a:avLst/>
              </a:prstGeom>
              <a:gradFill flip="none" rotWithShape="1">
                <a:gsLst>
                  <a:gs pos="21800">
                    <a:srgbClr val="F8FAFD">
                      <a:alpha val="11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钉钉进步体"/>
                  <a:sym typeface="Arial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03082" y="3198506"/>
                <a:ext cx="63307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71000"/>
                        </a:srgbClr>
                      </a:outerShdw>
                    </a:effectLst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71000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29172" y="4077072"/>
              <a:ext cx="64893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85000"/>
                      </a:srgbClr>
                    </a:outerShdw>
                  </a:effectLst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OVERVIEW OF THE COMPANY'S ANNUAL PROJECT SITUATION</a:t>
              </a:r>
              <a:endParaRPr lang="zh-CN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5000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7466" y="1486852"/>
            <a:ext cx="9690688" cy="3438221"/>
            <a:chOff x="1162377" y="1486851"/>
            <a:chExt cx="9690688" cy="3438221"/>
          </a:xfrm>
        </p:grpSpPr>
        <p:grpSp>
          <p:nvGrpSpPr>
            <p:cNvPr id="3" name="组合 2"/>
            <p:cNvGrpSpPr/>
            <p:nvPr/>
          </p:nvGrpSpPr>
          <p:grpSpPr>
            <a:xfrm>
              <a:off x="4656794" y="1985213"/>
              <a:ext cx="2880000" cy="2880000"/>
              <a:chOff x="4608095" y="2334126"/>
              <a:chExt cx="2880000" cy="2880000"/>
            </a:xfrm>
          </p:grpSpPr>
          <p:sp>
            <p:nvSpPr>
              <p:cNvPr id="33" name="弧形 32"/>
              <p:cNvSpPr/>
              <p:nvPr/>
            </p:nvSpPr>
            <p:spPr>
              <a:xfrm>
                <a:off x="4608095" y="2334126"/>
                <a:ext cx="2880000" cy="2880000"/>
              </a:xfrm>
              <a:prstGeom prst="arc">
                <a:avLst/>
              </a:prstGeom>
              <a:ln w="5080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/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34" name="弧形 33"/>
              <p:cNvSpPr/>
              <p:nvPr/>
            </p:nvSpPr>
            <p:spPr>
              <a:xfrm>
                <a:off x="4608095" y="2334126"/>
                <a:ext cx="2880000" cy="2880000"/>
              </a:xfrm>
              <a:prstGeom prst="arc">
                <a:avLst>
                  <a:gd name="adj1" fmla="val 10374553"/>
                  <a:gd name="adj2" fmla="val 16290192"/>
                </a:avLst>
              </a:prstGeom>
              <a:ln w="5080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/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35" name="弧形 34"/>
              <p:cNvSpPr/>
              <p:nvPr/>
            </p:nvSpPr>
            <p:spPr>
              <a:xfrm>
                <a:off x="4608095" y="2334126"/>
                <a:ext cx="2880000" cy="2880000"/>
              </a:xfrm>
              <a:prstGeom prst="arc">
                <a:avLst>
                  <a:gd name="adj1" fmla="val 4210879"/>
                  <a:gd name="adj2" fmla="val 10445569"/>
                </a:avLst>
              </a:prstGeom>
              <a:ln w="5080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/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36" name="弧形 35"/>
              <p:cNvSpPr/>
              <p:nvPr/>
            </p:nvSpPr>
            <p:spPr>
              <a:xfrm>
                <a:off x="4608095" y="2334126"/>
                <a:ext cx="2880000" cy="2880000"/>
              </a:xfrm>
              <a:prstGeom prst="arc">
                <a:avLst>
                  <a:gd name="adj1" fmla="val 21560403"/>
                  <a:gd name="adj2" fmla="val 4236651"/>
                </a:avLst>
              </a:prstGeom>
              <a:ln w="5080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/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98015" y="2382256"/>
              <a:ext cx="4997558" cy="2081463"/>
              <a:chOff x="3549316" y="2731168"/>
              <a:chExt cx="4997558" cy="2081463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3549316" y="2731168"/>
                <a:ext cx="1058779" cy="2081463"/>
                <a:chOff x="3549316" y="2731168"/>
                <a:chExt cx="1058779" cy="2081463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3549316" y="2731168"/>
                  <a:ext cx="1058779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3549316" y="4812631"/>
                  <a:ext cx="1058779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/>
              <p:cNvGrpSpPr/>
              <p:nvPr/>
            </p:nvGrpSpPr>
            <p:grpSpPr>
              <a:xfrm>
                <a:off x="7488095" y="2731168"/>
                <a:ext cx="1058779" cy="2081463"/>
                <a:chOff x="3549316" y="2731168"/>
                <a:chExt cx="1058779" cy="2081463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H="1">
                  <a:off x="3549316" y="2731168"/>
                  <a:ext cx="1058779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 flipH="1">
                  <a:off x="3549316" y="4812631"/>
                  <a:ext cx="1058779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矩形 9"/>
            <p:cNvSpPr/>
            <p:nvPr/>
          </p:nvSpPr>
          <p:spPr>
            <a:xfrm>
              <a:off x="1162377" y="1486851"/>
              <a:ext cx="1314784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27%</a:t>
              </a:r>
              <a:endPara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62377" y="3817076"/>
              <a:ext cx="1314784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30%</a:t>
              </a:r>
              <a:endPara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12" name="任意多边形 33"/>
            <p:cNvSpPr/>
            <p:nvPr/>
          </p:nvSpPr>
          <p:spPr>
            <a:xfrm>
              <a:off x="5782935" y="2600699"/>
              <a:ext cx="630691" cy="1618840"/>
            </a:xfrm>
            <a:custGeom>
              <a:avLst/>
              <a:gdLst>
                <a:gd name="connsiteX0" fmla="*/ 50834 w 266772"/>
                <a:gd name="connsiteY0" fmla="*/ 116876 h 684743"/>
                <a:gd name="connsiteX1" fmla="*/ 56482 w 266772"/>
                <a:gd name="connsiteY1" fmla="*/ 116876 h 684743"/>
                <a:gd name="connsiteX2" fmla="*/ 96021 w 266772"/>
                <a:gd name="connsiteY2" fmla="*/ 116876 h 684743"/>
                <a:gd name="connsiteX3" fmla="*/ 97324 w 266772"/>
                <a:gd name="connsiteY3" fmla="*/ 130780 h 684743"/>
                <a:gd name="connsiteX4" fmla="*/ 98628 w 266772"/>
                <a:gd name="connsiteY4" fmla="*/ 140338 h 684743"/>
                <a:gd name="connsiteX5" fmla="*/ 100366 w 266772"/>
                <a:gd name="connsiteY5" fmla="*/ 151200 h 684743"/>
                <a:gd name="connsiteX6" fmla="*/ 102538 w 266772"/>
                <a:gd name="connsiteY6" fmla="*/ 163366 h 684743"/>
                <a:gd name="connsiteX7" fmla="*/ 106014 w 266772"/>
                <a:gd name="connsiteY7" fmla="*/ 175966 h 684743"/>
                <a:gd name="connsiteX8" fmla="*/ 109924 w 266772"/>
                <a:gd name="connsiteY8" fmla="*/ 189435 h 684743"/>
                <a:gd name="connsiteX9" fmla="*/ 114704 w 266772"/>
                <a:gd name="connsiteY9" fmla="*/ 203338 h 684743"/>
                <a:gd name="connsiteX10" fmla="*/ 116441 w 266772"/>
                <a:gd name="connsiteY10" fmla="*/ 194214 h 684743"/>
                <a:gd name="connsiteX11" fmla="*/ 119048 w 266772"/>
                <a:gd name="connsiteY11" fmla="*/ 185524 h 684743"/>
                <a:gd name="connsiteX12" fmla="*/ 121221 w 266772"/>
                <a:gd name="connsiteY12" fmla="*/ 177269 h 684743"/>
                <a:gd name="connsiteX13" fmla="*/ 123828 w 266772"/>
                <a:gd name="connsiteY13" fmla="*/ 169883 h 684743"/>
                <a:gd name="connsiteX14" fmla="*/ 128172 w 266772"/>
                <a:gd name="connsiteY14" fmla="*/ 158586 h 684743"/>
                <a:gd name="connsiteX15" fmla="*/ 130345 w 266772"/>
                <a:gd name="connsiteY15" fmla="*/ 154242 h 684743"/>
                <a:gd name="connsiteX16" fmla="*/ 120786 w 266772"/>
                <a:gd name="connsiteY16" fmla="*/ 144683 h 684743"/>
                <a:gd name="connsiteX17" fmla="*/ 133386 w 266772"/>
                <a:gd name="connsiteY17" fmla="*/ 131649 h 684743"/>
                <a:gd name="connsiteX18" fmla="*/ 146421 w 266772"/>
                <a:gd name="connsiteY18" fmla="*/ 144683 h 684743"/>
                <a:gd name="connsiteX19" fmla="*/ 136862 w 266772"/>
                <a:gd name="connsiteY19" fmla="*/ 154242 h 684743"/>
                <a:gd name="connsiteX20" fmla="*/ 138600 w 266772"/>
                <a:gd name="connsiteY20" fmla="*/ 158586 h 684743"/>
                <a:gd name="connsiteX21" fmla="*/ 142945 w 266772"/>
                <a:gd name="connsiteY21" fmla="*/ 169883 h 684743"/>
                <a:gd name="connsiteX22" fmla="*/ 145552 w 266772"/>
                <a:gd name="connsiteY22" fmla="*/ 177269 h 684743"/>
                <a:gd name="connsiteX23" fmla="*/ 148159 w 266772"/>
                <a:gd name="connsiteY23" fmla="*/ 185524 h 684743"/>
                <a:gd name="connsiteX24" fmla="*/ 150331 w 266772"/>
                <a:gd name="connsiteY24" fmla="*/ 194214 h 684743"/>
                <a:gd name="connsiteX25" fmla="*/ 152069 w 266772"/>
                <a:gd name="connsiteY25" fmla="*/ 203338 h 684743"/>
                <a:gd name="connsiteX26" fmla="*/ 157283 w 266772"/>
                <a:gd name="connsiteY26" fmla="*/ 189435 h 684743"/>
                <a:gd name="connsiteX27" fmla="*/ 161193 w 266772"/>
                <a:gd name="connsiteY27" fmla="*/ 175966 h 684743"/>
                <a:gd name="connsiteX28" fmla="*/ 164234 w 266772"/>
                <a:gd name="connsiteY28" fmla="*/ 163366 h 684743"/>
                <a:gd name="connsiteX29" fmla="*/ 166841 w 266772"/>
                <a:gd name="connsiteY29" fmla="*/ 151200 h 684743"/>
                <a:gd name="connsiteX30" fmla="*/ 168579 w 266772"/>
                <a:gd name="connsiteY30" fmla="*/ 140338 h 684743"/>
                <a:gd name="connsiteX31" fmla="*/ 169883 w 266772"/>
                <a:gd name="connsiteY31" fmla="*/ 130780 h 684743"/>
                <a:gd name="connsiteX32" fmla="*/ 171186 w 266772"/>
                <a:gd name="connsiteY32" fmla="*/ 116876 h 684743"/>
                <a:gd name="connsiteX33" fmla="*/ 210290 w 266772"/>
                <a:gd name="connsiteY33" fmla="*/ 116876 h 684743"/>
                <a:gd name="connsiteX34" fmla="*/ 215938 w 266772"/>
                <a:gd name="connsiteY34" fmla="*/ 116876 h 684743"/>
                <a:gd name="connsiteX35" fmla="*/ 221586 w 266772"/>
                <a:gd name="connsiteY35" fmla="*/ 117745 h 684743"/>
                <a:gd name="connsiteX36" fmla="*/ 227234 w 266772"/>
                <a:gd name="connsiteY36" fmla="*/ 119049 h 684743"/>
                <a:gd name="connsiteX37" fmla="*/ 232448 w 266772"/>
                <a:gd name="connsiteY37" fmla="*/ 121221 h 684743"/>
                <a:gd name="connsiteX38" fmla="*/ 237227 w 266772"/>
                <a:gd name="connsiteY38" fmla="*/ 123393 h 684743"/>
                <a:gd name="connsiteX39" fmla="*/ 242007 w 266772"/>
                <a:gd name="connsiteY39" fmla="*/ 126435 h 684743"/>
                <a:gd name="connsiteX40" fmla="*/ 246352 w 266772"/>
                <a:gd name="connsiteY40" fmla="*/ 129476 h 684743"/>
                <a:gd name="connsiteX41" fmla="*/ 250262 w 266772"/>
                <a:gd name="connsiteY41" fmla="*/ 133387 h 684743"/>
                <a:gd name="connsiteX42" fmla="*/ 254172 w 266772"/>
                <a:gd name="connsiteY42" fmla="*/ 137297 h 684743"/>
                <a:gd name="connsiteX43" fmla="*/ 257214 w 266772"/>
                <a:gd name="connsiteY43" fmla="*/ 141642 h 684743"/>
                <a:gd name="connsiteX44" fmla="*/ 260255 w 266772"/>
                <a:gd name="connsiteY44" fmla="*/ 146421 h 684743"/>
                <a:gd name="connsiteX45" fmla="*/ 262427 w 266772"/>
                <a:gd name="connsiteY45" fmla="*/ 151200 h 684743"/>
                <a:gd name="connsiteX46" fmla="*/ 264600 w 266772"/>
                <a:gd name="connsiteY46" fmla="*/ 156414 h 684743"/>
                <a:gd name="connsiteX47" fmla="*/ 265903 w 266772"/>
                <a:gd name="connsiteY47" fmla="*/ 162062 h 684743"/>
                <a:gd name="connsiteX48" fmla="*/ 266772 w 266772"/>
                <a:gd name="connsiteY48" fmla="*/ 167276 h 684743"/>
                <a:gd name="connsiteX49" fmla="*/ 266772 w 266772"/>
                <a:gd name="connsiteY49" fmla="*/ 173359 h 684743"/>
                <a:gd name="connsiteX50" fmla="*/ 266772 w 266772"/>
                <a:gd name="connsiteY50" fmla="*/ 371917 h 684743"/>
                <a:gd name="connsiteX51" fmla="*/ 266338 w 266772"/>
                <a:gd name="connsiteY51" fmla="*/ 376262 h 684743"/>
                <a:gd name="connsiteX52" fmla="*/ 265034 w 266772"/>
                <a:gd name="connsiteY52" fmla="*/ 380172 h 684743"/>
                <a:gd name="connsiteX53" fmla="*/ 263296 w 266772"/>
                <a:gd name="connsiteY53" fmla="*/ 384082 h 684743"/>
                <a:gd name="connsiteX54" fmla="*/ 260689 w 266772"/>
                <a:gd name="connsiteY54" fmla="*/ 387124 h 684743"/>
                <a:gd name="connsiteX55" fmla="*/ 257214 w 266772"/>
                <a:gd name="connsiteY55" fmla="*/ 389730 h 684743"/>
                <a:gd name="connsiteX56" fmla="*/ 253738 w 266772"/>
                <a:gd name="connsiteY56" fmla="*/ 391903 h 684743"/>
                <a:gd name="connsiteX57" fmla="*/ 249827 w 266772"/>
                <a:gd name="connsiteY57" fmla="*/ 393206 h 684743"/>
                <a:gd name="connsiteX58" fmla="*/ 245048 w 266772"/>
                <a:gd name="connsiteY58" fmla="*/ 393641 h 684743"/>
                <a:gd name="connsiteX59" fmla="*/ 240703 w 266772"/>
                <a:gd name="connsiteY59" fmla="*/ 393206 h 684743"/>
                <a:gd name="connsiteX60" fmla="*/ 236793 w 266772"/>
                <a:gd name="connsiteY60" fmla="*/ 391903 h 684743"/>
                <a:gd name="connsiteX61" fmla="*/ 233317 w 266772"/>
                <a:gd name="connsiteY61" fmla="*/ 389730 h 684743"/>
                <a:gd name="connsiteX62" fmla="*/ 229841 w 266772"/>
                <a:gd name="connsiteY62" fmla="*/ 387124 h 684743"/>
                <a:gd name="connsiteX63" fmla="*/ 227234 w 266772"/>
                <a:gd name="connsiteY63" fmla="*/ 384082 h 684743"/>
                <a:gd name="connsiteX64" fmla="*/ 225062 w 266772"/>
                <a:gd name="connsiteY64" fmla="*/ 380172 h 684743"/>
                <a:gd name="connsiteX65" fmla="*/ 224193 w 266772"/>
                <a:gd name="connsiteY65" fmla="*/ 376262 h 684743"/>
                <a:gd name="connsiteX66" fmla="*/ 223759 w 266772"/>
                <a:gd name="connsiteY66" fmla="*/ 371917 h 684743"/>
                <a:gd name="connsiteX67" fmla="*/ 223759 w 266772"/>
                <a:gd name="connsiteY67" fmla="*/ 205510 h 684743"/>
                <a:gd name="connsiteX68" fmla="*/ 202469 w 266772"/>
                <a:gd name="connsiteY68" fmla="*/ 205510 h 684743"/>
                <a:gd name="connsiteX69" fmla="*/ 202469 w 266772"/>
                <a:gd name="connsiteY69" fmla="*/ 657805 h 684743"/>
                <a:gd name="connsiteX70" fmla="*/ 202469 w 266772"/>
                <a:gd name="connsiteY70" fmla="*/ 660412 h 684743"/>
                <a:gd name="connsiteX71" fmla="*/ 202034 w 266772"/>
                <a:gd name="connsiteY71" fmla="*/ 663019 h 684743"/>
                <a:gd name="connsiteX72" fmla="*/ 201165 w 266772"/>
                <a:gd name="connsiteY72" fmla="*/ 665626 h 684743"/>
                <a:gd name="connsiteX73" fmla="*/ 200296 w 266772"/>
                <a:gd name="connsiteY73" fmla="*/ 668233 h 684743"/>
                <a:gd name="connsiteX74" fmla="*/ 197690 w 266772"/>
                <a:gd name="connsiteY74" fmla="*/ 673012 h 684743"/>
                <a:gd name="connsiteX75" fmla="*/ 194648 w 266772"/>
                <a:gd name="connsiteY75" fmla="*/ 676923 h 684743"/>
                <a:gd name="connsiteX76" fmla="*/ 190303 w 266772"/>
                <a:gd name="connsiteY76" fmla="*/ 680398 h 684743"/>
                <a:gd name="connsiteX77" fmla="*/ 185959 w 266772"/>
                <a:gd name="connsiteY77" fmla="*/ 683005 h 684743"/>
                <a:gd name="connsiteX78" fmla="*/ 183352 w 266772"/>
                <a:gd name="connsiteY78" fmla="*/ 683874 h 684743"/>
                <a:gd name="connsiteX79" fmla="*/ 180745 w 266772"/>
                <a:gd name="connsiteY79" fmla="*/ 684309 h 684743"/>
                <a:gd name="connsiteX80" fmla="*/ 178138 w 266772"/>
                <a:gd name="connsiteY80" fmla="*/ 684743 h 684743"/>
                <a:gd name="connsiteX81" fmla="*/ 175097 w 266772"/>
                <a:gd name="connsiteY81" fmla="*/ 684743 h 684743"/>
                <a:gd name="connsiteX82" fmla="*/ 172490 w 266772"/>
                <a:gd name="connsiteY82" fmla="*/ 684743 h 684743"/>
                <a:gd name="connsiteX83" fmla="*/ 169883 w 266772"/>
                <a:gd name="connsiteY83" fmla="*/ 684309 h 684743"/>
                <a:gd name="connsiteX84" fmla="*/ 167276 w 266772"/>
                <a:gd name="connsiteY84" fmla="*/ 683874 h 684743"/>
                <a:gd name="connsiteX85" fmla="*/ 164669 w 266772"/>
                <a:gd name="connsiteY85" fmla="*/ 683005 h 684743"/>
                <a:gd name="connsiteX86" fmla="*/ 159890 w 266772"/>
                <a:gd name="connsiteY86" fmla="*/ 680398 h 684743"/>
                <a:gd name="connsiteX87" fmla="*/ 155979 w 266772"/>
                <a:gd name="connsiteY87" fmla="*/ 676923 h 684743"/>
                <a:gd name="connsiteX88" fmla="*/ 152503 w 266772"/>
                <a:gd name="connsiteY88" fmla="*/ 673012 h 684743"/>
                <a:gd name="connsiteX89" fmla="*/ 149897 w 266772"/>
                <a:gd name="connsiteY89" fmla="*/ 668233 h 684743"/>
                <a:gd name="connsiteX90" fmla="*/ 149028 w 266772"/>
                <a:gd name="connsiteY90" fmla="*/ 665626 h 684743"/>
                <a:gd name="connsiteX91" fmla="*/ 148593 w 266772"/>
                <a:gd name="connsiteY91" fmla="*/ 663019 h 684743"/>
                <a:gd name="connsiteX92" fmla="*/ 148159 w 266772"/>
                <a:gd name="connsiteY92" fmla="*/ 660412 h 684743"/>
                <a:gd name="connsiteX93" fmla="*/ 148159 w 266772"/>
                <a:gd name="connsiteY93" fmla="*/ 657805 h 684743"/>
                <a:gd name="connsiteX94" fmla="*/ 148159 w 266772"/>
                <a:gd name="connsiteY94" fmla="*/ 393641 h 684743"/>
                <a:gd name="connsiteX95" fmla="*/ 124262 w 266772"/>
                <a:gd name="connsiteY95" fmla="*/ 393641 h 684743"/>
                <a:gd name="connsiteX96" fmla="*/ 124262 w 266772"/>
                <a:gd name="connsiteY96" fmla="*/ 657805 h 684743"/>
                <a:gd name="connsiteX97" fmla="*/ 124262 w 266772"/>
                <a:gd name="connsiteY97" fmla="*/ 660412 h 684743"/>
                <a:gd name="connsiteX98" fmla="*/ 123828 w 266772"/>
                <a:gd name="connsiteY98" fmla="*/ 663019 h 684743"/>
                <a:gd name="connsiteX99" fmla="*/ 122959 w 266772"/>
                <a:gd name="connsiteY99" fmla="*/ 665626 h 684743"/>
                <a:gd name="connsiteX100" fmla="*/ 122090 w 266772"/>
                <a:gd name="connsiteY100" fmla="*/ 668233 h 684743"/>
                <a:gd name="connsiteX101" fmla="*/ 119483 w 266772"/>
                <a:gd name="connsiteY101" fmla="*/ 673012 h 684743"/>
                <a:gd name="connsiteX102" fmla="*/ 116007 w 266772"/>
                <a:gd name="connsiteY102" fmla="*/ 676923 h 684743"/>
                <a:gd name="connsiteX103" fmla="*/ 112097 w 266772"/>
                <a:gd name="connsiteY103" fmla="*/ 680398 h 684743"/>
                <a:gd name="connsiteX104" fmla="*/ 107752 w 266772"/>
                <a:gd name="connsiteY104" fmla="*/ 683005 h 684743"/>
                <a:gd name="connsiteX105" fmla="*/ 105145 w 266772"/>
                <a:gd name="connsiteY105" fmla="*/ 683874 h 684743"/>
                <a:gd name="connsiteX106" fmla="*/ 102538 w 266772"/>
                <a:gd name="connsiteY106" fmla="*/ 684309 h 684743"/>
                <a:gd name="connsiteX107" fmla="*/ 99931 w 266772"/>
                <a:gd name="connsiteY107" fmla="*/ 684743 h 684743"/>
                <a:gd name="connsiteX108" fmla="*/ 96890 w 266772"/>
                <a:gd name="connsiteY108" fmla="*/ 684743 h 684743"/>
                <a:gd name="connsiteX109" fmla="*/ 91676 w 266772"/>
                <a:gd name="connsiteY109" fmla="*/ 684743 h 684743"/>
                <a:gd name="connsiteX110" fmla="*/ 89069 w 266772"/>
                <a:gd name="connsiteY110" fmla="*/ 684743 h 684743"/>
                <a:gd name="connsiteX111" fmla="*/ 86462 w 266772"/>
                <a:gd name="connsiteY111" fmla="*/ 684309 h 684743"/>
                <a:gd name="connsiteX112" fmla="*/ 83855 w 266772"/>
                <a:gd name="connsiteY112" fmla="*/ 683874 h 684743"/>
                <a:gd name="connsiteX113" fmla="*/ 81248 w 266772"/>
                <a:gd name="connsiteY113" fmla="*/ 683005 h 684743"/>
                <a:gd name="connsiteX114" fmla="*/ 76469 w 266772"/>
                <a:gd name="connsiteY114" fmla="*/ 680398 h 684743"/>
                <a:gd name="connsiteX115" fmla="*/ 72558 w 266772"/>
                <a:gd name="connsiteY115" fmla="*/ 676923 h 684743"/>
                <a:gd name="connsiteX116" fmla="*/ 69082 w 266772"/>
                <a:gd name="connsiteY116" fmla="*/ 673012 h 684743"/>
                <a:gd name="connsiteX117" fmla="*/ 66476 w 266772"/>
                <a:gd name="connsiteY117" fmla="*/ 668233 h 684743"/>
                <a:gd name="connsiteX118" fmla="*/ 65607 w 266772"/>
                <a:gd name="connsiteY118" fmla="*/ 665626 h 684743"/>
                <a:gd name="connsiteX119" fmla="*/ 65172 w 266772"/>
                <a:gd name="connsiteY119" fmla="*/ 663019 h 684743"/>
                <a:gd name="connsiteX120" fmla="*/ 64738 w 266772"/>
                <a:gd name="connsiteY120" fmla="*/ 660412 h 684743"/>
                <a:gd name="connsiteX121" fmla="*/ 64738 w 266772"/>
                <a:gd name="connsiteY121" fmla="*/ 657805 h 684743"/>
                <a:gd name="connsiteX122" fmla="*/ 64738 w 266772"/>
                <a:gd name="connsiteY122" fmla="*/ 205510 h 684743"/>
                <a:gd name="connsiteX123" fmla="*/ 43448 w 266772"/>
                <a:gd name="connsiteY123" fmla="*/ 205510 h 684743"/>
                <a:gd name="connsiteX124" fmla="*/ 43448 w 266772"/>
                <a:gd name="connsiteY124" fmla="*/ 371917 h 684743"/>
                <a:gd name="connsiteX125" fmla="*/ 43013 w 266772"/>
                <a:gd name="connsiteY125" fmla="*/ 376262 h 684743"/>
                <a:gd name="connsiteX126" fmla="*/ 41710 w 266772"/>
                <a:gd name="connsiteY126" fmla="*/ 380606 h 684743"/>
                <a:gd name="connsiteX127" fmla="*/ 39538 w 266772"/>
                <a:gd name="connsiteY127" fmla="*/ 384082 h 684743"/>
                <a:gd name="connsiteX128" fmla="*/ 36931 w 266772"/>
                <a:gd name="connsiteY128" fmla="*/ 387558 h 684743"/>
                <a:gd name="connsiteX129" fmla="*/ 33455 w 266772"/>
                <a:gd name="connsiteY129" fmla="*/ 390165 h 684743"/>
                <a:gd name="connsiteX130" fmla="*/ 29979 w 266772"/>
                <a:gd name="connsiteY130" fmla="*/ 391903 h 684743"/>
                <a:gd name="connsiteX131" fmla="*/ 25634 w 266772"/>
                <a:gd name="connsiteY131" fmla="*/ 393206 h 684743"/>
                <a:gd name="connsiteX132" fmla="*/ 21289 w 266772"/>
                <a:gd name="connsiteY132" fmla="*/ 393641 h 684743"/>
                <a:gd name="connsiteX133" fmla="*/ 16945 w 266772"/>
                <a:gd name="connsiteY133" fmla="*/ 393206 h 684743"/>
                <a:gd name="connsiteX134" fmla="*/ 13034 w 266772"/>
                <a:gd name="connsiteY134" fmla="*/ 391468 h 684743"/>
                <a:gd name="connsiteX135" fmla="*/ 9558 w 266772"/>
                <a:gd name="connsiteY135" fmla="*/ 389730 h 684743"/>
                <a:gd name="connsiteX136" fmla="*/ 6082 w 266772"/>
                <a:gd name="connsiteY136" fmla="*/ 386689 h 684743"/>
                <a:gd name="connsiteX137" fmla="*/ 3476 w 266772"/>
                <a:gd name="connsiteY137" fmla="*/ 383648 h 684743"/>
                <a:gd name="connsiteX138" fmla="*/ 1738 w 266772"/>
                <a:gd name="connsiteY138" fmla="*/ 379737 h 684743"/>
                <a:gd name="connsiteX139" fmla="*/ 434 w 266772"/>
                <a:gd name="connsiteY139" fmla="*/ 375393 h 684743"/>
                <a:gd name="connsiteX140" fmla="*/ 0 w 266772"/>
                <a:gd name="connsiteY140" fmla="*/ 371048 h 684743"/>
                <a:gd name="connsiteX141" fmla="*/ 0 w 266772"/>
                <a:gd name="connsiteY141" fmla="*/ 173359 h 684743"/>
                <a:gd name="connsiteX142" fmla="*/ 434 w 266772"/>
                <a:gd name="connsiteY142" fmla="*/ 167276 h 684743"/>
                <a:gd name="connsiteX143" fmla="*/ 1303 w 266772"/>
                <a:gd name="connsiteY143" fmla="*/ 162062 h 684743"/>
                <a:gd name="connsiteX144" fmla="*/ 2607 w 266772"/>
                <a:gd name="connsiteY144" fmla="*/ 156414 h 684743"/>
                <a:gd name="connsiteX145" fmla="*/ 4345 w 266772"/>
                <a:gd name="connsiteY145" fmla="*/ 151200 h 684743"/>
                <a:gd name="connsiteX146" fmla="*/ 6951 w 266772"/>
                <a:gd name="connsiteY146" fmla="*/ 146421 h 684743"/>
                <a:gd name="connsiteX147" fmla="*/ 9558 w 266772"/>
                <a:gd name="connsiteY147" fmla="*/ 141642 h 684743"/>
                <a:gd name="connsiteX148" fmla="*/ 13034 w 266772"/>
                <a:gd name="connsiteY148" fmla="*/ 137297 h 684743"/>
                <a:gd name="connsiteX149" fmla="*/ 16510 w 266772"/>
                <a:gd name="connsiteY149" fmla="*/ 133387 h 684743"/>
                <a:gd name="connsiteX150" fmla="*/ 20855 w 266772"/>
                <a:gd name="connsiteY150" fmla="*/ 129476 h 684743"/>
                <a:gd name="connsiteX151" fmla="*/ 25200 w 266772"/>
                <a:gd name="connsiteY151" fmla="*/ 126435 h 684743"/>
                <a:gd name="connsiteX152" fmla="*/ 29545 w 266772"/>
                <a:gd name="connsiteY152" fmla="*/ 123393 h 684743"/>
                <a:gd name="connsiteX153" fmla="*/ 34758 w 266772"/>
                <a:gd name="connsiteY153" fmla="*/ 121221 h 684743"/>
                <a:gd name="connsiteX154" fmla="*/ 39972 w 266772"/>
                <a:gd name="connsiteY154" fmla="*/ 119049 h 684743"/>
                <a:gd name="connsiteX155" fmla="*/ 45186 w 266772"/>
                <a:gd name="connsiteY155" fmla="*/ 117745 h 684743"/>
                <a:gd name="connsiteX156" fmla="*/ 133759 w 266772"/>
                <a:gd name="connsiteY156" fmla="*/ 0 h 684743"/>
                <a:gd name="connsiteX157" fmla="*/ 185959 w 266772"/>
                <a:gd name="connsiteY157" fmla="*/ 52200 h 684743"/>
                <a:gd name="connsiteX158" fmla="*/ 133759 w 266772"/>
                <a:gd name="connsiteY158" fmla="*/ 104400 h 684743"/>
                <a:gd name="connsiteX159" fmla="*/ 81559 w 266772"/>
                <a:gd name="connsiteY159" fmla="*/ 52200 h 684743"/>
                <a:gd name="connsiteX160" fmla="*/ 133759 w 266772"/>
                <a:gd name="connsiteY160" fmla="*/ 0 h 68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266772" h="684743">
                  <a:moveTo>
                    <a:pt x="50834" y="116876"/>
                  </a:moveTo>
                  <a:lnTo>
                    <a:pt x="56482" y="116876"/>
                  </a:lnTo>
                  <a:lnTo>
                    <a:pt x="96021" y="116876"/>
                  </a:lnTo>
                  <a:lnTo>
                    <a:pt x="97324" y="130780"/>
                  </a:lnTo>
                  <a:lnTo>
                    <a:pt x="98628" y="140338"/>
                  </a:lnTo>
                  <a:lnTo>
                    <a:pt x="100366" y="151200"/>
                  </a:lnTo>
                  <a:lnTo>
                    <a:pt x="102538" y="163366"/>
                  </a:lnTo>
                  <a:lnTo>
                    <a:pt x="106014" y="175966"/>
                  </a:lnTo>
                  <a:lnTo>
                    <a:pt x="109924" y="189435"/>
                  </a:lnTo>
                  <a:lnTo>
                    <a:pt x="114704" y="203338"/>
                  </a:lnTo>
                  <a:lnTo>
                    <a:pt x="116441" y="194214"/>
                  </a:lnTo>
                  <a:lnTo>
                    <a:pt x="119048" y="185524"/>
                  </a:lnTo>
                  <a:lnTo>
                    <a:pt x="121221" y="177269"/>
                  </a:lnTo>
                  <a:lnTo>
                    <a:pt x="123828" y="169883"/>
                  </a:lnTo>
                  <a:lnTo>
                    <a:pt x="128172" y="158586"/>
                  </a:lnTo>
                  <a:lnTo>
                    <a:pt x="130345" y="154242"/>
                  </a:lnTo>
                  <a:lnTo>
                    <a:pt x="120786" y="144683"/>
                  </a:lnTo>
                  <a:lnTo>
                    <a:pt x="133386" y="131649"/>
                  </a:lnTo>
                  <a:lnTo>
                    <a:pt x="146421" y="144683"/>
                  </a:lnTo>
                  <a:lnTo>
                    <a:pt x="136862" y="154242"/>
                  </a:lnTo>
                  <a:lnTo>
                    <a:pt x="138600" y="158586"/>
                  </a:lnTo>
                  <a:lnTo>
                    <a:pt x="142945" y="169883"/>
                  </a:lnTo>
                  <a:lnTo>
                    <a:pt x="145552" y="177269"/>
                  </a:lnTo>
                  <a:lnTo>
                    <a:pt x="148159" y="185524"/>
                  </a:lnTo>
                  <a:lnTo>
                    <a:pt x="150331" y="194214"/>
                  </a:lnTo>
                  <a:lnTo>
                    <a:pt x="152069" y="203338"/>
                  </a:lnTo>
                  <a:lnTo>
                    <a:pt x="157283" y="189435"/>
                  </a:lnTo>
                  <a:lnTo>
                    <a:pt x="161193" y="175966"/>
                  </a:lnTo>
                  <a:lnTo>
                    <a:pt x="164234" y="163366"/>
                  </a:lnTo>
                  <a:lnTo>
                    <a:pt x="166841" y="151200"/>
                  </a:lnTo>
                  <a:lnTo>
                    <a:pt x="168579" y="140338"/>
                  </a:lnTo>
                  <a:lnTo>
                    <a:pt x="169883" y="130780"/>
                  </a:lnTo>
                  <a:lnTo>
                    <a:pt x="171186" y="116876"/>
                  </a:lnTo>
                  <a:lnTo>
                    <a:pt x="210290" y="116876"/>
                  </a:lnTo>
                  <a:lnTo>
                    <a:pt x="215938" y="116876"/>
                  </a:lnTo>
                  <a:lnTo>
                    <a:pt x="221586" y="117745"/>
                  </a:lnTo>
                  <a:lnTo>
                    <a:pt x="227234" y="119049"/>
                  </a:lnTo>
                  <a:lnTo>
                    <a:pt x="232448" y="121221"/>
                  </a:lnTo>
                  <a:lnTo>
                    <a:pt x="237227" y="123393"/>
                  </a:lnTo>
                  <a:lnTo>
                    <a:pt x="242007" y="126435"/>
                  </a:lnTo>
                  <a:lnTo>
                    <a:pt x="246352" y="129476"/>
                  </a:lnTo>
                  <a:lnTo>
                    <a:pt x="250262" y="133387"/>
                  </a:lnTo>
                  <a:lnTo>
                    <a:pt x="254172" y="137297"/>
                  </a:lnTo>
                  <a:lnTo>
                    <a:pt x="257214" y="141642"/>
                  </a:lnTo>
                  <a:lnTo>
                    <a:pt x="260255" y="146421"/>
                  </a:lnTo>
                  <a:lnTo>
                    <a:pt x="262427" y="151200"/>
                  </a:lnTo>
                  <a:lnTo>
                    <a:pt x="264600" y="156414"/>
                  </a:lnTo>
                  <a:lnTo>
                    <a:pt x="265903" y="162062"/>
                  </a:lnTo>
                  <a:lnTo>
                    <a:pt x="266772" y="167276"/>
                  </a:lnTo>
                  <a:lnTo>
                    <a:pt x="266772" y="173359"/>
                  </a:lnTo>
                  <a:lnTo>
                    <a:pt x="266772" y="371917"/>
                  </a:lnTo>
                  <a:lnTo>
                    <a:pt x="266338" y="376262"/>
                  </a:lnTo>
                  <a:lnTo>
                    <a:pt x="265034" y="380172"/>
                  </a:lnTo>
                  <a:lnTo>
                    <a:pt x="263296" y="384082"/>
                  </a:lnTo>
                  <a:lnTo>
                    <a:pt x="260689" y="387124"/>
                  </a:lnTo>
                  <a:lnTo>
                    <a:pt x="257214" y="389730"/>
                  </a:lnTo>
                  <a:lnTo>
                    <a:pt x="253738" y="391903"/>
                  </a:lnTo>
                  <a:lnTo>
                    <a:pt x="249827" y="393206"/>
                  </a:lnTo>
                  <a:lnTo>
                    <a:pt x="245048" y="393641"/>
                  </a:lnTo>
                  <a:lnTo>
                    <a:pt x="240703" y="393206"/>
                  </a:lnTo>
                  <a:lnTo>
                    <a:pt x="236793" y="391903"/>
                  </a:lnTo>
                  <a:lnTo>
                    <a:pt x="233317" y="389730"/>
                  </a:lnTo>
                  <a:lnTo>
                    <a:pt x="229841" y="387124"/>
                  </a:lnTo>
                  <a:lnTo>
                    <a:pt x="227234" y="384082"/>
                  </a:lnTo>
                  <a:lnTo>
                    <a:pt x="225062" y="380172"/>
                  </a:lnTo>
                  <a:lnTo>
                    <a:pt x="224193" y="376262"/>
                  </a:lnTo>
                  <a:lnTo>
                    <a:pt x="223759" y="371917"/>
                  </a:lnTo>
                  <a:lnTo>
                    <a:pt x="223759" y="205510"/>
                  </a:lnTo>
                  <a:lnTo>
                    <a:pt x="202469" y="205510"/>
                  </a:lnTo>
                  <a:lnTo>
                    <a:pt x="202469" y="657805"/>
                  </a:lnTo>
                  <a:lnTo>
                    <a:pt x="202469" y="660412"/>
                  </a:lnTo>
                  <a:lnTo>
                    <a:pt x="202034" y="663019"/>
                  </a:lnTo>
                  <a:lnTo>
                    <a:pt x="201165" y="665626"/>
                  </a:lnTo>
                  <a:lnTo>
                    <a:pt x="200296" y="668233"/>
                  </a:lnTo>
                  <a:lnTo>
                    <a:pt x="197690" y="673012"/>
                  </a:lnTo>
                  <a:lnTo>
                    <a:pt x="194648" y="676923"/>
                  </a:lnTo>
                  <a:lnTo>
                    <a:pt x="190303" y="680398"/>
                  </a:lnTo>
                  <a:lnTo>
                    <a:pt x="185959" y="683005"/>
                  </a:lnTo>
                  <a:lnTo>
                    <a:pt x="183352" y="683874"/>
                  </a:lnTo>
                  <a:lnTo>
                    <a:pt x="180745" y="684309"/>
                  </a:lnTo>
                  <a:lnTo>
                    <a:pt x="178138" y="684743"/>
                  </a:lnTo>
                  <a:lnTo>
                    <a:pt x="175097" y="684743"/>
                  </a:lnTo>
                  <a:lnTo>
                    <a:pt x="172490" y="684743"/>
                  </a:lnTo>
                  <a:lnTo>
                    <a:pt x="169883" y="684309"/>
                  </a:lnTo>
                  <a:lnTo>
                    <a:pt x="167276" y="683874"/>
                  </a:lnTo>
                  <a:lnTo>
                    <a:pt x="164669" y="683005"/>
                  </a:lnTo>
                  <a:lnTo>
                    <a:pt x="159890" y="680398"/>
                  </a:lnTo>
                  <a:lnTo>
                    <a:pt x="155979" y="676923"/>
                  </a:lnTo>
                  <a:lnTo>
                    <a:pt x="152503" y="673012"/>
                  </a:lnTo>
                  <a:lnTo>
                    <a:pt x="149897" y="668233"/>
                  </a:lnTo>
                  <a:lnTo>
                    <a:pt x="149028" y="665626"/>
                  </a:lnTo>
                  <a:lnTo>
                    <a:pt x="148593" y="663019"/>
                  </a:lnTo>
                  <a:lnTo>
                    <a:pt x="148159" y="660412"/>
                  </a:lnTo>
                  <a:lnTo>
                    <a:pt x="148159" y="657805"/>
                  </a:lnTo>
                  <a:lnTo>
                    <a:pt x="148159" y="393641"/>
                  </a:lnTo>
                  <a:lnTo>
                    <a:pt x="124262" y="393641"/>
                  </a:lnTo>
                  <a:lnTo>
                    <a:pt x="124262" y="657805"/>
                  </a:lnTo>
                  <a:lnTo>
                    <a:pt x="124262" y="660412"/>
                  </a:lnTo>
                  <a:lnTo>
                    <a:pt x="123828" y="663019"/>
                  </a:lnTo>
                  <a:lnTo>
                    <a:pt x="122959" y="665626"/>
                  </a:lnTo>
                  <a:lnTo>
                    <a:pt x="122090" y="668233"/>
                  </a:lnTo>
                  <a:lnTo>
                    <a:pt x="119483" y="673012"/>
                  </a:lnTo>
                  <a:lnTo>
                    <a:pt x="116007" y="676923"/>
                  </a:lnTo>
                  <a:lnTo>
                    <a:pt x="112097" y="680398"/>
                  </a:lnTo>
                  <a:lnTo>
                    <a:pt x="107752" y="683005"/>
                  </a:lnTo>
                  <a:lnTo>
                    <a:pt x="105145" y="683874"/>
                  </a:lnTo>
                  <a:lnTo>
                    <a:pt x="102538" y="684309"/>
                  </a:lnTo>
                  <a:lnTo>
                    <a:pt x="99931" y="684743"/>
                  </a:lnTo>
                  <a:lnTo>
                    <a:pt x="96890" y="684743"/>
                  </a:lnTo>
                  <a:lnTo>
                    <a:pt x="91676" y="684743"/>
                  </a:lnTo>
                  <a:lnTo>
                    <a:pt x="89069" y="684743"/>
                  </a:lnTo>
                  <a:lnTo>
                    <a:pt x="86462" y="684309"/>
                  </a:lnTo>
                  <a:lnTo>
                    <a:pt x="83855" y="683874"/>
                  </a:lnTo>
                  <a:lnTo>
                    <a:pt x="81248" y="683005"/>
                  </a:lnTo>
                  <a:lnTo>
                    <a:pt x="76469" y="680398"/>
                  </a:lnTo>
                  <a:lnTo>
                    <a:pt x="72558" y="676923"/>
                  </a:lnTo>
                  <a:lnTo>
                    <a:pt x="69082" y="673012"/>
                  </a:lnTo>
                  <a:lnTo>
                    <a:pt x="66476" y="668233"/>
                  </a:lnTo>
                  <a:lnTo>
                    <a:pt x="65607" y="665626"/>
                  </a:lnTo>
                  <a:lnTo>
                    <a:pt x="65172" y="663019"/>
                  </a:lnTo>
                  <a:lnTo>
                    <a:pt x="64738" y="660412"/>
                  </a:lnTo>
                  <a:lnTo>
                    <a:pt x="64738" y="657805"/>
                  </a:lnTo>
                  <a:lnTo>
                    <a:pt x="64738" y="205510"/>
                  </a:lnTo>
                  <a:lnTo>
                    <a:pt x="43448" y="205510"/>
                  </a:lnTo>
                  <a:lnTo>
                    <a:pt x="43448" y="371917"/>
                  </a:lnTo>
                  <a:lnTo>
                    <a:pt x="43013" y="376262"/>
                  </a:lnTo>
                  <a:lnTo>
                    <a:pt x="41710" y="380606"/>
                  </a:lnTo>
                  <a:lnTo>
                    <a:pt x="39538" y="384082"/>
                  </a:lnTo>
                  <a:lnTo>
                    <a:pt x="36931" y="387558"/>
                  </a:lnTo>
                  <a:lnTo>
                    <a:pt x="33455" y="390165"/>
                  </a:lnTo>
                  <a:lnTo>
                    <a:pt x="29979" y="391903"/>
                  </a:lnTo>
                  <a:lnTo>
                    <a:pt x="25634" y="393206"/>
                  </a:lnTo>
                  <a:lnTo>
                    <a:pt x="21289" y="393641"/>
                  </a:lnTo>
                  <a:lnTo>
                    <a:pt x="16945" y="393206"/>
                  </a:lnTo>
                  <a:lnTo>
                    <a:pt x="13034" y="391468"/>
                  </a:lnTo>
                  <a:lnTo>
                    <a:pt x="9558" y="389730"/>
                  </a:lnTo>
                  <a:lnTo>
                    <a:pt x="6082" y="386689"/>
                  </a:lnTo>
                  <a:lnTo>
                    <a:pt x="3476" y="383648"/>
                  </a:lnTo>
                  <a:lnTo>
                    <a:pt x="1738" y="379737"/>
                  </a:lnTo>
                  <a:lnTo>
                    <a:pt x="434" y="375393"/>
                  </a:lnTo>
                  <a:lnTo>
                    <a:pt x="0" y="371048"/>
                  </a:lnTo>
                  <a:lnTo>
                    <a:pt x="0" y="173359"/>
                  </a:lnTo>
                  <a:lnTo>
                    <a:pt x="434" y="167276"/>
                  </a:lnTo>
                  <a:lnTo>
                    <a:pt x="1303" y="162062"/>
                  </a:lnTo>
                  <a:lnTo>
                    <a:pt x="2607" y="156414"/>
                  </a:lnTo>
                  <a:lnTo>
                    <a:pt x="4345" y="151200"/>
                  </a:lnTo>
                  <a:lnTo>
                    <a:pt x="6951" y="146421"/>
                  </a:lnTo>
                  <a:lnTo>
                    <a:pt x="9558" y="141642"/>
                  </a:lnTo>
                  <a:lnTo>
                    <a:pt x="13034" y="137297"/>
                  </a:lnTo>
                  <a:lnTo>
                    <a:pt x="16510" y="133387"/>
                  </a:lnTo>
                  <a:lnTo>
                    <a:pt x="20855" y="129476"/>
                  </a:lnTo>
                  <a:lnTo>
                    <a:pt x="25200" y="126435"/>
                  </a:lnTo>
                  <a:lnTo>
                    <a:pt x="29545" y="123393"/>
                  </a:lnTo>
                  <a:lnTo>
                    <a:pt x="34758" y="121221"/>
                  </a:lnTo>
                  <a:lnTo>
                    <a:pt x="39972" y="119049"/>
                  </a:lnTo>
                  <a:lnTo>
                    <a:pt x="45186" y="117745"/>
                  </a:lnTo>
                  <a:close/>
                  <a:moveTo>
                    <a:pt x="133759" y="0"/>
                  </a:moveTo>
                  <a:cubicBezTo>
                    <a:pt x="162588" y="0"/>
                    <a:pt x="185959" y="23371"/>
                    <a:pt x="185959" y="52200"/>
                  </a:cubicBezTo>
                  <a:cubicBezTo>
                    <a:pt x="185959" y="81029"/>
                    <a:pt x="162588" y="104400"/>
                    <a:pt x="133759" y="104400"/>
                  </a:cubicBezTo>
                  <a:cubicBezTo>
                    <a:pt x="104930" y="104400"/>
                    <a:pt x="81559" y="81029"/>
                    <a:pt x="81559" y="52200"/>
                  </a:cubicBezTo>
                  <a:cubicBezTo>
                    <a:pt x="81559" y="23371"/>
                    <a:pt x="104930" y="0"/>
                    <a:pt x="13375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538281" y="1486851"/>
              <a:ext cx="1314784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27%</a:t>
              </a:r>
              <a:endPara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538281" y="3817076"/>
              <a:ext cx="1314784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30%</a:t>
              </a:r>
              <a:endPara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68678" y="2451957"/>
            <a:ext cx="2668735" cy="1045286"/>
            <a:chOff x="6317952" y="1651503"/>
            <a:chExt cx="2668735" cy="1045286"/>
          </a:xfrm>
        </p:grpSpPr>
        <p:sp>
          <p:nvSpPr>
            <p:cNvPr id="38" name="文本框 37"/>
            <p:cNvSpPr txBox="1"/>
            <p:nvPr/>
          </p:nvSpPr>
          <p:spPr>
            <a:xfrm>
              <a:off x="6318989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317952" y="2065847"/>
              <a:ext cx="266873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10618" y="4808887"/>
            <a:ext cx="2668735" cy="1045286"/>
            <a:chOff x="6317952" y="1651503"/>
            <a:chExt cx="2668735" cy="1045286"/>
          </a:xfrm>
        </p:grpSpPr>
        <p:sp>
          <p:nvSpPr>
            <p:cNvPr id="41" name="文本框 40"/>
            <p:cNvSpPr txBox="1"/>
            <p:nvPr/>
          </p:nvSpPr>
          <p:spPr>
            <a:xfrm>
              <a:off x="6318989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17952" y="2065847"/>
              <a:ext cx="266873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440662" y="2451957"/>
            <a:ext cx="2668735" cy="1045286"/>
            <a:chOff x="6317952" y="1651503"/>
            <a:chExt cx="2668735" cy="1045286"/>
          </a:xfrm>
        </p:grpSpPr>
        <p:sp>
          <p:nvSpPr>
            <p:cNvPr id="44" name="文本框 43"/>
            <p:cNvSpPr txBox="1"/>
            <p:nvPr/>
          </p:nvSpPr>
          <p:spPr>
            <a:xfrm>
              <a:off x="6917832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317952" y="2065847"/>
              <a:ext cx="266873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pPr algn="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412651" y="4808887"/>
            <a:ext cx="2668735" cy="1045286"/>
            <a:chOff x="6317952" y="1651503"/>
            <a:chExt cx="2668735" cy="1045286"/>
          </a:xfrm>
        </p:grpSpPr>
        <p:sp>
          <p:nvSpPr>
            <p:cNvPr id="47" name="文本框 46"/>
            <p:cNvSpPr txBox="1"/>
            <p:nvPr/>
          </p:nvSpPr>
          <p:spPr>
            <a:xfrm>
              <a:off x="6917832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317952" y="2065847"/>
              <a:ext cx="266873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pPr algn="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aphicFrame>
        <p:nvGraphicFramePr>
          <p:cNvPr id="2" name="Chart 28"/>
          <p:cNvGraphicFramePr/>
          <p:nvPr/>
        </p:nvGraphicFramePr>
        <p:xfrm>
          <a:off x="1775520" y="1628802"/>
          <a:ext cx="4918067" cy="2821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Rounded Rectangle 29"/>
          <p:cNvSpPr/>
          <p:nvPr/>
        </p:nvSpPr>
        <p:spPr>
          <a:xfrm>
            <a:off x="1775521" y="5071623"/>
            <a:ext cx="632249" cy="6322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01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sp>
        <p:nvSpPr>
          <p:cNvPr id="8" name="Rounded Rectangle 30"/>
          <p:cNvSpPr/>
          <p:nvPr/>
        </p:nvSpPr>
        <p:spPr>
          <a:xfrm>
            <a:off x="4211177" y="5071623"/>
            <a:ext cx="632249" cy="6322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04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sp>
        <p:nvSpPr>
          <p:cNvPr id="10" name="Rounded Rectangle 31"/>
          <p:cNvSpPr/>
          <p:nvPr/>
        </p:nvSpPr>
        <p:spPr>
          <a:xfrm>
            <a:off x="2587408" y="5071623"/>
            <a:ext cx="632249" cy="6322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02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sp>
        <p:nvSpPr>
          <p:cNvPr id="11" name="Rounded Rectangle 32"/>
          <p:cNvSpPr/>
          <p:nvPr/>
        </p:nvSpPr>
        <p:spPr>
          <a:xfrm>
            <a:off x="3399293" y="5071623"/>
            <a:ext cx="632249" cy="6322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rPr>
              <a:t>03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钉钉进步体"/>
              <a:cs typeface="阿里巴巴普惠体 2.0 75 SemiBold" panose="00020600040101010101" pitchFamily="18" charset="-122"/>
              <a:sym typeface="Arial"/>
            </a:endParaRPr>
          </a:p>
        </p:txBody>
      </p:sp>
      <p:cxnSp>
        <p:nvCxnSpPr>
          <p:cNvPr id="12" name="Straight Connector 34"/>
          <p:cNvCxnSpPr/>
          <p:nvPr/>
        </p:nvCxnSpPr>
        <p:spPr>
          <a:xfrm>
            <a:off x="7680177" y="1844824"/>
            <a:ext cx="1802879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4"/>
          <p:cNvCxnSpPr/>
          <p:nvPr/>
        </p:nvCxnSpPr>
        <p:spPr>
          <a:xfrm>
            <a:off x="7680177" y="3861048"/>
            <a:ext cx="1802879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7680178" y="2060848"/>
            <a:ext cx="2668735" cy="1045286"/>
            <a:chOff x="6317952" y="1651503"/>
            <a:chExt cx="2668735" cy="1045286"/>
          </a:xfrm>
        </p:grpSpPr>
        <p:sp>
          <p:nvSpPr>
            <p:cNvPr id="21" name="文本框 20"/>
            <p:cNvSpPr txBox="1"/>
            <p:nvPr/>
          </p:nvSpPr>
          <p:spPr>
            <a:xfrm>
              <a:off x="6318989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317952" y="2065847"/>
              <a:ext cx="266873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80178" y="4293096"/>
            <a:ext cx="2668735" cy="1045286"/>
            <a:chOff x="6317952" y="1651503"/>
            <a:chExt cx="2668735" cy="1045286"/>
          </a:xfrm>
        </p:grpSpPr>
        <p:sp>
          <p:nvSpPr>
            <p:cNvPr id="24" name="文本框 23"/>
            <p:cNvSpPr txBox="1"/>
            <p:nvPr/>
          </p:nvSpPr>
          <p:spPr>
            <a:xfrm>
              <a:off x="6318989" y="1651503"/>
              <a:ext cx="206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rPr>
                <a:t>添加标题</a:t>
              </a:r>
              <a:endParaRPr lang="zh-CN" alt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75 SemiBold" panose="00020600040101010101" pitchFamily="18" charset="-122"/>
                <a:sym typeface="Arial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17952" y="2065847"/>
              <a:ext cx="266873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1385" y="332657"/>
            <a:ext cx="4779156" cy="692497"/>
            <a:chOff x="568215" y="345601"/>
            <a:chExt cx="4779155" cy="692497"/>
          </a:xfrm>
        </p:grpSpPr>
        <p:grpSp>
          <p:nvGrpSpPr>
            <p:cNvPr id="4" name="组合 3"/>
            <p:cNvGrpSpPr/>
            <p:nvPr/>
          </p:nvGrpSpPr>
          <p:grpSpPr>
            <a:xfrm>
              <a:off x="1127448" y="345601"/>
              <a:ext cx="4219922" cy="692497"/>
              <a:chOff x="4530380" y="2926530"/>
              <a:chExt cx="4219922" cy="69249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30380" y="2926530"/>
                <a:ext cx="364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添加标题项目文字</a:t>
                </a:r>
                <a:endParaRPr lang="zh-CN" altLang="en-US" sz="3200" dirty="0"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552411" y="3403583"/>
                <a:ext cx="4197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800" dirty="0">
                    <a:latin typeface="Arial"/>
                    <a:ea typeface="钉钉进步体"/>
                    <a:cs typeface="阿里巴巴普惠体 2.0 65 Medium" panose="00020600040101010101" pitchFamily="18" charset="-122"/>
                    <a:sym typeface="Arial"/>
                  </a:rPr>
                  <a:t>TOPIC SELECTION BACKGROUND AND RESEARCH SIGNIFICANCE</a:t>
                </a:r>
                <a:endParaRPr lang="zh-CN" altLang="en-US" sz="800" dirty="0">
                  <a:latin typeface="Arial"/>
                  <a:ea typeface="钉钉进步体"/>
                  <a:cs typeface="阿里巴巴普惠体 2.0 65 Medium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68215" y="430240"/>
              <a:ext cx="52322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+mn-ea"/>
                <a:sym typeface="Arial"/>
              </a:endParaRPr>
            </a:p>
          </p:txBody>
        </p:sp>
      </p:grpSp>
      <p:graphicFrame>
        <p:nvGraphicFramePr>
          <p:cNvPr id="2" name="图表 1"/>
          <p:cNvGraphicFramePr/>
          <p:nvPr/>
        </p:nvGraphicFramePr>
        <p:xfrm>
          <a:off x="4439817" y="1988842"/>
          <a:ext cx="8318500" cy="37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798764" y="2256517"/>
            <a:ext cx="2792113" cy="1405800"/>
            <a:chOff x="766716" y="2445584"/>
            <a:chExt cx="2792113" cy="1405800"/>
          </a:xfrm>
        </p:grpSpPr>
        <p:grpSp>
          <p:nvGrpSpPr>
            <p:cNvPr id="25" name="组合 24"/>
            <p:cNvGrpSpPr/>
            <p:nvPr/>
          </p:nvGrpSpPr>
          <p:grpSpPr>
            <a:xfrm>
              <a:off x="766716" y="2445584"/>
              <a:ext cx="2792113" cy="635000"/>
              <a:chOff x="766716" y="2445584"/>
              <a:chExt cx="2792113" cy="6350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766716" y="2445584"/>
                <a:ext cx="635000" cy="635000"/>
                <a:chOff x="708660" y="2794000"/>
                <a:chExt cx="635000" cy="63500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8" name="椭圆 7"/>
                <p:cNvSpPr/>
                <p:nvPr/>
              </p:nvSpPr>
              <p:spPr>
                <a:xfrm>
                  <a:off x="708660" y="2794000"/>
                  <a:ext cx="635000" cy="635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钉钉进步体"/>
                    <a:sym typeface="Arial"/>
                  </a:endParaRPr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2" cstate="email"/>
                <a:stretch>
                  <a:fillRect/>
                </a:stretch>
              </p:blipFill>
              <p:spPr>
                <a:xfrm>
                  <a:off x="871559" y="2958012"/>
                  <a:ext cx="309202" cy="306977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" name="文本框 22"/>
              <p:cNvSpPr txBox="1"/>
              <p:nvPr/>
            </p:nvSpPr>
            <p:spPr>
              <a:xfrm>
                <a:off x="1489975" y="2532252"/>
                <a:ext cx="2068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</a:t>
                </a:r>
                <a:endPara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879379" y="3220442"/>
              <a:ext cx="266873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8763" y="4077072"/>
            <a:ext cx="2748973" cy="1381344"/>
            <a:chOff x="879378" y="4266139"/>
            <a:chExt cx="2748973" cy="1381344"/>
          </a:xfrm>
        </p:grpSpPr>
        <p:grpSp>
          <p:nvGrpSpPr>
            <p:cNvPr id="27" name="组合 26"/>
            <p:cNvGrpSpPr/>
            <p:nvPr/>
          </p:nvGrpSpPr>
          <p:grpSpPr>
            <a:xfrm>
              <a:off x="879378" y="4266139"/>
              <a:ext cx="2748973" cy="635000"/>
              <a:chOff x="879378" y="4266139"/>
              <a:chExt cx="2748973" cy="635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79378" y="4266139"/>
                <a:ext cx="635000" cy="635000"/>
                <a:chOff x="708660" y="4568009"/>
                <a:chExt cx="635000" cy="635000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708660" y="4568009"/>
                  <a:ext cx="635000" cy="635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钉钉进步体"/>
                    <a:sym typeface="Arial"/>
                  </a:endParaRPr>
                </a:p>
              </p:txBody>
            </p:sp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3" cstate="email"/>
                <a:stretch>
                  <a:fillRect/>
                </a:stretch>
              </p:blipFill>
              <p:spPr>
                <a:xfrm>
                  <a:off x="878319" y="4726545"/>
                  <a:ext cx="295683" cy="3179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6" name="文本框 25"/>
              <p:cNvSpPr txBox="1"/>
              <p:nvPr/>
            </p:nvSpPr>
            <p:spPr>
              <a:xfrm>
                <a:off x="1559497" y="4352806"/>
                <a:ext cx="2068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钉钉进步体"/>
                    <a:cs typeface="阿里巴巴普惠体 2.0 75 SemiBold" panose="00020600040101010101" pitchFamily="18" charset="-122"/>
                    <a:sym typeface="Arial"/>
                  </a:rPr>
                  <a:t>添加标题</a:t>
                </a:r>
                <a:endParaRPr lang="zh-CN" altLang="en-US" sz="24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75 SemiBold" panose="00020600040101010101" pitchFamily="18" charset="-122"/>
                  <a:sym typeface="Arial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926553" y="5016541"/>
              <a:ext cx="266873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100"/>
                </a:lnSpc>
                <a:defRPr sz="1400" b="0" i="0" spc="400">
                  <a:solidFill>
                    <a:schemeClr val="bg1">
                      <a:alpha val="93000"/>
                    </a:schemeClr>
                  </a:solidFill>
                  <a:effectLst/>
                  <a:latin typeface="汉标粗黑体" panose="02010601030101010101" pitchFamily="2" charset="-122"/>
                  <a:ea typeface="汉标粗黑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钉钉进步体"/>
                  <a:cs typeface="阿里巴巴普惠体 2.0 55 Regular" panose="00020600040101010101" pitchFamily="18" charset="-122"/>
                  <a:sym typeface="Arial"/>
                </a:rPr>
                <a:t>我们已建立完善的版权备案及商用授权体系。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钉钉进步体"/>
                <a:cs typeface="阿里巴巴普惠体 2.0 55 Regular" panose="00020600040101010101" pitchFamily="18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3236</Words>
  <Application>WPS 演示</Application>
  <PresentationFormat>自定义</PresentationFormat>
  <Paragraphs>454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6" baseType="lpstr">
      <vt:lpstr>Arial</vt:lpstr>
      <vt:lpstr>宋体</vt:lpstr>
      <vt:lpstr>Wingdings</vt:lpstr>
      <vt:lpstr>DejaVu Sans</vt:lpstr>
      <vt:lpstr>微软雅黑</vt:lpstr>
      <vt:lpstr>Droid Sans Fallback</vt:lpstr>
      <vt:lpstr>Arial</vt:lpstr>
      <vt:lpstr>钉钉进步体</vt:lpstr>
      <vt:lpstr>阿里巴巴普惠体 2.0 65 Medium</vt:lpstr>
      <vt:lpstr>阿里巴巴普惠体 2.0 75 SemiBold</vt:lpstr>
      <vt:lpstr>阿里巴巴普惠体 2.0 115 Black</vt:lpstr>
      <vt:lpstr>汉标粗黑体</vt:lpstr>
      <vt:lpstr>阿里巴巴普惠体 2.0 55 Regular</vt:lpstr>
      <vt:lpstr>宋体</vt:lpstr>
      <vt:lpstr>Arial Unicode MS</vt:lpstr>
      <vt:lpstr>等线 Light</vt:lpstr>
      <vt:lpstr>Gubbi</vt:lpstr>
      <vt:lpstr>等线</vt:lpstr>
      <vt:lpstr>Calibri</vt:lpstr>
      <vt:lpstr>阿里巴巴普惠体</vt:lpstr>
      <vt:lpstr>汉仪中圆简</vt:lpstr>
      <vt:lpstr>AR PL UKai CN</vt:lpstr>
      <vt:lpstr>微软雅黑</vt:lpstr>
      <vt:lpstr>OpenSymbol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第一PPT，www.1ppt.com</dc:creator>
  <cp:keywords>www.1ppt.com</cp:keywords>
  <dc:description>第一PPT</dc:description>
  <cp:lastModifiedBy>boer</cp:lastModifiedBy>
  <cp:revision>4</cp:revision>
  <dcterms:created xsi:type="dcterms:W3CDTF">2024-08-01T06:56:04Z</dcterms:created>
  <dcterms:modified xsi:type="dcterms:W3CDTF">2024-08-01T06:56:04Z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2052-11.1.0.11723</vt:lpwstr>
  </property>
</Properties>
</file>