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0" r:id="rId3"/>
    <p:sldId id="286" r:id="rId4"/>
    <p:sldId id="287" r:id="rId5"/>
    <p:sldId id="291" r:id="rId6"/>
    <p:sldId id="292" r:id="rId7"/>
    <p:sldId id="261" r:id="rId8"/>
    <p:sldId id="282" r:id="rId9"/>
    <p:sldId id="293"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E64D24"/>
    <a:srgbClr val="E65025"/>
    <a:srgbClr val="323232"/>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99" d="100"/>
          <a:sy n="99" d="100"/>
        </p:scale>
        <p:origin x="108" y="40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t>‹#›</a:t>
            </a:fld>
            <a:endParaRPr lang="zh-CN" altLang="en-US"/>
          </a:p>
        </p:txBody>
      </p:sp>
    </p:spTree>
    <p:extLst>
      <p:ext uri="{BB962C8B-B14F-4D97-AF65-F5344CB8AC3E}">
        <p14:creationId xmlns:p14="http://schemas.microsoft.com/office/powerpoint/2010/main" val="26804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
        <p:nvSpPr>
          <p:cNvPr id="7" name="矩形 6"/>
          <p:cNvSpPr/>
          <p:nvPr userDrawn="1"/>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9CD565-D131-44D1-9885-986ED8B53057}"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600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t>‹#›</a:t>
            </a:fld>
            <a:endParaRPr lang="zh-CN" altLang="en-US"/>
          </a:p>
        </p:txBody>
      </p:sp>
      <p:sp>
        <p:nvSpPr>
          <p:cNvPr id="7" name="矩形 6"/>
          <p:cNvSpPr/>
          <p:nvPr userDrawn="1"/>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2362899" y="2721114"/>
            <a:ext cx="7466201" cy="707886"/>
          </a:xfrm>
          <a:prstGeom prst="rect">
            <a:avLst/>
          </a:prstGeom>
          <a:noFill/>
        </p:spPr>
        <p:txBody>
          <a:bodyPr wrap="square" rtlCol="0">
            <a:spAutoFit/>
          </a:bodyPr>
          <a:lstStyle/>
          <a:p>
            <a:pPr algn="ctr"/>
            <a:r>
              <a:rPr lang="zh-CN" altLang="en-US" sz="4000" dirty="0">
                <a:latin typeface="微软雅黑" pitchFamily="34" charset="-122"/>
                <a:ea typeface="微软雅黑" pitchFamily="34" charset="-122"/>
                <a:cs typeface="Adobe Devanagari" pitchFamily="18" charset="0"/>
              </a:rPr>
              <a:t>学期总结</a:t>
            </a:r>
            <a:endParaRPr lang="en-US" altLang="zh-CN" sz="4000" dirty="0">
              <a:latin typeface="微软雅黑" pitchFamily="34" charset="-122"/>
              <a:ea typeface="微软雅黑" pitchFamily="34" charset="-122"/>
              <a:cs typeface="Adobe Devanagari" pitchFamily="18" charset="0"/>
            </a:endParaRPr>
          </a:p>
        </p:txBody>
      </p:sp>
      <p:sp>
        <p:nvSpPr>
          <p:cNvPr id="2" name="文本框 1">
            <a:extLst>
              <a:ext uri="{FF2B5EF4-FFF2-40B4-BE49-F238E27FC236}">
                <a16:creationId xmlns:a16="http://schemas.microsoft.com/office/drawing/2014/main" id="{02573B7B-92D8-411F-B9B3-071247D69FB5}"/>
              </a:ext>
            </a:extLst>
          </p:cNvPr>
          <p:cNvSpPr txBox="1"/>
          <p:nvPr/>
        </p:nvSpPr>
        <p:spPr>
          <a:xfrm>
            <a:off x="5181599" y="4194495"/>
            <a:ext cx="1828800" cy="369332"/>
          </a:xfrm>
          <a:prstGeom prst="rect">
            <a:avLst/>
          </a:prstGeom>
          <a:noFill/>
        </p:spPr>
        <p:txBody>
          <a:bodyPr wrap="square" rtlCol="0">
            <a:spAutoFit/>
          </a:bodyPr>
          <a:lstStyle/>
          <a:p>
            <a:r>
              <a:rPr lang="zh-CN" altLang="en-US" dirty="0"/>
              <a:t>汇报人：钟琪铠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组合 7"/>
          <p:cNvGrpSpPr/>
          <p:nvPr/>
        </p:nvGrpSpPr>
        <p:grpSpPr>
          <a:xfrm>
            <a:off x="4479812" y="1825186"/>
            <a:ext cx="3232375" cy="3207627"/>
            <a:chOff x="4985288" y="1224585"/>
            <a:chExt cx="2546888" cy="2527388"/>
          </a:xfrm>
        </p:grpSpPr>
        <p:sp>
          <p:nvSpPr>
            <p:cNvPr id="4" name="椭圆 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p:cNvSpPr txBox="1"/>
          <p:nvPr/>
        </p:nvSpPr>
        <p:spPr>
          <a:xfrm>
            <a:off x="5214551" y="2984878"/>
            <a:ext cx="1760070" cy="769441"/>
          </a:xfrm>
          <a:prstGeom prst="rect">
            <a:avLst/>
          </a:prstGeom>
          <a:noFill/>
        </p:spPr>
        <p:txBody>
          <a:bodyPr wrap="square" rtlCol="0">
            <a:spAutoFit/>
          </a:bodyPr>
          <a:lstStyle/>
          <a:p>
            <a:pPr algn="dist"/>
            <a:r>
              <a:rPr lang="zh-CN" altLang="en-US" sz="4400" b="1" dirty="0">
                <a:solidFill>
                  <a:prstClr val="white"/>
                </a:solidFill>
                <a:latin typeface="+mj-ea"/>
                <a:ea typeface="+mj-ea"/>
                <a:cs typeface="Adobe Devanagari" pitchFamily="18" charset="0"/>
              </a:rPr>
              <a:t>谢谢</a:t>
            </a:r>
            <a:endParaRPr lang="en-US" altLang="zh-CN" sz="4400" b="1" dirty="0">
              <a:solidFill>
                <a:prstClr val="white"/>
              </a:solidFill>
              <a:latin typeface="+mj-ea"/>
              <a:ea typeface="+mj-ea"/>
              <a:cs typeface="Adobe Devanagari" pitchFamily="18" charset="0"/>
            </a:endParaRPr>
          </a:p>
        </p:txBody>
      </p:sp>
      <p:cxnSp>
        <p:nvCxnSpPr>
          <p:cNvPr id="15" name="直接连接符 14"/>
          <p:cNvCxnSpPr/>
          <p:nvPr/>
        </p:nvCxnSpPr>
        <p:spPr>
          <a:xfrm>
            <a:off x="7997125" y="342900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46868" y="342610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35756058-6D3A-4A4C-8EF2-9B44B7F08B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直接连接符 21"/>
          <p:cNvCxnSpPr/>
          <p:nvPr/>
        </p:nvCxnSpPr>
        <p:spPr>
          <a:xfrm flipH="1">
            <a:off x="2528149" y="2674215"/>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752170" y="2161825"/>
            <a:ext cx="5617992" cy="461665"/>
          </a:xfrm>
          <a:prstGeom prst="rect">
            <a:avLst/>
          </a:prstGeom>
          <a:noFill/>
        </p:spPr>
        <p:txBody>
          <a:bodyPr wrap="square" rtlCol="0">
            <a:spAutoFit/>
          </a:bodyPr>
          <a:lstStyle/>
          <a:p>
            <a:r>
              <a:rPr lang="en-US" altLang="zh-CN" sz="2400" b="1" dirty="0">
                <a:latin typeface="+mn-ea"/>
              </a:rPr>
              <a:t>01 · </a:t>
            </a:r>
            <a:r>
              <a:rPr lang="zh-CN" altLang="en-US" sz="2400" b="1" dirty="0">
                <a:latin typeface="+mn-ea"/>
              </a:rPr>
              <a:t>研究背景</a:t>
            </a:r>
            <a:endParaRPr lang="en-US" altLang="zh-CN" sz="2400" b="1" dirty="0">
              <a:latin typeface="+mn-ea"/>
            </a:endParaRPr>
          </a:p>
        </p:txBody>
      </p:sp>
      <p:cxnSp>
        <p:nvCxnSpPr>
          <p:cNvPr id="25" name="直接连接符 24"/>
          <p:cNvCxnSpPr/>
          <p:nvPr/>
        </p:nvCxnSpPr>
        <p:spPr>
          <a:xfrm flipH="1">
            <a:off x="2528149" y="3479136"/>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752170" y="2916019"/>
            <a:ext cx="5617992" cy="461665"/>
          </a:xfrm>
          <a:prstGeom prst="rect">
            <a:avLst/>
          </a:prstGeom>
          <a:noFill/>
        </p:spPr>
        <p:txBody>
          <a:bodyPr wrap="square" rtlCol="0">
            <a:spAutoFit/>
          </a:bodyPr>
          <a:lstStyle/>
          <a:p>
            <a:r>
              <a:rPr lang="en-US" altLang="zh-CN" sz="2400" b="1" dirty="0">
                <a:latin typeface="+mn-ea"/>
              </a:rPr>
              <a:t>02 · </a:t>
            </a:r>
            <a:r>
              <a:rPr lang="zh-CN" altLang="en-US" sz="2400" b="1" dirty="0">
                <a:latin typeface="+mn-ea"/>
              </a:rPr>
              <a:t>研究内容</a:t>
            </a:r>
            <a:endParaRPr lang="en-US" altLang="zh-CN" sz="2400" b="1" dirty="0">
              <a:latin typeface="+mn-ea"/>
            </a:endParaRPr>
          </a:p>
        </p:txBody>
      </p:sp>
      <p:cxnSp>
        <p:nvCxnSpPr>
          <p:cNvPr id="27" name="直接连接符 26"/>
          <p:cNvCxnSpPr/>
          <p:nvPr/>
        </p:nvCxnSpPr>
        <p:spPr>
          <a:xfrm flipH="1">
            <a:off x="2528149" y="4284057"/>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752170" y="3771667"/>
            <a:ext cx="5617992" cy="461665"/>
          </a:xfrm>
          <a:prstGeom prst="rect">
            <a:avLst/>
          </a:prstGeom>
          <a:noFill/>
        </p:spPr>
        <p:txBody>
          <a:bodyPr wrap="square" rtlCol="0">
            <a:spAutoFit/>
          </a:bodyPr>
          <a:lstStyle/>
          <a:p>
            <a:r>
              <a:rPr lang="en-US" altLang="zh-CN" sz="2400" b="1" dirty="0">
                <a:latin typeface="+mn-ea"/>
              </a:rPr>
              <a:t>03 · </a:t>
            </a:r>
            <a:r>
              <a:rPr lang="zh-CN" altLang="en-US" sz="2400" b="1" dirty="0">
                <a:latin typeface="+mn-ea"/>
              </a:rPr>
              <a:t>研究进度</a:t>
            </a:r>
            <a:endParaRPr lang="en-US" altLang="zh-CN" sz="2400" b="1" dirty="0">
              <a:latin typeface="+mn-ea"/>
            </a:endParaRPr>
          </a:p>
        </p:txBody>
      </p:sp>
      <p:cxnSp>
        <p:nvCxnSpPr>
          <p:cNvPr id="29" name="直接连接符 28"/>
          <p:cNvCxnSpPr/>
          <p:nvPr/>
        </p:nvCxnSpPr>
        <p:spPr>
          <a:xfrm flipH="1">
            <a:off x="2528149" y="5088977"/>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752170" y="4593134"/>
            <a:ext cx="5617992" cy="461665"/>
          </a:xfrm>
          <a:prstGeom prst="rect">
            <a:avLst/>
          </a:prstGeom>
          <a:noFill/>
        </p:spPr>
        <p:txBody>
          <a:bodyPr wrap="square" rtlCol="0">
            <a:spAutoFit/>
          </a:bodyPr>
          <a:lstStyle/>
          <a:p>
            <a:r>
              <a:rPr lang="en-US" altLang="zh-CN" sz="2400" b="1" dirty="0">
                <a:latin typeface="+mn-ea"/>
              </a:rPr>
              <a:t>04 · </a:t>
            </a:r>
            <a:r>
              <a:rPr lang="zh-CN" altLang="en-US" sz="2400" b="1" dirty="0">
                <a:latin typeface="+mn-ea"/>
              </a:rPr>
              <a:t>下学期研究计划</a:t>
            </a:r>
            <a:endParaRPr lang="en-US" altLang="zh-CN" sz="2400" b="1" dirty="0">
              <a:latin typeface="+mn-ea"/>
            </a:endParaRPr>
          </a:p>
        </p:txBody>
      </p:sp>
      <p:pic>
        <p:nvPicPr>
          <p:cNvPr id="12" name="图片 11">
            <a:extLst>
              <a:ext uri="{FF2B5EF4-FFF2-40B4-BE49-F238E27FC236}">
                <a16:creationId xmlns:a16="http://schemas.microsoft.com/office/drawing/2014/main" id="{67592D20-2845-4A56-961E-EB7A4EAE5A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042141" y="460374"/>
            <a:ext cx="6107718" cy="461665"/>
          </a:xfrm>
          <a:prstGeom prst="rect">
            <a:avLst/>
          </a:prstGeom>
          <a:noFill/>
        </p:spPr>
        <p:txBody>
          <a:bodyPr wrap="square" rtlCol="0">
            <a:spAutoFit/>
          </a:bodyPr>
          <a:lstStyle/>
          <a:p>
            <a:pPr algn="ctr"/>
            <a:r>
              <a:rPr lang="zh-CN" altLang="en-US" sz="2400" b="1" dirty="0">
                <a:latin typeface="+mn-ea"/>
              </a:rPr>
              <a:t>研究背景</a:t>
            </a:r>
            <a:endParaRPr lang="en-US" altLang="zh-CN" sz="2400" b="1" dirty="0">
              <a:latin typeface="+mn-ea"/>
            </a:endParaRPr>
          </a:p>
        </p:txBody>
      </p:sp>
      <p:sp>
        <p:nvSpPr>
          <p:cNvPr id="3" name="文本框 2">
            <a:extLst>
              <a:ext uri="{FF2B5EF4-FFF2-40B4-BE49-F238E27FC236}">
                <a16:creationId xmlns:a16="http://schemas.microsoft.com/office/drawing/2014/main" id="{097EEAB9-E8C9-4AA2-91CA-CF2E09112D7F}"/>
              </a:ext>
            </a:extLst>
          </p:cNvPr>
          <p:cNvSpPr txBox="1"/>
          <p:nvPr/>
        </p:nvSpPr>
        <p:spPr>
          <a:xfrm>
            <a:off x="2728652" y="3089864"/>
            <a:ext cx="6974026" cy="1938992"/>
          </a:xfrm>
          <a:prstGeom prst="rect">
            <a:avLst/>
          </a:prstGeom>
          <a:noFill/>
        </p:spPr>
        <p:txBody>
          <a:bodyPr wrap="square" rtlCol="0">
            <a:spAutoFit/>
          </a:bodyPr>
          <a:lstStyle/>
          <a:p>
            <a:r>
              <a:rPr lang="zh-CN" altLang="en-US" sz="2000" dirty="0"/>
              <a:t>        区块链是一种按照时间顺序将数据区块以顺序相连的方式组合成的一种链式数据结构， 并以密码学方式保证的不可篡改和不可伪造的分布式账本。</a:t>
            </a:r>
            <a:endParaRPr lang="en-US" altLang="zh-CN" sz="2000" dirty="0"/>
          </a:p>
          <a:p>
            <a:r>
              <a:rPr lang="en-US" altLang="zh-CN" sz="2000" dirty="0"/>
              <a:t>        </a:t>
            </a:r>
            <a:r>
              <a:rPr lang="zh-CN" altLang="en-US" sz="2000" dirty="0"/>
              <a:t>作为一种分布式账本，区块链解决了数据和信息账本的去中心化，去中心化通过各个节点的运行保证了区块链的稳定，从而避免数据丢失、篡改、恶意支付等问题。</a:t>
            </a:r>
          </a:p>
        </p:txBody>
      </p:sp>
      <p:cxnSp>
        <p:nvCxnSpPr>
          <p:cNvPr id="12" name="直接连接符 11">
            <a:extLst>
              <a:ext uri="{FF2B5EF4-FFF2-40B4-BE49-F238E27FC236}">
                <a16:creationId xmlns:a16="http://schemas.microsoft.com/office/drawing/2014/main" id="{CD1B1CEA-38D3-4670-A4A9-7DC4F1984BA5}"/>
              </a:ext>
            </a:extLst>
          </p:cNvPr>
          <p:cNvCxnSpPr>
            <a:cxnSpLocks/>
          </p:cNvCxnSpPr>
          <p:nvPr/>
        </p:nvCxnSpPr>
        <p:spPr>
          <a:xfrm>
            <a:off x="3120705" y="1023457"/>
            <a:ext cx="6189922"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A31B6E30-D877-4EB6-9F0C-81C3937CED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4" name="文本框 3">
            <a:extLst>
              <a:ext uri="{FF2B5EF4-FFF2-40B4-BE49-F238E27FC236}">
                <a16:creationId xmlns:a16="http://schemas.microsoft.com/office/drawing/2014/main" id="{6352745A-7EB9-4691-8F15-C0C90D80C56C}"/>
              </a:ext>
            </a:extLst>
          </p:cNvPr>
          <p:cNvSpPr txBox="1"/>
          <p:nvPr/>
        </p:nvSpPr>
        <p:spPr>
          <a:xfrm>
            <a:off x="5467503" y="2398531"/>
            <a:ext cx="1496325" cy="400110"/>
          </a:xfrm>
          <a:prstGeom prst="rect">
            <a:avLst/>
          </a:prstGeom>
          <a:noFill/>
        </p:spPr>
        <p:txBody>
          <a:bodyPr wrap="square" rtlCol="0">
            <a:spAutoFit/>
          </a:bodyPr>
          <a:lstStyle/>
          <a:p>
            <a:r>
              <a:rPr lang="zh-CN" altLang="en-US" sz="2000" b="1" dirty="0"/>
              <a:t>关于区块链</a:t>
            </a:r>
          </a:p>
        </p:txBody>
      </p:sp>
    </p:spTree>
    <p:extLst>
      <p:ext uri="{BB962C8B-B14F-4D97-AF65-F5344CB8AC3E}">
        <p14:creationId xmlns:p14="http://schemas.microsoft.com/office/powerpoint/2010/main" val="307024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79DD91-6ED9-4076-A5EA-789730C7054B}"/>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CED9B66-379F-45DB-A9F5-39F4CC0CEAB5}"/>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51" name="文本框 50">
            <a:extLst>
              <a:ext uri="{FF2B5EF4-FFF2-40B4-BE49-F238E27FC236}">
                <a16:creationId xmlns:a16="http://schemas.microsoft.com/office/drawing/2014/main" id="{E89ED591-0B54-4941-AE69-6E72591C1B41}"/>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52" name="文本框 51">
            <a:extLst>
              <a:ext uri="{FF2B5EF4-FFF2-40B4-BE49-F238E27FC236}">
                <a16:creationId xmlns:a16="http://schemas.microsoft.com/office/drawing/2014/main" id="{B7F01F50-3601-4A44-9A0B-DD8CE956B558}"/>
              </a:ext>
            </a:extLst>
          </p:cNvPr>
          <p:cNvSpPr txBox="1"/>
          <p:nvPr/>
        </p:nvSpPr>
        <p:spPr>
          <a:xfrm>
            <a:off x="1845578" y="4143853"/>
            <a:ext cx="8632272" cy="2616101"/>
          </a:xfrm>
          <a:prstGeom prst="rect">
            <a:avLst/>
          </a:prstGeom>
          <a:noFill/>
        </p:spPr>
        <p:txBody>
          <a:bodyPr wrap="square" rtlCol="0">
            <a:spAutoFit/>
          </a:bodyPr>
          <a:lstStyle/>
          <a:p>
            <a:r>
              <a:rPr lang="en-US" altLang="zh-CN" sz="1600" dirty="0"/>
              <a:t>Fabric</a:t>
            </a:r>
            <a:r>
              <a:rPr lang="zh-CN" altLang="zh-CN" sz="1600" dirty="0"/>
              <a:t>区块链由一组形成网络的节点组成。参与网络</a:t>
            </a:r>
            <a:r>
              <a:rPr lang="zh-CN" altLang="en-US" sz="1600" dirty="0"/>
              <a:t>的节点的身份</a:t>
            </a:r>
            <a:r>
              <a:rPr lang="zh-CN" altLang="zh-CN" sz="1600" dirty="0"/>
              <a:t>由模块化成员服务提供者（</a:t>
            </a:r>
            <a:r>
              <a:rPr lang="en-US" altLang="zh-CN" sz="1600" dirty="0"/>
              <a:t>MSP</a:t>
            </a:r>
            <a:r>
              <a:rPr lang="zh-CN" altLang="zh-CN" sz="1600" dirty="0"/>
              <a:t>）提供。</a:t>
            </a:r>
            <a:endParaRPr lang="en-US" altLang="zh-CN" sz="1600" dirty="0"/>
          </a:p>
          <a:p>
            <a:endParaRPr lang="en-US" altLang="zh-CN" sz="1600" dirty="0"/>
          </a:p>
          <a:p>
            <a:r>
              <a:rPr lang="en-US" altLang="zh-CN" sz="1600" dirty="0"/>
              <a:t>1.</a:t>
            </a:r>
            <a:r>
              <a:rPr lang="zh-CN" altLang="zh-CN" sz="1600" dirty="0"/>
              <a:t>客户</a:t>
            </a:r>
            <a:r>
              <a:rPr lang="zh-CN" altLang="en-US" sz="1600" dirty="0"/>
              <a:t>（</a:t>
            </a:r>
            <a:r>
              <a:rPr lang="en-US" altLang="zh-CN" sz="1600" dirty="0"/>
              <a:t>client</a:t>
            </a:r>
            <a:r>
              <a:rPr lang="zh-CN" altLang="en-US" sz="1600" dirty="0"/>
              <a:t>）：提交交易提议以执行并广播交易以进行排序。</a:t>
            </a:r>
            <a:endParaRPr lang="en-US" altLang="zh-CN" sz="1600" dirty="0"/>
          </a:p>
          <a:p>
            <a:r>
              <a:rPr lang="en-US" altLang="zh-CN" sz="1600" dirty="0"/>
              <a:t>2.</a:t>
            </a:r>
            <a:r>
              <a:rPr lang="zh-CN" altLang="zh-CN" sz="1600" dirty="0"/>
              <a:t>对等体</a:t>
            </a:r>
            <a:r>
              <a:rPr lang="zh-CN" altLang="en-US" sz="1600" dirty="0"/>
              <a:t>（</a:t>
            </a:r>
            <a:r>
              <a:rPr lang="en-US" altLang="zh-CN" sz="1600" dirty="0"/>
              <a:t>peers</a:t>
            </a:r>
            <a:r>
              <a:rPr lang="zh-CN" altLang="en-US" sz="1600" dirty="0"/>
              <a:t>）：</a:t>
            </a:r>
            <a:r>
              <a:rPr lang="zh-CN" altLang="zh-CN" sz="1600" dirty="0"/>
              <a:t>对等</a:t>
            </a:r>
            <a:r>
              <a:rPr lang="zh-CN" altLang="en-US" sz="1600" dirty="0"/>
              <a:t>体</a:t>
            </a:r>
            <a:r>
              <a:rPr lang="zh-CN" altLang="zh-CN" sz="1600" dirty="0"/>
              <a:t>执行交易提议并验证交易。所有</a:t>
            </a:r>
            <a:r>
              <a:rPr lang="zh-CN" altLang="en-US" sz="1600" dirty="0"/>
              <a:t>对等体</a:t>
            </a:r>
            <a:r>
              <a:rPr lang="zh-CN" altLang="zh-CN" sz="1600" dirty="0"/>
              <a:t>都维护区块链</a:t>
            </a:r>
            <a:r>
              <a:rPr lang="zh-CN" altLang="en-US" sz="1600" dirty="0"/>
              <a:t>分布账</a:t>
            </a:r>
            <a:r>
              <a:rPr lang="zh-CN" altLang="zh-CN" sz="1600" dirty="0"/>
              <a:t>，以哈希链的形式记录所有交易</a:t>
            </a:r>
            <a:r>
              <a:rPr lang="zh-CN" altLang="en-US" sz="1600" dirty="0"/>
              <a:t>和</a:t>
            </a:r>
            <a:r>
              <a:rPr lang="zh-CN" altLang="zh-CN" sz="1600" dirty="0"/>
              <a:t>状态。</a:t>
            </a:r>
            <a:endParaRPr lang="en-US" altLang="zh-CN" sz="1600" dirty="0"/>
          </a:p>
          <a:p>
            <a:r>
              <a:rPr lang="en-US" altLang="zh-CN" sz="1600" dirty="0"/>
              <a:t>3.</a:t>
            </a:r>
            <a:r>
              <a:rPr lang="zh-CN" altLang="en-US" sz="1600" dirty="0"/>
              <a:t>排序</a:t>
            </a:r>
            <a:r>
              <a:rPr lang="zh-CN" altLang="zh-CN" sz="1600" dirty="0"/>
              <a:t>服务节点</a:t>
            </a:r>
            <a:r>
              <a:rPr lang="zh-CN" altLang="en-US" sz="1600" dirty="0"/>
              <a:t>（</a:t>
            </a:r>
            <a:r>
              <a:rPr lang="en-US" altLang="zh-CN" sz="1600" dirty="0"/>
              <a:t>OSN</a:t>
            </a:r>
            <a:r>
              <a:rPr lang="zh-CN" altLang="en-US" sz="1600" dirty="0"/>
              <a:t>）：</a:t>
            </a:r>
            <a:r>
              <a:rPr lang="zh-CN" altLang="zh-CN" sz="1600" dirty="0"/>
              <a:t>共同形成</a:t>
            </a:r>
            <a:r>
              <a:rPr lang="zh-CN" altLang="en-US" sz="1600" dirty="0"/>
              <a:t>排序</a:t>
            </a:r>
            <a:r>
              <a:rPr lang="zh-CN" altLang="zh-CN" sz="1600" dirty="0"/>
              <a:t>服务的节点。</a:t>
            </a:r>
            <a:r>
              <a:rPr lang="zh-CN" altLang="en-US" sz="1600" dirty="0"/>
              <a:t>排序</a:t>
            </a:r>
            <a:r>
              <a:rPr lang="zh-CN" altLang="zh-CN" sz="1600" dirty="0"/>
              <a:t>服务建立</a:t>
            </a:r>
            <a:r>
              <a:rPr lang="en-US" altLang="zh-CN" sz="1600" dirty="0"/>
              <a:t>Fabric</a:t>
            </a:r>
            <a:r>
              <a:rPr lang="zh-CN" altLang="zh-CN" sz="1600" dirty="0"/>
              <a:t>中所有事务的总顺序。</a:t>
            </a:r>
            <a:endParaRPr lang="en-US" altLang="zh-CN" sz="1600" dirty="0"/>
          </a:p>
          <a:p>
            <a:endParaRPr lang="en-US" altLang="zh-CN" sz="1600" dirty="0"/>
          </a:p>
          <a:p>
            <a:r>
              <a:rPr lang="zh-CN" altLang="zh-CN" sz="1600" dirty="0"/>
              <a:t>这种设计选择使</a:t>
            </a:r>
            <a:r>
              <a:rPr lang="en-US" altLang="zh-CN" sz="1600" dirty="0"/>
              <a:t>Fabric</a:t>
            </a:r>
            <a:r>
              <a:rPr lang="zh-CN" altLang="zh-CN" sz="1600" dirty="0"/>
              <a:t>中的共识尽可能模块化，并简化了</a:t>
            </a:r>
            <a:r>
              <a:rPr lang="en-US" altLang="zh-CN" sz="1600" dirty="0"/>
              <a:t>Fabric</a:t>
            </a:r>
            <a:r>
              <a:rPr lang="zh-CN" altLang="zh-CN" sz="1600" dirty="0"/>
              <a:t>中共识协议的替换。</a:t>
            </a:r>
            <a:br>
              <a:rPr lang="en-US" altLang="zh-CN" dirty="0"/>
            </a:br>
            <a:endParaRPr lang="zh-CN" altLang="zh-CN" dirty="0"/>
          </a:p>
        </p:txBody>
      </p:sp>
      <p:cxnSp>
        <p:nvCxnSpPr>
          <p:cNvPr id="54" name="直接连接符 53">
            <a:extLst>
              <a:ext uri="{FF2B5EF4-FFF2-40B4-BE49-F238E27FC236}">
                <a16:creationId xmlns:a16="http://schemas.microsoft.com/office/drawing/2014/main" id="{8750CF5B-367F-4F7E-8679-7F46168D0CC0}"/>
              </a:ext>
            </a:extLst>
          </p:cNvPr>
          <p:cNvCxnSpPr>
            <a:cxnSpLocks/>
          </p:cNvCxnSpPr>
          <p:nvPr/>
        </p:nvCxnSpPr>
        <p:spPr>
          <a:xfrm>
            <a:off x="1728132" y="1015068"/>
            <a:ext cx="8749718" cy="0"/>
          </a:xfrm>
          <a:prstGeom prst="line">
            <a:avLst/>
          </a:prstGeom>
          <a:ln w="19050"/>
        </p:spPr>
        <p:style>
          <a:lnRef idx="1">
            <a:schemeClr val="dk1"/>
          </a:lnRef>
          <a:fillRef idx="0">
            <a:schemeClr val="dk1"/>
          </a:fillRef>
          <a:effectRef idx="0">
            <a:schemeClr val="dk1"/>
          </a:effectRef>
          <a:fontRef idx="minor">
            <a:schemeClr val="tx1"/>
          </a:fontRef>
        </p:style>
      </p:cxnSp>
      <p:pic>
        <p:nvPicPr>
          <p:cNvPr id="49" name="图片 48">
            <a:extLst>
              <a:ext uri="{FF2B5EF4-FFF2-40B4-BE49-F238E27FC236}">
                <a16:creationId xmlns:a16="http://schemas.microsoft.com/office/drawing/2014/main" id="{9E813241-4C39-40E1-A530-77635F897E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pic>
        <p:nvPicPr>
          <p:cNvPr id="53" name="Picture 46174">
            <a:extLst>
              <a:ext uri="{FF2B5EF4-FFF2-40B4-BE49-F238E27FC236}">
                <a16:creationId xmlns:a16="http://schemas.microsoft.com/office/drawing/2014/main" id="{6F18D05B-F75C-4FB6-B0EC-1F84B508DA96}"/>
              </a:ext>
            </a:extLst>
          </p:cNvPr>
          <p:cNvPicPr/>
          <p:nvPr/>
        </p:nvPicPr>
        <p:blipFill>
          <a:blip r:embed="rId3"/>
          <a:stretch>
            <a:fillRect/>
          </a:stretch>
        </p:blipFill>
        <p:spPr>
          <a:xfrm>
            <a:off x="4095622" y="1255727"/>
            <a:ext cx="3997960" cy="2400300"/>
          </a:xfrm>
          <a:prstGeom prst="rect">
            <a:avLst/>
          </a:prstGeom>
        </p:spPr>
      </p:pic>
      <p:sp>
        <p:nvSpPr>
          <p:cNvPr id="55" name="文本框 54">
            <a:extLst>
              <a:ext uri="{FF2B5EF4-FFF2-40B4-BE49-F238E27FC236}">
                <a16:creationId xmlns:a16="http://schemas.microsoft.com/office/drawing/2014/main" id="{9C732DAD-1873-496D-B67C-69DB1AD3C10A}"/>
              </a:ext>
            </a:extLst>
          </p:cNvPr>
          <p:cNvSpPr txBox="1"/>
          <p:nvPr/>
        </p:nvSpPr>
        <p:spPr>
          <a:xfrm>
            <a:off x="4000060" y="3699031"/>
            <a:ext cx="4189084" cy="307777"/>
          </a:xfrm>
          <a:prstGeom prst="rect">
            <a:avLst/>
          </a:prstGeom>
          <a:noFill/>
        </p:spPr>
        <p:txBody>
          <a:bodyPr wrap="square" rtlCol="0">
            <a:spAutoFit/>
          </a:bodyPr>
          <a:lstStyle/>
          <a:p>
            <a:r>
              <a:rPr lang="zh-CN" altLang="en-US" sz="1400" dirty="0"/>
              <a:t>图一：具有联合</a:t>
            </a:r>
            <a:r>
              <a:rPr lang="en-US" altLang="zh-CN" sz="1400" dirty="0"/>
              <a:t>MSP</a:t>
            </a:r>
            <a:r>
              <a:rPr lang="zh-CN" altLang="en-US" sz="1400" dirty="0"/>
              <a:t>并运行多个链代码的</a:t>
            </a:r>
            <a:r>
              <a:rPr lang="en-US" altLang="zh-CN" sz="1400" dirty="0"/>
              <a:t>Fabric</a:t>
            </a:r>
            <a:r>
              <a:rPr lang="zh-CN" altLang="en-US" sz="1400" dirty="0"/>
              <a:t>网络</a:t>
            </a:r>
          </a:p>
        </p:txBody>
      </p:sp>
      <p:sp>
        <p:nvSpPr>
          <p:cNvPr id="56" name="文本框 55">
            <a:extLst>
              <a:ext uri="{FF2B5EF4-FFF2-40B4-BE49-F238E27FC236}">
                <a16:creationId xmlns:a16="http://schemas.microsoft.com/office/drawing/2014/main" id="{0CD937EF-E7E1-449E-A7A8-8DBF936FC90A}"/>
              </a:ext>
            </a:extLst>
          </p:cNvPr>
          <p:cNvSpPr txBox="1"/>
          <p:nvPr/>
        </p:nvSpPr>
        <p:spPr>
          <a:xfrm>
            <a:off x="3042141" y="460374"/>
            <a:ext cx="6107718" cy="461665"/>
          </a:xfrm>
          <a:prstGeom prst="rect">
            <a:avLst/>
          </a:prstGeom>
          <a:noFill/>
        </p:spPr>
        <p:txBody>
          <a:bodyPr wrap="square" rtlCol="0">
            <a:spAutoFit/>
          </a:bodyPr>
          <a:lstStyle/>
          <a:p>
            <a:pPr algn="ctr"/>
            <a:r>
              <a:rPr lang="zh-CN" altLang="en-US" sz="2400" b="1" dirty="0">
                <a:latin typeface="+mn-ea"/>
              </a:rPr>
              <a:t>研究背景</a:t>
            </a:r>
            <a:endParaRPr lang="en-US" altLang="zh-CN" sz="2400" b="1" dirty="0">
              <a:latin typeface="+mn-ea"/>
            </a:endParaRPr>
          </a:p>
        </p:txBody>
      </p:sp>
    </p:spTree>
    <p:extLst>
      <p:ext uri="{BB962C8B-B14F-4D97-AF65-F5344CB8AC3E}">
        <p14:creationId xmlns:p14="http://schemas.microsoft.com/office/powerpoint/2010/main" val="306421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040743" y="455210"/>
            <a:ext cx="6107718" cy="461665"/>
          </a:xfrm>
          <a:prstGeom prst="rect">
            <a:avLst/>
          </a:prstGeom>
          <a:noFill/>
        </p:spPr>
        <p:txBody>
          <a:bodyPr wrap="square" rtlCol="0">
            <a:spAutoFit/>
          </a:bodyPr>
          <a:lstStyle/>
          <a:p>
            <a:pPr algn="ctr"/>
            <a:r>
              <a:rPr lang="zh-CN" altLang="en-US" sz="2400" b="1" dirty="0">
                <a:latin typeface="+mn-ea"/>
              </a:rPr>
              <a:t>研究背景</a:t>
            </a:r>
            <a:endParaRPr lang="en-US" altLang="zh-CN" sz="2400" b="1" dirty="0">
              <a:latin typeface="+mn-ea"/>
            </a:endParaRPr>
          </a:p>
        </p:txBody>
      </p:sp>
      <p:sp>
        <p:nvSpPr>
          <p:cNvPr id="4" name="文本框 3">
            <a:extLst>
              <a:ext uri="{FF2B5EF4-FFF2-40B4-BE49-F238E27FC236}">
                <a16:creationId xmlns:a16="http://schemas.microsoft.com/office/drawing/2014/main" id="{AC79DD91-6ED9-4076-A5EA-789730C7054B}"/>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CED9B66-379F-45DB-A9F5-39F4CC0CEAB5}"/>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cxnSp>
        <p:nvCxnSpPr>
          <p:cNvPr id="54" name="直接连接符 53">
            <a:extLst>
              <a:ext uri="{FF2B5EF4-FFF2-40B4-BE49-F238E27FC236}">
                <a16:creationId xmlns:a16="http://schemas.microsoft.com/office/drawing/2014/main" id="{8750CF5B-367F-4F7E-8679-7F46168D0CC0}"/>
              </a:ext>
            </a:extLst>
          </p:cNvPr>
          <p:cNvCxnSpPr>
            <a:cxnSpLocks/>
          </p:cNvCxnSpPr>
          <p:nvPr/>
        </p:nvCxnSpPr>
        <p:spPr>
          <a:xfrm>
            <a:off x="1887523" y="1023457"/>
            <a:ext cx="8103765"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4E35BA78-17C0-46A4-AA44-70261BBA8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12" name="文本框 11">
            <a:extLst>
              <a:ext uri="{FF2B5EF4-FFF2-40B4-BE49-F238E27FC236}">
                <a16:creationId xmlns:a16="http://schemas.microsoft.com/office/drawing/2014/main" id="{EE8D1E41-E64F-4488-B02F-364013EE9C94}"/>
              </a:ext>
            </a:extLst>
          </p:cNvPr>
          <p:cNvSpPr txBox="1"/>
          <p:nvPr/>
        </p:nvSpPr>
        <p:spPr>
          <a:xfrm>
            <a:off x="2613169" y="2673558"/>
            <a:ext cx="6962863" cy="2308324"/>
          </a:xfrm>
          <a:prstGeom prst="rect">
            <a:avLst/>
          </a:prstGeom>
          <a:noFill/>
        </p:spPr>
        <p:txBody>
          <a:bodyPr wrap="square" rtlCol="0">
            <a:spAutoFit/>
          </a:bodyPr>
          <a:lstStyle/>
          <a:p>
            <a:r>
              <a:rPr lang="zh-CN" altLang="en-US" dirty="0"/>
              <a:t>         协同过滤推荐算法的原理是汇总所有</a:t>
            </a:r>
            <a:r>
              <a:rPr lang="en-US" altLang="zh-CN" dirty="0"/>
              <a:t>&lt;</a:t>
            </a:r>
            <a:r>
              <a:rPr lang="en-US" altLang="zh-CN" dirty="0" err="1"/>
              <a:t>user,item</a:t>
            </a:r>
            <a:r>
              <a:rPr lang="en-US" altLang="zh-CN" dirty="0"/>
              <a:t>&gt;</a:t>
            </a:r>
            <a:r>
              <a:rPr lang="zh-CN" altLang="en-US" dirty="0"/>
              <a:t>的行为对</a:t>
            </a:r>
            <a:r>
              <a:rPr lang="en-US" altLang="zh-CN" dirty="0"/>
              <a:t>,</a:t>
            </a:r>
            <a:r>
              <a:rPr lang="zh-CN" altLang="en-US" dirty="0"/>
              <a:t> 基于不同的偏好对用户进行群组划分并推荐品味相似的商品。</a:t>
            </a:r>
            <a:endParaRPr lang="en-US" altLang="zh-CN" dirty="0"/>
          </a:p>
          <a:p>
            <a:endParaRPr lang="en-US" altLang="zh-CN" dirty="0"/>
          </a:p>
          <a:p>
            <a:r>
              <a:rPr lang="en-US" altLang="zh-CN" dirty="0"/>
              <a:t>1.</a:t>
            </a:r>
            <a:r>
              <a:rPr lang="zh-CN" altLang="en-US" dirty="0"/>
              <a:t>基于用户的协同过滤算法：计算不同用户之间的相似程度。在有相同喜好的用户间进行商品推荐。</a:t>
            </a:r>
            <a:endParaRPr lang="en-US" altLang="zh-CN" dirty="0"/>
          </a:p>
          <a:p>
            <a:endParaRPr lang="zh-CN" altLang="en-US" dirty="0"/>
          </a:p>
          <a:p>
            <a:r>
              <a:rPr lang="en-US" altLang="zh-CN" dirty="0"/>
              <a:t>2.</a:t>
            </a:r>
            <a:r>
              <a:rPr lang="zh-CN" altLang="en-US" dirty="0"/>
              <a:t>基于物品的协同过滤算法：通过计算不同用户对不同物品的评分获得物品间的关系。基于物品间的关系对用户进行相似物品的推荐。</a:t>
            </a:r>
          </a:p>
        </p:txBody>
      </p:sp>
      <p:sp>
        <p:nvSpPr>
          <p:cNvPr id="11" name="文本框 10">
            <a:extLst>
              <a:ext uri="{FF2B5EF4-FFF2-40B4-BE49-F238E27FC236}">
                <a16:creationId xmlns:a16="http://schemas.microsoft.com/office/drawing/2014/main" id="{571E52F5-5C70-4D64-B1AC-4FDBC86CCD90}"/>
              </a:ext>
            </a:extLst>
          </p:cNvPr>
          <p:cNvSpPr txBox="1"/>
          <p:nvPr/>
        </p:nvSpPr>
        <p:spPr>
          <a:xfrm>
            <a:off x="5179142" y="2148446"/>
            <a:ext cx="1830919" cy="400110"/>
          </a:xfrm>
          <a:prstGeom prst="rect">
            <a:avLst/>
          </a:prstGeom>
          <a:noFill/>
        </p:spPr>
        <p:txBody>
          <a:bodyPr wrap="square" rtlCol="0">
            <a:spAutoFit/>
          </a:bodyPr>
          <a:lstStyle/>
          <a:p>
            <a:r>
              <a:rPr lang="zh-CN" altLang="en-US" sz="2000" b="1" dirty="0"/>
              <a:t>关于推荐算法</a:t>
            </a:r>
          </a:p>
        </p:txBody>
      </p:sp>
    </p:spTree>
    <p:extLst>
      <p:ext uri="{BB962C8B-B14F-4D97-AF65-F5344CB8AC3E}">
        <p14:creationId xmlns:p14="http://schemas.microsoft.com/office/powerpoint/2010/main" val="344776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040743" y="455210"/>
            <a:ext cx="6107718" cy="461665"/>
          </a:xfrm>
          <a:prstGeom prst="rect">
            <a:avLst/>
          </a:prstGeom>
          <a:noFill/>
        </p:spPr>
        <p:txBody>
          <a:bodyPr wrap="square" rtlCol="0">
            <a:spAutoFit/>
          </a:bodyPr>
          <a:lstStyle/>
          <a:p>
            <a:pPr algn="ctr"/>
            <a:r>
              <a:rPr lang="zh-CN" altLang="en-US" sz="2400" b="1" dirty="0">
                <a:latin typeface="+mn-ea"/>
              </a:rPr>
              <a:t>研究内容</a:t>
            </a:r>
            <a:endParaRPr lang="en-US" altLang="zh-CN" sz="2400" b="1" dirty="0">
              <a:latin typeface="+mn-ea"/>
            </a:endParaRPr>
          </a:p>
        </p:txBody>
      </p:sp>
      <p:sp>
        <p:nvSpPr>
          <p:cNvPr id="4" name="文本框 3">
            <a:extLst>
              <a:ext uri="{FF2B5EF4-FFF2-40B4-BE49-F238E27FC236}">
                <a16:creationId xmlns:a16="http://schemas.microsoft.com/office/drawing/2014/main" id="{AC79DD91-6ED9-4076-A5EA-789730C7054B}"/>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CED9B66-379F-45DB-A9F5-39F4CC0CEAB5}"/>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cxnSp>
        <p:nvCxnSpPr>
          <p:cNvPr id="54" name="直接连接符 53">
            <a:extLst>
              <a:ext uri="{FF2B5EF4-FFF2-40B4-BE49-F238E27FC236}">
                <a16:creationId xmlns:a16="http://schemas.microsoft.com/office/drawing/2014/main" id="{8750CF5B-367F-4F7E-8679-7F46168D0CC0}"/>
              </a:ext>
            </a:extLst>
          </p:cNvPr>
          <p:cNvCxnSpPr>
            <a:cxnSpLocks/>
          </p:cNvCxnSpPr>
          <p:nvPr/>
        </p:nvCxnSpPr>
        <p:spPr>
          <a:xfrm>
            <a:off x="1887523" y="1023457"/>
            <a:ext cx="8103765"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4E35BA78-17C0-46A4-AA44-70261BBA8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12" name="文本框 11">
            <a:extLst>
              <a:ext uri="{FF2B5EF4-FFF2-40B4-BE49-F238E27FC236}">
                <a16:creationId xmlns:a16="http://schemas.microsoft.com/office/drawing/2014/main" id="{EE8D1E41-E64F-4488-B02F-364013EE9C94}"/>
              </a:ext>
            </a:extLst>
          </p:cNvPr>
          <p:cNvSpPr txBox="1"/>
          <p:nvPr/>
        </p:nvSpPr>
        <p:spPr>
          <a:xfrm>
            <a:off x="2457973" y="2707114"/>
            <a:ext cx="6962863" cy="1938992"/>
          </a:xfrm>
          <a:prstGeom prst="rect">
            <a:avLst/>
          </a:prstGeom>
          <a:noFill/>
        </p:spPr>
        <p:txBody>
          <a:bodyPr wrap="square" rtlCol="0">
            <a:spAutoFit/>
          </a:bodyPr>
          <a:lstStyle/>
          <a:p>
            <a:r>
              <a:rPr lang="en-US" altLang="zh-CN" sz="2000" dirty="0"/>
              <a:t>         </a:t>
            </a:r>
            <a:r>
              <a:rPr lang="zh-CN" altLang="en-US" sz="2000" dirty="0"/>
              <a:t>区块链有去中心化，数据不可篡改，信息安全等优点，对于保护用户的隐私非常有效。但是区块链的去中心化特性与推荐算法需要汇总所有用户的行为相矛盾。</a:t>
            </a:r>
            <a:endParaRPr lang="en-US" altLang="zh-CN" sz="2000" dirty="0"/>
          </a:p>
          <a:p>
            <a:r>
              <a:rPr lang="en-US" altLang="zh-CN" sz="2000" dirty="0"/>
              <a:t>         </a:t>
            </a:r>
            <a:r>
              <a:rPr lang="zh-CN" altLang="en-US" sz="2000" dirty="0"/>
              <a:t>因此，我的研究内容就是借鉴</a:t>
            </a:r>
            <a:r>
              <a:rPr lang="en-US" altLang="zh-CN" sz="2000" dirty="0"/>
              <a:t>P2P</a:t>
            </a:r>
            <a:r>
              <a:rPr lang="zh-CN" altLang="en-US" sz="2000" dirty="0"/>
              <a:t>环境下实现的推荐算法，来研究如何在去中心化的</a:t>
            </a:r>
            <a:r>
              <a:rPr lang="en-US" altLang="zh-CN" sz="2000" dirty="0"/>
              <a:t>fabric</a:t>
            </a:r>
            <a:r>
              <a:rPr lang="zh-CN" altLang="en-US" sz="2000" dirty="0"/>
              <a:t>区块链中保持区块链优良特性的情况下实现推荐算法。</a:t>
            </a:r>
          </a:p>
        </p:txBody>
      </p:sp>
    </p:spTree>
    <p:extLst>
      <p:ext uri="{BB962C8B-B14F-4D97-AF65-F5344CB8AC3E}">
        <p14:creationId xmlns:p14="http://schemas.microsoft.com/office/powerpoint/2010/main" val="138501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3B947F-7153-406A-A061-AFC355D7141F}"/>
              </a:ext>
            </a:extLst>
          </p:cNvPr>
          <p:cNvSpPr>
            <a:spLocks noChangeArrowheads="1"/>
          </p:cNvSpPr>
          <p:nvPr/>
        </p:nvSpPr>
        <p:spPr bwMode="auto">
          <a:xfrm>
            <a:off x="3457575" y="1809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0" name="直接连接符 9">
            <a:extLst>
              <a:ext uri="{FF2B5EF4-FFF2-40B4-BE49-F238E27FC236}">
                <a16:creationId xmlns:a16="http://schemas.microsoft.com/office/drawing/2014/main" id="{82E516B0-F621-4A29-A65F-7039DE945C0F}"/>
              </a:ext>
            </a:extLst>
          </p:cNvPr>
          <p:cNvCxnSpPr>
            <a:cxnSpLocks/>
          </p:cNvCxnSpPr>
          <p:nvPr/>
        </p:nvCxnSpPr>
        <p:spPr>
          <a:xfrm>
            <a:off x="2600587" y="1023457"/>
            <a:ext cx="6710040" cy="0"/>
          </a:xfrm>
          <a:prstGeom prst="line">
            <a:avLst/>
          </a:prstGeom>
          <a:ln w="19050"/>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5B913674-E5CB-4E74-8C3E-EFDFF142B6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12" name="文本框 11">
            <a:extLst>
              <a:ext uri="{FF2B5EF4-FFF2-40B4-BE49-F238E27FC236}">
                <a16:creationId xmlns:a16="http://schemas.microsoft.com/office/drawing/2014/main" id="{671C5B38-383C-47E2-A362-81CCB559AF74}"/>
              </a:ext>
            </a:extLst>
          </p:cNvPr>
          <p:cNvSpPr txBox="1"/>
          <p:nvPr/>
        </p:nvSpPr>
        <p:spPr>
          <a:xfrm>
            <a:off x="3042141" y="460374"/>
            <a:ext cx="6107718" cy="461665"/>
          </a:xfrm>
          <a:prstGeom prst="rect">
            <a:avLst/>
          </a:prstGeom>
          <a:noFill/>
        </p:spPr>
        <p:txBody>
          <a:bodyPr wrap="square" rtlCol="0">
            <a:spAutoFit/>
          </a:bodyPr>
          <a:lstStyle/>
          <a:p>
            <a:pPr algn="ctr"/>
            <a:r>
              <a:rPr lang="zh-CN" altLang="en-US" sz="2400" b="1" dirty="0">
                <a:latin typeface="+mn-ea"/>
              </a:rPr>
              <a:t>研究进度</a:t>
            </a:r>
            <a:endParaRPr lang="en-US" altLang="zh-CN" sz="2400" b="1" dirty="0">
              <a:latin typeface="+mn-ea"/>
            </a:endParaRPr>
          </a:p>
        </p:txBody>
      </p:sp>
      <p:sp>
        <p:nvSpPr>
          <p:cNvPr id="5" name="矩形 4">
            <a:extLst>
              <a:ext uri="{FF2B5EF4-FFF2-40B4-BE49-F238E27FC236}">
                <a16:creationId xmlns:a16="http://schemas.microsoft.com/office/drawing/2014/main" id="{05E61A7F-0C58-44A8-B40C-2D36C6470ED1}"/>
              </a:ext>
            </a:extLst>
          </p:cNvPr>
          <p:cNvSpPr/>
          <p:nvPr/>
        </p:nvSpPr>
        <p:spPr>
          <a:xfrm>
            <a:off x="981640" y="3083765"/>
            <a:ext cx="3330301" cy="1323439"/>
          </a:xfrm>
          <a:prstGeom prst="rect">
            <a:avLst/>
          </a:prstGeom>
        </p:spPr>
        <p:txBody>
          <a:bodyPr wrap="square">
            <a:spAutoFit/>
          </a:bodyPr>
          <a:lstStyle/>
          <a:p>
            <a:pPr algn="just">
              <a:spcAft>
                <a:spcPts val="0"/>
              </a:spcAft>
            </a:pPr>
            <a:r>
              <a:rPr lang="en-US" altLang="zh-CN" sz="1600" dirty="0"/>
              <a:t>1.</a:t>
            </a:r>
            <a:r>
              <a:rPr lang="zh-CN" altLang="zh-CN" sz="1600" dirty="0"/>
              <a:t>完成了</a:t>
            </a:r>
            <a:r>
              <a:rPr lang="en-US" altLang="zh-CN" sz="1600" dirty="0"/>
              <a:t>Fabric</a:t>
            </a:r>
            <a:r>
              <a:rPr lang="zh-CN" altLang="zh-CN" sz="1600" dirty="0"/>
              <a:t>的多机部署。在五台服务器上启动了</a:t>
            </a:r>
            <a:r>
              <a:rPr lang="en-US" altLang="zh-CN" sz="1600" dirty="0"/>
              <a:t>1orderer+4peer</a:t>
            </a:r>
            <a:r>
              <a:rPr lang="zh-CN" altLang="zh-CN" sz="1600" dirty="0"/>
              <a:t>的</a:t>
            </a:r>
            <a:r>
              <a:rPr lang="en-US" altLang="zh-CN" sz="1600" dirty="0"/>
              <a:t>Fabric</a:t>
            </a:r>
            <a:r>
              <a:rPr lang="zh-CN" altLang="zh-CN" sz="1600" dirty="0"/>
              <a:t>网络，创建通道，将其他节点加入通道，更新锚节点，并创建</a:t>
            </a:r>
            <a:r>
              <a:rPr lang="en-US" altLang="zh-CN" sz="1600" dirty="0" err="1"/>
              <a:t>ChainCode</a:t>
            </a:r>
            <a:r>
              <a:rPr lang="zh-CN" altLang="zh-CN" sz="1600" dirty="0"/>
              <a:t>和初始化账户。</a:t>
            </a:r>
          </a:p>
        </p:txBody>
      </p:sp>
      <p:pic>
        <p:nvPicPr>
          <p:cNvPr id="14" name="图片 13" descr="C:\Users\zzr\Desktop\研0暑假\周报图片\多机部署\成功.PNG">
            <a:extLst>
              <a:ext uri="{FF2B5EF4-FFF2-40B4-BE49-F238E27FC236}">
                <a16:creationId xmlns:a16="http://schemas.microsoft.com/office/drawing/2014/main" id="{0748C68E-0614-4BD0-94EF-7C371644F8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1542" y="2037878"/>
            <a:ext cx="5274310" cy="3796665"/>
          </a:xfrm>
          <a:prstGeom prst="rect">
            <a:avLst/>
          </a:prstGeom>
          <a:noFill/>
          <a:ln>
            <a:noFill/>
          </a:ln>
        </p:spPr>
      </p:pic>
      <p:cxnSp>
        <p:nvCxnSpPr>
          <p:cNvPr id="8" name="直接连接符 7">
            <a:extLst>
              <a:ext uri="{FF2B5EF4-FFF2-40B4-BE49-F238E27FC236}">
                <a16:creationId xmlns:a16="http://schemas.microsoft.com/office/drawing/2014/main" id="{3266C38B-9B25-451A-A722-BD16F64F6A6A}"/>
              </a:ext>
            </a:extLst>
          </p:cNvPr>
          <p:cNvCxnSpPr>
            <a:cxnSpLocks/>
          </p:cNvCxnSpPr>
          <p:nvPr/>
        </p:nvCxnSpPr>
        <p:spPr>
          <a:xfrm>
            <a:off x="4765421" y="1451295"/>
            <a:ext cx="0" cy="474816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B48E2D89-AAC0-47C1-A32F-4CC08D9A2E55}"/>
              </a:ext>
            </a:extLst>
          </p:cNvPr>
          <p:cNvCxnSpPr>
            <a:cxnSpLocks/>
          </p:cNvCxnSpPr>
          <p:nvPr/>
        </p:nvCxnSpPr>
        <p:spPr>
          <a:xfrm>
            <a:off x="2248250" y="1023457"/>
            <a:ext cx="8150552"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E23A2EA7-166C-4BB9-8E18-5F84499F2C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9" name="文本框 8">
            <a:extLst>
              <a:ext uri="{FF2B5EF4-FFF2-40B4-BE49-F238E27FC236}">
                <a16:creationId xmlns:a16="http://schemas.microsoft.com/office/drawing/2014/main" id="{D8A1332C-8784-43C9-B9AA-3A5631F949FD}"/>
              </a:ext>
            </a:extLst>
          </p:cNvPr>
          <p:cNvSpPr txBox="1"/>
          <p:nvPr/>
        </p:nvSpPr>
        <p:spPr>
          <a:xfrm>
            <a:off x="3042141" y="460374"/>
            <a:ext cx="6107718" cy="461665"/>
          </a:xfrm>
          <a:prstGeom prst="rect">
            <a:avLst/>
          </a:prstGeom>
          <a:noFill/>
        </p:spPr>
        <p:txBody>
          <a:bodyPr wrap="square" rtlCol="0">
            <a:spAutoFit/>
          </a:bodyPr>
          <a:lstStyle/>
          <a:p>
            <a:pPr algn="ctr"/>
            <a:r>
              <a:rPr lang="zh-CN" altLang="en-US" sz="2400" b="1" dirty="0">
                <a:latin typeface="+mn-ea"/>
              </a:rPr>
              <a:t>研究进度</a:t>
            </a:r>
            <a:endParaRPr lang="en-US" altLang="zh-CN" sz="2400" b="1" dirty="0">
              <a:latin typeface="+mn-ea"/>
            </a:endParaRPr>
          </a:p>
        </p:txBody>
      </p:sp>
      <p:sp>
        <p:nvSpPr>
          <p:cNvPr id="11" name="矩形 10">
            <a:extLst>
              <a:ext uri="{FF2B5EF4-FFF2-40B4-BE49-F238E27FC236}">
                <a16:creationId xmlns:a16="http://schemas.microsoft.com/office/drawing/2014/main" id="{3A78CABC-22C4-486F-A49E-D2365269FD1D}"/>
              </a:ext>
            </a:extLst>
          </p:cNvPr>
          <p:cNvSpPr/>
          <p:nvPr/>
        </p:nvSpPr>
        <p:spPr>
          <a:xfrm>
            <a:off x="2170412" y="2156232"/>
            <a:ext cx="2917973" cy="830997"/>
          </a:xfrm>
          <a:prstGeom prst="rect">
            <a:avLst/>
          </a:prstGeom>
        </p:spPr>
        <p:txBody>
          <a:bodyPr wrap="square">
            <a:spAutoFit/>
          </a:bodyPr>
          <a:lstStyle/>
          <a:p>
            <a:pPr algn="just">
              <a:spcAft>
                <a:spcPts val="0"/>
              </a:spcAft>
            </a:pPr>
            <a:r>
              <a:rPr lang="en-US" altLang="zh-CN" sz="1600" dirty="0"/>
              <a:t>2.</a:t>
            </a:r>
            <a:r>
              <a:rPr lang="zh-CN" altLang="en-US" sz="1600" dirty="0"/>
              <a:t> </a:t>
            </a:r>
            <a:r>
              <a:rPr lang="zh-CN" altLang="zh-CN" sz="1600" dirty="0"/>
              <a:t>完成了</a:t>
            </a:r>
            <a:r>
              <a:rPr lang="zh-CN" altLang="en-US" sz="1600" dirty="0"/>
              <a:t>一个使用</a:t>
            </a:r>
            <a:r>
              <a:rPr lang="en-US" altLang="zh-CN" sz="1600" dirty="0"/>
              <a:t>Pearson</a:t>
            </a:r>
            <a:r>
              <a:rPr lang="zh-CN" altLang="en-US" sz="1600" dirty="0"/>
              <a:t>相关系数来计算用户相似度的基于用户的协同过滤算法代码。</a:t>
            </a:r>
            <a:endParaRPr lang="zh-CN" altLang="zh-CN" sz="1600" dirty="0"/>
          </a:p>
        </p:txBody>
      </p:sp>
      <p:sp>
        <p:nvSpPr>
          <p:cNvPr id="12" name="矩形 11">
            <a:extLst>
              <a:ext uri="{FF2B5EF4-FFF2-40B4-BE49-F238E27FC236}">
                <a16:creationId xmlns:a16="http://schemas.microsoft.com/office/drawing/2014/main" id="{3FFEBEE7-D361-4464-A49F-CE7CF7B3978D}"/>
              </a:ext>
            </a:extLst>
          </p:cNvPr>
          <p:cNvSpPr/>
          <p:nvPr/>
        </p:nvSpPr>
        <p:spPr>
          <a:xfrm>
            <a:off x="2170412" y="4665928"/>
            <a:ext cx="2917973" cy="1077218"/>
          </a:xfrm>
          <a:prstGeom prst="rect">
            <a:avLst/>
          </a:prstGeom>
        </p:spPr>
        <p:txBody>
          <a:bodyPr wrap="square">
            <a:spAutoFit/>
          </a:bodyPr>
          <a:lstStyle/>
          <a:p>
            <a:pPr algn="just">
              <a:spcAft>
                <a:spcPts val="0"/>
              </a:spcAft>
            </a:pPr>
            <a:r>
              <a:rPr lang="en-US" altLang="zh-CN" sz="1600" dirty="0"/>
              <a:t>3.</a:t>
            </a:r>
            <a:r>
              <a:rPr lang="zh-CN" altLang="en-US" sz="1600" dirty="0"/>
              <a:t> </a:t>
            </a:r>
            <a:r>
              <a:rPr lang="zh-CN" altLang="zh-CN" sz="1600" dirty="0"/>
              <a:t>完成了</a:t>
            </a:r>
            <a:r>
              <a:rPr lang="zh-CN" altLang="en-US" sz="1600" dirty="0"/>
              <a:t>一个可以使用三种方式计算余弦相关系数来计算用户相似度的基于用户的协同过滤算法代码。</a:t>
            </a:r>
            <a:endParaRPr lang="zh-CN" altLang="zh-CN" sz="1600" dirty="0"/>
          </a:p>
        </p:txBody>
      </p:sp>
      <p:cxnSp>
        <p:nvCxnSpPr>
          <p:cNvPr id="8" name="直接连接符 7">
            <a:extLst>
              <a:ext uri="{FF2B5EF4-FFF2-40B4-BE49-F238E27FC236}">
                <a16:creationId xmlns:a16="http://schemas.microsoft.com/office/drawing/2014/main" id="{68CAFBF6-CE42-4A85-BF76-857132D1894C}"/>
              </a:ext>
            </a:extLst>
          </p:cNvPr>
          <p:cNvCxnSpPr>
            <a:cxnSpLocks/>
          </p:cNvCxnSpPr>
          <p:nvPr/>
        </p:nvCxnSpPr>
        <p:spPr>
          <a:xfrm>
            <a:off x="6096000" y="1476462"/>
            <a:ext cx="0" cy="4854815"/>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pic>
        <p:nvPicPr>
          <p:cNvPr id="3" name="图片 2" descr="图片包含 屏幕截图&#10;&#10;自动生成的说明">
            <a:extLst>
              <a:ext uri="{FF2B5EF4-FFF2-40B4-BE49-F238E27FC236}">
                <a16:creationId xmlns:a16="http://schemas.microsoft.com/office/drawing/2014/main" id="{5113B292-F9D8-4075-82D7-D8E94D797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8742" y="4249397"/>
            <a:ext cx="3449310" cy="1910279"/>
          </a:xfrm>
          <a:prstGeom prst="rect">
            <a:avLst/>
          </a:prstGeom>
        </p:spPr>
      </p:pic>
      <p:pic>
        <p:nvPicPr>
          <p:cNvPr id="10" name="图片 9" descr="图片包含 屏幕截图&#10;&#10;自动生成的说明">
            <a:extLst>
              <a:ext uri="{FF2B5EF4-FFF2-40B4-BE49-F238E27FC236}">
                <a16:creationId xmlns:a16="http://schemas.microsoft.com/office/drawing/2014/main" id="{2CA05ED9-0A91-4FC0-A855-F9243578F0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8742" y="1714463"/>
            <a:ext cx="3400060" cy="1714537"/>
          </a:xfrm>
          <a:prstGeom prst="rect">
            <a:avLst/>
          </a:prstGeom>
        </p:spPr>
      </p:pic>
    </p:spTree>
    <p:extLst>
      <p:ext uri="{BB962C8B-B14F-4D97-AF65-F5344CB8AC3E}">
        <p14:creationId xmlns:p14="http://schemas.microsoft.com/office/powerpoint/2010/main" val="186907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B48E2D89-AAC0-47C1-A32F-4CC08D9A2E55}"/>
              </a:ext>
            </a:extLst>
          </p:cNvPr>
          <p:cNvCxnSpPr>
            <a:cxnSpLocks/>
          </p:cNvCxnSpPr>
          <p:nvPr/>
        </p:nvCxnSpPr>
        <p:spPr>
          <a:xfrm>
            <a:off x="3120705" y="1023457"/>
            <a:ext cx="6189922"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E23A2EA7-166C-4BB9-8E18-5F84499F2C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692" y="348530"/>
            <a:ext cx="764969" cy="764969"/>
          </a:xfrm>
          <a:prstGeom prst="rect">
            <a:avLst/>
          </a:prstGeom>
        </p:spPr>
      </p:pic>
      <p:sp>
        <p:nvSpPr>
          <p:cNvPr id="9" name="文本框 8">
            <a:extLst>
              <a:ext uri="{FF2B5EF4-FFF2-40B4-BE49-F238E27FC236}">
                <a16:creationId xmlns:a16="http://schemas.microsoft.com/office/drawing/2014/main" id="{D8A1332C-8784-43C9-B9AA-3A5631F949FD}"/>
              </a:ext>
            </a:extLst>
          </p:cNvPr>
          <p:cNvSpPr txBox="1"/>
          <p:nvPr/>
        </p:nvSpPr>
        <p:spPr>
          <a:xfrm>
            <a:off x="3161807" y="418430"/>
            <a:ext cx="6107718" cy="461665"/>
          </a:xfrm>
          <a:prstGeom prst="rect">
            <a:avLst/>
          </a:prstGeom>
          <a:noFill/>
        </p:spPr>
        <p:txBody>
          <a:bodyPr wrap="square" rtlCol="0">
            <a:spAutoFit/>
          </a:bodyPr>
          <a:lstStyle/>
          <a:p>
            <a:pPr algn="ctr"/>
            <a:r>
              <a:rPr lang="zh-CN" altLang="en-US" sz="2400" b="1" dirty="0">
                <a:latin typeface="+mn-ea"/>
              </a:rPr>
              <a:t>下学期研究计划</a:t>
            </a:r>
            <a:endParaRPr lang="en-US" altLang="zh-CN" sz="2400" b="1" dirty="0">
              <a:latin typeface="+mn-ea"/>
            </a:endParaRPr>
          </a:p>
        </p:txBody>
      </p:sp>
      <p:sp>
        <p:nvSpPr>
          <p:cNvPr id="2" name="矩形 1">
            <a:extLst>
              <a:ext uri="{FF2B5EF4-FFF2-40B4-BE49-F238E27FC236}">
                <a16:creationId xmlns:a16="http://schemas.microsoft.com/office/drawing/2014/main" id="{270B5984-B7AA-4C1A-9104-B26EEF52184C}"/>
              </a:ext>
            </a:extLst>
          </p:cNvPr>
          <p:cNvSpPr/>
          <p:nvPr/>
        </p:nvSpPr>
        <p:spPr>
          <a:xfrm>
            <a:off x="2950402" y="2782940"/>
            <a:ext cx="6647974" cy="1938992"/>
          </a:xfrm>
          <a:prstGeom prst="rect">
            <a:avLst/>
          </a:prstGeom>
        </p:spPr>
        <p:txBody>
          <a:bodyPr wrap="none">
            <a:spAutoFit/>
          </a:bodyPr>
          <a:lstStyle/>
          <a:p>
            <a:r>
              <a:rPr lang="zh-CN" altLang="en-US" sz="2400" dirty="0"/>
              <a:t>二月目标：完成将推荐算法与区块链结合的调研</a:t>
            </a:r>
            <a:endParaRPr lang="en-US" altLang="zh-CN" sz="2400" dirty="0"/>
          </a:p>
          <a:p>
            <a:r>
              <a:rPr lang="zh-CN" altLang="en-US" sz="2400" dirty="0"/>
              <a:t>三月目标：开始推荐算法与区块链结合的实验</a:t>
            </a:r>
            <a:endParaRPr lang="en-US" altLang="zh-CN" sz="2400" dirty="0"/>
          </a:p>
          <a:p>
            <a:r>
              <a:rPr lang="zh-CN" altLang="en-US" sz="2400" dirty="0"/>
              <a:t>四月目标：完成推荐算法与区块链结合的实验</a:t>
            </a:r>
            <a:endParaRPr lang="en-US" altLang="zh-CN" sz="2400" dirty="0"/>
          </a:p>
          <a:p>
            <a:r>
              <a:rPr lang="zh-CN" altLang="en-US" sz="2400" dirty="0"/>
              <a:t>五月目标：完成论文初稿</a:t>
            </a:r>
            <a:endParaRPr lang="en-US" altLang="zh-CN" sz="2400" dirty="0"/>
          </a:p>
          <a:p>
            <a:r>
              <a:rPr lang="zh-CN" altLang="en-US" sz="2400" dirty="0"/>
              <a:t>六月目标：完成论文</a:t>
            </a:r>
          </a:p>
        </p:txBody>
      </p:sp>
    </p:spTree>
    <p:extLst>
      <p:ext uri="{BB962C8B-B14F-4D97-AF65-F5344CB8AC3E}">
        <p14:creationId xmlns:p14="http://schemas.microsoft.com/office/powerpoint/2010/main" val="23077494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606</Words>
  <Application>Microsoft Office PowerPoint</Application>
  <PresentationFormat>宽屏</PresentationFormat>
  <Paragraphs>41</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a179644524@163.com</cp:lastModifiedBy>
  <cp:revision>44</cp:revision>
  <dcterms:created xsi:type="dcterms:W3CDTF">2014-08-07T06:03:00Z</dcterms:created>
  <dcterms:modified xsi:type="dcterms:W3CDTF">2019-01-24T00:45:48Z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