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87" r:id="rId3"/>
    <p:sldId id="288" r:id="rId4"/>
    <p:sldId id="275" r:id="rId5"/>
    <p:sldId id="289" r:id="rId6"/>
    <p:sldId id="290" r:id="rId7"/>
    <p:sldId id="291" r:id="rId8"/>
    <p:sldId id="292" r:id="rId9"/>
    <p:sldId id="269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6B7"/>
    <a:srgbClr val="6E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346" autoAdjust="0"/>
  </p:normalViewPr>
  <p:slideViewPr>
    <p:cSldViewPr snapToGrid="0">
      <p:cViewPr varScale="1">
        <p:scale>
          <a:sx n="67" d="100"/>
          <a:sy n="67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D2FC-66FA-444F-98F3-FBCFE01EB7DC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6AAF024-6F13-4C86-B726-AED4CD301B96}"/>
              </a:ext>
            </a:extLst>
          </p:cNvPr>
          <p:cNvGrpSpPr/>
          <p:nvPr/>
        </p:nvGrpSpPr>
        <p:grpSpPr>
          <a:xfrm>
            <a:off x="4010764" y="1943105"/>
            <a:ext cx="4304560" cy="3285295"/>
            <a:chOff x="4196507" y="1943105"/>
            <a:chExt cx="4304560" cy="3285295"/>
          </a:xfrm>
        </p:grpSpPr>
        <p:sp>
          <p:nvSpPr>
            <p:cNvPr id="20" name="PA_文本框 19"/>
            <p:cNvSpPr txBox="1"/>
            <p:nvPr>
              <p:custDataLst>
                <p:tags r:id="rId1"/>
              </p:custDataLst>
            </p:nvPr>
          </p:nvSpPr>
          <p:spPr>
            <a:xfrm>
              <a:off x="4374388" y="2751024"/>
              <a:ext cx="3969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6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工 作 总 结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PA_文本框 25"/>
            <p:cNvSpPr txBox="1"/>
            <p:nvPr>
              <p:custDataLst>
                <p:tags r:id="rId2"/>
              </p:custDataLst>
            </p:nvPr>
          </p:nvSpPr>
          <p:spPr>
            <a:xfrm>
              <a:off x="4196507" y="3848228"/>
              <a:ext cx="4304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2800" dirty="0">
                  <a:solidFill>
                    <a:srgbClr val="3BB6B7"/>
                  </a:solidFill>
                  <a:latin typeface="微软雅黑" pitchFamily="34" charset="-122"/>
                  <a:ea typeface="微软雅黑" pitchFamily="34" charset="-122"/>
                </a:rPr>
                <a:t>Work summary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85560" y="4766735"/>
              <a:ext cx="25066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ln>
                    <a:solidFill>
                      <a:prstClr val="white"/>
                    </a:solidFill>
                  </a:ln>
                  <a:solidFill>
                    <a:srgbClr val="3BB6B7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汇报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solidFill>
                      <a:prstClr val="white"/>
                    </a:solidFill>
                  </a:ln>
                  <a:solidFill>
                    <a:srgbClr val="3BB6B7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人：</a:t>
              </a:r>
              <a:r>
                <a:rPr lang="zh-CN" altLang="en-US" sz="2400" b="1" noProof="0" dirty="0">
                  <a:ln>
                    <a:solidFill>
                      <a:prstClr val="white"/>
                    </a:solidFill>
                  </a:ln>
                  <a:solidFill>
                    <a:srgbClr val="3BB6B7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张艺雯</a:t>
              </a:r>
              <a:endParaRPr kumimoji="0" lang="en-US" sz="2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srgbClr val="3BB6B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6AF6C94-DD45-405E-8C72-7686112D23AD}"/>
                </a:ext>
              </a:extLst>
            </p:cNvPr>
            <p:cNvSpPr txBox="1"/>
            <p:nvPr/>
          </p:nvSpPr>
          <p:spPr>
            <a:xfrm>
              <a:off x="4742664" y="1943105"/>
              <a:ext cx="3002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rgbClr val="3BB6B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2019</a:t>
              </a:r>
              <a:endParaRPr lang="zh-CN" altLang="en-US" sz="5400" b="1" dirty="0">
                <a:solidFill>
                  <a:srgbClr val="3BB6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47482" y="2798272"/>
            <a:ext cx="6097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感谢</a:t>
            </a:r>
            <a:r>
              <a:rPr lang="zh-CN" altLang="en-US" sz="4400" b="1" noProof="0" dirty="0">
                <a:solidFill>
                  <a:srgbClr val="3BB6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您的聆听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47482" y="3557913"/>
            <a:ext cx="6012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Thank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for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listening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42583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4242" y="264694"/>
            <a:ext cx="2863515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下箭头 21"/>
          <p:cNvSpPr>
            <a:spLocks noChangeArrowheads="1"/>
          </p:cNvSpPr>
          <p:nvPr/>
        </p:nvSpPr>
        <p:spPr bwMode="auto">
          <a:xfrm>
            <a:off x="5286376" y="1870577"/>
            <a:ext cx="1608138" cy="1884363"/>
          </a:xfrm>
          <a:prstGeom prst="downArrow">
            <a:avLst>
              <a:gd name="adj1" fmla="val 50000"/>
              <a:gd name="adj2" fmla="val 54162"/>
            </a:avLst>
          </a:prstGeom>
          <a:solidFill>
            <a:srgbClr val="3BB6B7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下箭头 22"/>
          <p:cNvSpPr>
            <a:spLocks noChangeArrowheads="1"/>
          </p:cNvSpPr>
          <p:nvPr/>
        </p:nvSpPr>
        <p:spPr bwMode="auto">
          <a:xfrm rot="16200000">
            <a:off x="4180683" y="2946108"/>
            <a:ext cx="1435100" cy="1808163"/>
          </a:xfrm>
          <a:prstGeom prst="downArrow">
            <a:avLst>
              <a:gd name="adj1" fmla="val 50000"/>
              <a:gd name="adj2" fmla="val 54131"/>
            </a:avLst>
          </a:prstGeom>
          <a:solidFill>
            <a:srgbClr val="6ED0D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下箭头 23"/>
          <p:cNvSpPr>
            <a:spLocks noChangeArrowheads="1"/>
          </p:cNvSpPr>
          <p:nvPr/>
        </p:nvSpPr>
        <p:spPr bwMode="auto">
          <a:xfrm rot="5400000">
            <a:off x="6565108" y="2946108"/>
            <a:ext cx="1435100" cy="1808163"/>
          </a:xfrm>
          <a:prstGeom prst="downArrow">
            <a:avLst>
              <a:gd name="adj1" fmla="val 50000"/>
              <a:gd name="adj2" fmla="val 54131"/>
            </a:avLst>
          </a:prstGeom>
          <a:solidFill>
            <a:srgbClr val="6ED0D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下箭头 24"/>
          <p:cNvSpPr>
            <a:spLocks noChangeArrowheads="1"/>
          </p:cNvSpPr>
          <p:nvPr/>
        </p:nvSpPr>
        <p:spPr bwMode="auto">
          <a:xfrm rot="10800000">
            <a:off x="5286376" y="3945440"/>
            <a:ext cx="1608138" cy="1884362"/>
          </a:xfrm>
          <a:prstGeom prst="downArrow">
            <a:avLst>
              <a:gd name="adj1" fmla="val 50000"/>
              <a:gd name="adj2" fmla="val 54162"/>
            </a:avLst>
          </a:prstGeom>
          <a:solidFill>
            <a:srgbClr val="3BB6B7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4278318" y="3615242"/>
            <a:ext cx="100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6840530" y="3605068"/>
            <a:ext cx="958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5853116" y="1954019"/>
            <a:ext cx="4411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5862806" y="4085138"/>
            <a:ext cx="605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7"/>
          <p:cNvSpPr txBox="1">
            <a:spLocks noChangeArrowheads="1"/>
          </p:cNvSpPr>
          <p:nvPr/>
        </p:nvSpPr>
        <p:spPr bwMode="auto">
          <a:xfrm>
            <a:off x="4478339" y="5156702"/>
            <a:ext cx="695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8"/>
          <p:cNvSpPr txBox="1">
            <a:spLocks noChangeArrowheads="1"/>
          </p:cNvSpPr>
          <p:nvPr/>
        </p:nvSpPr>
        <p:spPr bwMode="auto">
          <a:xfrm>
            <a:off x="7018339" y="1867402"/>
            <a:ext cx="695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9"/>
          <p:cNvSpPr txBox="1">
            <a:spLocks noChangeArrowheads="1"/>
          </p:cNvSpPr>
          <p:nvPr/>
        </p:nvSpPr>
        <p:spPr bwMode="auto">
          <a:xfrm>
            <a:off x="4519614" y="1900740"/>
            <a:ext cx="695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20"/>
          <p:cNvSpPr txBox="1">
            <a:spLocks noChangeArrowheads="1"/>
          </p:cNvSpPr>
          <p:nvPr/>
        </p:nvSpPr>
        <p:spPr bwMode="auto">
          <a:xfrm>
            <a:off x="6924676" y="5156702"/>
            <a:ext cx="695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30050" y="2312844"/>
            <a:ext cx="146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研究背景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57299" y="4762358"/>
            <a:ext cx="144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研究进展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35965" y="2250855"/>
            <a:ext cx="144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研究内容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35965" y="4762358"/>
            <a:ext cx="18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下一步工作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4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11088" y="1788361"/>
            <a:ext cx="3146425" cy="1992312"/>
          </a:xfrm>
          <a:prstGeom prst="rect">
            <a:avLst/>
          </a:prstGeom>
          <a:solidFill>
            <a:srgbClr val="6ED0D0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65883" y="1831225"/>
            <a:ext cx="3144838" cy="1992312"/>
          </a:xfrm>
          <a:prstGeom prst="rect">
            <a:avLst/>
          </a:prstGeom>
          <a:solidFill>
            <a:srgbClr val="3BB6B7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1417619" y="4063096"/>
            <a:ext cx="33843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Mobile Charging Vehicle (MCV)</a:t>
            </a: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650836" y="4465503"/>
            <a:ext cx="23336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造价成本较高</a:t>
            </a: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交通堵塞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8126416" y="4089169"/>
            <a:ext cx="25862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Static Charging Pile (SCP)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8252705" y="4455032"/>
            <a:ext cx="23336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占用土地资源</a:t>
            </a: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一旦部署难以更改</a:t>
            </a:r>
            <a:endParaRPr lang="zh-CN" altLang="en-US" dirty="0">
              <a:solidFill>
                <a:srgbClr val="A5A5A5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B8B739-4524-4574-9C61-B89D2F6B4ADD}"/>
              </a:ext>
            </a:extLst>
          </p:cNvPr>
          <p:cNvSpPr txBox="1"/>
          <p:nvPr/>
        </p:nvSpPr>
        <p:spPr>
          <a:xfrm>
            <a:off x="4664242" y="264694"/>
            <a:ext cx="2863515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21" name="Picture 2" descr="C:\Users\dell\Desktop\QQ图片20171107215408.png">
            <a:extLst>
              <a:ext uri="{FF2B5EF4-FFF2-40B4-BE49-F238E27FC236}">
                <a16:creationId xmlns:a16="http://schemas.microsoft.com/office/drawing/2014/main" id="{AD0C7763-917C-4E21-B0D1-7C98843A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44" y="1899717"/>
            <a:ext cx="2721142" cy="175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dell\Desktop\Img431580942.jpeg">
            <a:extLst>
              <a:ext uri="{FF2B5EF4-FFF2-40B4-BE49-F238E27FC236}">
                <a16:creationId xmlns:a16="http://schemas.microsoft.com/office/drawing/2014/main" id="{927CA5D3-8555-487A-8952-ECB32958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766" y="1894525"/>
            <a:ext cx="2753854" cy="183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8">
            <a:extLst>
              <a:ext uri="{FF2B5EF4-FFF2-40B4-BE49-F238E27FC236}">
                <a16:creationId xmlns:a16="http://schemas.microsoft.com/office/drawing/2014/main" id="{B2DBE84D-B261-4DE5-A3BE-9F97AE813B78}"/>
              </a:ext>
            </a:extLst>
          </p:cNvPr>
          <p:cNvSpPr txBox="1"/>
          <p:nvPr/>
        </p:nvSpPr>
        <p:spPr>
          <a:xfrm>
            <a:off x="867753" y="5489807"/>
            <a:ext cx="1061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SCP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MCV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混合充电模式下如何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MCV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的个数以及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SCP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的部署以降低租赁公司的运维成本？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88E553-2D06-4D4C-941C-D40F1A4A1EA9}"/>
              </a:ext>
            </a:extLst>
          </p:cNvPr>
          <p:cNvSpPr txBox="1"/>
          <p:nvPr/>
        </p:nvSpPr>
        <p:spPr>
          <a:xfrm>
            <a:off x="4934623" y="4465503"/>
            <a:ext cx="250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研究问题？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011227A-9506-4F10-866F-8B55915EDC58}"/>
              </a:ext>
            </a:extLst>
          </p:cNvPr>
          <p:cNvSpPr/>
          <p:nvPr/>
        </p:nvSpPr>
        <p:spPr>
          <a:xfrm>
            <a:off x="4457513" y="4534166"/>
            <a:ext cx="585975" cy="269127"/>
          </a:xfrm>
          <a:prstGeom prst="rightArrow">
            <a:avLst/>
          </a:prstGeom>
          <a:solidFill>
            <a:srgbClr val="3BB6B7"/>
          </a:solidFill>
          <a:ln>
            <a:solidFill>
              <a:srgbClr val="3BB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771E22C-E688-4565-86B3-1C871A40B393}"/>
              </a:ext>
            </a:extLst>
          </p:cNvPr>
          <p:cNvSpPr/>
          <p:nvPr/>
        </p:nvSpPr>
        <p:spPr>
          <a:xfrm rot="10800000">
            <a:off x="7177085" y="4548453"/>
            <a:ext cx="585975" cy="269127"/>
          </a:xfrm>
          <a:prstGeom prst="rightArrow">
            <a:avLst/>
          </a:prstGeom>
          <a:solidFill>
            <a:srgbClr val="3BB6B7"/>
          </a:solidFill>
          <a:ln>
            <a:solidFill>
              <a:srgbClr val="3BB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4242" y="264694"/>
            <a:ext cx="2863515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987758" y="2110624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8024646" y="2436061"/>
            <a:ext cx="2554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You can click here to enter your text. You can click here to enter your text. 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132596" y="2110624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1D7E21B-FD86-40F5-B6AF-6FE073970CE6}"/>
              </a:ext>
            </a:extLst>
          </p:cNvPr>
          <p:cNvGrpSpPr/>
          <p:nvPr/>
        </p:nvGrpSpPr>
        <p:grpSpPr>
          <a:xfrm>
            <a:off x="338599" y="2341983"/>
            <a:ext cx="11514794" cy="648072"/>
            <a:chOff x="725379" y="1130318"/>
            <a:chExt cx="11514794" cy="648072"/>
          </a:xfrm>
        </p:grpSpPr>
        <p:sp>
          <p:nvSpPr>
            <p:cNvPr id="30" name="箭头: V 形 75">
              <a:extLst>
                <a:ext uri="{FF2B5EF4-FFF2-40B4-BE49-F238E27FC236}">
                  <a16:creationId xmlns:a16="http://schemas.microsoft.com/office/drawing/2014/main" id="{66B3AFBA-E8BC-4AB1-ADE7-55B28343390B}"/>
                </a:ext>
              </a:extLst>
            </p:cNvPr>
            <p:cNvSpPr/>
            <p:nvPr/>
          </p:nvSpPr>
          <p:spPr>
            <a:xfrm>
              <a:off x="11563795" y="1130318"/>
              <a:ext cx="676378" cy="648072"/>
            </a:xfrm>
            <a:prstGeom prst="chevron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1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DCAC52-1F25-4069-9626-C0DEC53CCD50}"/>
                </a:ext>
              </a:extLst>
            </p:cNvPr>
            <p:cNvGrpSpPr/>
            <p:nvPr/>
          </p:nvGrpSpPr>
          <p:grpSpPr>
            <a:xfrm>
              <a:off x="725379" y="1322685"/>
              <a:ext cx="11176604" cy="421431"/>
              <a:chOff x="725379" y="1322685"/>
              <a:chExt cx="11176604" cy="421431"/>
            </a:xfrm>
          </p:grpSpPr>
          <p:grpSp>
            <p:nvGrpSpPr>
              <p:cNvPr id="32" name="Group 3">
                <a:extLst>
                  <a:ext uri="{FF2B5EF4-FFF2-40B4-BE49-F238E27FC236}">
                    <a16:creationId xmlns:a16="http://schemas.microsoft.com/office/drawing/2014/main" id="{27430228-3850-4ED0-A579-DA707F09CD81}"/>
                  </a:ext>
                </a:extLst>
              </p:cNvPr>
              <p:cNvGrpSpPr/>
              <p:nvPr/>
            </p:nvGrpSpPr>
            <p:grpSpPr>
              <a:xfrm>
                <a:off x="725379" y="1322689"/>
                <a:ext cx="2799013" cy="421427"/>
                <a:chOff x="1424694" y="3583748"/>
                <a:chExt cx="1499779" cy="399593"/>
              </a:xfrm>
              <a:solidFill>
                <a:srgbClr val="5FBCDB"/>
              </a:solidFill>
            </p:grpSpPr>
            <p:sp>
              <p:nvSpPr>
                <p:cNvPr id="42" name="Round Same Side Corner Rectangle 4">
                  <a:extLst>
                    <a:ext uri="{FF2B5EF4-FFF2-40B4-BE49-F238E27FC236}">
                      <a16:creationId xmlns:a16="http://schemas.microsoft.com/office/drawing/2014/main" id="{000A96B9-26C7-4911-8127-41CEC3B5F8FE}"/>
                    </a:ext>
                  </a:extLst>
                </p:cNvPr>
                <p:cNvSpPr/>
                <p:nvPr/>
              </p:nvSpPr>
              <p:spPr>
                <a:xfrm rot="16200000">
                  <a:off x="2049734" y="2958708"/>
                  <a:ext cx="249700" cy="14997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BB6B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Oval 13">
                  <a:extLst>
                    <a:ext uri="{FF2B5EF4-FFF2-40B4-BE49-F238E27FC236}">
                      <a16:creationId xmlns:a16="http://schemas.microsoft.com/office/drawing/2014/main" id="{592B2A21-07A9-4E61-9E94-2CBF091D26C2}"/>
                    </a:ext>
                  </a:extLst>
                </p:cNvPr>
                <p:cNvSpPr/>
                <p:nvPr/>
              </p:nvSpPr>
              <p:spPr>
                <a:xfrm>
                  <a:off x="2014338" y="3662850"/>
                  <a:ext cx="320492" cy="320491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10">
                <a:extLst>
                  <a:ext uri="{FF2B5EF4-FFF2-40B4-BE49-F238E27FC236}">
                    <a16:creationId xmlns:a16="http://schemas.microsoft.com/office/drawing/2014/main" id="{506EEC15-27AD-4E51-96CC-9028AA4409FC}"/>
                  </a:ext>
                </a:extLst>
              </p:cNvPr>
              <p:cNvGrpSpPr/>
              <p:nvPr/>
            </p:nvGrpSpPr>
            <p:grpSpPr>
              <a:xfrm>
                <a:off x="3524393" y="1322686"/>
                <a:ext cx="2792529" cy="406378"/>
                <a:chOff x="2993261" y="3583747"/>
                <a:chExt cx="1499779" cy="385328"/>
              </a:xfrm>
              <a:solidFill>
                <a:srgbClr val="FFFFFF">
                  <a:lumMod val="65000"/>
                </a:srgbClr>
              </a:solidFill>
            </p:grpSpPr>
            <p:sp>
              <p:nvSpPr>
                <p:cNvPr id="40" name="Round Same Side Corner Rectangle 6">
                  <a:extLst>
                    <a:ext uri="{FF2B5EF4-FFF2-40B4-BE49-F238E27FC236}">
                      <a16:creationId xmlns:a16="http://schemas.microsoft.com/office/drawing/2014/main" id="{36AF572F-CBED-4F55-9C9E-7606DCFCDD95}"/>
                    </a:ext>
                  </a:extLst>
                </p:cNvPr>
                <p:cNvSpPr/>
                <p:nvPr/>
              </p:nvSpPr>
              <p:spPr>
                <a:xfrm rot="5400000" flipH="1">
                  <a:off x="3618301" y="2958707"/>
                  <a:ext cx="249700" cy="149977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14">
                  <a:extLst>
                    <a:ext uri="{FF2B5EF4-FFF2-40B4-BE49-F238E27FC236}">
                      <a16:creationId xmlns:a16="http://schemas.microsoft.com/office/drawing/2014/main" id="{CA23FC77-FB6D-4B01-9491-E71FA880CD3A}"/>
                    </a:ext>
                  </a:extLst>
                </p:cNvPr>
                <p:cNvSpPr/>
                <p:nvPr/>
              </p:nvSpPr>
              <p:spPr>
                <a:xfrm>
                  <a:off x="3582905" y="3648583"/>
                  <a:ext cx="320492" cy="32049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11">
                <a:extLst>
                  <a:ext uri="{FF2B5EF4-FFF2-40B4-BE49-F238E27FC236}">
                    <a16:creationId xmlns:a16="http://schemas.microsoft.com/office/drawing/2014/main" id="{F95F8E6D-7835-4D6B-ADE0-62D49974C27B}"/>
                  </a:ext>
                </a:extLst>
              </p:cNvPr>
              <p:cNvGrpSpPr/>
              <p:nvPr/>
            </p:nvGrpSpPr>
            <p:grpSpPr>
              <a:xfrm>
                <a:off x="6316923" y="1322685"/>
                <a:ext cx="2792530" cy="421428"/>
                <a:chOff x="4561827" y="3583747"/>
                <a:chExt cx="1499779" cy="399599"/>
              </a:xfrm>
              <a:solidFill>
                <a:srgbClr val="5FBCDB"/>
              </a:solidFill>
            </p:grpSpPr>
            <p:sp>
              <p:nvSpPr>
                <p:cNvPr id="38" name="Round Same Side Corner Rectangle 7">
                  <a:extLst>
                    <a:ext uri="{FF2B5EF4-FFF2-40B4-BE49-F238E27FC236}">
                      <a16:creationId xmlns:a16="http://schemas.microsoft.com/office/drawing/2014/main" id="{357F2104-89A7-480D-A214-35E912E06829}"/>
                    </a:ext>
                  </a:extLst>
                </p:cNvPr>
                <p:cNvSpPr/>
                <p:nvPr/>
              </p:nvSpPr>
              <p:spPr>
                <a:xfrm rot="5400000" flipH="1">
                  <a:off x="5186867" y="2958707"/>
                  <a:ext cx="249700" cy="149977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0015642B-6F5C-43E0-9136-6A2280B4C08F}"/>
                    </a:ext>
                  </a:extLst>
                </p:cNvPr>
                <p:cNvSpPr/>
                <p:nvPr/>
              </p:nvSpPr>
              <p:spPr>
                <a:xfrm>
                  <a:off x="5220257" y="3662854"/>
                  <a:ext cx="320492" cy="32049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10">
                <a:extLst>
                  <a:ext uri="{FF2B5EF4-FFF2-40B4-BE49-F238E27FC236}">
                    <a16:creationId xmlns:a16="http://schemas.microsoft.com/office/drawing/2014/main" id="{3487E2F1-7F32-4652-9D14-A34BA3C53E3E}"/>
                  </a:ext>
                </a:extLst>
              </p:cNvPr>
              <p:cNvGrpSpPr/>
              <p:nvPr/>
            </p:nvGrpSpPr>
            <p:grpSpPr>
              <a:xfrm>
                <a:off x="9109454" y="1322685"/>
                <a:ext cx="2792529" cy="406378"/>
                <a:chOff x="2993261" y="3583747"/>
                <a:chExt cx="1499779" cy="385328"/>
              </a:xfrm>
              <a:solidFill>
                <a:srgbClr val="FFFFFF">
                  <a:lumMod val="65000"/>
                </a:srgbClr>
              </a:solidFill>
            </p:grpSpPr>
            <p:sp>
              <p:nvSpPr>
                <p:cNvPr id="36" name="Round Same Side Corner Rectangle 6">
                  <a:extLst>
                    <a:ext uri="{FF2B5EF4-FFF2-40B4-BE49-F238E27FC236}">
                      <a16:creationId xmlns:a16="http://schemas.microsoft.com/office/drawing/2014/main" id="{4808B1E1-4161-4750-86BC-EEB975A483F2}"/>
                    </a:ext>
                  </a:extLst>
                </p:cNvPr>
                <p:cNvSpPr/>
                <p:nvPr/>
              </p:nvSpPr>
              <p:spPr>
                <a:xfrm rot="5400000" flipH="1">
                  <a:off x="3618301" y="2958707"/>
                  <a:ext cx="249700" cy="149977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" name="Oval 14">
                  <a:extLst>
                    <a:ext uri="{FF2B5EF4-FFF2-40B4-BE49-F238E27FC236}">
                      <a16:creationId xmlns:a16="http://schemas.microsoft.com/office/drawing/2014/main" id="{A505EADB-11AC-4FCF-B78D-00CFE0CE033A}"/>
                    </a:ext>
                  </a:extLst>
                </p:cNvPr>
                <p:cNvSpPr/>
                <p:nvPr/>
              </p:nvSpPr>
              <p:spPr>
                <a:xfrm>
                  <a:off x="3582905" y="3648583"/>
                  <a:ext cx="320492" cy="32049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76" b="0" i="0" u="none" strike="noStrike" kern="0" cap="none" spc="0" normalizeH="0" baseline="0" noProof="0">
                    <a:ln>
                      <a:noFill/>
                    </a:ln>
                    <a:solidFill>
                      <a:srgbClr val="3D3F41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9C9EE4B-60AC-40C3-86D1-296CC1BEA5C7}"/>
              </a:ext>
            </a:extLst>
          </p:cNvPr>
          <p:cNvGrpSpPr/>
          <p:nvPr/>
        </p:nvGrpSpPr>
        <p:grpSpPr>
          <a:xfrm>
            <a:off x="399290" y="3236699"/>
            <a:ext cx="3338891" cy="1376026"/>
            <a:chOff x="210012" y="2981748"/>
            <a:chExt cx="3338891" cy="1376026"/>
          </a:xfrm>
        </p:grpSpPr>
        <p:sp>
          <p:nvSpPr>
            <p:cNvPr id="45" name="TextBox 34">
              <a:extLst>
                <a:ext uri="{FF2B5EF4-FFF2-40B4-BE49-F238E27FC236}">
                  <a16:creationId xmlns:a16="http://schemas.microsoft.com/office/drawing/2014/main" id="{44606A51-5C16-42E7-B104-15438DA79F23}"/>
                </a:ext>
              </a:extLst>
            </p:cNvPr>
            <p:cNvSpPr txBox="1"/>
            <p:nvPr/>
          </p:nvSpPr>
          <p:spPr>
            <a:xfrm>
              <a:off x="513913" y="3217174"/>
              <a:ext cx="3034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D3F4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充电桩位置优化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3347FFE-AF7E-4A4D-B441-C99A8EC506F0}"/>
                </a:ext>
              </a:extLst>
            </p:cNvPr>
            <p:cNvSpPr/>
            <p:nvPr/>
          </p:nvSpPr>
          <p:spPr>
            <a:xfrm>
              <a:off x="210012" y="2981748"/>
              <a:ext cx="2472240" cy="1376026"/>
            </a:xfrm>
            <a:prstGeom prst="rect">
              <a:avLst/>
            </a:prstGeom>
            <a:noFill/>
            <a:ln w="12700" cap="flat" cmpd="sng" algn="ctr">
              <a:solidFill>
                <a:srgbClr val="04AED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9E8FFA99-A440-4678-8963-0AA6F8C5AFBC}"/>
                </a:ext>
              </a:extLst>
            </p:cNvPr>
            <p:cNvSpPr txBox="1"/>
            <p:nvPr/>
          </p:nvSpPr>
          <p:spPr>
            <a:xfrm>
              <a:off x="421526" y="3748647"/>
              <a:ext cx="226422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3F4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已知数量充电桩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0CA61C-5FDD-47FE-84DE-7D3C56BB5F5F}"/>
              </a:ext>
            </a:extLst>
          </p:cNvPr>
          <p:cNvGrpSpPr/>
          <p:nvPr/>
        </p:nvGrpSpPr>
        <p:grpSpPr>
          <a:xfrm>
            <a:off x="3212239" y="3236699"/>
            <a:ext cx="2717904" cy="1376026"/>
            <a:chOff x="3212239" y="3236699"/>
            <a:chExt cx="2717904" cy="1376026"/>
          </a:xfrm>
        </p:grpSpPr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EF749A91-B9F5-4152-B59B-F4C08325A5F6}"/>
                </a:ext>
              </a:extLst>
            </p:cNvPr>
            <p:cNvSpPr txBox="1"/>
            <p:nvPr/>
          </p:nvSpPr>
          <p:spPr>
            <a:xfrm>
              <a:off x="3212239" y="3472125"/>
              <a:ext cx="27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D3F4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充电桩数量优化</a:t>
              </a:r>
            </a:p>
          </p:txBody>
        </p:sp>
        <p:sp>
          <p:nvSpPr>
            <p:cNvPr id="50" name="TextBox 7">
              <a:extLst>
                <a:ext uri="{FF2B5EF4-FFF2-40B4-BE49-F238E27FC236}">
                  <a16:creationId xmlns:a16="http://schemas.microsoft.com/office/drawing/2014/main" id="{DAACEE03-A8A0-47F9-8573-5E00161A9F06}"/>
                </a:ext>
              </a:extLst>
            </p:cNvPr>
            <p:cNvSpPr txBox="1"/>
            <p:nvPr/>
          </p:nvSpPr>
          <p:spPr>
            <a:xfrm>
              <a:off x="3439076" y="3977173"/>
              <a:ext cx="226422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3F4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未知数量充电桩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2E2D77-CCC4-47DB-ABEF-BBA93E04F76E}"/>
                </a:ext>
              </a:extLst>
            </p:cNvPr>
            <p:cNvSpPr/>
            <p:nvPr/>
          </p:nvSpPr>
          <p:spPr>
            <a:xfrm>
              <a:off x="3378092" y="3236699"/>
              <a:ext cx="2386199" cy="1376026"/>
            </a:xfrm>
            <a:prstGeom prst="rect">
              <a:avLst/>
            </a:prstGeom>
            <a:noFill/>
            <a:ln w="12700" cap="flat" cmpd="sng" algn="ctr">
              <a:solidFill>
                <a:srgbClr val="04AED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C8FAB04-CFC7-4221-9C58-4C054B24B642}"/>
              </a:ext>
            </a:extLst>
          </p:cNvPr>
          <p:cNvSpPr/>
          <p:nvPr/>
        </p:nvSpPr>
        <p:spPr>
          <a:xfrm>
            <a:off x="6226629" y="3222171"/>
            <a:ext cx="2322285" cy="1794810"/>
          </a:xfrm>
          <a:prstGeom prst="rect">
            <a:avLst/>
          </a:prstGeom>
          <a:noFill/>
          <a:ln w="12700" cap="flat" cmpd="sng" algn="ctr">
            <a:solidFill>
              <a:srgbClr val="04AED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54" name="TextBox 39">
            <a:extLst>
              <a:ext uri="{FF2B5EF4-FFF2-40B4-BE49-F238E27FC236}">
                <a16:creationId xmlns:a16="http://schemas.microsoft.com/office/drawing/2014/main" id="{EF15EF9C-602C-463B-B8C4-BEE17745AC8B}"/>
              </a:ext>
            </a:extLst>
          </p:cNvPr>
          <p:cNvSpPr txBox="1"/>
          <p:nvPr/>
        </p:nvSpPr>
        <p:spPr>
          <a:xfrm>
            <a:off x="6226629" y="3727076"/>
            <a:ext cx="232228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出发点</a:t>
            </a: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depot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按需充电模式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周期性充电模式</a:t>
            </a: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82D9DA5-436D-49C4-A538-4E1E10D25A37}"/>
              </a:ext>
            </a:extLst>
          </p:cNvPr>
          <p:cNvSpPr txBox="1"/>
          <p:nvPr/>
        </p:nvSpPr>
        <p:spPr>
          <a:xfrm>
            <a:off x="6095996" y="3323871"/>
            <a:ext cx="27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充电回路构建</a:t>
            </a:r>
          </a:p>
        </p:txBody>
      </p:sp>
      <p:sp>
        <p:nvSpPr>
          <p:cNvPr id="56" name="TextBox 37">
            <a:extLst>
              <a:ext uri="{FF2B5EF4-FFF2-40B4-BE49-F238E27FC236}">
                <a16:creationId xmlns:a16="http://schemas.microsoft.com/office/drawing/2014/main" id="{65D68612-2378-4B6D-811B-B330C475F31B}"/>
              </a:ext>
            </a:extLst>
          </p:cNvPr>
          <p:cNvSpPr txBox="1"/>
          <p:nvPr/>
        </p:nvSpPr>
        <p:spPr>
          <a:xfrm>
            <a:off x="8813900" y="3323871"/>
            <a:ext cx="27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充电回路分配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B6AB88B-B3EF-4552-BF03-BD7079B3BB23}"/>
              </a:ext>
            </a:extLst>
          </p:cNvPr>
          <p:cNvCxnSpPr/>
          <p:nvPr/>
        </p:nvCxnSpPr>
        <p:spPr>
          <a:xfrm>
            <a:off x="5930143" y="2940728"/>
            <a:ext cx="1" cy="3372986"/>
          </a:xfrm>
          <a:prstGeom prst="line">
            <a:avLst/>
          </a:prstGeom>
          <a:noFill/>
          <a:ln w="6350" cap="flat" cmpd="sng" algn="ctr">
            <a:solidFill>
              <a:srgbClr val="04AEDA"/>
            </a:solidFill>
            <a:prstDash val="dash"/>
            <a:miter lim="800000"/>
          </a:ln>
          <a:effectLst/>
        </p:spPr>
      </p:cxnSp>
      <p:sp>
        <p:nvSpPr>
          <p:cNvPr id="58" name="TextBox 5">
            <a:extLst>
              <a:ext uri="{FF2B5EF4-FFF2-40B4-BE49-F238E27FC236}">
                <a16:creationId xmlns:a16="http://schemas.microsoft.com/office/drawing/2014/main" id="{A8B018E6-0B61-4F09-ADB4-F459FD62E3FA}"/>
              </a:ext>
            </a:extLst>
          </p:cNvPr>
          <p:cNvSpPr txBox="1"/>
          <p:nvPr/>
        </p:nvSpPr>
        <p:spPr>
          <a:xfrm>
            <a:off x="945121" y="5726852"/>
            <a:ext cx="362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D3F41"/>
                </a:solidFill>
                <a:latin typeface="黑体"/>
                <a:ea typeface="黑体"/>
              </a:rPr>
              <a:t>优化充电桩</a:t>
            </a:r>
            <a:r>
              <a:rPr lang="en-US" altLang="zh-CN" sz="2000" dirty="0">
                <a:solidFill>
                  <a:srgbClr val="3D3F41"/>
                </a:solidFill>
                <a:latin typeface="黑体"/>
                <a:ea typeface="黑体"/>
              </a:rPr>
              <a:t>SCP</a:t>
            </a:r>
            <a:r>
              <a:rPr lang="zh-CN" altLang="en-US" sz="2000" dirty="0">
                <a:solidFill>
                  <a:srgbClr val="3D3F41"/>
                </a:solidFill>
                <a:latin typeface="黑体"/>
                <a:ea typeface="黑体"/>
              </a:rPr>
              <a:t>部署数量与位置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id="{77D0A793-793E-4366-9ED3-8BE9282F0EA3}"/>
              </a:ext>
            </a:extLst>
          </p:cNvPr>
          <p:cNvSpPr txBox="1"/>
          <p:nvPr/>
        </p:nvSpPr>
        <p:spPr>
          <a:xfrm>
            <a:off x="7515487" y="5704114"/>
            <a:ext cx="342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D3F41"/>
                </a:solidFill>
                <a:latin typeface="黑体"/>
                <a:ea typeface="黑体"/>
              </a:rPr>
              <a:t>最小化移动充电车</a:t>
            </a:r>
            <a:r>
              <a:rPr lang="en-US" altLang="zh-CN" sz="2000" dirty="0">
                <a:solidFill>
                  <a:srgbClr val="3D3F41"/>
                </a:solidFill>
                <a:latin typeface="黑体"/>
                <a:ea typeface="黑体"/>
              </a:rPr>
              <a:t>MCV</a:t>
            </a:r>
            <a:r>
              <a:rPr lang="zh-CN" altLang="en-US" sz="2000" dirty="0">
                <a:solidFill>
                  <a:srgbClr val="3D3F41"/>
                </a:solidFill>
                <a:latin typeface="黑体"/>
                <a:ea typeface="黑体"/>
              </a:rPr>
              <a:t>数量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A45FC9D-6AF2-45E5-A1F4-53A918F0200F}"/>
              </a:ext>
            </a:extLst>
          </p:cNvPr>
          <p:cNvSpPr/>
          <p:nvPr/>
        </p:nvSpPr>
        <p:spPr>
          <a:xfrm>
            <a:off x="2220686" y="1527001"/>
            <a:ext cx="77361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MCV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混合充电模式下如何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MCV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的个数以及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的部署以降低租赁公司的运维成本？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987758" y="2110624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336867-72E9-46ED-AA1C-477C03C09E59}"/>
              </a:ext>
            </a:extLst>
          </p:cNvPr>
          <p:cNvSpPr txBox="1"/>
          <p:nvPr/>
        </p:nvSpPr>
        <p:spPr>
          <a:xfrm>
            <a:off x="3786188" y="328613"/>
            <a:ext cx="487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已知数量静态充电桩优化部署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0B9513-545F-443F-8B74-0C86CCB428CF}"/>
              </a:ext>
            </a:extLst>
          </p:cNvPr>
          <p:cNvSpPr txBox="1"/>
          <p:nvPr/>
        </p:nvSpPr>
        <p:spPr>
          <a:xfrm>
            <a:off x="828674" y="1243013"/>
            <a:ext cx="526732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：在共享电单车动态变化条件下，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基于网格划分最大化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充电覆盖范围内共享电单车个数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9B3332-BF31-4A9F-9403-36E7D8A5F271}"/>
              </a:ext>
            </a:extLst>
          </p:cNvPr>
          <p:cNvSpPr txBox="1"/>
          <p:nvPr/>
        </p:nvSpPr>
        <p:spPr>
          <a:xfrm>
            <a:off x="857248" y="2171687"/>
            <a:ext cx="5057775" cy="50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）基于网格划分确定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待选部署区域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具体部署位置确定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次取样均得到电单车均匀分布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3BB6B7"/>
                </a:solidFill>
                <a:latin typeface="微软雅黑" pitchFamily="34" charset="-122"/>
                <a:ea typeface="微软雅黑" pitchFamily="34" charset="-122"/>
              </a:rPr>
              <a:t>部署于待选子网格中心位置</a:t>
            </a:r>
            <a:endParaRPr lang="en-US" altLang="zh-CN" dirty="0">
              <a:solidFill>
                <a:srgbClr val="3BB6B7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次取样没有得到电单车均匀分布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）超过</a:t>
            </a: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k/2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次取样均均匀分布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3BB6B7"/>
                </a:solidFill>
                <a:latin typeface="微软雅黑" pitchFamily="34" charset="-122"/>
                <a:ea typeface="微软雅黑" pitchFamily="34" charset="-122"/>
              </a:rPr>
              <a:t>部署于待选子网格中心位置</a:t>
            </a:r>
            <a:endParaRPr lang="en-US" altLang="zh-CN" dirty="0">
              <a:solidFill>
                <a:srgbClr val="3BB6B7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）均匀分布次数没有超过</a:t>
            </a: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k/2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3BB6B7"/>
                </a:solidFill>
                <a:latin typeface="微软雅黑" pitchFamily="34" charset="-122"/>
                <a:ea typeface="微软雅黑" pitchFamily="34" charset="-122"/>
              </a:rPr>
              <a:t>基于几何位置进行优化部署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552EE8-69AD-49BD-9540-5DA9077B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94" y="1100133"/>
            <a:ext cx="4199758" cy="2643939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2BD88DBF-70BE-4667-96C8-F79749C5D18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5004" r="8105" b="1309"/>
          <a:stretch/>
        </p:blipFill>
        <p:spPr bwMode="auto">
          <a:xfrm>
            <a:off x="6686550" y="3883023"/>
            <a:ext cx="4648201" cy="294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33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987758" y="2110624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132596" y="2110624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336867-72E9-46ED-AA1C-477C03C09E59}"/>
              </a:ext>
            </a:extLst>
          </p:cNvPr>
          <p:cNvSpPr txBox="1"/>
          <p:nvPr/>
        </p:nvSpPr>
        <p:spPr>
          <a:xfrm>
            <a:off x="3786188" y="328613"/>
            <a:ext cx="487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知数量静态充电桩优化部署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0B9513-545F-443F-8B74-0C86CCB428CF}"/>
              </a:ext>
            </a:extLst>
          </p:cNvPr>
          <p:cNvSpPr txBox="1"/>
          <p:nvPr/>
        </p:nvSpPr>
        <p:spPr>
          <a:xfrm>
            <a:off x="828674" y="1243013"/>
            <a:ext cx="526732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最小化</a:t>
            </a:r>
            <a:r>
              <a:rPr lang="zh-CN" altLang="en-US" sz="20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充电桩</a:t>
            </a:r>
            <a:r>
              <a:rPr lang="en-US" altLang="zh-CN" sz="20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SCP</a:t>
            </a:r>
            <a:r>
              <a:rPr lang="zh-CN" altLang="en-US" sz="2000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部署数量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9B3332-BF31-4A9F-9403-36E7D8A5F271}"/>
              </a:ext>
            </a:extLst>
          </p:cNvPr>
          <p:cNvSpPr txBox="1"/>
          <p:nvPr/>
        </p:nvSpPr>
        <p:spPr>
          <a:xfrm>
            <a:off x="857248" y="1828777"/>
            <a:ext cx="5400677" cy="54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研究思路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</a:t>
            </a:r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算法确定</a:t>
            </a:r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负责充电区域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）优化函数构建（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最小化充电桩</a:t>
            </a: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SCP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部署数量）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457200">
              <a:lnSpc>
                <a:spcPct val="150000"/>
              </a:lnSpc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约束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保证这一关键区域内的所有节点都至少属                                 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于一个</a:t>
            </a: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SCP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的覆盖区域内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）部署位置优化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基于单个节点所属范围存在相交，相离等特殊</a:t>
            </a:r>
            <a:endParaRPr lang="en-US" altLang="zh-CN" dirty="0">
              <a:solidFill>
                <a:srgbClr val="3D3F4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dirty="0">
                <a:solidFill>
                  <a:srgbClr val="3D3F41"/>
                </a:solidFill>
                <a:latin typeface="微软雅黑" pitchFamily="34" charset="-122"/>
                <a:ea typeface="微软雅黑" pitchFamily="34" charset="-122"/>
              </a:rPr>
              <a:t>情况进行优化</a:t>
            </a:r>
          </a:p>
          <a:p>
            <a:pPr lvl="0"/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/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/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CAF90D-E8C9-4117-8D88-F62BC673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8" y="1119584"/>
            <a:ext cx="4143373" cy="2803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5976EB-D90C-4E22-8695-C0E67EDF3D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1" y="4106987"/>
            <a:ext cx="4019551" cy="2422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111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E3B1291-4CC1-4CDC-8815-AC33524F7DAA}"/>
              </a:ext>
            </a:extLst>
          </p:cNvPr>
          <p:cNvSpPr txBox="1"/>
          <p:nvPr/>
        </p:nvSpPr>
        <p:spPr>
          <a:xfrm>
            <a:off x="2886075" y="442913"/>
            <a:ext cx="687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周期性充电方式下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MCV</a:t>
            </a:r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可调度性研究与数量优化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F524F-0636-45CC-8D21-A71CE2B2DF7E}"/>
              </a:ext>
            </a:extLst>
          </p:cNvPr>
          <p:cNvSpPr txBox="1"/>
          <p:nvPr/>
        </p:nvSpPr>
        <p:spPr>
          <a:xfrm>
            <a:off x="614363" y="1557338"/>
            <a:ext cx="490061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：在满足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可调度性条件下构建充电回路，通过充电回路分配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95A07-1724-4392-968B-63861E2F9252}"/>
              </a:ext>
            </a:extLst>
          </p:cNvPr>
          <p:cNvSpPr txBox="1"/>
          <p:nvPr/>
        </p:nvSpPr>
        <p:spPr>
          <a:xfrm>
            <a:off x="614363" y="3112671"/>
            <a:ext cx="4900612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）确定节点动态变化下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）确定周期性充电模式下的充电调度性条件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）服务站部署位置优化（最小化服务站数量）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）充电回路分配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04B4F4-F338-44A7-B500-EC4206495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" t="8844" r="6970" b="6591"/>
          <a:stretch/>
        </p:blipFill>
        <p:spPr>
          <a:xfrm>
            <a:off x="5986463" y="1341418"/>
            <a:ext cx="5314950" cy="5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E3B1291-4CC1-4CDC-8815-AC33524F7DAA}"/>
              </a:ext>
            </a:extLst>
          </p:cNvPr>
          <p:cNvSpPr txBox="1"/>
          <p:nvPr/>
        </p:nvSpPr>
        <p:spPr>
          <a:xfrm>
            <a:off x="2886075" y="442913"/>
            <a:ext cx="687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充电方式下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MCV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可调度性研究与数量优化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F524F-0636-45CC-8D21-A71CE2B2DF7E}"/>
              </a:ext>
            </a:extLst>
          </p:cNvPr>
          <p:cNvSpPr txBox="1"/>
          <p:nvPr/>
        </p:nvSpPr>
        <p:spPr>
          <a:xfrm>
            <a:off x="614363" y="1557338"/>
            <a:ext cx="490061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：在满足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MCV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可调度性条件下构建充电回路，通过充电回路分配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MCV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95A07-1724-4392-968B-63861E2F9252}"/>
              </a:ext>
            </a:extLst>
          </p:cNvPr>
          <p:cNvSpPr txBox="1"/>
          <p:nvPr/>
        </p:nvSpPr>
        <p:spPr>
          <a:xfrm>
            <a:off x="614363" y="3112671"/>
            <a:ext cx="5143500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）两种场景下自适应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MCV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出发机制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）电单车选择性充电算法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）电单车选择性插入算法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）充电任务可调度性条件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）充电回路分配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0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9BDAEBA7-EC14-4D4E-9ADD-8A29FECC44AB}"/>
              </a:ext>
            </a:extLst>
          </p:cNvPr>
          <p:cNvSpPr txBox="1"/>
          <p:nvPr/>
        </p:nvSpPr>
        <p:spPr>
          <a:xfrm>
            <a:off x="757238" y="1000126"/>
            <a:ext cx="687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EB138-ED51-4137-B8E4-421292D0FDB7}"/>
              </a:ext>
            </a:extLst>
          </p:cNvPr>
          <p:cNvSpPr txBox="1"/>
          <p:nvPr/>
        </p:nvSpPr>
        <p:spPr>
          <a:xfrm>
            <a:off x="757237" y="2021274"/>
            <a:ext cx="6872287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）实验验证什么情况下未知数量</a:t>
            </a:r>
            <a:r>
              <a:rPr lang="en-US" altLang="zh-CN" sz="2000" dirty="0"/>
              <a:t>SCP</a:t>
            </a:r>
            <a:r>
              <a:rPr lang="zh-CN" altLang="en-US" sz="2000" dirty="0"/>
              <a:t>优化部署可以与已知  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</a:t>
            </a:r>
            <a:r>
              <a:rPr lang="zh-CN" altLang="en-US" sz="2000" dirty="0"/>
              <a:t>数量进行相互转换；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）完成按需充电方式实验设计与优化；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）撰写毕业论文；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）完成国自项目撰写。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791</Words>
  <Application>Microsoft Office PowerPoint</Application>
  <PresentationFormat>宽屏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Roboto light</vt:lpstr>
      <vt:lpstr>等线</vt:lpstr>
      <vt:lpstr>等线 Light</vt:lpstr>
      <vt:lpstr>方正兰亭超细黑简体</vt:lpstr>
      <vt:lpstr>黑体</vt:lpstr>
      <vt:lpstr>微软雅黑</vt:lpstr>
      <vt:lpstr>Arial</vt:lpstr>
      <vt:lpstr>Calibri</vt:lpstr>
      <vt:lpstr>MV Boli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ZYW</cp:lastModifiedBy>
  <cp:revision>46</cp:revision>
  <dcterms:created xsi:type="dcterms:W3CDTF">2016-12-26T14:34:00Z</dcterms:created>
  <dcterms:modified xsi:type="dcterms:W3CDTF">2019-01-23T09:38:01Z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