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80" r:id="rId3"/>
    <p:sldId id="259" r:id="rId4"/>
    <p:sldId id="288" r:id="rId5"/>
    <p:sldId id="281" r:id="rId6"/>
    <p:sldId id="291" r:id="rId7"/>
    <p:sldId id="292" r:id="rId8"/>
    <p:sldId id="293" r:id="rId9"/>
    <p:sldId id="289" r:id="rId10"/>
    <p:sldId id="290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563A8"/>
    <a:srgbClr val="3C6EAA"/>
    <a:srgbClr val="FE8294"/>
    <a:srgbClr val="FE4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83" autoAdjust="0"/>
  </p:normalViewPr>
  <p:slideViewPr>
    <p:cSldViewPr snapToGrid="0" showGuides="1">
      <p:cViewPr varScale="1">
        <p:scale>
          <a:sx n="72" d="100"/>
          <a:sy n="72" d="100"/>
        </p:scale>
        <p:origin x="12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\Documents\&#30740;%202018\&#32467;&#26524;&#23545;&#27604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小型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0112237021966068"/>
          <c:y val="0.90348658329913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869903762029747"/>
          <c:y val="6.9282589676290474E-2"/>
          <c:w val="0.81074540682414697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Sheet1!$B$2:$E$2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4154.8</c:v>
                </c:pt>
                <c:pt idx="1">
                  <c:v>6093.1</c:v>
                </c:pt>
                <c:pt idx="2">
                  <c:v>7234.1</c:v>
                </c:pt>
                <c:pt idx="3">
                  <c:v>8077.8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5-4BFA-B046-134D16D0F71D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Sheet1!$B$2:$E$2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3985.5</c:v>
                </c:pt>
                <c:pt idx="1">
                  <c:v>5804.4</c:v>
                </c:pt>
                <c:pt idx="2">
                  <c:v>6969.4</c:v>
                </c:pt>
                <c:pt idx="3">
                  <c:v>7678.4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5-4BFA-B046-134D16D0F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061184"/>
        <c:axId val="722062848"/>
      </c:barChart>
      <c:catAx>
        <c:axId val="72206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062848"/>
        <c:crosses val="autoZero"/>
        <c:auto val="1"/>
        <c:lblAlgn val="ctr"/>
        <c:lblOffset val="100"/>
        <c:noMultiLvlLbl val="0"/>
      </c:catAx>
      <c:valAx>
        <c:axId val="7220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600" dirty="0"/>
                  <a:t>平均移动消耗</a:t>
                </a:r>
              </a:p>
            </c:rich>
          </c:tx>
          <c:layout>
            <c:manualLayout>
              <c:xMode val="edge"/>
              <c:yMode val="edge"/>
              <c:x val="9.956612697667554E-3"/>
              <c:y val="0.202134443411424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061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130086016278833"/>
          <c:y val="6.8260187893048552E-2"/>
          <c:w val="0.13874609169403909"/>
          <c:h val="0.1562508851745377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中型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1111107812243763"/>
          <c:y val="0.90242017068903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721981627296587"/>
          <c:y val="5.5393700787401572E-2"/>
          <c:w val="0.80222462817147855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Sheet1!$B$5:$E$5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6298.2</c:v>
                </c:pt>
                <c:pt idx="1">
                  <c:v>14710.4</c:v>
                </c:pt>
                <c:pt idx="2">
                  <c:v>15449.7</c:v>
                </c:pt>
                <c:pt idx="3">
                  <c:v>19652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2-4110-BD49-2514132758A6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Sheet1!$B$5:$E$5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6062.5</c:v>
                </c:pt>
                <c:pt idx="1">
                  <c:v>13574.9</c:v>
                </c:pt>
                <c:pt idx="2">
                  <c:v>14193.1</c:v>
                </c:pt>
                <c:pt idx="3">
                  <c:v>18154.5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42-4110-BD49-25141327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03984"/>
        <c:axId val="713011888"/>
      </c:barChart>
      <c:catAx>
        <c:axId val="71300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3011888"/>
        <c:crosses val="autoZero"/>
        <c:auto val="1"/>
        <c:lblAlgn val="ctr"/>
        <c:lblOffset val="100"/>
        <c:noMultiLvlLbl val="0"/>
      </c:catAx>
      <c:valAx>
        <c:axId val="71301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3003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97702654144182"/>
          <c:y val="4.2207606661978855E-2"/>
          <c:w val="0.18532411924753456"/>
          <c:h val="0.172116872276594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小型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1894576058832322"/>
          <c:y val="0.899738431179170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869903762029747"/>
          <c:y val="5.5393700787401572E-2"/>
          <c:w val="0.81074540682414697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Sheet1!$B$12:$E$12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114.4</c:v>
                </c:pt>
                <c:pt idx="1">
                  <c:v>111.5</c:v>
                </c:pt>
                <c:pt idx="2">
                  <c:v>218.3</c:v>
                </c:pt>
                <c:pt idx="3">
                  <c:v>183.4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E-49E2-8F7E-AFBF500A5B2F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Sheet1!$B$12:$E$12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60.5</c:v>
                </c:pt>
                <c:pt idx="1">
                  <c:v>97.4</c:v>
                </c:pt>
                <c:pt idx="2">
                  <c:v>121.2</c:v>
                </c:pt>
                <c:pt idx="3">
                  <c:v>159.69999999999999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E-49E2-8F7E-AFBF500A5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801552"/>
        <c:axId val="708800304"/>
      </c:barChart>
      <c:catAx>
        <c:axId val="70880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800304"/>
        <c:crosses val="autoZero"/>
        <c:auto val="1"/>
        <c:lblAlgn val="ctr"/>
        <c:lblOffset val="100"/>
        <c:noMultiLvlLbl val="0"/>
      </c:catAx>
      <c:valAx>
        <c:axId val="70880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充电可靠性</a:t>
                </a:r>
              </a:p>
            </c:rich>
          </c:tx>
          <c:layout>
            <c:manualLayout>
              <c:xMode val="edge"/>
              <c:yMode val="edge"/>
              <c:x val="1.4344523741462653E-2"/>
              <c:y val="0.21754021243084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801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21810322848064"/>
          <c:y val="4.974171538750146E-2"/>
          <c:w val="0.1767176848500705"/>
          <c:h val="0.13731746769268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中型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3014101374930269"/>
          <c:y val="0.90218879123600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869903762029747"/>
          <c:y val="6.4652960046660851E-2"/>
          <c:w val="0.81074540682414697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Sheet1!$B$9:$E$9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181.7</c:v>
                </c:pt>
                <c:pt idx="1">
                  <c:v>509.7</c:v>
                </c:pt>
                <c:pt idx="2">
                  <c:v>579.4</c:v>
                </c:pt>
                <c:pt idx="3">
                  <c:v>728.3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6-4D07-8B32-9BF71DDEF576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Sheet1!$B$9:$E$9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107.5</c:v>
                </c:pt>
                <c:pt idx="1">
                  <c:v>458.3</c:v>
                </c:pt>
                <c:pt idx="2">
                  <c:v>371.6</c:v>
                </c:pt>
                <c:pt idx="3">
                  <c:v>451.9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6-4D07-8B32-9BF71DDEF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047456"/>
        <c:axId val="722049952"/>
      </c:barChart>
      <c:catAx>
        <c:axId val="7220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049952"/>
        <c:crosses val="autoZero"/>
        <c:auto val="1"/>
        <c:lblAlgn val="ctr"/>
        <c:lblOffset val="100"/>
        <c:noMultiLvlLbl val="0"/>
      </c:catAx>
      <c:valAx>
        <c:axId val="72204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047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018985126859141"/>
          <c:y val="6.5312044327792348E-2"/>
          <c:w val="0.18649572372834394"/>
          <c:h val="0.154685542987260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小型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2222237625733566"/>
          <c:y val="0.889736331590603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147681539807524"/>
          <c:y val="5.0764071157771956E-2"/>
          <c:w val="0.81074540682414697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Sheet1!$B$15:$E$15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3964</c:v>
                </c:pt>
                <c:pt idx="1">
                  <c:v>5915</c:v>
                </c:pt>
                <c:pt idx="2">
                  <c:v>6903</c:v>
                </c:pt>
                <c:pt idx="3">
                  <c:v>7676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5-487B-BEE7-7FE0E8D0B5EB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Sheet1!$B$15:$E$15</c:f>
              <c:strCache>
                <c:ptCount val="4"/>
                <c:pt idx="0">
                  <c:v>E1-A</c:v>
                </c:pt>
                <c:pt idx="1">
                  <c:v>E2-A</c:v>
                </c:pt>
                <c:pt idx="2">
                  <c:v>E3-A</c:v>
                </c:pt>
                <c:pt idx="3">
                  <c:v>E4-A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3790</c:v>
                </c:pt>
                <c:pt idx="1">
                  <c:v>5666</c:v>
                </c:pt>
                <c:pt idx="2">
                  <c:v>6809</c:v>
                </c:pt>
                <c:pt idx="3">
                  <c:v>7377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E5-487B-BEE7-7FE0E8D0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803216"/>
        <c:axId val="708794896"/>
      </c:barChart>
      <c:catAx>
        <c:axId val="70880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794896"/>
        <c:crosses val="autoZero"/>
        <c:auto val="1"/>
        <c:lblAlgn val="ctr"/>
        <c:lblOffset val="100"/>
        <c:noMultiLvlLbl val="0"/>
      </c:catAx>
      <c:valAx>
        <c:axId val="70879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最小移动消耗</a:t>
                </a:r>
              </a:p>
            </c:rich>
          </c:tx>
          <c:layout>
            <c:manualLayout>
              <c:xMode val="edge"/>
              <c:yMode val="edge"/>
              <c:x val="0"/>
              <c:y val="0.17599531022285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803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079242627335852"/>
          <c:y val="5.4829884983215844E-2"/>
          <c:w val="0.18386516844413561"/>
          <c:h val="0.1436286068533008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/>
              <a:t>中型</a:t>
            </a:r>
            <a:r>
              <a:rPr lang="zh-CN" sz="1800" dirty="0" smtClean="0"/>
              <a:t>网络</a:t>
            </a:r>
            <a:r>
              <a:rPr lang="zh-CN" sz="1800" dirty="0"/>
              <a:t>实例</a:t>
            </a:r>
          </a:p>
        </c:rich>
      </c:tx>
      <c:layout>
        <c:manualLayout>
          <c:xMode val="edge"/>
          <c:yMode val="edge"/>
          <c:x val="0.41533105113730706"/>
          <c:y val="0.9100810329763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721981627296587"/>
          <c:y val="7.8541848935549718E-2"/>
          <c:w val="0.80222462817147855"/>
          <c:h val="0.5994141878098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MAENS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Sheet1!$B$18:$E$18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5934</c:v>
                </c:pt>
                <c:pt idx="1">
                  <c:v>13667</c:v>
                </c:pt>
                <c:pt idx="2">
                  <c:v>14045</c:v>
                </c:pt>
                <c:pt idx="3">
                  <c:v>18132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3-4DB7-8C23-3CE8381E59B9}"/>
            </c:ext>
          </c:extLst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MCCS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Sheet1!$B$18:$E$18</c:f>
              <c:strCache>
                <c:ptCount val="4"/>
                <c:pt idx="0">
                  <c:v>S1-A</c:v>
                </c:pt>
                <c:pt idx="1">
                  <c:v>S2-A</c:v>
                </c:pt>
                <c:pt idx="2">
                  <c:v>S3-A</c:v>
                </c:pt>
                <c:pt idx="3">
                  <c:v>S4-A</c:v>
                </c:pt>
              </c:strCache>
            </c:strRef>
          </c:cat>
          <c:val>
            <c:numRef>
              <c:f>Sheet1!$B$20:$E$20</c:f>
              <c:numCache>
                <c:formatCode>General</c:formatCode>
                <c:ptCount val="4"/>
                <c:pt idx="0">
                  <c:v>5648</c:v>
                </c:pt>
                <c:pt idx="1">
                  <c:v>12243</c:v>
                </c:pt>
                <c:pt idx="2">
                  <c:v>13162</c:v>
                </c:pt>
                <c:pt idx="3">
                  <c:v>17429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03-4DB7-8C23-3CE8381E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345376"/>
        <c:axId val="714345792"/>
      </c:barChart>
      <c:catAx>
        <c:axId val="71434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4345792"/>
        <c:crosses val="autoZero"/>
        <c:auto val="1"/>
        <c:lblAlgn val="ctr"/>
        <c:lblOffset val="100"/>
        <c:noMultiLvlLbl val="0"/>
      </c:catAx>
      <c:valAx>
        <c:axId val="7143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4345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431883528119416"/>
          <c:y val="7.9200756087701607E-2"/>
          <c:w val="0.1431654676258993"/>
          <c:h val="0.1635188880106358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0D495-6114-4E33-844C-A9ACFEAA80C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B544F4-16E9-428E-AAAB-EC1712688B5D}">
      <dgm:prSet phldrT="[文本]" custT="1"/>
      <dgm:spPr/>
      <dgm:t>
        <a:bodyPr/>
        <a:lstStyle/>
        <a:p>
          <a:r>
            <a:rPr lang="en-US" altLang="zh-CN" sz="3000" dirty="0" smtClean="0"/>
            <a:t>·   </a:t>
          </a:r>
          <a:r>
            <a:rPr lang="zh-CN" altLang="en-US" sz="3000" dirty="0" smtClean="0"/>
            <a:t>当前研究</a:t>
          </a:r>
          <a:endParaRPr lang="zh-CN" altLang="en-US" sz="3000" dirty="0"/>
        </a:p>
      </dgm:t>
    </dgm:pt>
    <dgm:pt modelId="{3FCC4C61-1217-4F18-B573-111043B31964}" type="parTrans" cxnId="{A0E39A2C-E53F-4A26-B661-659E05B786A9}">
      <dgm:prSet/>
      <dgm:spPr/>
      <dgm:t>
        <a:bodyPr/>
        <a:lstStyle/>
        <a:p>
          <a:endParaRPr lang="zh-CN" altLang="en-US"/>
        </a:p>
      </dgm:t>
    </dgm:pt>
    <dgm:pt modelId="{F648EEBF-7F4D-4800-B7BC-CA1AB6C98F0A}" type="sibTrans" cxnId="{A0E39A2C-E53F-4A26-B661-659E05B786A9}">
      <dgm:prSet/>
      <dgm:spPr/>
      <dgm:t>
        <a:bodyPr/>
        <a:lstStyle/>
        <a:p>
          <a:endParaRPr lang="zh-CN" altLang="en-US"/>
        </a:p>
      </dgm:t>
    </dgm:pt>
    <dgm:pt modelId="{9D56CD82-6F18-4573-B118-F444EA382088}">
      <dgm:prSet phldrT="[文本]" custT="1"/>
      <dgm:spPr/>
      <dgm:t>
        <a:bodyPr/>
        <a:lstStyle/>
        <a:p>
          <a:r>
            <a:rPr lang="en-US" altLang="zh-CN" sz="3000" dirty="0" smtClean="0"/>
            <a:t>·   </a:t>
          </a:r>
          <a:r>
            <a:rPr lang="zh-CN" altLang="en-US" sz="3000" dirty="0" smtClean="0"/>
            <a:t>本学期工作</a:t>
          </a:r>
          <a:endParaRPr lang="zh-CN" altLang="en-US" sz="3000" dirty="0"/>
        </a:p>
      </dgm:t>
    </dgm:pt>
    <dgm:pt modelId="{F06241BF-5A01-46C1-AEBF-8D2C4E43C234}" type="parTrans" cxnId="{BE30D6D7-F756-45E4-B268-450981D9955C}">
      <dgm:prSet/>
      <dgm:spPr/>
      <dgm:t>
        <a:bodyPr/>
        <a:lstStyle/>
        <a:p>
          <a:endParaRPr lang="zh-CN" altLang="en-US"/>
        </a:p>
      </dgm:t>
    </dgm:pt>
    <dgm:pt modelId="{69265FA8-DBA8-46BC-A088-B0A7FE2C2EB1}" type="sibTrans" cxnId="{BE30D6D7-F756-45E4-B268-450981D9955C}">
      <dgm:prSet/>
      <dgm:spPr/>
      <dgm:t>
        <a:bodyPr/>
        <a:lstStyle/>
        <a:p>
          <a:endParaRPr lang="zh-CN" altLang="en-US"/>
        </a:p>
      </dgm:t>
    </dgm:pt>
    <dgm:pt modelId="{AFB214A1-6ADD-494E-B839-88A9036AF93F}">
      <dgm:prSet phldrT="[文本]" custT="1"/>
      <dgm:spPr/>
      <dgm:t>
        <a:bodyPr/>
        <a:lstStyle/>
        <a:p>
          <a:r>
            <a:rPr lang="en-US" altLang="zh-CN" sz="3000" dirty="0" smtClean="0"/>
            <a:t>·   </a:t>
          </a:r>
          <a:r>
            <a:rPr lang="zh-CN" altLang="en-US" sz="3000" dirty="0" smtClean="0"/>
            <a:t>下学期计划</a:t>
          </a:r>
          <a:endParaRPr lang="zh-CN" altLang="en-US" sz="3000" dirty="0"/>
        </a:p>
      </dgm:t>
    </dgm:pt>
    <dgm:pt modelId="{766E5594-160B-40C0-8910-B29401249E72}" type="parTrans" cxnId="{0B00C2B8-83AF-44A7-A9F5-82EFF19B703C}">
      <dgm:prSet/>
      <dgm:spPr/>
      <dgm:t>
        <a:bodyPr/>
        <a:lstStyle/>
        <a:p>
          <a:endParaRPr lang="zh-CN" altLang="en-US"/>
        </a:p>
      </dgm:t>
    </dgm:pt>
    <dgm:pt modelId="{5BD17013-F8BF-4451-AD48-1358A77EF53E}" type="sibTrans" cxnId="{0B00C2B8-83AF-44A7-A9F5-82EFF19B703C}">
      <dgm:prSet/>
      <dgm:spPr/>
      <dgm:t>
        <a:bodyPr/>
        <a:lstStyle/>
        <a:p>
          <a:endParaRPr lang="zh-CN" altLang="en-US"/>
        </a:p>
      </dgm:t>
    </dgm:pt>
    <dgm:pt modelId="{B7D0DC65-32B6-4580-A4B6-04B116A2B104}" type="pres">
      <dgm:prSet presAssocID="{EF20D495-6114-4E33-844C-A9ACFEAA80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665428-89C9-430C-BF6E-010B04FF8004}" type="pres">
      <dgm:prSet presAssocID="{A2B544F4-16E9-428E-AAAB-EC1712688B5D}" presName="parentLin" presStyleCnt="0"/>
      <dgm:spPr/>
      <dgm:t>
        <a:bodyPr/>
        <a:lstStyle/>
        <a:p>
          <a:endParaRPr lang="zh-CN" altLang="en-US"/>
        </a:p>
      </dgm:t>
    </dgm:pt>
    <dgm:pt modelId="{66E7B9E7-804D-401B-93A3-4A96FD8B369F}" type="pres">
      <dgm:prSet presAssocID="{A2B544F4-16E9-428E-AAAB-EC1712688B5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6FF0ACA-567D-40AE-A034-3BA763804CB4}" type="pres">
      <dgm:prSet presAssocID="{A2B544F4-16E9-428E-AAAB-EC1712688B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A83514-FA5B-4ED4-97CF-AD26911251BC}" type="pres">
      <dgm:prSet presAssocID="{A2B544F4-16E9-428E-AAAB-EC1712688B5D}" presName="negativeSpace" presStyleCnt="0"/>
      <dgm:spPr/>
      <dgm:t>
        <a:bodyPr/>
        <a:lstStyle/>
        <a:p>
          <a:endParaRPr lang="zh-CN" altLang="en-US"/>
        </a:p>
      </dgm:t>
    </dgm:pt>
    <dgm:pt modelId="{33B699BA-9AA4-46E4-AB8A-8F6AA7272BB8}" type="pres">
      <dgm:prSet presAssocID="{A2B544F4-16E9-428E-AAAB-EC1712688B5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5C800-6FD6-4CDA-94FF-6E45F6C834F1}" type="pres">
      <dgm:prSet presAssocID="{F648EEBF-7F4D-4800-B7BC-CA1AB6C98F0A}" presName="spaceBetweenRectangles" presStyleCnt="0"/>
      <dgm:spPr/>
      <dgm:t>
        <a:bodyPr/>
        <a:lstStyle/>
        <a:p>
          <a:endParaRPr lang="zh-CN" altLang="en-US"/>
        </a:p>
      </dgm:t>
    </dgm:pt>
    <dgm:pt modelId="{E3D46C8D-DC67-4D5F-B1B3-829B15ECF4F6}" type="pres">
      <dgm:prSet presAssocID="{9D56CD82-6F18-4573-B118-F444EA382088}" presName="parentLin" presStyleCnt="0"/>
      <dgm:spPr/>
      <dgm:t>
        <a:bodyPr/>
        <a:lstStyle/>
        <a:p>
          <a:endParaRPr lang="zh-CN" altLang="en-US"/>
        </a:p>
      </dgm:t>
    </dgm:pt>
    <dgm:pt modelId="{83BE8574-49E1-401E-9462-87A9ABD62F4B}" type="pres">
      <dgm:prSet presAssocID="{9D56CD82-6F18-4573-B118-F444EA38208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F981478-2151-4EAA-9DBE-13CA9DA19302}" type="pres">
      <dgm:prSet presAssocID="{9D56CD82-6F18-4573-B118-F444EA3820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EFD58-9AA2-4BA7-86BA-F7E6A6C6D43D}" type="pres">
      <dgm:prSet presAssocID="{9D56CD82-6F18-4573-B118-F444EA382088}" presName="negativeSpace" presStyleCnt="0"/>
      <dgm:spPr/>
      <dgm:t>
        <a:bodyPr/>
        <a:lstStyle/>
        <a:p>
          <a:endParaRPr lang="zh-CN" altLang="en-US"/>
        </a:p>
      </dgm:t>
    </dgm:pt>
    <dgm:pt modelId="{C4F10C31-BBE4-410D-8FEC-5373EF79D069}" type="pres">
      <dgm:prSet presAssocID="{9D56CD82-6F18-4573-B118-F444EA38208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66FDB9-947A-4775-9682-4D733BF4D92D}" type="pres">
      <dgm:prSet presAssocID="{69265FA8-DBA8-46BC-A088-B0A7FE2C2EB1}" presName="spaceBetweenRectangles" presStyleCnt="0"/>
      <dgm:spPr/>
      <dgm:t>
        <a:bodyPr/>
        <a:lstStyle/>
        <a:p>
          <a:endParaRPr lang="zh-CN" altLang="en-US"/>
        </a:p>
      </dgm:t>
    </dgm:pt>
    <dgm:pt modelId="{B7F3B858-1899-4D6E-A643-6DD6913151AB}" type="pres">
      <dgm:prSet presAssocID="{AFB214A1-6ADD-494E-B839-88A9036AF93F}" presName="parentLin" presStyleCnt="0"/>
      <dgm:spPr/>
      <dgm:t>
        <a:bodyPr/>
        <a:lstStyle/>
        <a:p>
          <a:endParaRPr lang="zh-CN" altLang="en-US"/>
        </a:p>
      </dgm:t>
    </dgm:pt>
    <dgm:pt modelId="{854BDB84-C407-4AE5-BDFF-415AAF98DC43}" type="pres">
      <dgm:prSet presAssocID="{AFB214A1-6ADD-494E-B839-88A9036AF93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E8FBD60-97B9-4F3A-ABE3-59F05008D589}" type="pres">
      <dgm:prSet presAssocID="{AFB214A1-6ADD-494E-B839-88A9036AF9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AA0201-FC89-455C-871F-AC8CBEB44900}" type="pres">
      <dgm:prSet presAssocID="{AFB214A1-6ADD-494E-B839-88A9036AF93F}" presName="negativeSpace" presStyleCnt="0"/>
      <dgm:spPr/>
      <dgm:t>
        <a:bodyPr/>
        <a:lstStyle/>
        <a:p>
          <a:endParaRPr lang="zh-CN" altLang="en-US"/>
        </a:p>
      </dgm:t>
    </dgm:pt>
    <dgm:pt modelId="{02FEBE23-E4E1-418E-91AA-E401C0706FD9}" type="pres">
      <dgm:prSet presAssocID="{AFB214A1-6ADD-494E-B839-88A9036AF93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00C2B8-83AF-44A7-A9F5-82EFF19B703C}" srcId="{EF20D495-6114-4E33-844C-A9ACFEAA80C4}" destId="{AFB214A1-6ADD-494E-B839-88A9036AF93F}" srcOrd="2" destOrd="0" parTransId="{766E5594-160B-40C0-8910-B29401249E72}" sibTransId="{5BD17013-F8BF-4451-AD48-1358A77EF53E}"/>
    <dgm:cxn modelId="{F623A3AA-680F-40A5-9F40-750ACFE15350}" type="presOf" srcId="{A2B544F4-16E9-428E-AAAB-EC1712688B5D}" destId="{66E7B9E7-804D-401B-93A3-4A96FD8B369F}" srcOrd="0" destOrd="0" presId="urn:microsoft.com/office/officeart/2005/8/layout/list1"/>
    <dgm:cxn modelId="{AF5650C9-AEFD-4238-B529-09D81A2A7DB2}" type="presOf" srcId="{AFB214A1-6ADD-494E-B839-88A9036AF93F}" destId="{854BDB84-C407-4AE5-BDFF-415AAF98DC43}" srcOrd="0" destOrd="0" presId="urn:microsoft.com/office/officeart/2005/8/layout/list1"/>
    <dgm:cxn modelId="{AA0746A2-F4BB-4C89-8A72-F63B7D58437E}" type="presOf" srcId="{9D56CD82-6F18-4573-B118-F444EA382088}" destId="{83BE8574-49E1-401E-9462-87A9ABD62F4B}" srcOrd="0" destOrd="0" presId="urn:microsoft.com/office/officeart/2005/8/layout/list1"/>
    <dgm:cxn modelId="{E1649DAD-93D7-4C36-AF53-A813D655DE6B}" type="presOf" srcId="{EF20D495-6114-4E33-844C-A9ACFEAA80C4}" destId="{B7D0DC65-32B6-4580-A4B6-04B116A2B104}" srcOrd="0" destOrd="0" presId="urn:microsoft.com/office/officeart/2005/8/layout/list1"/>
    <dgm:cxn modelId="{BE30D6D7-F756-45E4-B268-450981D9955C}" srcId="{EF20D495-6114-4E33-844C-A9ACFEAA80C4}" destId="{9D56CD82-6F18-4573-B118-F444EA382088}" srcOrd="1" destOrd="0" parTransId="{F06241BF-5A01-46C1-AEBF-8D2C4E43C234}" sibTransId="{69265FA8-DBA8-46BC-A088-B0A7FE2C2EB1}"/>
    <dgm:cxn modelId="{49BF9B0D-02CC-43EC-9F40-B6159D64BBA8}" type="presOf" srcId="{A2B544F4-16E9-428E-AAAB-EC1712688B5D}" destId="{66FF0ACA-567D-40AE-A034-3BA763804CB4}" srcOrd="1" destOrd="0" presId="urn:microsoft.com/office/officeart/2005/8/layout/list1"/>
    <dgm:cxn modelId="{5560FEB2-D77E-40FC-B67D-D7789AA1E20A}" type="presOf" srcId="{AFB214A1-6ADD-494E-B839-88A9036AF93F}" destId="{6E8FBD60-97B9-4F3A-ABE3-59F05008D589}" srcOrd="1" destOrd="0" presId="urn:microsoft.com/office/officeart/2005/8/layout/list1"/>
    <dgm:cxn modelId="{A0E39A2C-E53F-4A26-B661-659E05B786A9}" srcId="{EF20D495-6114-4E33-844C-A9ACFEAA80C4}" destId="{A2B544F4-16E9-428E-AAAB-EC1712688B5D}" srcOrd="0" destOrd="0" parTransId="{3FCC4C61-1217-4F18-B573-111043B31964}" sibTransId="{F648EEBF-7F4D-4800-B7BC-CA1AB6C98F0A}"/>
    <dgm:cxn modelId="{1B34DD4A-D6C5-4633-AC64-B63C038EA20C}" type="presOf" srcId="{9D56CD82-6F18-4573-B118-F444EA382088}" destId="{9F981478-2151-4EAA-9DBE-13CA9DA19302}" srcOrd="1" destOrd="0" presId="urn:microsoft.com/office/officeart/2005/8/layout/list1"/>
    <dgm:cxn modelId="{C4A05B53-E4D2-4AAF-8A4A-5A56CA5B84EC}" type="presParOf" srcId="{B7D0DC65-32B6-4580-A4B6-04B116A2B104}" destId="{28665428-89C9-430C-BF6E-010B04FF8004}" srcOrd="0" destOrd="0" presId="urn:microsoft.com/office/officeart/2005/8/layout/list1"/>
    <dgm:cxn modelId="{5E6561EC-DC9F-4E7B-917E-B7F2BEE7E6F4}" type="presParOf" srcId="{28665428-89C9-430C-BF6E-010B04FF8004}" destId="{66E7B9E7-804D-401B-93A3-4A96FD8B369F}" srcOrd="0" destOrd="0" presId="urn:microsoft.com/office/officeart/2005/8/layout/list1"/>
    <dgm:cxn modelId="{59BA9324-24C7-4210-B436-357D3A740CC7}" type="presParOf" srcId="{28665428-89C9-430C-BF6E-010B04FF8004}" destId="{66FF0ACA-567D-40AE-A034-3BA763804CB4}" srcOrd="1" destOrd="0" presId="urn:microsoft.com/office/officeart/2005/8/layout/list1"/>
    <dgm:cxn modelId="{5A1283A0-5268-4C6E-AE64-3CC6B5B30F5B}" type="presParOf" srcId="{B7D0DC65-32B6-4580-A4B6-04B116A2B104}" destId="{43A83514-FA5B-4ED4-97CF-AD26911251BC}" srcOrd="1" destOrd="0" presId="urn:microsoft.com/office/officeart/2005/8/layout/list1"/>
    <dgm:cxn modelId="{1867887B-FEC0-4DCD-9178-DE14F0CC5D3E}" type="presParOf" srcId="{B7D0DC65-32B6-4580-A4B6-04B116A2B104}" destId="{33B699BA-9AA4-46E4-AB8A-8F6AA7272BB8}" srcOrd="2" destOrd="0" presId="urn:microsoft.com/office/officeart/2005/8/layout/list1"/>
    <dgm:cxn modelId="{0E08DC9D-674D-4640-901D-EE47FE7B1C00}" type="presParOf" srcId="{B7D0DC65-32B6-4580-A4B6-04B116A2B104}" destId="{D835C800-6FD6-4CDA-94FF-6E45F6C834F1}" srcOrd="3" destOrd="0" presId="urn:microsoft.com/office/officeart/2005/8/layout/list1"/>
    <dgm:cxn modelId="{08C78EF1-B5D5-4156-BE00-59500E0901DB}" type="presParOf" srcId="{B7D0DC65-32B6-4580-A4B6-04B116A2B104}" destId="{E3D46C8D-DC67-4D5F-B1B3-829B15ECF4F6}" srcOrd="4" destOrd="0" presId="urn:microsoft.com/office/officeart/2005/8/layout/list1"/>
    <dgm:cxn modelId="{38ECE877-2483-44F0-ACC7-BE42768F923D}" type="presParOf" srcId="{E3D46C8D-DC67-4D5F-B1B3-829B15ECF4F6}" destId="{83BE8574-49E1-401E-9462-87A9ABD62F4B}" srcOrd="0" destOrd="0" presId="urn:microsoft.com/office/officeart/2005/8/layout/list1"/>
    <dgm:cxn modelId="{7C2E0961-67C5-4B83-854B-9D234BD1D2D1}" type="presParOf" srcId="{E3D46C8D-DC67-4D5F-B1B3-829B15ECF4F6}" destId="{9F981478-2151-4EAA-9DBE-13CA9DA19302}" srcOrd="1" destOrd="0" presId="urn:microsoft.com/office/officeart/2005/8/layout/list1"/>
    <dgm:cxn modelId="{8584BB39-13C9-4787-AA2B-83B4770C8B53}" type="presParOf" srcId="{B7D0DC65-32B6-4580-A4B6-04B116A2B104}" destId="{996EFD58-9AA2-4BA7-86BA-F7E6A6C6D43D}" srcOrd="5" destOrd="0" presId="urn:microsoft.com/office/officeart/2005/8/layout/list1"/>
    <dgm:cxn modelId="{8896BE4B-8750-4F27-B47F-C07017D60684}" type="presParOf" srcId="{B7D0DC65-32B6-4580-A4B6-04B116A2B104}" destId="{C4F10C31-BBE4-410D-8FEC-5373EF79D069}" srcOrd="6" destOrd="0" presId="urn:microsoft.com/office/officeart/2005/8/layout/list1"/>
    <dgm:cxn modelId="{91220C75-23C5-420C-B90B-101C2DA33249}" type="presParOf" srcId="{B7D0DC65-32B6-4580-A4B6-04B116A2B104}" destId="{B766FDB9-947A-4775-9682-4D733BF4D92D}" srcOrd="7" destOrd="0" presId="urn:microsoft.com/office/officeart/2005/8/layout/list1"/>
    <dgm:cxn modelId="{8286F4DF-6600-4A12-ABC7-1292EC7D6ED3}" type="presParOf" srcId="{B7D0DC65-32B6-4580-A4B6-04B116A2B104}" destId="{B7F3B858-1899-4D6E-A643-6DD6913151AB}" srcOrd="8" destOrd="0" presId="urn:microsoft.com/office/officeart/2005/8/layout/list1"/>
    <dgm:cxn modelId="{DF1A95B4-B200-45D6-B1B7-51B117C83C00}" type="presParOf" srcId="{B7F3B858-1899-4D6E-A643-6DD6913151AB}" destId="{854BDB84-C407-4AE5-BDFF-415AAF98DC43}" srcOrd="0" destOrd="0" presId="urn:microsoft.com/office/officeart/2005/8/layout/list1"/>
    <dgm:cxn modelId="{42F97238-C97F-469A-AEDA-C56F774BE881}" type="presParOf" srcId="{B7F3B858-1899-4D6E-A643-6DD6913151AB}" destId="{6E8FBD60-97B9-4F3A-ABE3-59F05008D589}" srcOrd="1" destOrd="0" presId="urn:microsoft.com/office/officeart/2005/8/layout/list1"/>
    <dgm:cxn modelId="{61523AD8-E3CE-47A0-936F-E50545D573DF}" type="presParOf" srcId="{B7D0DC65-32B6-4580-A4B6-04B116A2B104}" destId="{23AA0201-FC89-455C-871F-AC8CBEB44900}" srcOrd="9" destOrd="0" presId="urn:microsoft.com/office/officeart/2005/8/layout/list1"/>
    <dgm:cxn modelId="{CFA85289-5420-4840-9922-700C981B5492}" type="presParOf" srcId="{B7D0DC65-32B6-4580-A4B6-04B116A2B104}" destId="{02FEBE23-E4E1-418E-91AA-E401C0706F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699BA-9AA4-46E4-AB8A-8F6AA7272BB8}">
      <dsp:nvSpPr>
        <dsp:cNvPr id="0" name=""/>
        <dsp:cNvSpPr/>
      </dsp:nvSpPr>
      <dsp:spPr>
        <a:xfrm>
          <a:off x="0" y="417229"/>
          <a:ext cx="57798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0ACA-567D-40AE-A034-3BA763804CB4}">
      <dsp:nvSpPr>
        <dsp:cNvPr id="0" name=""/>
        <dsp:cNvSpPr/>
      </dsp:nvSpPr>
      <dsp:spPr>
        <a:xfrm>
          <a:off x="288990" y="62989"/>
          <a:ext cx="404586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924" tIns="0" rIns="152924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·   </a:t>
          </a:r>
          <a:r>
            <a:rPr lang="zh-CN" altLang="en-US" sz="3000" kern="1200" dirty="0" smtClean="0"/>
            <a:t>当前研究</a:t>
          </a:r>
          <a:endParaRPr lang="zh-CN" altLang="en-US" sz="3000" kern="1200" dirty="0"/>
        </a:p>
      </dsp:txBody>
      <dsp:txXfrm>
        <a:off x="323575" y="97574"/>
        <a:ext cx="3976695" cy="639310"/>
      </dsp:txXfrm>
    </dsp:sp>
    <dsp:sp modelId="{C4F10C31-BBE4-410D-8FEC-5373EF79D069}">
      <dsp:nvSpPr>
        <dsp:cNvPr id="0" name=""/>
        <dsp:cNvSpPr/>
      </dsp:nvSpPr>
      <dsp:spPr>
        <a:xfrm>
          <a:off x="0" y="1505869"/>
          <a:ext cx="57798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81478-2151-4EAA-9DBE-13CA9DA19302}">
      <dsp:nvSpPr>
        <dsp:cNvPr id="0" name=""/>
        <dsp:cNvSpPr/>
      </dsp:nvSpPr>
      <dsp:spPr>
        <a:xfrm>
          <a:off x="288990" y="1151629"/>
          <a:ext cx="404586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924" tIns="0" rIns="152924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·   </a:t>
          </a:r>
          <a:r>
            <a:rPr lang="zh-CN" altLang="en-US" sz="3000" kern="1200" dirty="0" smtClean="0"/>
            <a:t>本学期工作</a:t>
          </a:r>
          <a:endParaRPr lang="zh-CN" altLang="en-US" sz="3000" kern="1200" dirty="0"/>
        </a:p>
      </dsp:txBody>
      <dsp:txXfrm>
        <a:off x="323575" y="1186214"/>
        <a:ext cx="3976695" cy="639310"/>
      </dsp:txXfrm>
    </dsp:sp>
    <dsp:sp modelId="{02FEBE23-E4E1-418E-91AA-E401C0706FD9}">
      <dsp:nvSpPr>
        <dsp:cNvPr id="0" name=""/>
        <dsp:cNvSpPr/>
      </dsp:nvSpPr>
      <dsp:spPr>
        <a:xfrm>
          <a:off x="0" y="2594509"/>
          <a:ext cx="57798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FBD60-97B9-4F3A-ABE3-59F05008D589}">
      <dsp:nvSpPr>
        <dsp:cNvPr id="0" name=""/>
        <dsp:cNvSpPr/>
      </dsp:nvSpPr>
      <dsp:spPr>
        <a:xfrm>
          <a:off x="288990" y="2240269"/>
          <a:ext cx="404586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924" tIns="0" rIns="152924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·   </a:t>
          </a:r>
          <a:r>
            <a:rPr lang="zh-CN" altLang="en-US" sz="3000" kern="1200" dirty="0" smtClean="0"/>
            <a:t>下学期计划</a:t>
          </a:r>
          <a:endParaRPr lang="zh-CN" altLang="en-US" sz="3000" kern="1200" dirty="0"/>
        </a:p>
      </dsp:txBody>
      <dsp:txXfrm>
        <a:off x="323575" y="2274854"/>
        <a:ext cx="397669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2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1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6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2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2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5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442" y="230188"/>
            <a:ext cx="76206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2796411" y="1717032"/>
            <a:ext cx="581787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3563A8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5400" dirty="0">
                <a:solidFill>
                  <a:srgbClr val="3563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期终报告</a:t>
            </a:r>
            <a:endParaRPr lang="zh-CN" altLang="en-US" sz="5400" dirty="0">
              <a:solidFill>
                <a:srgbClr val="3563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49339" y="3599855"/>
            <a:ext cx="6466114" cy="166257"/>
            <a:chOff x="2233239" y="4536372"/>
            <a:chExt cx="6466114" cy="19298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2233239" y="4536372"/>
              <a:ext cx="6466114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212953" y="4729358"/>
              <a:ext cx="5486400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206339" y="3766111"/>
            <a:ext cx="543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563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陈元明</a:t>
            </a:r>
            <a:endParaRPr lang="zh-CN" altLang="en-US" sz="2800" dirty="0">
              <a:solidFill>
                <a:srgbClr val="3563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7930" y="1764309"/>
            <a:ext cx="28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6921" y="2570922"/>
            <a:ext cx="6042991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完善本学期论文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2.</a:t>
            </a:r>
            <a:r>
              <a:rPr lang="zh-CN" altLang="en-US" sz="2400" dirty="0" smtClean="0">
                <a:latin typeface="+mn-ea"/>
              </a:rPr>
              <a:t>开展下一步研究，完成实验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3.</a:t>
            </a:r>
            <a:r>
              <a:rPr lang="zh-CN" altLang="en-US" sz="2400" dirty="0" smtClean="0">
                <a:latin typeface="+mn-ea"/>
              </a:rPr>
              <a:t>至少完成一篇期刊论文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8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85350" y="3056082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</a:rPr>
              <a:t>THANKS</a:t>
            </a:r>
            <a:r>
              <a:rPr lang="zh-CN" altLang="en-US" sz="3200" dirty="0" smtClean="0">
                <a:solidFill>
                  <a:srgbClr val="3563A8"/>
                </a:solidFill>
              </a:rPr>
              <a:t>！</a:t>
            </a:r>
            <a:endParaRPr lang="zh-CN" altLang="en-US" sz="3200" dirty="0">
              <a:solidFill>
                <a:srgbClr val="3563A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82" y="3054095"/>
            <a:ext cx="764969" cy="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904412516"/>
              </p:ext>
            </p:extLst>
          </p:nvPr>
        </p:nvGraphicFramePr>
        <p:xfrm>
          <a:off x="2141034" y="2051824"/>
          <a:ext cx="5779808" cy="326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41034" y="1120913"/>
            <a:ext cx="4365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3563A8"/>
                </a:solidFill>
              </a:rPr>
              <a:t>目录 </a:t>
            </a:r>
            <a:r>
              <a:rPr lang="en-US" altLang="zh-CN" sz="3600" i="1" dirty="0" smtClean="0">
                <a:solidFill>
                  <a:srgbClr val="3563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i="1" dirty="0">
              <a:solidFill>
                <a:srgbClr val="3563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141034" y="1935678"/>
            <a:ext cx="5779808" cy="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77391" y="731014"/>
            <a:ext cx="483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3563A8"/>
                </a:solidFill>
              </a:rPr>
              <a:t>当前研究</a:t>
            </a:r>
            <a:endParaRPr lang="zh-CN" altLang="en-US" sz="4000" b="1" dirty="0">
              <a:solidFill>
                <a:srgbClr val="3563A8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5075662" y="1495614"/>
            <a:ext cx="2040674" cy="105990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7930" y="1764309"/>
            <a:ext cx="28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336" y="2391280"/>
            <a:ext cx="4742073" cy="31613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8176" y="2612938"/>
            <a:ext cx="6228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目前</a:t>
            </a:r>
            <a:r>
              <a:rPr lang="zh-CN" altLang="en-US" sz="2000" dirty="0" smtClean="0">
                <a:latin typeface="+mn-ea"/>
              </a:rPr>
              <a:t>研究：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zh-CN" sz="2000" dirty="0" smtClean="0">
                <a:latin typeface="+mn-ea"/>
              </a:rPr>
              <a:t>理想化</a:t>
            </a:r>
            <a:r>
              <a:rPr lang="zh-CN" altLang="zh-CN" sz="2000" dirty="0">
                <a:latin typeface="+mn-ea"/>
              </a:rPr>
              <a:t>的网络</a:t>
            </a:r>
            <a:r>
              <a:rPr lang="zh-CN" altLang="zh-CN" sz="2000" dirty="0" smtClean="0">
                <a:latin typeface="+mn-ea"/>
              </a:rPr>
              <a:t>环境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zh-CN" sz="2000" dirty="0">
                <a:latin typeface="+mn-ea"/>
              </a:rPr>
              <a:t>在</a:t>
            </a:r>
            <a:r>
              <a:rPr lang="zh-CN" altLang="zh-CN" sz="2000" dirty="0" smtClean="0">
                <a:latin typeface="+mn-ea"/>
              </a:rPr>
              <a:t>任何</a:t>
            </a:r>
            <a:r>
              <a:rPr lang="zh-CN" altLang="en-US" sz="2000" dirty="0" smtClean="0">
                <a:latin typeface="+mn-ea"/>
              </a:rPr>
              <a:t>时间</a:t>
            </a:r>
            <a:r>
              <a:rPr lang="zh-CN" altLang="zh-CN" sz="2000" dirty="0" smtClean="0">
                <a:latin typeface="+mn-ea"/>
              </a:rPr>
              <a:t>地点</a:t>
            </a:r>
            <a:r>
              <a:rPr lang="zh-CN" altLang="zh-CN" sz="2000" dirty="0">
                <a:latin typeface="+mn-ea"/>
              </a:rPr>
              <a:t>移动充电车</a:t>
            </a:r>
            <a:r>
              <a:rPr lang="zh-CN" altLang="zh-CN" sz="2000" dirty="0" smtClean="0">
                <a:latin typeface="+mn-ea"/>
              </a:rPr>
              <a:t>都以</a:t>
            </a:r>
            <a:r>
              <a:rPr lang="zh-CN" altLang="zh-CN" sz="2000" dirty="0">
                <a:latin typeface="+mn-ea"/>
              </a:rPr>
              <a:t>直线距离</a:t>
            </a:r>
            <a:r>
              <a:rPr lang="zh-CN" altLang="zh-CN" sz="2000" dirty="0" smtClean="0">
                <a:latin typeface="+mn-ea"/>
              </a:rPr>
              <a:t>到达传感器</a:t>
            </a:r>
            <a:r>
              <a:rPr lang="zh-CN" altLang="zh-CN" sz="2000" dirty="0">
                <a:latin typeface="+mn-ea"/>
              </a:rPr>
              <a:t>节点</a:t>
            </a:r>
            <a:r>
              <a:rPr lang="zh-CN" altLang="zh-CN" sz="2000" dirty="0" smtClean="0">
                <a:latin typeface="+mn-ea"/>
              </a:rPr>
              <a:t>处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zh-CN" altLang="zh-CN" sz="2000" dirty="0" smtClean="0">
                <a:latin typeface="+mn-ea"/>
              </a:rPr>
              <a:t>节点充电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+mn-ea"/>
              </a:rPr>
              <a:t>道路约束背景下，采用无向图作为网络模型，调度充电车为传感器节点充电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本文研究背景：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采用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有向图</a:t>
            </a:r>
            <a:r>
              <a:rPr lang="zh-CN" altLang="en-US" sz="2000" dirty="0" smtClean="0">
                <a:latin typeface="+mn-ea"/>
              </a:rPr>
              <a:t>模拟城市道路，调度充电车充电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17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7930" y="2917684"/>
            <a:ext cx="4817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zh-CN" altLang="zh-CN" sz="2400" dirty="0" smtClean="0"/>
              <a:t>调度</a:t>
            </a:r>
            <a:r>
              <a:rPr lang="zh-CN" altLang="zh-CN" sz="2400" dirty="0"/>
              <a:t>移动充电车给放置于路径上的</a:t>
            </a:r>
            <a:r>
              <a:rPr lang="zh-CN" altLang="en-US" sz="2400" dirty="0"/>
              <a:t>传感器</a:t>
            </a:r>
            <a:r>
              <a:rPr lang="zh-CN" altLang="zh-CN" sz="2400" dirty="0"/>
              <a:t>节点充电，使所有充电车在整个充电过程中的移动总成本最小化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67930" y="1764309"/>
            <a:ext cx="28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研究问题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297" descr="IMG_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01" y="2014330"/>
            <a:ext cx="5839566" cy="356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7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7930" y="1764309"/>
            <a:ext cx="28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研究内容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7930" y="2441458"/>
            <a:ext cx="82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对有限容量弧路径问题提出的基于扩展领域搜索的模因算法</a:t>
            </a:r>
            <a:r>
              <a:rPr lang="en-US" altLang="zh-CN" sz="2000" dirty="0">
                <a:latin typeface="+mn-ea"/>
              </a:rPr>
              <a:t>MAENS</a:t>
            </a:r>
            <a:r>
              <a:rPr lang="zh-CN" altLang="zh-CN" sz="2000" dirty="0">
                <a:latin typeface="+mn-ea"/>
              </a:rPr>
              <a:t>的改进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3912" y="3058700"/>
            <a:ext cx="9554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1. </a:t>
            </a:r>
            <a:r>
              <a:rPr lang="zh-CN" altLang="en-US" sz="2400" dirty="0" smtClean="0">
                <a:latin typeface="+mn-ea"/>
              </a:rPr>
              <a:t>初始化种群，获得初始解空间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2. Split</a:t>
            </a:r>
            <a:r>
              <a:rPr lang="zh-CN" altLang="en-US" sz="2400" dirty="0">
                <a:latin typeface="+mn-ea"/>
              </a:rPr>
              <a:t>初始</a:t>
            </a:r>
            <a:r>
              <a:rPr lang="zh-CN" altLang="en-US" sz="2400" dirty="0" smtClean="0">
                <a:latin typeface="+mn-ea"/>
              </a:rPr>
              <a:t>解，获得适应度最高的解空间（优化）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en-US" sz="2400" dirty="0" smtClean="0">
                <a:latin typeface="+mn-ea"/>
              </a:rPr>
              <a:t>随机选择两个父母解，对其使用</a:t>
            </a:r>
            <a:r>
              <a:rPr lang="en-US" altLang="zh-CN" sz="2400" dirty="0" smtClean="0">
                <a:latin typeface="+mn-ea"/>
              </a:rPr>
              <a:t>SBX</a:t>
            </a:r>
            <a:r>
              <a:rPr lang="zh-CN" altLang="en-US" sz="2400" dirty="0" smtClean="0">
                <a:latin typeface="+mn-ea"/>
              </a:rPr>
              <a:t>交叉算子，获得新解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4. </a:t>
            </a:r>
            <a:r>
              <a:rPr lang="zh-CN" altLang="en-US" sz="2400" dirty="0" smtClean="0">
                <a:latin typeface="+mn-ea"/>
              </a:rPr>
              <a:t>本地搜索原解空间，突变获得新解（优化）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5. 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步迭代，直到解空间不再增长或者达到最大迭代次数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2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8176" y="1383179"/>
            <a:ext cx="363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研究结果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34010"/>
              </p:ext>
            </p:extLst>
          </p:nvPr>
        </p:nvGraphicFramePr>
        <p:xfrm>
          <a:off x="399675" y="2176079"/>
          <a:ext cx="5968797" cy="358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27963"/>
              </p:ext>
            </p:extLst>
          </p:nvPr>
        </p:nvGraphicFramePr>
        <p:xfrm>
          <a:off x="6368472" y="2248966"/>
          <a:ext cx="5725871" cy="343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40696" y="5757809"/>
            <a:ext cx="35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平均移动消耗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8176" y="1383179"/>
            <a:ext cx="363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研究结果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0696" y="5757809"/>
            <a:ext cx="35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充电可靠性比较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83013"/>
              </p:ext>
            </p:extLst>
          </p:nvPr>
        </p:nvGraphicFramePr>
        <p:xfrm>
          <a:off x="682307" y="2316823"/>
          <a:ext cx="5572719" cy="334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44087"/>
              </p:ext>
            </p:extLst>
          </p:nvPr>
        </p:nvGraphicFramePr>
        <p:xfrm>
          <a:off x="6215289" y="2316823"/>
          <a:ext cx="5572719" cy="344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60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8176" y="1383179"/>
            <a:ext cx="363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研究结果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0696" y="5757809"/>
            <a:ext cx="35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最小移动消耗比较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61904"/>
              </p:ext>
            </p:extLst>
          </p:nvPr>
        </p:nvGraphicFramePr>
        <p:xfrm>
          <a:off x="505692" y="2396337"/>
          <a:ext cx="5601744" cy="33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71550"/>
              </p:ext>
            </p:extLst>
          </p:nvPr>
        </p:nvGraphicFramePr>
        <p:xfrm>
          <a:off x="6107436" y="2108847"/>
          <a:ext cx="5601038" cy="3648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470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" y="348530"/>
            <a:ext cx="764969" cy="764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7930" y="1764309"/>
            <a:ext cx="28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本学期工作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6922" y="2570922"/>
            <a:ext cx="779227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1. </a:t>
            </a:r>
            <a:r>
              <a:rPr lang="zh-CN" altLang="en-US" sz="2400" dirty="0" smtClean="0">
                <a:latin typeface="+mn-ea"/>
              </a:rPr>
              <a:t>申请创新项目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2. </a:t>
            </a:r>
            <a:r>
              <a:rPr lang="zh-CN" altLang="en-US" sz="2400" dirty="0" smtClean="0">
                <a:latin typeface="+mn-ea"/>
              </a:rPr>
              <a:t>完成本问题初步研究实验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en-US" sz="2400" dirty="0" smtClean="0">
                <a:latin typeface="+mn-ea"/>
              </a:rPr>
              <a:t>完成论文主体部分的撰写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9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314</Words>
  <Application>Microsoft Office PowerPoint</Application>
  <PresentationFormat>宽屏</PresentationFormat>
  <Paragraphs>57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cym</dc:creator>
  <cp:lastModifiedBy>yuanming chen</cp:lastModifiedBy>
  <cp:revision>84</cp:revision>
  <dcterms:created xsi:type="dcterms:W3CDTF">2014-10-17T09:09:05Z</dcterms:created>
  <dcterms:modified xsi:type="dcterms:W3CDTF">2019-01-24T01:10:25Z</dcterms:modified>
</cp:coreProperties>
</file>