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258" r:id="rId3"/>
    <p:sldId id="260" r:id="rId4"/>
    <p:sldId id="286" r:id="rId5"/>
    <p:sldId id="289" r:id="rId6"/>
    <p:sldId id="266" r:id="rId7"/>
    <p:sldId id="288" r:id="rId8"/>
    <p:sldId id="287" r:id="rId9"/>
    <p:sldId id="275" r:id="rId10"/>
    <p:sldId id="282" r:id="rId11"/>
    <p:sldId id="290" r:id="rId12"/>
    <p:sldId id="281" r:id="rId13"/>
    <p:sldId id="291" r:id="rId14"/>
    <p:sldId id="292" r:id="rId15"/>
    <p:sldId id="293" r:id="rId16"/>
    <p:sldId id="294" r:id="rId17"/>
    <p:sldId id="307" r:id="rId18"/>
    <p:sldId id="308" r:id="rId19"/>
    <p:sldId id="309" r:id="rId20"/>
    <p:sldId id="295" r:id="rId21"/>
    <p:sldId id="299" r:id="rId22"/>
    <p:sldId id="300" r:id="rId23"/>
    <p:sldId id="301" r:id="rId24"/>
    <p:sldId id="302" r:id="rId25"/>
    <p:sldId id="303" r:id="rId26"/>
    <p:sldId id="304" r:id="rId27"/>
    <p:sldId id="305" r:id="rId28"/>
    <p:sldId id="296" r:id="rId29"/>
    <p:sldId id="297" r:id="rId30"/>
    <p:sldId id="306" r:id="rId31"/>
    <p:sldId id="2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D8C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8930" autoAdjust="0"/>
  </p:normalViewPr>
  <p:slideViewPr>
    <p:cSldViewPr snapToGrid="0">
      <p:cViewPr varScale="1">
        <p:scale>
          <a:sx n="64" d="100"/>
          <a:sy n="64" d="100"/>
        </p:scale>
        <p:origin x="95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9B98D-5CA9-4813-A83C-B3691EB43FFE}"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EBFFD-94C7-4597-AE67-A96BFB8C6923}" type="slidenum">
              <a:rPr lang="zh-CN" altLang="en-US" smtClean="0"/>
              <a:t>‹#›</a:t>
            </a:fld>
            <a:endParaRPr lang="zh-CN" altLang="en-US"/>
          </a:p>
        </p:txBody>
      </p:sp>
    </p:spTree>
    <p:extLst>
      <p:ext uri="{BB962C8B-B14F-4D97-AF65-F5344CB8AC3E}">
        <p14:creationId xmlns:p14="http://schemas.microsoft.com/office/powerpoint/2010/main" val="338760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A6DE1A-D5D0-4CCA-AAF5-CE5965B172A0}"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w="12700">
            <a:solidFill>
              <a:srgbClr val="000000"/>
            </a:solidFill>
            <a:miter lim="800000"/>
          </a:ln>
        </p:spPr>
      </p:sp>
      <p:sp>
        <p:nvSpPr>
          <p:cNvPr id="79875"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r>
              <a:rPr lang="en-US" altLang="zh-CN" dirty="0"/>
              <a:t>MCV</a:t>
            </a:r>
            <a:r>
              <a:rPr lang="zh-CN" altLang="en-US" dirty="0"/>
              <a:t>存在的问题是交通堵塞情况下无法及时为电单车补充电量，而且</a:t>
            </a:r>
            <a:r>
              <a:rPr lang="en-US" altLang="zh-CN" dirty="0"/>
              <a:t>MCV</a:t>
            </a:r>
            <a:r>
              <a:rPr lang="zh-CN" altLang="en-US" dirty="0"/>
              <a:t>的造价成本较高，租赁公司不可能大批量购入。而</a:t>
            </a:r>
            <a:r>
              <a:rPr lang="en-US" altLang="zh-CN" dirty="0"/>
              <a:t>SCP</a:t>
            </a:r>
            <a:r>
              <a:rPr lang="zh-CN" altLang="en-US" dirty="0"/>
              <a:t>则是对于土地资源有限的城市，大范围部署</a:t>
            </a:r>
            <a:r>
              <a:rPr lang="en-US" altLang="zh-CN" dirty="0"/>
              <a:t>SCP</a:t>
            </a:r>
            <a:r>
              <a:rPr lang="zh-CN" altLang="en-US" dirty="0"/>
              <a:t>是不现实的。结合两者的缺点在城市中同时部署</a:t>
            </a:r>
            <a:r>
              <a:rPr lang="en-US" altLang="zh-CN" dirty="0"/>
              <a:t>MCV</a:t>
            </a:r>
            <a:r>
              <a:rPr lang="zh-CN" altLang="en-US" dirty="0"/>
              <a:t>与</a:t>
            </a:r>
            <a:r>
              <a:rPr lang="en-US" altLang="zh-CN" dirty="0"/>
              <a:t>SCP</a:t>
            </a:r>
            <a:r>
              <a:rPr lang="zh-CN" altLang="en-US" dirty="0"/>
              <a:t>，因此我们所研究的主要问题</a:t>
            </a:r>
            <a:r>
              <a:rPr lang="en-US" altLang="zh-CN" dirty="0"/>
              <a:t>SCP</a:t>
            </a:r>
            <a:r>
              <a:rPr lang="zh-CN" altLang="en-US" dirty="0"/>
              <a:t>与</a:t>
            </a:r>
            <a:r>
              <a:rPr lang="en-US" altLang="zh-CN" dirty="0"/>
              <a:t>MCV</a:t>
            </a:r>
            <a:r>
              <a:rPr lang="zh-CN" altLang="en-US" dirty="0"/>
              <a:t>混合充电模式下的充电规划问题，所实现的目标在于最小化</a:t>
            </a:r>
            <a:r>
              <a:rPr lang="en-US" altLang="zh-CN" dirty="0"/>
              <a:t>MCV</a:t>
            </a:r>
            <a:r>
              <a:rPr lang="zh-CN" altLang="en-US" dirty="0"/>
              <a:t>的个数以降低租赁公司的运维成本。</a:t>
            </a:r>
          </a:p>
        </p:txBody>
      </p:sp>
      <p:sp>
        <p:nvSpPr>
          <p:cNvPr id="798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buFont typeface="Arial" panose="020B0604020202020204" pitchFamily="34" charset="0"/>
              <a:buNone/>
            </a:pPr>
            <a:fld id="{8D145286-62F4-4D4C-A758-7CF17B2328E2}" type="slidenum">
              <a:rPr lang="zh-CN" altLang="en-US" sz="1200">
                <a:solidFill>
                  <a:prstClr val="black"/>
                </a:solidFill>
              </a:rPr>
              <a:pPr algn="r">
                <a:buFont typeface="Arial" panose="020B0604020202020204" pitchFamily="34" charset="0"/>
                <a:buNone/>
              </a:pPr>
              <a:t>3</a:t>
            </a:fld>
            <a:endParaRPr lang="zh-CN" altLang="en-US" sz="1200">
              <a:solidFill>
                <a:prstClr val="black"/>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w="12700">
            <a:solidFill>
              <a:srgbClr val="000000"/>
            </a:solidFill>
            <a:miter lim="800000"/>
          </a:ln>
        </p:spPr>
      </p:sp>
      <p:sp>
        <p:nvSpPr>
          <p:cNvPr id="79875"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r>
              <a:rPr lang="en-US" altLang="zh-CN" dirty="0"/>
              <a:t>MCV</a:t>
            </a:r>
            <a:r>
              <a:rPr lang="zh-CN" altLang="en-US" dirty="0"/>
              <a:t>存在的问题是交通堵塞情况下无法及时为电单车补充电量，而且</a:t>
            </a:r>
            <a:r>
              <a:rPr lang="en-US" altLang="zh-CN" dirty="0"/>
              <a:t>MCV</a:t>
            </a:r>
            <a:r>
              <a:rPr lang="zh-CN" altLang="en-US" dirty="0"/>
              <a:t>的造价成本较高，租赁公司不可能大批量购入。而</a:t>
            </a:r>
            <a:r>
              <a:rPr lang="en-US" altLang="zh-CN" dirty="0"/>
              <a:t>SCP</a:t>
            </a:r>
            <a:r>
              <a:rPr lang="zh-CN" altLang="en-US" dirty="0"/>
              <a:t>则是对于土地资源有限的城市，大范围部署</a:t>
            </a:r>
            <a:r>
              <a:rPr lang="en-US" altLang="zh-CN" dirty="0"/>
              <a:t>SCP</a:t>
            </a:r>
            <a:r>
              <a:rPr lang="zh-CN" altLang="en-US" dirty="0"/>
              <a:t>是不现实的。结合两者的缺点在城市中同时部署</a:t>
            </a:r>
            <a:r>
              <a:rPr lang="en-US" altLang="zh-CN" dirty="0"/>
              <a:t>MCV</a:t>
            </a:r>
            <a:r>
              <a:rPr lang="zh-CN" altLang="en-US" dirty="0"/>
              <a:t>与</a:t>
            </a:r>
            <a:r>
              <a:rPr lang="en-US" altLang="zh-CN" dirty="0"/>
              <a:t>SCP</a:t>
            </a:r>
            <a:r>
              <a:rPr lang="zh-CN" altLang="en-US" dirty="0"/>
              <a:t>，因此我们所研究的主要问题</a:t>
            </a:r>
            <a:r>
              <a:rPr lang="en-US" altLang="zh-CN" dirty="0"/>
              <a:t>SCP</a:t>
            </a:r>
            <a:r>
              <a:rPr lang="zh-CN" altLang="en-US" dirty="0"/>
              <a:t>与</a:t>
            </a:r>
            <a:r>
              <a:rPr lang="en-US" altLang="zh-CN" dirty="0"/>
              <a:t>MCV</a:t>
            </a:r>
            <a:r>
              <a:rPr lang="zh-CN" altLang="en-US" dirty="0"/>
              <a:t>混合充电模式下的充电规划问题，所实现的目标在于最小化</a:t>
            </a:r>
            <a:r>
              <a:rPr lang="en-US" altLang="zh-CN" dirty="0"/>
              <a:t>MCV</a:t>
            </a:r>
            <a:r>
              <a:rPr lang="zh-CN" altLang="en-US" dirty="0"/>
              <a:t>的个数以降低租赁公司的运维成本。</a:t>
            </a:r>
          </a:p>
        </p:txBody>
      </p:sp>
      <p:sp>
        <p:nvSpPr>
          <p:cNvPr id="798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buFont typeface="Arial" panose="020B0604020202020204" pitchFamily="34" charset="0"/>
              <a:buNone/>
            </a:pPr>
            <a:fld id="{8D145286-62F4-4D4C-A758-7CF17B2328E2}" type="slidenum">
              <a:rPr lang="zh-CN" altLang="en-US" sz="1200">
                <a:solidFill>
                  <a:prstClr val="black"/>
                </a:solidFill>
              </a:rPr>
              <a:pPr algn="r">
                <a:buFont typeface="Arial" panose="020B0604020202020204" pitchFamily="34" charset="0"/>
                <a:buNone/>
              </a:pPr>
              <a:t>4</a:t>
            </a:fld>
            <a:endParaRPr lang="zh-CN" altLang="en-US" sz="1200">
              <a:solidFill>
                <a:prstClr val="black"/>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w="12700">
            <a:solidFill>
              <a:srgbClr val="000000"/>
            </a:solidFill>
            <a:miter lim="800000"/>
          </a:ln>
        </p:spPr>
      </p:sp>
      <p:sp>
        <p:nvSpPr>
          <p:cNvPr id="79875"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798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buFont typeface="Arial" panose="020B0604020202020204" pitchFamily="34" charset="0"/>
              <a:buNone/>
            </a:pPr>
            <a:fld id="{8D145286-62F4-4D4C-A758-7CF17B2328E2}" type="slidenum">
              <a:rPr lang="zh-CN" altLang="en-US" sz="1200"/>
              <a:t>5</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w="12700">
            <a:solidFill>
              <a:srgbClr val="000000"/>
            </a:solidFill>
            <a:miter lim="800000"/>
          </a:ln>
        </p:spPr>
      </p:sp>
      <p:sp>
        <p:nvSpPr>
          <p:cNvPr id="79875"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798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buFont typeface="Arial" panose="020B0604020202020204" pitchFamily="34" charset="0"/>
              <a:buNone/>
            </a:pPr>
            <a:fld id="{8D145286-62F4-4D4C-A758-7CF17B2328E2}" type="slidenum">
              <a:rPr lang="zh-CN" altLang="en-US" sz="1200"/>
              <a:t>8</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w="12700">
            <a:solidFill>
              <a:srgbClr val="000000"/>
            </a:solidFill>
            <a:miter lim="800000"/>
          </a:ln>
        </p:spPr>
      </p:sp>
      <p:sp>
        <p:nvSpPr>
          <p:cNvPr id="79875"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798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buFont typeface="Arial" panose="020B0604020202020204" pitchFamily="34" charset="0"/>
              <a:buNone/>
            </a:pPr>
            <a:fld id="{8D145286-62F4-4D4C-A758-7CF17B2328E2}" type="slidenum">
              <a:rPr lang="zh-CN" altLang="en-US" sz="1200"/>
              <a:t>9</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w="12700">
            <a:solidFill>
              <a:srgbClr val="000000"/>
            </a:solidFill>
            <a:miter lim="800000"/>
          </a:ln>
        </p:spPr>
      </p:sp>
      <p:sp>
        <p:nvSpPr>
          <p:cNvPr id="79875"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798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buFont typeface="Arial" panose="020B0604020202020204" pitchFamily="34" charset="0"/>
              <a:buNone/>
            </a:pPr>
            <a:fld id="{8D145286-62F4-4D4C-A758-7CF17B2328E2}" type="slidenum">
              <a:rPr lang="zh-CN" altLang="en-US" sz="1200"/>
              <a:t>10</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日期占位符 2"/>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4" name="页脚占位符 3"/>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5" name="灯片编号占位符 4"/>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3229" y="2353360"/>
            <a:ext cx="920511"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6239" y="2332723"/>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Users\iamisis\Desktop\MetroStation_2.0_XiaZaiBa\metrostation_by_yankoa-d312tty\PNG\Network\Blue\MB_0036_sear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9445" y="2353360"/>
            <a:ext cx="917336"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iamisis\Desktop\MetroStation_2.0_XiaZaiBa\metrostation_by_yankoa-d312tty\PNG\Suites\Blue\MB_0029_program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678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iamisis\Desktop\MetroStation_2.0_XiaZaiBa\metrostation_by_yankoa-d312tty\PNG\Media\Blue\MB_0018_view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840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Users\iamisis\Desktop\MetroStation_2.0_XiaZaiBa\metrostation_by_yankoa-d312tty\PNG\Navigation\blue\MB_0014_world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80022" y="2343835"/>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PECLOGO-eff-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04233" y="4548188"/>
            <a:ext cx="83480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67257" y="452278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PPECLOGO-eff-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58167" y="5105401"/>
            <a:ext cx="412643" cy="2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PPECLOGO-eff-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46747" y="4559301"/>
            <a:ext cx="315831"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78678" y="5146677"/>
            <a:ext cx="155535" cy="9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96176" y="435133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PPECLOGO-eff-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9090" y="4749801"/>
            <a:ext cx="116333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 descr="PPECLOGO-eff-5-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72357" y="4868864"/>
            <a:ext cx="1444249"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 descr="PPECLOGO-eff-5-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24257" y="4446590"/>
            <a:ext cx="87924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894305" y="501332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500301" y="421957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descr="PPECLOGO-eff2-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0646" y="4508501"/>
            <a:ext cx="1336327"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77267" y="4459288"/>
            <a:ext cx="34439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6" descr="PPECLOGO-eff2-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48212" y="4824414"/>
            <a:ext cx="55389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13215" y="4562475"/>
            <a:ext cx="2840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8" descr="PPECLOGO-eff2-1-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313160" y="4900614"/>
            <a:ext cx="222192"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a:r>
              <a:rPr lang="zh-CN" altLang="en-US" noProof="0"/>
              <a:t>单击此处编辑母版标题样式</a:t>
            </a:r>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a:r>
              <a:rPr lang="zh-CN" altLang="en-US" noProof="0"/>
              <a:t>单击此处编辑母版副标题样式</a:t>
            </a:r>
          </a:p>
        </p:txBody>
      </p:sp>
      <p:sp>
        <p:nvSpPr>
          <p:cNvPr id="27" name="Rectangle 4"/>
          <p:cNvSpPr>
            <a:spLocks noGrp="1" noChangeArrowheads="1"/>
          </p:cNvSpPr>
          <p:nvPr>
            <p:ph type="dt" sz="half" idx="10"/>
          </p:nvPr>
        </p:nvSpPr>
        <p:spPr/>
        <p:txBody>
          <a:bodyPr/>
          <a:lstStyle>
            <a:lvl1pPr>
              <a:defRPr baseline="0" smtClean="0"/>
            </a:lvl1pPr>
          </a:lstStyle>
          <a:p>
            <a:pPr>
              <a:defRPr/>
            </a:pPr>
            <a:endParaRPr lang="en-US" altLang="zh-CN"/>
          </a:p>
        </p:txBody>
      </p:sp>
      <p:sp>
        <p:nvSpPr>
          <p:cNvPr id="28" name="Rectangle 5"/>
          <p:cNvSpPr>
            <a:spLocks noGrp="1" noChangeArrowheads="1"/>
          </p:cNvSpPr>
          <p:nvPr>
            <p:ph type="ftr" sz="quarter" idx="11"/>
          </p:nvPr>
        </p:nvSpPr>
        <p:spPr/>
        <p:txBody>
          <a:bodyPr/>
          <a:lstStyle>
            <a:lvl1pPr>
              <a:defRPr baseline="0" smtClean="0"/>
            </a:lvl1pPr>
          </a:lstStyle>
          <a:p>
            <a:pPr>
              <a:defRPr/>
            </a:pPr>
            <a:endParaRPr lang="en-US" altLang="zh-CN"/>
          </a:p>
        </p:txBody>
      </p:sp>
      <p:sp>
        <p:nvSpPr>
          <p:cNvPr id="29" name="Rectangle 6"/>
          <p:cNvSpPr>
            <a:spLocks noGrp="1" noChangeArrowheads="1"/>
          </p:cNvSpPr>
          <p:nvPr>
            <p:ph type="sldNum" sz="quarter" idx="12"/>
          </p:nvPr>
        </p:nvSpPr>
        <p:spPr/>
        <p:txBody>
          <a:bodyPr/>
          <a:lstStyle>
            <a:lvl1pPr>
              <a:defRPr baseline="0" smtClean="0"/>
            </a:lvl1pPr>
          </a:lstStyle>
          <a:p>
            <a:pPr>
              <a:defRPr/>
            </a:pPr>
            <a:fld id="{87E4BE33-EC1D-4BDB-8015-45DF6AF7B3DB}" type="slidenum">
              <a:rPr lang="en-US" altLang="zh-CN" smtClean="0"/>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Rectangle 4"/>
          <p:cNvSpPr>
            <a:spLocks noGrp="1" noChangeArrowheads="1"/>
          </p:cNvSpPr>
          <p:nvPr>
            <p:ph type="dt" sz="half" idx="10"/>
          </p:nvPr>
        </p:nvSpPr>
        <p:spPr/>
        <p:txBody>
          <a:bodyPr/>
          <a:lstStyle>
            <a:lvl1pPr>
              <a:defRPr baseline="0"/>
            </a:lvl1pPr>
          </a:lstStyle>
          <a:p>
            <a:fld id="{13D0CE79-49FB-443D-BEF8-6B709DE8FD0C}" type="datetimeFigureOut">
              <a:rPr lang="zh-CN" altLang="en-US" smtClean="0"/>
              <a:t>2018/12/23</a:t>
            </a:fld>
            <a:endParaRPr lang="zh-CN" altLang="en-US"/>
          </a:p>
        </p:txBody>
      </p:sp>
      <p:sp>
        <p:nvSpPr>
          <p:cNvPr id="5" name="Rectangle 5"/>
          <p:cNvSpPr>
            <a:spLocks noGrp="1" noChangeArrowheads="1"/>
          </p:cNvSpPr>
          <p:nvPr>
            <p:ph type="ftr" sz="quarter" idx="11"/>
          </p:nvPr>
        </p:nvSpPr>
        <p:spPr/>
        <p:txBody>
          <a:bodyPr/>
          <a:lstStyle>
            <a:lvl1pPr>
              <a:defRPr baseline="0"/>
            </a:lvl1pPr>
          </a:lstStyle>
          <a:p>
            <a:endParaRPr lang="zh-CN" altLang="en-US" dirty="0"/>
          </a:p>
        </p:txBody>
      </p:sp>
      <p:sp>
        <p:nvSpPr>
          <p:cNvPr id="6" name="Rectangle 6"/>
          <p:cNvSpPr>
            <a:spLocks noGrp="1" noChangeArrowheads="1"/>
          </p:cNvSpPr>
          <p:nvPr>
            <p:ph type="sldNum" sz="quarter" idx="12"/>
          </p:nvPr>
        </p:nvSpPr>
        <p:spPr/>
        <p:txBody>
          <a:bodyPr/>
          <a:lstStyle>
            <a:lvl1pPr>
              <a:defRPr baseline="0"/>
            </a:lvl1pPr>
          </a:lstStyle>
          <a:p>
            <a:fld id="{EF906490-237C-474C-BA2E-D98840BC1F8F}" type="slidenum">
              <a:rPr lang="zh-CN" altLang="en-US" smtClean="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225600" y="2767263"/>
            <a:ext cx="5961600" cy="944337"/>
          </a:xfrm>
        </p:spPr>
        <p:txBody>
          <a:bodyPr anchor="b"/>
          <a:lstStyle>
            <a:lvl1pPr>
              <a:defRPr sz="6000"/>
            </a:lvl1pPr>
          </a:lstStyle>
          <a:p>
            <a:r>
              <a:rPr lang="zh-CN" altLang="en-US" dirty="0"/>
              <a:t>编辑标题</a:t>
            </a:r>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dirty="0"/>
              <a:t>单击此处编辑母版文本样式</a:t>
            </a:r>
          </a:p>
        </p:txBody>
      </p:sp>
      <p:sp>
        <p:nvSpPr>
          <p:cNvPr id="5" name="日期占位符 3"/>
          <p:cNvSpPr>
            <a:spLocks noGrp="1"/>
          </p:cNvSpPr>
          <p:nvPr>
            <p:ph type="dt" sz="half" idx="10"/>
          </p:nvPr>
        </p:nvSpPr>
        <p:spPr/>
        <p:txBody>
          <a:bodyPr/>
          <a:lstStyle>
            <a:lvl1pPr>
              <a:defRPr smtClean="0"/>
            </a:lvl1pPr>
          </a:lstStyle>
          <a:p>
            <a:fld id="{13D0CE79-49FB-443D-BEF8-6B709DE8FD0C}" type="datetimeFigureOut">
              <a:rPr lang="zh-CN" altLang="en-US" smtClean="0"/>
              <a:t>2018/12/23</a:t>
            </a:fld>
            <a:endParaRPr lang="zh-CN" altLang="en-US"/>
          </a:p>
        </p:txBody>
      </p:sp>
      <p:sp>
        <p:nvSpPr>
          <p:cNvPr id="6" name="页脚占位符 4"/>
          <p:cNvSpPr>
            <a:spLocks noGrp="1"/>
          </p:cNvSpPr>
          <p:nvPr>
            <p:ph type="ftr" sz="quarter" idx="11"/>
          </p:nvPr>
        </p:nvSpPr>
        <p:spPr/>
        <p:txBody>
          <a:bodyPr/>
          <a:lstStyle>
            <a:lvl1pPr>
              <a:defRPr smtClean="0"/>
            </a:lvl1pPr>
          </a:lstStyle>
          <a:p>
            <a:endParaRPr lang="zh-CN" altLang="en-US"/>
          </a:p>
        </p:txBody>
      </p:sp>
      <p:sp>
        <p:nvSpPr>
          <p:cNvPr id="7" name="灯片编号占位符 5"/>
          <p:cNvSpPr>
            <a:spLocks noGrp="1"/>
          </p:cNvSpPr>
          <p:nvPr>
            <p:ph type="sldNum" sz="quarter" idx="12"/>
          </p:nvPr>
        </p:nvSpPr>
        <p:spPr/>
        <p:txBody>
          <a:bodyPr/>
          <a:lstStyle>
            <a:lvl1pPr>
              <a:defRPr smtClean="0"/>
            </a:lvl1pPr>
          </a:lstStyle>
          <a:p>
            <a:fld id="{EF906490-237C-474C-BA2E-D98840BC1F8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sz="half" idx="1"/>
          </p:nvPr>
        </p:nvSpPr>
        <p:spPr>
          <a:xfrm>
            <a:off x="625313" y="1347118"/>
            <a:ext cx="5279099"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内容占位符 3"/>
          <p:cNvSpPr>
            <a:spLocks noGrp="1"/>
          </p:cNvSpPr>
          <p:nvPr>
            <p:ph sz="half" idx="2"/>
          </p:nvPr>
        </p:nvSpPr>
        <p:spPr>
          <a:xfrm>
            <a:off x="6314327" y="1347118"/>
            <a:ext cx="5284103"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5" name="Rectangle 4"/>
          <p:cNvSpPr>
            <a:spLocks noGrp="1" noChangeArrowheads="1"/>
          </p:cNvSpPr>
          <p:nvPr>
            <p:ph type="dt" sz="half" idx="10"/>
          </p:nvPr>
        </p:nvSpPr>
        <p:spPr/>
        <p:txBody>
          <a:bodyPr/>
          <a:lstStyle>
            <a:lvl1pPr>
              <a:defRPr>
                <a:latin typeface="Arial" panose="020B0604020202020204" pitchFamily="34" charset="0"/>
                <a:ea typeface="黑体" panose="02010609060101010101" pitchFamily="49" charset="-122"/>
              </a:defRPr>
            </a:lvl1pPr>
          </a:lstStyle>
          <a:p>
            <a:fld id="{13D0CE79-49FB-443D-BEF8-6B709DE8FD0C}" type="datetimeFigureOut">
              <a:rPr lang="zh-CN" altLang="en-US" smtClean="0"/>
              <a:t>2018/12/23</a:t>
            </a:fld>
            <a:endParaRPr lang="zh-CN" altLang="en-US"/>
          </a:p>
        </p:txBody>
      </p:sp>
      <p:sp>
        <p:nvSpPr>
          <p:cNvPr id="6" name="Rectangle 5"/>
          <p:cNvSpPr>
            <a:spLocks noGrp="1" noChangeArrowheads="1"/>
          </p:cNvSpPr>
          <p:nvPr>
            <p:ph type="ftr" sz="quarter" idx="11"/>
          </p:nvPr>
        </p:nvSpPr>
        <p:spPr/>
        <p:txBody>
          <a:bodyPr/>
          <a:lstStyle>
            <a:lvl1pPr>
              <a:defRPr>
                <a:latin typeface="Arial" panose="020B0604020202020204" pitchFamily="34" charset="0"/>
                <a:ea typeface="黑体" panose="02010609060101010101" pitchFamily="49"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ea typeface="黑体" panose="02010609060101010101" pitchFamily="49" charset="-122"/>
              </a:defRPr>
            </a:lvl1pPr>
          </a:lstStyle>
          <a:p>
            <a:fld id="{EF906490-237C-474C-BA2E-D98840BC1F8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r>
              <a:rPr lang="zh-CN" altLang="en-US"/>
              <a:t>单击此处编辑母版标题样式</a:t>
            </a:r>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6400" y="2336633"/>
            <a:ext cx="5158032" cy="3684588"/>
          </a:xfrm>
        </p:spPr>
        <p:txBody>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415775" y="2336633"/>
            <a:ext cx="5183425" cy="3684588"/>
          </a:xfrm>
        </p:spPr>
        <p:txBody>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Rectangle 4"/>
          <p:cNvSpPr>
            <a:spLocks noGrp="1" noChangeArrowheads="1"/>
          </p:cNvSpPr>
          <p:nvPr>
            <p:ph type="dt" sz="half" idx="10"/>
          </p:nvPr>
        </p:nvSpPr>
        <p:spPr/>
        <p:txBody>
          <a:bodyPr/>
          <a:lstStyle>
            <a:lvl1pPr>
              <a:defRPr/>
            </a:lvl1pPr>
          </a:lstStyle>
          <a:p>
            <a:fld id="{C9E60F58-3108-4415-857A-6D0360DF626E}" type="datetimeFigureOut">
              <a:rPr lang="zh-CN" altLang="en-US" smtClean="0"/>
              <a:t>2018/12/23</a:t>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4AE85CE2-CEAD-46BB-861E-7D62265DC96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304800" y="2718000"/>
            <a:ext cx="5662800" cy="1432800"/>
          </a:xfrm>
        </p:spPr>
        <p:txBody>
          <a:bodyPr>
            <a:normAutofit/>
          </a:bodyPr>
          <a:lstStyle>
            <a:lvl1pPr algn="ctr">
              <a:defRPr sz="8800"/>
            </a:lvl1pPr>
          </a:lstStyle>
          <a:p>
            <a:r>
              <a:rPr lang="zh-CN" altLang="en-US" dirty="0"/>
              <a:t>编辑标题</a:t>
            </a:r>
          </a:p>
        </p:txBody>
      </p:sp>
      <p:sp>
        <p:nvSpPr>
          <p:cNvPr id="3"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t>2018/12/23</a:t>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t>‹#›</a:t>
            </a:fld>
            <a:endParaRPr lang="zh-CN" altLang="en-US"/>
          </a:p>
        </p:txBody>
      </p:sp>
      <p:sp>
        <p:nvSpPr>
          <p:cNvPr id="6" name="圆角矩形 13"/>
          <p:cNvSpPr>
            <a:spLocks noChangeArrowheads="1"/>
          </p:cNvSpPr>
          <p:nvPr/>
        </p:nvSpPr>
        <p:spPr bwMode="auto">
          <a:xfrm>
            <a:off x="3823293" y="3968609"/>
            <a:ext cx="4572396" cy="369792"/>
          </a:xfrm>
          <a:prstGeom prst="roundRect">
            <a:avLst>
              <a:gd name="adj" fmla="val 50000"/>
            </a:avLst>
          </a:prstGeom>
          <a:solidFill>
            <a:schemeClr val="accent2">
              <a:alpha val="98999"/>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fontScale="625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en-US" sz="2000">
              <a:solidFill>
                <a:schemeClr val="accent2"/>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smtClean="0"/>
            </a:lvl1pPr>
          </a:lstStyle>
          <a:p>
            <a:fld id="{13D0CE79-49FB-443D-BEF8-6B709DE8FD0C}" type="datetimeFigureOut">
              <a:rPr lang="zh-CN" altLang="en-US" smtClean="0"/>
              <a:t>2018/12/23</a:t>
            </a:fld>
            <a:endParaRPr lang="zh-CN" altLang="en-US"/>
          </a:p>
        </p:txBody>
      </p:sp>
      <p:sp>
        <p:nvSpPr>
          <p:cNvPr id="4" name="页脚占位符 2"/>
          <p:cNvSpPr>
            <a:spLocks noGrp="1"/>
          </p:cNvSpPr>
          <p:nvPr>
            <p:ph type="ftr" sz="quarter" idx="11"/>
          </p:nvPr>
        </p:nvSpPr>
        <p:spPr/>
        <p:txBody>
          <a:bodyPr/>
          <a:lstStyle>
            <a:lvl1pPr>
              <a:defRPr smtClean="0"/>
            </a:lvl1pPr>
          </a:lstStyle>
          <a:p>
            <a:endParaRPr lang="zh-CN" altLang="en-US"/>
          </a:p>
        </p:txBody>
      </p:sp>
      <p:sp>
        <p:nvSpPr>
          <p:cNvPr id="5" name="灯片编号占位符 3"/>
          <p:cNvSpPr>
            <a:spLocks noGrp="1"/>
          </p:cNvSpPr>
          <p:nvPr>
            <p:ph type="sldNum" sz="quarter" idx="12"/>
          </p:nvPr>
        </p:nvSpPr>
        <p:spPr/>
        <p:txBody>
          <a:bodyPr/>
          <a:lstStyle>
            <a:lvl1pPr>
              <a:defRPr smtClean="0"/>
            </a:lvl1pPr>
          </a:lstStyle>
          <a:p>
            <a:fld id="{EF906490-237C-474C-BA2E-D98840BC1F8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9787" y="715175"/>
            <a:ext cx="4165200" cy="1600200"/>
          </a:xfrm>
        </p:spPr>
        <p:txBody>
          <a:bodyPr anchor="b"/>
          <a:lstStyle>
            <a:lvl1pPr>
              <a:defRPr sz="3200"/>
            </a:lvl1pPr>
          </a:lstStyle>
          <a:p>
            <a:r>
              <a:rPr lang="zh-CN" altLang="en-US" dirty="0"/>
              <a:t>单击此处编辑母版标题样式</a:t>
            </a:r>
          </a:p>
        </p:txBody>
      </p:sp>
      <p:sp>
        <p:nvSpPr>
          <p:cNvPr id="3" name="图片占位符 2"/>
          <p:cNvSpPr>
            <a:spLocks noGrp="1" noChangeAspect="1"/>
          </p:cNvSpPr>
          <p:nvPr>
            <p:ph type="pic" idx="1"/>
          </p:nvPr>
        </p:nvSpPr>
        <p:spPr>
          <a:xfrm>
            <a:off x="5184000" y="715175"/>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31537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r>
              <a:rPr lang="zh-CN" altLang="en-US" dirty="0"/>
              <a:t>单击此处编辑母版标题样式</a:t>
            </a:r>
          </a:p>
        </p:txBody>
      </p:sp>
      <p:sp>
        <p:nvSpPr>
          <p:cNvPr id="3" name="竖排文字占位符 2"/>
          <p:cNvSpPr>
            <a:spLocks noGrp="1"/>
          </p:cNvSpPr>
          <p:nvPr>
            <p:ph type="body" orient="vert" idx="1"/>
          </p:nvPr>
        </p:nvSpPr>
        <p:spPr>
          <a:xfrm>
            <a:off x="609442" y="195943"/>
            <a:ext cx="9660993" cy="6062345"/>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t>2018/12/23</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fld id="{13D0CE79-49FB-443D-BEF8-6B709DE8FD0C}"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t>‹#›</a:t>
            </a:fld>
            <a:endParaRPr lang="zh-CN" altLang="en-US"/>
          </a:p>
        </p:txBody>
      </p:sp>
      <p:sp>
        <p:nvSpPr>
          <p:cNvPr id="7" name="内容占位符 6"/>
          <p:cNvSpPr>
            <a:spLocks noGrp="1"/>
          </p:cNvSpPr>
          <p:nvPr>
            <p:ph sz="quarter" idx="13"/>
          </p:nvPr>
        </p:nvSpPr>
        <p:spPr>
          <a:xfrm>
            <a:off x="261449" y="439616"/>
            <a:ext cx="11669102" cy="5669329"/>
          </a:xfrm>
        </p:spPr>
        <p:txBody>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8" name="页脚占位符 7"/>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9" name="灯片编号占位符 8"/>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4" name="页脚占位符 3"/>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5" name="灯片编号占位符 4"/>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914400" y="6248400"/>
            <a:ext cx="2540000" cy="457200"/>
          </a:xfrm>
          <a:prstGeom prst="rect">
            <a:avLst/>
          </a:prstGeom>
        </p:spPr>
        <p:txBody>
          <a:bodyPr/>
          <a:lstStyle>
            <a:lvl1pPr>
              <a:defRPr/>
            </a:lvl1pPr>
          </a:lstStyle>
          <a:p>
            <a:fld id="{D9234BCE-77D8-4E82-91EC-367864DB690C}" type="datetimeFigureOut">
              <a:rPr lang="zh-CN" altLang="en-US" smtClean="0"/>
              <a:t>2018/12/23</a:t>
            </a:fld>
            <a:endParaRPr lang="zh-CN" altLang="en-US"/>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8737600" y="6248400"/>
            <a:ext cx="2540000" cy="457200"/>
          </a:xfrm>
          <a:prstGeom prst="rect">
            <a:avLst/>
          </a:prstGeom>
        </p:spPr>
        <p:txBody>
          <a:bodyPr/>
          <a:lstStyle>
            <a:lvl1pPr>
              <a:defRPr/>
            </a:lvl1pPr>
          </a:lstStyle>
          <a:p>
            <a:fld id="{028B7E39-FDC8-4A47-9B23-0572D956806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ags" Target="../tags/tag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alpha val="0"/>
          </a:schemeClr>
        </a:solidFill>
        <a:effectLst/>
      </p:bgPr>
    </p:bg>
    <p:spTree>
      <p:nvGrpSpPr>
        <p:cNvPr id="1" name=""/>
        <p:cNvGrpSpPr/>
        <p:nvPr/>
      </p:nvGrpSpPr>
      <p:grpSpPr>
        <a:xfrm>
          <a:off x="0" y="0"/>
          <a:ext cx="0" cy="0"/>
          <a:chOff x="0" y="0"/>
          <a:chExt cx="0" cy="0"/>
        </a:xfrm>
      </p:grpSpPr>
      <p:pic>
        <p:nvPicPr>
          <p:cNvPr id="1026" name="Picture 2" descr="1"/>
          <p:cNvPicPr>
            <a:picLocks noChangeAspect="1" noChangeArrowheads="1"/>
          </p:cNvPicPr>
          <p:nvPr/>
        </p:nvPicPr>
        <p:blipFill>
          <a:blip r:embed="rId14">
            <a:extLst>
              <a:ext uri="{28A0092B-C50C-407E-A947-70E740481C1C}">
                <a14:useLocalDpi xmlns:a14="http://schemas.microsoft.com/office/drawing/2010/main" val="0"/>
              </a:ext>
            </a:extLst>
          </a:blip>
          <a:srcRect b="83240"/>
          <a:stretch>
            <a:fillRect/>
          </a:stretch>
        </p:blipFill>
        <p:spPr bwMode="auto">
          <a:xfrm>
            <a:off x="0" y="0"/>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ow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651500"/>
            <a:ext cx="1219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title" idx="4294967295"/>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Times New Roman" panose="02020603050405020304" pitchFamily="18" charset="0"/>
              </a:rPr>
              <a:t>单击此处编辑母版标题样式</a:t>
            </a:r>
          </a:p>
        </p:txBody>
      </p:sp>
      <p:sp>
        <p:nvSpPr>
          <p:cNvPr id="1029" name="Rectangle 5"/>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Times New Roman" panose="02020603050405020304" pitchFamily="18" charset="0"/>
              </a:rPr>
              <a:t>单击此处编辑母版文本样式</a:t>
            </a:r>
          </a:p>
          <a:p>
            <a:pPr lvl="1"/>
            <a:r>
              <a:rPr lang="zh-CN">
                <a:sym typeface="Times New Roman" panose="02020603050405020304" pitchFamily="18" charset="0"/>
              </a:rPr>
              <a:t>第二级</a:t>
            </a:r>
          </a:p>
          <a:p>
            <a:pPr lvl="2"/>
            <a:r>
              <a:rPr lang="zh-CN">
                <a:sym typeface="Times New Roman" panose="02020603050405020304" pitchFamily="18" charset="0"/>
              </a:rPr>
              <a:t>第三级</a:t>
            </a:r>
          </a:p>
          <a:p>
            <a:pPr lvl="2"/>
            <a:r>
              <a:rPr lang="zh-CN">
                <a:sym typeface="Times New Roman" panose="02020603050405020304" pitchFamily="18" charset="0"/>
              </a:rPr>
              <a:t>第四级</a:t>
            </a:r>
          </a:p>
          <a:p>
            <a:pPr lvl="4"/>
            <a:r>
              <a:rPr lang="zh-CN">
                <a:sym typeface="Times New Roman" panose="02020603050405020304" pitchFamily="18"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kern="1200">
          <a:solidFill>
            <a:schemeClr val="tx2"/>
          </a:solidFill>
          <a:latin typeface="+mj-lt"/>
          <a:ea typeface="+mj-ea"/>
          <a:cs typeface="+mj-cs"/>
          <a:sym typeface="Times New Roman" panose="02020603050405020304" pitchFamily="18" charset="0"/>
        </a:defRPr>
      </a:lvl1pPr>
      <a:lvl2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9pPr>
    </p:titleStyle>
    <p:bodyStyle>
      <a:lvl1pPr marL="342900" indent="-342900" algn="l" defTabSz="0" rtl="0" eaLnBrk="1" fontAlgn="base" hangingPunct="1">
        <a:spcBef>
          <a:spcPct val="20000"/>
        </a:spcBef>
        <a:spcAft>
          <a:spcPct val="0"/>
        </a:spcAft>
        <a:buChar char="•"/>
        <a:defRPr sz="3200" kern="1200">
          <a:solidFill>
            <a:schemeClr val="tx1"/>
          </a:solidFill>
          <a:latin typeface="+mn-lt"/>
          <a:ea typeface="+mn-ea"/>
          <a:cs typeface="+mn-cs"/>
          <a:sym typeface="Times New Roman" panose="02020603050405020304" pitchFamily="18" charset="0"/>
        </a:defRPr>
      </a:lvl1pPr>
      <a:lvl2pPr marL="742950" indent="-285750" algn="l" defTabSz="0" rtl="0" eaLnBrk="1" fontAlgn="base" hangingPunct="1">
        <a:spcBef>
          <a:spcPct val="20000"/>
        </a:spcBef>
        <a:spcAft>
          <a:spcPct val="0"/>
        </a:spcAft>
        <a:buChar char="–"/>
        <a:defRPr sz="2800" kern="1200">
          <a:solidFill>
            <a:schemeClr val="tx1"/>
          </a:solidFill>
          <a:latin typeface="+mn-lt"/>
          <a:ea typeface="+mn-ea"/>
          <a:cs typeface="+mn-cs"/>
          <a:sym typeface="Times New Roman" panose="02020603050405020304" pitchFamily="18" charset="0"/>
        </a:defRPr>
      </a:lvl2pPr>
      <a:lvl3pPr marL="1143000" indent="-228600" algn="l" defTabSz="0" rtl="0" eaLnBrk="1" fontAlgn="base" hangingPunct="1">
        <a:spcBef>
          <a:spcPct val="20000"/>
        </a:spcBef>
        <a:spcAft>
          <a:spcPct val="0"/>
        </a:spcAft>
        <a:buChar char="•"/>
        <a:defRPr sz="2400" kern="1200">
          <a:solidFill>
            <a:schemeClr val="tx1"/>
          </a:solidFill>
          <a:latin typeface="+mn-lt"/>
          <a:ea typeface="+mn-ea"/>
          <a:cs typeface="+mn-cs"/>
          <a:sym typeface="Times New Roman" panose="02020603050405020304" pitchFamily="18" charset="0"/>
        </a:defRPr>
      </a:lvl3pPr>
      <a:lvl4pPr marL="1600200" indent="-228600" algn="l" defTabSz="0" rtl="0" eaLnBrk="1" fontAlgn="base" hangingPunct="1">
        <a:spcBef>
          <a:spcPct val="20000"/>
        </a:spcBef>
        <a:spcAft>
          <a:spcPct val="0"/>
        </a:spcAft>
        <a:buChar char="–"/>
        <a:defRPr sz="2000" kern="1200">
          <a:solidFill>
            <a:schemeClr val="tx1"/>
          </a:solidFill>
          <a:latin typeface="+mn-lt"/>
          <a:ea typeface="+mn-ea"/>
          <a:cs typeface="+mn-cs"/>
          <a:sym typeface="Times New Roman" panose="02020603050405020304" pitchFamily="18" charset="0"/>
        </a:defRPr>
      </a:lvl4pPr>
      <a:lvl5pPr marL="2057400" indent="-228600" algn="l" defTabSz="0" rtl="0" eaLnBrk="1" fontAlgn="base" hangingPunct="1">
        <a:spcBef>
          <a:spcPct val="20000"/>
        </a:spcBef>
        <a:spcAft>
          <a:spcPct val="0"/>
        </a:spcAft>
        <a:buChar char="»"/>
        <a:defRPr sz="2000" kern="1200">
          <a:solidFill>
            <a:schemeClr val="tx1"/>
          </a:solidFill>
          <a:latin typeface="+mn-lt"/>
          <a:ea typeface="+mn-ea"/>
          <a:cs typeface="+mn-cs"/>
          <a:sym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custDataLst>
              <p:tags r:id="rId12"/>
            </p:custDataLst>
          </p:nvPr>
        </p:nvSpPr>
        <p:spPr bwMode="auto">
          <a:xfrm>
            <a:off x="625313" y="260351"/>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8" name="Rectangle 3"/>
          <p:cNvSpPr>
            <a:spLocks noGrp="1" noChangeArrowheads="1"/>
          </p:cNvSpPr>
          <p:nvPr>
            <p:ph type="body" idx="1"/>
            <p:custDataLst>
              <p:tags r:id="rId13"/>
            </p:custDataLst>
          </p:nvPr>
        </p:nvSpPr>
        <p:spPr bwMode="auto">
          <a:xfrm>
            <a:off x="625313" y="1125537"/>
            <a:ext cx="10973117" cy="48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2" name="Rectangle 4"/>
          <p:cNvSpPr>
            <a:spLocks noGrp="1" noChangeArrowheads="1"/>
          </p:cNvSpPr>
          <p:nvPr>
            <p:ph type="dt" sz="half" idx="2"/>
          </p:nvPr>
        </p:nvSpPr>
        <p:spPr bwMode="auto">
          <a:xfrm>
            <a:off x="609442" y="6245225"/>
            <a:ext cx="2845647"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aseline="0" smtClean="0">
                <a:latin typeface="Arial" panose="020B0604020202020204" pitchFamily="34" charset="0"/>
                <a:ea typeface="黑体" panose="02010609060101010101" pitchFamily="49" charset="-122"/>
              </a:defRPr>
            </a:lvl1pPr>
          </a:lstStyle>
          <a:p>
            <a:fld id="{13D0CE79-49FB-443D-BEF8-6B709DE8FD0C}" type="datetimeFigureOut">
              <a:rPr lang="zh-CN" altLang="en-US" smtClean="0"/>
              <a:t>2018/12/23</a:t>
            </a:fld>
            <a:endParaRPr lang="zh-CN" altLang="en-US"/>
          </a:p>
        </p:txBody>
      </p:sp>
      <p:sp>
        <p:nvSpPr>
          <p:cNvPr id="1029" name="Rectangle 5"/>
          <p:cNvSpPr>
            <a:spLocks noGrp="1" noChangeArrowheads="1"/>
          </p:cNvSpPr>
          <p:nvPr>
            <p:ph type="ftr" sz="quarter" idx="3"/>
          </p:nvPr>
        </p:nvSpPr>
        <p:spPr bwMode="auto">
          <a:xfrm>
            <a:off x="4166103" y="6245225"/>
            <a:ext cx="385979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aseline="0" smtClean="0">
                <a:latin typeface="Arial" panose="020B0604020202020204" pitchFamily="34" charset="0"/>
                <a:ea typeface="黑体" panose="02010609060101010101" pitchFamily="49" charset="-122"/>
              </a:defRPr>
            </a:lvl1pPr>
          </a:lstStyle>
          <a:p>
            <a:endParaRPr lang="zh-CN" altLang="en-US"/>
          </a:p>
        </p:txBody>
      </p:sp>
      <p:sp>
        <p:nvSpPr>
          <p:cNvPr id="1030" name="Rectangle 6"/>
          <p:cNvSpPr>
            <a:spLocks noGrp="1" noChangeArrowheads="1"/>
          </p:cNvSpPr>
          <p:nvPr>
            <p:ph type="sldNum" sz="quarter" idx="4"/>
          </p:nvPr>
        </p:nvSpPr>
        <p:spPr bwMode="auto">
          <a:xfrm>
            <a:off x="8736914" y="6245225"/>
            <a:ext cx="284564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aseline="0" smtClean="0">
                <a:latin typeface="Arial" panose="020B0604020202020204" pitchFamily="34" charset="0"/>
                <a:ea typeface="黑体" panose="02010609060101010101" pitchFamily="49" charset="-122"/>
              </a:defRPr>
            </a:lvl1pPr>
          </a:lstStyle>
          <a:p>
            <a:fld id="{EF906490-237C-474C-BA2E-D98840BC1F8F}" type="slidenum">
              <a:rPr lang="zh-CN" altLang="en-US" smtClean="0"/>
              <a:t>‹#›</a:t>
            </a:fld>
            <a:endParaRPr lang="zh-CN" altLang="en-US"/>
          </a:p>
        </p:txBody>
      </p:sp>
      <p:sp>
        <p:nvSpPr>
          <p:cNvPr id="1032" name="直接连接符 10"/>
          <p:cNvSpPr>
            <a:spLocks noChangeShapeType="1"/>
          </p:cNvSpPr>
          <p:nvPr/>
        </p:nvSpPr>
        <p:spPr bwMode="auto">
          <a:xfrm flipH="1">
            <a:off x="214258" y="842491"/>
            <a:ext cx="3096405"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lstStyle/>
          <a:p>
            <a:endParaRPr lang="zh-CN" altLang="en-US" sz="1800" baseline="0">
              <a:latin typeface="Arial" panose="020B0604020202020204" pitchFamily="34" charset="0"/>
              <a:ea typeface="黑体" panose="02010609060101010101" pitchFamily="49" charset="-122"/>
            </a:endParaRPr>
          </a:p>
        </p:txBody>
      </p:sp>
      <p:sp>
        <p:nvSpPr>
          <p:cNvPr id="1033" name="Rectangle 7"/>
          <p:cNvSpPr>
            <a:spLocks noChangeArrowheads="1"/>
          </p:cNvSpPr>
          <p:nvPr/>
        </p:nvSpPr>
        <p:spPr bwMode="auto">
          <a:xfrm>
            <a:off x="1" y="804391"/>
            <a:ext cx="215844"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800"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1" fontAlgn="base" hangingPunct="1">
        <a:spcBef>
          <a:spcPts val="300"/>
        </a:spcBef>
        <a:spcAft>
          <a:spcPts val="300"/>
        </a:spcAft>
        <a:buChar char="•"/>
        <a:defRPr sz="2400" kern="1200" baseline="0">
          <a:solidFill>
            <a:schemeClr val="tx1"/>
          </a:solidFill>
          <a:latin typeface="Arial" panose="020B0604020202020204" pitchFamily="34" charset="0"/>
          <a:ea typeface="黑体" panose="02010609060101010101" pitchFamily="49"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49" charset="-122"/>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4.emf"/></Relationships>
</file>

<file path=ppt/slides/_rels/slide1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notesSlide" Target="../notesSlides/notesSlide2.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370.png"/><Relationship Id="rId1" Type="http://schemas.openxmlformats.org/officeDocument/2006/relationships/slideLayout" Target="../slideLayouts/slideLayout14.xml"/><Relationship Id="rId6" Type="http://schemas.openxmlformats.org/officeDocument/2006/relationships/image" Target="../media/image410.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50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5.jpe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4.png"/><Relationship Id="rId5" Type="http://schemas.openxmlformats.org/officeDocument/2006/relationships/notesSlide" Target="../notesSlides/notesSlide3.xml"/><Relationship Id="rId4"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4.xml"/><Relationship Id="rId7" Type="http://schemas.openxmlformats.org/officeDocument/2006/relationships/notesSlide" Target="../notesSlides/notesSlide5.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14.xml"/><Relationship Id="rId5" Type="http://schemas.openxmlformats.org/officeDocument/2006/relationships/tags" Target="../tags/tag26.xml"/><Relationship Id="rId4" Type="http://schemas.openxmlformats.org/officeDocument/2006/relationships/tags" Target="../tags/tag2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4.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3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43025" y="3583305"/>
            <a:ext cx="9505315" cy="1680845"/>
          </a:xfrm>
        </p:spPr>
        <p:txBody>
          <a:bodyPr/>
          <a:lstStyle/>
          <a:p>
            <a:pPr algn="ctr"/>
            <a:r>
              <a:rPr lang="zh-CN" altLang="en-US" sz="6000" dirty="0">
                <a:sym typeface="+mn-ea"/>
              </a:rPr>
              <a:t>基于共享电单车的充电规划及其可调度性研究</a:t>
            </a:r>
            <a:endParaRPr lang="zh-CN" altLang="en-US" sz="6000" b="1" dirty="0"/>
          </a:p>
        </p:txBody>
      </p:sp>
      <p:sp>
        <p:nvSpPr>
          <p:cNvPr id="6" name="文本框 5"/>
          <p:cNvSpPr txBox="1"/>
          <p:nvPr/>
        </p:nvSpPr>
        <p:spPr>
          <a:xfrm>
            <a:off x="9431691" y="5438020"/>
            <a:ext cx="2622430" cy="830997"/>
          </a:xfrm>
          <a:prstGeom prst="rect">
            <a:avLst/>
          </a:prstGeom>
          <a:noFill/>
        </p:spPr>
        <p:txBody>
          <a:bodyPr wrap="square" rtlCol="0">
            <a:spAutoFit/>
          </a:bodyPr>
          <a:lstStyle/>
          <a:p>
            <a:r>
              <a:rPr lang="zh-CN" altLang="en-US" sz="2400" b="1" dirty="0">
                <a:latin typeface="Adobe 楷体 Std R" panose="02020400000000000000" pitchFamily="18" charset="-122"/>
                <a:ea typeface="Adobe 楷体 Std R" panose="02020400000000000000" pitchFamily="18" charset="-122"/>
              </a:rPr>
              <a:t>报告人：张艺雯</a:t>
            </a:r>
            <a:endParaRPr lang="en-US" altLang="zh-CN" sz="2400" b="1" dirty="0">
              <a:latin typeface="Adobe 楷体 Std R" panose="02020400000000000000" pitchFamily="18" charset="-122"/>
              <a:ea typeface="Adobe 楷体 Std R" panose="02020400000000000000" pitchFamily="18" charset="-122"/>
            </a:endParaRPr>
          </a:p>
          <a:p>
            <a:r>
              <a:rPr lang="en-US" altLang="zh-CN" sz="2400" b="1" dirty="0">
                <a:latin typeface="Adobe 楷体 Std R" panose="02020400000000000000" pitchFamily="18" charset="-122"/>
                <a:ea typeface="Adobe 楷体 Std R" panose="02020400000000000000" pitchFamily="18" charset="-122"/>
              </a:rPr>
              <a:t>2018</a:t>
            </a:r>
            <a:r>
              <a:rPr lang="zh-CN" altLang="en-US" sz="2400" b="1" dirty="0">
                <a:latin typeface="Adobe 楷体 Std R" panose="02020400000000000000" pitchFamily="18" charset="-122"/>
                <a:ea typeface="Adobe 楷体 Std R" panose="02020400000000000000" pitchFamily="18" charset="-122"/>
              </a:rPr>
              <a:t>年</a:t>
            </a:r>
            <a:r>
              <a:rPr lang="en-US" altLang="zh-CN" sz="2400" b="1" dirty="0">
                <a:latin typeface="Adobe 楷体 Std R" panose="02020400000000000000" pitchFamily="18" charset="-122"/>
                <a:ea typeface="Adobe 楷体 Std R" panose="02020400000000000000" pitchFamily="18" charset="-122"/>
              </a:rPr>
              <a:t>12</a:t>
            </a:r>
            <a:r>
              <a:rPr lang="zh-CN" altLang="en-US" sz="2400" b="1" dirty="0">
                <a:latin typeface="Adobe 楷体 Std R" panose="02020400000000000000" pitchFamily="18" charset="-122"/>
                <a:ea typeface="Adobe 楷体 Std R" panose="02020400000000000000" pitchFamily="18" charset="-122"/>
              </a:rPr>
              <a:t>月</a:t>
            </a:r>
            <a:r>
              <a:rPr lang="en-US" altLang="zh-CN" sz="2400" b="1" dirty="0">
                <a:latin typeface="Adobe 楷体 Std R" panose="02020400000000000000" pitchFamily="18" charset="-122"/>
                <a:ea typeface="Adobe 楷体 Std R" panose="02020400000000000000" pitchFamily="18" charset="-122"/>
              </a:rPr>
              <a:t>25</a:t>
            </a:r>
            <a:r>
              <a:rPr lang="zh-CN" altLang="en-US" sz="2400" b="1" dirty="0">
                <a:latin typeface="Adobe 楷体 Std R" panose="02020400000000000000" pitchFamily="18" charset="-122"/>
                <a:ea typeface="Adobe 楷体 Std R" panose="02020400000000000000" pitchFamily="18" charset="-122"/>
              </a:rPr>
              <a:t>日</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7992" y="309736"/>
            <a:ext cx="5884607" cy="523220"/>
          </a:xfrm>
          <a:prstGeom prst="rect">
            <a:avLst/>
          </a:prstGeom>
          <a:noFill/>
        </p:spPr>
        <p:txBody>
          <a:bodyPr wrap="square" rtlCol="0">
            <a:spAutoFit/>
          </a:bodyPr>
          <a:lstStyle/>
          <a:p>
            <a:pPr fontAlgn="base">
              <a:spcBef>
                <a:spcPct val="0"/>
              </a:spcBef>
              <a:spcAft>
                <a:spcPct val="0"/>
              </a:spcAft>
            </a:pPr>
            <a:r>
              <a:rPr lang="zh-CN" altLang="en-US" sz="2800" b="1" dirty="0">
                <a:solidFill>
                  <a:srgbClr val="04AEDA">
                    <a:lumMod val="75000"/>
                  </a:srgbClr>
                </a:solidFill>
                <a:latin typeface="微软雅黑" pitchFamily="34" charset="-122"/>
                <a:ea typeface="微软雅黑" pitchFamily="34" charset="-122"/>
                <a:cs typeface="+mj-cs"/>
              </a:rPr>
              <a:t>已知数量充电桩</a:t>
            </a:r>
            <a:r>
              <a:rPr lang="en-US" altLang="zh-CN" sz="2800" b="1" dirty="0">
                <a:solidFill>
                  <a:srgbClr val="04AEDA">
                    <a:lumMod val="75000"/>
                  </a:srgbClr>
                </a:solidFill>
                <a:latin typeface="微软雅黑" pitchFamily="34" charset="-122"/>
                <a:ea typeface="微软雅黑" pitchFamily="34" charset="-122"/>
                <a:cs typeface="+mj-cs"/>
              </a:rPr>
              <a:t>SCP</a:t>
            </a:r>
            <a:r>
              <a:rPr lang="zh-CN" altLang="en-US" sz="2800" b="1" dirty="0">
                <a:solidFill>
                  <a:srgbClr val="04AEDA">
                    <a:lumMod val="75000"/>
                  </a:srgbClr>
                </a:solidFill>
                <a:latin typeface="微软雅黑" pitchFamily="34" charset="-122"/>
                <a:ea typeface="微软雅黑" pitchFamily="34" charset="-122"/>
                <a:cs typeface="+mj-cs"/>
              </a:rPr>
              <a:t>优化部署</a:t>
            </a:r>
          </a:p>
        </p:txBody>
      </p:sp>
      <p:grpSp>
        <p:nvGrpSpPr>
          <p:cNvPr id="59" name="组合 58"/>
          <p:cNvGrpSpPr/>
          <p:nvPr/>
        </p:nvGrpSpPr>
        <p:grpSpPr>
          <a:xfrm>
            <a:off x="353966" y="1141078"/>
            <a:ext cx="11514794" cy="648072"/>
            <a:chOff x="725379" y="1130318"/>
            <a:chExt cx="11514794" cy="648072"/>
          </a:xfrm>
        </p:grpSpPr>
        <p:sp>
          <p:nvSpPr>
            <p:cNvPr id="60"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61" name="组合 60"/>
            <p:cNvGrpSpPr/>
            <p:nvPr/>
          </p:nvGrpSpPr>
          <p:grpSpPr>
            <a:xfrm>
              <a:off x="725379" y="1322678"/>
              <a:ext cx="11176605" cy="455708"/>
              <a:chOff x="725379" y="1322678"/>
              <a:chExt cx="11176605" cy="455708"/>
            </a:xfrm>
          </p:grpSpPr>
          <p:grpSp>
            <p:nvGrpSpPr>
              <p:cNvPr id="62" name="Group 3"/>
              <p:cNvGrpSpPr/>
              <p:nvPr/>
            </p:nvGrpSpPr>
            <p:grpSpPr>
              <a:xfrm>
                <a:off x="725379" y="1322686"/>
                <a:ext cx="5393692" cy="455700"/>
                <a:chOff x="1424694" y="3583743"/>
                <a:chExt cx="2890071" cy="432090"/>
              </a:xfrm>
              <a:solidFill>
                <a:srgbClr val="5FBCDB"/>
              </a:solidFill>
            </p:grpSpPr>
            <p:sp>
              <p:nvSpPr>
                <p:cNvPr id="72" name="Round Same Side Corner Rectangle 4"/>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Oval 13"/>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5" name="Group 10">
                <a:extLst>
                  <a:ext uri="{FF2B5EF4-FFF2-40B4-BE49-F238E27FC236}">
                    <a16:creationId xmlns:a16="http://schemas.microsoft.com/office/drawing/2014/main" id="{84B742E0-D903-4943-AF5D-8DFBCFC38330}"/>
                  </a:ext>
                </a:extLst>
              </p:cNvPr>
              <p:cNvGrpSpPr/>
              <p:nvPr/>
            </p:nvGrpSpPr>
            <p:grpSpPr>
              <a:xfrm>
                <a:off x="6119070" y="1322678"/>
                <a:ext cx="5782914" cy="432354"/>
                <a:chOff x="1387220" y="3583745"/>
                <a:chExt cx="3105820" cy="409959"/>
              </a:xfrm>
              <a:solidFill>
                <a:schemeClr val="bg1">
                  <a:lumMod val="65000"/>
                </a:schemeClr>
              </a:solidFill>
            </p:grpSpPr>
            <p:sp>
              <p:nvSpPr>
                <p:cNvPr id="66" name="Round Same Side Corner Rectangle 6">
                  <a:extLst>
                    <a:ext uri="{FF2B5EF4-FFF2-40B4-BE49-F238E27FC236}">
                      <a16:creationId xmlns:a16="http://schemas.microsoft.com/office/drawing/2014/main" id="{58A4DEBC-F155-41FE-A67C-3EE796C30113}"/>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Oval 14">
                  <a:extLst>
                    <a:ext uri="{FF2B5EF4-FFF2-40B4-BE49-F238E27FC236}">
                      <a16:creationId xmlns:a16="http://schemas.microsoft.com/office/drawing/2014/main" id="{C7C58BE1-D139-4FC5-A0BF-2D4967ABFCA0}"/>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2" name="TextBox 1"/>
          <p:cNvSpPr txBox="1"/>
          <p:nvPr/>
        </p:nvSpPr>
        <p:spPr>
          <a:xfrm>
            <a:off x="1589314" y="1969715"/>
            <a:ext cx="3178628"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部署区域确定</a:t>
            </a:r>
          </a:p>
        </p:txBody>
      </p:sp>
      <p:sp>
        <p:nvSpPr>
          <p:cNvPr id="74" name="TextBox 73"/>
          <p:cNvSpPr txBox="1"/>
          <p:nvPr/>
        </p:nvSpPr>
        <p:spPr>
          <a:xfrm>
            <a:off x="6812600" y="1998743"/>
            <a:ext cx="3661742"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具体部署位置确定</a:t>
            </a:r>
          </a:p>
        </p:txBody>
      </p:sp>
      <p:sp>
        <p:nvSpPr>
          <p:cNvPr id="5" name="TextBox 4"/>
          <p:cNvSpPr txBox="1"/>
          <p:nvPr/>
        </p:nvSpPr>
        <p:spPr>
          <a:xfrm>
            <a:off x="1988457" y="891855"/>
            <a:ext cx="8447314" cy="369332"/>
          </a:xfrm>
          <a:prstGeom prst="rect">
            <a:avLst/>
          </a:prstGeom>
          <a:noFill/>
        </p:spPr>
        <p:txBody>
          <a:bodyPr wrap="square" rtlCol="0">
            <a:spAutoFit/>
          </a:bodyPr>
          <a:lstStyle/>
          <a:p>
            <a:r>
              <a:rPr lang="zh-CN" altLang="en-US" dirty="0">
                <a:latin typeface="微软雅黑" pitchFamily="34" charset="-122"/>
                <a:ea typeface="微软雅黑" pitchFamily="34" charset="-122"/>
              </a:rPr>
              <a:t>目标：尽可能扩大每个充电桩部署范围内电单车数量以找到最优充电桩部署位置</a:t>
            </a:r>
          </a:p>
        </p:txBody>
      </p:sp>
      <p:sp>
        <p:nvSpPr>
          <p:cNvPr id="6" name="矩形 5"/>
          <p:cNvSpPr/>
          <p:nvPr/>
        </p:nvSpPr>
        <p:spPr>
          <a:xfrm>
            <a:off x="6574972" y="1977828"/>
            <a:ext cx="4151086" cy="25934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TextBox 2"/>
          <p:cNvSpPr txBox="1"/>
          <p:nvPr/>
        </p:nvSpPr>
        <p:spPr>
          <a:xfrm>
            <a:off x="6574971" y="2496454"/>
            <a:ext cx="4847772" cy="2031325"/>
          </a:xfrm>
          <a:prstGeom prst="rect">
            <a:avLst/>
          </a:prstGeom>
          <a:noFill/>
        </p:spPr>
        <p:txBody>
          <a:bodyPr wrap="square" rtlCol="0">
            <a:spAutoFit/>
          </a:bodyPr>
          <a:lstStyle/>
          <a:p>
            <a:pPr marL="285750" indent="-285750">
              <a:buFont typeface="Arial" pitchFamily="34" charset="0"/>
              <a:buChar char="•"/>
            </a:pPr>
            <a:r>
              <a:rPr lang="en-US" altLang="zh-CN" dirty="0">
                <a:latin typeface="微软雅黑" pitchFamily="34" charset="-122"/>
                <a:ea typeface="微软雅黑" pitchFamily="34" charset="-122"/>
              </a:rPr>
              <a:t>k</a:t>
            </a:r>
            <a:r>
              <a:rPr lang="zh-CN" altLang="en-US" dirty="0">
                <a:latin typeface="微软雅黑" pitchFamily="34" charset="-122"/>
                <a:ea typeface="微软雅黑" pitchFamily="34" charset="-122"/>
              </a:rPr>
              <a:t>次取样均得到电单车均匀分布</a:t>
            </a:r>
            <a:endParaRPr lang="en-US" altLang="zh-CN" dirty="0">
              <a:latin typeface="微软雅黑" pitchFamily="34" charset="-122"/>
              <a:ea typeface="微软雅黑" pitchFamily="34" charset="-122"/>
            </a:endParaRPr>
          </a:p>
          <a:p>
            <a:pPr marL="285750" indent="-285750">
              <a:buFont typeface="Wingdings" pitchFamily="2" charset="2"/>
              <a:buChar char="Ø"/>
            </a:pPr>
            <a:r>
              <a:rPr lang="zh-CN" altLang="en-US" dirty="0">
                <a:solidFill>
                  <a:schemeClr val="bg2">
                    <a:lumMod val="75000"/>
                  </a:schemeClr>
                </a:solidFill>
                <a:latin typeface="微软雅黑" pitchFamily="34" charset="-122"/>
                <a:ea typeface="微软雅黑" pitchFamily="34" charset="-122"/>
              </a:rPr>
              <a:t>部署于待选子网格中心位置</a:t>
            </a:r>
            <a:endParaRPr lang="en-US" altLang="zh-CN" dirty="0">
              <a:solidFill>
                <a:schemeClr val="bg2">
                  <a:lumMod val="75000"/>
                </a:schemeClr>
              </a:solidFill>
              <a:latin typeface="微软雅黑" pitchFamily="34" charset="-122"/>
              <a:ea typeface="微软雅黑" pitchFamily="34" charset="-122"/>
            </a:endParaRPr>
          </a:p>
          <a:p>
            <a:pPr marL="285750" indent="-285750">
              <a:buFont typeface="Arial" pitchFamily="34" charset="0"/>
              <a:buChar char="•"/>
            </a:pPr>
            <a:r>
              <a:rPr lang="en-US" altLang="zh-CN" dirty="0">
                <a:latin typeface="微软雅黑" pitchFamily="34" charset="-122"/>
                <a:ea typeface="微软雅黑" pitchFamily="34" charset="-122"/>
              </a:rPr>
              <a:t>k</a:t>
            </a:r>
            <a:r>
              <a:rPr lang="zh-CN" altLang="en-US" dirty="0">
                <a:latin typeface="微软雅黑" pitchFamily="34" charset="-122"/>
                <a:ea typeface="微软雅黑" pitchFamily="34" charset="-122"/>
              </a:rPr>
              <a:t>次取样没有得到电单车均匀分布</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）超过</a:t>
            </a:r>
            <a:r>
              <a:rPr lang="en-US" altLang="zh-CN" dirty="0">
                <a:latin typeface="微软雅黑" pitchFamily="34" charset="-122"/>
                <a:ea typeface="微软雅黑" pitchFamily="34" charset="-122"/>
              </a:rPr>
              <a:t>k/2</a:t>
            </a:r>
            <a:r>
              <a:rPr lang="zh-CN" altLang="en-US" dirty="0">
                <a:latin typeface="微软雅黑" pitchFamily="34" charset="-122"/>
                <a:ea typeface="微软雅黑" pitchFamily="34" charset="-122"/>
              </a:rPr>
              <a:t>次取样均均匀分布</a:t>
            </a:r>
            <a:endParaRPr lang="en-US" altLang="zh-CN" dirty="0">
              <a:latin typeface="微软雅黑" pitchFamily="34" charset="-122"/>
              <a:ea typeface="微软雅黑" pitchFamily="34" charset="-122"/>
            </a:endParaRPr>
          </a:p>
          <a:p>
            <a:pPr marL="285750" lvl="0" indent="-285750">
              <a:buFont typeface="Wingdings" pitchFamily="2" charset="2"/>
              <a:buChar char="Ø"/>
            </a:pPr>
            <a:r>
              <a:rPr lang="zh-CN" altLang="en-US" dirty="0">
                <a:solidFill>
                  <a:srgbClr val="EAF5FC">
                    <a:lumMod val="75000"/>
                  </a:srgbClr>
                </a:solidFill>
                <a:latin typeface="微软雅黑" pitchFamily="34" charset="-122"/>
                <a:ea typeface="微软雅黑" pitchFamily="34" charset="-122"/>
              </a:rPr>
              <a:t>部署于待选子网格中心位置</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）均匀分布次数没有超过</a:t>
            </a:r>
            <a:r>
              <a:rPr lang="en-US" altLang="zh-CN" dirty="0">
                <a:latin typeface="微软雅黑" pitchFamily="34" charset="-122"/>
                <a:ea typeface="微软雅黑" pitchFamily="34" charset="-122"/>
              </a:rPr>
              <a:t>k/2</a:t>
            </a:r>
          </a:p>
          <a:p>
            <a:pPr marL="285750" indent="-285750">
              <a:buFont typeface="Wingdings" pitchFamily="2" charset="2"/>
              <a:buChar char="Ø"/>
            </a:pPr>
            <a:r>
              <a:rPr lang="zh-CN" altLang="en-US" dirty="0">
                <a:solidFill>
                  <a:schemeClr val="bg2">
                    <a:lumMod val="75000"/>
                  </a:schemeClr>
                </a:solidFill>
                <a:latin typeface="微软雅黑" pitchFamily="34" charset="-122"/>
                <a:ea typeface="微软雅黑" pitchFamily="34" charset="-122"/>
              </a:rPr>
              <a:t>存在</a:t>
            </a:r>
            <a:r>
              <a:rPr lang="en-US" altLang="zh-CN" dirty="0">
                <a:solidFill>
                  <a:schemeClr val="bg2">
                    <a:lumMod val="75000"/>
                  </a:schemeClr>
                </a:solidFill>
                <a:latin typeface="微软雅黑" pitchFamily="34" charset="-122"/>
                <a:ea typeface="微软雅黑" pitchFamily="34" charset="-122"/>
              </a:rPr>
              <a:t>4</a:t>
            </a:r>
            <a:r>
              <a:rPr lang="zh-CN" altLang="en-US" dirty="0">
                <a:solidFill>
                  <a:schemeClr val="bg2">
                    <a:lumMod val="75000"/>
                  </a:schemeClr>
                </a:solidFill>
                <a:latin typeface="微软雅黑" pitchFamily="34" charset="-122"/>
                <a:ea typeface="微软雅黑" pitchFamily="34" charset="-122"/>
              </a:rPr>
              <a:t>种特殊情况</a:t>
            </a:r>
          </a:p>
        </p:txBody>
      </p:sp>
    </p:spTree>
    <p:custDataLst>
      <p:tags r:id="rId1"/>
    </p:custDataLst>
    <p:extLst>
      <p:ext uri="{BB962C8B-B14F-4D97-AF65-F5344CB8AC3E}">
        <p14:creationId xmlns:p14="http://schemas.microsoft.com/office/powerpoint/2010/main" val="37702996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txBox="1">
            <a:spLocks noGrp="1"/>
          </p:cNvSpPr>
          <p:nvPr>
            <p:ph type="title"/>
          </p:nvPr>
        </p:nvSpPr>
        <p:spPr>
          <a:xfrm>
            <a:off x="286109" y="286872"/>
            <a:ext cx="10973117" cy="523220"/>
          </a:xfrm>
          <a:prstGeom prst="rect">
            <a:avLst/>
          </a:prstGeom>
          <a:noFill/>
        </p:spPr>
        <p:txBody>
          <a:bodyPr wrap="square" rtlCol="0">
            <a:spAutoFit/>
          </a:bodyPr>
          <a:lstStyle/>
          <a:p>
            <a:pPr lvl="0"/>
            <a:r>
              <a:rPr lang="zh-CN" altLang="en-US" sz="2800" b="1" dirty="0">
                <a:solidFill>
                  <a:srgbClr val="04AEDA">
                    <a:lumMod val="75000"/>
                  </a:srgbClr>
                </a:solidFill>
                <a:latin typeface="微软雅黑" pitchFamily="34" charset="-122"/>
                <a:ea typeface="微软雅黑" pitchFamily="34" charset="-122"/>
                <a:cs typeface="+mn-cs"/>
              </a:rPr>
              <a:t>已知数量充电桩</a:t>
            </a:r>
            <a:r>
              <a:rPr lang="en-US" altLang="zh-CN" sz="2800" b="1" dirty="0">
                <a:solidFill>
                  <a:srgbClr val="04AEDA">
                    <a:lumMod val="75000"/>
                  </a:srgbClr>
                </a:solidFill>
                <a:latin typeface="微软雅黑" pitchFamily="34" charset="-122"/>
                <a:ea typeface="微软雅黑" pitchFamily="34" charset="-122"/>
                <a:cs typeface="+mn-cs"/>
              </a:rPr>
              <a:t>SCP</a:t>
            </a:r>
            <a:r>
              <a:rPr lang="zh-CN" altLang="en-US" sz="2800" b="1" dirty="0">
                <a:solidFill>
                  <a:srgbClr val="04AEDA">
                    <a:lumMod val="75000"/>
                  </a:srgbClr>
                </a:solidFill>
                <a:latin typeface="微软雅黑" pitchFamily="34" charset="-122"/>
                <a:ea typeface="微软雅黑" pitchFamily="34" charset="-122"/>
                <a:cs typeface="+mn-cs"/>
              </a:rPr>
              <a:t>优化部署</a:t>
            </a:r>
          </a:p>
        </p:txBody>
      </p:sp>
      <p:grpSp>
        <p:nvGrpSpPr>
          <p:cNvPr id="11" name="组合 10"/>
          <p:cNvGrpSpPr/>
          <p:nvPr/>
        </p:nvGrpSpPr>
        <p:grpSpPr>
          <a:xfrm>
            <a:off x="353967" y="1479890"/>
            <a:ext cx="11176604" cy="421431"/>
            <a:chOff x="725379" y="1322685"/>
            <a:chExt cx="11176604" cy="421431"/>
          </a:xfrm>
        </p:grpSpPr>
        <p:grpSp>
          <p:nvGrpSpPr>
            <p:cNvPr id="12" name="Group 3"/>
            <p:cNvGrpSpPr/>
            <p:nvPr/>
          </p:nvGrpSpPr>
          <p:grpSpPr>
            <a:xfrm>
              <a:off x="725379" y="1322689"/>
              <a:ext cx="2799013" cy="421427"/>
              <a:chOff x="1424694" y="3583748"/>
              <a:chExt cx="1499779" cy="399593"/>
            </a:xfrm>
            <a:solidFill>
              <a:srgbClr val="5FBCDB"/>
            </a:solidFill>
          </p:grpSpPr>
          <p:sp>
            <p:nvSpPr>
              <p:cNvPr id="22"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Oval 13"/>
              <p:cNvSpPr/>
              <p:nvPr/>
            </p:nvSpPr>
            <p:spPr>
              <a:xfrm>
                <a:off x="2014338" y="3662850"/>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Group 10"/>
            <p:cNvGrpSpPr/>
            <p:nvPr/>
          </p:nvGrpSpPr>
          <p:grpSpPr>
            <a:xfrm>
              <a:off x="3524393" y="1322686"/>
              <a:ext cx="2792529" cy="406378"/>
              <a:chOff x="2993261" y="3583747"/>
              <a:chExt cx="1499779" cy="385328"/>
            </a:xfrm>
            <a:solidFill>
              <a:schemeClr val="bg1">
                <a:lumMod val="65000"/>
              </a:schemeClr>
            </a:solidFill>
          </p:grpSpPr>
          <p:sp>
            <p:nvSpPr>
              <p:cNvPr id="20"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Group 11"/>
            <p:cNvGrpSpPr/>
            <p:nvPr/>
          </p:nvGrpSpPr>
          <p:grpSpPr>
            <a:xfrm>
              <a:off x="6316923" y="1322685"/>
              <a:ext cx="2792530" cy="421428"/>
              <a:chOff x="4561827" y="3583747"/>
              <a:chExt cx="1499779" cy="399599"/>
            </a:xfrm>
            <a:solidFill>
              <a:srgbClr val="5FBCDB"/>
            </a:solidFill>
          </p:grpSpPr>
          <p:sp>
            <p:nvSpPr>
              <p:cNvPr id="18"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Oval 15"/>
              <p:cNvSpPr/>
              <p:nvPr/>
            </p:nvSpPr>
            <p:spPr>
              <a:xfrm>
                <a:off x="5220257" y="3662854"/>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10">
              <a:extLst>
                <a:ext uri="{FF2B5EF4-FFF2-40B4-BE49-F238E27FC236}">
                  <a16:creationId xmlns:a16="http://schemas.microsoft.com/office/drawing/2014/main" id="{84B742E0-D903-4943-AF5D-8DFBCFC38330}"/>
                </a:ext>
              </a:extLst>
            </p:cNvPr>
            <p:cNvGrpSpPr/>
            <p:nvPr/>
          </p:nvGrpSpPr>
          <p:grpSpPr>
            <a:xfrm>
              <a:off x="9109454" y="1322685"/>
              <a:ext cx="2792529" cy="406378"/>
              <a:chOff x="2993261" y="3583747"/>
              <a:chExt cx="1499779" cy="385328"/>
            </a:xfrm>
            <a:solidFill>
              <a:schemeClr val="bg1">
                <a:lumMod val="65000"/>
              </a:schemeClr>
            </a:solidFill>
          </p:grpSpPr>
          <p:sp>
            <p:nvSpPr>
              <p:cNvPr id="16" name="Round Same Side Corner Rectangle 6">
                <a:extLst>
                  <a:ext uri="{FF2B5EF4-FFF2-40B4-BE49-F238E27FC236}">
                    <a16:creationId xmlns:a16="http://schemas.microsoft.com/office/drawing/2014/main" id="{58A4DEBC-F155-41FE-A67C-3EE796C30113}"/>
                  </a:ext>
                </a:extLst>
              </p:cNvPr>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4">
                <a:extLst>
                  <a:ext uri="{FF2B5EF4-FFF2-40B4-BE49-F238E27FC236}">
                    <a16:creationId xmlns:a16="http://schemas.microsoft.com/office/drawing/2014/main" id="{C7C58BE1-D139-4FC5-A0BF-2D4967ABFCA0}"/>
                  </a:ext>
                </a:extLst>
              </p:cNvPr>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4" name="TextBox 23"/>
          <p:cNvSpPr txBox="1"/>
          <p:nvPr/>
        </p:nvSpPr>
        <p:spPr>
          <a:xfrm>
            <a:off x="3908326" y="988142"/>
            <a:ext cx="4350774"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具体部署位置四种特殊情况</a:t>
            </a:r>
          </a:p>
        </p:txBody>
      </p:sp>
      <p:sp>
        <p:nvSpPr>
          <p:cNvPr id="73" name="TextBox 72"/>
          <p:cNvSpPr txBox="1"/>
          <p:nvPr/>
        </p:nvSpPr>
        <p:spPr>
          <a:xfrm>
            <a:off x="482997" y="2151530"/>
            <a:ext cx="2540954" cy="369332"/>
          </a:xfrm>
          <a:prstGeom prst="rect">
            <a:avLst/>
          </a:prstGeom>
          <a:noFill/>
        </p:spPr>
        <p:txBody>
          <a:bodyPr wrap="square" rtlCol="0">
            <a:spAutoFit/>
          </a:bodyPr>
          <a:lstStyle/>
          <a:p>
            <a:pPr marL="285750" indent="-285750" algn="ctr">
              <a:buFont typeface="Arial" pitchFamily="34" charset="0"/>
              <a:buChar char="•"/>
            </a:pPr>
            <a:r>
              <a:rPr lang="zh-CN" altLang="en-US" dirty="0">
                <a:latin typeface="微软雅黑" pitchFamily="34" charset="-122"/>
                <a:ea typeface="微软雅黑" pitchFamily="34" charset="-122"/>
              </a:rPr>
              <a:t>相邻两个子网格</a:t>
            </a:r>
          </a:p>
        </p:txBody>
      </p:sp>
      <p:sp>
        <p:nvSpPr>
          <p:cNvPr id="74" name="TextBox 73"/>
          <p:cNvSpPr txBox="1"/>
          <p:nvPr/>
        </p:nvSpPr>
        <p:spPr>
          <a:xfrm>
            <a:off x="3396343" y="2132839"/>
            <a:ext cx="2549168" cy="369332"/>
          </a:xfrm>
          <a:prstGeom prst="rect">
            <a:avLst/>
          </a:prstGeom>
          <a:noFill/>
        </p:spPr>
        <p:txBody>
          <a:bodyPr wrap="square" rtlCol="0">
            <a:spAutoFit/>
          </a:bodyPr>
          <a:lstStyle/>
          <a:p>
            <a:pPr marL="285750" indent="-285750" algn="ctr">
              <a:buFont typeface="Arial" pitchFamily="34" charset="0"/>
              <a:buChar char="•"/>
            </a:pPr>
            <a:r>
              <a:rPr lang="zh-CN" altLang="en-US" dirty="0">
                <a:latin typeface="微软雅黑" pitchFamily="34" charset="-122"/>
                <a:ea typeface="微软雅黑" pitchFamily="34" charset="-122"/>
              </a:rPr>
              <a:t>相邻三个子网格</a:t>
            </a:r>
          </a:p>
        </p:txBody>
      </p:sp>
      <p:sp>
        <p:nvSpPr>
          <p:cNvPr id="75" name="TextBox 74"/>
          <p:cNvSpPr txBox="1"/>
          <p:nvPr/>
        </p:nvSpPr>
        <p:spPr>
          <a:xfrm>
            <a:off x="6284685" y="2131299"/>
            <a:ext cx="2148115" cy="369332"/>
          </a:xfrm>
          <a:prstGeom prst="rect">
            <a:avLst/>
          </a:prstGeom>
          <a:noFill/>
        </p:spPr>
        <p:txBody>
          <a:bodyPr wrap="square" rtlCol="0">
            <a:spAutoFit/>
          </a:bodyPr>
          <a:lstStyle/>
          <a:p>
            <a:pPr marL="285750" indent="-285750" algn="ctr">
              <a:buFont typeface="Arial" pitchFamily="34" charset="0"/>
              <a:buChar char="•"/>
            </a:pPr>
            <a:r>
              <a:rPr lang="zh-CN" altLang="en-US" dirty="0">
                <a:latin typeface="微软雅黑" pitchFamily="34" charset="-122"/>
                <a:ea typeface="微软雅黑" pitchFamily="34" charset="-122"/>
              </a:rPr>
              <a:t>对角两个子网格</a:t>
            </a:r>
          </a:p>
        </p:txBody>
      </p:sp>
      <p:sp>
        <p:nvSpPr>
          <p:cNvPr id="76" name="TextBox 75"/>
          <p:cNvSpPr txBox="1"/>
          <p:nvPr/>
        </p:nvSpPr>
        <p:spPr>
          <a:xfrm>
            <a:off x="9114972" y="2145813"/>
            <a:ext cx="2220686" cy="369332"/>
          </a:xfrm>
          <a:prstGeom prst="rect">
            <a:avLst/>
          </a:prstGeom>
          <a:noFill/>
        </p:spPr>
        <p:txBody>
          <a:bodyPr wrap="square" rtlCol="0">
            <a:spAutoFit/>
          </a:bodyPr>
          <a:lstStyle/>
          <a:p>
            <a:pPr marL="285750" indent="-285750" algn="ctr">
              <a:buFont typeface="Arial" pitchFamily="34" charset="0"/>
              <a:buChar char="•"/>
            </a:pPr>
            <a:r>
              <a:rPr lang="zh-CN" altLang="en-US" dirty="0">
                <a:latin typeface="微软雅黑" pitchFamily="34" charset="-122"/>
                <a:ea typeface="微软雅黑" pitchFamily="34" charset="-122"/>
              </a:rPr>
              <a:t>对角三个子网格</a:t>
            </a:r>
          </a:p>
        </p:txBody>
      </p:sp>
      <p:grpSp>
        <p:nvGrpSpPr>
          <p:cNvPr id="77" name="组合 76"/>
          <p:cNvGrpSpPr/>
          <p:nvPr/>
        </p:nvGrpSpPr>
        <p:grpSpPr>
          <a:xfrm>
            <a:off x="953374" y="3153616"/>
            <a:ext cx="1600200" cy="891540"/>
            <a:chOff x="0" y="-91440"/>
            <a:chExt cx="1600200" cy="891540"/>
          </a:xfrm>
        </p:grpSpPr>
        <p:sp>
          <p:nvSpPr>
            <p:cNvPr id="78" name="矩形 77"/>
            <p:cNvSpPr/>
            <p:nvPr/>
          </p:nvSpPr>
          <p:spPr>
            <a:xfrm>
              <a:off x="485775" y="0"/>
              <a:ext cx="685800" cy="693420"/>
            </a:xfrm>
            <a:prstGeom prst="rect">
              <a:avLst/>
            </a:prstGeom>
            <a:solidFill>
              <a:schemeClr val="accent1">
                <a:lumMod val="40000"/>
                <a:lumOff val="60000"/>
              </a:schemeClr>
            </a:solidFill>
            <a:ln w="1270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9" name="矩形 78"/>
            <p:cNvSpPr/>
            <p:nvPr/>
          </p:nvSpPr>
          <p:spPr>
            <a:xfrm>
              <a:off x="142875" y="0"/>
              <a:ext cx="685800" cy="69342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0" name="矩形 79"/>
            <p:cNvSpPr/>
            <p:nvPr/>
          </p:nvSpPr>
          <p:spPr>
            <a:xfrm>
              <a:off x="828675" y="0"/>
              <a:ext cx="685800" cy="693420"/>
            </a:xfrm>
            <a:prstGeom prst="rect">
              <a:avLst/>
            </a:prstGeom>
            <a:noFill/>
            <a:ln w="19050" cap="flat" cmpd="sng" algn="ctr">
              <a:solidFill>
                <a:schemeClr val="tx2">
                  <a:lumMod val="60000"/>
                  <a:lumOff val="40000"/>
                </a:scheme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81" name="组合 80"/>
            <p:cNvGrpSpPr/>
            <p:nvPr/>
          </p:nvGrpSpPr>
          <p:grpSpPr>
            <a:xfrm>
              <a:off x="0" y="-91440"/>
              <a:ext cx="1600200" cy="891540"/>
              <a:chOff x="0" y="-891540"/>
              <a:chExt cx="1600200" cy="891540"/>
            </a:xfrm>
          </p:grpSpPr>
          <p:sp>
            <p:nvSpPr>
              <p:cNvPr id="82" name="椭圆 81"/>
              <p:cNvSpPr/>
              <p:nvPr/>
            </p:nvSpPr>
            <p:spPr>
              <a:xfrm>
                <a:off x="0" y="-891540"/>
                <a:ext cx="914400" cy="8915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3" name="椭圆 82"/>
              <p:cNvSpPr/>
              <p:nvPr/>
            </p:nvSpPr>
            <p:spPr>
              <a:xfrm>
                <a:off x="685800" y="-89154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4" name="椭圆 83"/>
              <p:cNvSpPr/>
              <p:nvPr/>
            </p:nvSpPr>
            <p:spPr>
              <a:xfrm>
                <a:off x="342900" y="-891540"/>
                <a:ext cx="914400" cy="891540"/>
              </a:xfrm>
              <a:prstGeom prst="ellipse">
                <a:avLst/>
              </a:prstGeom>
              <a:noFill/>
              <a:ln w="12700" cap="flat" cmpd="sng" algn="ctr">
                <a:solidFill>
                  <a:srgbClr val="FF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sp>
        <p:nvSpPr>
          <p:cNvPr id="3" name="TextBox 2"/>
          <p:cNvSpPr txBox="1"/>
          <p:nvPr/>
        </p:nvSpPr>
        <p:spPr>
          <a:xfrm>
            <a:off x="474507" y="4855469"/>
            <a:ext cx="2781113" cy="646331"/>
          </a:xfrm>
          <a:prstGeom prst="rect">
            <a:avLst/>
          </a:prstGeom>
          <a:noFill/>
        </p:spPr>
        <p:txBody>
          <a:bodyPr wrap="square" rtlCol="0">
            <a:spAutoFit/>
          </a:bodyPr>
          <a:lstStyle/>
          <a:p>
            <a:pPr marL="285750" indent="-285750">
              <a:buFont typeface="Wingdings" pitchFamily="2" charset="2"/>
              <a:buChar char="Ø"/>
            </a:pPr>
            <a:r>
              <a:rPr lang="zh-CN" altLang="en-US" dirty="0">
                <a:latin typeface="微软雅黑" pitchFamily="34" charset="-122"/>
                <a:ea typeface="微软雅黑" pitchFamily="34" charset="-122"/>
              </a:rPr>
              <a:t>取密集区域中心位置部署</a:t>
            </a:r>
            <a:r>
              <a:rPr lang="en-US" altLang="zh-CN" dirty="0">
                <a:latin typeface="微软雅黑" pitchFamily="34" charset="-122"/>
                <a:ea typeface="微软雅黑" pitchFamily="34" charset="-122"/>
              </a:rPr>
              <a:t>SCP</a:t>
            </a:r>
            <a:endParaRPr lang="zh-CN" altLang="en-US" dirty="0">
              <a:latin typeface="微软雅黑" pitchFamily="34" charset="-122"/>
              <a:ea typeface="微软雅黑" pitchFamily="34" charset="-122"/>
            </a:endParaRPr>
          </a:p>
        </p:txBody>
      </p:sp>
      <p:grpSp>
        <p:nvGrpSpPr>
          <p:cNvPr id="98" name="组合 97"/>
          <p:cNvGrpSpPr/>
          <p:nvPr/>
        </p:nvGrpSpPr>
        <p:grpSpPr>
          <a:xfrm>
            <a:off x="4094389" y="2745103"/>
            <a:ext cx="1600200" cy="1624965"/>
            <a:chOff x="0" y="0"/>
            <a:chExt cx="1600200" cy="1624965"/>
          </a:xfrm>
        </p:grpSpPr>
        <p:sp>
          <p:nvSpPr>
            <p:cNvPr id="99" name="矩形 98"/>
            <p:cNvSpPr/>
            <p:nvPr/>
          </p:nvSpPr>
          <p:spPr>
            <a:xfrm>
              <a:off x="142875" y="600075"/>
              <a:ext cx="685800" cy="22479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00" name="组合 99"/>
            <p:cNvGrpSpPr/>
            <p:nvPr/>
          </p:nvGrpSpPr>
          <p:grpSpPr>
            <a:xfrm>
              <a:off x="0" y="0"/>
              <a:ext cx="1600200" cy="1624965"/>
              <a:chOff x="0" y="0"/>
              <a:chExt cx="1600200" cy="1624965"/>
            </a:xfrm>
          </p:grpSpPr>
          <p:grpSp>
            <p:nvGrpSpPr>
              <p:cNvPr id="101" name="组合 100"/>
              <p:cNvGrpSpPr/>
              <p:nvPr/>
            </p:nvGrpSpPr>
            <p:grpSpPr>
              <a:xfrm>
                <a:off x="0" y="200025"/>
                <a:ext cx="1600200" cy="1424940"/>
                <a:chOff x="0" y="0"/>
                <a:chExt cx="1600200" cy="1424940"/>
              </a:xfrm>
            </p:grpSpPr>
            <p:grpSp>
              <p:nvGrpSpPr>
                <p:cNvPr id="103" name="组合 102"/>
                <p:cNvGrpSpPr/>
                <p:nvPr/>
              </p:nvGrpSpPr>
              <p:grpSpPr>
                <a:xfrm>
                  <a:off x="0" y="533400"/>
                  <a:ext cx="1600200" cy="891540"/>
                  <a:chOff x="0" y="-91440"/>
                  <a:chExt cx="1600200" cy="891540"/>
                </a:xfrm>
              </p:grpSpPr>
              <p:sp>
                <p:nvSpPr>
                  <p:cNvPr id="106" name="矩形 105"/>
                  <p:cNvSpPr/>
                  <p:nvPr/>
                </p:nvSpPr>
                <p:spPr>
                  <a:xfrm>
                    <a:off x="485775" y="0"/>
                    <a:ext cx="685800" cy="693420"/>
                  </a:xfrm>
                  <a:prstGeom prst="rect">
                    <a:avLst/>
                  </a:prstGeom>
                  <a:solidFill>
                    <a:schemeClr val="accent1">
                      <a:lumMod val="40000"/>
                      <a:lumOff val="60000"/>
                    </a:schemeClr>
                  </a:solidFill>
                  <a:ln w="1270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7" name="矩形 106"/>
                  <p:cNvSpPr/>
                  <p:nvPr/>
                </p:nvSpPr>
                <p:spPr>
                  <a:xfrm>
                    <a:off x="142875" y="0"/>
                    <a:ext cx="685800" cy="69342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8" name="矩形 107"/>
                  <p:cNvSpPr/>
                  <p:nvPr/>
                </p:nvSpPr>
                <p:spPr>
                  <a:xfrm>
                    <a:off x="828675" y="0"/>
                    <a:ext cx="685800" cy="693420"/>
                  </a:xfrm>
                  <a:prstGeom prst="rect">
                    <a:avLst/>
                  </a:prstGeom>
                  <a:noFill/>
                  <a:ln w="19050" cap="flat" cmpd="sng" algn="ctr">
                    <a:solidFill>
                      <a:schemeClr val="tx2">
                        <a:lumMod val="60000"/>
                        <a:lumOff val="40000"/>
                      </a:scheme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09" name="组合 108"/>
                  <p:cNvGrpSpPr/>
                  <p:nvPr/>
                </p:nvGrpSpPr>
                <p:grpSpPr>
                  <a:xfrm>
                    <a:off x="0" y="-91440"/>
                    <a:ext cx="1600200" cy="891540"/>
                    <a:chOff x="0" y="-891540"/>
                    <a:chExt cx="1600200" cy="891540"/>
                  </a:xfrm>
                </p:grpSpPr>
                <p:sp>
                  <p:nvSpPr>
                    <p:cNvPr id="110" name="椭圆 109"/>
                    <p:cNvSpPr/>
                    <p:nvPr/>
                  </p:nvSpPr>
                  <p:spPr>
                    <a:xfrm>
                      <a:off x="0" y="-891540"/>
                      <a:ext cx="914400" cy="8915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1" name="椭圆 110"/>
                    <p:cNvSpPr/>
                    <p:nvPr/>
                  </p:nvSpPr>
                  <p:spPr>
                    <a:xfrm>
                      <a:off x="685800" y="-89154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2" name="椭圆 111"/>
                    <p:cNvSpPr/>
                    <p:nvPr/>
                  </p:nvSpPr>
                  <p:spPr>
                    <a:xfrm>
                      <a:off x="342900" y="-891540"/>
                      <a:ext cx="914400" cy="891540"/>
                    </a:xfrm>
                    <a:prstGeom prst="ellipse">
                      <a:avLst/>
                    </a:prstGeom>
                    <a:noFill/>
                    <a:ln w="12700" cap="flat" cmpd="sng" algn="ctr">
                      <a:solidFill>
                        <a:srgbClr val="FF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sp>
              <p:nvSpPr>
                <p:cNvPr id="104" name="矩形 103"/>
                <p:cNvSpPr/>
                <p:nvPr/>
              </p:nvSpPr>
              <p:spPr>
                <a:xfrm>
                  <a:off x="142875" y="0"/>
                  <a:ext cx="685800" cy="622935"/>
                </a:xfrm>
                <a:prstGeom prst="rect">
                  <a:avLst/>
                </a:prstGeom>
                <a:noFill/>
                <a:ln w="190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5" name="椭圆 104"/>
                <p:cNvSpPr/>
                <p:nvPr/>
              </p:nvSpPr>
              <p:spPr>
                <a:xfrm>
                  <a:off x="0" y="104775"/>
                  <a:ext cx="914400" cy="81915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02" name="椭圆 101"/>
              <p:cNvSpPr/>
              <p:nvPr/>
            </p:nvSpPr>
            <p:spPr>
              <a:xfrm>
                <a:off x="19050" y="0"/>
                <a:ext cx="914400" cy="916305"/>
              </a:xfrm>
              <a:prstGeom prst="ellipse">
                <a:avLst/>
              </a:prstGeom>
              <a:noFill/>
              <a:ln w="1905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sp>
        <p:nvSpPr>
          <p:cNvPr id="113" name="TextBox 112"/>
          <p:cNvSpPr txBox="1"/>
          <p:nvPr/>
        </p:nvSpPr>
        <p:spPr>
          <a:xfrm>
            <a:off x="3730871" y="4862283"/>
            <a:ext cx="2684443" cy="1200329"/>
          </a:xfrm>
          <a:prstGeom prst="rect">
            <a:avLst/>
          </a:prstGeom>
          <a:noFill/>
        </p:spPr>
        <p:txBody>
          <a:bodyPr wrap="square" rtlCol="0">
            <a:spAutoFit/>
          </a:bodyPr>
          <a:lstStyle/>
          <a:p>
            <a:pPr marL="285750" indent="-285750">
              <a:buFont typeface="Wingdings" pitchFamily="2" charset="2"/>
              <a:buChar char="Ø"/>
            </a:pPr>
            <a:r>
              <a:rPr lang="zh-CN" altLang="en-US" dirty="0">
                <a:latin typeface="微软雅黑" pitchFamily="34" charset="-122"/>
                <a:ea typeface="微软雅黑" pitchFamily="34" charset="-122"/>
              </a:rPr>
              <a:t>相邻子网格取密集区域中心位置部署</a:t>
            </a:r>
            <a:r>
              <a:rPr lang="en-US" altLang="zh-CN" dirty="0">
                <a:latin typeface="微软雅黑" pitchFamily="34" charset="-122"/>
                <a:ea typeface="微软雅黑" pitchFamily="34" charset="-122"/>
              </a:rPr>
              <a:t>SCP</a:t>
            </a:r>
            <a:r>
              <a:rPr lang="zh-CN" altLang="en-US" dirty="0">
                <a:latin typeface="微软雅黑" pitchFamily="34" charset="-122"/>
                <a:ea typeface="微软雅黑" pitchFamily="34" charset="-122"/>
              </a:rPr>
              <a:t>，额外的区域取该区域中心位置</a:t>
            </a:r>
          </a:p>
        </p:txBody>
      </p:sp>
      <p:grpSp>
        <p:nvGrpSpPr>
          <p:cNvPr id="123" name="组合 122"/>
          <p:cNvGrpSpPr/>
          <p:nvPr/>
        </p:nvGrpSpPr>
        <p:grpSpPr>
          <a:xfrm>
            <a:off x="6677950" y="2783203"/>
            <a:ext cx="1581150" cy="1586865"/>
            <a:chOff x="0" y="0"/>
            <a:chExt cx="1581150" cy="1586865"/>
          </a:xfrm>
        </p:grpSpPr>
        <p:sp>
          <p:nvSpPr>
            <p:cNvPr id="124" name="椭圆 123"/>
            <p:cNvSpPr/>
            <p:nvPr/>
          </p:nvSpPr>
          <p:spPr>
            <a:xfrm>
              <a:off x="666750" y="695325"/>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nvGrpSpPr>
            <p:cNvPr id="125" name="组合 124"/>
            <p:cNvGrpSpPr/>
            <p:nvPr/>
          </p:nvGrpSpPr>
          <p:grpSpPr>
            <a:xfrm>
              <a:off x="0" y="0"/>
              <a:ext cx="1466850" cy="1527810"/>
              <a:chOff x="0" y="0"/>
              <a:chExt cx="1466850" cy="1527810"/>
            </a:xfrm>
          </p:grpSpPr>
          <p:grpSp>
            <p:nvGrpSpPr>
              <p:cNvPr id="126" name="组合 125"/>
              <p:cNvGrpSpPr/>
              <p:nvPr/>
            </p:nvGrpSpPr>
            <p:grpSpPr>
              <a:xfrm>
                <a:off x="0" y="0"/>
                <a:ext cx="1466850" cy="1527810"/>
                <a:chOff x="-304800" y="3810"/>
                <a:chExt cx="1466850" cy="1527810"/>
              </a:xfrm>
            </p:grpSpPr>
            <p:sp>
              <p:nvSpPr>
                <p:cNvPr id="128" name="矩形 127"/>
                <p:cNvSpPr/>
                <p:nvPr/>
              </p:nvSpPr>
              <p:spPr>
                <a:xfrm>
                  <a:off x="476250" y="838200"/>
                  <a:ext cx="342900" cy="304800"/>
                </a:xfrm>
                <a:prstGeom prst="rect">
                  <a:avLst/>
                </a:prstGeom>
                <a:solidFill>
                  <a:schemeClr val="tx2">
                    <a:lumMod val="20000"/>
                    <a:lumOff val="80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9" name="矩形 128"/>
                <p:cNvSpPr/>
                <p:nvPr/>
              </p:nvSpPr>
              <p:spPr>
                <a:xfrm>
                  <a:off x="133350" y="533400"/>
                  <a:ext cx="342900" cy="304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30" name="组合 129"/>
                <p:cNvGrpSpPr/>
                <p:nvPr/>
              </p:nvGrpSpPr>
              <p:grpSpPr>
                <a:xfrm>
                  <a:off x="-304800" y="3810"/>
                  <a:ext cx="1466850" cy="1527810"/>
                  <a:chOff x="-304800" y="3810"/>
                  <a:chExt cx="1466850" cy="1527810"/>
                </a:xfrm>
              </p:grpSpPr>
              <p:sp>
                <p:nvSpPr>
                  <p:cNvPr id="131" name="矩形 130"/>
                  <p:cNvSpPr/>
                  <p:nvPr/>
                </p:nvSpPr>
                <p:spPr>
                  <a:xfrm>
                    <a:off x="-209550" y="144780"/>
                    <a:ext cx="685800" cy="693420"/>
                  </a:xfrm>
                  <a:prstGeom prst="rect">
                    <a:avLst/>
                  </a:prstGeom>
                  <a:noFill/>
                  <a:ln w="19050" cap="flat" cmpd="sng" algn="ctr">
                    <a:solidFill>
                      <a:srgbClr val="1F497D">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132" name="矩形 131"/>
                  <p:cNvSpPr/>
                  <p:nvPr/>
                </p:nvSpPr>
                <p:spPr>
                  <a:xfrm>
                    <a:off x="476250" y="838200"/>
                    <a:ext cx="685800" cy="693420"/>
                  </a:xfrm>
                  <a:prstGeom prst="rect">
                    <a:avLst/>
                  </a:prstGeom>
                  <a:noFill/>
                  <a:ln w="19050" cap="flat" cmpd="sng" algn="ctr">
                    <a:solidFill>
                      <a:srgbClr val="1F497D">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133" name="椭圆 132"/>
                  <p:cNvSpPr/>
                  <p:nvPr/>
                </p:nvSpPr>
                <p:spPr>
                  <a:xfrm>
                    <a:off x="-304800" y="381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grpSp>
          <p:sp>
            <p:nvSpPr>
              <p:cNvPr id="127" name="椭圆 126"/>
              <p:cNvSpPr/>
              <p:nvPr/>
            </p:nvSpPr>
            <p:spPr>
              <a:xfrm>
                <a:off x="314325" y="400050"/>
                <a:ext cx="914400" cy="891540"/>
              </a:xfrm>
              <a:prstGeom prst="ellipse">
                <a:avLst/>
              </a:prstGeom>
              <a:noFill/>
              <a:ln w="12700" cap="flat" cmpd="sng" algn="ctr">
                <a:solidFill>
                  <a:srgbClr val="FF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grpSp>
      <p:sp>
        <p:nvSpPr>
          <p:cNvPr id="134" name="TextBox 133"/>
          <p:cNvSpPr txBox="1"/>
          <p:nvPr/>
        </p:nvSpPr>
        <p:spPr>
          <a:xfrm>
            <a:off x="6546196" y="4872995"/>
            <a:ext cx="2168507" cy="923330"/>
          </a:xfrm>
          <a:prstGeom prst="rect">
            <a:avLst/>
          </a:prstGeom>
          <a:noFill/>
        </p:spPr>
        <p:txBody>
          <a:bodyPr wrap="square" rtlCol="0">
            <a:spAutoFit/>
          </a:bodyPr>
          <a:lstStyle/>
          <a:p>
            <a:pPr marL="285750" indent="-285750">
              <a:buFont typeface="Wingdings" pitchFamily="2" charset="2"/>
              <a:buChar char="Ø"/>
            </a:pPr>
            <a:r>
              <a:rPr lang="zh-CN" altLang="en-US" dirty="0">
                <a:latin typeface="微软雅黑" pitchFamily="34" charset="-122"/>
                <a:ea typeface="微软雅黑" pitchFamily="34" charset="-122"/>
              </a:rPr>
              <a:t>取原部署范围两圆切点作为部署位置</a:t>
            </a:r>
          </a:p>
        </p:txBody>
      </p:sp>
      <p:grpSp>
        <p:nvGrpSpPr>
          <p:cNvPr id="135" name="组合 134"/>
          <p:cNvGrpSpPr/>
          <p:nvPr/>
        </p:nvGrpSpPr>
        <p:grpSpPr>
          <a:xfrm>
            <a:off x="9348494" y="2540450"/>
            <a:ext cx="1571625" cy="2282190"/>
            <a:chOff x="1562100" y="0"/>
            <a:chExt cx="1571625" cy="2282190"/>
          </a:xfrm>
        </p:grpSpPr>
        <p:grpSp>
          <p:nvGrpSpPr>
            <p:cNvPr id="136" name="组合 135"/>
            <p:cNvGrpSpPr/>
            <p:nvPr/>
          </p:nvGrpSpPr>
          <p:grpSpPr>
            <a:xfrm>
              <a:off x="1562100" y="0"/>
              <a:ext cx="1571625" cy="2282190"/>
              <a:chOff x="1562100" y="-167640"/>
              <a:chExt cx="1571625" cy="2282190"/>
            </a:xfrm>
          </p:grpSpPr>
          <p:sp>
            <p:nvSpPr>
              <p:cNvPr id="138" name="矩形 137"/>
              <p:cNvSpPr/>
              <p:nvPr/>
            </p:nvSpPr>
            <p:spPr>
              <a:xfrm>
                <a:off x="2333625" y="361950"/>
                <a:ext cx="342900" cy="304800"/>
              </a:xfrm>
              <a:prstGeom prst="rect">
                <a:avLst/>
              </a:prstGeom>
              <a:solidFill>
                <a:srgbClr val="1F497D">
                  <a:lumMod val="20000"/>
                  <a:lumOff val="80000"/>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39" name="组合 138"/>
              <p:cNvGrpSpPr/>
              <p:nvPr/>
            </p:nvGrpSpPr>
            <p:grpSpPr>
              <a:xfrm>
                <a:off x="1562100" y="-167640"/>
                <a:ext cx="1571625" cy="2282190"/>
                <a:chOff x="1562100" y="-167640"/>
                <a:chExt cx="1571625" cy="2282190"/>
              </a:xfrm>
            </p:grpSpPr>
            <p:grpSp>
              <p:nvGrpSpPr>
                <p:cNvPr id="140" name="组合 139"/>
                <p:cNvGrpSpPr/>
                <p:nvPr/>
              </p:nvGrpSpPr>
              <p:grpSpPr>
                <a:xfrm>
                  <a:off x="1562100" y="131445"/>
                  <a:ext cx="1571625" cy="1983105"/>
                  <a:chOff x="971550" y="-741045"/>
                  <a:chExt cx="1571625" cy="1983105"/>
                </a:xfrm>
              </p:grpSpPr>
              <p:sp>
                <p:nvSpPr>
                  <p:cNvPr id="143" name="椭圆 142"/>
                  <p:cNvSpPr/>
                  <p:nvPr/>
                </p:nvSpPr>
                <p:spPr>
                  <a:xfrm>
                    <a:off x="1628775" y="35052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nvGrpSpPr>
                  <p:cNvPr id="144" name="组合 143"/>
                  <p:cNvGrpSpPr/>
                  <p:nvPr/>
                </p:nvGrpSpPr>
                <p:grpSpPr>
                  <a:xfrm>
                    <a:off x="971550" y="-741045"/>
                    <a:ext cx="1457325" cy="1910715"/>
                    <a:chOff x="971550" y="-741045"/>
                    <a:chExt cx="1457325" cy="1910715"/>
                  </a:xfrm>
                </p:grpSpPr>
                <p:grpSp>
                  <p:nvGrpSpPr>
                    <p:cNvPr id="145" name="组合 144"/>
                    <p:cNvGrpSpPr/>
                    <p:nvPr/>
                  </p:nvGrpSpPr>
                  <p:grpSpPr>
                    <a:xfrm>
                      <a:off x="971550" y="-342900"/>
                      <a:ext cx="1457325" cy="1512570"/>
                      <a:chOff x="666750" y="-339090"/>
                      <a:chExt cx="1457325" cy="1512570"/>
                    </a:xfrm>
                  </p:grpSpPr>
                  <p:sp>
                    <p:nvSpPr>
                      <p:cNvPr id="147" name="矩形 146"/>
                      <p:cNvSpPr/>
                      <p:nvPr/>
                    </p:nvSpPr>
                    <p:spPr>
                      <a:xfrm>
                        <a:off x="1438275" y="480060"/>
                        <a:ext cx="342900" cy="304800"/>
                      </a:xfrm>
                      <a:prstGeom prst="rect">
                        <a:avLst/>
                      </a:prstGeom>
                      <a:solidFill>
                        <a:schemeClr val="tx2">
                          <a:lumMod val="20000"/>
                          <a:lumOff val="80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8" name="矩形 147"/>
                      <p:cNvSpPr/>
                      <p:nvPr/>
                    </p:nvSpPr>
                    <p:spPr>
                      <a:xfrm>
                        <a:off x="1095375" y="-213360"/>
                        <a:ext cx="342900" cy="69151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49" name="组合 148"/>
                      <p:cNvGrpSpPr/>
                      <p:nvPr/>
                    </p:nvGrpSpPr>
                    <p:grpSpPr>
                      <a:xfrm>
                        <a:off x="666750" y="-339090"/>
                        <a:ext cx="1457325" cy="1512570"/>
                        <a:chOff x="666750" y="-339090"/>
                        <a:chExt cx="1457325" cy="1512570"/>
                      </a:xfrm>
                    </p:grpSpPr>
                    <p:sp>
                      <p:nvSpPr>
                        <p:cNvPr id="150" name="矩形 149"/>
                        <p:cNvSpPr/>
                        <p:nvPr/>
                      </p:nvSpPr>
                      <p:spPr>
                        <a:xfrm>
                          <a:off x="752475" y="-213360"/>
                          <a:ext cx="685800" cy="693420"/>
                        </a:xfrm>
                        <a:prstGeom prst="rect">
                          <a:avLst/>
                        </a:prstGeom>
                        <a:noFill/>
                        <a:ln w="19050" cap="flat" cmpd="sng" algn="ctr">
                          <a:solidFill>
                            <a:srgbClr val="1F497D">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151" name="矩形 150"/>
                        <p:cNvSpPr/>
                        <p:nvPr/>
                      </p:nvSpPr>
                      <p:spPr>
                        <a:xfrm>
                          <a:off x="1438275" y="480060"/>
                          <a:ext cx="685800" cy="693420"/>
                        </a:xfrm>
                        <a:prstGeom prst="rect">
                          <a:avLst/>
                        </a:prstGeom>
                        <a:noFill/>
                        <a:ln w="19050" cap="flat" cmpd="sng" algn="ctr">
                          <a:solidFill>
                            <a:srgbClr val="1F497D">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152" name="椭圆 151"/>
                        <p:cNvSpPr/>
                        <p:nvPr/>
                      </p:nvSpPr>
                      <p:spPr>
                        <a:xfrm>
                          <a:off x="666750" y="-33909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grpSp>
                <p:sp>
                  <p:nvSpPr>
                    <p:cNvPr id="146" name="椭圆 145"/>
                    <p:cNvSpPr/>
                    <p:nvPr/>
                  </p:nvSpPr>
                  <p:spPr>
                    <a:xfrm>
                      <a:off x="1257300" y="-741045"/>
                      <a:ext cx="914400" cy="891540"/>
                    </a:xfrm>
                    <a:prstGeom prst="ellipse">
                      <a:avLst/>
                    </a:prstGeom>
                    <a:noFill/>
                    <a:ln w="12700" cap="flat" cmpd="sng" algn="ctr">
                      <a:solidFill>
                        <a:srgbClr val="FF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grpSp>
            <p:sp>
              <p:nvSpPr>
                <p:cNvPr id="141" name="矩形 140"/>
                <p:cNvSpPr/>
                <p:nvPr/>
              </p:nvSpPr>
              <p:spPr>
                <a:xfrm>
                  <a:off x="2333625" y="-38100"/>
                  <a:ext cx="685800" cy="693420"/>
                </a:xfrm>
                <a:prstGeom prst="rect">
                  <a:avLst/>
                </a:prstGeom>
                <a:noFill/>
                <a:ln w="19050" cap="flat" cmpd="sng" algn="ctr">
                  <a:solidFill>
                    <a:srgbClr val="1F497D">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142" name="椭圆 141"/>
                <p:cNvSpPr/>
                <p:nvPr/>
              </p:nvSpPr>
              <p:spPr>
                <a:xfrm>
                  <a:off x="2219325" y="-16764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grpSp>
        <p:sp>
          <p:nvSpPr>
            <p:cNvPr id="137" name="椭圆 136"/>
            <p:cNvSpPr/>
            <p:nvPr/>
          </p:nvSpPr>
          <p:spPr>
            <a:xfrm>
              <a:off x="1905000" y="1093470"/>
              <a:ext cx="914400" cy="891540"/>
            </a:xfrm>
            <a:prstGeom prst="ellipse">
              <a:avLst/>
            </a:prstGeom>
            <a:noFill/>
            <a:ln w="12700" cap="flat" cmpd="sng" algn="ctr">
              <a:solidFill>
                <a:srgbClr val="FF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sp>
        <p:nvSpPr>
          <p:cNvPr id="153" name="TextBox 152"/>
          <p:cNvSpPr txBox="1"/>
          <p:nvPr/>
        </p:nvSpPr>
        <p:spPr>
          <a:xfrm>
            <a:off x="9178640" y="4870156"/>
            <a:ext cx="2168507" cy="646331"/>
          </a:xfrm>
          <a:prstGeom prst="rect">
            <a:avLst/>
          </a:prstGeom>
          <a:noFill/>
        </p:spPr>
        <p:txBody>
          <a:bodyPr wrap="square" rtlCol="0">
            <a:spAutoFit/>
          </a:bodyPr>
          <a:lstStyle/>
          <a:p>
            <a:pPr marL="285750" indent="-285750">
              <a:buFont typeface="Wingdings" pitchFamily="2" charset="2"/>
              <a:buChar char="Ø"/>
            </a:pPr>
            <a:r>
              <a:rPr lang="zh-CN" altLang="en-US" dirty="0">
                <a:latin typeface="微软雅黑" pitchFamily="34" charset="-122"/>
                <a:ea typeface="微软雅黑" pitchFamily="34" charset="-122"/>
              </a:rPr>
              <a:t>与上一个情况类似取部署位置</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908326" y="988142"/>
            <a:ext cx="4350774"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目标：最小化充电桩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部署数量</a:t>
            </a:r>
          </a:p>
        </p:txBody>
      </p:sp>
      <p:sp>
        <p:nvSpPr>
          <p:cNvPr id="74" name="标题 7"/>
          <p:cNvSpPr txBox="1">
            <a:spLocks noGrp="1"/>
          </p:cNvSpPr>
          <p:nvPr>
            <p:ph type="title"/>
          </p:nvPr>
        </p:nvSpPr>
        <p:spPr>
          <a:xfrm>
            <a:off x="285750" y="287338"/>
            <a:ext cx="10972800" cy="522287"/>
          </a:xfrm>
          <a:prstGeom prst="rect">
            <a:avLst/>
          </a:prstGeom>
          <a:noFill/>
        </p:spPr>
        <p:txBody>
          <a:bodyPr wrap="square" rtlCol="0">
            <a:spAutoFit/>
          </a:bodyPr>
          <a:lstStyle/>
          <a:p>
            <a:pPr lvl="0"/>
            <a:r>
              <a:rPr lang="zh-CN" altLang="en-US" sz="2800" b="1" dirty="0">
                <a:solidFill>
                  <a:srgbClr val="04AEDA">
                    <a:lumMod val="75000"/>
                  </a:srgbClr>
                </a:solidFill>
                <a:latin typeface="微软雅黑" pitchFamily="34" charset="-122"/>
                <a:ea typeface="微软雅黑" pitchFamily="34" charset="-122"/>
                <a:cs typeface="+mn-cs"/>
              </a:rPr>
              <a:t>未知数量充电桩</a:t>
            </a:r>
            <a:r>
              <a:rPr lang="en-US" altLang="zh-CN" sz="2800" b="1" dirty="0">
                <a:solidFill>
                  <a:srgbClr val="04AEDA">
                    <a:lumMod val="75000"/>
                  </a:srgbClr>
                </a:solidFill>
                <a:latin typeface="微软雅黑" pitchFamily="34" charset="-122"/>
                <a:ea typeface="微软雅黑" pitchFamily="34" charset="-122"/>
                <a:cs typeface="+mn-cs"/>
              </a:rPr>
              <a:t>SCP</a:t>
            </a:r>
            <a:r>
              <a:rPr lang="zh-CN" altLang="en-US" sz="2800" b="1" dirty="0">
                <a:solidFill>
                  <a:srgbClr val="04AEDA">
                    <a:lumMod val="75000"/>
                  </a:srgbClr>
                </a:solidFill>
                <a:latin typeface="微软雅黑" pitchFamily="34" charset="-122"/>
                <a:ea typeface="微软雅黑" pitchFamily="34" charset="-122"/>
                <a:cs typeface="+mn-cs"/>
              </a:rPr>
              <a:t>优化部署</a:t>
            </a:r>
          </a:p>
        </p:txBody>
      </p:sp>
      <p:grpSp>
        <p:nvGrpSpPr>
          <p:cNvPr id="84" name="组合 83"/>
          <p:cNvGrpSpPr/>
          <p:nvPr/>
        </p:nvGrpSpPr>
        <p:grpSpPr>
          <a:xfrm>
            <a:off x="353966" y="1286218"/>
            <a:ext cx="11514794" cy="648072"/>
            <a:chOff x="725379" y="1130318"/>
            <a:chExt cx="11514794" cy="648072"/>
          </a:xfrm>
        </p:grpSpPr>
        <p:sp>
          <p:nvSpPr>
            <p:cNvPr id="85"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6" name="组合 85"/>
            <p:cNvGrpSpPr/>
            <p:nvPr/>
          </p:nvGrpSpPr>
          <p:grpSpPr>
            <a:xfrm>
              <a:off x="725379" y="1322678"/>
              <a:ext cx="11176605" cy="455708"/>
              <a:chOff x="725379" y="1322678"/>
              <a:chExt cx="11176605" cy="455708"/>
            </a:xfrm>
          </p:grpSpPr>
          <p:grpSp>
            <p:nvGrpSpPr>
              <p:cNvPr id="87" name="Group 3"/>
              <p:cNvGrpSpPr/>
              <p:nvPr/>
            </p:nvGrpSpPr>
            <p:grpSpPr>
              <a:xfrm>
                <a:off x="725379" y="1322686"/>
                <a:ext cx="5393692" cy="455700"/>
                <a:chOff x="1424694" y="3583743"/>
                <a:chExt cx="2890071" cy="432090"/>
              </a:xfrm>
              <a:solidFill>
                <a:srgbClr val="5FBCDB"/>
              </a:solidFill>
            </p:grpSpPr>
            <p:sp>
              <p:nvSpPr>
                <p:cNvPr id="91" name="Round Same Side Corner Rectangle 4"/>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Oval 13"/>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Group 10">
                <a:extLst>
                  <a:ext uri="{FF2B5EF4-FFF2-40B4-BE49-F238E27FC236}">
                    <a16:creationId xmlns:a16="http://schemas.microsoft.com/office/drawing/2014/main" id="{84B742E0-D903-4943-AF5D-8DFBCFC38330}"/>
                  </a:ext>
                </a:extLst>
              </p:cNvPr>
              <p:cNvGrpSpPr/>
              <p:nvPr/>
            </p:nvGrpSpPr>
            <p:grpSpPr>
              <a:xfrm>
                <a:off x="6119070" y="1322678"/>
                <a:ext cx="5782914" cy="432354"/>
                <a:chOff x="1387220" y="3583745"/>
                <a:chExt cx="3105820" cy="409959"/>
              </a:xfrm>
              <a:solidFill>
                <a:schemeClr val="bg1">
                  <a:lumMod val="65000"/>
                </a:schemeClr>
              </a:solidFill>
            </p:grpSpPr>
            <p:sp>
              <p:nvSpPr>
                <p:cNvPr id="89" name="Round Same Side Corner Rectangle 6">
                  <a:extLst>
                    <a:ext uri="{FF2B5EF4-FFF2-40B4-BE49-F238E27FC236}">
                      <a16:creationId xmlns:a16="http://schemas.microsoft.com/office/drawing/2014/main" id="{58A4DEBC-F155-41FE-A67C-3EE796C30113}"/>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Oval 14">
                  <a:extLst>
                    <a:ext uri="{FF2B5EF4-FFF2-40B4-BE49-F238E27FC236}">
                      <a16:creationId xmlns:a16="http://schemas.microsoft.com/office/drawing/2014/main" id="{C7C58BE1-D139-4FC5-A0BF-2D4967ABFCA0}"/>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93" name="TextBox 92"/>
          <p:cNvSpPr txBox="1"/>
          <p:nvPr/>
        </p:nvSpPr>
        <p:spPr>
          <a:xfrm>
            <a:off x="1589314" y="2133364"/>
            <a:ext cx="3178628"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负责区域确定</a:t>
            </a:r>
          </a:p>
        </p:txBody>
      </p:sp>
      <p:sp>
        <p:nvSpPr>
          <p:cNvPr id="94" name="TextBox 93"/>
          <p:cNvSpPr txBox="1"/>
          <p:nvPr/>
        </p:nvSpPr>
        <p:spPr>
          <a:xfrm>
            <a:off x="6287799" y="2137358"/>
            <a:ext cx="4702629"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最小化充电桩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部署数量与位置优化</a:t>
            </a:r>
          </a:p>
        </p:txBody>
      </p:sp>
      <p:sp>
        <p:nvSpPr>
          <p:cNvPr id="3" name="TextBox 2"/>
          <p:cNvSpPr txBox="1"/>
          <p:nvPr/>
        </p:nvSpPr>
        <p:spPr>
          <a:xfrm>
            <a:off x="658759" y="2772229"/>
            <a:ext cx="5190492" cy="369332"/>
          </a:xfrm>
          <a:prstGeom prst="rect">
            <a:avLst/>
          </a:prstGeom>
          <a:noFill/>
        </p:spPr>
        <p:txBody>
          <a:bodyPr wrap="square" rtlCol="0">
            <a:spAutoFit/>
          </a:bodyPr>
          <a:lstStyle/>
          <a:p>
            <a:r>
              <a:rPr lang="zh-CN" altLang="en-US" b="1" dirty="0">
                <a:latin typeface="微软雅黑" pitchFamily="34" charset="-122"/>
                <a:ea typeface="微软雅黑" pitchFamily="34" charset="-122"/>
              </a:rPr>
              <a:t>目标</a:t>
            </a:r>
            <a:r>
              <a:rPr lang="zh-CN" altLang="en-US" dirty="0">
                <a:latin typeface="微软雅黑" pitchFamily="34" charset="-122"/>
                <a:ea typeface="微软雅黑" pitchFamily="34" charset="-122"/>
              </a:rPr>
              <a:t>：确定哪些范围内电单车由充电桩负责</a:t>
            </a:r>
            <a:endParaRPr lang="en-US" altLang="zh-CN" dirty="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4" name="TextBox 3"/>
              <p:cNvSpPr txBox="1"/>
              <p:nvPr/>
            </p:nvSpPr>
            <p:spPr>
              <a:xfrm>
                <a:off x="658757" y="3218371"/>
                <a:ext cx="5654955" cy="2358915"/>
              </a:xfrm>
              <a:prstGeom prst="rect">
                <a:avLst/>
              </a:prstGeom>
              <a:noFill/>
            </p:spPr>
            <p:txBody>
              <a:bodyPr wrap="square" rtlCol="0">
                <a:spAutoFit/>
              </a:bodyPr>
              <a:lstStyle/>
              <a:p>
                <a:r>
                  <a:rPr lang="zh-CN" altLang="en-US" b="1" dirty="0">
                    <a:latin typeface="微软雅黑" pitchFamily="34" charset="-122"/>
                    <a:ea typeface="微软雅黑" pitchFamily="34" charset="-122"/>
                  </a:rPr>
                  <a:t>思路</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k</a:t>
                </a:r>
                <a:r>
                  <a:rPr lang="zh-CN" altLang="en-US" dirty="0">
                    <a:latin typeface="微软雅黑" pitchFamily="34" charset="-122"/>
                    <a:ea typeface="微软雅黑" pitchFamily="34" charset="-122"/>
                  </a:rPr>
                  <a:t>次采样确定稀疏分布区域与密集分布区域；</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）确定</a:t>
                </a:r>
                <a:r>
                  <a:rPr lang="en-US" altLang="zh-CN" dirty="0">
                    <a:latin typeface="微软雅黑" pitchFamily="34" charset="-122"/>
                    <a:ea typeface="微软雅黑" pitchFamily="34" charset="-122"/>
                  </a:rPr>
                  <a:t>k</a:t>
                </a:r>
                <a:r>
                  <a:rPr lang="zh-CN" altLang="en-US" dirty="0">
                    <a:latin typeface="微软雅黑" pitchFamily="34" charset="-122"/>
                    <a:ea typeface="微软雅黑" pitchFamily="34" charset="-122"/>
                  </a:rPr>
                  <a:t>个密集分布区域交集作为关键区域</a:t>
                </a:r>
                <a14:m>
                  <m:oMath xmlns:m="http://schemas.openxmlformats.org/officeDocument/2006/math">
                    <m:sSub>
                      <m:sSubPr>
                        <m:ctrlPr>
                          <a:rPr lang="en-US" altLang="zh-CN" i="1" smtClean="0">
                            <a:latin typeface="Cambria Math" panose="02040503050406030204" pitchFamily="18" charset="0"/>
                            <a:ea typeface="微软雅黑" pitchFamily="34" charset="-122"/>
                          </a:rPr>
                        </m:ctrlPr>
                      </m:sSubPr>
                      <m:e>
                        <m:r>
                          <a:rPr lang="en-US" altLang="zh-CN" b="0" i="1" smtClean="0">
                            <a:latin typeface="Cambria Math"/>
                            <a:ea typeface="微软雅黑" pitchFamily="34" charset="-122"/>
                          </a:rPr>
                          <m:t>𝑃</m:t>
                        </m:r>
                      </m:e>
                      <m:sub>
                        <m:r>
                          <a:rPr lang="en-US" altLang="zh-CN" b="0" i="1" smtClean="0">
                            <a:latin typeface="Cambria Math"/>
                            <a:ea typeface="微软雅黑" pitchFamily="34" charset="-122"/>
                          </a:rPr>
                          <m:t>𝑖𝑚𝑝𝑜𝑟𝑡𝑎𝑛𝑡</m:t>
                        </m:r>
                      </m:sub>
                    </m:sSub>
                  </m:oMath>
                </a14:m>
                <a:r>
                  <a:rPr lang="en-US" altLang="zh-CN" dirty="0">
                    <a:latin typeface="微软雅黑" pitchFamily="34" charset="-122"/>
                    <a:ea typeface="微软雅黑" pitchFamily="34" charset="-122"/>
                  </a:rPr>
                  <a:t>;</a:t>
                </a:r>
              </a:p>
              <a:p>
                <a:pPr marL="285750" indent="-285750">
                  <a:buFont typeface="Arial" pitchFamily="34" charset="0"/>
                  <a:buChar char="•"/>
                </a:pPr>
                <a:r>
                  <a:rPr lang="zh-CN" altLang="en-US" dirty="0">
                    <a:latin typeface="微软雅黑" pitchFamily="34" charset="-122"/>
                    <a:ea typeface="微软雅黑" pitchFamily="34" charset="-122"/>
                  </a:rPr>
                  <a:t>交集存在却不唯一；</a:t>
                </a:r>
                <a:endParaRPr lang="en-US" altLang="zh-CN" dirty="0">
                  <a:latin typeface="微软雅黑" pitchFamily="34" charset="-122"/>
                  <a:ea typeface="微软雅黑" pitchFamily="34" charset="-122"/>
                </a:endParaRPr>
              </a:p>
              <a:p>
                <a:pPr marL="285750" indent="-285750">
                  <a:buFont typeface="Arial" pitchFamily="34" charset="0"/>
                  <a:buChar char="•"/>
                </a:pPr>
                <a:r>
                  <a:rPr lang="zh-CN" altLang="en-US" dirty="0">
                    <a:latin typeface="微软雅黑" pitchFamily="34" charset="-122"/>
                    <a:ea typeface="微软雅黑" pitchFamily="34" charset="-122"/>
                  </a:rPr>
                  <a:t>交集唯一存在；</a:t>
                </a:r>
                <a:endParaRPr lang="en-US" altLang="zh-CN" dirty="0">
                  <a:latin typeface="微软雅黑" pitchFamily="34" charset="-122"/>
                  <a:ea typeface="微软雅黑" pitchFamily="34" charset="-122"/>
                </a:endParaRPr>
              </a:p>
              <a:p>
                <a:pPr marL="285750" indent="-285750">
                  <a:buFont typeface="Arial" pitchFamily="34" charset="0"/>
                  <a:buChar char="•"/>
                </a:pPr>
                <a:r>
                  <a:rPr lang="zh-CN" altLang="en-US" dirty="0">
                    <a:latin typeface="微软雅黑" pitchFamily="34" charset="-122"/>
                    <a:ea typeface="微软雅黑" pitchFamily="34" charset="-122"/>
                  </a:rPr>
                  <a:t>交集不存在</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a:t>
                </a:r>
                <a:r>
                  <a:rPr lang="en-US" altLang="zh-CN" dirty="0">
                    <a:solidFill>
                      <a:srgbClr val="3D3F41"/>
                    </a:solidFill>
                    <a:ea typeface="微软雅黑" pitchFamily="34" charset="-122"/>
                  </a:rPr>
                  <a:t> </a:t>
                </a:r>
                <a14:m>
                  <m:oMath xmlns:m="http://schemas.openxmlformats.org/officeDocument/2006/math">
                    <m:sSub>
                      <m:sSubPr>
                        <m:ctrlPr>
                          <a:rPr lang="en-US" altLang="zh-CN" i="1">
                            <a:solidFill>
                              <a:srgbClr val="3D3F41"/>
                            </a:solidFill>
                            <a:latin typeface="Cambria Math" panose="02040503050406030204" pitchFamily="18" charset="0"/>
                            <a:ea typeface="微软雅黑" pitchFamily="34" charset="-122"/>
                          </a:rPr>
                        </m:ctrlPr>
                      </m:sSubPr>
                      <m:e>
                        <m:r>
                          <a:rPr lang="en-US" altLang="zh-CN" i="1">
                            <a:solidFill>
                              <a:srgbClr val="3D3F41"/>
                            </a:solidFill>
                            <a:latin typeface="Cambria Math"/>
                            <a:ea typeface="微软雅黑" pitchFamily="34" charset="-122"/>
                          </a:rPr>
                          <m:t>𝑃</m:t>
                        </m:r>
                      </m:e>
                      <m:sub>
                        <m:r>
                          <a:rPr lang="en-US" altLang="zh-CN" i="1">
                            <a:solidFill>
                              <a:srgbClr val="3D3F41"/>
                            </a:solidFill>
                            <a:latin typeface="Cambria Math"/>
                            <a:ea typeface="微软雅黑" pitchFamily="34" charset="-122"/>
                          </a:rPr>
                          <m:t>𝑖𝑚𝑝𝑜𝑟𝑡𝑎𝑛𝑡</m:t>
                        </m:r>
                      </m:sub>
                    </m:sSub>
                  </m:oMath>
                </a14:m>
                <a:r>
                  <a:rPr lang="zh-CN" altLang="en-US" dirty="0">
                    <a:latin typeface="微软雅黑" pitchFamily="34" charset="-122"/>
                    <a:ea typeface="微软雅黑" pitchFamily="34" charset="-122"/>
                  </a:rPr>
                  <a:t>确定为充电桩</a:t>
                </a:r>
                <a:r>
                  <a:rPr lang="en-US" altLang="zh-CN" dirty="0">
                    <a:latin typeface="微软雅黑" pitchFamily="34" charset="-122"/>
                    <a:ea typeface="微软雅黑" pitchFamily="34" charset="-122"/>
                  </a:rPr>
                  <a:t>SCP</a:t>
                </a:r>
                <a:r>
                  <a:rPr lang="zh-CN" altLang="en-US" dirty="0">
                    <a:latin typeface="微软雅黑" pitchFamily="34" charset="-122"/>
                    <a:ea typeface="微软雅黑" pitchFamily="34" charset="-122"/>
                  </a:rPr>
                  <a:t>的部署区域</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58757" y="3218371"/>
                <a:ext cx="5654955" cy="2358915"/>
              </a:xfrm>
              <a:prstGeom prst="rect">
                <a:avLst/>
              </a:prstGeom>
              <a:blipFill rotWithShape="1">
                <a:blip r:embed="rId2"/>
                <a:stretch>
                  <a:fillRect l="-862" t="-1292" r="-323"/>
                </a:stretch>
              </a:blipFill>
            </p:spPr>
            <p:txBody>
              <a:bodyPr/>
              <a:lstStyle/>
              <a:p>
                <a:r>
                  <a:rPr lang="zh-CN" altLang="en-US">
                    <a:noFill/>
                  </a:rPr>
                  <a:t> </a:t>
                </a:r>
              </a:p>
            </p:txBody>
          </p:sp>
        </mc:Fallback>
      </mc:AlternateContent>
      <p:sp>
        <p:nvSpPr>
          <p:cNvPr id="5" name="矩形 4"/>
          <p:cNvSpPr/>
          <p:nvPr/>
        </p:nvSpPr>
        <p:spPr>
          <a:xfrm>
            <a:off x="478972" y="2071313"/>
            <a:ext cx="5834742" cy="36984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下弧形箭头 5"/>
          <p:cNvSpPr/>
          <p:nvPr/>
        </p:nvSpPr>
        <p:spPr>
          <a:xfrm>
            <a:off x="6313714" y="4397829"/>
            <a:ext cx="1132115" cy="52251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7" name="TextBox 6"/>
              <p:cNvSpPr txBox="1"/>
              <p:nvPr/>
            </p:nvSpPr>
            <p:spPr>
              <a:xfrm>
                <a:off x="7547429" y="3947886"/>
                <a:ext cx="4209142" cy="667747"/>
              </a:xfrm>
              <a:prstGeom prst="rect">
                <a:avLst/>
              </a:prstGeom>
              <a:noFill/>
              <a:ln>
                <a:solidFill>
                  <a:schemeClr val="accent1"/>
                </a:solidFill>
              </a:ln>
            </p:spPr>
            <p:txBody>
              <a:bodyPr wrap="square" rtlCol="0">
                <a:spAutoFit/>
              </a:bodyPr>
              <a:lstStyle/>
              <a:p>
                <a:r>
                  <a:rPr lang="zh-CN" altLang="zh-CN" kern="100" dirty="0">
                    <a:latin typeface="微软雅黑" pitchFamily="34" charset="-122"/>
                    <a:ea typeface="微软雅黑" pitchFamily="34" charset="-122"/>
                    <a:cs typeface="Times New Roman"/>
                  </a:rPr>
                  <a:t>能够覆盖</a:t>
                </a:r>
                <a14:m>
                  <m:oMath xmlns:m="http://schemas.openxmlformats.org/officeDocument/2006/math">
                    <m:sSub>
                      <m:sSubPr>
                        <m:ctrlPr>
                          <a:rPr lang="zh-CN" altLang="zh-CN" i="1">
                            <a:effectLst/>
                            <a:latin typeface="Cambria Math" panose="02040503050406030204" pitchFamily="18" charset="0"/>
                            <a:ea typeface="Cambria Math"/>
                          </a:rPr>
                        </m:ctrlPr>
                      </m:sSubPr>
                      <m:e>
                        <m:r>
                          <a:rPr lang="en-US" altLang="zh-CN" i="1" kern="100">
                            <a:effectLst/>
                            <a:latin typeface="Cambria Math"/>
                            <a:ea typeface="宋体"/>
                            <a:cs typeface="Times New Roman"/>
                          </a:rPr>
                          <m:t>𝑃</m:t>
                        </m:r>
                      </m:e>
                      <m:sub>
                        <m:r>
                          <a:rPr lang="en-US" altLang="zh-CN" i="1" kern="100">
                            <a:effectLst/>
                            <a:latin typeface="Cambria Math"/>
                            <a:ea typeface="宋体"/>
                            <a:cs typeface="Times New Roman"/>
                          </a:rPr>
                          <m:t>𝑖𝑚𝑝𝑜𝑟𝑡𝑎𝑛𝑡</m:t>
                        </m:r>
                      </m:sub>
                    </m:sSub>
                  </m:oMath>
                </a14:m>
                <a:r>
                  <a:rPr lang="zh-CN" altLang="zh-CN" kern="100" dirty="0">
                    <a:effectLst/>
                    <a:latin typeface="微软雅黑" pitchFamily="34" charset="-122"/>
                    <a:ea typeface="微软雅黑" pitchFamily="34" charset="-122"/>
                    <a:cs typeface="Times New Roman"/>
                  </a:rPr>
                  <a:t>区域内所有充电单车节点的最少充电桩个数问题</a:t>
                </a:r>
                <a:endParaRPr lang="zh-CN" altLang="en-US" dirty="0">
                  <a:latin typeface="微软雅黑" pitchFamily="34" charset="-122"/>
                  <a:ea typeface="微软雅黑" pitchFamily="34" charset="-122"/>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547429" y="3947886"/>
                <a:ext cx="4209142" cy="667747"/>
              </a:xfrm>
              <a:prstGeom prst="rect">
                <a:avLst/>
              </a:prstGeom>
              <a:blipFill rotWithShape="1">
                <a:blip r:embed="rId3"/>
                <a:stretch>
                  <a:fillRect l="-1010" t="-3604" b="-13514"/>
                </a:stretch>
              </a:blipFill>
              <a:ln>
                <a:solidFill>
                  <a:schemeClr val="accent1"/>
                </a:solidFill>
              </a:ln>
            </p:spPr>
            <p:txBody>
              <a:bodyPr/>
              <a:lstStyle/>
              <a:p>
                <a:r>
                  <a:rPr lang="zh-CN" altLang="en-US">
                    <a:noFill/>
                  </a:rPr>
                  <a:t> </a:t>
                </a:r>
              </a:p>
            </p:txBody>
          </p:sp>
        </mc:Fallback>
      </mc:AlternateContent>
      <p:sp>
        <p:nvSpPr>
          <p:cNvPr id="35" name="TextBox 34"/>
          <p:cNvSpPr txBox="1"/>
          <p:nvPr/>
        </p:nvSpPr>
        <p:spPr>
          <a:xfrm>
            <a:off x="6458857" y="4996934"/>
            <a:ext cx="986972" cy="369332"/>
          </a:xfrm>
          <a:prstGeom prst="rect">
            <a:avLst/>
          </a:prstGeom>
          <a:noFill/>
        </p:spPr>
        <p:txBody>
          <a:bodyPr wrap="square" rtlCol="0">
            <a:spAutoFit/>
          </a:bodyPr>
          <a:lstStyle/>
          <a:p>
            <a:r>
              <a:rPr lang="zh-CN" altLang="en-US" dirty="0">
                <a:solidFill>
                  <a:srgbClr val="FF0000"/>
                </a:solidFill>
              </a:rPr>
              <a:t>转换为</a:t>
            </a:r>
          </a:p>
        </p:txBody>
      </p:sp>
    </p:spTree>
    <p:extLst>
      <p:ext uri="{BB962C8B-B14F-4D97-AF65-F5344CB8AC3E}">
        <p14:creationId xmlns:p14="http://schemas.microsoft.com/office/powerpoint/2010/main" val="21608171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908326" y="988142"/>
            <a:ext cx="4350774"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目标：最小化充电桩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部署数量</a:t>
            </a:r>
          </a:p>
        </p:txBody>
      </p:sp>
      <p:sp>
        <p:nvSpPr>
          <p:cNvPr id="74" name="标题 7"/>
          <p:cNvSpPr txBox="1">
            <a:spLocks noGrp="1"/>
          </p:cNvSpPr>
          <p:nvPr>
            <p:ph type="title"/>
          </p:nvPr>
        </p:nvSpPr>
        <p:spPr>
          <a:xfrm>
            <a:off x="285750" y="287338"/>
            <a:ext cx="10972800" cy="522287"/>
          </a:xfrm>
          <a:prstGeom prst="rect">
            <a:avLst/>
          </a:prstGeom>
          <a:noFill/>
        </p:spPr>
        <p:txBody>
          <a:bodyPr wrap="square" rtlCol="0">
            <a:spAutoFit/>
          </a:bodyPr>
          <a:lstStyle/>
          <a:p>
            <a:pPr lvl="0"/>
            <a:r>
              <a:rPr lang="zh-CN" altLang="en-US" sz="2800" b="1" dirty="0">
                <a:solidFill>
                  <a:srgbClr val="04AEDA">
                    <a:lumMod val="75000"/>
                  </a:srgbClr>
                </a:solidFill>
                <a:latin typeface="微软雅黑" pitchFamily="34" charset="-122"/>
                <a:ea typeface="微软雅黑" pitchFamily="34" charset="-122"/>
                <a:cs typeface="+mn-cs"/>
              </a:rPr>
              <a:t>未知数量充电桩</a:t>
            </a:r>
            <a:r>
              <a:rPr lang="en-US" altLang="zh-CN" sz="2800" b="1" dirty="0">
                <a:solidFill>
                  <a:srgbClr val="04AEDA">
                    <a:lumMod val="75000"/>
                  </a:srgbClr>
                </a:solidFill>
                <a:latin typeface="微软雅黑" pitchFamily="34" charset="-122"/>
                <a:ea typeface="微软雅黑" pitchFamily="34" charset="-122"/>
                <a:cs typeface="+mn-cs"/>
              </a:rPr>
              <a:t>SCP</a:t>
            </a:r>
            <a:r>
              <a:rPr lang="zh-CN" altLang="en-US" sz="2800" b="1" dirty="0">
                <a:solidFill>
                  <a:srgbClr val="04AEDA">
                    <a:lumMod val="75000"/>
                  </a:srgbClr>
                </a:solidFill>
                <a:latin typeface="微软雅黑" pitchFamily="34" charset="-122"/>
                <a:ea typeface="微软雅黑" pitchFamily="34" charset="-122"/>
                <a:cs typeface="+mn-cs"/>
              </a:rPr>
              <a:t>优化部署</a:t>
            </a:r>
          </a:p>
        </p:txBody>
      </p:sp>
      <p:grpSp>
        <p:nvGrpSpPr>
          <p:cNvPr id="84" name="组合 83"/>
          <p:cNvGrpSpPr/>
          <p:nvPr/>
        </p:nvGrpSpPr>
        <p:grpSpPr>
          <a:xfrm>
            <a:off x="353966" y="1286218"/>
            <a:ext cx="11514794" cy="648072"/>
            <a:chOff x="725379" y="1130318"/>
            <a:chExt cx="11514794" cy="648072"/>
          </a:xfrm>
        </p:grpSpPr>
        <p:sp>
          <p:nvSpPr>
            <p:cNvPr id="85"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6" name="组合 85"/>
            <p:cNvGrpSpPr/>
            <p:nvPr/>
          </p:nvGrpSpPr>
          <p:grpSpPr>
            <a:xfrm>
              <a:off x="725379" y="1322678"/>
              <a:ext cx="11176605" cy="455708"/>
              <a:chOff x="725379" y="1322678"/>
              <a:chExt cx="11176605" cy="455708"/>
            </a:xfrm>
          </p:grpSpPr>
          <p:grpSp>
            <p:nvGrpSpPr>
              <p:cNvPr id="87" name="Group 3"/>
              <p:cNvGrpSpPr/>
              <p:nvPr/>
            </p:nvGrpSpPr>
            <p:grpSpPr>
              <a:xfrm>
                <a:off x="725379" y="1322686"/>
                <a:ext cx="5393692" cy="455700"/>
                <a:chOff x="1424694" y="3583743"/>
                <a:chExt cx="2890071" cy="432090"/>
              </a:xfrm>
              <a:solidFill>
                <a:srgbClr val="5FBCDB"/>
              </a:solidFill>
            </p:grpSpPr>
            <p:sp>
              <p:nvSpPr>
                <p:cNvPr id="91" name="Round Same Side Corner Rectangle 4"/>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Oval 13"/>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Group 10">
                <a:extLst>
                  <a:ext uri="{FF2B5EF4-FFF2-40B4-BE49-F238E27FC236}">
                    <a16:creationId xmlns:a16="http://schemas.microsoft.com/office/drawing/2014/main" id="{84B742E0-D903-4943-AF5D-8DFBCFC38330}"/>
                  </a:ext>
                </a:extLst>
              </p:cNvPr>
              <p:cNvGrpSpPr/>
              <p:nvPr/>
            </p:nvGrpSpPr>
            <p:grpSpPr>
              <a:xfrm>
                <a:off x="6119070" y="1322678"/>
                <a:ext cx="5782914" cy="432354"/>
                <a:chOff x="1387220" y="3583745"/>
                <a:chExt cx="3105820" cy="409959"/>
              </a:xfrm>
              <a:solidFill>
                <a:schemeClr val="bg1">
                  <a:lumMod val="65000"/>
                </a:schemeClr>
              </a:solidFill>
            </p:grpSpPr>
            <p:sp>
              <p:nvSpPr>
                <p:cNvPr id="89" name="Round Same Side Corner Rectangle 6">
                  <a:extLst>
                    <a:ext uri="{FF2B5EF4-FFF2-40B4-BE49-F238E27FC236}">
                      <a16:creationId xmlns:a16="http://schemas.microsoft.com/office/drawing/2014/main" id="{58A4DEBC-F155-41FE-A67C-3EE796C30113}"/>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Oval 14">
                  <a:extLst>
                    <a:ext uri="{FF2B5EF4-FFF2-40B4-BE49-F238E27FC236}">
                      <a16:creationId xmlns:a16="http://schemas.microsoft.com/office/drawing/2014/main" id="{C7C58BE1-D139-4FC5-A0BF-2D4967ABFCA0}"/>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93" name="TextBox 92"/>
          <p:cNvSpPr txBox="1"/>
          <p:nvPr/>
        </p:nvSpPr>
        <p:spPr>
          <a:xfrm>
            <a:off x="1589314" y="2071313"/>
            <a:ext cx="3178628"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负责区域确定</a:t>
            </a:r>
          </a:p>
        </p:txBody>
      </p:sp>
      <p:sp>
        <p:nvSpPr>
          <p:cNvPr id="94" name="TextBox 93"/>
          <p:cNvSpPr txBox="1"/>
          <p:nvPr/>
        </p:nvSpPr>
        <p:spPr>
          <a:xfrm>
            <a:off x="6313714" y="2100341"/>
            <a:ext cx="4702629"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最小化充电桩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部署数量与位置优化</a:t>
            </a:r>
          </a:p>
        </p:txBody>
      </p:sp>
      <mc:AlternateContent xmlns:mc="http://schemas.openxmlformats.org/markup-compatibility/2006" xmlns:a14="http://schemas.microsoft.com/office/drawing/2010/main">
        <mc:Choice Requires="a14">
          <p:sp>
            <p:nvSpPr>
              <p:cNvPr id="2" name="TextBox 1"/>
              <p:cNvSpPr txBox="1"/>
              <p:nvPr/>
            </p:nvSpPr>
            <p:spPr>
              <a:xfrm>
                <a:off x="6313714" y="2714171"/>
                <a:ext cx="5065486" cy="1221745"/>
              </a:xfrm>
              <a:prstGeom prst="rect">
                <a:avLst/>
              </a:prstGeom>
              <a:noFill/>
            </p:spPr>
            <p:txBody>
              <a:bodyPr wrap="square" rtlCol="0">
                <a:spAutoFit/>
              </a:bodyPr>
              <a:lstStyle/>
              <a:p>
                <a:pPr marL="285750" indent="-285750">
                  <a:buFont typeface="Arial" pitchFamily="34" charset="0"/>
                  <a:buChar char="•"/>
                </a:pPr>
                <a:r>
                  <a:rPr lang="zh-CN" altLang="en-US" dirty="0">
                    <a:latin typeface="微软雅黑" pitchFamily="34" charset="-122"/>
                    <a:ea typeface="微软雅黑" pitchFamily="34" charset="-122"/>
                  </a:rPr>
                  <a:t>待选部署区域确定</a:t>
                </a:r>
                <a:endParaRPr lang="en-US" altLang="zh-CN" dirty="0">
                  <a:latin typeface="微软雅黑" pitchFamily="34" charset="-122"/>
                  <a:ea typeface="微软雅黑" pitchFamily="34" charset="-122"/>
                </a:endParaRPr>
              </a:p>
              <a:p>
                <a:pPr marL="285750" indent="-285750">
                  <a:buFont typeface="Wingdings" pitchFamily="2" charset="2"/>
                  <a:buChar char="Ø"/>
                </a:pPr>
                <a14:m>
                  <m:oMath xmlns:m="http://schemas.openxmlformats.org/officeDocument/2006/math">
                    <m:sSub>
                      <m:sSubPr>
                        <m:ctrlPr>
                          <a:rPr lang="zh-CN" altLang="zh-CN" i="1" smtClean="0">
                            <a:solidFill>
                              <a:schemeClr val="accent1"/>
                            </a:solidFill>
                            <a:latin typeface="Cambria Math" panose="02040503050406030204" pitchFamily="18" charset="0"/>
                            <a:ea typeface="Cambria Math"/>
                          </a:rPr>
                        </m:ctrlPr>
                      </m:sSubPr>
                      <m:e>
                        <m:r>
                          <a:rPr lang="en-US" altLang="zh-CN" i="1" kern="100">
                            <a:solidFill>
                              <a:schemeClr val="accent1"/>
                            </a:solidFill>
                            <a:effectLst/>
                            <a:latin typeface="Cambria Math"/>
                            <a:ea typeface="宋体"/>
                            <a:cs typeface="Times New Roman"/>
                          </a:rPr>
                          <m:t>𝑃</m:t>
                        </m:r>
                      </m:e>
                      <m:sub>
                        <m:r>
                          <a:rPr lang="en-US" altLang="zh-CN" i="1" kern="100">
                            <a:solidFill>
                              <a:schemeClr val="accent1"/>
                            </a:solidFill>
                            <a:effectLst/>
                            <a:latin typeface="Cambria Math"/>
                            <a:ea typeface="宋体"/>
                            <a:cs typeface="Times New Roman"/>
                          </a:rPr>
                          <m:t>𝑖𝑚𝑝𝑜𝑟𝑡𝑎𝑛𝑡</m:t>
                        </m:r>
                      </m:sub>
                    </m:sSub>
                  </m:oMath>
                </a14:m>
                <a:r>
                  <a:rPr lang="zh-CN" altLang="en-US" dirty="0">
                    <a:solidFill>
                      <a:schemeClr val="accent1"/>
                    </a:solidFill>
                    <a:latin typeface="微软雅黑" pitchFamily="34" charset="-122"/>
                    <a:ea typeface="微软雅黑" pitchFamily="34" charset="-122"/>
                  </a:rPr>
                  <a:t>区域内电单车所属范围交集</a:t>
                </a:r>
                <a:endParaRPr lang="en-US" altLang="zh-CN" dirty="0">
                  <a:solidFill>
                    <a:schemeClr val="accent1"/>
                  </a:solidFill>
                  <a:latin typeface="微软雅黑" pitchFamily="34" charset="-122"/>
                  <a:ea typeface="微软雅黑" pitchFamily="34" charset="-122"/>
                </a:endParaRPr>
              </a:p>
              <a:p>
                <a:pPr marL="285750" indent="-285750">
                  <a:buFont typeface="Arial" pitchFamily="34" charset="0"/>
                  <a:buChar char="•"/>
                </a:pPr>
                <a:r>
                  <a:rPr lang="zh-CN" altLang="en-US" dirty="0">
                    <a:latin typeface="微软雅黑" pitchFamily="34" charset="-122"/>
                    <a:ea typeface="微软雅黑" pitchFamily="34" charset="-122"/>
                  </a:rPr>
                  <a:t>优化函数建立</a:t>
                </a:r>
                <a:endParaRPr lang="en-US" altLang="zh-CN" dirty="0">
                  <a:latin typeface="微软雅黑" pitchFamily="34" charset="-122"/>
                  <a:ea typeface="微软雅黑" pitchFamily="34" charset="-122"/>
                </a:endParaRPr>
              </a:p>
              <a:p>
                <a:pPr marL="285750" indent="-285750">
                  <a:buFont typeface="Wingdings" pitchFamily="2" charset="2"/>
                  <a:buChar char="Ø"/>
                </a:pPr>
                <a:endParaRPr lang="zh-CN" altLang="en-US" dirty="0">
                  <a:latin typeface="微软雅黑" pitchFamily="34" charset="-122"/>
                  <a:ea typeface="微软雅黑"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313714" y="2714171"/>
                <a:ext cx="5065486" cy="1221745"/>
              </a:xfrm>
              <a:prstGeom prst="rect">
                <a:avLst/>
              </a:prstGeom>
              <a:blipFill rotWithShape="1">
                <a:blip r:embed="rId2"/>
                <a:stretch>
                  <a:fillRect l="-842" t="-2488"/>
                </a:stretch>
              </a:blipFill>
            </p:spPr>
            <p:txBody>
              <a:bodyPr/>
              <a:lstStyle/>
              <a:p>
                <a:r>
                  <a:rPr lang="zh-CN" alt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542" y="3935916"/>
            <a:ext cx="3172857" cy="193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083713" y="2100341"/>
            <a:ext cx="5065486" cy="40682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下弧形箭头 10"/>
          <p:cNvSpPr/>
          <p:nvPr/>
        </p:nvSpPr>
        <p:spPr>
          <a:xfrm rot="10800000" flipV="1">
            <a:off x="4899277" y="4687277"/>
            <a:ext cx="1028528" cy="4307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2" name="TextBox 11"/>
          <p:cNvSpPr txBox="1"/>
          <p:nvPr/>
        </p:nvSpPr>
        <p:spPr>
          <a:xfrm>
            <a:off x="1051580" y="4364111"/>
            <a:ext cx="3748669" cy="874407"/>
          </a:xfrm>
          <a:prstGeom prst="rect">
            <a:avLst/>
          </a:prstGeom>
          <a:noFill/>
          <a:ln>
            <a:solidFill>
              <a:schemeClr val="accent1"/>
            </a:solidFill>
          </a:ln>
        </p:spPr>
        <p:txBody>
          <a:bodyPr wrap="square" rtlCol="0">
            <a:spAutoFit/>
          </a:bodyPr>
          <a:lstStyle/>
          <a:p>
            <a:pPr>
              <a:lnSpc>
                <a:spcPct val="150000"/>
              </a:lnSpc>
            </a:pPr>
            <a:r>
              <a:rPr lang="zh-CN" altLang="zh-CN" kern="100" dirty="0">
                <a:latin typeface="微软雅黑" pitchFamily="34" charset="-122"/>
                <a:ea typeface="微软雅黑" pitchFamily="34" charset="-122"/>
                <a:cs typeface="Times New Roman"/>
              </a:rPr>
              <a:t>保证这一关键区域内的所有节点都至少属于一个充电桩的覆盖区域内</a:t>
            </a:r>
            <a:endParaRPr lang="zh-CN" altLang="en-US" dirty="0">
              <a:latin typeface="微软雅黑" pitchFamily="34" charset="-122"/>
              <a:ea typeface="微软雅黑" pitchFamily="34" charset="-122"/>
            </a:endParaRPr>
          </a:p>
        </p:txBody>
      </p:sp>
      <p:sp>
        <p:nvSpPr>
          <p:cNvPr id="28" name="TextBox 27"/>
          <p:cNvSpPr txBox="1"/>
          <p:nvPr/>
        </p:nvSpPr>
        <p:spPr>
          <a:xfrm>
            <a:off x="4899276" y="5263527"/>
            <a:ext cx="1159863" cy="369332"/>
          </a:xfrm>
          <a:prstGeom prst="rect">
            <a:avLst/>
          </a:prstGeom>
          <a:noFill/>
        </p:spPr>
        <p:txBody>
          <a:bodyPr wrap="square" rtlCol="0">
            <a:spAutoFit/>
          </a:bodyPr>
          <a:lstStyle/>
          <a:p>
            <a:r>
              <a:rPr lang="zh-CN" altLang="en-US" dirty="0">
                <a:solidFill>
                  <a:srgbClr val="FF0000"/>
                </a:solidFill>
              </a:rPr>
              <a:t>约束目标</a:t>
            </a:r>
          </a:p>
        </p:txBody>
      </p:sp>
    </p:spTree>
    <p:extLst>
      <p:ext uri="{BB962C8B-B14F-4D97-AF65-F5344CB8AC3E}">
        <p14:creationId xmlns:p14="http://schemas.microsoft.com/office/powerpoint/2010/main" val="40117766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908326" y="988142"/>
            <a:ext cx="4350774"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目标：最小化充电桩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部署数量</a:t>
            </a:r>
          </a:p>
        </p:txBody>
      </p:sp>
      <p:sp>
        <p:nvSpPr>
          <p:cNvPr id="74" name="标题 7"/>
          <p:cNvSpPr txBox="1">
            <a:spLocks noGrp="1"/>
          </p:cNvSpPr>
          <p:nvPr>
            <p:ph type="title"/>
          </p:nvPr>
        </p:nvSpPr>
        <p:spPr>
          <a:xfrm>
            <a:off x="285750" y="287338"/>
            <a:ext cx="10972800" cy="522287"/>
          </a:xfrm>
          <a:prstGeom prst="rect">
            <a:avLst/>
          </a:prstGeom>
          <a:noFill/>
        </p:spPr>
        <p:txBody>
          <a:bodyPr wrap="square" rtlCol="0">
            <a:spAutoFit/>
          </a:bodyPr>
          <a:lstStyle/>
          <a:p>
            <a:pPr lvl="0"/>
            <a:r>
              <a:rPr lang="zh-CN" altLang="en-US" sz="2800" b="1" dirty="0">
                <a:solidFill>
                  <a:srgbClr val="04AEDA">
                    <a:lumMod val="75000"/>
                  </a:srgbClr>
                </a:solidFill>
                <a:latin typeface="微软雅黑" pitchFamily="34" charset="-122"/>
                <a:ea typeface="微软雅黑" pitchFamily="34" charset="-122"/>
                <a:cs typeface="+mn-cs"/>
              </a:rPr>
              <a:t>未知数量充电桩</a:t>
            </a:r>
            <a:r>
              <a:rPr lang="en-US" altLang="zh-CN" sz="2800" b="1" dirty="0">
                <a:solidFill>
                  <a:srgbClr val="04AEDA">
                    <a:lumMod val="75000"/>
                  </a:srgbClr>
                </a:solidFill>
                <a:latin typeface="微软雅黑" pitchFamily="34" charset="-122"/>
                <a:ea typeface="微软雅黑" pitchFamily="34" charset="-122"/>
                <a:cs typeface="+mn-cs"/>
              </a:rPr>
              <a:t>SCP</a:t>
            </a:r>
            <a:r>
              <a:rPr lang="zh-CN" altLang="en-US" sz="2800" b="1" dirty="0">
                <a:solidFill>
                  <a:srgbClr val="04AEDA">
                    <a:lumMod val="75000"/>
                  </a:srgbClr>
                </a:solidFill>
                <a:latin typeface="微软雅黑" pitchFamily="34" charset="-122"/>
                <a:ea typeface="微软雅黑" pitchFamily="34" charset="-122"/>
                <a:cs typeface="+mn-cs"/>
              </a:rPr>
              <a:t>优化部署</a:t>
            </a:r>
          </a:p>
        </p:txBody>
      </p:sp>
      <p:grpSp>
        <p:nvGrpSpPr>
          <p:cNvPr id="84" name="组合 83"/>
          <p:cNvGrpSpPr/>
          <p:nvPr/>
        </p:nvGrpSpPr>
        <p:grpSpPr>
          <a:xfrm>
            <a:off x="353966" y="1286218"/>
            <a:ext cx="11514794" cy="648072"/>
            <a:chOff x="725379" y="1130318"/>
            <a:chExt cx="11514794" cy="648072"/>
          </a:xfrm>
        </p:grpSpPr>
        <p:sp>
          <p:nvSpPr>
            <p:cNvPr id="85"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6" name="组合 85"/>
            <p:cNvGrpSpPr/>
            <p:nvPr/>
          </p:nvGrpSpPr>
          <p:grpSpPr>
            <a:xfrm>
              <a:off x="725379" y="1322678"/>
              <a:ext cx="11176605" cy="455708"/>
              <a:chOff x="725379" y="1322678"/>
              <a:chExt cx="11176605" cy="455708"/>
            </a:xfrm>
          </p:grpSpPr>
          <p:grpSp>
            <p:nvGrpSpPr>
              <p:cNvPr id="87" name="Group 3"/>
              <p:cNvGrpSpPr/>
              <p:nvPr/>
            </p:nvGrpSpPr>
            <p:grpSpPr>
              <a:xfrm>
                <a:off x="725379" y="1322686"/>
                <a:ext cx="5393692" cy="455700"/>
                <a:chOff x="1424694" y="3583743"/>
                <a:chExt cx="2890071" cy="432090"/>
              </a:xfrm>
              <a:solidFill>
                <a:srgbClr val="5FBCDB"/>
              </a:solidFill>
            </p:grpSpPr>
            <p:sp>
              <p:nvSpPr>
                <p:cNvPr id="91" name="Round Same Side Corner Rectangle 4"/>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Oval 13"/>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Group 10">
                <a:extLst>
                  <a:ext uri="{FF2B5EF4-FFF2-40B4-BE49-F238E27FC236}">
                    <a16:creationId xmlns:a16="http://schemas.microsoft.com/office/drawing/2014/main" id="{84B742E0-D903-4943-AF5D-8DFBCFC38330}"/>
                  </a:ext>
                </a:extLst>
              </p:cNvPr>
              <p:cNvGrpSpPr/>
              <p:nvPr/>
            </p:nvGrpSpPr>
            <p:grpSpPr>
              <a:xfrm>
                <a:off x="6119070" y="1322678"/>
                <a:ext cx="5782914" cy="432354"/>
                <a:chOff x="1387220" y="3583745"/>
                <a:chExt cx="3105820" cy="409959"/>
              </a:xfrm>
              <a:solidFill>
                <a:schemeClr val="bg1">
                  <a:lumMod val="65000"/>
                </a:schemeClr>
              </a:solidFill>
            </p:grpSpPr>
            <p:sp>
              <p:nvSpPr>
                <p:cNvPr id="89" name="Round Same Side Corner Rectangle 6">
                  <a:extLst>
                    <a:ext uri="{FF2B5EF4-FFF2-40B4-BE49-F238E27FC236}">
                      <a16:creationId xmlns:a16="http://schemas.microsoft.com/office/drawing/2014/main" id="{58A4DEBC-F155-41FE-A67C-3EE796C30113}"/>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Oval 14">
                  <a:extLst>
                    <a:ext uri="{FF2B5EF4-FFF2-40B4-BE49-F238E27FC236}">
                      <a16:creationId xmlns:a16="http://schemas.microsoft.com/office/drawing/2014/main" id="{C7C58BE1-D139-4FC5-A0BF-2D4967ABFCA0}"/>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93" name="TextBox 92"/>
          <p:cNvSpPr txBox="1"/>
          <p:nvPr/>
        </p:nvSpPr>
        <p:spPr>
          <a:xfrm>
            <a:off x="1589314" y="2071313"/>
            <a:ext cx="3178628"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负责区域确定</a:t>
            </a:r>
          </a:p>
        </p:txBody>
      </p:sp>
      <p:sp>
        <p:nvSpPr>
          <p:cNvPr id="94" name="TextBox 93"/>
          <p:cNvSpPr txBox="1"/>
          <p:nvPr/>
        </p:nvSpPr>
        <p:spPr>
          <a:xfrm>
            <a:off x="6313714" y="2100341"/>
            <a:ext cx="4702629"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最小化充电桩</a:t>
            </a:r>
            <a:r>
              <a:rPr lang="en-US" altLang="zh-CN" sz="2000" dirty="0">
                <a:latin typeface="微软雅黑" pitchFamily="34" charset="-122"/>
                <a:ea typeface="微软雅黑" pitchFamily="34" charset="-122"/>
              </a:rPr>
              <a:t>SCP</a:t>
            </a:r>
            <a:r>
              <a:rPr lang="zh-CN" altLang="en-US" sz="2000" dirty="0">
                <a:solidFill>
                  <a:srgbClr val="FF0000"/>
                </a:solidFill>
                <a:latin typeface="微软雅黑" pitchFamily="34" charset="-122"/>
                <a:ea typeface="微软雅黑" pitchFamily="34" charset="-122"/>
              </a:rPr>
              <a:t>部署数量</a:t>
            </a:r>
            <a:r>
              <a:rPr lang="zh-CN" altLang="en-US" sz="2000" dirty="0">
                <a:latin typeface="微软雅黑" pitchFamily="34" charset="-122"/>
                <a:ea typeface="微软雅黑" pitchFamily="34" charset="-122"/>
              </a:rPr>
              <a:t>与位置优化</a:t>
            </a:r>
          </a:p>
        </p:txBody>
      </p:sp>
      <p:sp>
        <p:nvSpPr>
          <p:cNvPr id="3" name="TextBox 2"/>
          <p:cNvSpPr txBox="1"/>
          <p:nvPr/>
        </p:nvSpPr>
        <p:spPr>
          <a:xfrm>
            <a:off x="7141029" y="2500451"/>
            <a:ext cx="2960914" cy="369332"/>
          </a:xfrm>
          <a:prstGeom prst="rect">
            <a:avLst/>
          </a:prstGeom>
          <a:noFill/>
        </p:spPr>
        <p:txBody>
          <a:bodyPr wrap="square" rtlCol="0">
            <a:spAutoFit/>
          </a:bodyPr>
          <a:lstStyle/>
          <a:p>
            <a:r>
              <a:rPr lang="zh-CN" altLang="en-US" dirty="0">
                <a:latin typeface="微软雅黑" pitchFamily="34" charset="-122"/>
                <a:ea typeface="微软雅黑" pitchFamily="34" charset="-122"/>
              </a:rPr>
              <a:t>（二元整数线性规划问题）</a:t>
            </a:r>
          </a:p>
        </p:txBody>
      </p:sp>
      <p:sp>
        <p:nvSpPr>
          <p:cNvPr id="4" name="TextBox 3"/>
          <p:cNvSpPr txBox="1"/>
          <p:nvPr/>
        </p:nvSpPr>
        <p:spPr>
          <a:xfrm>
            <a:off x="6139546" y="2869783"/>
            <a:ext cx="5216857" cy="3416320"/>
          </a:xfrm>
          <a:prstGeom prst="rect">
            <a:avLst/>
          </a:prstGeom>
          <a:noFill/>
        </p:spPr>
        <p:txBody>
          <a:bodyPr wrap="square" rtlCol="0">
            <a:spAutoFit/>
          </a:bodyPr>
          <a:lstStyle/>
          <a:p>
            <a:pPr marL="285750" indent="-285750">
              <a:lnSpc>
                <a:spcPct val="150000"/>
              </a:lnSpc>
              <a:buFont typeface="Arial" pitchFamily="34" charset="0"/>
              <a:buChar char="•"/>
            </a:pPr>
            <a:r>
              <a:rPr lang="zh-CN" altLang="en-US" b="1" dirty="0">
                <a:latin typeface="微软雅黑" pitchFamily="34" charset="-122"/>
                <a:ea typeface="微软雅黑" pitchFamily="34" charset="-122"/>
              </a:rPr>
              <a:t>解决思路</a:t>
            </a:r>
            <a:r>
              <a:rPr lang="zh-CN" altLang="en-US" dirty="0">
                <a:latin typeface="微软雅黑" pitchFamily="34" charset="-122"/>
                <a:ea typeface="微软雅黑" pitchFamily="34" charset="-122"/>
              </a:rPr>
              <a:t>：构造无向图，将原问题转化为图问题，并用</a:t>
            </a:r>
            <a:r>
              <a:rPr lang="zh-CN" altLang="en-US" dirty="0">
                <a:solidFill>
                  <a:srgbClr val="FF0000"/>
                </a:solidFill>
                <a:latin typeface="微软雅黑" pitchFamily="34" charset="-122"/>
                <a:ea typeface="微软雅黑" pitchFamily="34" charset="-122"/>
              </a:rPr>
              <a:t>团划分</a:t>
            </a:r>
            <a:r>
              <a:rPr lang="zh-CN" altLang="en-US" dirty="0">
                <a:latin typeface="微软雅黑" pitchFamily="34" charset="-122"/>
                <a:ea typeface="微软雅黑" pitchFamily="34" charset="-122"/>
              </a:rPr>
              <a:t>进行求解</a:t>
            </a:r>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b="1" dirty="0">
                <a:latin typeface="微软雅黑" pitchFamily="34" charset="-122"/>
                <a:ea typeface="微软雅黑" pitchFamily="34" charset="-122"/>
              </a:rPr>
              <a:t>无向图构建</a:t>
            </a:r>
            <a:r>
              <a:rPr lang="zh-CN" altLang="en-US" dirty="0">
                <a:latin typeface="微软雅黑" pitchFamily="34" charset="-122"/>
                <a:ea typeface="微软雅黑" pitchFamily="34" charset="-122"/>
              </a:rPr>
              <a:t>：无向图</a:t>
            </a:r>
            <a:r>
              <a:rPr lang="en-US" altLang="zh-CN" dirty="0">
                <a:latin typeface="微软雅黑" pitchFamily="34" charset="-122"/>
                <a:ea typeface="微软雅黑" pitchFamily="34" charset="-122"/>
              </a:rPr>
              <a:t>G(V,E)</a:t>
            </a:r>
            <a:r>
              <a:rPr lang="zh-CN" altLang="en-US" dirty="0">
                <a:latin typeface="微软雅黑" pitchFamily="34" charset="-122"/>
                <a:ea typeface="微软雅黑" pitchFamily="34" charset="-122"/>
              </a:rPr>
              <a:t>，图中每一个顶点代表关键区域节点集合</a:t>
            </a:r>
            <a:r>
              <a:rPr lang="en-US" altLang="zh-CN" dirty="0">
                <a:latin typeface="微软雅黑" pitchFamily="34" charset="-122"/>
                <a:ea typeface="微软雅黑" pitchFamily="34" charset="-122"/>
              </a:rPr>
              <a:t>G</a:t>
            </a:r>
            <a:r>
              <a:rPr lang="zh-CN" altLang="en-US" dirty="0">
                <a:latin typeface="微软雅黑" pitchFamily="34" charset="-122"/>
                <a:ea typeface="微软雅黑" pitchFamily="34" charset="-122"/>
              </a:rPr>
              <a:t>中的点，两个节点的所属范围如果相交，则这两个点之间连上一条边</a:t>
            </a:r>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b="1" dirty="0">
                <a:latin typeface="微软雅黑" pitchFamily="34" charset="-122"/>
                <a:ea typeface="微软雅黑" pitchFamily="34" charset="-122"/>
              </a:rPr>
              <a:t>团划分</a:t>
            </a:r>
            <a:r>
              <a:rPr lang="zh-CN" altLang="en-US" dirty="0">
                <a:latin typeface="微软雅黑" pitchFamily="34" charset="-122"/>
                <a:ea typeface="微软雅黑" pitchFamily="34" charset="-122"/>
              </a:rPr>
              <a:t>：找到能够划分这个图的</a:t>
            </a:r>
            <a:r>
              <a:rPr lang="zh-CN" altLang="en-US" dirty="0">
                <a:solidFill>
                  <a:srgbClr val="FF0000"/>
                </a:solidFill>
                <a:latin typeface="微软雅黑" pitchFamily="34" charset="-122"/>
                <a:ea typeface="微软雅黑" pitchFamily="34" charset="-122"/>
              </a:rPr>
              <a:t>最小</a:t>
            </a:r>
            <a:r>
              <a:rPr lang="en-US" altLang="zh-CN" dirty="0">
                <a:latin typeface="微软雅黑" pitchFamily="34" charset="-122"/>
                <a:ea typeface="微软雅黑" pitchFamily="34" charset="-122"/>
              </a:rPr>
              <a:t>cliques</a:t>
            </a:r>
            <a:r>
              <a:rPr lang="zh-CN" altLang="en-US" dirty="0">
                <a:latin typeface="微软雅黑" pitchFamily="34" charset="-122"/>
                <a:ea typeface="微软雅黑" pitchFamily="34" charset="-122"/>
              </a:rPr>
              <a:t>数量，每个</a:t>
            </a:r>
            <a:r>
              <a:rPr lang="en-US" altLang="zh-CN" dirty="0">
                <a:latin typeface="微软雅黑" pitchFamily="34" charset="-122"/>
                <a:ea typeface="微软雅黑" pitchFamily="34" charset="-122"/>
              </a:rPr>
              <a:t>clique</a:t>
            </a:r>
            <a:r>
              <a:rPr lang="zh-CN" altLang="en-US" dirty="0">
                <a:latin typeface="微软雅黑" pitchFamily="34" charset="-122"/>
                <a:ea typeface="微软雅黑" pitchFamily="34" charset="-122"/>
              </a:rPr>
              <a:t>代表一定</a:t>
            </a:r>
            <a:r>
              <a:rPr lang="en-US" altLang="zh-CN" dirty="0">
                <a:latin typeface="微软雅黑" pitchFamily="34" charset="-122"/>
                <a:ea typeface="微软雅黑" pitchFamily="34" charset="-122"/>
              </a:rPr>
              <a:t>V</a:t>
            </a:r>
            <a:r>
              <a:rPr lang="zh-CN" altLang="en-US" dirty="0">
                <a:latin typeface="微软雅黑" pitchFamily="34" charset="-122"/>
                <a:ea typeface="微软雅黑" pitchFamily="34" charset="-122"/>
              </a:rPr>
              <a:t>的集合，在该子集中的每两个顶点由边连接</a:t>
            </a:r>
          </a:p>
        </p:txBody>
      </p:sp>
      <p:sp>
        <p:nvSpPr>
          <p:cNvPr id="5" name="矩形 4"/>
          <p:cNvSpPr/>
          <p:nvPr/>
        </p:nvSpPr>
        <p:spPr>
          <a:xfrm>
            <a:off x="6083713" y="1934290"/>
            <a:ext cx="5272690" cy="430289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下弧形箭头 24"/>
          <p:cNvSpPr/>
          <p:nvPr/>
        </p:nvSpPr>
        <p:spPr>
          <a:xfrm rot="10800000" flipV="1">
            <a:off x="4855028" y="4696265"/>
            <a:ext cx="1028528" cy="4307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6" name="TextBox 5"/>
          <p:cNvSpPr txBox="1"/>
          <p:nvPr/>
        </p:nvSpPr>
        <p:spPr>
          <a:xfrm>
            <a:off x="522514" y="4085735"/>
            <a:ext cx="4245428" cy="1200329"/>
          </a:xfrm>
          <a:prstGeom prst="rect">
            <a:avLst/>
          </a:prstGeom>
          <a:noFill/>
          <a:ln>
            <a:solidFill>
              <a:schemeClr val="accent1"/>
            </a:solidFill>
          </a:ln>
        </p:spPr>
        <p:txBody>
          <a:bodyPr wrap="square" rtlCol="0">
            <a:spAutoFit/>
          </a:bodyPr>
          <a:lstStyle/>
          <a:p>
            <a:r>
              <a:rPr lang="zh-CN" altLang="en-US" dirty="0">
                <a:latin typeface="微软雅黑" pitchFamily="34" charset="-122"/>
                <a:ea typeface="微软雅黑" pitchFamily="34" charset="-122"/>
              </a:rPr>
              <a:t>团划分后得到的是最小团个数，即为最小充电桩个数，同时可以得到不同团内电单车的集合，基于该集合寻找最佳部署位置</a:t>
            </a:r>
          </a:p>
        </p:txBody>
      </p:sp>
      <p:sp>
        <p:nvSpPr>
          <p:cNvPr id="26" name="TextBox 25"/>
          <p:cNvSpPr txBox="1"/>
          <p:nvPr/>
        </p:nvSpPr>
        <p:spPr>
          <a:xfrm>
            <a:off x="4899276" y="5263527"/>
            <a:ext cx="1159863" cy="369332"/>
          </a:xfrm>
          <a:prstGeom prst="rect">
            <a:avLst/>
          </a:prstGeom>
          <a:noFill/>
        </p:spPr>
        <p:txBody>
          <a:bodyPr wrap="square" rtlCol="0">
            <a:spAutoFit/>
          </a:bodyPr>
          <a:lstStyle/>
          <a:p>
            <a:r>
              <a:rPr lang="zh-CN" altLang="en-US" dirty="0">
                <a:solidFill>
                  <a:srgbClr val="FF0000"/>
                </a:solidFill>
              </a:rPr>
              <a:t>输出结果</a:t>
            </a:r>
          </a:p>
        </p:txBody>
      </p:sp>
    </p:spTree>
    <p:extLst>
      <p:ext uri="{BB962C8B-B14F-4D97-AF65-F5344CB8AC3E}">
        <p14:creationId xmlns:p14="http://schemas.microsoft.com/office/powerpoint/2010/main" val="33963623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763185" y="988142"/>
            <a:ext cx="5801732"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目标：最小化充电桩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部署数量与</a:t>
            </a:r>
            <a:r>
              <a:rPr lang="zh-CN" altLang="en-US" sz="2000" dirty="0">
                <a:solidFill>
                  <a:srgbClr val="FF0000"/>
                </a:solidFill>
                <a:latin typeface="微软雅黑" pitchFamily="34" charset="-122"/>
                <a:ea typeface="微软雅黑" pitchFamily="34" charset="-122"/>
              </a:rPr>
              <a:t>位置优化</a:t>
            </a:r>
          </a:p>
        </p:txBody>
      </p:sp>
      <p:sp>
        <p:nvSpPr>
          <p:cNvPr id="74" name="标题 7"/>
          <p:cNvSpPr txBox="1">
            <a:spLocks noGrp="1"/>
          </p:cNvSpPr>
          <p:nvPr>
            <p:ph type="title"/>
          </p:nvPr>
        </p:nvSpPr>
        <p:spPr>
          <a:xfrm>
            <a:off x="285750" y="287338"/>
            <a:ext cx="10972800" cy="522287"/>
          </a:xfrm>
          <a:prstGeom prst="rect">
            <a:avLst/>
          </a:prstGeom>
          <a:noFill/>
        </p:spPr>
        <p:txBody>
          <a:bodyPr wrap="square" rtlCol="0">
            <a:spAutoFit/>
          </a:bodyPr>
          <a:lstStyle/>
          <a:p>
            <a:pPr lvl="0"/>
            <a:r>
              <a:rPr lang="zh-CN" altLang="en-US" sz="2800" b="1" dirty="0">
                <a:solidFill>
                  <a:srgbClr val="04AEDA">
                    <a:lumMod val="75000"/>
                  </a:srgbClr>
                </a:solidFill>
                <a:latin typeface="微软雅黑" pitchFamily="34" charset="-122"/>
                <a:ea typeface="微软雅黑" pitchFamily="34" charset="-122"/>
                <a:cs typeface="+mn-cs"/>
              </a:rPr>
              <a:t>未知数量充电桩</a:t>
            </a:r>
            <a:r>
              <a:rPr lang="en-US" altLang="zh-CN" sz="2800" b="1" dirty="0">
                <a:solidFill>
                  <a:srgbClr val="04AEDA">
                    <a:lumMod val="75000"/>
                  </a:srgbClr>
                </a:solidFill>
                <a:latin typeface="微软雅黑" pitchFamily="34" charset="-122"/>
                <a:ea typeface="微软雅黑" pitchFamily="34" charset="-122"/>
                <a:cs typeface="+mn-cs"/>
              </a:rPr>
              <a:t>SCP</a:t>
            </a:r>
            <a:r>
              <a:rPr lang="zh-CN" altLang="en-US" sz="2800" b="1" dirty="0">
                <a:solidFill>
                  <a:srgbClr val="04AEDA">
                    <a:lumMod val="75000"/>
                  </a:srgbClr>
                </a:solidFill>
                <a:latin typeface="微软雅黑" pitchFamily="34" charset="-122"/>
                <a:ea typeface="微软雅黑" pitchFamily="34" charset="-122"/>
                <a:cs typeface="+mn-cs"/>
              </a:rPr>
              <a:t>优化部署</a:t>
            </a:r>
          </a:p>
        </p:txBody>
      </p:sp>
      <p:sp>
        <p:nvSpPr>
          <p:cNvPr id="93" name="TextBox 92"/>
          <p:cNvSpPr txBox="1"/>
          <p:nvPr/>
        </p:nvSpPr>
        <p:spPr>
          <a:xfrm>
            <a:off x="390469" y="2071313"/>
            <a:ext cx="3659017" cy="646331"/>
          </a:xfrm>
          <a:prstGeom prst="rect">
            <a:avLst/>
          </a:prstGeom>
          <a:noFill/>
        </p:spPr>
        <p:txBody>
          <a:bodyPr wrap="square" rtlCol="0">
            <a:spAutoFit/>
          </a:bodyPr>
          <a:lstStyle/>
          <a:p>
            <a:pPr marL="285750" indent="-285750" algn="ctr">
              <a:buFont typeface="Arial" pitchFamily="34" charset="0"/>
              <a:buChar char="•"/>
            </a:pPr>
            <a:r>
              <a:rPr lang="zh-CN" altLang="en-US" dirty="0">
                <a:latin typeface="微软雅黑" pitchFamily="34" charset="-122"/>
                <a:ea typeface="微软雅黑" pitchFamily="34" charset="-122"/>
              </a:rPr>
              <a:t>属于同一团内的电单车有唯一公共交集</a:t>
            </a:r>
          </a:p>
        </p:txBody>
      </p:sp>
      <p:grpSp>
        <p:nvGrpSpPr>
          <p:cNvPr id="21" name="组合 20"/>
          <p:cNvGrpSpPr/>
          <p:nvPr/>
        </p:nvGrpSpPr>
        <p:grpSpPr>
          <a:xfrm>
            <a:off x="390468" y="1388258"/>
            <a:ext cx="11514791" cy="648072"/>
            <a:chOff x="725382" y="1130318"/>
            <a:chExt cx="11514791" cy="648072"/>
          </a:xfrm>
        </p:grpSpPr>
        <p:sp>
          <p:nvSpPr>
            <p:cNvPr id="22"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accent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23" name="组合 22"/>
            <p:cNvGrpSpPr/>
            <p:nvPr/>
          </p:nvGrpSpPr>
          <p:grpSpPr>
            <a:xfrm>
              <a:off x="725382" y="1322402"/>
              <a:ext cx="11176605" cy="423091"/>
              <a:chOff x="725382" y="1322402"/>
              <a:chExt cx="11176605" cy="423091"/>
            </a:xfrm>
          </p:grpSpPr>
          <p:grpSp>
            <p:nvGrpSpPr>
              <p:cNvPr id="27" name="Group 3"/>
              <p:cNvGrpSpPr/>
              <p:nvPr/>
            </p:nvGrpSpPr>
            <p:grpSpPr>
              <a:xfrm>
                <a:off x="725382" y="1322673"/>
                <a:ext cx="3659017" cy="401559"/>
                <a:chOff x="1424695" y="3583739"/>
                <a:chExt cx="1960590" cy="380755"/>
              </a:xfrm>
              <a:solidFill>
                <a:srgbClr val="5FBCDB"/>
              </a:solidFill>
            </p:grpSpPr>
            <p:sp>
              <p:nvSpPr>
                <p:cNvPr id="37" name="Round Same Side Corner Rectangle 4"/>
                <p:cNvSpPr/>
                <p:nvPr/>
              </p:nvSpPr>
              <p:spPr>
                <a:xfrm rot="16200000">
                  <a:off x="2292445" y="2715989"/>
                  <a:ext cx="225090" cy="196059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Oval 13"/>
                <p:cNvSpPr/>
                <p:nvPr/>
              </p:nvSpPr>
              <p:spPr>
                <a:xfrm>
                  <a:off x="2244743" y="3644003"/>
                  <a:ext cx="320492" cy="3204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Group 10"/>
              <p:cNvGrpSpPr/>
              <p:nvPr/>
            </p:nvGrpSpPr>
            <p:grpSpPr>
              <a:xfrm>
                <a:off x="4384399" y="1322402"/>
                <a:ext cx="3755237" cy="402664"/>
                <a:chOff x="3455143" y="3583475"/>
                <a:chExt cx="2016819" cy="381806"/>
              </a:xfrm>
              <a:solidFill>
                <a:schemeClr val="bg1">
                  <a:lumMod val="65000"/>
                </a:schemeClr>
              </a:solidFill>
            </p:grpSpPr>
            <p:sp>
              <p:nvSpPr>
                <p:cNvPr id="35" name="Round Same Side Corner Rectangle 6"/>
                <p:cNvSpPr/>
                <p:nvPr/>
              </p:nvSpPr>
              <p:spPr>
                <a:xfrm rot="5400000" flipH="1">
                  <a:off x="4345835" y="2692783"/>
                  <a:ext cx="235436" cy="201681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Oval 14"/>
                <p:cNvSpPr/>
                <p:nvPr/>
              </p:nvSpPr>
              <p:spPr>
                <a:xfrm>
                  <a:off x="4346658" y="3644789"/>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Group 11"/>
              <p:cNvGrpSpPr/>
              <p:nvPr/>
            </p:nvGrpSpPr>
            <p:grpSpPr>
              <a:xfrm>
                <a:off x="8139641" y="1322675"/>
                <a:ext cx="3762346" cy="422818"/>
                <a:chOff x="5540750" y="3583747"/>
                <a:chExt cx="2020636" cy="400918"/>
              </a:xfrm>
              <a:solidFill>
                <a:srgbClr val="5FBCDB"/>
              </a:solidFill>
            </p:grpSpPr>
            <p:sp>
              <p:nvSpPr>
                <p:cNvPr id="33" name="Round Same Side Corner Rectangle 7"/>
                <p:cNvSpPr/>
                <p:nvPr/>
              </p:nvSpPr>
              <p:spPr>
                <a:xfrm rot="5400000" flipH="1">
                  <a:off x="6426216" y="2698281"/>
                  <a:ext cx="249703" cy="2020636"/>
                </a:xfrm>
                <a:prstGeom prst="round2SameRect">
                  <a:avLst>
                    <a:gd name="adj1" fmla="val 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Oval 15"/>
                <p:cNvSpPr/>
                <p:nvPr/>
              </p:nvSpPr>
              <p:spPr>
                <a:xfrm>
                  <a:off x="6390821" y="3664173"/>
                  <a:ext cx="320492" cy="3204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39" name="TextBox 38"/>
          <p:cNvSpPr txBox="1"/>
          <p:nvPr/>
        </p:nvSpPr>
        <p:spPr>
          <a:xfrm>
            <a:off x="4178313" y="2088974"/>
            <a:ext cx="3659017" cy="646331"/>
          </a:xfrm>
          <a:prstGeom prst="rect">
            <a:avLst/>
          </a:prstGeom>
          <a:noFill/>
        </p:spPr>
        <p:txBody>
          <a:bodyPr wrap="square" rtlCol="0">
            <a:spAutoFit/>
          </a:bodyPr>
          <a:lstStyle/>
          <a:p>
            <a:pPr marL="285750" indent="-285750" algn="ctr">
              <a:buFont typeface="Arial" pitchFamily="34" charset="0"/>
              <a:buChar char="•"/>
            </a:pPr>
            <a:r>
              <a:rPr lang="zh-CN" altLang="en-US" dirty="0">
                <a:latin typeface="微软雅黑" pitchFamily="34" charset="-122"/>
                <a:ea typeface="微软雅黑" pitchFamily="34" charset="-122"/>
              </a:rPr>
              <a:t>属于同一团内的电单车不存在唯一公共交集</a:t>
            </a:r>
          </a:p>
        </p:txBody>
      </p:sp>
      <p:sp>
        <p:nvSpPr>
          <p:cNvPr id="40" name="TextBox 39"/>
          <p:cNvSpPr txBox="1"/>
          <p:nvPr/>
        </p:nvSpPr>
        <p:spPr>
          <a:xfrm>
            <a:off x="7719910" y="2073332"/>
            <a:ext cx="3659017" cy="369332"/>
          </a:xfrm>
          <a:prstGeom prst="rect">
            <a:avLst/>
          </a:prstGeom>
          <a:noFill/>
        </p:spPr>
        <p:txBody>
          <a:bodyPr wrap="square" rtlCol="0">
            <a:spAutoFit/>
          </a:bodyPr>
          <a:lstStyle/>
          <a:p>
            <a:pPr marL="285750" indent="-285750" algn="ctr">
              <a:buFont typeface="Arial" pitchFamily="34" charset="0"/>
              <a:buChar char="•"/>
            </a:pPr>
            <a:r>
              <a:rPr lang="zh-CN" altLang="en-US" dirty="0">
                <a:latin typeface="微软雅黑" pitchFamily="34" charset="-122"/>
                <a:ea typeface="微软雅黑" pitchFamily="34" charset="-122"/>
              </a:rPr>
              <a:t>特殊情况</a:t>
            </a:r>
          </a:p>
        </p:txBody>
      </p:sp>
      <p:grpSp>
        <p:nvGrpSpPr>
          <p:cNvPr id="41" name="组合 40"/>
          <p:cNvGrpSpPr/>
          <p:nvPr/>
        </p:nvGrpSpPr>
        <p:grpSpPr>
          <a:xfrm>
            <a:off x="1291710" y="3189277"/>
            <a:ext cx="1876202" cy="1751211"/>
            <a:chOff x="0" y="0"/>
            <a:chExt cx="1504950" cy="1282065"/>
          </a:xfrm>
        </p:grpSpPr>
        <p:grpSp>
          <p:nvGrpSpPr>
            <p:cNvPr id="42" name="组合 41"/>
            <p:cNvGrpSpPr/>
            <p:nvPr/>
          </p:nvGrpSpPr>
          <p:grpSpPr>
            <a:xfrm>
              <a:off x="0" y="0"/>
              <a:ext cx="1504950" cy="1282065"/>
              <a:chOff x="1038225" y="0"/>
              <a:chExt cx="1504950" cy="1282065"/>
            </a:xfrm>
          </p:grpSpPr>
          <p:grpSp>
            <p:nvGrpSpPr>
              <p:cNvPr id="44" name="组合 43"/>
              <p:cNvGrpSpPr/>
              <p:nvPr/>
            </p:nvGrpSpPr>
            <p:grpSpPr>
              <a:xfrm>
                <a:off x="1362075" y="203835"/>
                <a:ext cx="828675" cy="790575"/>
                <a:chOff x="1362075" y="203835"/>
                <a:chExt cx="828675" cy="790575"/>
              </a:xfrm>
            </p:grpSpPr>
            <p:sp>
              <p:nvSpPr>
                <p:cNvPr id="49" name="文本框 2"/>
                <p:cNvSpPr txBox="1">
                  <a:spLocks noChangeArrowheads="1"/>
                </p:cNvSpPr>
                <p:nvPr/>
              </p:nvSpPr>
              <p:spPr bwMode="auto">
                <a:xfrm>
                  <a:off x="1933575" y="699135"/>
                  <a:ext cx="257175" cy="29527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b="1" kern="100">
                      <a:effectLst/>
                      <a:latin typeface="Times New Roman"/>
                      <a:ea typeface="宋体"/>
                      <a:cs typeface="Times New Roman"/>
                    </a:rPr>
                    <a:t>C</a:t>
                  </a:r>
                  <a:endParaRPr lang="zh-CN" sz="1050" kern="100">
                    <a:effectLst/>
                    <a:latin typeface="Calibri"/>
                    <a:ea typeface="宋体"/>
                    <a:cs typeface="Times New Roman"/>
                  </a:endParaRPr>
                </a:p>
              </p:txBody>
            </p:sp>
            <p:sp>
              <p:nvSpPr>
                <p:cNvPr id="50" name="文本框 2"/>
                <p:cNvSpPr txBox="1">
                  <a:spLocks noChangeArrowheads="1"/>
                </p:cNvSpPr>
                <p:nvPr/>
              </p:nvSpPr>
              <p:spPr bwMode="auto">
                <a:xfrm>
                  <a:off x="1628775" y="203835"/>
                  <a:ext cx="257175" cy="29527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b="1" kern="100">
                      <a:effectLst/>
                      <a:latin typeface="Times New Roman"/>
                      <a:ea typeface="宋体"/>
                      <a:cs typeface="Times New Roman"/>
                    </a:rPr>
                    <a:t>A</a:t>
                  </a:r>
                  <a:endParaRPr lang="zh-CN" sz="1050" kern="100">
                    <a:effectLst/>
                    <a:latin typeface="Calibri"/>
                    <a:ea typeface="宋体"/>
                    <a:cs typeface="Times New Roman"/>
                  </a:endParaRPr>
                </a:p>
              </p:txBody>
            </p:sp>
            <p:sp>
              <p:nvSpPr>
                <p:cNvPr id="51" name="文本框 2"/>
                <p:cNvSpPr txBox="1">
                  <a:spLocks noChangeArrowheads="1"/>
                </p:cNvSpPr>
                <p:nvPr/>
              </p:nvSpPr>
              <p:spPr bwMode="auto">
                <a:xfrm>
                  <a:off x="1362075" y="699135"/>
                  <a:ext cx="257175" cy="29527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b="1" kern="100">
                      <a:effectLst/>
                      <a:latin typeface="Times New Roman"/>
                      <a:ea typeface="宋体"/>
                      <a:cs typeface="Times New Roman"/>
                    </a:rPr>
                    <a:t>B</a:t>
                  </a:r>
                  <a:endParaRPr lang="zh-CN" sz="1050" kern="100">
                    <a:effectLst/>
                    <a:latin typeface="Calibri"/>
                    <a:ea typeface="宋体"/>
                    <a:cs typeface="Times New Roman"/>
                  </a:endParaRPr>
                </a:p>
              </p:txBody>
            </p:sp>
          </p:grpSp>
          <p:grpSp>
            <p:nvGrpSpPr>
              <p:cNvPr id="45" name="组合 44"/>
              <p:cNvGrpSpPr/>
              <p:nvPr/>
            </p:nvGrpSpPr>
            <p:grpSpPr>
              <a:xfrm>
                <a:off x="1038225" y="0"/>
                <a:ext cx="1504950" cy="1282065"/>
                <a:chOff x="0" y="0"/>
                <a:chExt cx="1504950" cy="1282065"/>
              </a:xfrm>
            </p:grpSpPr>
            <p:sp>
              <p:nvSpPr>
                <p:cNvPr id="46" name="椭圆 45"/>
                <p:cNvSpPr/>
                <p:nvPr/>
              </p:nvSpPr>
              <p:spPr>
                <a:xfrm>
                  <a:off x="0" y="390525"/>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47" name="椭圆 46"/>
                <p:cNvSpPr/>
                <p:nvPr/>
              </p:nvSpPr>
              <p:spPr>
                <a:xfrm>
                  <a:off x="590550" y="390525"/>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48" name="椭圆 47"/>
                <p:cNvSpPr/>
                <p:nvPr/>
              </p:nvSpPr>
              <p:spPr>
                <a:xfrm>
                  <a:off x="295275" y="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grpSp>
        <p:sp>
          <p:nvSpPr>
            <p:cNvPr id="43" name="任意多边形 42"/>
            <p:cNvSpPr/>
            <p:nvPr/>
          </p:nvSpPr>
          <p:spPr>
            <a:xfrm>
              <a:off x="611470" y="510493"/>
              <a:ext cx="302958" cy="381468"/>
            </a:xfrm>
            <a:custGeom>
              <a:avLst/>
              <a:gdLst>
                <a:gd name="connsiteX0" fmla="*/ 140245 w 302958"/>
                <a:gd name="connsiteY0" fmla="*/ 11220 h 381468"/>
                <a:gd name="connsiteX1" fmla="*/ 100977 w 302958"/>
                <a:gd name="connsiteY1" fmla="*/ 39269 h 381468"/>
                <a:gd name="connsiteX2" fmla="*/ 89757 w 302958"/>
                <a:gd name="connsiteY2" fmla="*/ 72928 h 381468"/>
                <a:gd name="connsiteX3" fmla="*/ 84147 w 302958"/>
                <a:gd name="connsiteY3" fmla="*/ 89757 h 381468"/>
                <a:gd name="connsiteX4" fmla="*/ 67318 w 302958"/>
                <a:gd name="connsiteY4" fmla="*/ 95367 h 381468"/>
                <a:gd name="connsiteX5" fmla="*/ 39269 w 302958"/>
                <a:gd name="connsiteY5" fmla="*/ 162685 h 381468"/>
                <a:gd name="connsiteX6" fmla="*/ 28049 w 302958"/>
                <a:gd name="connsiteY6" fmla="*/ 179515 h 381468"/>
                <a:gd name="connsiteX7" fmla="*/ 16830 w 302958"/>
                <a:gd name="connsiteY7" fmla="*/ 213173 h 381468"/>
                <a:gd name="connsiteX8" fmla="*/ 22439 w 302958"/>
                <a:gd name="connsiteY8" fmla="*/ 241223 h 381468"/>
                <a:gd name="connsiteX9" fmla="*/ 16830 w 302958"/>
                <a:gd name="connsiteY9" fmla="*/ 258052 h 381468"/>
                <a:gd name="connsiteX10" fmla="*/ 0 w 302958"/>
                <a:gd name="connsiteY10" fmla="*/ 246832 h 381468"/>
                <a:gd name="connsiteX11" fmla="*/ 16830 w 302958"/>
                <a:gd name="connsiteY11" fmla="*/ 330980 h 381468"/>
                <a:gd name="connsiteX12" fmla="*/ 33659 w 302958"/>
                <a:gd name="connsiteY12" fmla="*/ 342199 h 381468"/>
                <a:gd name="connsiteX13" fmla="*/ 39269 w 302958"/>
                <a:gd name="connsiteY13" fmla="*/ 359029 h 381468"/>
                <a:gd name="connsiteX14" fmla="*/ 72928 w 302958"/>
                <a:gd name="connsiteY14" fmla="*/ 381468 h 381468"/>
                <a:gd name="connsiteX15" fmla="*/ 117806 w 302958"/>
                <a:gd name="connsiteY15" fmla="*/ 375858 h 381468"/>
                <a:gd name="connsiteX16" fmla="*/ 157075 w 302958"/>
                <a:gd name="connsiteY16" fmla="*/ 364638 h 381468"/>
                <a:gd name="connsiteX17" fmla="*/ 280491 w 302958"/>
                <a:gd name="connsiteY17" fmla="*/ 359029 h 381468"/>
                <a:gd name="connsiteX18" fmla="*/ 297320 w 302958"/>
                <a:gd name="connsiteY18" fmla="*/ 347809 h 381468"/>
                <a:gd name="connsiteX19" fmla="*/ 297320 w 302958"/>
                <a:gd name="connsiteY19" fmla="*/ 302930 h 381468"/>
                <a:gd name="connsiteX20" fmla="*/ 286101 w 302958"/>
                <a:gd name="connsiteY20" fmla="*/ 286101 h 381468"/>
                <a:gd name="connsiteX21" fmla="*/ 280491 w 302958"/>
                <a:gd name="connsiteY21" fmla="*/ 269272 h 381468"/>
                <a:gd name="connsiteX22" fmla="*/ 274881 w 302958"/>
                <a:gd name="connsiteY22" fmla="*/ 218783 h 381468"/>
                <a:gd name="connsiteX23" fmla="*/ 252442 w 302958"/>
                <a:gd name="connsiteY23" fmla="*/ 168295 h 381468"/>
                <a:gd name="connsiteX24" fmla="*/ 235612 w 302958"/>
                <a:gd name="connsiteY24" fmla="*/ 134636 h 381468"/>
                <a:gd name="connsiteX25" fmla="*/ 213173 w 302958"/>
                <a:gd name="connsiteY25" fmla="*/ 84148 h 381468"/>
                <a:gd name="connsiteX26" fmla="*/ 196344 w 302958"/>
                <a:gd name="connsiteY26" fmla="*/ 50489 h 381468"/>
                <a:gd name="connsiteX27" fmla="*/ 179514 w 302958"/>
                <a:gd name="connsiteY27" fmla="*/ 39269 h 381468"/>
                <a:gd name="connsiteX28" fmla="*/ 151465 w 302958"/>
                <a:gd name="connsiteY28" fmla="*/ 5610 h 381468"/>
                <a:gd name="connsiteX29" fmla="*/ 134636 w 302958"/>
                <a:gd name="connsiteY29" fmla="*/ 0 h 381468"/>
                <a:gd name="connsiteX30" fmla="*/ 140245 w 302958"/>
                <a:gd name="connsiteY30" fmla="*/ 11220 h 3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2958" h="381468">
                  <a:moveTo>
                    <a:pt x="140245" y="11220"/>
                  </a:moveTo>
                  <a:cubicBezTo>
                    <a:pt x="134635" y="17765"/>
                    <a:pt x="110969" y="16786"/>
                    <a:pt x="100977" y="39269"/>
                  </a:cubicBezTo>
                  <a:cubicBezTo>
                    <a:pt x="96174" y="50076"/>
                    <a:pt x="93497" y="61708"/>
                    <a:pt x="89757" y="72928"/>
                  </a:cubicBezTo>
                  <a:lnTo>
                    <a:pt x="84147" y="89757"/>
                  </a:lnTo>
                  <a:cubicBezTo>
                    <a:pt x="82277" y="95367"/>
                    <a:pt x="72928" y="93497"/>
                    <a:pt x="67318" y="95367"/>
                  </a:cubicBezTo>
                  <a:cubicBezTo>
                    <a:pt x="20012" y="166327"/>
                    <a:pt x="62750" y="92244"/>
                    <a:pt x="39269" y="162685"/>
                  </a:cubicBezTo>
                  <a:cubicBezTo>
                    <a:pt x="37137" y="169081"/>
                    <a:pt x="30787" y="173354"/>
                    <a:pt x="28049" y="179515"/>
                  </a:cubicBezTo>
                  <a:cubicBezTo>
                    <a:pt x="23246" y="190322"/>
                    <a:pt x="16830" y="213173"/>
                    <a:pt x="16830" y="213173"/>
                  </a:cubicBezTo>
                  <a:cubicBezTo>
                    <a:pt x="18700" y="222523"/>
                    <a:pt x="22439" y="231688"/>
                    <a:pt x="22439" y="241223"/>
                  </a:cubicBezTo>
                  <a:cubicBezTo>
                    <a:pt x="22439" y="247136"/>
                    <a:pt x="22567" y="256618"/>
                    <a:pt x="16830" y="258052"/>
                  </a:cubicBezTo>
                  <a:cubicBezTo>
                    <a:pt x="10289" y="259687"/>
                    <a:pt x="5610" y="250572"/>
                    <a:pt x="0" y="246832"/>
                  </a:cubicBezTo>
                  <a:cubicBezTo>
                    <a:pt x="2571" y="277678"/>
                    <a:pt x="-5802" y="308348"/>
                    <a:pt x="16830" y="330980"/>
                  </a:cubicBezTo>
                  <a:cubicBezTo>
                    <a:pt x="21597" y="335747"/>
                    <a:pt x="28049" y="338459"/>
                    <a:pt x="33659" y="342199"/>
                  </a:cubicBezTo>
                  <a:cubicBezTo>
                    <a:pt x="35529" y="347809"/>
                    <a:pt x="35088" y="354848"/>
                    <a:pt x="39269" y="359029"/>
                  </a:cubicBezTo>
                  <a:cubicBezTo>
                    <a:pt x="48804" y="368564"/>
                    <a:pt x="72928" y="381468"/>
                    <a:pt x="72928" y="381468"/>
                  </a:cubicBezTo>
                  <a:cubicBezTo>
                    <a:pt x="87887" y="379598"/>
                    <a:pt x="102973" y="378555"/>
                    <a:pt x="117806" y="375858"/>
                  </a:cubicBezTo>
                  <a:cubicBezTo>
                    <a:pt x="141163" y="371611"/>
                    <a:pt x="129926" y="366726"/>
                    <a:pt x="157075" y="364638"/>
                  </a:cubicBezTo>
                  <a:cubicBezTo>
                    <a:pt x="198135" y="361480"/>
                    <a:pt x="239352" y="360899"/>
                    <a:pt x="280491" y="359029"/>
                  </a:cubicBezTo>
                  <a:cubicBezTo>
                    <a:pt x="286101" y="355289"/>
                    <a:pt x="293108" y="353074"/>
                    <a:pt x="297320" y="347809"/>
                  </a:cubicBezTo>
                  <a:cubicBezTo>
                    <a:pt x="307298" y="335336"/>
                    <a:pt x="301909" y="315167"/>
                    <a:pt x="297320" y="302930"/>
                  </a:cubicBezTo>
                  <a:cubicBezTo>
                    <a:pt x="294953" y="296617"/>
                    <a:pt x="289116" y="292131"/>
                    <a:pt x="286101" y="286101"/>
                  </a:cubicBezTo>
                  <a:cubicBezTo>
                    <a:pt x="283457" y="280812"/>
                    <a:pt x="282361" y="274882"/>
                    <a:pt x="280491" y="269272"/>
                  </a:cubicBezTo>
                  <a:cubicBezTo>
                    <a:pt x="278621" y="252442"/>
                    <a:pt x="278202" y="235387"/>
                    <a:pt x="274881" y="218783"/>
                  </a:cubicBezTo>
                  <a:cubicBezTo>
                    <a:pt x="265232" y="170541"/>
                    <a:pt x="268110" y="199632"/>
                    <a:pt x="252442" y="168295"/>
                  </a:cubicBezTo>
                  <a:cubicBezTo>
                    <a:pt x="229221" y="121852"/>
                    <a:pt x="267760" y="182855"/>
                    <a:pt x="235612" y="134636"/>
                  </a:cubicBezTo>
                  <a:cubicBezTo>
                    <a:pt x="222261" y="94581"/>
                    <a:pt x="230953" y="110817"/>
                    <a:pt x="213173" y="84148"/>
                  </a:cubicBezTo>
                  <a:cubicBezTo>
                    <a:pt x="208611" y="70461"/>
                    <a:pt x="207218" y="61363"/>
                    <a:pt x="196344" y="50489"/>
                  </a:cubicBezTo>
                  <a:cubicBezTo>
                    <a:pt x="191576" y="45721"/>
                    <a:pt x="185124" y="43009"/>
                    <a:pt x="179514" y="39269"/>
                  </a:cubicBezTo>
                  <a:cubicBezTo>
                    <a:pt x="171235" y="26850"/>
                    <a:pt x="164424" y="14250"/>
                    <a:pt x="151465" y="5610"/>
                  </a:cubicBezTo>
                  <a:cubicBezTo>
                    <a:pt x="146545" y="2330"/>
                    <a:pt x="140246" y="1870"/>
                    <a:pt x="134636" y="0"/>
                  </a:cubicBezTo>
                  <a:cubicBezTo>
                    <a:pt x="112484" y="7384"/>
                    <a:pt x="145855" y="4675"/>
                    <a:pt x="140245" y="1122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 name="TextBox 1"/>
          <p:cNvSpPr txBox="1"/>
          <p:nvPr/>
        </p:nvSpPr>
        <p:spPr>
          <a:xfrm>
            <a:off x="390469" y="5186152"/>
            <a:ext cx="3659017" cy="646331"/>
          </a:xfrm>
          <a:prstGeom prst="rect">
            <a:avLst/>
          </a:prstGeom>
          <a:noFill/>
        </p:spPr>
        <p:txBody>
          <a:bodyPr wrap="square" rtlCol="0">
            <a:spAutoFit/>
          </a:bodyPr>
          <a:lstStyle/>
          <a:p>
            <a:pPr marL="285750" indent="-285750" algn="ctr">
              <a:buFont typeface="Wingdings" pitchFamily="2" charset="2"/>
              <a:buChar char="Ø"/>
            </a:pPr>
            <a:r>
              <a:rPr lang="zh-CN" altLang="en-US" dirty="0">
                <a:latin typeface="微软雅黑" pitchFamily="34" charset="-122"/>
                <a:ea typeface="微软雅黑" pitchFamily="34" charset="-122"/>
              </a:rPr>
              <a:t>公共交集的形心位置即为部署位置</a:t>
            </a:r>
          </a:p>
        </p:txBody>
      </p:sp>
      <p:grpSp>
        <p:nvGrpSpPr>
          <p:cNvPr id="52" name="组合 51"/>
          <p:cNvGrpSpPr/>
          <p:nvPr/>
        </p:nvGrpSpPr>
        <p:grpSpPr>
          <a:xfrm>
            <a:off x="5332148" y="3057099"/>
            <a:ext cx="1955754" cy="1894867"/>
            <a:chOff x="0" y="0"/>
            <a:chExt cx="1685925" cy="1615440"/>
          </a:xfrm>
        </p:grpSpPr>
        <p:grpSp>
          <p:nvGrpSpPr>
            <p:cNvPr id="53" name="组合 52"/>
            <p:cNvGrpSpPr/>
            <p:nvPr/>
          </p:nvGrpSpPr>
          <p:grpSpPr>
            <a:xfrm>
              <a:off x="0" y="0"/>
              <a:ext cx="1685925" cy="1615440"/>
              <a:chOff x="0" y="0"/>
              <a:chExt cx="1685925" cy="1615440"/>
            </a:xfrm>
          </p:grpSpPr>
          <p:grpSp>
            <p:nvGrpSpPr>
              <p:cNvPr id="55" name="组合 54"/>
              <p:cNvGrpSpPr/>
              <p:nvPr/>
            </p:nvGrpSpPr>
            <p:grpSpPr>
              <a:xfrm>
                <a:off x="295275" y="190500"/>
                <a:ext cx="1047750" cy="1188720"/>
                <a:chOff x="-1581150" y="76200"/>
                <a:chExt cx="1047750" cy="1188720"/>
              </a:xfrm>
            </p:grpSpPr>
            <p:sp>
              <p:nvSpPr>
                <p:cNvPr id="61" name="文本框 2"/>
                <p:cNvSpPr txBox="1">
                  <a:spLocks noChangeArrowheads="1"/>
                </p:cNvSpPr>
                <p:nvPr/>
              </p:nvSpPr>
              <p:spPr bwMode="auto">
                <a:xfrm>
                  <a:off x="-790575" y="481965"/>
                  <a:ext cx="257175" cy="29527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b="1" kern="100">
                      <a:effectLst/>
                      <a:latin typeface="Times New Roman"/>
                      <a:ea typeface="宋体"/>
                      <a:cs typeface="Times New Roman"/>
                    </a:rPr>
                    <a:t>D</a:t>
                  </a:r>
                  <a:endParaRPr lang="zh-CN" sz="1050" kern="100">
                    <a:effectLst/>
                    <a:latin typeface="Calibri"/>
                    <a:ea typeface="宋体"/>
                    <a:cs typeface="Times New Roman"/>
                  </a:endParaRPr>
                </a:p>
              </p:txBody>
            </p:sp>
            <p:sp>
              <p:nvSpPr>
                <p:cNvPr id="62" name="文本框 2"/>
                <p:cNvSpPr txBox="1">
                  <a:spLocks noChangeArrowheads="1"/>
                </p:cNvSpPr>
                <p:nvPr/>
              </p:nvSpPr>
              <p:spPr bwMode="auto">
                <a:xfrm>
                  <a:off x="-1581150" y="969645"/>
                  <a:ext cx="257175" cy="29527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b="1" kern="100">
                      <a:effectLst/>
                      <a:latin typeface="Times New Roman"/>
                      <a:ea typeface="宋体"/>
                      <a:cs typeface="Times New Roman"/>
                    </a:rPr>
                    <a:t>C</a:t>
                  </a:r>
                  <a:endParaRPr lang="zh-CN" sz="1050" kern="100">
                    <a:effectLst/>
                    <a:latin typeface="Calibri"/>
                    <a:ea typeface="宋体"/>
                    <a:cs typeface="Times New Roman"/>
                  </a:endParaRPr>
                </a:p>
              </p:txBody>
            </p:sp>
            <p:sp>
              <p:nvSpPr>
                <p:cNvPr id="63" name="文本框 2"/>
                <p:cNvSpPr txBox="1">
                  <a:spLocks noChangeArrowheads="1"/>
                </p:cNvSpPr>
                <p:nvPr/>
              </p:nvSpPr>
              <p:spPr bwMode="auto">
                <a:xfrm>
                  <a:off x="-1562100" y="316230"/>
                  <a:ext cx="257175" cy="29527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b="1" kern="100">
                      <a:effectLst/>
                      <a:latin typeface="Times New Roman"/>
                      <a:ea typeface="宋体"/>
                      <a:cs typeface="Times New Roman"/>
                    </a:rPr>
                    <a:t>B</a:t>
                  </a:r>
                  <a:endParaRPr lang="zh-CN" sz="1050" kern="100">
                    <a:effectLst/>
                    <a:latin typeface="Calibri"/>
                    <a:ea typeface="宋体"/>
                    <a:cs typeface="Times New Roman"/>
                  </a:endParaRPr>
                </a:p>
              </p:txBody>
            </p:sp>
            <p:sp>
              <p:nvSpPr>
                <p:cNvPr id="64" name="文本框 2"/>
                <p:cNvSpPr txBox="1">
                  <a:spLocks noChangeArrowheads="1"/>
                </p:cNvSpPr>
                <p:nvPr/>
              </p:nvSpPr>
              <p:spPr bwMode="auto">
                <a:xfrm>
                  <a:off x="-1581150" y="76200"/>
                  <a:ext cx="257175" cy="29527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b="1" kern="100">
                      <a:effectLst/>
                      <a:latin typeface="Times New Roman"/>
                      <a:ea typeface="宋体"/>
                      <a:cs typeface="Times New Roman"/>
                    </a:rPr>
                    <a:t>A</a:t>
                  </a:r>
                  <a:endParaRPr lang="zh-CN" sz="1050" kern="100">
                    <a:effectLst/>
                    <a:latin typeface="Calibri"/>
                    <a:ea typeface="宋体"/>
                    <a:cs typeface="Times New Roman"/>
                  </a:endParaRPr>
                </a:p>
              </p:txBody>
            </p:sp>
          </p:grpSp>
          <p:grpSp>
            <p:nvGrpSpPr>
              <p:cNvPr id="56" name="组合 55"/>
              <p:cNvGrpSpPr/>
              <p:nvPr/>
            </p:nvGrpSpPr>
            <p:grpSpPr>
              <a:xfrm>
                <a:off x="0" y="0"/>
                <a:ext cx="1685925" cy="1615440"/>
                <a:chOff x="0" y="0"/>
                <a:chExt cx="1685925" cy="1615440"/>
              </a:xfrm>
            </p:grpSpPr>
            <p:sp>
              <p:nvSpPr>
                <p:cNvPr id="57" name="椭圆 56"/>
                <p:cNvSpPr/>
                <p:nvPr/>
              </p:nvSpPr>
              <p:spPr>
                <a:xfrm>
                  <a:off x="0" y="30480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58" name="椭圆 57"/>
                <p:cNvSpPr/>
                <p:nvPr/>
              </p:nvSpPr>
              <p:spPr>
                <a:xfrm>
                  <a:off x="0" y="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59" name="椭圆 58"/>
                <p:cNvSpPr/>
                <p:nvPr/>
              </p:nvSpPr>
              <p:spPr>
                <a:xfrm>
                  <a:off x="0" y="72390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60" name="椭圆 59"/>
                <p:cNvSpPr/>
                <p:nvPr/>
              </p:nvSpPr>
              <p:spPr>
                <a:xfrm>
                  <a:off x="771525" y="30480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grpSp>
        <p:sp>
          <p:nvSpPr>
            <p:cNvPr id="54" name="任意多边形 53"/>
            <p:cNvSpPr/>
            <p:nvPr/>
          </p:nvSpPr>
          <p:spPr>
            <a:xfrm>
              <a:off x="180975" y="742950"/>
              <a:ext cx="476250" cy="161925"/>
            </a:xfrm>
            <a:custGeom>
              <a:avLst/>
              <a:gdLst>
                <a:gd name="connsiteX0" fmla="*/ 57150 w 476250"/>
                <a:gd name="connsiteY0" fmla="*/ 66675 h 161925"/>
                <a:gd name="connsiteX1" fmla="*/ 171450 w 476250"/>
                <a:gd name="connsiteY1" fmla="*/ 38100 h 161925"/>
                <a:gd name="connsiteX2" fmla="*/ 228600 w 476250"/>
                <a:gd name="connsiteY2" fmla="*/ 19050 h 161925"/>
                <a:gd name="connsiteX3" fmla="*/ 257175 w 476250"/>
                <a:gd name="connsiteY3" fmla="*/ 9525 h 161925"/>
                <a:gd name="connsiteX4" fmla="*/ 323850 w 476250"/>
                <a:gd name="connsiteY4" fmla="*/ 0 h 161925"/>
                <a:gd name="connsiteX5" fmla="*/ 447675 w 476250"/>
                <a:gd name="connsiteY5" fmla="*/ 47625 h 161925"/>
                <a:gd name="connsiteX6" fmla="*/ 476250 w 476250"/>
                <a:gd name="connsiteY6" fmla="*/ 66675 h 161925"/>
                <a:gd name="connsiteX7" fmla="*/ 438150 w 476250"/>
                <a:gd name="connsiteY7" fmla="*/ 76200 h 161925"/>
                <a:gd name="connsiteX8" fmla="*/ 352425 w 476250"/>
                <a:gd name="connsiteY8" fmla="*/ 85725 h 161925"/>
                <a:gd name="connsiteX9" fmla="*/ 342900 w 476250"/>
                <a:gd name="connsiteY9" fmla="*/ 114300 h 161925"/>
                <a:gd name="connsiteX10" fmla="*/ 400050 w 476250"/>
                <a:gd name="connsiteY10" fmla="*/ 114300 h 161925"/>
                <a:gd name="connsiteX11" fmla="*/ 457200 w 476250"/>
                <a:gd name="connsiteY11" fmla="*/ 76200 h 161925"/>
                <a:gd name="connsiteX12" fmla="*/ 409575 w 476250"/>
                <a:gd name="connsiteY12" fmla="*/ 85725 h 161925"/>
                <a:gd name="connsiteX13" fmla="*/ 381000 w 476250"/>
                <a:gd name="connsiteY13" fmla="*/ 95250 h 161925"/>
                <a:gd name="connsiteX14" fmla="*/ 323850 w 476250"/>
                <a:gd name="connsiteY14" fmla="*/ 104775 h 161925"/>
                <a:gd name="connsiteX15" fmla="*/ 295275 w 476250"/>
                <a:gd name="connsiteY15" fmla="*/ 123825 h 161925"/>
                <a:gd name="connsiteX16" fmla="*/ 257175 w 476250"/>
                <a:gd name="connsiteY16" fmla="*/ 133350 h 161925"/>
                <a:gd name="connsiteX17" fmla="*/ 238125 w 476250"/>
                <a:gd name="connsiteY17" fmla="*/ 161925 h 161925"/>
                <a:gd name="connsiteX18" fmla="*/ 209550 w 476250"/>
                <a:gd name="connsiteY18" fmla="*/ 152400 h 161925"/>
                <a:gd name="connsiteX19" fmla="*/ 161925 w 476250"/>
                <a:gd name="connsiteY19" fmla="*/ 114300 h 161925"/>
                <a:gd name="connsiteX20" fmla="*/ 76200 w 476250"/>
                <a:gd name="connsiteY20" fmla="*/ 66675 h 161925"/>
                <a:gd name="connsiteX21" fmla="*/ 0 w 476250"/>
                <a:gd name="connsiteY21" fmla="*/ 6667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6250" h="161925">
                  <a:moveTo>
                    <a:pt x="57150" y="66675"/>
                  </a:moveTo>
                  <a:cubicBezTo>
                    <a:pt x="158695" y="26057"/>
                    <a:pt x="44420" y="67415"/>
                    <a:pt x="171450" y="38100"/>
                  </a:cubicBezTo>
                  <a:cubicBezTo>
                    <a:pt x="191016" y="33585"/>
                    <a:pt x="209550" y="25400"/>
                    <a:pt x="228600" y="19050"/>
                  </a:cubicBezTo>
                  <a:cubicBezTo>
                    <a:pt x="238125" y="15875"/>
                    <a:pt x="247236" y="10945"/>
                    <a:pt x="257175" y="9525"/>
                  </a:cubicBezTo>
                  <a:lnTo>
                    <a:pt x="323850" y="0"/>
                  </a:lnTo>
                  <a:cubicBezTo>
                    <a:pt x="413190" y="12763"/>
                    <a:pt x="371845" y="-2928"/>
                    <a:pt x="447675" y="47625"/>
                  </a:cubicBezTo>
                  <a:lnTo>
                    <a:pt x="476250" y="66675"/>
                  </a:lnTo>
                  <a:cubicBezTo>
                    <a:pt x="463550" y="69850"/>
                    <a:pt x="451089" y="74209"/>
                    <a:pt x="438150" y="76200"/>
                  </a:cubicBezTo>
                  <a:cubicBezTo>
                    <a:pt x="409733" y="80572"/>
                    <a:pt x="379119" y="75047"/>
                    <a:pt x="352425" y="85725"/>
                  </a:cubicBezTo>
                  <a:cubicBezTo>
                    <a:pt x="343103" y="89454"/>
                    <a:pt x="346075" y="104775"/>
                    <a:pt x="342900" y="114300"/>
                  </a:cubicBezTo>
                  <a:cubicBezTo>
                    <a:pt x="371475" y="123825"/>
                    <a:pt x="371475" y="130175"/>
                    <a:pt x="400050" y="114300"/>
                  </a:cubicBezTo>
                  <a:cubicBezTo>
                    <a:pt x="420064" y="103181"/>
                    <a:pt x="479651" y="71710"/>
                    <a:pt x="457200" y="76200"/>
                  </a:cubicBezTo>
                  <a:cubicBezTo>
                    <a:pt x="441325" y="79375"/>
                    <a:pt x="425281" y="81798"/>
                    <a:pt x="409575" y="85725"/>
                  </a:cubicBezTo>
                  <a:cubicBezTo>
                    <a:pt x="399835" y="88160"/>
                    <a:pt x="390801" y="93072"/>
                    <a:pt x="381000" y="95250"/>
                  </a:cubicBezTo>
                  <a:cubicBezTo>
                    <a:pt x="362147" y="99440"/>
                    <a:pt x="342900" y="101600"/>
                    <a:pt x="323850" y="104775"/>
                  </a:cubicBezTo>
                  <a:cubicBezTo>
                    <a:pt x="314325" y="111125"/>
                    <a:pt x="305797" y="119316"/>
                    <a:pt x="295275" y="123825"/>
                  </a:cubicBezTo>
                  <a:cubicBezTo>
                    <a:pt x="283243" y="128982"/>
                    <a:pt x="268067" y="126088"/>
                    <a:pt x="257175" y="133350"/>
                  </a:cubicBezTo>
                  <a:cubicBezTo>
                    <a:pt x="247650" y="139700"/>
                    <a:pt x="244475" y="152400"/>
                    <a:pt x="238125" y="161925"/>
                  </a:cubicBezTo>
                  <a:cubicBezTo>
                    <a:pt x="228600" y="158750"/>
                    <a:pt x="217390" y="158672"/>
                    <a:pt x="209550" y="152400"/>
                  </a:cubicBezTo>
                  <a:cubicBezTo>
                    <a:pt x="148002" y="103161"/>
                    <a:pt x="233749" y="138241"/>
                    <a:pt x="161925" y="114300"/>
                  </a:cubicBezTo>
                  <a:cubicBezTo>
                    <a:pt x="144712" y="102825"/>
                    <a:pt x="105318" y="69322"/>
                    <a:pt x="76200" y="66675"/>
                  </a:cubicBezTo>
                  <a:cubicBezTo>
                    <a:pt x="50904" y="64375"/>
                    <a:pt x="25400" y="66675"/>
                    <a:pt x="0" y="66675"/>
                  </a:cubicBezTo>
                </a:path>
              </a:pathLst>
            </a:custGeom>
            <a:solidFill>
              <a:srgbClr val="00B0F0"/>
            </a:solidFill>
            <a:ln>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65" name="TextBox 64"/>
          <p:cNvSpPr txBox="1"/>
          <p:nvPr/>
        </p:nvSpPr>
        <p:spPr>
          <a:xfrm>
            <a:off x="4276779" y="5206963"/>
            <a:ext cx="3659017" cy="369332"/>
          </a:xfrm>
          <a:prstGeom prst="rect">
            <a:avLst/>
          </a:prstGeom>
          <a:noFill/>
        </p:spPr>
        <p:txBody>
          <a:bodyPr wrap="square" rtlCol="0">
            <a:spAutoFit/>
          </a:bodyPr>
          <a:lstStyle/>
          <a:p>
            <a:pPr marL="285750" indent="-285750" algn="ctr">
              <a:buFont typeface="Wingdings" pitchFamily="2" charset="2"/>
              <a:buChar char="Ø"/>
            </a:pPr>
            <a:r>
              <a:rPr lang="zh-CN" altLang="en-US" dirty="0">
                <a:latin typeface="微软雅黑" pitchFamily="34" charset="-122"/>
                <a:ea typeface="微软雅黑" pitchFamily="34" charset="-122"/>
              </a:rPr>
              <a:t>依次隔离法寻找公共区域</a:t>
            </a:r>
          </a:p>
        </p:txBody>
      </p:sp>
      <p:grpSp>
        <p:nvGrpSpPr>
          <p:cNvPr id="66" name="组合 65"/>
          <p:cNvGrpSpPr/>
          <p:nvPr/>
        </p:nvGrpSpPr>
        <p:grpSpPr>
          <a:xfrm>
            <a:off x="8912582" y="3083183"/>
            <a:ext cx="1896443" cy="1857304"/>
            <a:chOff x="0" y="0"/>
            <a:chExt cx="1704975" cy="1586865"/>
          </a:xfrm>
        </p:grpSpPr>
        <p:grpSp>
          <p:nvGrpSpPr>
            <p:cNvPr id="67" name="组合 66"/>
            <p:cNvGrpSpPr/>
            <p:nvPr/>
          </p:nvGrpSpPr>
          <p:grpSpPr>
            <a:xfrm>
              <a:off x="0" y="0"/>
              <a:ext cx="1704975" cy="1586865"/>
              <a:chOff x="0" y="0"/>
              <a:chExt cx="1704975" cy="1586865"/>
            </a:xfrm>
          </p:grpSpPr>
          <p:sp>
            <p:nvSpPr>
              <p:cNvPr id="71" name="椭圆 70"/>
              <p:cNvSpPr/>
              <p:nvPr/>
            </p:nvSpPr>
            <p:spPr>
              <a:xfrm>
                <a:off x="447675" y="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72" name="椭圆 71"/>
              <p:cNvSpPr/>
              <p:nvPr/>
            </p:nvSpPr>
            <p:spPr>
              <a:xfrm>
                <a:off x="0" y="45720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73" name="椭圆 72"/>
              <p:cNvSpPr/>
              <p:nvPr/>
            </p:nvSpPr>
            <p:spPr>
              <a:xfrm>
                <a:off x="381000" y="266700"/>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sp>
            <p:nvSpPr>
              <p:cNvPr id="75" name="椭圆 74"/>
              <p:cNvSpPr/>
              <p:nvPr/>
            </p:nvSpPr>
            <p:spPr>
              <a:xfrm>
                <a:off x="790575" y="695325"/>
                <a:ext cx="914400" cy="89154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sp>
          <p:nvSpPr>
            <p:cNvPr id="68" name="任意多边形 67"/>
            <p:cNvSpPr/>
            <p:nvPr/>
          </p:nvSpPr>
          <p:spPr>
            <a:xfrm>
              <a:off x="809625" y="904875"/>
              <a:ext cx="105399" cy="262521"/>
            </a:xfrm>
            <a:custGeom>
              <a:avLst/>
              <a:gdLst>
                <a:gd name="connsiteX0" fmla="*/ 76303 w 105399"/>
                <a:gd name="connsiteY0" fmla="*/ 3819 h 262521"/>
                <a:gd name="connsiteX1" fmla="*/ 19153 w 105399"/>
                <a:gd name="connsiteY1" fmla="*/ 80019 h 262521"/>
                <a:gd name="connsiteX2" fmla="*/ 9628 w 105399"/>
                <a:gd name="connsiteY2" fmla="*/ 108594 h 262521"/>
                <a:gd name="connsiteX3" fmla="*/ 9628 w 105399"/>
                <a:gd name="connsiteY3" fmla="*/ 260994 h 262521"/>
                <a:gd name="connsiteX4" fmla="*/ 28678 w 105399"/>
                <a:gd name="connsiteY4" fmla="*/ 232419 h 262521"/>
                <a:gd name="connsiteX5" fmla="*/ 76303 w 105399"/>
                <a:gd name="connsiteY5" fmla="*/ 156219 h 262521"/>
                <a:gd name="connsiteX6" fmla="*/ 85828 w 105399"/>
                <a:gd name="connsiteY6" fmla="*/ 127644 h 262521"/>
                <a:gd name="connsiteX7" fmla="*/ 104878 w 105399"/>
                <a:gd name="connsiteY7" fmla="*/ 99069 h 262521"/>
                <a:gd name="connsiteX8" fmla="*/ 95353 w 105399"/>
                <a:gd name="connsiteY8" fmla="*/ 13344 h 262521"/>
                <a:gd name="connsiteX9" fmla="*/ 76303 w 105399"/>
                <a:gd name="connsiteY9" fmla="*/ 3819 h 26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99" h="262521">
                  <a:moveTo>
                    <a:pt x="76303" y="3819"/>
                  </a:moveTo>
                  <a:cubicBezTo>
                    <a:pt x="63603" y="14931"/>
                    <a:pt x="29262" y="59801"/>
                    <a:pt x="19153" y="80019"/>
                  </a:cubicBezTo>
                  <a:cubicBezTo>
                    <a:pt x="14663" y="88999"/>
                    <a:pt x="12803" y="99069"/>
                    <a:pt x="9628" y="108594"/>
                  </a:cubicBezTo>
                  <a:cubicBezTo>
                    <a:pt x="9274" y="112134"/>
                    <a:pt x="-11857" y="239509"/>
                    <a:pt x="9628" y="260994"/>
                  </a:cubicBezTo>
                  <a:cubicBezTo>
                    <a:pt x="17723" y="269089"/>
                    <a:pt x="24029" y="242880"/>
                    <a:pt x="28678" y="232419"/>
                  </a:cubicBezTo>
                  <a:cubicBezTo>
                    <a:pt x="62087" y="157250"/>
                    <a:pt x="24898" y="190489"/>
                    <a:pt x="76303" y="156219"/>
                  </a:cubicBezTo>
                  <a:cubicBezTo>
                    <a:pt x="79478" y="146694"/>
                    <a:pt x="81338" y="136624"/>
                    <a:pt x="85828" y="127644"/>
                  </a:cubicBezTo>
                  <a:cubicBezTo>
                    <a:pt x="90948" y="117405"/>
                    <a:pt x="103927" y="110477"/>
                    <a:pt x="104878" y="99069"/>
                  </a:cubicBezTo>
                  <a:cubicBezTo>
                    <a:pt x="107266" y="70417"/>
                    <a:pt x="100992" y="41537"/>
                    <a:pt x="95353" y="13344"/>
                  </a:cubicBezTo>
                  <a:cubicBezTo>
                    <a:pt x="94472" y="8941"/>
                    <a:pt x="89003" y="-7293"/>
                    <a:pt x="76303" y="3819"/>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9" name="任意多边形 68"/>
            <p:cNvSpPr/>
            <p:nvPr/>
          </p:nvSpPr>
          <p:spPr>
            <a:xfrm>
              <a:off x="447675" y="476250"/>
              <a:ext cx="443580" cy="402864"/>
            </a:xfrm>
            <a:custGeom>
              <a:avLst/>
              <a:gdLst>
                <a:gd name="connsiteX0" fmla="*/ 14955 w 443580"/>
                <a:gd name="connsiteY0" fmla="*/ 2744 h 402864"/>
                <a:gd name="connsiteX1" fmla="*/ 129255 w 443580"/>
                <a:gd name="connsiteY1" fmla="*/ 12269 h 402864"/>
                <a:gd name="connsiteX2" fmla="*/ 186405 w 443580"/>
                <a:gd name="connsiteY2" fmla="*/ 31319 h 402864"/>
                <a:gd name="connsiteX3" fmla="*/ 243555 w 443580"/>
                <a:gd name="connsiteY3" fmla="*/ 78944 h 402864"/>
                <a:gd name="connsiteX4" fmla="*/ 300705 w 443580"/>
                <a:gd name="connsiteY4" fmla="*/ 117044 h 402864"/>
                <a:gd name="connsiteX5" fmla="*/ 348330 w 443580"/>
                <a:gd name="connsiteY5" fmla="*/ 174194 h 402864"/>
                <a:gd name="connsiteX6" fmla="*/ 386430 w 443580"/>
                <a:gd name="connsiteY6" fmla="*/ 231344 h 402864"/>
                <a:gd name="connsiteX7" fmla="*/ 405480 w 443580"/>
                <a:gd name="connsiteY7" fmla="*/ 259919 h 402864"/>
                <a:gd name="connsiteX8" fmla="*/ 434055 w 443580"/>
                <a:gd name="connsiteY8" fmla="*/ 345644 h 402864"/>
                <a:gd name="connsiteX9" fmla="*/ 443580 w 443580"/>
                <a:gd name="connsiteY9" fmla="*/ 374219 h 402864"/>
                <a:gd name="connsiteX10" fmla="*/ 434055 w 443580"/>
                <a:gd name="connsiteY10" fmla="*/ 402794 h 402864"/>
                <a:gd name="connsiteX11" fmla="*/ 376905 w 443580"/>
                <a:gd name="connsiteY11" fmla="*/ 364694 h 402864"/>
                <a:gd name="connsiteX12" fmla="*/ 291180 w 443580"/>
                <a:gd name="connsiteY12" fmla="*/ 355169 h 402864"/>
                <a:gd name="connsiteX13" fmla="*/ 234030 w 443580"/>
                <a:gd name="connsiteY13" fmla="*/ 317069 h 402864"/>
                <a:gd name="connsiteX14" fmla="*/ 176880 w 443580"/>
                <a:gd name="connsiteY14" fmla="*/ 288494 h 402864"/>
                <a:gd name="connsiteX15" fmla="*/ 119730 w 443580"/>
                <a:gd name="connsiteY15" fmla="*/ 250394 h 402864"/>
                <a:gd name="connsiteX16" fmla="*/ 100680 w 443580"/>
                <a:gd name="connsiteY16" fmla="*/ 221819 h 402864"/>
                <a:gd name="connsiteX17" fmla="*/ 72105 w 443580"/>
                <a:gd name="connsiteY17" fmla="*/ 202769 h 402864"/>
                <a:gd name="connsiteX18" fmla="*/ 53055 w 443580"/>
                <a:gd name="connsiteY18" fmla="*/ 145619 h 402864"/>
                <a:gd name="connsiteX19" fmla="*/ 34005 w 443580"/>
                <a:gd name="connsiteY19" fmla="*/ 117044 h 402864"/>
                <a:gd name="connsiteX20" fmla="*/ 14955 w 443580"/>
                <a:gd name="connsiteY20" fmla="*/ 59894 h 402864"/>
                <a:gd name="connsiteX21" fmla="*/ 14955 w 443580"/>
                <a:gd name="connsiteY21" fmla="*/ 2744 h 40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3580" h="402864">
                  <a:moveTo>
                    <a:pt x="14955" y="2744"/>
                  </a:moveTo>
                  <a:cubicBezTo>
                    <a:pt x="34005" y="-5193"/>
                    <a:pt x="91543" y="5984"/>
                    <a:pt x="129255" y="12269"/>
                  </a:cubicBezTo>
                  <a:cubicBezTo>
                    <a:pt x="149062" y="15570"/>
                    <a:pt x="186405" y="31319"/>
                    <a:pt x="186405" y="31319"/>
                  </a:cubicBezTo>
                  <a:cubicBezTo>
                    <a:pt x="288515" y="99392"/>
                    <a:pt x="133546" y="-6619"/>
                    <a:pt x="243555" y="78944"/>
                  </a:cubicBezTo>
                  <a:cubicBezTo>
                    <a:pt x="261627" y="93000"/>
                    <a:pt x="300705" y="117044"/>
                    <a:pt x="300705" y="117044"/>
                  </a:cubicBezTo>
                  <a:cubicBezTo>
                    <a:pt x="368778" y="219154"/>
                    <a:pt x="262767" y="64185"/>
                    <a:pt x="348330" y="174194"/>
                  </a:cubicBezTo>
                  <a:cubicBezTo>
                    <a:pt x="362386" y="192266"/>
                    <a:pt x="373730" y="212294"/>
                    <a:pt x="386430" y="231344"/>
                  </a:cubicBezTo>
                  <a:cubicBezTo>
                    <a:pt x="392780" y="240869"/>
                    <a:pt x="401860" y="249059"/>
                    <a:pt x="405480" y="259919"/>
                  </a:cubicBezTo>
                  <a:lnTo>
                    <a:pt x="434055" y="345644"/>
                  </a:lnTo>
                  <a:lnTo>
                    <a:pt x="443580" y="374219"/>
                  </a:lnTo>
                  <a:cubicBezTo>
                    <a:pt x="440405" y="383744"/>
                    <a:pt x="443994" y="404214"/>
                    <a:pt x="434055" y="402794"/>
                  </a:cubicBezTo>
                  <a:cubicBezTo>
                    <a:pt x="411390" y="399556"/>
                    <a:pt x="399660" y="367222"/>
                    <a:pt x="376905" y="364694"/>
                  </a:cubicBezTo>
                  <a:lnTo>
                    <a:pt x="291180" y="355169"/>
                  </a:lnTo>
                  <a:cubicBezTo>
                    <a:pt x="240962" y="338430"/>
                    <a:pt x="281596" y="356707"/>
                    <a:pt x="234030" y="317069"/>
                  </a:cubicBezTo>
                  <a:cubicBezTo>
                    <a:pt x="209411" y="296553"/>
                    <a:pt x="205519" y="298040"/>
                    <a:pt x="176880" y="288494"/>
                  </a:cubicBezTo>
                  <a:lnTo>
                    <a:pt x="119730" y="250394"/>
                  </a:lnTo>
                  <a:cubicBezTo>
                    <a:pt x="110205" y="244044"/>
                    <a:pt x="108775" y="229914"/>
                    <a:pt x="100680" y="221819"/>
                  </a:cubicBezTo>
                  <a:cubicBezTo>
                    <a:pt x="92585" y="213724"/>
                    <a:pt x="81630" y="209119"/>
                    <a:pt x="72105" y="202769"/>
                  </a:cubicBezTo>
                  <a:lnTo>
                    <a:pt x="53055" y="145619"/>
                  </a:lnTo>
                  <a:cubicBezTo>
                    <a:pt x="49435" y="134759"/>
                    <a:pt x="38654" y="127505"/>
                    <a:pt x="34005" y="117044"/>
                  </a:cubicBezTo>
                  <a:cubicBezTo>
                    <a:pt x="25850" y="98694"/>
                    <a:pt x="21305" y="78944"/>
                    <a:pt x="14955" y="59894"/>
                  </a:cubicBezTo>
                  <a:cubicBezTo>
                    <a:pt x="-5856" y="-2540"/>
                    <a:pt x="-4095" y="10681"/>
                    <a:pt x="14955" y="2744"/>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0" name="任意多边形 69"/>
            <p:cNvSpPr/>
            <p:nvPr/>
          </p:nvSpPr>
          <p:spPr>
            <a:xfrm>
              <a:off x="914400" y="714375"/>
              <a:ext cx="327134" cy="152400"/>
            </a:xfrm>
            <a:custGeom>
              <a:avLst/>
              <a:gdLst>
                <a:gd name="connsiteX0" fmla="*/ 22334 w 327134"/>
                <a:gd name="connsiteY0" fmla="*/ 123825 h 152400"/>
                <a:gd name="connsiteX1" fmla="*/ 69959 w 327134"/>
                <a:gd name="connsiteY1" fmla="*/ 104775 h 152400"/>
                <a:gd name="connsiteX2" fmla="*/ 98534 w 327134"/>
                <a:gd name="connsiteY2" fmla="*/ 95250 h 152400"/>
                <a:gd name="connsiteX3" fmla="*/ 127109 w 327134"/>
                <a:gd name="connsiteY3" fmla="*/ 76200 h 152400"/>
                <a:gd name="connsiteX4" fmla="*/ 184259 w 327134"/>
                <a:gd name="connsiteY4" fmla="*/ 57150 h 152400"/>
                <a:gd name="connsiteX5" fmla="*/ 241409 w 327134"/>
                <a:gd name="connsiteY5" fmla="*/ 19050 h 152400"/>
                <a:gd name="connsiteX6" fmla="*/ 269984 w 327134"/>
                <a:gd name="connsiteY6" fmla="*/ 0 h 152400"/>
                <a:gd name="connsiteX7" fmla="*/ 308084 w 327134"/>
                <a:gd name="connsiteY7" fmla="*/ 38100 h 152400"/>
                <a:gd name="connsiteX8" fmla="*/ 250934 w 327134"/>
                <a:gd name="connsiteY8" fmla="*/ 57150 h 152400"/>
                <a:gd name="connsiteX9" fmla="*/ 222359 w 327134"/>
                <a:gd name="connsiteY9" fmla="*/ 66675 h 152400"/>
                <a:gd name="connsiteX10" fmla="*/ 212834 w 327134"/>
                <a:gd name="connsiteY10" fmla="*/ 95250 h 152400"/>
                <a:gd name="connsiteX11" fmla="*/ 146159 w 327134"/>
                <a:gd name="connsiteY11" fmla="*/ 114300 h 152400"/>
                <a:gd name="connsiteX12" fmla="*/ 89009 w 327134"/>
                <a:gd name="connsiteY12" fmla="*/ 133350 h 152400"/>
                <a:gd name="connsiteX13" fmla="*/ 3284 w 327134"/>
                <a:gd name="connsiteY13" fmla="*/ 152400 h 152400"/>
                <a:gd name="connsiteX14" fmla="*/ 50909 w 327134"/>
                <a:gd name="connsiteY14" fmla="*/ 142875 h 152400"/>
                <a:gd name="connsiteX15" fmla="*/ 79484 w 327134"/>
                <a:gd name="connsiteY15" fmla="*/ 133350 h 152400"/>
                <a:gd name="connsiteX16" fmla="*/ 127109 w 327134"/>
                <a:gd name="connsiteY16" fmla="*/ 66675 h 152400"/>
                <a:gd name="connsiteX17" fmla="*/ 155684 w 327134"/>
                <a:gd name="connsiteY17" fmla="*/ 47625 h 152400"/>
                <a:gd name="connsiteX18" fmla="*/ 212834 w 327134"/>
                <a:gd name="connsiteY18" fmla="*/ 28575 h 152400"/>
                <a:gd name="connsiteX19" fmla="*/ 241409 w 327134"/>
                <a:gd name="connsiteY19" fmla="*/ 19050 h 152400"/>
                <a:gd name="connsiteX20" fmla="*/ 269984 w 327134"/>
                <a:gd name="connsiteY20" fmla="*/ 9525 h 152400"/>
                <a:gd name="connsiteX21" fmla="*/ 298559 w 327134"/>
                <a:gd name="connsiteY21" fmla="*/ 0 h 152400"/>
                <a:gd name="connsiteX22" fmla="*/ 327134 w 327134"/>
                <a:gd name="connsiteY22" fmla="*/ 9525 h 152400"/>
                <a:gd name="connsiteX23" fmla="*/ 298559 w 327134"/>
                <a:gd name="connsiteY23" fmla="*/ 28575 h 152400"/>
                <a:gd name="connsiteX24" fmla="*/ 241409 w 327134"/>
                <a:gd name="connsiteY24" fmla="*/ 66675 h 152400"/>
                <a:gd name="connsiteX25" fmla="*/ 212834 w 327134"/>
                <a:gd name="connsiteY25" fmla="*/ 85725 h 152400"/>
                <a:gd name="connsiteX26" fmla="*/ 155684 w 327134"/>
                <a:gd name="connsiteY26" fmla="*/ 104775 h 152400"/>
                <a:gd name="connsiteX27" fmla="*/ 98534 w 327134"/>
                <a:gd name="connsiteY27" fmla="*/ 123825 h 152400"/>
                <a:gd name="connsiteX28" fmla="*/ 69959 w 327134"/>
                <a:gd name="connsiteY28" fmla="*/ 133350 h 152400"/>
                <a:gd name="connsiteX29" fmla="*/ 41384 w 327134"/>
                <a:gd name="connsiteY29" fmla="*/ 142875 h 152400"/>
                <a:gd name="connsiteX30" fmla="*/ 22334 w 327134"/>
                <a:gd name="connsiteY30" fmla="*/ 12382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27134" h="152400">
                  <a:moveTo>
                    <a:pt x="22334" y="123825"/>
                  </a:moveTo>
                  <a:cubicBezTo>
                    <a:pt x="38209" y="117475"/>
                    <a:pt x="53950" y="110778"/>
                    <a:pt x="69959" y="104775"/>
                  </a:cubicBezTo>
                  <a:cubicBezTo>
                    <a:pt x="79360" y="101250"/>
                    <a:pt x="89554" y="99740"/>
                    <a:pt x="98534" y="95250"/>
                  </a:cubicBezTo>
                  <a:cubicBezTo>
                    <a:pt x="108773" y="90130"/>
                    <a:pt x="116648" y="80849"/>
                    <a:pt x="127109" y="76200"/>
                  </a:cubicBezTo>
                  <a:cubicBezTo>
                    <a:pt x="145459" y="68045"/>
                    <a:pt x="184259" y="57150"/>
                    <a:pt x="184259" y="57150"/>
                  </a:cubicBezTo>
                  <a:lnTo>
                    <a:pt x="241409" y="19050"/>
                  </a:lnTo>
                  <a:lnTo>
                    <a:pt x="269984" y="0"/>
                  </a:lnTo>
                  <a:cubicBezTo>
                    <a:pt x="269984" y="0"/>
                    <a:pt x="333484" y="12700"/>
                    <a:pt x="308084" y="38100"/>
                  </a:cubicBezTo>
                  <a:cubicBezTo>
                    <a:pt x="293885" y="52299"/>
                    <a:pt x="269984" y="50800"/>
                    <a:pt x="250934" y="57150"/>
                  </a:cubicBezTo>
                  <a:lnTo>
                    <a:pt x="222359" y="66675"/>
                  </a:lnTo>
                  <a:cubicBezTo>
                    <a:pt x="219184" y="76200"/>
                    <a:pt x="219934" y="88150"/>
                    <a:pt x="212834" y="95250"/>
                  </a:cubicBezTo>
                  <a:cubicBezTo>
                    <a:pt x="208261" y="99823"/>
                    <a:pt x="146512" y="114194"/>
                    <a:pt x="146159" y="114300"/>
                  </a:cubicBezTo>
                  <a:cubicBezTo>
                    <a:pt x="126925" y="120070"/>
                    <a:pt x="108059" y="127000"/>
                    <a:pt x="89009" y="133350"/>
                  </a:cubicBezTo>
                  <a:cubicBezTo>
                    <a:pt x="59542" y="143172"/>
                    <a:pt x="36811" y="152400"/>
                    <a:pt x="3284" y="152400"/>
                  </a:cubicBezTo>
                  <a:cubicBezTo>
                    <a:pt x="-12905" y="152400"/>
                    <a:pt x="35203" y="146802"/>
                    <a:pt x="50909" y="142875"/>
                  </a:cubicBezTo>
                  <a:cubicBezTo>
                    <a:pt x="60649" y="140440"/>
                    <a:pt x="69959" y="136525"/>
                    <a:pt x="79484" y="133350"/>
                  </a:cubicBezTo>
                  <a:cubicBezTo>
                    <a:pt x="101709" y="66675"/>
                    <a:pt x="79484" y="82550"/>
                    <a:pt x="127109" y="66675"/>
                  </a:cubicBezTo>
                  <a:cubicBezTo>
                    <a:pt x="136634" y="60325"/>
                    <a:pt x="145223" y="52274"/>
                    <a:pt x="155684" y="47625"/>
                  </a:cubicBezTo>
                  <a:cubicBezTo>
                    <a:pt x="174034" y="39470"/>
                    <a:pt x="193784" y="34925"/>
                    <a:pt x="212834" y="28575"/>
                  </a:cubicBezTo>
                  <a:lnTo>
                    <a:pt x="241409" y="19050"/>
                  </a:lnTo>
                  <a:lnTo>
                    <a:pt x="269984" y="9525"/>
                  </a:lnTo>
                  <a:lnTo>
                    <a:pt x="298559" y="0"/>
                  </a:lnTo>
                  <a:cubicBezTo>
                    <a:pt x="308084" y="3175"/>
                    <a:pt x="327134" y="-515"/>
                    <a:pt x="327134" y="9525"/>
                  </a:cubicBezTo>
                  <a:cubicBezTo>
                    <a:pt x="327134" y="20973"/>
                    <a:pt x="307353" y="21246"/>
                    <a:pt x="298559" y="28575"/>
                  </a:cubicBezTo>
                  <a:cubicBezTo>
                    <a:pt x="250993" y="68213"/>
                    <a:pt x="291627" y="49936"/>
                    <a:pt x="241409" y="66675"/>
                  </a:cubicBezTo>
                  <a:cubicBezTo>
                    <a:pt x="231884" y="73025"/>
                    <a:pt x="223295" y="81076"/>
                    <a:pt x="212834" y="85725"/>
                  </a:cubicBezTo>
                  <a:cubicBezTo>
                    <a:pt x="194484" y="93880"/>
                    <a:pt x="174734" y="98425"/>
                    <a:pt x="155684" y="104775"/>
                  </a:cubicBezTo>
                  <a:lnTo>
                    <a:pt x="98534" y="123825"/>
                  </a:lnTo>
                  <a:lnTo>
                    <a:pt x="69959" y="133350"/>
                  </a:lnTo>
                  <a:cubicBezTo>
                    <a:pt x="60434" y="136525"/>
                    <a:pt x="51424" y="142875"/>
                    <a:pt x="41384" y="142875"/>
                  </a:cubicBezTo>
                  <a:lnTo>
                    <a:pt x="22334" y="123825"/>
                  </a:ln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76" name="TextBox 75"/>
          <p:cNvSpPr txBox="1"/>
          <p:nvPr/>
        </p:nvSpPr>
        <p:spPr>
          <a:xfrm>
            <a:off x="8042236" y="5206963"/>
            <a:ext cx="3659017" cy="369332"/>
          </a:xfrm>
          <a:prstGeom prst="rect">
            <a:avLst/>
          </a:prstGeom>
          <a:noFill/>
        </p:spPr>
        <p:txBody>
          <a:bodyPr wrap="square" rtlCol="0">
            <a:spAutoFit/>
          </a:bodyPr>
          <a:lstStyle/>
          <a:p>
            <a:pPr marL="285750" indent="-285750" algn="ctr">
              <a:buFont typeface="Wingdings" pitchFamily="2" charset="2"/>
              <a:buChar char="Ø"/>
            </a:pPr>
            <a:r>
              <a:rPr lang="zh-CN" altLang="en-US" dirty="0">
                <a:latin typeface="微软雅黑" pitchFamily="34" charset="-122"/>
                <a:ea typeface="微软雅黑" pitchFamily="34" charset="-122"/>
              </a:rPr>
              <a:t>部署于三个公共区域交点处</a:t>
            </a:r>
          </a:p>
        </p:txBody>
      </p:sp>
    </p:spTree>
    <p:extLst>
      <p:ext uri="{BB962C8B-B14F-4D97-AF65-F5344CB8AC3E}">
        <p14:creationId xmlns:p14="http://schemas.microsoft.com/office/powerpoint/2010/main" val="40324529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标题 7"/>
          <p:cNvSpPr txBox="1">
            <a:spLocks noGrp="1"/>
          </p:cNvSpPr>
          <p:nvPr>
            <p:ph type="title"/>
          </p:nvPr>
        </p:nvSpPr>
        <p:spPr>
          <a:xfrm>
            <a:off x="285750" y="287338"/>
            <a:ext cx="10972800" cy="522287"/>
          </a:xfrm>
          <a:prstGeom prst="rect">
            <a:avLst/>
          </a:prstGeom>
          <a:noFill/>
        </p:spPr>
        <p:txBody>
          <a:bodyPr wrap="square" rtlCol="0">
            <a:spAutoFit/>
          </a:bodyPr>
          <a:lstStyle/>
          <a:p>
            <a:pPr lvl="0"/>
            <a:r>
              <a:rPr lang="zh-CN" altLang="en-US" sz="2800" b="1" dirty="0">
                <a:solidFill>
                  <a:srgbClr val="04AEDA">
                    <a:lumMod val="75000"/>
                  </a:srgbClr>
                </a:solidFill>
                <a:latin typeface="微软雅黑" pitchFamily="34" charset="-122"/>
                <a:ea typeface="微软雅黑" pitchFamily="34" charset="-122"/>
                <a:cs typeface="+mn-cs"/>
              </a:rPr>
              <a:t>实验</a:t>
            </a:r>
            <a:r>
              <a:rPr lang="en-US" altLang="zh-CN" sz="2800" b="1" dirty="0">
                <a:solidFill>
                  <a:srgbClr val="04AEDA">
                    <a:lumMod val="75000"/>
                  </a:srgbClr>
                </a:solidFill>
                <a:latin typeface="微软雅黑" pitchFamily="34" charset="-122"/>
                <a:ea typeface="微软雅黑" pitchFamily="34" charset="-122"/>
                <a:cs typeface="+mn-cs"/>
              </a:rPr>
              <a:t>-</a:t>
            </a:r>
            <a:r>
              <a:rPr lang="zh-CN" altLang="en-US" sz="2000" b="1" dirty="0">
                <a:solidFill>
                  <a:srgbClr val="04AEDA">
                    <a:lumMod val="75000"/>
                  </a:srgbClr>
                </a:solidFill>
                <a:latin typeface="微软雅黑" pitchFamily="34" charset="-122"/>
                <a:ea typeface="微软雅黑" pitchFamily="34" charset="-122"/>
                <a:cs typeface="+mn-cs"/>
              </a:rPr>
              <a:t>已知数量充电桩</a:t>
            </a:r>
            <a:r>
              <a:rPr lang="en-US" altLang="zh-CN" sz="2000" b="1" dirty="0">
                <a:solidFill>
                  <a:srgbClr val="04AEDA">
                    <a:lumMod val="75000"/>
                  </a:srgbClr>
                </a:solidFill>
                <a:latin typeface="微软雅黑" pitchFamily="34" charset="-122"/>
                <a:ea typeface="微软雅黑" pitchFamily="34" charset="-122"/>
                <a:cs typeface="+mn-cs"/>
              </a:rPr>
              <a:t>SCP</a:t>
            </a:r>
            <a:r>
              <a:rPr lang="zh-CN" altLang="en-US" sz="2000" b="1" dirty="0">
                <a:solidFill>
                  <a:srgbClr val="04AEDA">
                    <a:lumMod val="75000"/>
                  </a:srgbClr>
                </a:solidFill>
                <a:latin typeface="微软雅黑" pitchFamily="34" charset="-122"/>
                <a:ea typeface="微软雅黑" pitchFamily="34" charset="-122"/>
                <a:cs typeface="+mn-cs"/>
              </a:rPr>
              <a:t>优化部署</a:t>
            </a:r>
            <a:endParaRPr lang="zh-CN" altLang="en-US" sz="2800" b="1" dirty="0">
              <a:solidFill>
                <a:srgbClr val="04AEDA">
                  <a:lumMod val="75000"/>
                </a:srgbClr>
              </a:solidFill>
              <a:latin typeface="微软雅黑" pitchFamily="34" charset="-122"/>
              <a:ea typeface="微软雅黑" pitchFamily="34" charset="-122"/>
              <a:cs typeface="+mn-cs"/>
            </a:endParaRPr>
          </a:p>
        </p:txBody>
      </p:sp>
      <p:grpSp>
        <p:nvGrpSpPr>
          <p:cNvPr id="84" name="组合 83"/>
          <p:cNvGrpSpPr/>
          <p:nvPr/>
        </p:nvGrpSpPr>
        <p:grpSpPr>
          <a:xfrm>
            <a:off x="353966" y="1286218"/>
            <a:ext cx="11514794" cy="648072"/>
            <a:chOff x="725379" y="1130318"/>
            <a:chExt cx="11514794" cy="648072"/>
          </a:xfrm>
        </p:grpSpPr>
        <p:sp>
          <p:nvSpPr>
            <p:cNvPr id="85"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6" name="组合 85"/>
            <p:cNvGrpSpPr/>
            <p:nvPr/>
          </p:nvGrpSpPr>
          <p:grpSpPr>
            <a:xfrm>
              <a:off x="725379" y="1322678"/>
              <a:ext cx="11176605" cy="455708"/>
              <a:chOff x="725379" y="1322678"/>
              <a:chExt cx="11176605" cy="455708"/>
            </a:xfrm>
          </p:grpSpPr>
          <p:grpSp>
            <p:nvGrpSpPr>
              <p:cNvPr id="87" name="Group 3"/>
              <p:cNvGrpSpPr/>
              <p:nvPr/>
            </p:nvGrpSpPr>
            <p:grpSpPr>
              <a:xfrm>
                <a:off x="725379" y="1322686"/>
                <a:ext cx="5393692" cy="455700"/>
                <a:chOff x="1424694" y="3583743"/>
                <a:chExt cx="2890071" cy="432090"/>
              </a:xfrm>
              <a:solidFill>
                <a:srgbClr val="5FBCDB"/>
              </a:solidFill>
            </p:grpSpPr>
            <p:sp>
              <p:nvSpPr>
                <p:cNvPr id="91" name="Round Same Side Corner Rectangle 4"/>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Oval 13"/>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Group 10">
                <a:extLst>
                  <a:ext uri="{FF2B5EF4-FFF2-40B4-BE49-F238E27FC236}">
                    <a16:creationId xmlns:a16="http://schemas.microsoft.com/office/drawing/2014/main" id="{84B742E0-D903-4943-AF5D-8DFBCFC38330}"/>
                  </a:ext>
                </a:extLst>
              </p:cNvPr>
              <p:cNvGrpSpPr/>
              <p:nvPr/>
            </p:nvGrpSpPr>
            <p:grpSpPr>
              <a:xfrm>
                <a:off x="6119070" y="1322678"/>
                <a:ext cx="5782914" cy="432354"/>
                <a:chOff x="1387220" y="3583745"/>
                <a:chExt cx="3105820" cy="409959"/>
              </a:xfrm>
              <a:solidFill>
                <a:schemeClr val="bg1">
                  <a:lumMod val="65000"/>
                </a:schemeClr>
              </a:solidFill>
            </p:grpSpPr>
            <p:sp>
              <p:nvSpPr>
                <p:cNvPr id="89" name="Round Same Side Corner Rectangle 6">
                  <a:extLst>
                    <a:ext uri="{FF2B5EF4-FFF2-40B4-BE49-F238E27FC236}">
                      <a16:creationId xmlns:a16="http://schemas.microsoft.com/office/drawing/2014/main" id="{58A4DEBC-F155-41FE-A67C-3EE796C30113}"/>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Oval 14">
                  <a:extLst>
                    <a:ext uri="{FF2B5EF4-FFF2-40B4-BE49-F238E27FC236}">
                      <a16:creationId xmlns:a16="http://schemas.microsoft.com/office/drawing/2014/main" id="{C7C58BE1-D139-4FC5-A0BF-2D4967ABFCA0}"/>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21" name="TextBox 4">
            <a:extLst>
              <a:ext uri="{FF2B5EF4-FFF2-40B4-BE49-F238E27FC236}">
                <a16:creationId xmlns:a16="http://schemas.microsoft.com/office/drawing/2014/main" id="{4B0172C7-32B7-4240-BE99-F7B3572B39AE}"/>
              </a:ext>
            </a:extLst>
          </p:cNvPr>
          <p:cNvSpPr txBox="1"/>
          <p:nvPr/>
        </p:nvSpPr>
        <p:spPr>
          <a:xfrm>
            <a:off x="1988457" y="1013066"/>
            <a:ext cx="8447314" cy="369332"/>
          </a:xfrm>
          <a:prstGeom prst="rect">
            <a:avLst/>
          </a:prstGeom>
          <a:noFill/>
        </p:spPr>
        <p:txBody>
          <a:bodyPr wrap="square" rtlCol="0">
            <a:spAutoFit/>
          </a:bodyPr>
          <a:lstStyle/>
          <a:p>
            <a:r>
              <a:rPr lang="zh-CN" altLang="en-US" dirty="0">
                <a:latin typeface="微软雅黑" pitchFamily="34" charset="-122"/>
                <a:ea typeface="微软雅黑" pitchFamily="34" charset="-122"/>
              </a:rPr>
              <a:t>目标：尽可能扩大每个充电桩部署范围内电单车数量以找到最优充电桩部署位置</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CEB5725-C8CF-434B-9655-F5C26514EA87}"/>
                  </a:ext>
                </a:extLst>
              </p:cNvPr>
              <p:cNvSpPr txBox="1"/>
              <p:nvPr/>
            </p:nvSpPr>
            <p:spPr>
              <a:xfrm>
                <a:off x="809779" y="2776902"/>
                <a:ext cx="4482059" cy="1774973"/>
              </a:xfrm>
              <a:prstGeom prst="rect">
                <a:avLst/>
              </a:prstGeom>
              <a:noFill/>
              <a:ln>
                <a:solidFill>
                  <a:srgbClr val="00B0F0"/>
                </a:solidFill>
              </a:ln>
            </p:spPr>
            <p:txBody>
              <a:bodyPr wrap="square" rtlCol="0">
                <a:spAutoFit/>
              </a:bodyPr>
              <a:lstStyle/>
              <a:p>
                <a:r>
                  <a:rPr lang="zh-CN" altLang="en-US" dirty="0"/>
                  <a:t>节点个数：</a:t>
                </a:r>
                <a:r>
                  <a:rPr lang="en-US" altLang="zh-CN" dirty="0"/>
                  <a:t>4000</a:t>
                </a:r>
              </a:p>
              <a:p>
                <a:r>
                  <a:rPr lang="zh-CN" altLang="en-US" dirty="0"/>
                  <a:t>区域大小：</a:t>
                </a:r>
                <a14:m>
                  <m:oMath xmlns:m="http://schemas.openxmlformats.org/officeDocument/2006/math">
                    <m:r>
                      <a:rPr lang="en-US" altLang="zh-CN" b="0" i="1" smtClean="0">
                        <a:latin typeface="Cambria Math" panose="02040503050406030204" pitchFamily="18" charset="0"/>
                      </a:rPr>
                      <m:t>2000</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×3000</m:t>
                    </m:r>
                    <m:r>
                      <a:rPr lang="en-US" altLang="zh-CN" b="0" i="1" smtClean="0">
                        <a:latin typeface="Cambria Math" panose="02040503050406030204" pitchFamily="18" charset="0"/>
                        <a:ea typeface="Cambria Math" panose="02040503050406030204" pitchFamily="18" charset="0"/>
                      </a:rPr>
                      <m:t>𝑚</m:t>
                    </m:r>
                  </m:oMath>
                </a14:m>
                <a:endParaRPr lang="en-US" altLang="zh-CN" dirty="0"/>
              </a:p>
              <a:p>
                <a:r>
                  <a:rPr lang="zh-CN" altLang="en-US" dirty="0"/>
                  <a:t>分布：随机分布</a:t>
                </a:r>
                <a:endParaRPr lang="en-US" altLang="zh-CN" dirty="0"/>
              </a:p>
              <a:p>
                <a:r>
                  <a:rPr lang="zh-CN" altLang="en-US" dirty="0"/>
                  <a:t>样本图个数：</a:t>
                </a:r>
                <a:r>
                  <a:rPr lang="en-US" altLang="zh-CN" dirty="0"/>
                  <a:t>10</a:t>
                </a:r>
              </a:p>
              <a:p>
                <a:r>
                  <a:rPr lang="zh-CN" altLang="en-US" dirty="0"/>
                  <a:t>子网格边长：</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=100</m:t>
                    </m:r>
                    <m:r>
                      <a:rPr lang="en-US" altLang="zh-CN" b="0" i="1" smtClean="0">
                        <a:latin typeface="Cambria Math" panose="02040503050406030204" pitchFamily="18" charset="0"/>
                      </a:rPr>
                      <m:t>𝑚</m:t>
                    </m:r>
                  </m:oMath>
                </a14:m>
                <a:endParaRPr lang="en-US" altLang="zh-CN" dirty="0"/>
              </a:p>
              <a:p>
                <a:r>
                  <a:rPr lang="en-US" altLang="zh-CN" dirty="0"/>
                  <a:t>SCP</a:t>
                </a:r>
                <a:r>
                  <a:rPr lang="zh-CN" altLang="en-US" dirty="0"/>
                  <a:t>覆盖范围：</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=50√2</m:t>
                    </m:r>
                    <m:r>
                      <a:rPr lang="en-US" altLang="zh-CN" b="0" i="1" smtClean="0">
                        <a:latin typeface="Cambria Math" panose="02040503050406030204" pitchFamily="18" charset="0"/>
                        <a:ea typeface="Cambria Math" panose="02040503050406030204" pitchFamily="18" charset="0"/>
                      </a:rPr>
                      <m:t>𝑚</m:t>
                    </m:r>
                  </m:oMath>
                </a14:m>
                <a:endParaRPr lang="zh-CN" altLang="en-US" dirty="0"/>
              </a:p>
            </p:txBody>
          </p:sp>
        </mc:Choice>
        <mc:Fallback xmlns="">
          <p:sp>
            <p:nvSpPr>
              <p:cNvPr id="4" name="文本框 3">
                <a:extLst>
                  <a:ext uri="{FF2B5EF4-FFF2-40B4-BE49-F238E27FC236}">
                    <a16:creationId xmlns:a16="http://schemas.microsoft.com/office/drawing/2014/main" id="{CCEB5725-C8CF-434B-9655-F5C26514EA87}"/>
                  </a:ext>
                </a:extLst>
              </p:cNvPr>
              <p:cNvSpPr txBox="1">
                <a:spLocks noRot="1" noChangeAspect="1" noMove="1" noResize="1" noEditPoints="1" noAdjustHandles="1" noChangeArrowheads="1" noChangeShapeType="1" noTextEdit="1"/>
              </p:cNvSpPr>
              <p:nvPr/>
            </p:nvSpPr>
            <p:spPr>
              <a:xfrm>
                <a:off x="809779" y="2776902"/>
                <a:ext cx="4482059" cy="1774973"/>
              </a:xfrm>
              <a:prstGeom prst="rect">
                <a:avLst/>
              </a:prstGeom>
              <a:blipFill>
                <a:blip r:embed="rId2"/>
                <a:stretch>
                  <a:fillRect l="-1085" t="-2389" b="-4437"/>
                </a:stretch>
              </a:blipFill>
              <a:ln>
                <a:solidFill>
                  <a:srgbClr val="00B0F0"/>
                </a:solid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100511AB-4806-4D9A-BFB7-12E23791B059}"/>
              </a:ext>
            </a:extLst>
          </p:cNvPr>
          <p:cNvSpPr txBox="1"/>
          <p:nvPr/>
        </p:nvSpPr>
        <p:spPr>
          <a:xfrm>
            <a:off x="2443864" y="2146789"/>
            <a:ext cx="1513695" cy="400110"/>
          </a:xfrm>
          <a:prstGeom prst="rect">
            <a:avLst/>
          </a:prstGeom>
          <a:noFill/>
        </p:spPr>
        <p:txBody>
          <a:bodyPr wrap="square" rtlCol="0">
            <a:spAutoFit/>
          </a:bodyPr>
          <a:lstStyle/>
          <a:p>
            <a:r>
              <a:rPr lang="zh-CN" altLang="en-US" sz="2000" dirty="0"/>
              <a:t>实验数据</a:t>
            </a:r>
          </a:p>
        </p:txBody>
      </p:sp>
      <p:grpSp>
        <p:nvGrpSpPr>
          <p:cNvPr id="7" name="组合 6">
            <a:extLst>
              <a:ext uri="{FF2B5EF4-FFF2-40B4-BE49-F238E27FC236}">
                <a16:creationId xmlns:a16="http://schemas.microsoft.com/office/drawing/2014/main" id="{044B20B0-E116-446E-A682-5EC4D30E825A}"/>
              </a:ext>
            </a:extLst>
          </p:cNvPr>
          <p:cNvGrpSpPr/>
          <p:nvPr/>
        </p:nvGrpSpPr>
        <p:grpSpPr>
          <a:xfrm>
            <a:off x="6431873" y="2152602"/>
            <a:ext cx="4174640" cy="3838475"/>
            <a:chOff x="6431873" y="2152602"/>
            <a:chExt cx="4174640" cy="3838475"/>
          </a:xfrm>
        </p:grpSpPr>
        <p:pic>
          <p:nvPicPr>
            <p:cNvPr id="25" name="图片 24">
              <a:extLst>
                <a:ext uri="{FF2B5EF4-FFF2-40B4-BE49-F238E27FC236}">
                  <a16:creationId xmlns:a16="http://schemas.microsoft.com/office/drawing/2014/main" id="{43739C9B-4AF2-468D-B135-BE7E6B522FC3}"/>
                </a:ext>
              </a:extLst>
            </p:cNvPr>
            <p:cNvPicPr/>
            <p:nvPr/>
          </p:nvPicPr>
          <p:blipFill rotWithShape="1">
            <a:blip r:embed="rId3">
              <a:extLst>
                <a:ext uri="{28A0092B-C50C-407E-A947-70E740481C1C}">
                  <a14:useLocalDpi xmlns:a14="http://schemas.microsoft.com/office/drawing/2010/main" val="0"/>
                </a:ext>
              </a:extLst>
            </a:blip>
            <a:srcRect l="3754" t="5349" r="8760" b="965"/>
            <a:stretch/>
          </p:blipFill>
          <p:spPr bwMode="auto">
            <a:xfrm>
              <a:off x="6431873" y="2681057"/>
              <a:ext cx="4174640" cy="3310020"/>
            </a:xfrm>
            <a:prstGeom prst="rect">
              <a:avLst/>
            </a:prstGeom>
            <a:noFill/>
            <a:ln>
              <a:noFill/>
            </a:ln>
            <a:extLst>
              <a:ext uri="{53640926-AAD7-44D8-BBD7-CCE9431645EC}">
                <a14:shadowObscured xmlns:a14="http://schemas.microsoft.com/office/drawing/2010/main"/>
              </a:ext>
            </a:extLst>
          </p:spPr>
        </p:pic>
        <p:sp>
          <p:nvSpPr>
            <p:cNvPr id="6" name="文本框 5">
              <a:extLst>
                <a:ext uri="{FF2B5EF4-FFF2-40B4-BE49-F238E27FC236}">
                  <a16:creationId xmlns:a16="http://schemas.microsoft.com/office/drawing/2014/main" id="{35E68C48-8794-4F18-84C0-E72BA5FD1EB9}"/>
                </a:ext>
              </a:extLst>
            </p:cNvPr>
            <p:cNvSpPr txBox="1"/>
            <p:nvPr/>
          </p:nvSpPr>
          <p:spPr>
            <a:xfrm>
              <a:off x="7453458" y="2152602"/>
              <a:ext cx="2758190" cy="646331"/>
            </a:xfrm>
            <a:prstGeom prst="rect">
              <a:avLst/>
            </a:prstGeom>
            <a:noFill/>
          </p:spPr>
          <p:txBody>
            <a:bodyPr wrap="square" rtlCol="0">
              <a:spAutoFit/>
            </a:bodyPr>
            <a:lstStyle/>
            <a:p>
              <a:pPr algn="ctr"/>
              <a:r>
                <a:rPr lang="zh-CN" altLang="en-US" dirty="0"/>
                <a:t>利用方差衡量的合理性（覆盖数量）</a:t>
              </a:r>
            </a:p>
          </p:txBody>
        </p:sp>
      </p:grpSp>
      <p:grpSp>
        <p:nvGrpSpPr>
          <p:cNvPr id="8" name="组合 7">
            <a:extLst>
              <a:ext uri="{FF2B5EF4-FFF2-40B4-BE49-F238E27FC236}">
                <a16:creationId xmlns:a16="http://schemas.microsoft.com/office/drawing/2014/main" id="{4545118B-49D1-4E85-8759-3A3F28A24F49}"/>
              </a:ext>
            </a:extLst>
          </p:cNvPr>
          <p:cNvGrpSpPr/>
          <p:nvPr/>
        </p:nvGrpSpPr>
        <p:grpSpPr>
          <a:xfrm>
            <a:off x="6379694" y="2127941"/>
            <a:ext cx="4278997" cy="3861773"/>
            <a:chOff x="6379694" y="2127941"/>
            <a:chExt cx="4278997" cy="3861773"/>
          </a:xfrm>
        </p:grpSpPr>
        <p:pic>
          <p:nvPicPr>
            <p:cNvPr id="27" name="图片 26">
              <a:extLst>
                <a:ext uri="{FF2B5EF4-FFF2-40B4-BE49-F238E27FC236}">
                  <a16:creationId xmlns:a16="http://schemas.microsoft.com/office/drawing/2014/main" id="{B2E55C7D-099E-4158-B174-A62DE248B237}"/>
                </a:ext>
              </a:extLst>
            </p:cNvPr>
            <p:cNvPicPr/>
            <p:nvPr/>
          </p:nvPicPr>
          <p:blipFill rotWithShape="1">
            <a:blip r:embed="rId4">
              <a:extLst>
                <a:ext uri="{28A0092B-C50C-407E-A947-70E740481C1C}">
                  <a14:useLocalDpi xmlns:a14="http://schemas.microsoft.com/office/drawing/2010/main" val="0"/>
                </a:ext>
              </a:extLst>
            </a:blip>
            <a:srcRect l="1941" t="5004" r="8105" b="1309"/>
            <a:stretch/>
          </p:blipFill>
          <p:spPr bwMode="auto">
            <a:xfrm>
              <a:off x="6379694" y="2704659"/>
              <a:ext cx="4278997" cy="3285055"/>
            </a:xfrm>
            <a:prstGeom prst="rect">
              <a:avLst/>
            </a:prstGeom>
            <a:noFill/>
            <a:ln>
              <a:noFill/>
            </a:ln>
            <a:extLst>
              <a:ext uri="{53640926-AAD7-44D8-BBD7-CCE9431645EC}">
                <a14:shadowObscured xmlns:a14="http://schemas.microsoft.com/office/drawing/2010/main"/>
              </a:ext>
            </a:extLst>
          </p:spPr>
        </p:pic>
        <p:sp>
          <p:nvSpPr>
            <p:cNvPr id="29" name="文本框 28">
              <a:extLst>
                <a:ext uri="{FF2B5EF4-FFF2-40B4-BE49-F238E27FC236}">
                  <a16:creationId xmlns:a16="http://schemas.microsoft.com/office/drawing/2014/main" id="{9C832680-8606-43C5-AE92-2F2D92715CCF}"/>
                </a:ext>
              </a:extLst>
            </p:cNvPr>
            <p:cNvSpPr txBox="1"/>
            <p:nvPr/>
          </p:nvSpPr>
          <p:spPr>
            <a:xfrm>
              <a:off x="7453458" y="2127941"/>
              <a:ext cx="2758190" cy="646331"/>
            </a:xfrm>
            <a:prstGeom prst="rect">
              <a:avLst/>
            </a:prstGeom>
            <a:noFill/>
          </p:spPr>
          <p:txBody>
            <a:bodyPr wrap="square" rtlCol="0">
              <a:spAutoFit/>
            </a:bodyPr>
            <a:lstStyle/>
            <a:p>
              <a:pPr algn="ctr"/>
              <a:r>
                <a:rPr lang="zh-CN" altLang="en-US" dirty="0"/>
                <a:t>利用方差衡量的合理性（覆盖率）</a:t>
              </a:r>
            </a:p>
          </p:txBody>
        </p:sp>
      </p:grpSp>
    </p:spTree>
    <p:extLst>
      <p:ext uri="{BB962C8B-B14F-4D97-AF65-F5344CB8AC3E}">
        <p14:creationId xmlns:p14="http://schemas.microsoft.com/office/powerpoint/2010/main" val="39357662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标题 7"/>
          <p:cNvSpPr txBox="1">
            <a:spLocks noGrp="1"/>
          </p:cNvSpPr>
          <p:nvPr>
            <p:ph type="title"/>
          </p:nvPr>
        </p:nvSpPr>
        <p:spPr>
          <a:xfrm>
            <a:off x="285750" y="287338"/>
            <a:ext cx="10972800" cy="522287"/>
          </a:xfrm>
          <a:prstGeom prst="rect">
            <a:avLst/>
          </a:prstGeom>
          <a:noFill/>
        </p:spPr>
        <p:txBody>
          <a:bodyPr wrap="square" rtlCol="0">
            <a:spAutoFit/>
          </a:bodyPr>
          <a:lstStyle/>
          <a:p>
            <a:pPr lvl="0"/>
            <a:r>
              <a:rPr lang="zh-CN" altLang="en-US" sz="2800" b="1" dirty="0">
                <a:solidFill>
                  <a:srgbClr val="04AEDA">
                    <a:lumMod val="75000"/>
                  </a:srgbClr>
                </a:solidFill>
                <a:latin typeface="微软雅黑" pitchFamily="34" charset="-122"/>
                <a:ea typeface="微软雅黑" pitchFamily="34" charset="-122"/>
                <a:cs typeface="+mn-cs"/>
              </a:rPr>
              <a:t>实验</a:t>
            </a:r>
            <a:r>
              <a:rPr lang="en-US" altLang="zh-CN" sz="2800" b="1" dirty="0">
                <a:solidFill>
                  <a:srgbClr val="04AEDA">
                    <a:lumMod val="75000"/>
                  </a:srgbClr>
                </a:solidFill>
                <a:latin typeface="微软雅黑" pitchFamily="34" charset="-122"/>
                <a:ea typeface="微软雅黑" pitchFamily="34" charset="-122"/>
                <a:cs typeface="+mn-cs"/>
              </a:rPr>
              <a:t>-</a:t>
            </a:r>
            <a:r>
              <a:rPr lang="zh-CN" altLang="en-US" sz="2000" b="1" dirty="0">
                <a:solidFill>
                  <a:srgbClr val="04AEDA">
                    <a:lumMod val="75000"/>
                  </a:srgbClr>
                </a:solidFill>
                <a:latin typeface="微软雅黑" pitchFamily="34" charset="-122"/>
                <a:ea typeface="微软雅黑" pitchFamily="34" charset="-122"/>
                <a:cs typeface="+mn-cs"/>
              </a:rPr>
              <a:t>已知数量充电桩</a:t>
            </a:r>
            <a:r>
              <a:rPr lang="en-US" altLang="zh-CN" sz="2000" b="1" dirty="0">
                <a:solidFill>
                  <a:srgbClr val="04AEDA">
                    <a:lumMod val="75000"/>
                  </a:srgbClr>
                </a:solidFill>
                <a:latin typeface="微软雅黑" pitchFamily="34" charset="-122"/>
                <a:ea typeface="微软雅黑" pitchFamily="34" charset="-122"/>
                <a:cs typeface="+mn-cs"/>
              </a:rPr>
              <a:t>SCP</a:t>
            </a:r>
            <a:r>
              <a:rPr lang="zh-CN" altLang="en-US" sz="2000" b="1" dirty="0">
                <a:solidFill>
                  <a:srgbClr val="04AEDA">
                    <a:lumMod val="75000"/>
                  </a:srgbClr>
                </a:solidFill>
                <a:latin typeface="微软雅黑" pitchFamily="34" charset="-122"/>
                <a:ea typeface="微软雅黑" pitchFamily="34" charset="-122"/>
                <a:cs typeface="+mn-cs"/>
              </a:rPr>
              <a:t>优化部署</a:t>
            </a:r>
            <a:endParaRPr lang="zh-CN" altLang="en-US" sz="2800" b="1" dirty="0">
              <a:solidFill>
                <a:srgbClr val="04AEDA">
                  <a:lumMod val="75000"/>
                </a:srgbClr>
              </a:solidFill>
              <a:latin typeface="微软雅黑" pitchFamily="34" charset="-122"/>
              <a:ea typeface="微软雅黑" pitchFamily="34" charset="-122"/>
              <a:cs typeface="+mn-cs"/>
            </a:endParaRPr>
          </a:p>
        </p:txBody>
      </p:sp>
      <p:grpSp>
        <p:nvGrpSpPr>
          <p:cNvPr id="84" name="组合 83"/>
          <p:cNvGrpSpPr/>
          <p:nvPr/>
        </p:nvGrpSpPr>
        <p:grpSpPr>
          <a:xfrm>
            <a:off x="353966" y="1286218"/>
            <a:ext cx="11514794" cy="648072"/>
            <a:chOff x="725379" y="1130318"/>
            <a:chExt cx="11514794" cy="648072"/>
          </a:xfrm>
        </p:grpSpPr>
        <p:sp>
          <p:nvSpPr>
            <p:cNvPr id="85"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6" name="组合 85"/>
            <p:cNvGrpSpPr/>
            <p:nvPr/>
          </p:nvGrpSpPr>
          <p:grpSpPr>
            <a:xfrm>
              <a:off x="725379" y="1322678"/>
              <a:ext cx="11176605" cy="455708"/>
              <a:chOff x="725379" y="1322678"/>
              <a:chExt cx="11176605" cy="455708"/>
            </a:xfrm>
          </p:grpSpPr>
          <p:grpSp>
            <p:nvGrpSpPr>
              <p:cNvPr id="87" name="Group 3"/>
              <p:cNvGrpSpPr/>
              <p:nvPr/>
            </p:nvGrpSpPr>
            <p:grpSpPr>
              <a:xfrm>
                <a:off x="725379" y="1322686"/>
                <a:ext cx="5393692" cy="455700"/>
                <a:chOff x="1424694" y="3583743"/>
                <a:chExt cx="2890071" cy="432090"/>
              </a:xfrm>
              <a:solidFill>
                <a:srgbClr val="5FBCDB"/>
              </a:solidFill>
            </p:grpSpPr>
            <p:sp>
              <p:nvSpPr>
                <p:cNvPr id="91" name="Round Same Side Corner Rectangle 4"/>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Oval 13"/>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Group 10">
                <a:extLst>
                  <a:ext uri="{FF2B5EF4-FFF2-40B4-BE49-F238E27FC236}">
                    <a16:creationId xmlns:a16="http://schemas.microsoft.com/office/drawing/2014/main" id="{84B742E0-D903-4943-AF5D-8DFBCFC38330}"/>
                  </a:ext>
                </a:extLst>
              </p:cNvPr>
              <p:cNvGrpSpPr/>
              <p:nvPr/>
            </p:nvGrpSpPr>
            <p:grpSpPr>
              <a:xfrm>
                <a:off x="6119070" y="1322678"/>
                <a:ext cx="5782914" cy="432354"/>
                <a:chOff x="1387220" y="3583745"/>
                <a:chExt cx="3105820" cy="409959"/>
              </a:xfrm>
              <a:solidFill>
                <a:schemeClr val="bg1">
                  <a:lumMod val="65000"/>
                </a:schemeClr>
              </a:solidFill>
            </p:grpSpPr>
            <p:sp>
              <p:nvSpPr>
                <p:cNvPr id="89" name="Round Same Side Corner Rectangle 6">
                  <a:extLst>
                    <a:ext uri="{FF2B5EF4-FFF2-40B4-BE49-F238E27FC236}">
                      <a16:creationId xmlns:a16="http://schemas.microsoft.com/office/drawing/2014/main" id="{58A4DEBC-F155-41FE-A67C-3EE796C30113}"/>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Oval 14">
                  <a:extLst>
                    <a:ext uri="{FF2B5EF4-FFF2-40B4-BE49-F238E27FC236}">
                      <a16:creationId xmlns:a16="http://schemas.microsoft.com/office/drawing/2014/main" id="{C7C58BE1-D139-4FC5-A0BF-2D4967ABFCA0}"/>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21" name="TextBox 4">
            <a:extLst>
              <a:ext uri="{FF2B5EF4-FFF2-40B4-BE49-F238E27FC236}">
                <a16:creationId xmlns:a16="http://schemas.microsoft.com/office/drawing/2014/main" id="{4B0172C7-32B7-4240-BE99-F7B3572B39AE}"/>
              </a:ext>
            </a:extLst>
          </p:cNvPr>
          <p:cNvSpPr txBox="1"/>
          <p:nvPr/>
        </p:nvSpPr>
        <p:spPr>
          <a:xfrm>
            <a:off x="1988457" y="1013066"/>
            <a:ext cx="8447314" cy="369332"/>
          </a:xfrm>
          <a:prstGeom prst="rect">
            <a:avLst/>
          </a:prstGeom>
          <a:noFill/>
        </p:spPr>
        <p:txBody>
          <a:bodyPr wrap="square" rtlCol="0">
            <a:spAutoFit/>
          </a:bodyPr>
          <a:lstStyle/>
          <a:p>
            <a:r>
              <a:rPr lang="zh-CN" altLang="en-US" dirty="0">
                <a:latin typeface="微软雅黑" pitchFamily="34" charset="-122"/>
                <a:ea typeface="微软雅黑" pitchFamily="34" charset="-122"/>
              </a:rPr>
              <a:t>目标：尽可能扩大每个充电桩部署范围内电单车数量以找到最优充电桩部署位置</a:t>
            </a:r>
          </a:p>
        </p:txBody>
      </p:sp>
      <p:sp>
        <p:nvSpPr>
          <p:cNvPr id="5" name="文本框 4">
            <a:extLst>
              <a:ext uri="{FF2B5EF4-FFF2-40B4-BE49-F238E27FC236}">
                <a16:creationId xmlns:a16="http://schemas.microsoft.com/office/drawing/2014/main" id="{100511AB-4806-4D9A-BFB7-12E23791B059}"/>
              </a:ext>
            </a:extLst>
          </p:cNvPr>
          <p:cNvSpPr txBox="1"/>
          <p:nvPr/>
        </p:nvSpPr>
        <p:spPr>
          <a:xfrm>
            <a:off x="2443864" y="2146789"/>
            <a:ext cx="1513695" cy="400110"/>
          </a:xfrm>
          <a:prstGeom prst="rect">
            <a:avLst/>
          </a:prstGeom>
          <a:noFill/>
        </p:spPr>
        <p:txBody>
          <a:bodyPr wrap="square" rtlCol="0">
            <a:spAutoFit/>
          </a:bodyPr>
          <a:lstStyle/>
          <a:p>
            <a:r>
              <a:rPr lang="zh-CN" altLang="en-US" sz="2000" dirty="0"/>
              <a:t>对比实验</a:t>
            </a:r>
          </a:p>
        </p:txBody>
      </p:sp>
      <p:sp>
        <p:nvSpPr>
          <p:cNvPr id="2" name="文本框 1">
            <a:extLst>
              <a:ext uri="{FF2B5EF4-FFF2-40B4-BE49-F238E27FC236}">
                <a16:creationId xmlns:a16="http://schemas.microsoft.com/office/drawing/2014/main" id="{D3C65E10-3C2A-4BB0-8EA7-D97DC883B43B}"/>
              </a:ext>
            </a:extLst>
          </p:cNvPr>
          <p:cNvSpPr txBox="1"/>
          <p:nvPr/>
        </p:nvSpPr>
        <p:spPr>
          <a:xfrm>
            <a:off x="524656" y="2798933"/>
            <a:ext cx="5287651" cy="2031325"/>
          </a:xfrm>
          <a:prstGeom prst="rect">
            <a:avLst/>
          </a:prstGeom>
          <a:noFill/>
          <a:ln>
            <a:solidFill>
              <a:srgbClr val="00B0F0"/>
            </a:solidFill>
          </a:ln>
        </p:spPr>
        <p:txBody>
          <a:bodyPr wrap="square" rtlCol="0">
            <a:spAutoFit/>
          </a:bodyPr>
          <a:lstStyle/>
          <a:p>
            <a:r>
              <a:rPr lang="en-US" altLang="zh-CN" dirty="0"/>
              <a:t>Cong Wang, Ji Li, Fan Ye et al., ”A Mobile Data Gathering Framework for Wireless Rechargeable Sensor Networks with Vehicle Movement Costs and Capacity Constraints.” IEEE Transactions on Computers, vol. 65, no. 8, Aug. 2016.</a:t>
            </a:r>
          </a:p>
          <a:p>
            <a:r>
              <a:rPr lang="zh-CN" altLang="en-US" dirty="0"/>
              <a:t>核心思想：在等边三角形的感知区域内可以得到最大的覆盖范围（</a:t>
            </a:r>
            <a:r>
              <a:rPr lang="en-US" altLang="zh-CN" dirty="0"/>
              <a:t>max-CRBET)</a:t>
            </a:r>
            <a:endParaRPr lang="zh-CN" altLang="en-US" dirty="0"/>
          </a:p>
        </p:txBody>
      </p:sp>
      <p:pic>
        <p:nvPicPr>
          <p:cNvPr id="22" name="图片 21">
            <a:extLst>
              <a:ext uri="{FF2B5EF4-FFF2-40B4-BE49-F238E27FC236}">
                <a16:creationId xmlns:a16="http://schemas.microsoft.com/office/drawing/2014/main" id="{D3631785-6943-4169-A186-A05752376BA9}"/>
              </a:ext>
            </a:extLst>
          </p:cNvPr>
          <p:cNvPicPr/>
          <p:nvPr/>
        </p:nvPicPr>
        <p:blipFill rotWithShape="1">
          <a:blip r:embed="rId2">
            <a:extLst>
              <a:ext uri="{28A0092B-C50C-407E-A947-70E740481C1C}">
                <a14:useLocalDpi xmlns:a14="http://schemas.microsoft.com/office/drawing/2010/main" val="0"/>
              </a:ext>
            </a:extLst>
          </a:blip>
          <a:srcRect l="2733" t="6184" r="7787" b="529"/>
          <a:stretch/>
        </p:blipFill>
        <p:spPr bwMode="auto">
          <a:xfrm>
            <a:off x="6379695" y="2798933"/>
            <a:ext cx="4199962" cy="3434063"/>
          </a:xfrm>
          <a:prstGeom prst="rect">
            <a:avLst/>
          </a:prstGeom>
          <a:noFill/>
          <a:ln>
            <a:noFill/>
          </a:ln>
          <a:extLst>
            <a:ext uri="{53640926-AAD7-44D8-BBD7-CCE9431645EC}">
              <a14:shadowObscured xmlns:a14="http://schemas.microsoft.com/office/drawing/2010/main"/>
            </a:ext>
          </a:extLst>
        </p:spPr>
      </p:pic>
      <p:sp>
        <p:nvSpPr>
          <p:cNvPr id="3" name="文本框 2">
            <a:extLst>
              <a:ext uri="{FF2B5EF4-FFF2-40B4-BE49-F238E27FC236}">
                <a16:creationId xmlns:a16="http://schemas.microsoft.com/office/drawing/2014/main" id="{8B9515B9-0314-4061-9094-9E0E9E378CDC}"/>
              </a:ext>
            </a:extLst>
          </p:cNvPr>
          <p:cNvSpPr txBox="1"/>
          <p:nvPr/>
        </p:nvSpPr>
        <p:spPr>
          <a:xfrm>
            <a:off x="7357454" y="2210816"/>
            <a:ext cx="2563318" cy="400110"/>
          </a:xfrm>
          <a:prstGeom prst="rect">
            <a:avLst/>
          </a:prstGeom>
          <a:noFill/>
        </p:spPr>
        <p:txBody>
          <a:bodyPr wrap="square" rtlCol="0">
            <a:spAutoFit/>
          </a:bodyPr>
          <a:lstStyle/>
          <a:p>
            <a:pPr algn="ctr"/>
            <a:r>
              <a:rPr lang="zh-CN" altLang="en-US" sz="2000" dirty="0"/>
              <a:t>覆盖数对比</a:t>
            </a:r>
          </a:p>
        </p:txBody>
      </p:sp>
      <p:pic>
        <p:nvPicPr>
          <p:cNvPr id="26" name="图片 25">
            <a:extLst>
              <a:ext uri="{FF2B5EF4-FFF2-40B4-BE49-F238E27FC236}">
                <a16:creationId xmlns:a16="http://schemas.microsoft.com/office/drawing/2014/main" id="{546883D1-B562-4D79-8DAD-B3A948977339}"/>
              </a:ext>
            </a:extLst>
          </p:cNvPr>
          <p:cNvPicPr/>
          <p:nvPr/>
        </p:nvPicPr>
        <p:blipFill rotWithShape="1">
          <a:blip r:embed="rId3">
            <a:extLst>
              <a:ext uri="{28A0092B-C50C-407E-A947-70E740481C1C}">
                <a14:useLocalDpi xmlns:a14="http://schemas.microsoft.com/office/drawing/2010/main" val="0"/>
              </a:ext>
            </a:extLst>
          </a:blip>
          <a:srcRect l="5057" t="5781" r="8138" b="1076"/>
          <a:stretch/>
        </p:blipFill>
        <p:spPr bwMode="auto">
          <a:xfrm>
            <a:off x="6519315" y="2798933"/>
            <a:ext cx="4060342" cy="33794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02099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标题 7"/>
          <p:cNvSpPr txBox="1">
            <a:spLocks noGrp="1"/>
          </p:cNvSpPr>
          <p:nvPr>
            <p:ph type="title"/>
          </p:nvPr>
        </p:nvSpPr>
        <p:spPr>
          <a:xfrm>
            <a:off x="285750" y="287338"/>
            <a:ext cx="10972800" cy="522287"/>
          </a:xfrm>
          <a:prstGeom prst="rect">
            <a:avLst/>
          </a:prstGeom>
          <a:noFill/>
        </p:spPr>
        <p:txBody>
          <a:bodyPr wrap="square" rtlCol="0">
            <a:spAutoFit/>
          </a:bodyPr>
          <a:lstStyle/>
          <a:p>
            <a:pPr lvl="0"/>
            <a:r>
              <a:rPr lang="zh-CN" altLang="en-US" sz="2800" b="1" dirty="0">
                <a:solidFill>
                  <a:srgbClr val="04AEDA">
                    <a:lumMod val="75000"/>
                  </a:srgbClr>
                </a:solidFill>
                <a:latin typeface="微软雅黑" pitchFamily="34" charset="-122"/>
                <a:ea typeface="微软雅黑" pitchFamily="34" charset="-122"/>
                <a:cs typeface="+mn-cs"/>
              </a:rPr>
              <a:t>实验</a:t>
            </a:r>
            <a:r>
              <a:rPr lang="en-US" altLang="zh-CN" sz="2800" b="1" dirty="0">
                <a:solidFill>
                  <a:srgbClr val="04AEDA">
                    <a:lumMod val="75000"/>
                  </a:srgbClr>
                </a:solidFill>
                <a:latin typeface="微软雅黑" pitchFamily="34" charset="-122"/>
                <a:ea typeface="微软雅黑" pitchFamily="34" charset="-122"/>
                <a:cs typeface="+mn-cs"/>
              </a:rPr>
              <a:t>-</a:t>
            </a:r>
            <a:r>
              <a:rPr lang="zh-CN" altLang="en-US" sz="2000" b="1" dirty="0">
                <a:solidFill>
                  <a:srgbClr val="04AEDA">
                    <a:lumMod val="75000"/>
                  </a:srgbClr>
                </a:solidFill>
                <a:latin typeface="微软雅黑" pitchFamily="34" charset="-122"/>
                <a:ea typeface="微软雅黑" pitchFamily="34" charset="-122"/>
                <a:cs typeface="+mn-cs"/>
              </a:rPr>
              <a:t>未知数量充电桩</a:t>
            </a:r>
            <a:r>
              <a:rPr lang="en-US" altLang="zh-CN" sz="2000" b="1" dirty="0">
                <a:solidFill>
                  <a:srgbClr val="04AEDA">
                    <a:lumMod val="75000"/>
                  </a:srgbClr>
                </a:solidFill>
                <a:latin typeface="微软雅黑" pitchFamily="34" charset="-122"/>
                <a:ea typeface="微软雅黑" pitchFamily="34" charset="-122"/>
                <a:cs typeface="+mn-cs"/>
              </a:rPr>
              <a:t>SCP</a:t>
            </a:r>
            <a:r>
              <a:rPr lang="zh-CN" altLang="en-US" sz="2000" b="1" dirty="0">
                <a:solidFill>
                  <a:srgbClr val="04AEDA">
                    <a:lumMod val="75000"/>
                  </a:srgbClr>
                </a:solidFill>
                <a:latin typeface="微软雅黑" pitchFamily="34" charset="-122"/>
                <a:ea typeface="微软雅黑" pitchFamily="34" charset="-122"/>
                <a:cs typeface="+mn-cs"/>
              </a:rPr>
              <a:t>优化部署</a:t>
            </a:r>
            <a:endParaRPr lang="zh-CN" altLang="en-US" sz="2800" b="1" dirty="0">
              <a:solidFill>
                <a:srgbClr val="04AEDA">
                  <a:lumMod val="75000"/>
                </a:srgbClr>
              </a:solidFill>
              <a:latin typeface="微软雅黑" pitchFamily="34" charset="-122"/>
              <a:ea typeface="微软雅黑" pitchFamily="34" charset="-122"/>
              <a:cs typeface="+mn-cs"/>
            </a:endParaRPr>
          </a:p>
        </p:txBody>
      </p:sp>
      <p:grpSp>
        <p:nvGrpSpPr>
          <p:cNvPr id="84" name="组合 83"/>
          <p:cNvGrpSpPr/>
          <p:nvPr/>
        </p:nvGrpSpPr>
        <p:grpSpPr>
          <a:xfrm>
            <a:off x="353966" y="1286218"/>
            <a:ext cx="11514794" cy="648072"/>
            <a:chOff x="725379" y="1130318"/>
            <a:chExt cx="11514794" cy="648072"/>
          </a:xfrm>
        </p:grpSpPr>
        <p:sp>
          <p:nvSpPr>
            <p:cNvPr id="85"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6" name="组合 85"/>
            <p:cNvGrpSpPr/>
            <p:nvPr/>
          </p:nvGrpSpPr>
          <p:grpSpPr>
            <a:xfrm>
              <a:off x="725379" y="1322678"/>
              <a:ext cx="11176605" cy="455708"/>
              <a:chOff x="725379" y="1322678"/>
              <a:chExt cx="11176605" cy="455708"/>
            </a:xfrm>
          </p:grpSpPr>
          <p:grpSp>
            <p:nvGrpSpPr>
              <p:cNvPr id="87" name="Group 3"/>
              <p:cNvGrpSpPr/>
              <p:nvPr/>
            </p:nvGrpSpPr>
            <p:grpSpPr>
              <a:xfrm>
                <a:off x="725379" y="1322686"/>
                <a:ext cx="5393692" cy="455700"/>
                <a:chOff x="1424694" y="3583743"/>
                <a:chExt cx="2890071" cy="432090"/>
              </a:xfrm>
              <a:solidFill>
                <a:srgbClr val="5FBCDB"/>
              </a:solidFill>
            </p:grpSpPr>
            <p:sp>
              <p:nvSpPr>
                <p:cNvPr id="91" name="Round Same Side Corner Rectangle 4"/>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Oval 13"/>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Group 10">
                <a:extLst>
                  <a:ext uri="{FF2B5EF4-FFF2-40B4-BE49-F238E27FC236}">
                    <a16:creationId xmlns:a16="http://schemas.microsoft.com/office/drawing/2014/main" id="{84B742E0-D903-4943-AF5D-8DFBCFC38330}"/>
                  </a:ext>
                </a:extLst>
              </p:cNvPr>
              <p:cNvGrpSpPr/>
              <p:nvPr/>
            </p:nvGrpSpPr>
            <p:grpSpPr>
              <a:xfrm>
                <a:off x="6119070" y="1322678"/>
                <a:ext cx="5782914" cy="432354"/>
                <a:chOff x="1387220" y="3583745"/>
                <a:chExt cx="3105820" cy="409959"/>
              </a:xfrm>
              <a:solidFill>
                <a:schemeClr val="bg1">
                  <a:lumMod val="65000"/>
                </a:schemeClr>
              </a:solidFill>
            </p:grpSpPr>
            <p:sp>
              <p:nvSpPr>
                <p:cNvPr id="89" name="Round Same Side Corner Rectangle 6">
                  <a:extLst>
                    <a:ext uri="{FF2B5EF4-FFF2-40B4-BE49-F238E27FC236}">
                      <a16:creationId xmlns:a16="http://schemas.microsoft.com/office/drawing/2014/main" id="{58A4DEBC-F155-41FE-A67C-3EE796C30113}"/>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Oval 14">
                  <a:extLst>
                    <a:ext uri="{FF2B5EF4-FFF2-40B4-BE49-F238E27FC236}">
                      <a16:creationId xmlns:a16="http://schemas.microsoft.com/office/drawing/2014/main" id="{C7C58BE1-D139-4FC5-A0BF-2D4967ABFCA0}"/>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00511AB-4806-4D9A-BFB7-12E23791B059}"/>
                  </a:ext>
                </a:extLst>
              </p:cNvPr>
              <p:cNvSpPr txBox="1"/>
              <p:nvPr/>
            </p:nvSpPr>
            <p:spPr>
              <a:xfrm>
                <a:off x="1886822" y="2123315"/>
                <a:ext cx="2563318" cy="669992"/>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i="1">
                            <a:latin typeface="Cambria Math" panose="02040503050406030204" pitchFamily="18" charset="0"/>
                          </a:rPr>
                          <m:t>𝑖𝑚𝑝𝑜𝑟𝑡𝑎𝑛𝑡</m:t>
                        </m:r>
                      </m:sub>
                    </m:sSub>
                  </m:oMath>
                </a14:m>
                <a:r>
                  <a:rPr lang="zh-CN" altLang="en-US" sz="2000" dirty="0">
                    <a:latin typeface="Times New Roman" panose="02020603050405020304" pitchFamily="18" charset="0"/>
                    <a:cs typeface="Times New Roman" panose="02020603050405020304" pitchFamily="18" charset="0"/>
                  </a:rPr>
                  <a:t>区域确定</a:t>
                </a:r>
                <a:endParaRPr lang="en-US" altLang="zh-CN" sz="2000" dirty="0">
                  <a:latin typeface="Times New Roman" panose="02020603050405020304" pitchFamily="18" charset="0"/>
                  <a:cs typeface="Times New Roman" panose="02020603050405020304" pitchFamily="18" charset="0"/>
                </a:endParaRPr>
              </a:p>
              <a:p>
                <a:pPr algn="ctr"/>
                <a:r>
                  <a:rPr lang="zh-CN" altLang="en-US" sz="1600" dirty="0">
                    <a:latin typeface="Times New Roman" panose="02020603050405020304" pitchFamily="18" charset="0"/>
                    <a:cs typeface="Times New Roman" panose="02020603050405020304" pitchFamily="18" charset="0"/>
                  </a:rPr>
                  <a:t>（以数据</a:t>
                </a:r>
                <a:r>
                  <a:rPr lang="en-US" altLang="zh-CN" sz="1600" dirty="0">
                    <a:latin typeface="Times New Roman" panose="02020603050405020304" pitchFamily="18" charset="0"/>
                    <a:cs typeface="Times New Roman" panose="02020603050405020304" pitchFamily="18" charset="0"/>
                  </a:rPr>
                  <a:t>10</a:t>
                </a:r>
                <a:r>
                  <a:rPr lang="zh-CN" altLang="en-US" sz="1600" dirty="0">
                    <a:latin typeface="Times New Roman" panose="02020603050405020304" pitchFamily="18" charset="0"/>
                    <a:cs typeface="Times New Roman" panose="02020603050405020304" pitchFamily="18" charset="0"/>
                  </a:rPr>
                  <a:t>为例）</a:t>
                </a:r>
              </a:p>
            </p:txBody>
          </p:sp>
        </mc:Choice>
        <mc:Fallback xmlns="">
          <p:sp>
            <p:nvSpPr>
              <p:cNvPr id="5" name="文本框 4">
                <a:extLst>
                  <a:ext uri="{FF2B5EF4-FFF2-40B4-BE49-F238E27FC236}">
                    <a16:creationId xmlns:a16="http://schemas.microsoft.com/office/drawing/2014/main" id="{100511AB-4806-4D9A-BFB7-12E23791B059}"/>
                  </a:ext>
                </a:extLst>
              </p:cNvPr>
              <p:cNvSpPr txBox="1">
                <a:spLocks noRot="1" noChangeAspect="1" noMove="1" noResize="1" noEditPoints="1" noAdjustHandles="1" noChangeArrowheads="1" noChangeShapeType="1" noTextEdit="1"/>
              </p:cNvSpPr>
              <p:nvPr/>
            </p:nvSpPr>
            <p:spPr>
              <a:xfrm>
                <a:off x="1886822" y="2123315"/>
                <a:ext cx="2563318" cy="669992"/>
              </a:xfrm>
              <a:prstGeom prst="rect">
                <a:avLst/>
              </a:prstGeom>
              <a:blipFill>
                <a:blip r:embed="rId2"/>
                <a:stretch>
                  <a:fillRect t="-7273" b="-1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B9515B9-0314-4061-9094-9E0E9E378CDC}"/>
                  </a:ext>
                </a:extLst>
              </p:cNvPr>
              <p:cNvSpPr txBox="1"/>
              <p:nvPr/>
            </p:nvSpPr>
            <p:spPr>
              <a:xfrm>
                <a:off x="7020175" y="2078504"/>
                <a:ext cx="3237875" cy="664734"/>
              </a:xfrm>
              <a:prstGeom prst="rect">
                <a:avLst/>
              </a:prstGeom>
              <a:noFill/>
            </p:spPr>
            <p:txBody>
              <a:bodyPr wrap="square" rtlCol="0">
                <a:spAutoFit/>
              </a:bodyPr>
              <a:lstStyle/>
              <a:p>
                <a:pPr algn="ctr"/>
                <a:r>
                  <a:rPr lang="zh-CN" altLang="en-US" sz="2000" dirty="0"/>
                  <a:t>无向图构建</a:t>
                </a:r>
                <a:endParaRPr lang="en-US" altLang="zh-CN" sz="2000" dirty="0"/>
              </a:p>
              <a:p>
                <a:pPr algn="ctr"/>
                <a:r>
                  <a:rPr lang="zh-CN" altLang="en-US" sz="1600" dirty="0"/>
                  <a:t>（以</a:t>
                </a:r>
                <a14:m>
                  <m:oMath xmlns:m="http://schemas.openxmlformats.org/officeDocument/2006/math">
                    <m:r>
                      <a:rPr lang="en-US" altLang="zh-CN" sz="1600" b="0" i="1" smtClean="0">
                        <a:latin typeface="Cambria Math" panose="02040503050406030204" pitchFamily="18" charset="0"/>
                      </a:rPr>
                      <m:t>𝑑</m:t>
                    </m:r>
                    <m:r>
                      <a:rPr lang="en-US" altLang="zh-CN" sz="1600" b="0" i="1" smtClean="0">
                        <a:latin typeface="Cambria Math" panose="02040503050406030204" pitchFamily="18" charset="0"/>
                      </a:rPr>
                      <m:t>=50√2</m:t>
                    </m:r>
                  </m:oMath>
                </a14:m>
                <a:r>
                  <a:rPr lang="zh-CN" altLang="en-US" sz="1600" dirty="0"/>
                  <a:t>构建无向图）</a:t>
                </a:r>
              </a:p>
            </p:txBody>
          </p:sp>
        </mc:Choice>
        <mc:Fallback xmlns="">
          <p:sp>
            <p:nvSpPr>
              <p:cNvPr id="3" name="文本框 2">
                <a:extLst>
                  <a:ext uri="{FF2B5EF4-FFF2-40B4-BE49-F238E27FC236}">
                    <a16:creationId xmlns:a16="http://schemas.microsoft.com/office/drawing/2014/main" id="{8B9515B9-0314-4061-9094-9E0E9E378CDC}"/>
                  </a:ext>
                </a:extLst>
              </p:cNvPr>
              <p:cNvSpPr txBox="1">
                <a:spLocks noRot="1" noChangeAspect="1" noMove="1" noResize="1" noEditPoints="1" noAdjustHandles="1" noChangeArrowheads="1" noChangeShapeType="1" noTextEdit="1"/>
              </p:cNvSpPr>
              <p:nvPr/>
            </p:nvSpPr>
            <p:spPr>
              <a:xfrm>
                <a:off x="7020175" y="2078504"/>
                <a:ext cx="3237875" cy="664734"/>
              </a:xfrm>
              <a:prstGeom prst="rect">
                <a:avLst/>
              </a:prstGeom>
              <a:blipFill>
                <a:blip r:embed="rId3"/>
                <a:stretch>
                  <a:fillRect t="-7339" b="-9174"/>
                </a:stretch>
              </a:blipFill>
            </p:spPr>
            <p:txBody>
              <a:bodyPr/>
              <a:lstStyle/>
              <a:p>
                <a:r>
                  <a:rPr lang="zh-CN" altLang="en-US">
                    <a:noFill/>
                  </a:rPr>
                  <a:t> </a:t>
                </a:r>
              </a:p>
            </p:txBody>
          </p:sp>
        </mc:Fallback>
      </mc:AlternateContent>
      <p:sp>
        <p:nvSpPr>
          <p:cNvPr id="18" name="TextBox 23">
            <a:extLst>
              <a:ext uri="{FF2B5EF4-FFF2-40B4-BE49-F238E27FC236}">
                <a16:creationId xmlns:a16="http://schemas.microsoft.com/office/drawing/2014/main" id="{8F6243ED-5738-4326-ACFE-583FF2A2B561}"/>
              </a:ext>
            </a:extLst>
          </p:cNvPr>
          <p:cNvSpPr txBox="1"/>
          <p:nvPr/>
        </p:nvSpPr>
        <p:spPr>
          <a:xfrm>
            <a:off x="3908326" y="988142"/>
            <a:ext cx="4350774"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目标：最小化充电桩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部署数量</a:t>
            </a:r>
          </a:p>
        </p:txBody>
      </p:sp>
      <p:pic>
        <p:nvPicPr>
          <p:cNvPr id="19" name="图片 18">
            <a:extLst>
              <a:ext uri="{FF2B5EF4-FFF2-40B4-BE49-F238E27FC236}">
                <a16:creationId xmlns:a16="http://schemas.microsoft.com/office/drawing/2014/main" id="{5F822B3C-FB7A-498B-AB27-A4A7A5BDC26B}"/>
              </a:ext>
            </a:extLst>
          </p:cNvPr>
          <p:cNvPicPr/>
          <p:nvPr/>
        </p:nvPicPr>
        <p:blipFill rotWithShape="1">
          <a:blip r:embed="rId4">
            <a:extLst>
              <a:ext uri="{28A0092B-C50C-407E-A947-70E740481C1C}">
                <a14:useLocalDpi xmlns:a14="http://schemas.microsoft.com/office/drawing/2010/main" val="0"/>
              </a:ext>
            </a:extLst>
          </a:blip>
          <a:srcRect l="2702" t="5411" r="6554" b="812"/>
          <a:stretch/>
        </p:blipFill>
        <p:spPr bwMode="auto">
          <a:xfrm>
            <a:off x="1094595" y="2793307"/>
            <a:ext cx="3912432" cy="3076551"/>
          </a:xfrm>
          <a:prstGeom prst="rect">
            <a:avLst/>
          </a:prstGeom>
          <a:noFill/>
          <a:ln>
            <a:noFill/>
          </a:ln>
          <a:extLst>
            <a:ext uri="{53640926-AAD7-44D8-BBD7-CCE9431645EC}">
              <a14:shadowObscured xmlns:a14="http://schemas.microsoft.com/office/drawing/2010/main"/>
            </a:ext>
          </a:extLst>
        </p:spPr>
      </p:pic>
      <p:pic>
        <p:nvPicPr>
          <p:cNvPr id="20" name="图片 19">
            <a:extLst>
              <a:ext uri="{FF2B5EF4-FFF2-40B4-BE49-F238E27FC236}">
                <a16:creationId xmlns:a16="http://schemas.microsoft.com/office/drawing/2014/main" id="{8763F111-1B7B-48AF-8E6B-50F05A0BEDE2}"/>
              </a:ext>
            </a:extLst>
          </p:cNvPr>
          <p:cNvPicPr/>
          <p:nvPr/>
        </p:nvPicPr>
        <p:blipFill rotWithShape="1">
          <a:blip r:embed="rId5"/>
          <a:srcRect l="5965" t="5363" r="5265" b="4583"/>
          <a:stretch/>
        </p:blipFill>
        <p:spPr bwMode="auto">
          <a:xfrm>
            <a:off x="6682897" y="2793306"/>
            <a:ext cx="3912432" cy="2947927"/>
          </a:xfrm>
          <a:prstGeom prst="rect">
            <a:avLst/>
          </a:prstGeom>
          <a:ln>
            <a:noFill/>
          </a:ln>
          <a:extLst>
            <a:ext uri="{53640926-AAD7-44D8-BBD7-CCE9431645EC}">
              <a14:shadowObscured xmlns:a14="http://schemas.microsoft.com/office/drawing/2010/main"/>
            </a:ext>
          </a:extLst>
        </p:spPr>
      </p:pic>
      <p:sp>
        <p:nvSpPr>
          <p:cNvPr id="4" name="文本框 3">
            <a:extLst>
              <a:ext uri="{FF2B5EF4-FFF2-40B4-BE49-F238E27FC236}">
                <a16:creationId xmlns:a16="http://schemas.microsoft.com/office/drawing/2014/main" id="{360DDB1B-E2F2-4BE1-857C-3A7671AC2E2C}"/>
              </a:ext>
            </a:extLst>
          </p:cNvPr>
          <p:cNvSpPr txBox="1"/>
          <p:nvPr/>
        </p:nvSpPr>
        <p:spPr>
          <a:xfrm>
            <a:off x="4272201" y="5869858"/>
            <a:ext cx="3558880" cy="369332"/>
          </a:xfrm>
          <a:prstGeom prst="rect">
            <a:avLst/>
          </a:prstGeom>
          <a:noFill/>
        </p:spPr>
        <p:txBody>
          <a:bodyPr wrap="square" rtlCol="0">
            <a:spAutoFit/>
          </a:bodyPr>
          <a:lstStyle/>
          <a:p>
            <a:r>
              <a:rPr lang="en-US" altLang="zh-CN" dirty="0"/>
              <a:t>173</a:t>
            </a:r>
            <a:r>
              <a:rPr lang="zh-CN" altLang="en-US" dirty="0"/>
              <a:t>个顶点，</a:t>
            </a:r>
            <a:r>
              <a:rPr lang="en-US" altLang="zh-CN" dirty="0"/>
              <a:t>799</a:t>
            </a:r>
            <a:r>
              <a:rPr lang="zh-CN" altLang="en-US" dirty="0"/>
              <a:t>条边，</a:t>
            </a:r>
            <a:r>
              <a:rPr lang="en-US" altLang="zh-CN" dirty="0"/>
              <a:t>63</a:t>
            </a:r>
            <a:r>
              <a:rPr lang="zh-CN" altLang="en-US" dirty="0"/>
              <a:t>个团</a:t>
            </a:r>
          </a:p>
        </p:txBody>
      </p:sp>
    </p:spTree>
    <p:extLst>
      <p:ext uri="{BB962C8B-B14F-4D97-AF65-F5344CB8AC3E}">
        <p14:creationId xmlns:p14="http://schemas.microsoft.com/office/powerpoint/2010/main" val="30700657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81" y="260351"/>
            <a:ext cx="10973117"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sp>
        <p:nvSpPr>
          <p:cNvPr id="15" name="TextBox 14"/>
          <p:cNvSpPr txBox="1"/>
          <p:nvPr/>
        </p:nvSpPr>
        <p:spPr>
          <a:xfrm>
            <a:off x="750627" y="2324443"/>
            <a:ext cx="5104263" cy="3416320"/>
          </a:xfrm>
          <a:prstGeom prst="rect">
            <a:avLst/>
          </a:prstGeom>
          <a:noFill/>
        </p:spPr>
        <p:txBody>
          <a:bodyPr wrap="square" rtlCol="0">
            <a:spAutoFit/>
          </a:bodyPr>
          <a:lstStyle/>
          <a:p>
            <a:r>
              <a:rPr lang="zh-CN" altLang="en-US" b="1" dirty="0">
                <a:latin typeface="微软雅黑" pitchFamily="34" charset="-122"/>
                <a:ea typeface="微软雅黑" pitchFamily="34" charset="-122"/>
              </a:rPr>
              <a:t>研究思路</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marL="285750" indent="-285750">
              <a:buFont typeface="Arial" pitchFamily="34" charset="0"/>
              <a:buChar char="•"/>
            </a:pPr>
            <a:r>
              <a:rPr lang="zh-CN" altLang="en-US" dirty="0">
                <a:latin typeface="微软雅黑" pitchFamily="34" charset="-122"/>
                <a:ea typeface="微软雅黑" pitchFamily="34" charset="-122"/>
              </a:rPr>
              <a:t>忽略</a:t>
            </a:r>
            <a:r>
              <a:rPr lang="en-US" altLang="zh-CN" dirty="0">
                <a:latin typeface="微软雅黑" pitchFamily="34" charset="-122"/>
                <a:ea typeface="微软雅黑" pitchFamily="34" charset="-122"/>
              </a:rPr>
              <a:t>depot</a:t>
            </a:r>
            <a:r>
              <a:rPr lang="zh-CN" altLang="en-US" dirty="0">
                <a:latin typeface="微软雅黑" pitchFamily="34" charset="-122"/>
                <a:ea typeface="微软雅黑" pitchFamily="34" charset="-122"/>
              </a:rPr>
              <a:t>出发点，假设直接从第一个充电电单车出发；</a:t>
            </a:r>
            <a:endParaRPr lang="en-US" altLang="zh-CN" dirty="0">
              <a:latin typeface="微软雅黑" pitchFamily="34" charset="-122"/>
              <a:ea typeface="微软雅黑" pitchFamily="34" charset="-122"/>
            </a:endParaRPr>
          </a:p>
          <a:p>
            <a:pPr marL="285750" indent="-285750">
              <a:buFont typeface="Arial" pitchFamily="34" charset="0"/>
              <a:buChar char="•"/>
            </a:pPr>
            <a:r>
              <a:rPr lang="zh-CN" altLang="en-US" b="1" dirty="0">
                <a:latin typeface="微软雅黑" pitchFamily="34" charset="-122"/>
                <a:ea typeface="微软雅黑" pitchFamily="34" charset="-122"/>
              </a:rPr>
              <a:t>周期性充电</a:t>
            </a:r>
            <a:endParaRPr lang="en-US" altLang="zh-CN" b="1"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）构建哈密顿回路；</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）充电任务可调度性条件；</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）子回路划分</a:t>
            </a:r>
            <a:endParaRPr lang="en-US" altLang="zh-CN" dirty="0">
              <a:latin typeface="微软雅黑" pitchFamily="34" charset="-122"/>
              <a:ea typeface="微软雅黑" pitchFamily="34" charset="-122"/>
            </a:endParaRPr>
          </a:p>
          <a:p>
            <a:pPr marL="285750" indent="-285750">
              <a:buFont typeface="Arial" pitchFamily="34" charset="0"/>
              <a:buChar char="•"/>
            </a:pPr>
            <a:r>
              <a:rPr lang="zh-CN" altLang="en-US" b="1" dirty="0">
                <a:latin typeface="微软雅黑" pitchFamily="34" charset="-122"/>
                <a:ea typeface="微软雅黑" pitchFamily="34" charset="-122"/>
              </a:rPr>
              <a:t>按需充电</a:t>
            </a:r>
            <a:endParaRPr lang="en-US" altLang="zh-CN" b="1"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）充电任务可调度性条件；</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*寻路算法构建路径；</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）电单车插入服务条件；</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）更新回路构建过程</a:t>
            </a:r>
            <a:endParaRPr lang="en-US" altLang="zh-CN" dirty="0">
              <a:latin typeface="微软雅黑" pitchFamily="34" charset="-122"/>
              <a:ea typeface="微软雅黑" pitchFamily="34" charset="-122"/>
            </a:endParaRPr>
          </a:p>
        </p:txBody>
      </p:sp>
      <p:sp>
        <p:nvSpPr>
          <p:cNvPr id="16" name="矩形 15"/>
          <p:cNvSpPr/>
          <p:nvPr/>
        </p:nvSpPr>
        <p:spPr>
          <a:xfrm>
            <a:off x="491318" y="1804825"/>
            <a:ext cx="5513695" cy="407624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513966" y="955343"/>
            <a:ext cx="5697938" cy="378095"/>
          </a:xfrm>
          <a:prstGeom prst="rect">
            <a:avLst/>
          </a:prstGeom>
          <a:noFill/>
        </p:spPr>
        <p:txBody>
          <a:bodyPr wrap="square" rtlCol="0">
            <a:spAutoFit/>
          </a:bodyPr>
          <a:lstStyle/>
          <a:p>
            <a:r>
              <a:rPr lang="zh-CN" altLang="en-US" dirty="0">
                <a:latin typeface="微软雅黑" pitchFamily="34" charset="-122"/>
                <a:ea typeface="微软雅黑" pitchFamily="34" charset="-122"/>
              </a:rPr>
              <a:t>目的：最小化</a:t>
            </a:r>
            <a:r>
              <a:rPr lang="en-US" altLang="zh-CN" dirty="0">
                <a:latin typeface="微软雅黑" pitchFamily="34" charset="-122"/>
                <a:ea typeface="微软雅黑" pitchFamily="34" charset="-122"/>
              </a:rPr>
              <a:t>MCV</a:t>
            </a:r>
            <a:r>
              <a:rPr lang="zh-CN" altLang="en-US" dirty="0">
                <a:latin typeface="微软雅黑" pitchFamily="34" charset="-122"/>
                <a:ea typeface="微软雅黑" pitchFamily="34" charset="-122"/>
              </a:rPr>
              <a:t>数量以及</a:t>
            </a:r>
            <a:r>
              <a:rPr lang="en-US" altLang="zh-CN" dirty="0">
                <a:latin typeface="微软雅黑" pitchFamily="34" charset="-122"/>
                <a:ea typeface="微软雅黑" pitchFamily="34" charset="-122"/>
              </a:rPr>
              <a:t>depot</a:t>
            </a:r>
            <a:r>
              <a:rPr lang="zh-CN" altLang="en-US" dirty="0">
                <a:latin typeface="微软雅黑" pitchFamily="34" charset="-122"/>
                <a:ea typeface="微软雅黑" pitchFamily="34" charset="-122"/>
              </a:rPr>
              <a:t>优化部署</a:t>
            </a:r>
          </a:p>
        </p:txBody>
      </p:sp>
      <p:grpSp>
        <p:nvGrpSpPr>
          <p:cNvPr id="18" name="组合 17">
            <a:extLst>
              <a:ext uri="{FF2B5EF4-FFF2-40B4-BE49-F238E27FC236}">
                <a16:creationId xmlns:a16="http://schemas.microsoft.com/office/drawing/2014/main" id="{FAA38EE7-D86F-43A7-9DBD-E34D67256BEF}"/>
              </a:ext>
            </a:extLst>
          </p:cNvPr>
          <p:cNvGrpSpPr/>
          <p:nvPr/>
        </p:nvGrpSpPr>
        <p:grpSpPr>
          <a:xfrm>
            <a:off x="444010" y="1096108"/>
            <a:ext cx="11424750" cy="1193926"/>
            <a:chOff x="444010" y="1141078"/>
            <a:chExt cx="11424750" cy="1193926"/>
          </a:xfrm>
        </p:grpSpPr>
        <p:sp>
          <p:nvSpPr>
            <p:cNvPr id="19" name="TextBox 12">
              <a:extLst>
                <a:ext uri="{FF2B5EF4-FFF2-40B4-BE49-F238E27FC236}">
                  <a16:creationId xmlns:a16="http://schemas.microsoft.com/office/drawing/2014/main" id="{0E30FE0A-C927-4F6F-A1C0-472B30916FA7}"/>
                </a:ext>
              </a:extLst>
            </p:cNvPr>
            <p:cNvSpPr txBox="1"/>
            <p:nvPr/>
          </p:nvSpPr>
          <p:spPr>
            <a:xfrm>
              <a:off x="2291775" y="1934894"/>
              <a:ext cx="1760562"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充电回路构建</a:t>
              </a:r>
            </a:p>
          </p:txBody>
        </p:sp>
        <p:sp>
          <p:nvSpPr>
            <p:cNvPr id="20" name="TextBox 13">
              <a:extLst>
                <a:ext uri="{FF2B5EF4-FFF2-40B4-BE49-F238E27FC236}">
                  <a16:creationId xmlns:a16="http://schemas.microsoft.com/office/drawing/2014/main" id="{DF4B7F3D-255D-458A-8D50-FE017A3257BD}"/>
                </a:ext>
              </a:extLst>
            </p:cNvPr>
            <p:cNvSpPr txBox="1"/>
            <p:nvPr/>
          </p:nvSpPr>
          <p:spPr>
            <a:xfrm>
              <a:off x="6107375" y="1904862"/>
              <a:ext cx="2879679"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Depot</a:t>
              </a:r>
              <a:r>
                <a:rPr lang="zh-CN" altLang="en-US" sz="2000" dirty="0">
                  <a:latin typeface="微软雅黑" pitchFamily="34" charset="-122"/>
                  <a:ea typeface="微软雅黑" pitchFamily="34" charset="-122"/>
                </a:rPr>
                <a:t>出发点位置优化</a:t>
              </a:r>
            </a:p>
          </p:txBody>
        </p:sp>
        <p:grpSp>
          <p:nvGrpSpPr>
            <p:cNvPr id="21" name="组合 20">
              <a:extLst>
                <a:ext uri="{FF2B5EF4-FFF2-40B4-BE49-F238E27FC236}">
                  <a16:creationId xmlns:a16="http://schemas.microsoft.com/office/drawing/2014/main" id="{971379B3-A5E2-415E-86B5-833EBF2A4012}"/>
                </a:ext>
              </a:extLst>
            </p:cNvPr>
            <p:cNvGrpSpPr/>
            <p:nvPr/>
          </p:nvGrpSpPr>
          <p:grpSpPr>
            <a:xfrm>
              <a:off x="444010" y="1141078"/>
              <a:ext cx="11424750" cy="648072"/>
              <a:chOff x="444010" y="1141078"/>
              <a:chExt cx="11424750" cy="648072"/>
            </a:xfrm>
          </p:grpSpPr>
          <p:grpSp>
            <p:nvGrpSpPr>
              <p:cNvPr id="23" name="组合 22">
                <a:extLst>
                  <a:ext uri="{FF2B5EF4-FFF2-40B4-BE49-F238E27FC236}">
                    <a16:creationId xmlns:a16="http://schemas.microsoft.com/office/drawing/2014/main" id="{60536263-7513-470B-B305-7791D13F8AC0}"/>
                  </a:ext>
                </a:extLst>
              </p:cNvPr>
              <p:cNvGrpSpPr/>
              <p:nvPr/>
            </p:nvGrpSpPr>
            <p:grpSpPr>
              <a:xfrm>
                <a:off x="5900105" y="1141078"/>
                <a:ext cx="5968655" cy="648072"/>
                <a:chOff x="6271518" y="1130318"/>
                <a:chExt cx="5968655" cy="648072"/>
              </a:xfrm>
            </p:grpSpPr>
            <p:sp>
              <p:nvSpPr>
                <p:cNvPr id="26" name="箭头: V 形 75">
                  <a:extLst>
                    <a:ext uri="{FF2B5EF4-FFF2-40B4-BE49-F238E27FC236}">
                      <a16:creationId xmlns:a16="http://schemas.microsoft.com/office/drawing/2014/main" id="{C064E818-D2BA-4348-A804-7404EA5C72C6}"/>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27" name="组合 26">
                  <a:extLst>
                    <a:ext uri="{FF2B5EF4-FFF2-40B4-BE49-F238E27FC236}">
                      <a16:creationId xmlns:a16="http://schemas.microsoft.com/office/drawing/2014/main" id="{1C4FED0F-5735-4EB9-8A0C-C3A10F577DE0}"/>
                    </a:ext>
                  </a:extLst>
                </p:cNvPr>
                <p:cNvGrpSpPr/>
                <p:nvPr/>
              </p:nvGrpSpPr>
              <p:grpSpPr>
                <a:xfrm>
                  <a:off x="6271518" y="1336413"/>
                  <a:ext cx="5630463" cy="418630"/>
                  <a:chOff x="6271518" y="1336413"/>
                  <a:chExt cx="5630463" cy="418630"/>
                </a:xfrm>
              </p:grpSpPr>
              <p:grpSp>
                <p:nvGrpSpPr>
                  <p:cNvPr id="28" name="Group 3">
                    <a:extLst>
                      <a:ext uri="{FF2B5EF4-FFF2-40B4-BE49-F238E27FC236}">
                        <a16:creationId xmlns:a16="http://schemas.microsoft.com/office/drawing/2014/main" id="{5FA850AD-9097-4AF0-B503-45EB6EFE96AE}"/>
                      </a:ext>
                    </a:extLst>
                  </p:cNvPr>
                  <p:cNvGrpSpPr/>
                  <p:nvPr/>
                </p:nvGrpSpPr>
                <p:grpSpPr>
                  <a:xfrm>
                    <a:off x="6271518" y="1336413"/>
                    <a:ext cx="2884804" cy="418630"/>
                    <a:chOff x="4396450" y="3596761"/>
                    <a:chExt cx="1545748" cy="396941"/>
                  </a:xfrm>
                  <a:solidFill>
                    <a:srgbClr val="5FBCDB"/>
                  </a:solidFill>
                </p:grpSpPr>
                <p:sp>
                  <p:nvSpPr>
                    <p:cNvPr id="32" name="Oval 13">
                      <a:extLst>
                        <a:ext uri="{FF2B5EF4-FFF2-40B4-BE49-F238E27FC236}">
                          <a16:creationId xmlns:a16="http://schemas.microsoft.com/office/drawing/2014/main" id="{8ED0EF1A-BEB2-4548-92BF-3C076B2D9B63}"/>
                        </a:ext>
                      </a:extLst>
                    </p:cNvPr>
                    <p:cNvSpPr/>
                    <p:nvPr/>
                  </p:nvSpPr>
                  <p:spPr>
                    <a:xfrm>
                      <a:off x="5052218" y="3673211"/>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Round Same Side Corner Rectangle 4">
                      <a:extLst>
                        <a:ext uri="{FF2B5EF4-FFF2-40B4-BE49-F238E27FC236}">
                          <a16:creationId xmlns:a16="http://schemas.microsoft.com/office/drawing/2014/main" id="{F6EECADB-4893-4438-83CA-F1C0EEBC9CB9}"/>
                        </a:ext>
                      </a:extLst>
                    </p:cNvPr>
                    <p:cNvSpPr/>
                    <p:nvPr/>
                  </p:nvSpPr>
                  <p:spPr>
                    <a:xfrm rot="16200000">
                      <a:off x="5050883" y="2942328"/>
                      <a:ext cx="236881" cy="154574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Group 10">
                    <a:extLst>
                      <a:ext uri="{FF2B5EF4-FFF2-40B4-BE49-F238E27FC236}">
                        <a16:creationId xmlns:a16="http://schemas.microsoft.com/office/drawing/2014/main" id="{7FE315F7-FE6A-4BB2-BC49-6D74C83A3F7A}"/>
                      </a:ext>
                    </a:extLst>
                  </p:cNvPr>
                  <p:cNvGrpSpPr/>
                  <p:nvPr/>
                </p:nvGrpSpPr>
                <p:grpSpPr>
                  <a:xfrm>
                    <a:off x="9092568" y="1337673"/>
                    <a:ext cx="2809413" cy="417364"/>
                    <a:chOff x="2984192" y="3597959"/>
                    <a:chExt cx="1508847" cy="395745"/>
                  </a:xfrm>
                  <a:solidFill>
                    <a:schemeClr val="bg1">
                      <a:lumMod val="65000"/>
                    </a:schemeClr>
                  </a:solidFill>
                </p:grpSpPr>
                <p:sp>
                  <p:nvSpPr>
                    <p:cNvPr id="30" name="Round Same Side Corner Rectangle 6">
                      <a:extLst>
                        <a:ext uri="{FF2B5EF4-FFF2-40B4-BE49-F238E27FC236}">
                          <a16:creationId xmlns:a16="http://schemas.microsoft.com/office/drawing/2014/main" id="{C170EFFA-C546-4B82-9DC6-E5EDB9FA6018}"/>
                        </a:ext>
                      </a:extLst>
                    </p:cNvPr>
                    <p:cNvSpPr/>
                    <p:nvPr/>
                  </p:nvSpPr>
                  <p:spPr>
                    <a:xfrm rot="5400000" flipH="1">
                      <a:off x="3620176" y="2961975"/>
                      <a:ext cx="236880" cy="1508847"/>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Oval 14">
                      <a:extLst>
                        <a:ext uri="{FF2B5EF4-FFF2-40B4-BE49-F238E27FC236}">
                          <a16:creationId xmlns:a16="http://schemas.microsoft.com/office/drawing/2014/main" id="{AE4181CF-E75E-4A41-ABCF-BDE4673553D8}"/>
                        </a:ext>
                      </a:extLst>
                    </p:cNvPr>
                    <p:cNvSpPr/>
                    <p:nvPr/>
                  </p:nvSpPr>
                  <p:spPr>
                    <a:xfrm>
                      <a:off x="367351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24" name="Round Same Side Corner Rectangle 6">
                <a:extLst>
                  <a:ext uri="{FF2B5EF4-FFF2-40B4-BE49-F238E27FC236}">
                    <a16:creationId xmlns:a16="http://schemas.microsoft.com/office/drawing/2014/main" id="{E8D1B6C1-090C-4334-9844-615992423455}"/>
                  </a:ext>
                </a:extLst>
              </p:cNvPr>
              <p:cNvSpPr/>
              <p:nvPr/>
            </p:nvSpPr>
            <p:spPr>
              <a:xfrm rot="5400000" flipH="1">
                <a:off x="3145722" y="-1353283"/>
                <a:ext cx="248565" cy="5651990"/>
              </a:xfrm>
              <a:prstGeom prst="round2SameRect">
                <a:avLst>
                  <a:gd name="adj1" fmla="val 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Oval 14">
                <a:extLst>
                  <a:ext uri="{FF2B5EF4-FFF2-40B4-BE49-F238E27FC236}">
                    <a16:creationId xmlns:a16="http://schemas.microsoft.com/office/drawing/2014/main" id="{5F5A7297-0F16-41A0-9730-7562859E84A7}"/>
                  </a:ext>
                </a:extLst>
              </p:cNvPr>
              <p:cNvSpPr/>
              <p:nvPr/>
            </p:nvSpPr>
            <p:spPr>
              <a:xfrm>
                <a:off x="2873685" y="1446440"/>
                <a:ext cx="596743" cy="33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TextBox 12">
              <a:extLst>
                <a:ext uri="{FF2B5EF4-FFF2-40B4-BE49-F238E27FC236}">
                  <a16:creationId xmlns:a16="http://schemas.microsoft.com/office/drawing/2014/main" id="{D02CB8C1-CE1B-4802-9893-17D19418CD27}"/>
                </a:ext>
              </a:extLst>
            </p:cNvPr>
            <p:cNvSpPr txBox="1"/>
            <p:nvPr/>
          </p:nvSpPr>
          <p:spPr>
            <a:xfrm>
              <a:off x="9431820" y="1904862"/>
              <a:ext cx="1760562"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充电回路分配</a:t>
              </a:r>
            </a:p>
          </p:txBody>
        </p:sp>
      </p:grpSp>
    </p:spTree>
    <p:extLst>
      <p:ext uri="{BB962C8B-B14F-4D97-AF65-F5344CB8AC3E}">
        <p14:creationId xmlns:p14="http://schemas.microsoft.com/office/powerpoint/2010/main" val="19754993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H_Others_1"/>
          <p:cNvSpPr txBox="1">
            <a:spLocks noChangeArrowheads="1"/>
          </p:cNvSpPr>
          <p:nvPr>
            <p:custDataLst>
              <p:tags r:id="rId2"/>
            </p:custDataLst>
          </p:nvPr>
        </p:nvSpPr>
        <p:spPr bwMode="auto">
          <a:xfrm>
            <a:off x="618190" y="1099573"/>
            <a:ext cx="2520294" cy="52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2800" b="1">
                <a:solidFill>
                  <a:schemeClr val="bg1">
                    <a:lumMod val="50000"/>
                  </a:schemeClr>
                </a:solidFill>
                <a:latin typeface="+mj-lt"/>
                <a:ea typeface="+mj-ea"/>
                <a:cs typeface="+mj-cs"/>
              </a:rPr>
              <a:t>CONTENTS</a:t>
            </a:r>
          </a:p>
        </p:txBody>
      </p:sp>
      <p:grpSp>
        <p:nvGrpSpPr>
          <p:cNvPr id="7" name="组合 6"/>
          <p:cNvGrpSpPr/>
          <p:nvPr>
            <p:custDataLst>
              <p:tags r:id="rId3"/>
            </p:custDataLst>
          </p:nvPr>
        </p:nvGrpSpPr>
        <p:grpSpPr>
          <a:xfrm>
            <a:off x="4329015" y="1343378"/>
            <a:ext cx="3517663" cy="550444"/>
            <a:chOff x="2345715" y="1648189"/>
            <a:chExt cx="3951846" cy="509456"/>
          </a:xfrm>
        </p:grpSpPr>
        <p:sp>
          <p:nvSpPr>
            <p:cNvPr id="10244" name="MH_Entry_1"/>
            <p:cNvSpPr>
              <a:spLocks noChangeArrowheads="1"/>
            </p:cNvSpPr>
            <p:nvPr>
              <p:custDataLst>
                <p:tags r:id="rId12"/>
              </p:custDataLst>
            </p:nvPr>
          </p:nvSpPr>
          <p:spPr bwMode="auto">
            <a:xfrm>
              <a:off x="2345715" y="1648190"/>
              <a:ext cx="3951846" cy="509455"/>
            </a:xfrm>
            <a:prstGeom prst="hexagon">
              <a:avLst>
                <a:gd name="adj" fmla="val 28227"/>
                <a:gd name="vf" fmla="val 115470"/>
              </a:avLst>
            </a:prstGeom>
            <a:solidFill>
              <a:schemeClr val="accent1"/>
            </a:solidFill>
            <a:ln w="34925" cmpd="sng">
              <a:solidFill>
                <a:srgbClr val="FFFFFF"/>
              </a:solidFill>
              <a:miter lim="800000"/>
            </a:ln>
          </p:spPr>
          <p:txBody>
            <a:bodyPr wrap="square" lIns="467878" tIns="0" rIns="71981" bIns="0"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2400" dirty="0">
                  <a:solidFill>
                    <a:schemeClr val="bg1"/>
                  </a:solidFill>
                  <a:latin typeface="+mn-lt"/>
                  <a:ea typeface="+mn-ea"/>
                </a:rPr>
                <a:t>研究背景</a:t>
              </a:r>
            </a:p>
          </p:txBody>
        </p:sp>
        <p:sp>
          <p:nvSpPr>
            <p:cNvPr id="10245" name="MH_Number_1"/>
            <p:cNvSpPr/>
            <p:nvPr>
              <p:custDataLst>
                <p:tags r:id="rId13"/>
              </p:custDataLst>
            </p:nvPr>
          </p:nvSpPr>
          <p:spPr bwMode="auto">
            <a:xfrm>
              <a:off x="2488552" y="1648189"/>
              <a:ext cx="584048" cy="507868"/>
            </a:xfrm>
            <a:custGeom>
              <a:avLst/>
              <a:gdLst>
                <a:gd name="T0" fmla="*/ 358818 w 373220"/>
                <a:gd name="T1" fmla="*/ 0 h 323217"/>
                <a:gd name="T2" fmla="*/ 1076453 w 373220"/>
                <a:gd name="T3" fmla="*/ 0 h 323217"/>
                <a:gd name="T4" fmla="*/ 1435271 w 373220"/>
                <a:gd name="T5" fmla="*/ 627443 h 323217"/>
                <a:gd name="T6" fmla="*/ 1076453 w 373220"/>
                <a:gd name="T7" fmla="*/ 1254881 h 323217"/>
                <a:gd name="T8" fmla="*/ 358822 w 373220"/>
                <a:gd name="T9" fmla="*/ 1254876 h 323217"/>
                <a:gd name="T10" fmla="*/ 0 w 373220"/>
                <a:gd name="T11" fmla="*/ 627438 h 323217"/>
                <a:gd name="T12" fmla="*/ 358818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34925" cmpd="sng">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Webdings" panose="05030102010509060703" pitchFamily="18" charset="2"/>
                <a:buNone/>
              </a:pPr>
              <a:r>
                <a:rPr lang="en-US" sz="2400">
                  <a:solidFill>
                    <a:schemeClr val="bg1"/>
                  </a:solidFill>
                  <a:latin typeface="+mn-lt"/>
                  <a:ea typeface="+mn-ea"/>
                </a:rPr>
                <a:t>1</a:t>
              </a:r>
              <a:endParaRPr lang="zh-CN" altLang="en-US" sz="2400">
                <a:solidFill>
                  <a:schemeClr val="bg1"/>
                </a:solidFill>
                <a:latin typeface="+mn-lt"/>
                <a:ea typeface="+mn-ea"/>
              </a:endParaRPr>
            </a:p>
          </p:txBody>
        </p:sp>
      </p:grpSp>
      <p:grpSp>
        <p:nvGrpSpPr>
          <p:cNvPr id="8" name="组合 7"/>
          <p:cNvGrpSpPr/>
          <p:nvPr>
            <p:custDataLst>
              <p:tags r:id="rId4"/>
            </p:custDataLst>
          </p:nvPr>
        </p:nvGrpSpPr>
        <p:grpSpPr>
          <a:xfrm>
            <a:off x="4329015" y="2345258"/>
            <a:ext cx="3520488" cy="550443"/>
            <a:chOff x="5930944" y="2368727"/>
            <a:chExt cx="3955020" cy="509455"/>
          </a:xfrm>
        </p:grpSpPr>
        <p:sp>
          <p:nvSpPr>
            <p:cNvPr id="10246" name="MH_Entry_2"/>
            <p:cNvSpPr>
              <a:spLocks noChangeArrowheads="1"/>
            </p:cNvSpPr>
            <p:nvPr>
              <p:custDataLst>
                <p:tags r:id="rId10"/>
              </p:custDataLst>
            </p:nvPr>
          </p:nvSpPr>
          <p:spPr bwMode="auto">
            <a:xfrm>
              <a:off x="5930944" y="2368727"/>
              <a:ext cx="3955020" cy="509455"/>
            </a:xfrm>
            <a:prstGeom prst="hexagon">
              <a:avLst>
                <a:gd name="adj" fmla="val 28250"/>
                <a:gd name="vf" fmla="val 115470"/>
              </a:avLst>
            </a:prstGeom>
            <a:solidFill>
              <a:schemeClr val="accent2"/>
            </a:solidFill>
            <a:ln w="34925" cmpd="sng">
              <a:solidFill>
                <a:srgbClr val="FFFFFF"/>
              </a:solidFill>
              <a:miter lim="800000"/>
            </a:ln>
          </p:spPr>
          <p:txBody>
            <a:bodyPr wrap="square" lIns="467878" tIns="0" rIns="71981" bIns="0"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2400" dirty="0">
                  <a:solidFill>
                    <a:schemeClr val="bg1"/>
                  </a:solidFill>
                  <a:latin typeface="+mn-lt"/>
                  <a:ea typeface="+mn-ea"/>
                </a:rPr>
                <a:t>相关工作</a:t>
              </a:r>
            </a:p>
          </p:txBody>
        </p:sp>
        <p:sp>
          <p:nvSpPr>
            <p:cNvPr id="10247" name="MH_Number_2"/>
            <p:cNvSpPr/>
            <p:nvPr>
              <p:custDataLst>
                <p:tags r:id="rId11"/>
              </p:custDataLst>
            </p:nvPr>
          </p:nvSpPr>
          <p:spPr bwMode="auto">
            <a:xfrm>
              <a:off x="6072195" y="2368727"/>
              <a:ext cx="587222" cy="507868"/>
            </a:xfrm>
            <a:custGeom>
              <a:avLst/>
              <a:gdLst>
                <a:gd name="T0" fmla="*/ 231104 w 373220"/>
                <a:gd name="T1" fmla="*/ 0 h 323217"/>
                <a:gd name="T2" fmla="*/ 693309 w 373220"/>
                <a:gd name="T3" fmla="*/ 0 h 323217"/>
                <a:gd name="T4" fmla="*/ 924413 w 373220"/>
                <a:gd name="T5" fmla="*/ 399213 h 323217"/>
                <a:gd name="T6" fmla="*/ 693309 w 373220"/>
                <a:gd name="T7" fmla="*/ 798423 h 323217"/>
                <a:gd name="T8" fmla="*/ 231105 w 373220"/>
                <a:gd name="T9" fmla="*/ 798420 h 323217"/>
                <a:gd name="T10" fmla="*/ 0 w 373220"/>
                <a:gd name="T11" fmla="*/ 399210 h 323217"/>
                <a:gd name="T12" fmla="*/ 231104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2"/>
            </a:solidFill>
            <a:ln w="34925" cmpd="sng">
              <a:solidFill>
                <a:srgbClr val="FFFFFF"/>
              </a:solidFill>
              <a:miter lim="800000"/>
            </a:ln>
          </p:spPr>
          <p:txBody>
            <a:bodyPr wrap="square" lIns="0" tIns="0" rIns="0" bIns="0"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Webdings" panose="05030102010509060703" pitchFamily="18" charset="2"/>
                <a:buNone/>
              </a:pPr>
              <a:r>
                <a:rPr lang="en-US" sz="2400">
                  <a:solidFill>
                    <a:schemeClr val="bg1"/>
                  </a:solidFill>
                  <a:latin typeface="+mn-lt"/>
                  <a:ea typeface="+mn-ea"/>
                </a:rPr>
                <a:t>2</a:t>
              </a:r>
              <a:endParaRPr lang="zh-CN" altLang="en-US" sz="2400">
                <a:solidFill>
                  <a:schemeClr val="bg1"/>
                </a:solidFill>
                <a:latin typeface="+mn-lt"/>
                <a:ea typeface="+mn-ea"/>
              </a:endParaRPr>
            </a:p>
          </p:txBody>
        </p:sp>
      </p:grpSp>
      <p:grpSp>
        <p:nvGrpSpPr>
          <p:cNvPr id="9" name="组合 8"/>
          <p:cNvGrpSpPr/>
          <p:nvPr>
            <p:custDataLst>
              <p:tags r:id="rId5"/>
            </p:custDataLst>
          </p:nvPr>
        </p:nvGrpSpPr>
        <p:grpSpPr>
          <a:xfrm>
            <a:off x="4325915" y="3450832"/>
            <a:ext cx="3517663" cy="562701"/>
            <a:chOff x="2342232" y="3598719"/>
            <a:chExt cx="3951846" cy="520801"/>
          </a:xfrm>
        </p:grpSpPr>
        <p:sp>
          <p:nvSpPr>
            <p:cNvPr id="10248" name="MH_Entry_3"/>
            <p:cNvSpPr>
              <a:spLocks noChangeArrowheads="1"/>
            </p:cNvSpPr>
            <p:nvPr>
              <p:custDataLst>
                <p:tags r:id="rId8"/>
              </p:custDataLst>
            </p:nvPr>
          </p:nvSpPr>
          <p:spPr bwMode="auto">
            <a:xfrm>
              <a:off x="2342232" y="3598719"/>
              <a:ext cx="3951846" cy="509455"/>
            </a:xfrm>
            <a:prstGeom prst="hexagon">
              <a:avLst>
                <a:gd name="adj" fmla="val 28227"/>
                <a:gd name="vf" fmla="val 115470"/>
              </a:avLst>
            </a:prstGeom>
            <a:solidFill>
              <a:schemeClr val="accent1"/>
            </a:solidFill>
            <a:ln w="34925" cmpd="sng">
              <a:solidFill>
                <a:srgbClr val="FFFFFF"/>
              </a:solidFill>
              <a:miter lim="800000"/>
            </a:ln>
          </p:spPr>
          <p:txBody>
            <a:bodyPr wrap="square" lIns="467878" tIns="0" rIns="71981" bIns="0"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2400" dirty="0">
                  <a:solidFill>
                    <a:schemeClr val="bg1"/>
                  </a:solidFill>
                  <a:latin typeface="+mn-lt"/>
                  <a:ea typeface="+mn-ea"/>
                </a:rPr>
                <a:t>研究思路</a:t>
              </a:r>
            </a:p>
          </p:txBody>
        </p:sp>
        <p:sp>
          <p:nvSpPr>
            <p:cNvPr id="10249" name="MH_Number_3"/>
            <p:cNvSpPr/>
            <p:nvPr>
              <p:custDataLst>
                <p:tags r:id="rId9"/>
              </p:custDataLst>
            </p:nvPr>
          </p:nvSpPr>
          <p:spPr bwMode="auto">
            <a:xfrm>
              <a:off x="2488552" y="3611652"/>
              <a:ext cx="584048" cy="507868"/>
            </a:xfrm>
            <a:custGeom>
              <a:avLst/>
              <a:gdLst>
                <a:gd name="T0" fmla="*/ 358818 w 373220"/>
                <a:gd name="T1" fmla="*/ 0 h 323217"/>
                <a:gd name="T2" fmla="*/ 1076453 w 373220"/>
                <a:gd name="T3" fmla="*/ 0 h 323217"/>
                <a:gd name="T4" fmla="*/ 1435271 w 373220"/>
                <a:gd name="T5" fmla="*/ 627443 h 323217"/>
                <a:gd name="T6" fmla="*/ 1076453 w 373220"/>
                <a:gd name="T7" fmla="*/ 1254881 h 323217"/>
                <a:gd name="T8" fmla="*/ 358822 w 373220"/>
                <a:gd name="T9" fmla="*/ 1254876 h 323217"/>
                <a:gd name="T10" fmla="*/ 0 w 373220"/>
                <a:gd name="T11" fmla="*/ 627438 h 323217"/>
                <a:gd name="T12" fmla="*/ 358818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34925" cmpd="sng">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Webdings" panose="05030102010509060703" pitchFamily="18" charset="2"/>
                <a:buNone/>
              </a:pPr>
              <a:r>
                <a:rPr lang="en-US" sz="2400" dirty="0">
                  <a:solidFill>
                    <a:schemeClr val="bg1"/>
                  </a:solidFill>
                  <a:latin typeface="+mn-lt"/>
                  <a:ea typeface="+mn-ea"/>
                </a:rPr>
                <a:t>3</a:t>
              </a:r>
              <a:endParaRPr lang="zh-CN" altLang="en-US" sz="2400" dirty="0">
                <a:solidFill>
                  <a:schemeClr val="bg1"/>
                </a:solidFill>
                <a:latin typeface="+mn-lt"/>
                <a:ea typeface="+mn-ea"/>
              </a:endParaRPr>
            </a:p>
          </p:txBody>
        </p:sp>
      </p:grpSp>
      <p:grpSp>
        <p:nvGrpSpPr>
          <p:cNvPr id="2" name="组合 1"/>
          <p:cNvGrpSpPr/>
          <p:nvPr/>
        </p:nvGrpSpPr>
        <p:grpSpPr>
          <a:xfrm>
            <a:off x="4329015" y="4487260"/>
            <a:ext cx="3517663" cy="550441"/>
            <a:chOff x="4329015" y="4459124"/>
            <a:chExt cx="3517663" cy="550441"/>
          </a:xfrm>
        </p:grpSpPr>
        <p:sp>
          <p:nvSpPr>
            <p:cNvPr id="10252" name="MH_Entry_5"/>
            <p:cNvSpPr>
              <a:spLocks noChangeArrowheads="1"/>
            </p:cNvSpPr>
            <p:nvPr>
              <p:custDataLst>
                <p:tags r:id="rId6"/>
              </p:custDataLst>
            </p:nvPr>
          </p:nvSpPr>
          <p:spPr bwMode="auto">
            <a:xfrm>
              <a:off x="4329015" y="4459124"/>
              <a:ext cx="3517663" cy="550441"/>
            </a:xfrm>
            <a:prstGeom prst="hexagon">
              <a:avLst>
                <a:gd name="adj" fmla="val 28227"/>
                <a:gd name="vf" fmla="val 115470"/>
              </a:avLst>
            </a:prstGeom>
            <a:solidFill>
              <a:schemeClr val="accent2"/>
            </a:solidFill>
            <a:ln w="34925" cmpd="sng">
              <a:solidFill>
                <a:srgbClr val="FFFFFF"/>
              </a:solidFill>
              <a:miter lim="800000"/>
            </a:ln>
          </p:spPr>
          <p:txBody>
            <a:bodyPr wrap="square" lIns="467878" tIns="0" rIns="71981" bIns="0" anchor="ctr">
              <a:normAutofit/>
            </a:bodyPr>
            <a:lstStyle/>
            <a:p>
              <a:pPr algn="ctr"/>
              <a:r>
                <a:rPr lang="zh-CN" altLang="en-US" sz="2400" dirty="0">
                  <a:solidFill>
                    <a:schemeClr val="bg1"/>
                  </a:solidFill>
                  <a:sym typeface="+mn-ea"/>
                </a:rPr>
                <a:t>下一步工作</a:t>
              </a:r>
              <a:endParaRPr lang="zh-CN" altLang="en-US" sz="2400" dirty="0">
                <a:solidFill>
                  <a:schemeClr val="bg1"/>
                </a:solidFill>
              </a:endParaRPr>
            </a:p>
          </p:txBody>
        </p:sp>
        <p:sp>
          <p:nvSpPr>
            <p:cNvPr id="18" name="MH_Number_3"/>
            <p:cNvSpPr/>
            <p:nvPr>
              <p:custDataLst>
                <p:tags r:id="rId7"/>
              </p:custDataLst>
            </p:nvPr>
          </p:nvSpPr>
          <p:spPr bwMode="auto">
            <a:xfrm>
              <a:off x="4457572" y="4459126"/>
              <a:ext cx="519880" cy="548728"/>
            </a:xfrm>
            <a:custGeom>
              <a:avLst/>
              <a:gdLst>
                <a:gd name="T0" fmla="*/ 358818 w 373220"/>
                <a:gd name="T1" fmla="*/ 0 h 323217"/>
                <a:gd name="T2" fmla="*/ 1076453 w 373220"/>
                <a:gd name="T3" fmla="*/ 0 h 323217"/>
                <a:gd name="T4" fmla="*/ 1435271 w 373220"/>
                <a:gd name="T5" fmla="*/ 627443 h 323217"/>
                <a:gd name="T6" fmla="*/ 1076453 w 373220"/>
                <a:gd name="T7" fmla="*/ 1254881 h 323217"/>
                <a:gd name="T8" fmla="*/ 358822 w 373220"/>
                <a:gd name="T9" fmla="*/ 1254876 h 323217"/>
                <a:gd name="T10" fmla="*/ 0 w 373220"/>
                <a:gd name="T11" fmla="*/ 627438 h 323217"/>
                <a:gd name="T12" fmla="*/ 358818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2"/>
            </a:solidFill>
            <a:ln w="34925" cmpd="sng">
              <a:solidFill>
                <a:srgbClr val="FFFFFF"/>
              </a:solidFill>
              <a:miter lim="800000"/>
            </a:ln>
            <a:extLst/>
          </p:spPr>
          <p:txBody>
            <a:bodyPr wrap="square" lIns="0" tIns="0" rIns="0" bIns="0" anchor="ctr">
              <a:normAutofit/>
            </a:bodyPr>
            <a:lstStyle/>
            <a:p>
              <a:pPr algn="ctr">
                <a:lnSpc>
                  <a:spcPct val="110000"/>
                </a:lnSpc>
                <a:spcBef>
                  <a:spcPct val="0"/>
                </a:spcBef>
                <a:buFont typeface="Webdings" panose="05030102010509060703" pitchFamily="18" charset="2"/>
                <a:buNone/>
              </a:pPr>
              <a:r>
                <a:rPr lang="en-US" altLang="zh-CN" sz="2400" dirty="0">
                  <a:solidFill>
                    <a:schemeClr val="bg1"/>
                  </a:solidFill>
                </a:rPr>
                <a:t>4</a:t>
              </a:r>
              <a:endParaRPr lang="zh-CN" altLang="en-US" sz="2400" dirty="0">
                <a:solidFill>
                  <a:schemeClr val="bg1"/>
                </a:solidFill>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C7A388-D884-4766-9794-A76485F84222}"/>
              </a:ext>
            </a:extLst>
          </p:cNvPr>
          <p:cNvPicPr>
            <a:picLocks noChangeAspect="1"/>
          </p:cNvPicPr>
          <p:nvPr/>
        </p:nvPicPr>
        <p:blipFill>
          <a:blip r:embed="rId2"/>
          <a:stretch>
            <a:fillRect/>
          </a:stretch>
        </p:blipFill>
        <p:spPr>
          <a:xfrm>
            <a:off x="1601779" y="2809506"/>
            <a:ext cx="1950891" cy="613137"/>
          </a:xfrm>
          <a:prstGeom prst="rect">
            <a:avLst/>
          </a:prstGeom>
        </p:spPr>
      </p:pic>
      <p:sp>
        <p:nvSpPr>
          <p:cNvPr id="4" name="标题 1">
            <a:extLst>
              <a:ext uri="{FF2B5EF4-FFF2-40B4-BE49-F238E27FC236}">
                <a16:creationId xmlns:a16="http://schemas.microsoft.com/office/drawing/2014/main" id="{310C0D4C-9487-4C49-9E00-B54EDF0B84F5}"/>
              </a:ext>
            </a:extLst>
          </p:cNvPr>
          <p:cNvSpPr>
            <a:spLocks noGrp="1"/>
          </p:cNvSpPr>
          <p:nvPr>
            <p:ph type="title"/>
          </p:nvPr>
        </p:nvSpPr>
        <p:spPr>
          <a:xfrm>
            <a:off x="295695" y="260350"/>
            <a:ext cx="10972800"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grpSp>
        <p:nvGrpSpPr>
          <p:cNvPr id="5" name="组合 4">
            <a:extLst>
              <a:ext uri="{FF2B5EF4-FFF2-40B4-BE49-F238E27FC236}">
                <a16:creationId xmlns:a16="http://schemas.microsoft.com/office/drawing/2014/main" id="{3603F56F-E139-47EC-8907-038A4B5963CC}"/>
              </a:ext>
            </a:extLst>
          </p:cNvPr>
          <p:cNvGrpSpPr/>
          <p:nvPr/>
        </p:nvGrpSpPr>
        <p:grpSpPr>
          <a:xfrm>
            <a:off x="353966" y="1021158"/>
            <a:ext cx="11514794" cy="648072"/>
            <a:chOff x="725379" y="1130318"/>
            <a:chExt cx="11514794" cy="648072"/>
          </a:xfrm>
        </p:grpSpPr>
        <p:sp>
          <p:nvSpPr>
            <p:cNvPr id="6" name="箭头: V 形 75">
              <a:extLst>
                <a:ext uri="{FF2B5EF4-FFF2-40B4-BE49-F238E27FC236}">
                  <a16:creationId xmlns:a16="http://schemas.microsoft.com/office/drawing/2014/main" id="{503BF346-F649-4C92-9DA4-30DBA9073927}"/>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7" name="组合 6">
              <a:extLst>
                <a:ext uri="{FF2B5EF4-FFF2-40B4-BE49-F238E27FC236}">
                  <a16:creationId xmlns:a16="http://schemas.microsoft.com/office/drawing/2014/main" id="{3CF6BC69-7AB6-4BDB-904F-911C8CD85662}"/>
                </a:ext>
              </a:extLst>
            </p:cNvPr>
            <p:cNvGrpSpPr/>
            <p:nvPr/>
          </p:nvGrpSpPr>
          <p:grpSpPr>
            <a:xfrm>
              <a:off x="725379" y="1322678"/>
              <a:ext cx="11176605" cy="455708"/>
              <a:chOff x="725379" y="1322678"/>
              <a:chExt cx="11176605" cy="455708"/>
            </a:xfrm>
          </p:grpSpPr>
          <p:grpSp>
            <p:nvGrpSpPr>
              <p:cNvPr id="8" name="Group 3">
                <a:extLst>
                  <a:ext uri="{FF2B5EF4-FFF2-40B4-BE49-F238E27FC236}">
                    <a16:creationId xmlns:a16="http://schemas.microsoft.com/office/drawing/2014/main" id="{F148F56B-2CB5-4945-99E3-9731AFA34F1B}"/>
                  </a:ext>
                </a:extLst>
              </p:cNvPr>
              <p:cNvGrpSpPr/>
              <p:nvPr/>
            </p:nvGrpSpPr>
            <p:grpSpPr>
              <a:xfrm>
                <a:off x="725379" y="1322686"/>
                <a:ext cx="5393692" cy="455700"/>
                <a:chOff x="1424694" y="3583743"/>
                <a:chExt cx="2890071" cy="432090"/>
              </a:xfrm>
              <a:solidFill>
                <a:srgbClr val="5FBCDB"/>
              </a:solidFill>
            </p:grpSpPr>
            <p:sp>
              <p:nvSpPr>
                <p:cNvPr id="12" name="Round Same Side Corner Rectangle 4">
                  <a:extLst>
                    <a:ext uri="{FF2B5EF4-FFF2-40B4-BE49-F238E27FC236}">
                      <a16:creationId xmlns:a16="http://schemas.microsoft.com/office/drawing/2014/main" id="{34B3D7A6-29DB-4486-8332-82D64B42E437}"/>
                    </a:ext>
                  </a:extLst>
                </p:cNvPr>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Oval 13">
                  <a:extLst>
                    <a:ext uri="{FF2B5EF4-FFF2-40B4-BE49-F238E27FC236}">
                      <a16:creationId xmlns:a16="http://schemas.microsoft.com/office/drawing/2014/main" id="{841C2813-ABD4-4876-AB97-F47F695EC0E4}"/>
                    </a:ext>
                  </a:extLst>
                </p:cNvPr>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10">
                <a:extLst>
                  <a:ext uri="{FF2B5EF4-FFF2-40B4-BE49-F238E27FC236}">
                    <a16:creationId xmlns:a16="http://schemas.microsoft.com/office/drawing/2014/main" id="{3B2CA82E-42AF-4B8C-8EBC-A0C55A9A81CA}"/>
                  </a:ext>
                </a:extLst>
              </p:cNvPr>
              <p:cNvGrpSpPr/>
              <p:nvPr/>
            </p:nvGrpSpPr>
            <p:grpSpPr>
              <a:xfrm>
                <a:off x="6119070" y="1322678"/>
                <a:ext cx="5782914" cy="432354"/>
                <a:chOff x="1387220" y="3583745"/>
                <a:chExt cx="3105820" cy="409959"/>
              </a:xfrm>
              <a:solidFill>
                <a:schemeClr val="bg1">
                  <a:lumMod val="65000"/>
                </a:schemeClr>
              </a:solidFill>
            </p:grpSpPr>
            <p:sp>
              <p:nvSpPr>
                <p:cNvPr id="10" name="Round Same Side Corner Rectangle 6">
                  <a:extLst>
                    <a:ext uri="{FF2B5EF4-FFF2-40B4-BE49-F238E27FC236}">
                      <a16:creationId xmlns:a16="http://schemas.microsoft.com/office/drawing/2014/main" id="{D0733FC8-294E-49D5-976F-299E65E35E53}"/>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14">
                  <a:extLst>
                    <a:ext uri="{FF2B5EF4-FFF2-40B4-BE49-F238E27FC236}">
                      <a16:creationId xmlns:a16="http://schemas.microsoft.com/office/drawing/2014/main" id="{D6E5C551-7746-4BF7-B8BF-219D3A8BD491}"/>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14" name="TextBox 16">
            <a:extLst>
              <a:ext uri="{FF2B5EF4-FFF2-40B4-BE49-F238E27FC236}">
                <a16:creationId xmlns:a16="http://schemas.microsoft.com/office/drawing/2014/main" id="{41F35DC2-1EE3-4894-97A1-1FB361F99F71}"/>
              </a:ext>
            </a:extLst>
          </p:cNvPr>
          <p:cNvSpPr txBox="1"/>
          <p:nvPr/>
        </p:nvSpPr>
        <p:spPr>
          <a:xfrm>
            <a:off x="3064264" y="805443"/>
            <a:ext cx="5697938"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充电回路构建</a:t>
            </a:r>
            <a:r>
              <a:rPr lang="en-US" altLang="zh-CN" sz="200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周期性充电模式</a:t>
            </a:r>
            <a:r>
              <a:rPr lang="zh-CN" altLang="en-US" sz="2000" dirty="0">
                <a:latin typeface="微软雅黑" pitchFamily="34" charset="-122"/>
                <a:ea typeface="微软雅黑" pitchFamily="34" charset="-122"/>
              </a:rPr>
              <a:t>）</a:t>
            </a:r>
          </a:p>
        </p:txBody>
      </p:sp>
      <p:sp>
        <p:nvSpPr>
          <p:cNvPr id="15" name="TextBox 12">
            <a:extLst>
              <a:ext uri="{FF2B5EF4-FFF2-40B4-BE49-F238E27FC236}">
                <a16:creationId xmlns:a16="http://schemas.microsoft.com/office/drawing/2014/main" id="{C1E2C511-C668-4983-82EF-0C717BD49C6E}"/>
              </a:ext>
            </a:extLst>
          </p:cNvPr>
          <p:cNvSpPr txBox="1"/>
          <p:nvPr/>
        </p:nvSpPr>
        <p:spPr>
          <a:xfrm>
            <a:off x="1723793" y="1684905"/>
            <a:ext cx="281823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充电任务可调度性条件</a:t>
            </a:r>
          </a:p>
        </p:txBody>
      </p:sp>
      <p:sp>
        <p:nvSpPr>
          <p:cNvPr id="16" name="TextBox 14">
            <a:extLst>
              <a:ext uri="{FF2B5EF4-FFF2-40B4-BE49-F238E27FC236}">
                <a16:creationId xmlns:a16="http://schemas.microsoft.com/office/drawing/2014/main" id="{9DD5A3AC-EA8B-444D-ACEE-8590618E7B03}"/>
              </a:ext>
            </a:extLst>
          </p:cNvPr>
          <p:cNvSpPr txBox="1"/>
          <p:nvPr/>
        </p:nvSpPr>
        <p:spPr>
          <a:xfrm>
            <a:off x="728188" y="1995075"/>
            <a:ext cx="5104263"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微软雅黑" pitchFamily="34" charset="-122"/>
                <a:ea typeface="微软雅黑" pitchFamily="34" charset="-122"/>
              </a:rPr>
              <a:t>影响因素：</a:t>
            </a:r>
            <a:endParaRPr lang="en-US" altLang="zh-CN" b="1" dirty="0">
              <a:latin typeface="微软雅黑" pitchFamily="34" charset="-122"/>
              <a:ea typeface="微软雅黑" pitchFamily="34" charset="-122"/>
            </a:endParaRPr>
          </a:p>
          <a:p>
            <a:r>
              <a:rPr lang="en-US" altLang="zh-CN" b="1" dirty="0">
                <a:latin typeface="微软雅黑" pitchFamily="34" charset="-122"/>
                <a:ea typeface="微软雅黑" pitchFamily="34" charset="-122"/>
              </a:rPr>
              <a:t>    </a:t>
            </a:r>
            <a:r>
              <a:rPr lang="zh-CN" altLang="en-US" dirty="0">
                <a:latin typeface="微软雅黑" pitchFamily="34" charset="-122"/>
                <a:ea typeface="微软雅黑" pitchFamily="34" charset="-122"/>
              </a:rPr>
              <a:t>周期约束，能量约束</a:t>
            </a:r>
            <a:endParaRPr lang="en-US" altLang="zh-CN" dirty="0">
              <a:latin typeface="微软雅黑" pitchFamily="34" charset="-122"/>
              <a:ea typeface="微软雅黑" pitchFamily="34" charset="-122"/>
            </a:endParaRPr>
          </a:p>
          <a:p>
            <a:pPr marL="285750" indent="-285750">
              <a:buFont typeface="Arial" panose="020B0604020202020204" pitchFamily="34" charset="0"/>
              <a:buChar char="•"/>
            </a:pPr>
            <a:r>
              <a:rPr lang="zh-CN" altLang="en-US" b="1" dirty="0">
                <a:latin typeface="微软雅黑" pitchFamily="34" charset="-122"/>
                <a:ea typeface="微软雅黑" pitchFamily="34" charset="-122"/>
              </a:rPr>
              <a:t>周期性充电模式下的充电任务可调度性条件</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p:pic>
        <p:nvPicPr>
          <p:cNvPr id="18" name="图片 17">
            <a:extLst>
              <a:ext uri="{FF2B5EF4-FFF2-40B4-BE49-F238E27FC236}">
                <a16:creationId xmlns:a16="http://schemas.microsoft.com/office/drawing/2014/main" id="{345ADEB4-D846-403D-B62D-75B07C9BD625}"/>
              </a:ext>
            </a:extLst>
          </p:cNvPr>
          <p:cNvPicPr>
            <a:picLocks noChangeAspect="1"/>
          </p:cNvPicPr>
          <p:nvPr/>
        </p:nvPicPr>
        <p:blipFill>
          <a:blip r:embed="rId3"/>
          <a:stretch>
            <a:fillRect/>
          </a:stretch>
        </p:blipFill>
        <p:spPr>
          <a:xfrm>
            <a:off x="1571799" y="3365302"/>
            <a:ext cx="3760702" cy="546710"/>
          </a:xfrm>
          <a:prstGeom prst="rect">
            <a:avLst/>
          </a:prstGeom>
        </p:spPr>
      </p:pic>
      <p:pic>
        <p:nvPicPr>
          <p:cNvPr id="19" name="图片 18">
            <a:extLst>
              <a:ext uri="{FF2B5EF4-FFF2-40B4-BE49-F238E27FC236}">
                <a16:creationId xmlns:a16="http://schemas.microsoft.com/office/drawing/2014/main" id="{52B37237-BEFA-4349-81A4-7FA8A216A7E4}"/>
              </a:ext>
            </a:extLst>
          </p:cNvPr>
          <p:cNvPicPr>
            <a:picLocks noChangeAspect="1"/>
          </p:cNvPicPr>
          <p:nvPr/>
        </p:nvPicPr>
        <p:blipFill>
          <a:blip r:embed="rId4"/>
          <a:stretch>
            <a:fillRect/>
          </a:stretch>
        </p:blipFill>
        <p:spPr>
          <a:xfrm>
            <a:off x="893831" y="3971972"/>
            <a:ext cx="4476750" cy="2076450"/>
          </a:xfrm>
          <a:prstGeom prst="rect">
            <a:avLst/>
          </a:prstGeom>
        </p:spPr>
      </p:pic>
      <p:sp>
        <p:nvSpPr>
          <p:cNvPr id="20" name="矩形 19">
            <a:extLst>
              <a:ext uri="{FF2B5EF4-FFF2-40B4-BE49-F238E27FC236}">
                <a16:creationId xmlns:a16="http://schemas.microsoft.com/office/drawing/2014/main" id="{38BCF8EF-B6D7-4B78-AFD6-3E1284D87672}"/>
              </a:ext>
            </a:extLst>
          </p:cNvPr>
          <p:cNvSpPr/>
          <p:nvPr/>
        </p:nvSpPr>
        <p:spPr>
          <a:xfrm>
            <a:off x="491318" y="1696983"/>
            <a:ext cx="5513695" cy="44113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12">
            <a:extLst>
              <a:ext uri="{FF2B5EF4-FFF2-40B4-BE49-F238E27FC236}">
                <a16:creationId xmlns:a16="http://schemas.microsoft.com/office/drawing/2014/main" id="{10ABD3B1-4EBD-427E-9A20-10C0FC20ED95}"/>
              </a:ext>
            </a:extLst>
          </p:cNvPr>
          <p:cNvSpPr txBox="1"/>
          <p:nvPr/>
        </p:nvSpPr>
        <p:spPr>
          <a:xfrm>
            <a:off x="7237488" y="1693065"/>
            <a:ext cx="2818231"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充电回路构建</a:t>
            </a:r>
          </a:p>
        </p:txBody>
      </p:sp>
    </p:spTree>
    <p:extLst>
      <p:ext uri="{BB962C8B-B14F-4D97-AF65-F5344CB8AC3E}">
        <p14:creationId xmlns:p14="http://schemas.microsoft.com/office/powerpoint/2010/main" val="16850889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9B749FA-D33A-4903-A113-BB8B6A9D48A8}"/>
              </a:ext>
            </a:extLst>
          </p:cNvPr>
          <p:cNvSpPr>
            <a:spLocks noGrp="1"/>
          </p:cNvSpPr>
          <p:nvPr>
            <p:ph type="title"/>
          </p:nvPr>
        </p:nvSpPr>
        <p:spPr>
          <a:xfrm>
            <a:off x="502481" y="260351"/>
            <a:ext cx="10973117"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sp>
        <p:nvSpPr>
          <p:cNvPr id="5" name="TextBox 16">
            <a:extLst>
              <a:ext uri="{FF2B5EF4-FFF2-40B4-BE49-F238E27FC236}">
                <a16:creationId xmlns:a16="http://schemas.microsoft.com/office/drawing/2014/main" id="{52487B79-3200-4F98-BE76-0F8A4BAF4654}"/>
              </a:ext>
            </a:extLst>
          </p:cNvPr>
          <p:cNvSpPr txBox="1"/>
          <p:nvPr/>
        </p:nvSpPr>
        <p:spPr>
          <a:xfrm>
            <a:off x="3064264" y="805443"/>
            <a:ext cx="5697938"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充电回路构建</a:t>
            </a:r>
            <a:r>
              <a:rPr lang="en-US" altLang="zh-CN" sz="200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周期性充电模式</a:t>
            </a:r>
            <a:r>
              <a:rPr lang="zh-CN" altLang="en-US" sz="2000" dirty="0">
                <a:latin typeface="微软雅黑" pitchFamily="34" charset="-122"/>
                <a:ea typeface="微软雅黑" pitchFamily="34" charset="-122"/>
              </a:rPr>
              <a:t>）</a:t>
            </a:r>
          </a:p>
        </p:txBody>
      </p:sp>
      <p:grpSp>
        <p:nvGrpSpPr>
          <p:cNvPr id="6" name="组合 5">
            <a:extLst>
              <a:ext uri="{FF2B5EF4-FFF2-40B4-BE49-F238E27FC236}">
                <a16:creationId xmlns:a16="http://schemas.microsoft.com/office/drawing/2014/main" id="{8E1C9E63-F757-4C95-A86D-A1AAE484A475}"/>
              </a:ext>
            </a:extLst>
          </p:cNvPr>
          <p:cNvGrpSpPr/>
          <p:nvPr/>
        </p:nvGrpSpPr>
        <p:grpSpPr>
          <a:xfrm>
            <a:off x="353966" y="1021158"/>
            <a:ext cx="11514794" cy="648072"/>
            <a:chOff x="725379" y="1130318"/>
            <a:chExt cx="11514794" cy="648072"/>
          </a:xfrm>
        </p:grpSpPr>
        <p:sp>
          <p:nvSpPr>
            <p:cNvPr id="7" name="箭头: V 形 75">
              <a:extLst>
                <a:ext uri="{FF2B5EF4-FFF2-40B4-BE49-F238E27FC236}">
                  <a16:creationId xmlns:a16="http://schemas.microsoft.com/office/drawing/2014/main" id="{C75D902A-D914-49A3-BA94-5D2E4AB8CB5F}"/>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 name="组合 7">
              <a:extLst>
                <a:ext uri="{FF2B5EF4-FFF2-40B4-BE49-F238E27FC236}">
                  <a16:creationId xmlns:a16="http://schemas.microsoft.com/office/drawing/2014/main" id="{F4042597-CE9E-4FEE-8BB3-921B37BC3215}"/>
                </a:ext>
              </a:extLst>
            </p:cNvPr>
            <p:cNvGrpSpPr/>
            <p:nvPr/>
          </p:nvGrpSpPr>
          <p:grpSpPr>
            <a:xfrm>
              <a:off x="725379" y="1322678"/>
              <a:ext cx="11176605" cy="455708"/>
              <a:chOff x="725379" y="1322678"/>
              <a:chExt cx="11176605" cy="455708"/>
            </a:xfrm>
          </p:grpSpPr>
          <p:grpSp>
            <p:nvGrpSpPr>
              <p:cNvPr id="9" name="Group 3">
                <a:extLst>
                  <a:ext uri="{FF2B5EF4-FFF2-40B4-BE49-F238E27FC236}">
                    <a16:creationId xmlns:a16="http://schemas.microsoft.com/office/drawing/2014/main" id="{5C7EBDBC-B9DA-4428-81BE-7FCDF901F7E1}"/>
                  </a:ext>
                </a:extLst>
              </p:cNvPr>
              <p:cNvGrpSpPr/>
              <p:nvPr/>
            </p:nvGrpSpPr>
            <p:grpSpPr>
              <a:xfrm>
                <a:off x="725379" y="1322686"/>
                <a:ext cx="5393692" cy="455700"/>
                <a:chOff x="1424694" y="3583743"/>
                <a:chExt cx="2890071" cy="432090"/>
              </a:xfrm>
              <a:solidFill>
                <a:srgbClr val="5FBCDB"/>
              </a:solidFill>
            </p:grpSpPr>
            <p:sp>
              <p:nvSpPr>
                <p:cNvPr id="13" name="Round Same Side Corner Rectangle 4">
                  <a:extLst>
                    <a:ext uri="{FF2B5EF4-FFF2-40B4-BE49-F238E27FC236}">
                      <a16:creationId xmlns:a16="http://schemas.microsoft.com/office/drawing/2014/main" id="{2B0D8B2D-D4FD-4AB7-A581-292A0FCA8430}"/>
                    </a:ext>
                  </a:extLst>
                </p:cNvPr>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a:extLst>
                    <a:ext uri="{FF2B5EF4-FFF2-40B4-BE49-F238E27FC236}">
                      <a16:creationId xmlns:a16="http://schemas.microsoft.com/office/drawing/2014/main" id="{E5C9D235-5D57-4729-8315-D7BD8184150A}"/>
                    </a:ext>
                  </a:extLst>
                </p:cNvPr>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10">
                <a:extLst>
                  <a:ext uri="{FF2B5EF4-FFF2-40B4-BE49-F238E27FC236}">
                    <a16:creationId xmlns:a16="http://schemas.microsoft.com/office/drawing/2014/main" id="{1A30CE64-A3FA-48B9-950C-13FC55786E14}"/>
                  </a:ext>
                </a:extLst>
              </p:cNvPr>
              <p:cNvGrpSpPr/>
              <p:nvPr/>
            </p:nvGrpSpPr>
            <p:grpSpPr>
              <a:xfrm>
                <a:off x="6119070" y="1322678"/>
                <a:ext cx="5782914" cy="432354"/>
                <a:chOff x="1387220" y="3583745"/>
                <a:chExt cx="3105820" cy="409959"/>
              </a:xfrm>
              <a:solidFill>
                <a:schemeClr val="bg1">
                  <a:lumMod val="65000"/>
                </a:schemeClr>
              </a:solidFill>
            </p:grpSpPr>
            <p:sp>
              <p:nvSpPr>
                <p:cNvPr id="11" name="Round Same Side Corner Rectangle 6">
                  <a:extLst>
                    <a:ext uri="{FF2B5EF4-FFF2-40B4-BE49-F238E27FC236}">
                      <a16:creationId xmlns:a16="http://schemas.microsoft.com/office/drawing/2014/main" id="{52B4B195-B0D8-4C64-8F6A-53F316358DD2}"/>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14">
                  <a:extLst>
                    <a:ext uri="{FF2B5EF4-FFF2-40B4-BE49-F238E27FC236}">
                      <a16:creationId xmlns:a16="http://schemas.microsoft.com/office/drawing/2014/main" id="{0A4F695E-95E1-4FB2-A0B7-66A1CCDE305E}"/>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15" name="TextBox 12">
            <a:extLst>
              <a:ext uri="{FF2B5EF4-FFF2-40B4-BE49-F238E27FC236}">
                <a16:creationId xmlns:a16="http://schemas.microsoft.com/office/drawing/2014/main" id="{162A4F86-AD21-49FF-B2DF-0B532AB7C192}"/>
              </a:ext>
            </a:extLst>
          </p:cNvPr>
          <p:cNvSpPr txBox="1"/>
          <p:nvPr/>
        </p:nvSpPr>
        <p:spPr>
          <a:xfrm>
            <a:off x="1723793" y="1729875"/>
            <a:ext cx="281823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充电任务可调度性条件</a:t>
            </a:r>
          </a:p>
        </p:txBody>
      </p:sp>
      <p:sp>
        <p:nvSpPr>
          <p:cNvPr id="16" name="TextBox 12">
            <a:extLst>
              <a:ext uri="{FF2B5EF4-FFF2-40B4-BE49-F238E27FC236}">
                <a16:creationId xmlns:a16="http://schemas.microsoft.com/office/drawing/2014/main" id="{4E4AB052-CFB9-4FB7-B378-92221DF59F65}"/>
              </a:ext>
            </a:extLst>
          </p:cNvPr>
          <p:cNvSpPr txBox="1"/>
          <p:nvPr/>
        </p:nvSpPr>
        <p:spPr>
          <a:xfrm>
            <a:off x="7237488" y="1753025"/>
            <a:ext cx="2818231"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充电回路构建</a:t>
            </a:r>
          </a:p>
        </p:txBody>
      </p:sp>
      <p:pic>
        <p:nvPicPr>
          <p:cNvPr id="17" name="图片 16">
            <a:extLst>
              <a:ext uri="{FF2B5EF4-FFF2-40B4-BE49-F238E27FC236}">
                <a16:creationId xmlns:a16="http://schemas.microsoft.com/office/drawing/2014/main" id="{A834CBF7-9697-4E64-B292-82BD2AC30EB5}"/>
              </a:ext>
            </a:extLst>
          </p:cNvPr>
          <p:cNvPicPr>
            <a:picLocks noChangeAspect="1"/>
          </p:cNvPicPr>
          <p:nvPr/>
        </p:nvPicPr>
        <p:blipFill>
          <a:blip r:embed="rId2"/>
          <a:stretch>
            <a:fillRect/>
          </a:stretch>
        </p:blipFill>
        <p:spPr>
          <a:xfrm>
            <a:off x="6222161" y="2200517"/>
            <a:ext cx="4960161" cy="3852040"/>
          </a:xfrm>
          <a:prstGeom prst="rect">
            <a:avLst/>
          </a:prstGeom>
        </p:spPr>
      </p:pic>
      <p:sp>
        <p:nvSpPr>
          <p:cNvPr id="18" name="矩形 17">
            <a:extLst>
              <a:ext uri="{FF2B5EF4-FFF2-40B4-BE49-F238E27FC236}">
                <a16:creationId xmlns:a16="http://schemas.microsoft.com/office/drawing/2014/main" id="{3D4EC4B5-DC24-45C9-91BE-2F1D3EC326A1}"/>
              </a:ext>
            </a:extLst>
          </p:cNvPr>
          <p:cNvSpPr/>
          <p:nvPr/>
        </p:nvSpPr>
        <p:spPr>
          <a:xfrm>
            <a:off x="5889755" y="1740226"/>
            <a:ext cx="5513695" cy="448950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5">
            <a:extLst>
              <a:ext uri="{FF2B5EF4-FFF2-40B4-BE49-F238E27FC236}">
                <a16:creationId xmlns:a16="http://schemas.microsoft.com/office/drawing/2014/main" id="{CE70909B-BD50-4553-BA06-79C58477A75D}"/>
              </a:ext>
            </a:extLst>
          </p:cNvPr>
          <p:cNvSpPr txBox="1"/>
          <p:nvPr/>
        </p:nvSpPr>
        <p:spPr>
          <a:xfrm>
            <a:off x="502481" y="4049449"/>
            <a:ext cx="4245428" cy="1477328"/>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zh-CN" altLang="en-US" dirty="0">
                <a:latin typeface="微软雅黑" pitchFamily="34" charset="-122"/>
                <a:ea typeface="微软雅黑" pitchFamily="34" charset="-122"/>
              </a:rPr>
              <a:t>对</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个电单车构建哈密顿回路，形成一条充电回路；</a:t>
            </a:r>
            <a:endParaRPr lang="en-US" altLang="zh-CN" dirty="0">
              <a:latin typeface="微软雅黑" pitchFamily="34" charset="-122"/>
              <a:ea typeface="微软雅黑" pitchFamily="34" charset="-122"/>
            </a:endParaRPr>
          </a:p>
          <a:p>
            <a:pPr marL="285750" indent="-285750">
              <a:buFont typeface="Arial" panose="020B0604020202020204" pitchFamily="34" charset="0"/>
              <a:buChar char="•"/>
            </a:pPr>
            <a:r>
              <a:rPr lang="zh-CN" altLang="en-US" dirty="0">
                <a:latin typeface="微软雅黑" pitchFamily="34" charset="-122"/>
                <a:ea typeface="微软雅黑" pitchFamily="34" charset="-122"/>
              </a:rPr>
              <a:t>判定充电任务可调度条件；</a:t>
            </a:r>
            <a:endParaRPr lang="en-US" altLang="zh-CN" dirty="0">
              <a:latin typeface="微软雅黑" pitchFamily="34" charset="-122"/>
              <a:ea typeface="微软雅黑" pitchFamily="34" charset="-122"/>
            </a:endParaRPr>
          </a:p>
          <a:p>
            <a:pPr marL="285750" indent="-285750">
              <a:buFont typeface="Arial" panose="020B0604020202020204" pitchFamily="34" charset="0"/>
              <a:buChar char="•"/>
            </a:pPr>
            <a:r>
              <a:rPr lang="zh-CN" altLang="en-US" dirty="0">
                <a:latin typeface="微软雅黑" pitchFamily="34" charset="-122"/>
                <a:ea typeface="微软雅黑" pitchFamily="34" charset="-122"/>
              </a:rPr>
              <a:t>若不满足充电任务可调度条件，划分充电子回路。</a:t>
            </a:r>
          </a:p>
        </p:txBody>
      </p:sp>
      <p:sp>
        <p:nvSpPr>
          <p:cNvPr id="20" name="下弧形箭头 24">
            <a:extLst>
              <a:ext uri="{FF2B5EF4-FFF2-40B4-BE49-F238E27FC236}">
                <a16:creationId xmlns:a16="http://schemas.microsoft.com/office/drawing/2014/main" id="{BDDB236A-2181-4241-9CBF-206C4D25D1BE}"/>
              </a:ext>
            </a:extLst>
          </p:cNvPr>
          <p:cNvSpPr/>
          <p:nvPr/>
        </p:nvSpPr>
        <p:spPr>
          <a:xfrm rot="10800000" flipV="1">
            <a:off x="4855028" y="4696265"/>
            <a:ext cx="1028528" cy="4307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TextBox 25">
            <a:extLst>
              <a:ext uri="{FF2B5EF4-FFF2-40B4-BE49-F238E27FC236}">
                <a16:creationId xmlns:a16="http://schemas.microsoft.com/office/drawing/2014/main" id="{16F25244-7308-48B2-A91B-946702125E4A}"/>
              </a:ext>
            </a:extLst>
          </p:cNvPr>
          <p:cNvSpPr txBox="1"/>
          <p:nvPr/>
        </p:nvSpPr>
        <p:spPr>
          <a:xfrm>
            <a:off x="4854306" y="5188577"/>
            <a:ext cx="1159863" cy="369332"/>
          </a:xfrm>
          <a:prstGeom prst="rect">
            <a:avLst/>
          </a:prstGeom>
          <a:noFill/>
        </p:spPr>
        <p:txBody>
          <a:bodyPr wrap="square" rtlCol="0">
            <a:spAutoFit/>
          </a:bodyPr>
          <a:lstStyle/>
          <a:p>
            <a:r>
              <a:rPr lang="zh-CN" altLang="en-US" dirty="0">
                <a:solidFill>
                  <a:srgbClr val="FF0000"/>
                </a:solidFill>
              </a:rPr>
              <a:t>算法思想</a:t>
            </a:r>
          </a:p>
        </p:txBody>
      </p:sp>
    </p:spTree>
    <p:extLst>
      <p:ext uri="{BB962C8B-B14F-4D97-AF65-F5344CB8AC3E}">
        <p14:creationId xmlns:p14="http://schemas.microsoft.com/office/powerpoint/2010/main" val="20212309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32B2921-6583-4311-AFA7-532AFCC88A44}"/>
              </a:ext>
            </a:extLst>
          </p:cNvPr>
          <p:cNvSpPr>
            <a:spLocks noGrp="1"/>
          </p:cNvSpPr>
          <p:nvPr>
            <p:ph type="title"/>
          </p:nvPr>
        </p:nvSpPr>
        <p:spPr>
          <a:xfrm>
            <a:off x="502481" y="260351"/>
            <a:ext cx="10973117"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grpSp>
        <p:nvGrpSpPr>
          <p:cNvPr id="51" name="组合 50">
            <a:extLst>
              <a:ext uri="{FF2B5EF4-FFF2-40B4-BE49-F238E27FC236}">
                <a16:creationId xmlns:a16="http://schemas.microsoft.com/office/drawing/2014/main" id="{62A197CE-24A4-4955-B9CD-064AADC81872}"/>
              </a:ext>
            </a:extLst>
          </p:cNvPr>
          <p:cNvGrpSpPr/>
          <p:nvPr/>
        </p:nvGrpSpPr>
        <p:grpSpPr>
          <a:xfrm>
            <a:off x="2687047" y="1369219"/>
            <a:ext cx="5512570" cy="4373856"/>
            <a:chOff x="1742667" y="1369219"/>
            <a:chExt cx="5512570" cy="4373856"/>
          </a:xfrm>
        </p:grpSpPr>
        <p:sp>
          <p:nvSpPr>
            <p:cNvPr id="15" name="TextBox 12">
              <a:extLst>
                <a:ext uri="{FF2B5EF4-FFF2-40B4-BE49-F238E27FC236}">
                  <a16:creationId xmlns:a16="http://schemas.microsoft.com/office/drawing/2014/main" id="{2BEDC939-D693-42D5-A88A-FC90625C1328}"/>
                </a:ext>
              </a:extLst>
            </p:cNvPr>
            <p:cNvSpPr txBox="1"/>
            <p:nvPr/>
          </p:nvSpPr>
          <p:spPr>
            <a:xfrm>
              <a:off x="3660057" y="1765090"/>
              <a:ext cx="3595180"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itchFamily="34" charset="-122"/>
                  <a:ea typeface="微软雅黑" pitchFamily="34" charset="-122"/>
                </a:rPr>
                <a:t>基于阈值的</a:t>
              </a:r>
              <a:r>
                <a:rPr lang="en-US" altLang="zh-CN" sz="2000" dirty="0">
                  <a:latin typeface="微软雅黑" pitchFamily="34" charset="-122"/>
                  <a:ea typeface="微软雅黑" pitchFamily="34" charset="-122"/>
                </a:rPr>
                <a:t>MCV</a:t>
              </a:r>
              <a:r>
                <a:rPr lang="zh-CN" altLang="en-US" sz="2000" dirty="0">
                  <a:latin typeface="微软雅黑" pitchFamily="34" charset="-122"/>
                  <a:ea typeface="微软雅黑" pitchFamily="34" charset="-122"/>
                </a:rPr>
                <a:t>出发机制</a:t>
              </a:r>
            </a:p>
          </p:txBody>
        </p:sp>
        <p:sp>
          <p:nvSpPr>
            <p:cNvPr id="28" name="TextBox 12">
              <a:extLst>
                <a:ext uri="{FF2B5EF4-FFF2-40B4-BE49-F238E27FC236}">
                  <a16:creationId xmlns:a16="http://schemas.microsoft.com/office/drawing/2014/main" id="{994C45E3-56C3-4C01-9B94-826E2227F954}"/>
                </a:ext>
              </a:extLst>
            </p:cNvPr>
            <p:cNvSpPr txBox="1"/>
            <p:nvPr/>
          </p:nvSpPr>
          <p:spPr>
            <a:xfrm>
              <a:off x="3687503" y="3990941"/>
              <a:ext cx="3133024"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itchFamily="34" charset="-122"/>
                  <a:ea typeface="微软雅黑" pitchFamily="34" charset="-122"/>
                </a:rPr>
                <a:t>充电任务可调度性条件</a:t>
              </a:r>
            </a:p>
          </p:txBody>
        </p:sp>
        <p:sp>
          <p:nvSpPr>
            <p:cNvPr id="29" name="TextBox 12">
              <a:extLst>
                <a:ext uri="{FF2B5EF4-FFF2-40B4-BE49-F238E27FC236}">
                  <a16:creationId xmlns:a16="http://schemas.microsoft.com/office/drawing/2014/main" id="{CE5FD552-C9DD-40EC-BE3E-83B35BE217AE}"/>
                </a:ext>
              </a:extLst>
            </p:cNvPr>
            <p:cNvSpPr txBox="1"/>
            <p:nvPr/>
          </p:nvSpPr>
          <p:spPr>
            <a:xfrm>
              <a:off x="3675047" y="3236247"/>
              <a:ext cx="3133024"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itchFamily="34" charset="-122"/>
                  <a:ea typeface="微软雅黑" pitchFamily="34" charset="-122"/>
                </a:rPr>
                <a:t>电单车选择性插入算法</a:t>
              </a:r>
            </a:p>
          </p:txBody>
        </p:sp>
        <p:sp>
          <p:nvSpPr>
            <p:cNvPr id="30" name="TextBox 12">
              <a:extLst>
                <a:ext uri="{FF2B5EF4-FFF2-40B4-BE49-F238E27FC236}">
                  <a16:creationId xmlns:a16="http://schemas.microsoft.com/office/drawing/2014/main" id="{E6AA742F-63A9-4600-B5EC-8D61273C6A94}"/>
                </a:ext>
              </a:extLst>
            </p:cNvPr>
            <p:cNvSpPr txBox="1"/>
            <p:nvPr/>
          </p:nvSpPr>
          <p:spPr>
            <a:xfrm>
              <a:off x="3675047" y="2539063"/>
              <a:ext cx="3133024"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itchFamily="34" charset="-122"/>
                  <a:ea typeface="微软雅黑" pitchFamily="34" charset="-122"/>
                </a:rPr>
                <a:t>电单车选择充电算法</a:t>
              </a:r>
            </a:p>
          </p:txBody>
        </p:sp>
        <p:sp>
          <p:nvSpPr>
            <p:cNvPr id="31" name="TextBox 12">
              <a:extLst>
                <a:ext uri="{FF2B5EF4-FFF2-40B4-BE49-F238E27FC236}">
                  <a16:creationId xmlns:a16="http://schemas.microsoft.com/office/drawing/2014/main" id="{E59897AD-A17E-4518-8E48-F0071C5888C3}"/>
                </a:ext>
              </a:extLst>
            </p:cNvPr>
            <p:cNvSpPr txBox="1"/>
            <p:nvPr/>
          </p:nvSpPr>
          <p:spPr>
            <a:xfrm>
              <a:off x="3702493" y="4745635"/>
              <a:ext cx="3133024"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itchFamily="34" charset="-122"/>
                  <a:ea typeface="微软雅黑" pitchFamily="34" charset="-122"/>
                </a:rPr>
                <a:t>充电回路构建</a:t>
              </a:r>
            </a:p>
          </p:txBody>
        </p:sp>
        <p:grpSp>
          <p:nvGrpSpPr>
            <p:cNvPr id="48" name="组合 47">
              <a:extLst>
                <a:ext uri="{FF2B5EF4-FFF2-40B4-BE49-F238E27FC236}">
                  <a16:creationId xmlns:a16="http://schemas.microsoft.com/office/drawing/2014/main" id="{4A42E3DC-8F8C-49D0-B842-660F735C07C7}"/>
                </a:ext>
              </a:extLst>
            </p:cNvPr>
            <p:cNvGrpSpPr/>
            <p:nvPr/>
          </p:nvGrpSpPr>
          <p:grpSpPr>
            <a:xfrm>
              <a:off x="2494127" y="1369219"/>
              <a:ext cx="648072" cy="4373856"/>
              <a:chOff x="2494127" y="1369219"/>
              <a:chExt cx="648072" cy="4373856"/>
            </a:xfrm>
          </p:grpSpPr>
          <p:sp>
            <p:nvSpPr>
              <p:cNvPr id="44" name="Round Same Side Corner Rectangle 4">
                <a:extLst>
                  <a:ext uri="{FF2B5EF4-FFF2-40B4-BE49-F238E27FC236}">
                    <a16:creationId xmlns:a16="http://schemas.microsoft.com/office/drawing/2014/main" id="{0B6E211D-7340-48C7-B111-273C50E83BC7}"/>
                  </a:ext>
                </a:extLst>
              </p:cNvPr>
              <p:cNvSpPr/>
              <p:nvPr/>
            </p:nvSpPr>
            <p:spPr>
              <a:xfrm>
                <a:off x="2686121" y="4430360"/>
                <a:ext cx="263333" cy="1021273"/>
              </a:xfrm>
              <a:prstGeom prst="round2SameRect">
                <a:avLst>
                  <a:gd name="adj1" fmla="val 50000"/>
                  <a:gd name="adj2" fmla="val 0"/>
                </a:avLst>
              </a:prstGeom>
              <a:solidFill>
                <a:srgbClr val="5FB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Round Same Side Corner Rectangle 4">
                <a:extLst>
                  <a:ext uri="{FF2B5EF4-FFF2-40B4-BE49-F238E27FC236}">
                    <a16:creationId xmlns:a16="http://schemas.microsoft.com/office/drawing/2014/main" id="{F083E864-F955-4214-AC12-2EF3C192DE7F}"/>
                  </a:ext>
                </a:extLst>
              </p:cNvPr>
              <p:cNvSpPr/>
              <p:nvPr/>
            </p:nvSpPr>
            <p:spPr>
              <a:xfrm>
                <a:off x="2686121" y="2952597"/>
                <a:ext cx="263341" cy="851547"/>
              </a:xfrm>
              <a:prstGeom prst="round2SameRect">
                <a:avLst>
                  <a:gd name="adj1" fmla="val 50000"/>
                  <a:gd name="adj2" fmla="val 0"/>
                </a:avLst>
              </a:prstGeom>
              <a:solidFill>
                <a:srgbClr val="5FB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2" name="组合 31">
                <a:extLst>
                  <a:ext uri="{FF2B5EF4-FFF2-40B4-BE49-F238E27FC236}">
                    <a16:creationId xmlns:a16="http://schemas.microsoft.com/office/drawing/2014/main" id="{28419421-77AC-4B12-8A3F-4EDB9CD3B94E}"/>
                  </a:ext>
                </a:extLst>
              </p:cNvPr>
              <p:cNvGrpSpPr/>
              <p:nvPr/>
            </p:nvGrpSpPr>
            <p:grpSpPr>
              <a:xfrm rot="5400000">
                <a:off x="631235" y="3232111"/>
                <a:ext cx="4373856" cy="648072"/>
                <a:chOff x="784280" y="1129953"/>
                <a:chExt cx="12948602" cy="648072"/>
              </a:xfrm>
            </p:grpSpPr>
            <p:sp>
              <p:nvSpPr>
                <p:cNvPr id="33" name="箭头: V 形 75">
                  <a:extLst>
                    <a:ext uri="{FF2B5EF4-FFF2-40B4-BE49-F238E27FC236}">
                      <a16:creationId xmlns:a16="http://schemas.microsoft.com/office/drawing/2014/main" id="{33A1EEE5-4CB7-434B-BE1A-5E3948B464B6}"/>
                    </a:ext>
                  </a:extLst>
                </p:cNvPr>
                <p:cNvSpPr/>
                <p:nvPr/>
              </p:nvSpPr>
              <p:spPr>
                <a:xfrm>
                  <a:off x="12026876" y="1129953"/>
                  <a:ext cx="1706006"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34" name="组合 33">
                  <a:extLst>
                    <a:ext uri="{FF2B5EF4-FFF2-40B4-BE49-F238E27FC236}">
                      <a16:creationId xmlns:a16="http://schemas.microsoft.com/office/drawing/2014/main" id="{7D48C617-7D50-4B0D-A337-1E419546735E}"/>
                    </a:ext>
                  </a:extLst>
                </p:cNvPr>
                <p:cNvGrpSpPr/>
                <p:nvPr/>
              </p:nvGrpSpPr>
              <p:grpSpPr>
                <a:xfrm>
                  <a:off x="784280" y="1148918"/>
                  <a:ext cx="5285854" cy="437112"/>
                  <a:chOff x="784280" y="1148918"/>
                  <a:chExt cx="5285854" cy="437112"/>
                </a:xfrm>
              </p:grpSpPr>
              <p:grpSp>
                <p:nvGrpSpPr>
                  <p:cNvPr id="35" name="Group 3">
                    <a:extLst>
                      <a:ext uri="{FF2B5EF4-FFF2-40B4-BE49-F238E27FC236}">
                        <a16:creationId xmlns:a16="http://schemas.microsoft.com/office/drawing/2014/main" id="{BC6810C5-B1DE-461A-9840-006D136CF8C5}"/>
                      </a:ext>
                    </a:extLst>
                  </p:cNvPr>
                  <p:cNvGrpSpPr/>
                  <p:nvPr/>
                </p:nvGrpSpPr>
                <p:grpSpPr>
                  <a:xfrm>
                    <a:off x="784280" y="1153686"/>
                    <a:ext cx="2915355" cy="432344"/>
                    <a:chOff x="1456255" y="3423498"/>
                    <a:chExt cx="1562118" cy="409944"/>
                  </a:xfrm>
                  <a:solidFill>
                    <a:srgbClr val="5FBCDB"/>
                  </a:solidFill>
                </p:grpSpPr>
                <p:sp>
                  <p:nvSpPr>
                    <p:cNvPr id="39" name="Round Same Side Corner Rectangle 4">
                      <a:extLst>
                        <a:ext uri="{FF2B5EF4-FFF2-40B4-BE49-F238E27FC236}">
                          <a16:creationId xmlns:a16="http://schemas.microsoft.com/office/drawing/2014/main" id="{76BBACBC-42A4-417E-AAF8-260A1FDD3279}"/>
                        </a:ext>
                      </a:extLst>
                    </p:cNvPr>
                    <p:cNvSpPr/>
                    <p:nvPr/>
                  </p:nvSpPr>
                  <p:spPr>
                    <a:xfrm rot="16200000">
                      <a:off x="2112465" y="2927534"/>
                      <a:ext cx="249698" cy="15621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Oval 13">
                      <a:extLst>
                        <a:ext uri="{FF2B5EF4-FFF2-40B4-BE49-F238E27FC236}">
                          <a16:creationId xmlns:a16="http://schemas.microsoft.com/office/drawing/2014/main" id="{3FF9DD53-3C52-4278-A7B7-98604171D326}"/>
                        </a:ext>
                      </a:extLst>
                    </p:cNvPr>
                    <p:cNvSpPr/>
                    <p:nvPr/>
                  </p:nvSpPr>
                  <p:spPr>
                    <a:xfrm>
                      <a:off x="2146203" y="3423498"/>
                      <a:ext cx="320493"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Group 10">
                    <a:extLst>
                      <a:ext uri="{FF2B5EF4-FFF2-40B4-BE49-F238E27FC236}">
                        <a16:creationId xmlns:a16="http://schemas.microsoft.com/office/drawing/2014/main" id="{C0B8727B-09C4-4EB0-A94E-15093321228D}"/>
                      </a:ext>
                    </a:extLst>
                  </p:cNvPr>
                  <p:cNvGrpSpPr/>
                  <p:nvPr/>
                </p:nvGrpSpPr>
                <p:grpSpPr>
                  <a:xfrm>
                    <a:off x="3670451" y="1148918"/>
                    <a:ext cx="2399683" cy="437101"/>
                    <a:chOff x="72144" y="3418983"/>
                    <a:chExt cx="1288794" cy="414460"/>
                  </a:xfrm>
                  <a:solidFill>
                    <a:schemeClr val="bg1">
                      <a:lumMod val="65000"/>
                    </a:schemeClr>
                  </a:solidFill>
                </p:grpSpPr>
                <p:sp>
                  <p:nvSpPr>
                    <p:cNvPr id="37" name="Round Same Side Corner Rectangle 6">
                      <a:extLst>
                        <a:ext uri="{FF2B5EF4-FFF2-40B4-BE49-F238E27FC236}">
                          <a16:creationId xmlns:a16="http://schemas.microsoft.com/office/drawing/2014/main" id="{05584203-FFA4-4F12-9DB4-8376E05B612C}"/>
                        </a:ext>
                      </a:extLst>
                    </p:cNvPr>
                    <p:cNvSpPr/>
                    <p:nvPr/>
                  </p:nvSpPr>
                  <p:spPr>
                    <a:xfrm rot="5400000" flipH="1">
                      <a:off x="591695" y="3064201"/>
                      <a:ext cx="249691" cy="1288794"/>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Oval 14">
                      <a:extLst>
                        <a:ext uri="{FF2B5EF4-FFF2-40B4-BE49-F238E27FC236}">
                          <a16:creationId xmlns:a16="http://schemas.microsoft.com/office/drawing/2014/main" id="{9A0EDD3B-F0C5-4843-A358-D3D72F8441EC}"/>
                        </a:ext>
                      </a:extLst>
                    </p:cNvPr>
                    <p:cNvSpPr/>
                    <p:nvPr/>
                  </p:nvSpPr>
                  <p:spPr>
                    <a:xfrm>
                      <a:off x="587587" y="3418983"/>
                      <a:ext cx="320493"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43" name="Round Same Side Corner Rectangle 6">
                <a:extLst>
                  <a:ext uri="{FF2B5EF4-FFF2-40B4-BE49-F238E27FC236}">
                    <a16:creationId xmlns:a16="http://schemas.microsoft.com/office/drawing/2014/main" id="{A955D406-DEE6-4EB1-94E4-AF7D6C359335}"/>
                  </a:ext>
                </a:extLst>
              </p:cNvPr>
              <p:cNvSpPr/>
              <p:nvPr/>
            </p:nvSpPr>
            <p:spPr>
              <a:xfrm rot="10800000" flipH="1">
                <a:off x="2686125" y="3753319"/>
                <a:ext cx="263331" cy="810579"/>
              </a:xfrm>
              <a:prstGeom prst="round2SameRect">
                <a:avLst>
                  <a:gd name="adj1" fmla="val 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Oval 13">
                <a:extLst>
                  <a:ext uri="{FF2B5EF4-FFF2-40B4-BE49-F238E27FC236}">
                    <a16:creationId xmlns:a16="http://schemas.microsoft.com/office/drawing/2014/main" id="{83DD94ED-0C90-48FC-B386-83F39B2F120F}"/>
                  </a:ext>
                </a:extLst>
              </p:cNvPr>
              <p:cNvSpPr/>
              <p:nvPr/>
            </p:nvSpPr>
            <p:spPr>
              <a:xfrm rot="5400000">
                <a:off x="2848444" y="3271210"/>
                <a:ext cx="202040" cy="338003"/>
              </a:xfrm>
              <a:prstGeom prst="ellipse">
                <a:avLst/>
              </a:prstGeom>
              <a:solidFill>
                <a:srgbClr val="5FB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Oval 14">
                <a:extLst>
                  <a:ext uri="{FF2B5EF4-FFF2-40B4-BE49-F238E27FC236}">
                    <a16:creationId xmlns:a16="http://schemas.microsoft.com/office/drawing/2014/main" id="{2A54D295-7325-4737-9E6C-831F392CADDB}"/>
                  </a:ext>
                </a:extLst>
              </p:cNvPr>
              <p:cNvSpPr/>
              <p:nvPr/>
            </p:nvSpPr>
            <p:spPr>
              <a:xfrm rot="5400000">
                <a:off x="2842578" y="3952557"/>
                <a:ext cx="201572" cy="33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Oval 13">
                <a:extLst>
                  <a:ext uri="{FF2B5EF4-FFF2-40B4-BE49-F238E27FC236}">
                    <a16:creationId xmlns:a16="http://schemas.microsoft.com/office/drawing/2014/main" id="{643B7334-9251-4E3D-B7E3-7121E577C627}"/>
                  </a:ext>
                </a:extLst>
              </p:cNvPr>
              <p:cNvSpPr/>
              <p:nvPr/>
            </p:nvSpPr>
            <p:spPr>
              <a:xfrm rot="5400000">
                <a:off x="2853211" y="4740833"/>
                <a:ext cx="202040" cy="338003"/>
              </a:xfrm>
              <a:prstGeom prst="ellipse">
                <a:avLst/>
              </a:prstGeom>
              <a:solidFill>
                <a:srgbClr val="5FB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文本框 48">
              <a:extLst>
                <a:ext uri="{FF2B5EF4-FFF2-40B4-BE49-F238E27FC236}">
                  <a16:creationId xmlns:a16="http://schemas.microsoft.com/office/drawing/2014/main" id="{9F06CE58-EAA3-4D6C-A799-F61516C7D2A1}"/>
                </a:ext>
              </a:extLst>
            </p:cNvPr>
            <p:cNvSpPr txBox="1"/>
            <p:nvPr/>
          </p:nvSpPr>
          <p:spPr>
            <a:xfrm>
              <a:off x="1742667" y="1734073"/>
              <a:ext cx="492443" cy="3717560"/>
            </a:xfrm>
            <a:prstGeom prst="rect">
              <a:avLst/>
            </a:prstGeom>
            <a:noFill/>
          </p:spPr>
          <p:txBody>
            <a:bodyPr vert="eaVert" wrap="square" rtlCol="0">
              <a:spAutoFit/>
            </a:bodyPr>
            <a:lstStyle/>
            <a:p>
              <a:r>
                <a:rPr lang="zh-CN" altLang="en-US" sz="2000" dirty="0">
                  <a:latin typeface="微软雅黑" pitchFamily="34" charset="-122"/>
                  <a:ea typeface="微软雅黑" pitchFamily="34" charset="-122"/>
                </a:rPr>
                <a:t>充电回路构建（</a:t>
              </a:r>
              <a:r>
                <a:rPr lang="zh-CN" altLang="en-US" sz="2000" b="1" dirty="0">
                  <a:latin typeface="微软雅黑" pitchFamily="34" charset="-122"/>
                  <a:ea typeface="微软雅黑" pitchFamily="34" charset="-122"/>
                </a:rPr>
                <a:t>按需充电模式</a:t>
              </a:r>
              <a:r>
                <a:rPr lang="zh-CN" altLang="en-US" sz="2000" dirty="0">
                  <a:latin typeface="微软雅黑" pitchFamily="34" charset="-122"/>
                  <a:ea typeface="微软雅黑" pitchFamily="34" charset="-122"/>
                </a:rPr>
                <a:t>）</a:t>
              </a:r>
            </a:p>
          </p:txBody>
        </p:sp>
      </p:grpSp>
      <p:sp>
        <p:nvSpPr>
          <p:cNvPr id="50" name="矩形 49">
            <a:extLst>
              <a:ext uri="{FF2B5EF4-FFF2-40B4-BE49-F238E27FC236}">
                <a16:creationId xmlns:a16="http://schemas.microsoft.com/office/drawing/2014/main" id="{DB24C805-4B78-4362-BB68-9AF77E1CBA90}"/>
              </a:ext>
            </a:extLst>
          </p:cNvPr>
          <p:cNvSpPr/>
          <p:nvPr/>
        </p:nvSpPr>
        <p:spPr>
          <a:xfrm>
            <a:off x="4322772" y="1364211"/>
            <a:ext cx="3756925" cy="43973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266723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76AE71C-4BFD-4527-8C54-3CD57F817C5E}"/>
              </a:ext>
            </a:extLst>
          </p:cNvPr>
          <p:cNvSpPr>
            <a:spLocks noGrp="1"/>
          </p:cNvSpPr>
          <p:nvPr>
            <p:ph type="title"/>
          </p:nvPr>
        </p:nvSpPr>
        <p:spPr>
          <a:xfrm>
            <a:off x="502481" y="260351"/>
            <a:ext cx="10973117"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sp>
        <p:nvSpPr>
          <p:cNvPr id="5" name="TextBox 16">
            <a:extLst>
              <a:ext uri="{FF2B5EF4-FFF2-40B4-BE49-F238E27FC236}">
                <a16:creationId xmlns:a16="http://schemas.microsoft.com/office/drawing/2014/main" id="{D809E2B4-FD12-40C8-B3AD-C792FE37EA60}"/>
              </a:ext>
            </a:extLst>
          </p:cNvPr>
          <p:cNvSpPr txBox="1"/>
          <p:nvPr/>
        </p:nvSpPr>
        <p:spPr>
          <a:xfrm>
            <a:off x="3064264" y="805443"/>
            <a:ext cx="5697938"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基于阈值的</a:t>
            </a:r>
            <a:r>
              <a:rPr lang="en-US" altLang="zh-CN" sz="2000" dirty="0">
                <a:latin typeface="微软雅黑" pitchFamily="34" charset="-122"/>
                <a:ea typeface="微软雅黑" pitchFamily="34" charset="-122"/>
              </a:rPr>
              <a:t>MCV</a:t>
            </a:r>
            <a:r>
              <a:rPr lang="zh-CN" altLang="en-US" sz="2000" dirty="0">
                <a:latin typeface="微软雅黑" pitchFamily="34" charset="-122"/>
                <a:ea typeface="微软雅黑" pitchFamily="34" charset="-122"/>
              </a:rPr>
              <a:t>出发机制</a:t>
            </a:r>
          </a:p>
        </p:txBody>
      </p:sp>
      <p:grpSp>
        <p:nvGrpSpPr>
          <p:cNvPr id="6" name="组合 5">
            <a:extLst>
              <a:ext uri="{FF2B5EF4-FFF2-40B4-BE49-F238E27FC236}">
                <a16:creationId xmlns:a16="http://schemas.microsoft.com/office/drawing/2014/main" id="{D5B6796E-593A-4321-AE4B-EF606044AF07}"/>
              </a:ext>
            </a:extLst>
          </p:cNvPr>
          <p:cNvGrpSpPr/>
          <p:nvPr/>
        </p:nvGrpSpPr>
        <p:grpSpPr>
          <a:xfrm>
            <a:off x="353966" y="1021158"/>
            <a:ext cx="11514794" cy="648072"/>
            <a:chOff x="725379" y="1130318"/>
            <a:chExt cx="11514794" cy="648072"/>
          </a:xfrm>
        </p:grpSpPr>
        <p:sp>
          <p:nvSpPr>
            <p:cNvPr id="7" name="箭头: V 形 75">
              <a:extLst>
                <a:ext uri="{FF2B5EF4-FFF2-40B4-BE49-F238E27FC236}">
                  <a16:creationId xmlns:a16="http://schemas.microsoft.com/office/drawing/2014/main" id="{6E72584A-8D4A-443E-962E-2A08C3D08BCD}"/>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 name="组合 7">
              <a:extLst>
                <a:ext uri="{FF2B5EF4-FFF2-40B4-BE49-F238E27FC236}">
                  <a16:creationId xmlns:a16="http://schemas.microsoft.com/office/drawing/2014/main" id="{120F4387-C45A-40BF-BF4F-62A749B65277}"/>
                </a:ext>
              </a:extLst>
            </p:cNvPr>
            <p:cNvGrpSpPr/>
            <p:nvPr/>
          </p:nvGrpSpPr>
          <p:grpSpPr>
            <a:xfrm>
              <a:off x="725379" y="1322678"/>
              <a:ext cx="11176605" cy="455708"/>
              <a:chOff x="725379" y="1322678"/>
              <a:chExt cx="11176605" cy="455708"/>
            </a:xfrm>
          </p:grpSpPr>
          <p:grpSp>
            <p:nvGrpSpPr>
              <p:cNvPr id="9" name="Group 3">
                <a:extLst>
                  <a:ext uri="{FF2B5EF4-FFF2-40B4-BE49-F238E27FC236}">
                    <a16:creationId xmlns:a16="http://schemas.microsoft.com/office/drawing/2014/main" id="{E3C0623B-C7B1-445C-A418-EDC25B40CE3B}"/>
                  </a:ext>
                </a:extLst>
              </p:cNvPr>
              <p:cNvGrpSpPr/>
              <p:nvPr/>
            </p:nvGrpSpPr>
            <p:grpSpPr>
              <a:xfrm>
                <a:off x="725379" y="1322686"/>
                <a:ext cx="5393692" cy="455700"/>
                <a:chOff x="1424694" y="3583743"/>
                <a:chExt cx="2890071" cy="432090"/>
              </a:xfrm>
              <a:solidFill>
                <a:srgbClr val="5FBCDB"/>
              </a:solidFill>
            </p:grpSpPr>
            <p:sp>
              <p:nvSpPr>
                <p:cNvPr id="13" name="Round Same Side Corner Rectangle 4">
                  <a:extLst>
                    <a:ext uri="{FF2B5EF4-FFF2-40B4-BE49-F238E27FC236}">
                      <a16:creationId xmlns:a16="http://schemas.microsoft.com/office/drawing/2014/main" id="{BB61CA3E-992E-4B1C-B604-3C688B18D4A4}"/>
                    </a:ext>
                  </a:extLst>
                </p:cNvPr>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a:extLst>
                    <a:ext uri="{FF2B5EF4-FFF2-40B4-BE49-F238E27FC236}">
                      <a16:creationId xmlns:a16="http://schemas.microsoft.com/office/drawing/2014/main" id="{7DF44830-211B-4AAC-8AC5-427BC6A34395}"/>
                    </a:ext>
                  </a:extLst>
                </p:cNvPr>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10">
                <a:extLst>
                  <a:ext uri="{FF2B5EF4-FFF2-40B4-BE49-F238E27FC236}">
                    <a16:creationId xmlns:a16="http://schemas.microsoft.com/office/drawing/2014/main" id="{CBB5658D-2270-47B1-9254-166859323F9E}"/>
                  </a:ext>
                </a:extLst>
              </p:cNvPr>
              <p:cNvGrpSpPr/>
              <p:nvPr/>
            </p:nvGrpSpPr>
            <p:grpSpPr>
              <a:xfrm>
                <a:off x="6119070" y="1322678"/>
                <a:ext cx="5782914" cy="432354"/>
                <a:chOff x="1387220" y="3583745"/>
                <a:chExt cx="3105820" cy="409959"/>
              </a:xfrm>
              <a:solidFill>
                <a:schemeClr val="bg1">
                  <a:lumMod val="65000"/>
                </a:schemeClr>
              </a:solidFill>
            </p:grpSpPr>
            <p:sp>
              <p:nvSpPr>
                <p:cNvPr id="11" name="Round Same Side Corner Rectangle 6">
                  <a:extLst>
                    <a:ext uri="{FF2B5EF4-FFF2-40B4-BE49-F238E27FC236}">
                      <a16:creationId xmlns:a16="http://schemas.microsoft.com/office/drawing/2014/main" id="{701573B5-0178-4D63-B856-B4E0A391520D}"/>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14">
                  <a:extLst>
                    <a:ext uri="{FF2B5EF4-FFF2-40B4-BE49-F238E27FC236}">
                      <a16:creationId xmlns:a16="http://schemas.microsoft.com/office/drawing/2014/main" id="{FBD97764-A52F-4C40-A946-7C26D3B6D7AD}"/>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15" name="TextBox 12">
            <a:extLst>
              <a:ext uri="{FF2B5EF4-FFF2-40B4-BE49-F238E27FC236}">
                <a16:creationId xmlns:a16="http://schemas.microsoft.com/office/drawing/2014/main" id="{48B4CA84-25D2-4CB3-A153-D2E6C6C7DD0C}"/>
              </a:ext>
            </a:extLst>
          </p:cNvPr>
          <p:cNvSpPr txBox="1"/>
          <p:nvPr/>
        </p:nvSpPr>
        <p:spPr>
          <a:xfrm>
            <a:off x="1648840" y="1729875"/>
            <a:ext cx="2818231"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存在问题</a:t>
            </a:r>
          </a:p>
        </p:txBody>
      </p:sp>
      <p:sp>
        <p:nvSpPr>
          <p:cNvPr id="16" name="TextBox 12">
            <a:extLst>
              <a:ext uri="{FF2B5EF4-FFF2-40B4-BE49-F238E27FC236}">
                <a16:creationId xmlns:a16="http://schemas.microsoft.com/office/drawing/2014/main" id="{0EF741CB-4E5D-45D9-AFDE-00936C0FB51B}"/>
              </a:ext>
            </a:extLst>
          </p:cNvPr>
          <p:cNvSpPr txBox="1"/>
          <p:nvPr/>
        </p:nvSpPr>
        <p:spPr>
          <a:xfrm>
            <a:off x="7282458" y="1753025"/>
            <a:ext cx="2818231"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解决方案</a:t>
            </a:r>
          </a:p>
        </p:txBody>
      </p:sp>
      <p:sp>
        <p:nvSpPr>
          <p:cNvPr id="17" name="文本框 16">
            <a:extLst>
              <a:ext uri="{FF2B5EF4-FFF2-40B4-BE49-F238E27FC236}">
                <a16:creationId xmlns:a16="http://schemas.microsoft.com/office/drawing/2014/main" id="{D28271DF-0048-4408-982E-AD39C65C00FB}"/>
              </a:ext>
            </a:extLst>
          </p:cNvPr>
          <p:cNvSpPr txBox="1"/>
          <p:nvPr/>
        </p:nvSpPr>
        <p:spPr>
          <a:xfrm>
            <a:off x="691622" y="2382988"/>
            <a:ext cx="4866807" cy="2308324"/>
          </a:xfrm>
          <a:prstGeom prst="rect">
            <a:avLst/>
          </a:prstGeom>
          <a:noFill/>
          <a:ln>
            <a:solidFill>
              <a:srgbClr val="00B0F0"/>
            </a:solidFill>
          </a:ln>
        </p:spPr>
        <p:txBody>
          <a:bodyPr wrap="square" rtlCol="0">
            <a:spAutoFit/>
          </a:bodyPr>
          <a:lstStyle/>
          <a:p>
            <a:r>
              <a:rPr lang="zh-CN" altLang="en-US" b="1" dirty="0">
                <a:latin typeface="微软雅黑" panose="020B0503020204020204" pitchFamily="34" charset="-122"/>
                <a:ea typeface="微软雅黑" panose="020B0503020204020204" pitchFamily="34" charset="-122"/>
              </a:rPr>
              <a:t>场景：</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任务缓冲池满后随即出发为之服务；</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在收到充电请求后随即出发为之服务。</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问题：</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工作负载较小时，部分等待充电的电单车充电延迟增大；</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充电过程较为频繁，虽降低充电延迟但会浪费</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资源，充电效率较低。</a:t>
            </a:r>
          </a:p>
        </p:txBody>
      </p:sp>
    </p:spTree>
    <p:extLst>
      <p:ext uri="{BB962C8B-B14F-4D97-AF65-F5344CB8AC3E}">
        <p14:creationId xmlns:p14="http://schemas.microsoft.com/office/powerpoint/2010/main" val="1969021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F7A02B6-D4CF-4248-A83E-DB91015ADE79}"/>
              </a:ext>
            </a:extLst>
          </p:cNvPr>
          <p:cNvSpPr>
            <a:spLocks noGrp="1"/>
          </p:cNvSpPr>
          <p:nvPr>
            <p:ph type="title"/>
          </p:nvPr>
        </p:nvSpPr>
        <p:spPr>
          <a:xfrm>
            <a:off x="502481" y="260351"/>
            <a:ext cx="10973117"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sp>
        <p:nvSpPr>
          <p:cNvPr id="5" name="TextBox 16">
            <a:extLst>
              <a:ext uri="{FF2B5EF4-FFF2-40B4-BE49-F238E27FC236}">
                <a16:creationId xmlns:a16="http://schemas.microsoft.com/office/drawing/2014/main" id="{39D41973-7261-4BC1-A5C4-E1B48BCB9E12}"/>
              </a:ext>
            </a:extLst>
          </p:cNvPr>
          <p:cNvSpPr txBox="1"/>
          <p:nvPr/>
        </p:nvSpPr>
        <p:spPr>
          <a:xfrm>
            <a:off x="3064264" y="805443"/>
            <a:ext cx="5697938"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基于阈值的</a:t>
            </a:r>
            <a:r>
              <a:rPr lang="en-US" altLang="zh-CN" sz="2000" dirty="0">
                <a:latin typeface="微软雅黑" pitchFamily="34" charset="-122"/>
                <a:ea typeface="微软雅黑" pitchFamily="34" charset="-122"/>
              </a:rPr>
              <a:t>MCV</a:t>
            </a:r>
            <a:r>
              <a:rPr lang="zh-CN" altLang="en-US" sz="2000" dirty="0">
                <a:latin typeface="微软雅黑" pitchFamily="34" charset="-122"/>
                <a:ea typeface="微软雅黑" pitchFamily="34" charset="-122"/>
              </a:rPr>
              <a:t>出发机制（</a:t>
            </a:r>
            <a:r>
              <a:rPr lang="zh-CN" altLang="en-US" sz="2000" dirty="0">
                <a:solidFill>
                  <a:srgbClr val="FF0000"/>
                </a:solidFill>
                <a:latin typeface="微软雅黑" pitchFamily="34" charset="-122"/>
                <a:ea typeface="微软雅黑" pitchFamily="34" charset="-122"/>
              </a:rPr>
              <a:t>解决方案</a:t>
            </a:r>
            <a:r>
              <a:rPr lang="zh-CN" altLang="en-US" sz="2000" dirty="0">
                <a:latin typeface="微软雅黑" pitchFamily="34" charset="-122"/>
                <a:ea typeface="微软雅黑" pitchFamily="34" charset="-122"/>
              </a:rPr>
              <a:t>）</a:t>
            </a:r>
          </a:p>
        </p:txBody>
      </p:sp>
      <p:grpSp>
        <p:nvGrpSpPr>
          <p:cNvPr id="6" name="组合 5">
            <a:extLst>
              <a:ext uri="{FF2B5EF4-FFF2-40B4-BE49-F238E27FC236}">
                <a16:creationId xmlns:a16="http://schemas.microsoft.com/office/drawing/2014/main" id="{7FE89067-EBEB-4562-A42D-60B5597AEF5A}"/>
              </a:ext>
            </a:extLst>
          </p:cNvPr>
          <p:cNvGrpSpPr/>
          <p:nvPr/>
        </p:nvGrpSpPr>
        <p:grpSpPr>
          <a:xfrm>
            <a:off x="353966" y="1021158"/>
            <a:ext cx="11514794" cy="648072"/>
            <a:chOff x="725379" y="1130318"/>
            <a:chExt cx="11514794" cy="648072"/>
          </a:xfrm>
        </p:grpSpPr>
        <p:sp>
          <p:nvSpPr>
            <p:cNvPr id="7" name="箭头: V 形 75">
              <a:extLst>
                <a:ext uri="{FF2B5EF4-FFF2-40B4-BE49-F238E27FC236}">
                  <a16:creationId xmlns:a16="http://schemas.microsoft.com/office/drawing/2014/main" id="{55B6BD90-FBEE-43FF-AFEE-FE08BFD46B44}"/>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 name="组合 7">
              <a:extLst>
                <a:ext uri="{FF2B5EF4-FFF2-40B4-BE49-F238E27FC236}">
                  <a16:creationId xmlns:a16="http://schemas.microsoft.com/office/drawing/2014/main" id="{6E34B6E6-B7C5-425F-9891-FEA58B937B16}"/>
                </a:ext>
              </a:extLst>
            </p:cNvPr>
            <p:cNvGrpSpPr/>
            <p:nvPr/>
          </p:nvGrpSpPr>
          <p:grpSpPr>
            <a:xfrm>
              <a:off x="725379" y="1322678"/>
              <a:ext cx="11176605" cy="455708"/>
              <a:chOff x="725379" y="1322678"/>
              <a:chExt cx="11176605" cy="455708"/>
            </a:xfrm>
          </p:grpSpPr>
          <p:grpSp>
            <p:nvGrpSpPr>
              <p:cNvPr id="9" name="Group 3">
                <a:extLst>
                  <a:ext uri="{FF2B5EF4-FFF2-40B4-BE49-F238E27FC236}">
                    <a16:creationId xmlns:a16="http://schemas.microsoft.com/office/drawing/2014/main" id="{12FC6BE8-6140-40C1-9B69-7BC8C914D107}"/>
                  </a:ext>
                </a:extLst>
              </p:cNvPr>
              <p:cNvGrpSpPr/>
              <p:nvPr/>
            </p:nvGrpSpPr>
            <p:grpSpPr>
              <a:xfrm>
                <a:off x="725379" y="1322686"/>
                <a:ext cx="5393692" cy="455700"/>
                <a:chOff x="1424694" y="3583743"/>
                <a:chExt cx="2890071" cy="432090"/>
              </a:xfrm>
              <a:solidFill>
                <a:srgbClr val="5FBCDB"/>
              </a:solidFill>
            </p:grpSpPr>
            <p:sp>
              <p:nvSpPr>
                <p:cNvPr id="13" name="Round Same Side Corner Rectangle 4">
                  <a:extLst>
                    <a:ext uri="{FF2B5EF4-FFF2-40B4-BE49-F238E27FC236}">
                      <a16:creationId xmlns:a16="http://schemas.microsoft.com/office/drawing/2014/main" id="{BABDAF97-87D7-44F1-804F-190A0B7D57D2}"/>
                    </a:ext>
                  </a:extLst>
                </p:cNvPr>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a:extLst>
                    <a:ext uri="{FF2B5EF4-FFF2-40B4-BE49-F238E27FC236}">
                      <a16:creationId xmlns:a16="http://schemas.microsoft.com/office/drawing/2014/main" id="{2FB7426F-C8D7-493B-880E-D03C105F4DAA}"/>
                    </a:ext>
                  </a:extLst>
                </p:cNvPr>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10">
                <a:extLst>
                  <a:ext uri="{FF2B5EF4-FFF2-40B4-BE49-F238E27FC236}">
                    <a16:creationId xmlns:a16="http://schemas.microsoft.com/office/drawing/2014/main" id="{3D626FCA-D6CC-41FD-9012-A7E4EC4CA13F}"/>
                  </a:ext>
                </a:extLst>
              </p:cNvPr>
              <p:cNvGrpSpPr/>
              <p:nvPr/>
            </p:nvGrpSpPr>
            <p:grpSpPr>
              <a:xfrm>
                <a:off x="6119070" y="1322678"/>
                <a:ext cx="5782914" cy="432354"/>
                <a:chOff x="1387220" y="3583745"/>
                <a:chExt cx="3105820" cy="409959"/>
              </a:xfrm>
              <a:solidFill>
                <a:schemeClr val="bg1">
                  <a:lumMod val="65000"/>
                </a:schemeClr>
              </a:solidFill>
            </p:grpSpPr>
            <p:sp>
              <p:nvSpPr>
                <p:cNvPr id="11" name="Round Same Side Corner Rectangle 6">
                  <a:extLst>
                    <a:ext uri="{FF2B5EF4-FFF2-40B4-BE49-F238E27FC236}">
                      <a16:creationId xmlns:a16="http://schemas.microsoft.com/office/drawing/2014/main" id="{14F0C68A-EC30-463A-988E-EF16F4394432}"/>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14">
                  <a:extLst>
                    <a:ext uri="{FF2B5EF4-FFF2-40B4-BE49-F238E27FC236}">
                      <a16:creationId xmlns:a16="http://schemas.microsoft.com/office/drawing/2014/main" id="{570E26F1-629A-4FB5-BCA9-A2291ECDC84A}"/>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15" name="TextBox 12">
            <a:extLst>
              <a:ext uri="{FF2B5EF4-FFF2-40B4-BE49-F238E27FC236}">
                <a16:creationId xmlns:a16="http://schemas.microsoft.com/office/drawing/2014/main" id="{293C367C-686A-4E30-BCAE-EB8A839597FB}"/>
              </a:ext>
            </a:extLst>
          </p:cNvPr>
          <p:cNvSpPr txBox="1"/>
          <p:nvPr/>
        </p:nvSpPr>
        <p:spPr>
          <a:xfrm>
            <a:off x="1648840" y="1789835"/>
            <a:ext cx="2818231"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场景</a:t>
            </a: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sp>
        <p:nvSpPr>
          <p:cNvPr id="16" name="TextBox 12">
            <a:extLst>
              <a:ext uri="{FF2B5EF4-FFF2-40B4-BE49-F238E27FC236}">
                <a16:creationId xmlns:a16="http://schemas.microsoft.com/office/drawing/2014/main" id="{57637A5F-090B-4190-87AE-6B2B8CF4D33D}"/>
              </a:ext>
            </a:extLst>
          </p:cNvPr>
          <p:cNvSpPr txBox="1"/>
          <p:nvPr/>
        </p:nvSpPr>
        <p:spPr>
          <a:xfrm>
            <a:off x="7282458" y="1753025"/>
            <a:ext cx="2818231"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场景</a:t>
            </a:r>
            <a:r>
              <a:rPr lang="en-US" altLang="zh-CN" sz="2000" dirty="0">
                <a:latin typeface="微软雅黑" pitchFamily="34" charset="-122"/>
                <a:ea typeface="微软雅黑" pitchFamily="34" charset="-122"/>
              </a:rPr>
              <a:t>2</a:t>
            </a:r>
            <a:endParaRPr lang="zh-CN" altLang="en-US" sz="2000" dirty="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731E2E1-757D-4C8E-8DF7-02658C80DC68}"/>
                  </a:ext>
                </a:extLst>
              </p:cNvPr>
              <p:cNvSpPr txBox="1"/>
              <p:nvPr/>
            </p:nvSpPr>
            <p:spPr>
              <a:xfrm>
                <a:off x="764498" y="2353456"/>
                <a:ext cx="5393693" cy="1200329"/>
              </a:xfrm>
              <a:prstGeom prst="rect">
                <a:avLst/>
              </a:prstGeom>
              <a:noFill/>
            </p:spPr>
            <p:txBody>
              <a:bodyPr wrap="square" rtlCol="0">
                <a:spAutoFit/>
              </a:bodyPr>
              <a:lstStyle/>
              <a:p>
                <a:r>
                  <a:rPr lang="zh-CN" altLang="en-US" b="1" dirty="0"/>
                  <a:t>解决方案</a:t>
                </a:r>
                <a:r>
                  <a:rPr lang="zh-CN" altLang="en-US" dirty="0"/>
                  <a:t>：</a:t>
                </a:r>
                <a:endParaRPr lang="en-US" altLang="zh-CN" dirty="0"/>
              </a:p>
              <a:p>
                <a:pPr marL="285750" indent="-285750">
                  <a:buFont typeface="Arial" panose="020B0604020202020204" pitchFamily="34" charset="0"/>
                  <a:buChar char="•"/>
                </a:pPr>
                <a:r>
                  <a:rPr lang="zh-CN" altLang="en-US" dirty="0"/>
                  <a:t>设置</a:t>
                </a:r>
                <a:r>
                  <a:rPr lang="en-US" altLang="zh-CN" dirty="0"/>
                  <a:t>MCV</a:t>
                </a:r>
                <a:r>
                  <a:rPr lang="zh-CN" altLang="en-US" dirty="0"/>
                  <a:t>任务缓冲池最大值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𝑚𝑎𝑥𝑡h𝑟</m:t>
                        </m:r>
                      </m:sub>
                    </m:sSub>
                    <m:r>
                      <a:rPr lang="zh-CN" altLang="en-US" i="1">
                        <a:latin typeface="Cambria Math" panose="02040503050406030204" pitchFamily="18" charset="0"/>
                      </a:rPr>
                      <m:t>与</m:t>
                    </m:r>
                  </m:oMath>
                </a14:m>
                <a:r>
                  <a:rPr lang="zh-CN" altLang="en-US" dirty="0"/>
                  <a:t>最小值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𝑚𝑖𝑛𝑡h𝑟</m:t>
                        </m:r>
                      </m:sub>
                    </m:sSub>
                    <m:r>
                      <a:rPr lang="zh-CN" altLang="en-US" i="1">
                        <a:latin typeface="Cambria Math" panose="02040503050406030204" pitchFamily="18" charset="0"/>
                      </a:rPr>
                      <m:t>；</m:t>
                    </m:r>
                  </m:oMath>
                </a14:m>
                <a:endParaRPr lang="en-US" altLang="zh-CN" dirty="0"/>
              </a:p>
              <a:p>
                <a:pPr marL="285750" indent="-285750">
                  <a:buFont typeface="Arial" panose="020B0604020202020204" pitchFamily="34" charset="0"/>
                  <a:buChar char="•"/>
                </a:pPr>
                <a:endParaRPr lang="zh-CN" altLang="en-US" dirty="0"/>
              </a:p>
            </p:txBody>
          </p:sp>
        </mc:Choice>
        <mc:Fallback xmlns="">
          <p:sp>
            <p:nvSpPr>
              <p:cNvPr id="18" name="文本框 17">
                <a:extLst>
                  <a:ext uri="{FF2B5EF4-FFF2-40B4-BE49-F238E27FC236}">
                    <a16:creationId xmlns:a16="http://schemas.microsoft.com/office/drawing/2014/main" id="{8731E2E1-757D-4C8E-8DF7-02658C80DC68}"/>
                  </a:ext>
                </a:extLst>
              </p:cNvPr>
              <p:cNvSpPr txBox="1">
                <a:spLocks noRot="1" noChangeAspect="1" noMove="1" noResize="1" noEditPoints="1" noAdjustHandles="1" noChangeArrowheads="1" noChangeShapeType="1" noTextEdit="1"/>
              </p:cNvSpPr>
              <p:nvPr/>
            </p:nvSpPr>
            <p:spPr>
              <a:xfrm>
                <a:off x="764498" y="2353456"/>
                <a:ext cx="5393693" cy="1200329"/>
              </a:xfrm>
              <a:prstGeom prst="rect">
                <a:avLst/>
              </a:prstGeom>
              <a:blipFill>
                <a:blip r:embed="rId2"/>
                <a:stretch>
                  <a:fillRect l="-904" t="-3553"/>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186F73E9-CE4D-441A-AA1C-4A56AC895BEC}"/>
              </a:ext>
            </a:extLst>
          </p:cNvPr>
          <p:cNvPicPr>
            <a:picLocks noChangeAspect="1"/>
          </p:cNvPicPr>
          <p:nvPr/>
        </p:nvPicPr>
        <p:blipFill>
          <a:blip r:embed="rId3"/>
          <a:stretch>
            <a:fillRect/>
          </a:stretch>
        </p:blipFill>
        <p:spPr>
          <a:xfrm>
            <a:off x="2102143" y="3305838"/>
            <a:ext cx="1247733" cy="495894"/>
          </a:xfrm>
          <a:prstGeom prst="rect">
            <a:avLst/>
          </a:prstGeom>
        </p:spPr>
      </p:pic>
      <p:pic>
        <p:nvPicPr>
          <p:cNvPr id="20" name="图片 19">
            <a:extLst>
              <a:ext uri="{FF2B5EF4-FFF2-40B4-BE49-F238E27FC236}">
                <a16:creationId xmlns:a16="http://schemas.microsoft.com/office/drawing/2014/main" id="{2091425B-6A80-4429-96CF-5C2550A499F1}"/>
              </a:ext>
            </a:extLst>
          </p:cNvPr>
          <p:cNvPicPr>
            <a:picLocks noChangeAspect="1"/>
          </p:cNvPicPr>
          <p:nvPr/>
        </p:nvPicPr>
        <p:blipFill>
          <a:blip r:embed="rId4"/>
          <a:stretch>
            <a:fillRect/>
          </a:stretch>
        </p:blipFill>
        <p:spPr>
          <a:xfrm>
            <a:off x="2020460" y="3855347"/>
            <a:ext cx="1043804" cy="573357"/>
          </a:xfrm>
          <a:prstGeom prst="rect">
            <a:avLst/>
          </a:prstGeom>
        </p:spPr>
      </p:pic>
      <p:pic>
        <p:nvPicPr>
          <p:cNvPr id="21" name="图片 20">
            <a:extLst>
              <a:ext uri="{FF2B5EF4-FFF2-40B4-BE49-F238E27FC236}">
                <a16:creationId xmlns:a16="http://schemas.microsoft.com/office/drawing/2014/main" id="{D0C19DF0-2522-4848-B68B-AEDB7C62EE59}"/>
              </a:ext>
            </a:extLst>
          </p:cNvPr>
          <p:cNvPicPr>
            <a:picLocks noChangeAspect="1"/>
          </p:cNvPicPr>
          <p:nvPr/>
        </p:nvPicPr>
        <p:blipFill>
          <a:blip r:embed="rId5"/>
          <a:stretch>
            <a:fillRect/>
          </a:stretch>
        </p:blipFill>
        <p:spPr>
          <a:xfrm>
            <a:off x="1958269" y="4521157"/>
            <a:ext cx="4137731" cy="337244"/>
          </a:xfrm>
          <a:prstGeom prst="rect">
            <a:avLst/>
          </a:prstGeom>
        </p:spPr>
      </p:pic>
      <p:sp>
        <p:nvSpPr>
          <p:cNvPr id="22" name="矩形 21">
            <a:extLst>
              <a:ext uri="{FF2B5EF4-FFF2-40B4-BE49-F238E27FC236}">
                <a16:creationId xmlns:a16="http://schemas.microsoft.com/office/drawing/2014/main" id="{F06945B1-EC68-448A-BB12-F108ECC2411D}"/>
              </a:ext>
            </a:extLst>
          </p:cNvPr>
          <p:cNvSpPr/>
          <p:nvPr/>
        </p:nvSpPr>
        <p:spPr>
          <a:xfrm>
            <a:off x="6329661" y="1786355"/>
            <a:ext cx="5513695" cy="4322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96C9DB4-3E93-47C8-8841-8F252A8965C0}"/>
                  </a:ext>
                </a:extLst>
              </p:cNvPr>
              <p:cNvSpPr txBox="1"/>
              <p:nvPr/>
            </p:nvSpPr>
            <p:spPr>
              <a:xfrm>
                <a:off x="6475067" y="2189945"/>
                <a:ext cx="5393693" cy="2862322"/>
              </a:xfrm>
              <a:prstGeom prst="rect">
                <a:avLst/>
              </a:prstGeom>
              <a:noFill/>
            </p:spPr>
            <p:txBody>
              <a:bodyPr wrap="square" rtlCol="0">
                <a:spAutoFit/>
              </a:bodyPr>
              <a:lstStyle/>
              <a:p>
                <a:r>
                  <a:rPr lang="zh-CN" altLang="en-US" b="1" dirty="0"/>
                  <a:t>解决方案</a:t>
                </a:r>
                <a:r>
                  <a:rPr lang="zh-CN" altLang="en-US" dirty="0"/>
                  <a:t>：</a:t>
                </a:r>
                <a:endParaRPr lang="en-US" altLang="zh-CN" dirty="0"/>
              </a:p>
              <a:p>
                <a:pPr marL="285750" indent="-285750">
                  <a:buFont typeface="Arial" panose="020B0604020202020204" pitchFamily="34" charset="0"/>
                  <a:buChar char="•"/>
                </a:pPr>
                <a:r>
                  <a:rPr lang="zh-CN" altLang="en-US" dirty="0"/>
                  <a:t>对电单车设置两个能量阈值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𝐿</m:t>
                        </m:r>
                      </m:sub>
                    </m:sSub>
                    <m:r>
                      <a:rPr lang="zh-CN" altLang="en-US" i="1">
                        <a:latin typeface="Cambria Math" panose="02040503050406030204" pitchFamily="18" charset="0"/>
                      </a:rPr>
                      <m:t>和</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𝑇</m:t>
                        </m:r>
                      </m:sub>
                    </m:sSub>
                    <m:r>
                      <a:rPr lang="zh-CN" altLang="en-US" i="1">
                        <a:latin typeface="Cambria Math" panose="02040503050406030204" pitchFamily="18" charset="0"/>
                      </a:rPr>
                      <m:t>，</m:t>
                    </m:r>
                  </m:oMath>
                </a14:m>
                <a:r>
                  <a:rPr lang="zh-CN" altLang="en-US" dirty="0"/>
                  <a:t>当电单车的剩余能量低于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𝑇</m:t>
                        </m:r>
                      </m:sub>
                    </m:sSub>
                  </m:oMath>
                </a14:m>
                <a:r>
                  <a:rPr lang="zh-CN" altLang="en-US" dirty="0"/>
                  <a:t>时，发送充电请求；当剩余能量低于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𝐿</m:t>
                        </m:r>
                      </m:sub>
                    </m:sSub>
                  </m:oMath>
                </a14:m>
                <a:r>
                  <a:rPr lang="zh-CN" altLang="en-US" dirty="0"/>
                  <a:t>时，发送</a:t>
                </a:r>
                <a:r>
                  <a:rPr lang="en-US" altLang="zh-CN" dirty="0"/>
                  <a:t>ALERT</a:t>
                </a:r>
                <a:r>
                  <a:rPr lang="zh-CN" altLang="en-US" dirty="0"/>
                  <a:t>信息给</a:t>
                </a:r>
                <a:r>
                  <a:rPr lang="en-US" altLang="zh-CN" dirty="0"/>
                  <a:t>MCV</a:t>
                </a:r>
                <a:r>
                  <a:rPr lang="zh-CN" altLang="en-US" dirty="0"/>
                  <a:t>，同时停止工作，变为静态点，</a:t>
                </a:r>
                <a:r>
                  <a:rPr lang="en-US" altLang="zh-CN" dirty="0"/>
                  <a:t>MCV</a:t>
                </a:r>
                <a:r>
                  <a:rPr lang="zh-CN" altLang="en-US" dirty="0"/>
                  <a:t>在接收到第一个</a:t>
                </a:r>
                <a:r>
                  <a:rPr lang="en-US" altLang="zh-CN" dirty="0"/>
                  <a:t>ALERT</a:t>
                </a:r>
                <a:r>
                  <a:rPr lang="zh-CN" altLang="en-US" dirty="0"/>
                  <a:t>信息之后开始一轮充电。</a:t>
                </a:r>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𝑇</m:t>
                        </m:r>
                      </m:sub>
                    </m:sSub>
                  </m:oMath>
                </a14:m>
                <a:r>
                  <a:rPr lang="zh-CN" altLang="en-US" dirty="0"/>
                  <a:t>设定为固定值，</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𝐿</m:t>
                        </m:r>
                      </m:sub>
                    </m:sSub>
                  </m:oMath>
                </a14:m>
                <a:r>
                  <a:rPr lang="zh-CN" altLang="en-US" dirty="0"/>
                  <a:t>利用平均能量消耗</a:t>
                </a:r>
                <a:r>
                  <a:rPr lang="en-US" altLang="zh-CN" dirty="0"/>
                  <a:t>(AECR)</a:t>
                </a:r>
                <a:r>
                  <a:rPr lang="zh-CN" altLang="en-US" dirty="0"/>
                  <a:t>与平均电单车失效率</a:t>
                </a:r>
                <a:r>
                  <a:rPr lang="en-US" altLang="zh-CN" dirty="0"/>
                  <a:t>(AFP)</a:t>
                </a:r>
                <a:r>
                  <a:rPr lang="zh-CN" altLang="en-US" dirty="0"/>
                  <a:t>多目标优化求解</a:t>
                </a:r>
                <a:endParaRPr lang="en-US" altLang="zh-CN" dirty="0"/>
              </a:p>
              <a:p>
                <a:endParaRPr lang="en-US" altLang="zh-CN" dirty="0"/>
              </a:p>
              <a:p>
                <a:pPr marL="285750" indent="-285750">
                  <a:buFont typeface="Arial" panose="020B0604020202020204" pitchFamily="34" charset="0"/>
                  <a:buChar char="•"/>
                </a:pPr>
                <a:endParaRPr lang="zh-CN" altLang="en-US" dirty="0"/>
              </a:p>
            </p:txBody>
          </p:sp>
        </mc:Choice>
        <mc:Fallback xmlns="">
          <p:sp>
            <p:nvSpPr>
              <p:cNvPr id="23" name="文本框 22">
                <a:extLst>
                  <a:ext uri="{FF2B5EF4-FFF2-40B4-BE49-F238E27FC236}">
                    <a16:creationId xmlns:a16="http://schemas.microsoft.com/office/drawing/2014/main" id="{896C9DB4-3E93-47C8-8841-8F252A8965C0}"/>
                  </a:ext>
                </a:extLst>
              </p:cNvPr>
              <p:cNvSpPr txBox="1">
                <a:spLocks noRot="1" noChangeAspect="1" noMove="1" noResize="1" noEditPoints="1" noAdjustHandles="1" noChangeArrowheads="1" noChangeShapeType="1" noTextEdit="1"/>
              </p:cNvSpPr>
              <p:nvPr/>
            </p:nvSpPr>
            <p:spPr>
              <a:xfrm>
                <a:off x="6475067" y="2189945"/>
                <a:ext cx="5393693" cy="2862322"/>
              </a:xfrm>
              <a:prstGeom prst="rect">
                <a:avLst/>
              </a:prstGeom>
              <a:blipFill>
                <a:blip r:embed="rId6"/>
                <a:stretch>
                  <a:fillRect l="-904" t="-1489" r="-1017"/>
                </a:stretch>
              </a:blipFill>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C6D66CB6-D627-4194-9BC7-00966DD569AA}"/>
              </a:ext>
            </a:extLst>
          </p:cNvPr>
          <p:cNvPicPr>
            <a:picLocks noChangeAspect="1"/>
          </p:cNvPicPr>
          <p:nvPr/>
        </p:nvPicPr>
        <p:blipFill>
          <a:blip r:embed="rId7"/>
          <a:stretch>
            <a:fillRect/>
          </a:stretch>
        </p:blipFill>
        <p:spPr>
          <a:xfrm>
            <a:off x="7282458" y="4521157"/>
            <a:ext cx="2873319" cy="337244"/>
          </a:xfrm>
          <a:prstGeom prst="rect">
            <a:avLst/>
          </a:prstGeom>
        </p:spPr>
      </p:pic>
      <p:pic>
        <p:nvPicPr>
          <p:cNvPr id="25" name="图片 24">
            <a:extLst>
              <a:ext uri="{FF2B5EF4-FFF2-40B4-BE49-F238E27FC236}">
                <a16:creationId xmlns:a16="http://schemas.microsoft.com/office/drawing/2014/main" id="{01B747A1-36B0-4C63-B8A1-6A80138D889E}"/>
              </a:ext>
            </a:extLst>
          </p:cNvPr>
          <p:cNvPicPr>
            <a:picLocks noChangeAspect="1"/>
          </p:cNvPicPr>
          <p:nvPr/>
        </p:nvPicPr>
        <p:blipFill>
          <a:blip r:embed="rId8"/>
          <a:stretch>
            <a:fillRect/>
          </a:stretch>
        </p:blipFill>
        <p:spPr>
          <a:xfrm>
            <a:off x="7305394" y="4949110"/>
            <a:ext cx="2230470" cy="587597"/>
          </a:xfrm>
          <a:prstGeom prst="rect">
            <a:avLst/>
          </a:prstGeom>
        </p:spPr>
      </p:pic>
      <p:sp>
        <p:nvSpPr>
          <p:cNvPr id="26" name="矩形 25">
            <a:extLst>
              <a:ext uri="{FF2B5EF4-FFF2-40B4-BE49-F238E27FC236}">
                <a16:creationId xmlns:a16="http://schemas.microsoft.com/office/drawing/2014/main" id="{0890D91C-DEDF-405F-BFAA-F546A2F2A404}"/>
              </a:ext>
            </a:extLst>
          </p:cNvPr>
          <p:cNvSpPr/>
          <p:nvPr/>
        </p:nvSpPr>
        <p:spPr>
          <a:xfrm>
            <a:off x="593028" y="1786923"/>
            <a:ext cx="5513695" cy="4322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290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2EF7C8A-366B-4AC2-ADE5-3B398D149BD9}"/>
              </a:ext>
            </a:extLst>
          </p:cNvPr>
          <p:cNvSpPr>
            <a:spLocks noGrp="1"/>
          </p:cNvSpPr>
          <p:nvPr>
            <p:ph type="title"/>
          </p:nvPr>
        </p:nvSpPr>
        <p:spPr>
          <a:xfrm>
            <a:off x="502481" y="260351"/>
            <a:ext cx="10973117"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grpSp>
        <p:nvGrpSpPr>
          <p:cNvPr id="5" name="组合 4">
            <a:extLst>
              <a:ext uri="{FF2B5EF4-FFF2-40B4-BE49-F238E27FC236}">
                <a16:creationId xmlns:a16="http://schemas.microsoft.com/office/drawing/2014/main" id="{50693E5C-293C-4A08-8B8C-29F54D2B126A}"/>
              </a:ext>
            </a:extLst>
          </p:cNvPr>
          <p:cNvGrpSpPr/>
          <p:nvPr/>
        </p:nvGrpSpPr>
        <p:grpSpPr>
          <a:xfrm>
            <a:off x="353966" y="1021158"/>
            <a:ext cx="11514794" cy="648072"/>
            <a:chOff x="725379" y="1130318"/>
            <a:chExt cx="11514794" cy="648072"/>
          </a:xfrm>
        </p:grpSpPr>
        <p:sp>
          <p:nvSpPr>
            <p:cNvPr id="6" name="箭头: V 形 75">
              <a:extLst>
                <a:ext uri="{FF2B5EF4-FFF2-40B4-BE49-F238E27FC236}">
                  <a16:creationId xmlns:a16="http://schemas.microsoft.com/office/drawing/2014/main" id="{007D8D90-F9D4-4D10-89B7-00C5AFD3EC65}"/>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7" name="组合 6">
              <a:extLst>
                <a:ext uri="{FF2B5EF4-FFF2-40B4-BE49-F238E27FC236}">
                  <a16:creationId xmlns:a16="http://schemas.microsoft.com/office/drawing/2014/main" id="{7E0C7B02-F973-4A15-A174-A912A194DAC6}"/>
                </a:ext>
              </a:extLst>
            </p:cNvPr>
            <p:cNvGrpSpPr/>
            <p:nvPr/>
          </p:nvGrpSpPr>
          <p:grpSpPr>
            <a:xfrm>
              <a:off x="725379" y="1322678"/>
              <a:ext cx="11176605" cy="455708"/>
              <a:chOff x="725379" y="1322678"/>
              <a:chExt cx="11176605" cy="455708"/>
            </a:xfrm>
          </p:grpSpPr>
          <p:grpSp>
            <p:nvGrpSpPr>
              <p:cNvPr id="8" name="Group 3">
                <a:extLst>
                  <a:ext uri="{FF2B5EF4-FFF2-40B4-BE49-F238E27FC236}">
                    <a16:creationId xmlns:a16="http://schemas.microsoft.com/office/drawing/2014/main" id="{12FDC4B3-450C-4FB0-8B85-2DDC4586AA0B}"/>
                  </a:ext>
                </a:extLst>
              </p:cNvPr>
              <p:cNvGrpSpPr/>
              <p:nvPr/>
            </p:nvGrpSpPr>
            <p:grpSpPr>
              <a:xfrm>
                <a:off x="725379" y="1322686"/>
                <a:ext cx="5393692" cy="455700"/>
                <a:chOff x="1424694" y="3583743"/>
                <a:chExt cx="2890071" cy="432090"/>
              </a:xfrm>
              <a:solidFill>
                <a:srgbClr val="5FBCDB"/>
              </a:solidFill>
            </p:grpSpPr>
            <p:sp>
              <p:nvSpPr>
                <p:cNvPr id="12" name="Round Same Side Corner Rectangle 4">
                  <a:extLst>
                    <a:ext uri="{FF2B5EF4-FFF2-40B4-BE49-F238E27FC236}">
                      <a16:creationId xmlns:a16="http://schemas.microsoft.com/office/drawing/2014/main" id="{AA472B54-7BD6-477A-9C1F-99DB5DB8CFE1}"/>
                    </a:ext>
                  </a:extLst>
                </p:cNvPr>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Oval 13">
                  <a:extLst>
                    <a:ext uri="{FF2B5EF4-FFF2-40B4-BE49-F238E27FC236}">
                      <a16:creationId xmlns:a16="http://schemas.microsoft.com/office/drawing/2014/main" id="{5507B296-53F5-4182-9137-732EDE9C0E63}"/>
                    </a:ext>
                  </a:extLst>
                </p:cNvPr>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10">
                <a:extLst>
                  <a:ext uri="{FF2B5EF4-FFF2-40B4-BE49-F238E27FC236}">
                    <a16:creationId xmlns:a16="http://schemas.microsoft.com/office/drawing/2014/main" id="{BB826606-3985-4E80-97C4-5E47C3BC386E}"/>
                  </a:ext>
                </a:extLst>
              </p:cNvPr>
              <p:cNvGrpSpPr/>
              <p:nvPr/>
            </p:nvGrpSpPr>
            <p:grpSpPr>
              <a:xfrm>
                <a:off x="6119070" y="1322678"/>
                <a:ext cx="5782914" cy="432354"/>
                <a:chOff x="1387220" y="3583745"/>
                <a:chExt cx="3105820" cy="409959"/>
              </a:xfrm>
              <a:solidFill>
                <a:schemeClr val="bg1">
                  <a:lumMod val="65000"/>
                </a:schemeClr>
              </a:solidFill>
            </p:grpSpPr>
            <p:sp>
              <p:nvSpPr>
                <p:cNvPr id="10" name="Round Same Side Corner Rectangle 6">
                  <a:extLst>
                    <a:ext uri="{FF2B5EF4-FFF2-40B4-BE49-F238E27FC236}">
                      <a16:creationId xmlns:a16="http://schemas.microsoft.com/office/drawing/2014/main" id="{A939F20C-C1C0-4287-8B9B-C5F82C567D2A}"/>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14">
                  <a:extLst>
                    <a:ext uri="{FF2B5EF4-FFF2-40B4-BE49-F238E27FC236}">
                      <a16:creationId xmlns:a16="http://schemas.microsoft.com/office/drawing/2014/main" id="{E6C00B8B-5736-4F46-B98E-69A62A05D6A8}"/>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14" name="TextBox 12">
            <a:extLst>
              <a:ext uri="{FF2B5EF4-FFF2-40B4-BE49-F238E27FC236}">
                <a16:creationId xmlns:a16="http://schemas.microsoft.com/office/drawing/2014/main" id="{DFCBC79A-5103-4649-B35F-F44B273CEECD}"/>
              </a:ext>
            </a:extLst>
          </p:cNvPr>
          <p:cNvSpPr txBox="1"/>
          <p:nvPr/>
        </p:nvSpPr>
        <p:spPr>
          <a:xfrm>
            <a:off x="1678820" y="1729875"/>
            <a:ext cx="2818231"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电单车选择充电算法</a:t>
            </a:r>
          </a:p>
        </p:txBody>
      </p:sp>
      <p:sp>
        <p:nvSpPr>
          <p:cNvPr id="15" name="TextBox 12">
            <a:extLst>
              <a:ext uri="{FF2B5EF4-FFF2-40B4-BE49-F238E27FC236}">
                <a16:creationId xmlns:a16="http://schemas.microsoft.com/office/drawing/2014/main" id="{8B1F504A-A675-4CAF-83C1-1FE0C950D42E}"/>
              </a:ext>
            </a:extLst>
          </p:cNvPr>
          <p:cNvSpPr txBox="1"/>
          <p:nvPr/>
        </p:nvSpPr>
        <p:spPr>
          <a:xfrm>
            <a:off x="7378469" y="1740226"/>
            <a:ext cx="2818231"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电单车选择性插入算法</a:t>
            </a:r>
          </a:p>
        </p:txBody>
      </p:sp>
      <p:sp>
        <p:nvSpPr>
          <p:cNvPr id="16" name="TextBox 16">
            <a:extLst>
              <a:ext uri="{FF2B5EF4-FFF2-40B4-BE49-F238E27FC236}">
                <a16:creationId xmlns:a16="http://schemas.microsoft.com/office/drawing/2014/main" id="{C3F2AC5C-3B87-4CBC-8E80-2580B2154A51}"/>
              </a:ext>
            </a:extLst>
          </p:cNvPr>
          <p:cNvSpPr txBox="1"/>
          <p:nvPr/>
        </p:nvSpPr>
        <p:spPr>
          <a:xfrm>
            <a:off x="3064264" y="805443"/>
            <a:ext cx="5697938"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充电回路构建</a:t>
            </a:r>
            <a:r>
              <a:rPr lang="en-US" altLang="zh-CN" sz="200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按需充电模式</a:t>
            </a:r>
            <a:r>
              <a:rPr lang="zh-CN" altLang="en-US" sz="2000" dirty="0">
                <a:latin typeface="微软雅黑" pitchFamily="34" charset="-122"/>
                <a:ea typeface="微软雅黑" pitchFamily="34" charset="-122"/>
              </a:rPr>
              <a:t>）</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06C7FBA-0A0F-48D1-9431-8E86E345DDDC}"/>
                  </a:ext>
                </a:extLst>
              </p:cNvPr>
              <p:cNvSpPr txBox="1"/>
              <p:nvPr/>
            </p:nvSpPr>
            <p:spPr>
              <a:xfrm>
                <a:off x="734518" y="2173575"/>
                <a:ext cx="5013139" cy="4801314"/>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目标：</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对于一系列发送充电请求的电单车确定为哪一个电单车先服务。</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考虑因素：</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过去一段时间内的使用频率</a:t>
                </a:r>
                <a:r>
                  <a:rPr lang="en-US" altLang="zh-CN" dirty="0">
                    <a:latin typeface="微软雅黑" panose="020B0503020204020204" pitchFamily="34" charset="-122"/>
                    <a:ea typeface="微软雅黑" panose="020B0503020204020204" pitchFamily="34" charset="-122"/>
                  </a:rPr>
                  <a:t>k;</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发送请求电单车距离</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的距离</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剩余能量</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𝑒</m:t>
                        </m:r>
                      </m:e>
                      <m:sub>
                        <m:r>
                          <a:rPr lang="en-US" altLang="zh-CN" b="0" i="1" smtClean="0">
                            <a:latin typeface="Cambria Math" panose="02040503050406030204" pitchFamily="18" charset="0"/>
                            <a:ea typeface="微软雅黑" panose="020B0503020204020204" pitchFamily="34" charset="-122"/>
                          </a:rPr>
                          <m:t>𝑖</m:t>
                        </m:r>
                      </m:sub>
                    </m:sSub>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算法思想：</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对每个发送充电请求的电单车构建特征三元组</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k,d</a:t>
                </a:r>
                <a:r>
                  <a:rPr lang="en-US" altLang="zh-CN" dirty="0">
                    <a:latin typeface="微软雅黑" panose="020B0503020204020204" pitchFamily="34" charset="-122"/>
                    <a:ea typeface="微软雅黑" panose="020B0503020204020204" pitchFamily="34" charset="-122"/>
                  </a:rPr>
                  <a:t>,</a:t>
                </a:r>
                <a:r>
                  <a:rPr lang="en-US" altLang="zh-CN" dirty="0">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𝑒</m:t>
                        </m:r>
                      </m:e>
                      <m:sub>
                        <m:r>
                          <a:rPr lang="en-US" altLang="zh-CN" i="1">
                            <a:latin typeface="Cambria Math" panose="02040503050406030204" pitchFamily="18" charset="0"/>
                            <a:ea typeface="微软雅黑" panose="020B0503020204020204" pitchFamily="34" charset="-122"/>
                          </a:rPr>
                          <m:t>𝑖</m:t>
                        </m:r>
                      </m:sub>
                    </m:sSub>
                  </m:oMath>
                </a14:m>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利用</a:t>
                </a:r>
                <a:r>
                  <a:rPr lang="en-US" altLang="zh-CN" dirty="0">
                    <a:latin typeface="微软雅黑" panose="020B0503020204020204" pitchFamily="34" charset="-122"/>
                    <a:ea typeface="微软雅黑" panose="020B0503020204020204" pitchFamily="34" charset="-122"/>
                  </a:rPr>
                  <a:t>Skyline Query</a:t>
                </a:r>
                <a:r>
                  <a:rPr lang="zh-CN" altLang="en-US" dirty="0">
                    <a:latin typeface="微软雅黑" panose="020B0503020204020204" pitchFamily="34" charset="-122"/>
                    <a:ea typeface="微软雅黑" panose="020B0503020204020204" pitchFamily="34" charset="-122"/>
                  </a:rPr>
                  <a:t>选择最佳的电单车进行服务；</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三元组更新过程发生在</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为一个电单车服务完。</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xmlns="">
          <p:sp>
            <p:nvSpPr>
              <p:cNvPr id="17" name="文本框 16">
                <a:extLst>
                  <a:ext uri="{FF2B5EF4-FFF2-40B4-BE49-F238E27FC236}">
                    <a16:creationId xmlns:a16="http://schemas.microsoft.com/office/drawing/2014/main" id="{306C7FBA-0A0F-48D1-9431-8E86E345DDDC}"/>
                  </a:ext>
                </a:extLst>
              </p:cNvPr>
              <p:cNvSpPr txBox="1">
                <a:spLocks noRot="1" noChangeAspect="1" noMove="1" noResize="1" noEditPoints="1" noAdjustHandles="1" noChangeArrowheads="1" noChangeShapeType="1" noTextEdit="1"/>
              </p:cNvSpPr>
              <p:nvPr/>
            </p:nvSpPr>
            <p:spPr>
              <a:xfrm>
                <a:off x="734518" y="2173575"/>
                <a:ext cx="5013139" cy="4801314"/>
              </a:xfrm>
              <a:prstGeom prst="rect">
                <a:avLst/>
              </a:prstGeom>
              <a:blipFill>
                <a:blip r:embed="rId2"/>
                <a:stretch>
                  <a:fillRect l="-972" t="-762" r="-729"/>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4BC776D2-2B80-4FBD-AF6A-20688EC22800}"/>
              </a:ext>
            </a:extLst>
          </p:cNvPr>
          <p:cNvSpPr/>
          <p:nvPr/>
        </p:nvSpPr>
        <p:spPr>
          <a:xfrm>
            <a:off x="484239" y="1696622"/>
            <a:ext cx="5513695" cy="44793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a:extLst>
              <a:ext uri="{FF2B5EF4-FFF2-40B4-BE49-F238E27FC236}">
                <a16:creationId xmlns:a16="http://schemas.microsoft.com/office/drawing/2014/main" id="{2113C53C-A9D2-41C1-BB8C-F74EFC4A56D9}"/>
              </a:ext>
            </a:extLst>
          </p:cNvPr>
          <p:cNvGrpSpPr/>
          <p:nvPr/>
        </p:nvGrpSpPr>
        <p:grpSpPr>
          <a:xfrm>
            <a:off x="7873181" y="2666814"/>
            <a:ext cx="2128607" cy="1524372"/>
            <a:chOff x="7719931" y="2268139"/>
            <a:chExt cx="2128607" cy="1524372"/>
          </a:xfrm>
        </p:grpSpPr>
        <p:sp>
          <p:nvSpPr>
            <p:cNvPr id="25" name="椭圆 24">
              <a:extLst>
                <a:ext uri="{FF2B5EF4-FFF2-40B4-BE49-F238E27FC236}">
                  <a16:creationId xmlns:a16="http://schemas.microsoft.com/office/drawing/2014/main" id="{5FC2EC6A-5C39-4E48-8970-372210D3FB0E}"/>
                </a:ext>
              </a:extLst>
            </p:cNvPr>
            <p:cNvSpPr/>
            <p:nvPr/>
          </p:nvSpPr>
          <p:spPr>
            <a:xfrm>
              <a:off x="7719931" y="3287470"/>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16EFB420-5192-42FB-A163-E0A80F1982D2}"/>
                </a:ext>
              </a:extLst>
            </p:cNvPr>
            <p:cNvGrpSpPr/>
            <p:nvPr/>
          </p:nvGrpSpPr>
          <p:grpSpPr>
            <a:xfrm>
              <a:off x="8831699" y="2870250"/>
              <a:ext cx="917468" cy="482750"/>
              <a:chOff x="8831699" y="2870250"/>
              <a:chExt cx="917468" cy="482750"/>
            </a:xfrm>
          </p:grpSpPr>
          <p:sp>
            <p:nvSpPr>
              <p:cNvPr id="26" name="椭圆 25">
                <a:extLst>
                  <a:ext uri="{FF2B5EF4-FFF2-40B4-BE49-F238E27FC236}">
                    <a16:creationId xmlns:a16="http://schemas.microsoft.com/office/drawing/2014/main" id="{F6CA9C21-502E-4A4A-AF08-B82B1873D704}"/>
                  </a:ext>
                </a:extLst>
              </p:cNvPr>
              <p:cNvSpPr/>
              <p:nvPr/>
            </p:nvSpPr>
            <p:spPr>
              <a:xfrm>
                <a:off x="9641167" y="2870250"/>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AD352ACD-647C-4C7B-A6DF-DA455F5C0AC2}"/>
                  </a:ext>
                </a:extLst>
              </p:cNvPr>
              <p:cNvSpPr/>
              <p:nvPr/>
            </p:nvSpPr>
            <p:spPr>
              <a:xfrm>
                <a:off x="8831699" y="3245000"/>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F96C8540-4421-4AC9-9F4B-D4E5180BD5E0}"/>
                </a:ext>
              </a:extLst>
            </p:cNvPr>
            <p:cNvGrpSpPr/>
            <p:nvPr/>
          </p:nvGrpSpPr>
          <p:grpSpPr>
            <a:xfrm>
              <a:off x="7749915" y="2268139"/>
              <a:ext cx="2098623" cy="1524372"/>
              <a:chOff x="7749915" y="2268139"/>
              <a:chExt cx="2098623" cy="1524372"/>
            </a:xfrm>
          </p:grpSpPr>
          <p:cxnSp>
            <p:nvCxnSpPr>
              <p:cNvPr id="21" name="直接连接符 20">
                <a:extLst>
                  <a:ext uri="{FF2B5EF4-FFF2-40B4-BE49-F238E27FC236}">
                    <a16:creationId xmlns:a16="http://schemas.microsoft.com/office/drawing/2014/main" id="{3D9E90C0-69CF-4434-B945-CC2441D31D0B}"/>
                  </a:ext>
                </a:extLst>
              </p:cNvPr>
              <p:cNvCxnSpPr/>
              <p:nvPr/>
            </p:nvCxnSpPr>
            <p:spPr>
              <a:xfrm flipV="1">
                <a:off x="7749915" y="2268139"/>
                <a:ext cx="1802167" cy="1079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BC7B560-A13C-4101-B27C-C67A3D62BD7B}"/>
                  </a:ext>
                </a:extLst>
              </p:cNvPr>
              <p:cNvCxnSpPr>
                <a:cxnSpLocks/>
              </p:cNvCxnSpPr>
              <p:nvPr/>
            </p:nvCxnSpPr>
            <p:spPr>
              <a:xfrm>
                <a:off x="7787842" y="3347431"/>
                <a:ext cx="2060696" cy="44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EE286C2-2D2B-42F3-A41B-3CF13700A2CD}"/>
                  </a:ext>
                </a:extLst>
              </p:cNvPr>
              <p:cNvCxnSpPr>
                <a:cxnSpLocks/>
              </p:cNvCxnSpPr>
              <p:nvPr/>
            </p:nvCxnSpPr>
            <p:spPr>
              <a:xfrm flipV="1">
                <a:off x="7773931" y="2916046"/>
                <a:ext cx="1883052" cy="401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C7473B9-1EBB-4396-9130-FB43EBF7695C}"/>
                  </a:ext>
                </a:extLst>
              </p:cNvPr>
              <p:cNvCxnSpPr>
                <a:stCxn id="25" idx="6"/>
                <a:endCxn id="29" idx="7"/>
              </p:cNvCxnSpPr>
              <p:nvPr/>
            </p:nvCxnSpPr>
            <p:spPr>
              <a:xfrm flipV="1">
                <a:off x="7827931" y="3260816"/>
                <a:ext cx="1095952" cy="80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33A22D4-2560-4525-AC56-D2CEE8C3313D}"/>
                  </a:ext>
                </a:extLst>
              </p:cNvPr>
              <p:cNvCxnSpPr>
                <a:cxnSpLocks/>
                <a:stCxn id="29" idx="2"/>
                <a:endCxn id="26" idx="3"/>
              </p:cNvCxnSpPr>
              <p:nvPr/>
            </p:nvCxnSpPr>
            <p:spPr>
              <a:xfrm flipV="1">
                <a:off x="8831699" y="2962434"/>
                <a:ext cx="825284" cy="336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0" name="文本框 39">
            <a:extLst>
              <a:ext uri="{FF2B5EF4-FFF2-40B4-BE49-F238E27FC236}">
                <a16:creationId xmlns:a16="http://schemas.microsoft.com/office/drawing/2014/main" id="{1BF74369-53E2-4BD4-A861-AA1B808085B4}"/>
              </a:ext>
            </a:extLst>
          </p:cNvPr>
          <p:cNvSpPr txBox="1"/>
          <p:nvPr/>
        </p:nvSpPr>
        <p:spPr>
          <a:xfrm>
            <a:off x="7485662" y="3643675"/>
            <a:ext cx="312346" cy="369332"/>
          </a:xfrm>
          <a:prstGeom prst="rect">
            <a:avLst/>
          </a:prstGeom>
          <a:noFill/>
        </p:spPr>
        <p:txBody>
          <a:bodyPr wrap="square" rtlCol="0">
            <a:spAutoFit/>
          </a:bodyPr>
          <a:lstStyle/>
          <a:p>
            <a:r>
              <a:rPr lang="en-US" altLang="zh-CN" dirty="0"/>
              <a:t>s</a:t>
            </a:r>
            <a:endParaRPr lang="zh-CN" altLang="en-US" dirty="0"/>
          </a:p>
        </p:txBody>
      </p:sp>
      <p:sp>
        <p:nvSpPr>
          <p:cNvPr id="41" name="文本框 40">
            <a:extLst>
              <a:ext uri="{FF2B5EF4-FFF2-40B4-BE49-F238E27FC236}">
                <a16:creationId xmlns:a16="http://schemas.microsoft.com/office/drawing/2014/main" id="{CBD8791C-99B8-43BF-B3CA-80EF2F356931}"/>
              </a:ext>
            </a:extLst>
          </p:cNvPr>
          <p:cNvSpPr txBox="1"/>
          <p:nvPr/>
        </p:nvSpPr>
        <p:spPr>
          <a:xfrm>
            <a:off x="9146727" y="3607236"/>
            <a:ext cx="312346" cy="369332"/>
          </a:xfrm>
          <a:prstGeom prst="rect">
            <a:avLst/>
          </a:prstGeom>
          <a:noFill/>
        </p:spPr>
        <p:txBody>
          <a:bodyPr wrap="square" rtlCol="0">
            <a:spAutoFit/>
          </a:bodyPr>
          <a:lstStyle/>
          <a:p>
            <a:r>
              <a:rPr lang="en-US" altLang="zh-CN" dirty="0"/>
              <a:t>i</a:t>
            </a:r>
            <a:endParaRPr lang="zh-CN" altLang="en-US" dirty="0"/>
          </a:p>
        </p:txBody>
      </p:sp>
      <p:sp>
        <p:nvSpPr>
          <p:cNvPr id="42" name="文本框 41">
            <a:extLst>
              <a:ext uri="{FF2B5EF4-FFF2-40B4-BE49-F238E27FC236}">
                <a16:creationId xmlns:a16="http://schemas.microsoft.com/office/drawing/2014/main" id="{35FBF6FA-6441-4BF9-8A52-32CADCBF782F}"/>
              </a:ext>
            </a:extLst>
          </p:cNvPr>
          <p:cNvSpPr txBox="1"/>
          <p:nvPr/>
        </p:nvSpPr>
        <p:spPr>
          <a:xfrm>
            <a:off x="9991502" y="3130055"/>
            <a:ext cx="312346" cy="369332"/>
          </a:xfrm>
          <a:prstGeom prst="rect">
            <a:avLst/>
          </a:prstGeom>
          <a:noFill/>
        </p:spPr>
        <p:txBody>
          <a:bodyPr wrap="square" rtlCol="0">
            <a:spAutoFit/>
          </a:bodyPr>
          <a:lstStyle/>
          <a:p>
            <a:r>
              <a:rPr lang="en-US" altLang="zh-CN" dirty="0"/>
              <a:t>j</a:t>
            </a:r>
            <a:endParaRPr lang="zh-CN" altLang="en-US" dirty="0"/>
          </a:p>
        </p:txBody>
      </p:sp>
      <p:sp>
        <p:nvSpPr>
          <p:cNvPr id="43" name="文本框 42">
            <a:extLst>
              <a:ext uri="{FF2B5EF4-FFF2-40B4-BE49-F238E27FC236}">
                <a16:creationId xmlns:a16="http://schemas.microsoft.com/office/drawing/2014/main" id="{D305772C-492F-44F1-A270-5B4C2A61833D}"/>
              </a:ext>
            </a:extLst>
          </p:cNvPr>
          <p:cNvSpPr txBox="1"/>
          <p:nvPr/>
        </p:nvSpPr>
        <p:spPr>
          <a:xfrm>
            <a:off x="8818393" y="3286909"/>
            <a:ext cx="312346" cy="369332"/>
          </a:xfrm>
          <a:prstGeom prst="rect">
            <a:avLst/>
          </a:prstGeom>
          <a:noFill/>
        </p:spPr>
        <p:txBody>
          <a:bodyPr wrap="square" rtlCol="0">
            <a:spAutoFit/>
          </a:bodyPr>
          <a:lstStyle/>
          <a:p>
            <a:r>
              <a:rPr lang="en-US" altLang="zh-CN" b="1" dirty="0">
                <a:solidFill>
                  <a:srgbClr val="FF0000"/>
                </a:solidFill>
                <a:latin typeface="Times New Roman" panose="02020603050405020304" pitchFamily="18" charset="0"/>
                <a:cs typeface="Times New Roman" panose="02020603050405020304" pitchFamily="18" charset="0"/>
              </a:rPr>
              <a:t>γ</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8E212092-BE95-4150-A158-375F516F966F}"/>
              </a:ext>
            </a:extLst>
          </p:cNvPr>
          <p:cNvSpPr txBox="1"/>
          <p:nvPr/>
        </p:nvSpPr>
        <p:spPr>
          <a:xfrm>
            <a:off x="6685186" y="2519964"/>
            <a:ext cx="1340538" cy="369332"/>
          </a:xfrm>
          <a:prstGeom prst="rect">
            <a:avLst/>
          </a:prstGeom>
          <a:noFill/>
        </p:spPr>
        <p:txBody>
          <a:bodyPr wrap="square" rtlCol="0">
            <a:spAutoFit/>
          </a:bodyPr>
          <a:lstStyle/>
          <a:p>
            <a:r>
              <a:rPr lang="zh-CN" altLang="en-US" b="1" dirty="0"/>
              <a:t>场景描述：</a:t>
            </a:r>
          </a:p>
        </p:txBody>
      </p:sp>
      <p:pic>
        <p:nvPicPr>
          <p:cNvPr id="45" name="图片 44">
            <a:extLst>
              <a:ext uri="{FF2B5EF4-FFF2-40B4-BE49-F238E27FC236}">
                <a16:creationId xmlns:a16="http://schemas.microsoft.com/office/drawing/2014/main" id="{33EE33C0-830B-4D82-8301-75F304949382}"/>
              </a:ext>
            </a:extLst>
          </p:cNvPr>
          <p:cNvPicPr>
            <a:picLocks noChangeAspect="1"/>
          </p:cNvPicPr>
          <p:nvPr/>
        </p:nvPicPr>
        <p:blipFill>
          <a:blip r:embed="rId3"/>
          <a:stretch>
            <a:fillRect/>
          </a:stretch>
        </p:blipFill>
        <p:spPr>
          <a:xfrm>
            <a:off x="6427788" y="4682367"/>
            <a:ext cx="5354923" cy="555490"/>
          </a:xfrm>
          <a:prstGeom prst="rect">
            <a:avLst/>
          </a:prstGeom>
        </p:spPr>
      </p:pic>
      <p:sp>
        <p:nvSpPr>
          <p:cNvPr id="46" name="矩形 45">
            <a:extLst>
              <a:ext uri="{FF2B5EF4-FFF2-40B4-BE49-F238E27FC236}">
                <a16:creationId xmlns:a16="http://schemas.microsoft.com/office/drawing/2014/main" id="{357ADFA1-DB48-4A4A-B954-908C5612F181}"/>
              </a:ext>
            </a:extLst>
          </p:cNvPr>
          <p:cNvSpPr/>
          <p:nvPr/>
        </p:nvSpPr>
        <p:spPr>
          <a:xfrm>
            <a:off x="6359709" y="1684424"/>
            <a:ext cx="5513695" cy="44793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4931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6A9E41A-8A9F-4BAE-B1F3-3252D1EBF88B}"/>
              </a:ext>
            </a:extLst>
          </p:cNvPr>
          <p:cNvSpPr>
            <a:spLocks noGrp="1"/>
          </p:cNvSpPr>
          <p:nvPr>
            <p:ph type="title"/>
          </p:nvPr>
        </p:nvSpPr>
        <p:spPr>
          <a:xfrm>
            <a:off x="502481" y="260351"/>
            <a:ext cx="10973117"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sp>
        <p:nvSpPr>
          <p:cNvPr id="5" name="TextBox 16">
            <a:extLst>
              <a:ext uri="{FF2B5EF4-FFF2-40B4-BE49-F238E27FC236}">
                <a16:creationId xmlns:a16="http://schemas.microsoft.com/office/drawing/2014/main" id="{1962A95F-1986-4B1D-AAEE-9A2CCB196529}"/>
              </a:ext>
            </a:extLst>
          </p:cNvPr>
          <p:cNvSpPr txBox="1"/>
          <p:nvPr/>
        </p:nvSpPr>
        <p:spPr>
          <a:xfrm>
            <a:off x="3064264" y="805443"/>
            <a:ext cx="5697938"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充电回路构建</a:t>
            </a:r>
            <a:r>
              <a:rPr lang="en-US" altLang="zh-CN" sz="200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按需充电模式</a:t>
            </a:r>
            <a:r>
              <a:rPr lang="zh-CN" altLang="en-US" sz="2000" dirty="0">
                <a:latin typeface="微软雅黑" pitchFamily="34" charset="-122"/>
                <a:ea typeface="微软雅黑" pitchFamily="34" charset="-122"/>
              </a:rPr>
              <a:t>）</a:t>
            </a:r>
          </a:p>
        </p:txBody>
      </p:sp>
      <p:grpSp>
        <p:nvGrpSpPr>
          <p:cNvPr id="6" name="组合 5">
            <a:extLst>
              <a:ext uri="{FF2B5EF4-FFF2-40B4-BE49-F238E27FC236}">
                <a16:creationId xmlns:a16="http://schemas.microsoft.com/office/drawing/2014/main" id="{2AAA0CAA-ED86-4BF6-8EC7-23DE13FA87D6}"/>
              </a:ext>
            </a:extLst>
          </p:cNvPr>
          <p:cNvGrpSpPr/>
          <p:nvPr/>
        </p:nvGrpSpPr>
        <p:grpSpPr>
          <a:xfrm>
            <a:off x="353966" y="1021158"/>
            <a:ext cx="11514794" cy="648072"/>
            <a:chOff x="725379" y="1130318"/>
            <a:chExt cx="11514794" cy="648072"/>
          </a:xfrm>
        </p:grpSpPr>
        <p:sp>
          <p:nvSpPr>
            <p:cNvPr id="7" name="箭头: V 形 75">
              <a:extLst>
                <a:ext uri="{FF2B5EF4-FFF2-40B4-BE49-F238E27FC236}">
                  <a16:creationId xmlns:a16="http://schemas.microsoft.com/office/drawing/2014/main" id="{BD200405-DB5A-408E-AC4B-E6127986358A}"/>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 name="组合 7">
              <a:extLst>
                <a:ext uri="{FF2B5EF4-FFF2-40B4-BE49-F238E27FC236}">
                  <a16:creationId xmlns:a16="http://schemas.microsoft.com/office/drawing/2014/main" id="{87793B81-74D9-4B58-A143-8EEF0AF3244E}"/>
                </a:ext>
              </a:extLst>
            </p:cNvPr>
            <p:cNvGrpSpPr/>
            <p:nvPr/>
          </p:nvGrpSpPr>
          <p:grpSpPr>
            <a:xfrm>
              <a:off x="725379" y="1322678"/>
              <a:ext cx="11176605" cy="455708"/>
              <a:chOff x="725379" y="1322678"/>
              <a:chExt cx="11176605" cy="455708"/>
            </a:xfrm>
          </p:grpSpPr>
          <p:grpSp>
            <p:nvGrpSpPr>
              <p:cNvPr id="9" name="Group 3">
                <a:extLst>
                  <a:ext uri="{FF2B5EF4-FFF2-40B4-BE49-F238E27FC236}">
                    <a16:creationId xmlns:a16="http://schemas.microsoft.com/office/drawing/2014/main" id="{7AAFDDF9-8814-4400-88DA-C2D450EC4FB9}"/>
                  </a:ext>
                </a:extLst>
              </p:cNvPr>
              <p:cNvGrpSpPr/>
              <p:nvPr/>
            </p:nvGrpSpPr>
            <p:grpSpPr>
              <a:xfrm>
                <a:off x="725379" y="1322686"/>
                <a:ext cx="5393692" cy="455700"/>
                <a:chOff x="1424694" y="3583743"/>
                <a:chExt cx="2890071" cy="432090"/>
              </a:xfrm>
              <a:solidFill>
                <a:srgbClr val="5FBCDB"/>
              </a:solidFill>
            </p:grpSpPr>
            <p:sp>
              <p:nvSpPr>
                <p:cNvPr id="13" name="Round Same Side Corner Rectangle 4">
                  <a:extLst>
                    <a:ext uri="{FF2B5EF4-FFF2-40B4-BE49-F238E27FC236}">
                      <a16:creationId xmlns:a16="http://schemas.microsoft.com/office/drawing/2014/main" id="{6D754685-FDD8-44FA-B432-4BC4C4337632}"/>
                    </a:ext>
                  </a:extLst>
                </p:cNvPr>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a:extLst>
                    <a:ext uri="{FF2B5EF4-FFF2-40B4-BE49-F238E27FC236}">
                      <a16:creationId xmlns:a16="http://schemas.microsoft.com/office/drawing/2014/main" id="{41207722-F01C-4501-933D-247DEEECE40E}"/>
                    </a:ext>
                  </a:extLst>
                </p:cNvPr>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10">
                <a:extLst>
                  <a:ext uri="{FF2B5EF4-FFF2-40B4-BE49-F238E27FC236}">
                    <a16:creationId xmlns:a16="http://schemas.microsoft.com/office/drawing/2014/main" id="{6B774E6E-1AA6-4CA9-A82B-12BB88DA5BC7}"/>
                  </a:ext>
                </a:extLst>
              </p:cNvPr>
              <p:cNvGrpSpPr/>
              <p:nvPr/>
            </p:nvGrpSpPr>
            <p:grpSpPr>
              <a:xfrm>
                <a:off x="6119070" y="1322678"/>
                <a:ext cx="5782914" cy="432354"/>
                <a:chOff x="1387220" y="3583745"/>
                <a:chExt cx="3105820" cy="409959"/>
              </a:xfrm>
              <a:solidFill>
                <a:schemeClr val="bg1">
                  <a:lumMod val="65000"/>
                </a:schemeClr>
              </a:solidFill>
            </p:grpSpPr>
            <p:sp>
              <p:nvSpPr>
                <p:cNvPr id="11" name="Round Same Side Corner Rectangle 6">
                  <a:extLst>
                    <a:ext uri="{FF2B5EF4-FFF2-40B4-BE49-F238E27FC236}">
                      <a16:creationId xmlns:a16="http://schemas.microsoft.com/office/drawing/2014/main" id="{1FFDCA3E-F7F2-47A9-ACAC-6B92FBAAF140}"/>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14">
                  <a:extLst>
                    <a:ext uri="{FF2B5EF4-FFF2-40B4-BE49-F238E27FC236}">
                      <a16:creationId xmlns:a16="http://schemas.microsoft.com/office/drawing/2014/main" id="{DEA74906-9EC5-4046-BDE0-1031A2FDE890}"/>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15" name="TextBox 12">
            <a:extLst>
              <a:ext uri="{FF2B5EF4-FFF2-40B4-BE49-F238E27FC236}">
                <a16:creationId xmlns:a16="http://schemas.microsoft.com/office/drawing/2014/main" id="{59568589-28FB-4816-8E4D-A9EB1BCD5381}"/>
              </a:ext>
            </a:extLst>
          </p:cNvPr>
          <p:cNvSpPr txBox="1"/>
          <p:nvPr/>
        </p:nvSpPr>
        <p:spPr>
          <a:xfrm>
            <a:off x="1723793" y="1684905"/>
            <a:ext cx="281823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充电任务可调度性条件</a:t>
            </a:r>
          </a:p>
        </p:txBody>
      </p:sp>
      <p:sp>
        <p:nvSpPr>
          <p:cNvPr id="16" name="TextBox 14">
            <a:extLst>
              <a:ext uri="{FF2B5EF4-FFF2-40B4-BE49-F238E27FC236}">
                <a16:creationId xmlns:a16="http://schemas.microsoft.com/office/drawing/2014/main" id="{4713EB32-95BB-415F-BDD0-06531E2B2FCB}"/>
              </a:ext>
            </a:extLst>
          </p:cNvPr>
          <p:cNvSpPr txBox="1"/>
          <p:nvPr/>
        </p:nvSpPr>
        <p:spPr>
          <a:xfrm>
            <a:off x="728188" y="2055035"/>
            <a:ext cx="5104263"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微软雅黑" pitchFamily="34" charset="-122"/>
                <a:ea typeface="微软雅黑" pitchFamily="34" charset="-122"/>
              </a:rPr>
              <a:t>影响因素：</a:t>
            </a:r>
            <a:endParaRPr lang="en-US" altLang="zh-CN" b="1" dirty="0">
              <a:latin typeface="微软雅黑" pitchFamily="34" charset="-122"/>
              <a:ea typeface="微软雅黑" pitchFamily="34" charset="-122"/>
            </a:endParaRPr>
          </a:p>
          <a:p>
            <a:r>
              <a:rPr lang="en-US" altLang="zh-CN" b="1" dirty="0">
                <a:latin typeface="微软雅黑" pitchFamily="34" charset="-122"/>
                <a:ea typeface="微软雅黑" pitchFamily="34" charset="-122"/>
              </a:rPr>
              <a:t>    </a:t>
            </a:r>
            <a:r>
              <a:rPr lang="zh-CN" altLang="en-US" dirty="0">
                <a:latin typeface="微软雅黑" pitchFamily="34" charset="-122"/>
                <a:ea typeface="微软雅黑" pitchFamily="34" charset="-122"/>
              </a:rPr>
              <a:t>周期约束，能量约束</a:t>
            </a:r>
            <a:endParaRPr lang="en-US" altLang="zh-CN" dirty="0">
              <a:latin typeface="微软雅黑" pitchFamily="34" charset="-122"/>
              <a:ea typeface="微软雅黑" pitchFamily="34" charset="-122"/>
            </a:endParaRPr>
          </a:p>
          <a:p>
            <a:pPr marL="285750" indent="-285750">
              <a:buFont typeface="Arial" panose="020B0604020202020204" pitchFamily="34" charset="0"/>
              <a:buChar char="•"/>
            </a:pPr>
            <a:r>
              <a:rPr lang="zh-CN" altLang="en-US" b="1" dirty="0">
                <a:latin typeface="微软雅黑" pitchFamily="34" charset="-122"/>
                <a:ea typeface="微软雅黑" pitchFamily="34" charset="-122"/>
              </a:rPr>
              <a:t>周期性充电模式下的充电任务可调度性条件</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p:pic>
        <p:nvPicPr>
          <p:cNvPr id="17" name="图片 16">
            <a:extLst>
              <a:ext uri="{FF2B5EF4-FFF2-40B4-BE49-F238E27FC236}">
                <a16:creationId xmlns:a16="http://schemas.microsoft.com/office/drawing/2014/main" id="{F8B556C9-A719-4C95-8781-9F7F1CE730E7}"/>
              </a:ext>
            </a:extLst>
          </p:cNvPr>
          <p:cNvPicPr>
            <a:picLocks noChangeAspect="1"/>
          </p:cNvPicPr>
          <p:nvPr/>
        </p:nvPicPr>
        <p:blipFill>
          <a:blip r:embed="rId2"/>
          <a:stretch>
            <a:fillRect/>
          </a:stretch>
        </p:blipFill>
        <p:spPr>
          <a:xfrm>
            <a:off x="1906913" y="2962684"/>
            <a:ext cx="1555983" cy="400110"/>
          </a:xfrm>
          <a:prstGeom prst="rect">
            <a:avLst/>
          </a:prstGeom>
        </p:spPr>
      </p:pic>
      <p:pic>
        <p:nvPicPr>
          <p:cNvPr id="18" name="图片 17">
            <a:extLst>
              <a:ext uri="{FF2B5EF4-FFF2-40B4-BE49-F238E27FC236}">
                <a16:creationId xmlns:a16="http://schemas.microsoft.com/office/drawing/2014/main" id="{CEBDA801-7750-4D6E-8F5F-0274F5EAD75A}"/>
              </a:ext>
            </a:extLst>
          </p:cNvPr>
          <p:cNvPicPr>
            <a:picLocks noChangeAspect="1"/>
          </p:cNvPicPr>
          <p:nvPr/>
        </p:nvPicPr>
        <p:blipFill>
          <a:blip r:embed="rId3"/>
          <a:stretch>
            <a:fillRect/>
          </a:stretch>
        </p:blipFill>
        <p:spPr>
          <a:xfrm>
            <a:off x="1891923" y="3462285"/>
            <a:ext cx="2249150" cy="621824"/>
          </a:xfrm>
          <a:prstGeom prst="rect">
            <a:avLst/>
          </a:prstGeom>
        </p:spPr>
      </p:pic>
      <p:pic>
        <p:nvPicPr>
          <p:cNvPr id="19" name="图片 18">
            <a:extLst>
              <a:ext uri="{FF2B5EF4-FFF2-40B4-BE49-F238E27FC236}">
                <a16:creationId xmlns:a16="http://schemas.microsoft.com/office/drawing/2014/main" id="{09D28B85-D01C-4B75-A9A3-1A299BB37A18}"/>
              </a:ext>
            </a:extLst>
          </p:cNvPr>
          <p:cNvPicPr>
            <a:picLocks noChangeAspect="1"/>
          </p:cNvPicPr>
          <p:nvPr/>
        </p:nvPicPr>
        <p:blipFill>
          <a:blip r:embed="rId4"/>
          <a:stretch>
            <a:fillRect/>
          </a:stretch>
        </p:blipFill>
        <p:spPr>
          <a:xfrm>
            <a:off x="1891922" y="4261050"/>
            <a:ext cx="3670709" cy="499324"/>
          </a:xfrm>
          <a:prstGeom prst="rect">
            <a:avLst/>
          </a:prstGeom>
        </p:spPr>
      </p:pic>
      <p:sp>
        <p:nvSpPr>
          <p:cNvPr id="20" name="矩形 19">
            <a:extLst>
              <a:ext uri="{FF2B5EF4-FFF2-40B4-BE49-F238E27FC236}">
                <a16:creationId xmlns:a16="http://schemas.microsoft.com/office/drawing/2014/main" id="{B41FE834-ACE6-410A-AF5E-C8614832BCB4}"/>
              </a:ext>
            </a:extLst>
          </p:cNvPr>
          <p:cNvSpPr/>
          <p:nvPr/>
        </p:nvSpPr>
        <p:spPr>
          <a:xfrm>
            <a:off x="475344" y="1684891"/>
            <a:ext cx="5513695" cy="41912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12">
            <a:extLst>
              <a:ext uri="{FF2B5EF4-FFF2-40B4-BE49-F238E27FC236}">
                <a16:creationId xmlns:a16="http://schemas.microsoft.com/office/drawing/2014/main" id="{E42EE7B5-4780-49BA-93A8-8ED3A0A213A3}"/>
              </a:ext>
            </a:extLst>
          </p:cNvPr>
          <p:cNvSpPr txBox="1"/>
          <p:nvPr/>
        </p:nvSpPr>
        <p:spPr>
          <a:xfrm>
            <a:off x="7237488" y="1738667"/>
            <a:ext cx="2818231"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充电回路构建</a:t>
            </a:r>
          </a:p>
        </p:txBody>
      </p:sp>
      <p:sp>
        <p:nvSpPr>
          <p:cNvPr id="22" name="文本框 21">
            <a:extLst>
              <a:ext uri="{FF2B5EF4-FFF2-40B4-BE49-F238E27FC236}">
                <a16:creationId xmlns:a16="http://schemas.microsoft.com/office/drawing/2014/main" id="{39569E36-2AEF-49F0-81BC-DE3FA664C8F8}"/>
              </a:ext>
            </a:extLst>
          </p:cNvPr>
          <p:cNvSpPr txBox="1"/>
          <p:nvPr/>
        </p:nvSpPr>
        <p:spPr>
          <a:xfrm>
            <a:off x="6745574" y="2293495"/>
            <a:ext cx="4446808" cy="2585323"/>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核心思想：</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基于阈值的</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出发机制确定</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出发时刻以及待充电电单车集合；</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利用电单车选择性充电算法确定服务电单车；</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是否满足充电任务可调度性条件，若满足则服务，否则生成新的子回路；</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是否在</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移动过程中有额外充电请求，利用电单车插入算法判断是否为之服务。</a:t>
            </a:r>
          </a:p>
        </p:txBody>
      </p:sp>
      <p:sp>
        <p:nvSpPr>
          <p:cNvPr id="23" name="矩形 22">
            <a:extLst>
              <a:ext uri="{FF2B5EF4-FFF2-40B4-BE49-F238E27FC236}">
                <a16:creationId xmlns:a16="http://schemas.microsoft.com/office/drawing/2014/main" id="{6C7B4D01-8D05-4031-A422-7EF8A0A0EB32}"/>
              </a:ext>
            </a:extLst>
          </p:cNvPr>
          <p:cNvSpPr/>
          <p:nvPr/>
        </p:nvSpPr>
        <p:spPr>
          <a:xfrm>
            <a:off x="6261871" y="1685686"/>
            <a:ext cx="5513695" cy="41912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302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81" y="260351"/>
            <a:ext cx="10973117"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sp>
        <p:nvSpPr>
          <p:cNvPr id="17" name="TextBox 16"/>
          <p:cNvSpPr txBox="1"/>
          <p:nvPr/>
        </p:nvSpPr>
        <p:spPr>
          <a:xfrm>
            <a:off x="3289116" y="865403"/>
            <a:ext cx="5697938" cy="378095"/>
          </a:xfrm>
          <a:prstGeom prst="rect">
            <a:avLst/>
          </a:prstGeom>
          <a:noFill/>
        </p:spPr>
        <p:txBody>
          <a:bodyPr wrap="square" rtlCol="0">
            <a:spAutoFit/>
          </a:bodyPr>
          <a:lstStyle/>
          <a:p>
            <a:r>
              <a:rPr lang="zh-CN" altLang="en-US" dirty="0">
                <a:latin typeface="微软雅黑" pitchFamily="34" charset="-122"/>
                <a:ea typeface="微软雅黑" pitchFamily="34" charset="-122"/>
              </a:rPr>
              <a:t>目的：最小化</a:t>
            </a:r>
            <a:r>
              <a:rPr lang="en-US" altLang="zh-CN" dirty="0">
                <a:latin typeface="微软雅黑" pitchFamily="34" charset="-122"/>
                <a:ea typeface="微软雅黑" pitchFamily="34" charset="-122"/>
              </a:rPr>
              <a:t>MCV</a:t>
            </a:r>
            <a:r>
              <a:rPr lang="zh-CN" altLang="en-US" dirty="0">
                <a:latin typeface="微软雅黑" pitchFamily="34" charset="-122"/>
                <a:ea typeface="微软雅黑" pitchFamily="34" charset="-122"/>
              </a:rPr>
              <a:t>数量以及</a:t>
            </a:r>
            <a:r>
              <a:rPr lang="en-US" altLang="zh-CN" dirty="0">
                <a:latin typeface="微软雅黑" pitchFamily="34" charset="-122"/>
                <a:ea typeface="微软雅黑" pitchFamily="34" charset="-122"/>
              </a:rPr>
              <a:t>depot</a:t>
            </a:r>
            <a:r>
              <a:rPr lang="zh-CN" altLang="en-US" dirty="0">
                <a:latin typeface="微软雅黑" pitchFamily="34" charset="-122"/>
                <a:ea typeface="微软雅黑" pitchFamily="34" charset="-122"/>
              </a:rPr>
              <a:t>优化部署</a:t>
            </a:r>
          </a:p>
        </p:txBody>
      </p:sp>
      <p:sp>
        <p:nvSpPr>
          <p:cNvPr id="3" name="TextBox 2"/>
          <p:cNvSpPr txBox="1"/>
          <p:nvPr/>
        </p:nvSpPr>
        <p:spPr>
          <a:xfrm>
            <a:off x="3386357" y="2154389"/>
            <a:ext cx="5503455" cy="2308324"/>
          </a:xfrm>
          <a:prstGeom prst="rect">
            <a:avLst/>
          </a:prstGeom>
          <a:noFill/>
        </p:spPr>
        <p:txBody>
          <a:bodyPr wrap="square" rtlCol="0">
            <a:spAutoFit/>
          </a:bodyPr>
          <a:lstStyle/>
          <a:p>
            <a:r>
              <a:rPr lang="zh-CN" altLang="en-US" b="1" dirty="0">
                <a:latin typeface="微软雅黑" pitchFamily="34" charset="-122"/>
                <a:ea typeface="微软雅黑" pitchFamily="34" charset="-122"/>
              </a:rPr>
              <a:t>优化问题定义：</a:t>
            </a:r>
            <a:endParaRPr lang="en-US" altLang="zh-CN" b="1" dirty="0">
              <a:latin typeface="微软雅黑" pitchFamily="34" charset="-122"/>
              <a:ea typeface="微软雅黑" pitchFamily="34" charset="-122"/>
            </a:endParaRPr>
          </a:p>
          <a:p>
            <a:pPr marL="285750" indent="-285750" algn="just">
              <a:buFont typeface="Arial" pitchFamily="34" charset="0"/>
              <a:buChar char="•"/>
            </a:pPr>
            <a:r>
              <a:rPr lang="zh-CN" altLang="en-US" dirty="0">
                <a:latin typeface="微软雅黑" pitchFamily="34" charset="-122"/>
                <a:ea typeface="微软雅黑" pitchFamily="34" charset="-122"/>
              </a:rPr>
              <a:t>已知一系列充电回路</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以及一系列</a:t>
            </a:r>
            <a:r>
              <a:rPr lang="en-US" altLang="zh-CN" dirty="0">
                <a:latin typeface="微软雅黑" pitchFamily="34" charset="-122"/>
                <a:ea typeface="微软雅黑" pitchFamily="34" charset="-122"/>
              </a:rPr>
              <a:t>depot</a:t>
            </a:r>
            <a:r>
              <a:rPr lang="zh-CN" altLang="en-US" dirty="0">
                <a:latin typeface="微软雅黑" pitchFamily="34" charset="-122"/>
                <a:ea typeface="微软雅黑" pitchFamily="34" charset="-122"/>
              </a:rPr>
              <a:t>待选部署集合</a:t>
            </a:r>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，找到最少数量所需的</a:t>
            </a:r>
            <a:r>
              <a:rPr lang="en-US" altLang="zh-CN" dirty="0">
                <a:latin typeface="微软雅黑" pitchFamily="34" charset="-122"/>
                <a:ea typeface="微软雅黑" pitchFamily="34" charset="-122"/>
              </a:rPr>
              <a:t>depots</a:t>
            </a:r>
            <a:r>
              <a:rPr lang="zh-CN" altLang="en-US" dirty="0">
                <a:latin typeface="微软雅黑" pitchFamily="34" charset="-122"/>
                <a:ea typeface="微软雅黑" pitchFamily="34" charset="-122"/>
              </a:rPr>
              <a:t>以保证每一个充电回路只能由一个</a:t>
            </a:r>
            <a:r>
              <a:rPr lang="en-US" altLang="zh-CN" dirty="0">
                <a:latin typeface="微软雅黑" pitchFamily="34" charset="-122"/>
                <a:ea typeface="微软雅黑" pitchFamily="34" charset="-122"/>
              </a:rPr>
              <a:t>depot</a:t>
            </a:r>
            <a:r>
              <a:rPr lang="zh-CN" altLang="en-US" dirty="0">
                <a:latin typeface="微软雅黑" pitchFamily="34" charset="-122"/>
                <a:ea typeface="微软雅黑" pitchFamily="34" charset="-122"/>
              </a:rPr>
              <a:t>服务。</a:t>
            </a:r>
            <a:endParaRPr lang="en-US" altLang="zh-CN" dirty="0">
              <a:latin typeface="微软雅黑" pitchFamily="34" charset="-122"/>
              <a:ea typeface="微软雅黑" pitchFamily="34" charset="-122"/>
            </a:endParaRPr>
          </a:p>
          <a:p>
            <a:r>
              <a:rPr lang="zh-CN" altLang="en-US" b="1" dirty="0">
                <a:latin typeface="微软雅黑" pitchFamily="34" charset="-122"/>
                <a:ea typeface="微软雅黑" pitchFamily="34" charset="-122"/>
              </a:rPr>
              <a:t>优化问题需满足条件</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）每个充电回路至少可由一个</a:t>
            </a:r>
            <a:r>
              <a:rPr lang="en-US" altLang="zh-CN" dirty="0">
                <a:latin typeface="微软雅黑" pitchFamily="34" charset="-122"/>
                <a:ea typeface="微软雅黑" pitchFamily="34" charset="-122"/>
              </a:rPr>
              <a:t>MCV depot</a:t>
            </a:r>
            <a:r>
              <a:rPr lang="zh-CN" altLang="en-US" dirty="0">
                <a:latin typeface="微软雅黑" pitchFamily="34" charset="-122"/>
                <a:ea typeface="微软雅黑" pitchFamily="34" charset="-122"/>
              </a:rPr>
              <a:t>进行负责；</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）每个充电回路只能分配给一个最佳</a:t>
            </a:r>
            <a:r>
              <a:rPr lang="en-US" altLang="zh-CN" dirty="0">
                <a:latin typeface="微软雅黑" pitchFamily="34" charset="-122"/>
                <a:ea typeface="微软雅黑" pitchFamily="34" charset="-122"/>
              </a:rPr>
              <a:t>depot</a:t>
            </a:r>
          </a:p>
          <a:p>
            <a:r>
              <a:rPr lang="zh-CN" altLang="en-US" b="1" dirty="0">
                <a:latin typeface="微软雅黑" pitchFamily="34" charset="-122"/>
                <a:ea typeface="微软雅黑" pitchFamily="34" charset="-122"/>
              </a:rPr>
              <a:t>优化函数</a:t>
            </a:r>
            <a:r>
              <a:rPr lang="zh-CN" altLang="en-US" dirty="0">
                <a:latin typeface="微软雅黑" pitchFamily="34" charset="-122"/>
                <a:ea typeface="微软雅黑" pitchFamily="34" charset="-122"/>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583" y="4083522"/>
            <a:ext cx="2634016" cy="183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3215870" y="1665022"/>
            <a:ext cx="5598991" cy="43973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弧形箭头 18"/>
          <p:cNvSpPr/>
          <p:nvPr/>
        </p:nvSpPr>
        <p:spPr>
          <a:xfrm rot="10629683" flipV="1">
            <a:off x="2148009" y="5417316"/>
            <a:ext cx="996286" cy="3403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TextBox 19"/>
          <p:cNvSpPr txBox="1"/>
          <p:nvPr/>
        </p:nvSpPr>
        <p:spPr>
          <a:xfrm>
            <a:off x="2034202" y="5782115"/>
            <a:ext cx="1223899" cy="369332"/>
          </a:xfrm>
          <a:prstGeom prst="rect">
            <a:avLst/>
          </a:prstGeom>
          <a:noFill/>
        </p:spPr>
        <p:txBody>
          <a:bodyPr wrap="square" rtlCol="0">
            <a:spAutoFit/>
          </a:bodyPr>
          <a:lstStyle/>
          <a:p>
            <a:r>
              <a:rPr lang="zh-CN" altLang="en-US" dirty="0">
                <a:solidFill>
                  <a:srgbClr val="FF0000"/>
                </a:solidFill>
              </a:rPr>
              <a:t>问题性质</a:t>
            </a:r>
          </a:p>
        </p:txBody>
      </p:sp>
      <p:sp>
        <p:nvSpPr>
          <p:cNvPr id="21" name="TextBox 20"/>
          <p:cNvSpPr txBox="1"/>
          <p:nvPr/>
        </p:nvSpPr>
        <p:spPr>
          <a:xfrm>
            <a:off x="434639" y="5001512"/>
            <a:ext cx="2164179" cy="369332"/>
          </a:xfrm>
          <a:prstGeom prst="rect">
            <a:avLst/>
          </a:prstGeom>
          <a:noFill/>
          <a:ln>
            <a:solidFill>
              <a:schemeClr val="accent1"/>
            </a:solidFill>
          </a:ln>
        </p:spPr>
        <p:txBody>
          <a:bodyPr wrap="square" rtlCol="0">
            <a:spAutoFit/>
          </a:bodyPr>
          <a:lstStyle/>
          <a:p>
            <a:pPr algn="ctr"/>
            <a:r>
              <a:rPr lang="zh-CN" altLang="en-US" dirty="0">
                <a:latin typeface="微软雅黑" pitchFamily="34" charset="-122"/>
                <a:ea typeface="微软雅黑" pitchFamily="34" charset="-122"/>
              </a:rPr>
              <a:t>二元线性规划问题</a:t>
            </a:r>
          </a:p>
        </p:txBody>
      </p:sp>
      <p:grpSp>
        <p:nvGrpSpPr>
          <p:cNvPr id="22" name="组合 21">
            <a:extLst>
              <a:ext uri="{FF2B5EF4-FFF2-40B4-BE49-F238E27FC236}">
                <a16:creationId xmlns:a16="http://schemas.microsoft.com/office/drawing/2014/main" id="{FFD61AD2-188A-4784-A627-915D898CE57B}"/>
              </a:ext>
            </a:extLst>
          </p:cNvPr>
          <p:cNvGrpSpPr/>
          <p:nvPr/>
        </p:nvGrpSpPr>
        <p:grpSpPr>
          <a:xfrm>
            <a:off x="434639" y="991178"/>
            <a:ext cx="11434121" cy="1174383"/>
            <a:chOff x="434639" y="1141078"/>
            <a:chExt cx="11434121" cy="1174383"/>
          </a:xfrm>
        </p:grpSpPr>
        <p:sp>
          <p:nvSpPr>
            <p:cNvPr id="23" name="TextBox 12">
              <a:extLst>
                <a:ext uri="{FF2B5EF4-FFF2-40B4-BE49-F238E27FC236}">
                  <a16:creationId xmlns:a16="http://schemas.microsoft.com/office/drawing/2014/main" id="{76438F9C-EEDE-47F9-A413-8A180A78D19A}"/>
                </a:ext>
              </a:extLst>
            </p:cNvPr>
            <p:cNvSpPr txBox="1"/>
            <p:nvPr/>
          </p:nvSpPr>
          <p:spPr>
            <a:xfrm>
              <a:off x="434639" y="1915351"/>
              <a:ext cx="1760562"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充电回路构建</a:t>
              </a:r>
            </a:p>
          </p:txBody>
        </p:sp>
        <p:sp>
          <p:nvSpPr>
            <p:cNvPr id="24" name="TextBox 13">
              <a:extLst>
                <a:ext uri="{FF2B5EF4-FFF2-40B4-BE49-F238E27FC236}">
                  <a16:creationId xmlns:a16="http://schemas.microsoft.com/office/drawing/2014/main" id="{36A04248-7FAF-4033-A6B9-43BA041D84CF}"/>
                </a:ext>
              </a:extLst>
            </p:cNvPr>
            <p:cNvSpPr txBox="1"/>
            <p:nvPr/>
          </p:nvSpPr>
          <p:spPr>
            <a:xfrm>
              <a:off x="4567752" y="1902633"/>
              <a:ext cx="2879679"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Depot</a:t>
              </a:r>
              <a:r>
                <a:rPr lang="zh-CN" altLang="en-US" sz="2000" dirty="0">
                  <a:latin typeface="微软雅黑" pitchFamily="34" charset="-122"/>
                  <a:ea typeface="微软雅黑" pitchFamily="34" charset="-122"/>
                </a:rPr>
                <a:t>出发点位置优化</a:t>
              </a:r>
            </a:p>
          </p:txBody>
        </p:sp>
        <p:grpSp>
          <p:nvGrpSpPr>
            <p:cNvPr id="25" name="组合 24">
              <a:extLst>
                <a:ext uri="{FF2B5EF4-FFF2-40B4-BE49-F238E27FC236}">
                  <a16:creationId xmlns:a16="http://schemas.microsoft.com/office/drawing/2014/main" id="{2193CF6E-9CF6-4EBC-AE41-17A4F06D01B7}"/>
                </a:ext>
              </a:extLst>
            </p:cNvPr>
            <p:cNvGrpSpPr/>
            <p:nvPr/>
          </p:nvGrpSpPr>
          <p:grpSpPr>
            <a:xfrm>
              <a:off x="444010" y="1141078"/>
              <a:ext cx="11424750" cy="673984"/>
              <a:chOff x="444010" y="1141078"/>
              <a:chExt cx="11424750" cy="673984"/>
            </a:xfrm>
          </p:grpSpPr>
          <p:grpSp>
            <p:nvGrpSpPr>
              <p:cNvPr id="27" name="组合 26">
                <a:extLst>
                  <a:ext uri="{FF2B5EF4-FFF2-40B4-BE49-F238E27FC236}">
                    <a16:creationId xmlns:a16="http://schemas.microsoft.com/office/drawing/2014/main" id="{E088D8E1-E92D-4126-B51E-5CA7F9426E04}"/>
                  </a:ext>
                </a:extLst>
              </p:cNvPr>
              <p:cNvGrpSpPr/>
              <p:nvPr/>
            </p:nvGrpSpPr>
            <p:grpSpPr>
              <a:xfrm>
                <a:off x="2990123" y="1141078"/>
                <a:ext cx="8878637" cy="648072"/>
                <a:chOff x="3361536" y="1130318"/>
                <a:chExt cx="8878637" cy="648072"/>
              </a:xfrm>
            </p:grpSpPr>
            <p:sp>
              <p:nvSpPr>
                <p:cNvPr id="30" name="箭头: V 形 75">
                  <a:extLst>
                    <a:ext uri="{FF2B5EF4-FFF2-40B4-BE49-F238E27FC236}">
                      <a16:creationId xmlns:a16="http://schemas.microsoft.com/office/drawing/2014/main" id="{8D4D74B7-C487-49D7-8A7E-45105BC86734}"/>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31" name="组合 30">
                  <a:extLst>
                    <a:ext uri="{FF2B5EF4-FFF2-40B4-BE49-F238E27FC236}">
                      <a16:creationId xmlns:a16="http://schemas.microsoft.com/office/drawing/2014/main" id="{5EEAF99F-BD92-4876-B7C9-E1FD3DB94F82}"/>
                    </a:ext>
                  </a:extLst>
                </p:cNvPr>
                <p:cNvGrpSpPr/>
                <p:nvPr/>
              </p:nvGrpSpPr>
              <p:grpSpPr>
                <a:xfrm>
                  <a:off x="3361536" y="1336411"/>
                  <a:ext cx="8540445" cy="425334"/>
                  <a:chOff x="3361536" y="1336411"/>
                  <a:chExt cx="8540445" cy="425334"/>
                </a:xfrm>
              </p:grpSpPr>
              <p:grpSp>
                <p:nvGrpSpPr>
                  <p:cNvPr id="32" name="Group 3">
                    <a:extLst>
                      <a:ext uri="{FF2B5EF4-FFF2-40B4-BE49-F238E27FC236}">
                        <a16:creationId xmlns:a16="http://schemas.microsoft.com/office/drawing/2014/main" id="{1DE0FC0E-89CA-45A7-93CA-5A214E3726D1}"/>
                      </a:ext>
                    </a:extLst>
                  </p:cNvPr>
                  <p:cNvGrpSpPr/>
                  <p:nvPr/>
                </p:nvGrpSpPr>
                <p:grpSpPr>
                  <a:xfrm>
                    <a:off x="3361536" y="1336411"/>
                    <a:ext cx="5794784" cy="425334"/>
                    <a:chOff x="2837211" y="3596761"/>
                    <a:chExt cx="3104986" cy="403298"/>
                  </a:xfrm>
                  <a:solidFill>
                    <a:srgbClr val="5FBCDB"/>
                  </a:solidFill>
                </p:grpSpPr>
                <p:sp>
                  <p:nvSpPr>
                    <p:cNvPr id="36" name="Oval 13">
                      <a:extLst>
                        <a:ext uri="{FF2B5EF4-FFF2-40B4-BE49-F238E27FC236}">
                          <a16:creationId xmlns:a16="http://schemas.microsoft.com/office/drawing/2014/main" id="{61AD6AA4-00B8-4191-9AD3-DE634B13ACC1}"/>
                        </a:ext>
                      </a:extLst>
                    </p:cNvPr>
                    <p:cNvSpPr/>
                    <p:nvPr/>
                  </p:nvSpPr>
                  <p:spPr>
                    <a:xfrm>
                      <a:off x="4099058" y="3679568"/>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Round Same Side Corner Rectangle 4">
                      <a:extLst>
                        <a:ext uri="{FF2B5EF4-FFF2-40B4-BE49-F238E27FC236}">
                          <a16:creationId xmlns:a16="http://schemas.microsoft.com/office/drawing/2014/main" id="{0F895477-8498-437F-9211-716F1B21D9FE}"/>
                        </a:ext>
                      </a:extLst>
                    </p:cNvPr>
                    <p:cNvSpPr/>
                    <p:nvPr/>
                  </p:nvSpPr>
                  <p:spPr>
                    <a:xfrm rot="16200000">
                      <a:off x="4270667" y="2163305"/>
                      <a:ext cx="238074" cy="310498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Group 10">
                    <a:extLst>
                      <a:ext uri="{FF2B5EF4-FFF2-40B4-BE49-F238E27FC236}">
                        <a16:creationId xmlns:a16="http://schemas.microsoft.com/office/drawing/2014/main" id="{60B6EDB2-9C87-4670-A958-6EE953B74398}"/>
                      </a:ext>
                    </a:extLst>
                  </p:cNvPr>
                  <p:cNvGrpSpPr/>
                  <p:nvPr/>
                </p:nvGrpSpPr>
                <p:grpSpPr>
                  <a:xfrm>
                    <a:off x="9092568" y="1337673"/>
                    <a:ext cx="2809413" cy="417364"/>
                    <a:chOff x="2984192" y="3597959"/>
                    <a:chExt cx="1508847" cy="395745"/>
                  </a:xfrm>
                  <a:solidFill>
                    <a:schemeClr val="bg1">
                      <a:lumMod val="65000"/>
                    </a:schemeClr>
                  </a:solidFill>
                </p:grpSpPr>
                <p:sp>
                  <p:nvSpPr>
                    <p:cNvPr id="34" name="Round Same Side Corner Rectangle 6">
                      <a:extLst>
                        <a:ext uri="{FF2B5EF4-FFF2-40B4-BE49-F238E27FC236}">
                          <a16:creationId xmlns:a16="http://schemas.microsoft.com/office/drawing/2014/main" id="{D3CAB826-7844-4B84-A62B-812E0F2FB601}"/>
                        </a:ext>
                      </a:extLst>
                    </p:cNvPr>
                    <p:cNvSpPr/>
                    <p:nvPr/>
                  </p:nvSpPr>
                  <p:spPr>
                    <a:xfrm rot="5400000" flipH="1">
                      <a:off x="3620176" y="2961975"/>
                      <a:ext cx="236880" cy="1508847"/>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Oval 14">
                      <a:extLst>
                        <a:ext uri="{FF2B5EF4-FFF2-40B4-BE49-F238E27FC236}">
                          <a16:creationId xmlns:a16="http://schemas.microsoft.com/office/drawing/2014/main" id="{47A63F63-2920-4D7D-BF94-D667886CEBA5}"/>
                        </a:ext>
                      </a:extLst>
                    </p:cNvPr>
                    <p:cNvSpPr/>
                    <p:nvPr/>
                  </p:nvSpPr>
                  <p:spPr>
                    <a:xfrm>
                      <a:off x="367351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28" name="Round Same Side Corner Rectangle 6">
                <a:extLst>
                  <a:ext uri="{FF2B5EF4-FFF2-40B4-BE49-F238E27FC236}">
                    <a16:creationId xmlns:a16="http://schemas.microsoft.com/office/drawing/2014/main" id="{891AA3E2-1F8A-4BB0-B967-C81B77131FAF}"/>
                  </a:ext>
                </a:extLst>
              </p:cNvPr>
              <p:cNvSpPr/>
              <p:nvPr/>
            </p:nvSpPr>
            <p:spPr>
              <a:xfrm rot="5400000" flipH="1">
                <a:off x="1658175" y="134264"/>
                <a:ext cx="249824" cy="2678154"/>
              </a:xfrm>
              <a:prstGeom prst="round2SameRect">
                <a:avLst>
                  <a:gd name="adj1" fmla="val 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Oval 14">
                <a:extLst>
                  <a:ext uri="{FF2B5EF4-FFF2-40B4-BE49-F238E27FC236}">
                    <a16:creationId xmlns:a16="http://schemas.microsoft.com/office/drawing/2014/main" id="{EFD3A6D9-CA06-4FF2-A0EE-78FE5076D30C}"/>
                  </a:ext>
                </a:extLst>
              </p:cNvPr>
              <p:cNvSpPr/>
              <p:nvPr/>
            </p:nvSpPr>
            <p:spPr>
              <a:xfrm>
                <a:off x="1048040" y="1477062"/>
                <a:ext cx="596743" cy="33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TextBox 12">
              <a:extLst>
                <a:ext uri="{FF2B5EF4-FFF2-40B4-BE49-F238E27FC236}">
                  <a16:creationId xmlns:a16="http://schemas.microsoft.com/office/drawing/2014/main" id="{A37D73EB-CE11-41B2-93C0-C116B934532B}"/>
                </a:ext>
              </a:extLst>
            </p:cNvPr>
            <p:cNvSpPr txBox="1"/>
            <p:nvPr/>
          </p:nvSpPr>
          <p:spPr>
            <a:xfrm>
              <a:off x="9431820" y="1874882"/>
              <a:ext cx="1760562"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充电回路分配</a:t>
              </a:r>
            </a:p>
          </p:txBody>
        </p:sp>
      </p:grpSp>
    </p:spTree>
    <p:extLst>
      <p:ext uri="{BB962C8B-B14F-4D97-AF65-F5344CB8AC3E}">
        <p14:creationId xmlns:p14="http://schemas.microsoft.com/office/powerpoint/2010/main" val="25265701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81" y="260351"/>
            <a:ext cx="10973117"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sp>
        <p:nvSpPr>
          <p:cNvPr id="17" name="TextBox 16"/>
          <p:cNvSpPr txBox="1"/>
          <p:nvPr/>
        </p:nvSpPr>
        <p:spPr>
          <a:xfrm>
            <a:off x="3289116" y="955343"/>
            <a:ext cx="5697938" cy="378095"/>
          </a:xfrm>
          <a:prstGeom prst="rect">
            <a:avLst/>
          </a:prstGeom>
          <a:noFill/>
        </p:spPr>
        <p:txBody>
          <a:bodyPr wrap="square" rtlCol="0">
            <a:spAutoFit/>
          </a:bodyPr>
          <a:lstStyle/>
          <a:p>
            <a:r>
              <a:rPr lang="zh-CN" altLang="en-US" dirty="0">
                <a:latin typeface="微软雅黑" pitchFamily="34" charset="-122"/>
                <a:ea typeface="微软雅黑" pitchFamily="34" charset="-122"/>
              </a:rPr>
              <a:t>目的：最小化</a:t>
            </a:r>
            <a:r>
              <a:rPr lang="en-US" altLang="zh-CN" dirty="0">
                <a:latin typeface="微软雅黑" pitchFamily="34" charset="-122"/>
                <a:ea typeface="微软雅黑" pitchFamily="34" charset="-122"/>
              </a:rPr>
              <a:t>MCV</a:t>
            </a:r>
            <a:r>
              <a:rPr lang="zh-CN" altLang="en-US" dirty="0">
                <a:latin typeface="微软雅黑" pitchFamily="34" charset="-122"/>
                <a:ea typeface="微软雅黑" pitchFamily="34" charset="-122"/>
              </a:rPr>
              <a:t>数量以及</a:t>
            </a:r>
            <a:r>
              <a:rPr lang="en-US" altLang="zh-CN" dirty="0">
                <a:latin typeface="微软雅黑" pitchFamily="34" charset="-122"/>
                <a:ea typeface="微软雅黑" pitchFamily="34" charset="-122"/>
              </a:rPr>
              <a:t>depot</a:t>
            </a:r>
            <a:r>
              <a:rPr lang="zh-CN" altLang="en-US" dirty="0">
                <a:latin typeface="微软雅黑" pitchFamily="34" charset="-122"/>
                <a:ea typeface="微软雅黑" pitchFamily="34" charset="-122"/>
              </a:rPr>
              <a:t>优化部署</a:t>
            </a:r>
          </a:p>
        </p:txBody>
      </p:sp>
      <mc:AlternateContent xmlns:mc="http://schemas.openxmlformats.org/markup-compatibility/2006" xmlns:a14="http://schemas.microsoft.com/office/drawing/2010/main">
        <mc:Choice Requires="a14">
          <p:sp>
            <p:nvSpPr>
              <p:cNvPr id="3" name="TextBox 2"/>
              <p:cNvSpPr txBox="1"/>
              <p:nvPr/>
            </p:nvSpPr>
            <p:spPr>
              <a:xfrm>
                <a:off x="2716653" y="2399049"/>
                <a:ext cx="5503455" cy="2493952"/>
              </a:xfrm>
              <a:prstGeom prst="rect">
                <a:avLst/>
              </a:prstGeom>
              <a:noFill/>
            </p:spPr>
            <p:txBody>
              <a:bodyPr wrap="square" rtlCol="0">
                <a:spAutoFit/>
              </a:bodyPr>
              <a:lstStyle/>
              <a:p>
                <a:r>
                  <a:rPr lang="zh-CN" altLang="en-US" b="1" dirty="0">
                    <a:latin typeface="微软雅黑" pitchFamily="34" charset="-122"/>
                    <a:ea typeface="微软雅黑" pitchFamily="34" charset="-122"/>
                  </a:rPr>
                  <a:t>算法核心：</a:t>
                </a:r>
                <a:endParaRPr lang="en-US" altLang="zh-CN" b="1" dirty="0">
                  <a:latin typeface="微软雅黑" pitchFamily="34" charset="-122"/>
                  <a:ea typeface="微软雅黑" pitchFamily="34" charset="-122"/>
                </a:endParaRPr>
              </a:p>
              <a:p>
                <a:pPr marL="285750" indent="-285750" algn="just">
                  <a:buFont typeface="Arial" pitchFamily="34" charset="0"/>
                  <a:buChar char="•"/>
                </a:pPr>
                <a:r>
                  <a:rPr lang="zh-CN" altLang="en-US" dirty="0">
                    <a:latin typeface="微软雅黑" pitchFamily="34" charset="-122"/>
                    <a:ea typeface="微软雅黑" pitchFamily="34" charset="-122"/>
                  </a:rPr>
                  <a:t>基于贪心策略的启发式算法</a:t>
                </a:r>
                <a:endParaRPr lang="en-US" altLang="zh-CN" dirty="0">
                  <a:latin typeface="微软雅黑" pitchFamily="34" charset="-122"/>
                  <a:ea typeface="微软雅黑" pitchFamily="34" charset="-122"/>
                </a:endParaRPr>
              </a:p>
              <a:p>
                <a:r>
                  <a:rPr lang="zh-CN" altLang="en-US" b="1" dirty="0">
                    <a:latin typeface="微软雅黑" pitchFamily="34" charset="-122"/>
                    <a:ea typeface="微软雅黑" pitchFamily="34" charset="-122"/>
                  </a:rPr>
                  <a:t>研究思路</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）贪心列选择；</a:t>
                </a:r>
                <a:endParaRPr lang="en-US" altLang="zh-CN" dirty="0">
                  <a:latin typeface="微软雅黑" pitchFamily="34" charset="-122"/>
                  <a:ea typeface="微软雅黑" pitchFamily="34" charset="-122"/>
                </a:endParaRPr>
              </a:p>
              <a:p>
                <a:r>
                  <a:rPr lang="zh-CN" altLang="en-US" sz="1600" b="1" dirty="0">
                    <a:latin typeface="微软雅黑" pitchFamily="34" charset="-122"/>
                    <a:ea typeface="微软雅黑" pitchFamily="34" charset="-122"/>
                  </a:rPr>
                  <a:t>目的</a:t>
                </a:r>
                <a:r>
                  <a:rPr lang="zh-CN" altLang="en-US" sz="1600" dirty="0">
                    <a:latin typeface="微软雅黑" pitchFamily="34" charset="-122"/>
                    <a:ea typeface="微软雅黑" pitchFamily="34" charset="-122"/>
                  </a:rPr>
                  <a:t>：选择最小数量的列以保证每一行的总和大于等于</a:t>
                </a: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，在这种情况下表明充电回路至少可以由一个</a:t>
                </a:r>
                <a:r>
                  <a:rPr lang="en-US" altLang="zh-CN" sz="1600" dirty="0">
                    <a:latin typeface="微软雅黑" pitchFamily="34" charset="-122"/>
                    <a:ea typeface="微软雅黑" pitchFamily="34" charset="-122"/>
                  </a:rPr>
                  <a:t>depot</a:t>
                </a:r>
                <a:r>
                  <a:rPr lang="zh-CN" altLang="en-US" sz="1600" dirty="0">
                    <a:latin typeface="微软雅黑" pitchFamily="34" charset="-122"/>
                    <a:ea typeface="微软雅黑" pitchFamily="34" charset="-122"/>
                  </a:rPr>
                  <a:t>服务</a:t>
                </a:r>
                <a:endParaRPr lang="en-US" altLang="zh-CN" sz="1600"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）贪心充电回路分配</a:t>
                </a:r>
                <a:endParaRPr lang="en-US" altLang="zh-CN" dirty="0">
                  <a:latin typeface="微软雅黑" pitchFamily="34" charset="-122"/>
                  <a:ea typeface="微软雅黑" pitchFamily="34" charset="-122"/>
                </a:endParaRPr>
              </a:p>
              <a:p>
                <a:r>
                  <a:rPr lang="zh-CN" altLang="en-US" sz="1600" b="1" dirty="0">
                    <a:latin typeface="微软雅黑" pitchFamily="34" charset="-122"/>
                    <a:ea typeface="微软雅黑" pitchFamily="34" charset="-122"/>
                  </a:rPr>
                  <a:t>目的</a:t>
                </a:r>
                <a:r>
                  <a:rPr lang="zh-CN" altLang="en-US" sz="1600" dirty="0">
                    <a:latin typeface="微软雅黑" pitchFamily="34" charset="-122"/>
                    <a:ea typeface="微软雅黑" pitchFamily="34" charset="-122"/>
                  </a:rPr>
                  <a:t>：将每个充电回路分配给一个最佳的</a:t>
                </a:r>
                <a:r>
                  <a:rPr lang="en-US" altLang="zh-CN" sz="1600" dirty="0">
                    <a:latin typeface="微软雅黑" pitchFamily="34" charset="-122"/>
                    <a:ea typeface="微软雅黑" pitchFamily="34" charset="-122"/>
                  </a:rPr>
                  <a:t>depot</a:t>
                </a:r>
                <a:r>
                  <a:rPr lang="zh-CN" altLang="en-US" sz="1600" dirty="0">
                    <a:latin typeface="微软雅黑" pitchFamily="34" charset="-122"/>
                    <a:ea typeface="微软雅黑" pitchFamily="34" charset="-122"/>
                  </a:rPr>
                  <a:t>服务</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优先级函数：</a:t>
                </a:r>
                <a14:m>
                  <m:oMath xmlns:m="http://schemas.openxmlformats.org/officeDocument/2006/math">
                    <m:sSub>
                      <m:sSubPr>
                        <m:ctrlPr>
                          <a:rPr lang="en-US" altLang="zh-CN" sz="1600" i="1" smtClean="0">
                            <a:latin typeface="Cambria Math" panose="02040503050406030204" pitchFamily="18" charset="0"/>
                            <a:ea typeface="微软雅黑" pitchFamily="34" charset="-122"/>
                          </a:rPr>
                        </m:ctrlPr>
                      </m:sSubPr>
                      <m:e>
                        <m:r>
                          <a:rPr lang="en-US" altLang="zh-CN" sz="1600" b="0" i="1" smtClean="0">
                            <a:latin typeface="Cambria Math"/>
                            <a:ea typeface="微软雅黑" pitchFamily="34" charset="-122"/>
                          </a:rPr>
                          <m:t>𝑤</m:t>
                        </m:r>
                      </m:e>
                      <m:sub>
                        <m:r>
                          <a:rPr lang="en-US" altLang="zh-CN" sz="1600" b="0" i="1" smtClean="0">
                            <a:latin typeface="Cambria Math"/>
                            <a:ea typeface="微软雅黑" pitchFamily="34" charset="-122"/>
                          </a:rPr>
                          <m:t>𝑖</m:t>
                        </m:r>
                      </m:sub>
                    </m:sSub>
                    <m:r>
                      <a:rPr lang="en-US" altLang="zh-CN" sz="1600" b="0" i="1" smtClean="0">
                        <a:latin typeface="Cambria Math"/>
                        <a:ea typeface="微软雅黑" pitchFamily="34" charset="-122"/>
                      </a:rPr>
                      <m:t>=</m:t>
                    </m:r>
                    <m:d>
                      <m:dPr>
                        <m:ctrlPr>
                          <a:rPr lang="en-US" altLang="zh-CN" sz="1600" b="0" i="1" smtClean="0">
                            <a:latin typeface="Cambria Math" panose="02040503050406030204" pitchFamily="18" charset="0"/>
                            <a:ea typeface="微软雅黑" pitchFamily="34" charset="-122"/>
                          </a:rPr>
                        </m:ctrlPr>
                      </m:dPr>
                      <m:e>
                        <m:r>
                          <a:rPr lang="en-US" altLang="zh-CN" sz="1600" b="0" i="1" smtClean="0">
                            <a:latin typeface="Cambria Math"/>
                            <a:ea typeface="微软雅黑" pitchFamily="34" charset="-122"/>
                          </a:rPr>
                          <m:t>𝑌</m:t>
                        </m:r>
                        <m:r>
                          <a:rPr lang="en-US" altLang="zh-CN" sz="1600" b="0" i="1" smtClean="0">
                            <a:latin typeface="Cambria Math"/>
                            <a:ea typeface="微软雅黑" pitchFamily="34" charset="-122"/>
                          </a:rPr>
                          <m:t>−</m:t>
                        </m:r>
                        <m:r>
                          <a:rPr lang="en-US" altLang="zh-CN" sz="1600" b="0" i="1" smtClean="0">
                            <a:latin typeface="Cambria Math"/>
                            <a:ea typeface="微软雅黑" pitchFamily="34" charset="-122"/>
                          </a:rPr>
                          <m:t>𝑙𝑜𝑎𝑑</m:t>
                        </m:r>
                        <m:d>
                          <m:dPr>
                            <m:ctrlPr>
                              <a:rPr lang="en-US" altLang="zh-CN" sz="1600" b="0" i="1" smtClean="0">
                                <a:latin typeface="Cambria Math" panose="02040503050406030204" pitchFamily="18" charset="0"/>
                                <a:ea typeface="微软雅黑" pitchFamily="34" charset="-122"/>
                              </a:rPr>
                            </m:ctrlPr>
                          </m:dPr>
                          <m:e>
                            <m:sSub>
                              <m:sSubPr>
                                <m:ctrlPr>
                                  <a:rPr lang="en-US" altLang="zh-CN" sz="1600" b="0" i="1" smtClean="0">
                                    <a:latin typeface="Cambria Math" panose="02040503050406030204" pitchFamily="18" charset="0"/>
                                    <a:ea typeface="微软雅黑" pitchFamily="34" charset="-122"/>
                                  </a:rPr>
                                </m:ctrlPr>
                              </m:sSubPr>
                              <m:e>
                                <m:r>
                                  <a:rPr lang="en-US" altLang="zh-CN" sz="1600" b="0" i="1" smtClean="0">
                                    <a:latin typeface="Cambria Math"/>
                                    <a:ea typeface="微软雅黑" pitchFamily="34" charset="-122"/>
                                  </a:rPr>
                                  <m:t>𝑑</m:t>
                                </m:r>
                              </m:e>
                              <m:sub>
                                <m:r>
                                  <a:rPr lang="en-US" altLang="zh-CN" sz="1600" b="0" i="1" smtClean="0">
                                    <a:latin typeface="Cambria Math"/>
                                    <a:ea typeface="微软雅黑" pitchFamily="34" charset="-122"/>
                                  </a:rPr>
                                  <m:t>𝑖</m:t>
                                </m:r>
                              </m:sub>
                            </m:sSub>
                          </m:e>
                        </m:d>
                      </m:e>
                    </m:d>
                    <m:r>
                      <a:rPr lang="en-US" altLang="zh-CN" sz="1600" b="0" i="1" smtClean="0">
                        <a:latin typeface="Cambria Math"/>
                        <a:ea typeface="微软雅黑" pitchFamily="34" charset="-122"/>
                      </a:rPr>
                      <m:t>%</m:t>
                    </m:r>
                    <m:r>
                      <a:rPr lang="en-US" altLang="zh-CN" sz="1600" b="0" i="1" smtClean="0">
                        <a:latin typeface="Cambria Math"/>
                        <a:ea typeface="微软雅黑" pitchFamily="34" charset="-122"/>
                      </a:rPr>
                      <m:t>𝑌</m:t>
                    </m:r>
                  </m:oMath>
                </a14:m>
                <a:endParaRPr lang="zh-CN" altLang="en-US" sz="1600" dirty="0">
                  <a:latin typeface="微软雅黑" pitchFamily="34" charset="-122"/>
                  <a:ea typeface="微软雅黑" pitchFamily="34" charset="-122"/>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716653" y="2399049"/>
                <a:ext cx="5503455" cy="2493952"/>
              </a:xfrm>
              <a:prstGeom prst="rect">
                <a:avLst/>
              </a:prstGeom>
              <a:blipFill>
                <a:blip r:embed="rId2"/>
                <a:stretch>
                  <a:fillRect l="-998" t="-1467" b="-1711"/>
                </a:stretch>
              </a:blipFill>
            </p:spPr>
            <p:txBody>
              <a:bodyPr/>
              <a:lstStyle/>
              <a:p>
                <a:r>
                  <a:rPr lang="zh-CN" altLang="en-US">
                    <a:noFill/>
                  </a:rPr>
                  <a:t> </a:t>
                </a:r>
              </a:p>
            </p:txBody>
          </p:sp>
        </mc:Fallback>
      </mc:AlternateContent>
      <p:sp>
        <p:nvSpPr>
          <p:cNvPr id="18" name="矩形 17"/>
          <p:cNvSpPr/>
          <p:nvPr/>
        </p:nvSpPr>
        <p:spPr>
          <a:xfrm>
            <a:off x="2497817" y="1911960"/>
            <a:ext cx="5598991" cy="31364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弧形箭头 18"/>
          <p:cNvSpPr/>
          <p:nvPr/>
        </p:nvSpPr>
        <p:spPr>
          <a:xfrm>
            <a:off x="7120328" y="5174650"/>
            <a:ext cx="976480" cy="51914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TextBox 19"/>
          <p:cNvSpPr txBox="1"/>
          <p:nvPr/>
        </p:nvSpPr>
        <p:spPr>
          <a:xfrm>
            <a:off x="6931869" y="5791972"/>
            <a:ext cx="1223899" cy="369332"/>
          </a:xfrm>
          <a:prstGeom prst="rect">
            <a:avLst/>
          </a:prstGeom>
          <a:noFill/>
        </p:spPr>
        <p:txBody>
          <a:bodyPr wrap="square" rtlCol="0">
            <a:spAutoFit/>
          </a:bodyPr>
          <a:lstStyle/>
          <a:p>
            <a:pPr algn="ctr"/>
            <a:r>
              <a:rPr lang="zh-CN" altLang="en-US" dirty="0">
                <a:solidFill>
                  <a:srgbClr val="FF0000"/>
                </a:solidFill>
              </a:rPr>
              <a:t>示例</a:t>
            </a: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3436467209"/>
                  </p:ext>
                </p:extLst>
              </p:nvPr>
            </p:nvGraphicFramePr>
            <p:xfrm>
              <a:off x="8155768" y="3034100"/>
              <a:ext cx="3940188" cy="2446638"/>
            </p:xfrm>
            <a:graphic>
              <a:graphicData uri="http://schemas.openxmlformats.org/drawingml/2006/table">
                <a:tbl>
                  <a:tblPr firstRow="1" bandRow="1">
                    <a:tableStyleId>{5C22544A-7EE6-4342-B048-85BDC9FD1C3A}</a:tableStyleId>
                  </a:tblPr>
                  <a:tblGrid>
                    <a:gridCol w="656698">
                      <a:extLst>
                        <a:ext uri="{9D8B030D-6E8A-4147-A177-3AD203B41FA5}">
                          <a16:colId xmlns:a16="http://schemas.microsoft.com/office/drawing/2014/main" val="20000"/>
                        </a:ext>
                      </a:extLst>
                    </a:gridCol>
                    <a:gridCol w="656698">
                      <a:extLst>
                        <a:ext uri="{9D8B030D-6E8A-4147-A177-3AD203B41FA5}">
                          <a16:colId xmlns:a16="http://schemas.microsoft.com/office/drawing/2014/main" val="20001"/>
                        </a:ext>
                      </a:extLst>
                    </a:gridCol>
                    <a:gridCol w="656698">
                      <a:extLst>
                        <a:ext uri="{9D8B030D-6E8A-4147-A177-3AD203B41FA5}">
                          <a16:colId xmlns:a16="http://schemas.microsoft.com/office/drawing/2014/main" val="20002"/>
                        </a:ext>
                      </a:extLst>
                    </a:gridCol>
                    <a:gridCol w="656698">
                      <a:extLst>
                        <a:ext uri="{9D8B030D-6E8A-4147-A177-3AD203B41FA5}">
                          <a16:colId xmlns:a16="http://schemas.microsoft.com/office/drawing/2014/main" val="20003"/>
                        </a:ext>
                      </a:extLst>
                    </a:gridCol>
                    <a:gridCol w="465404">
                      <a:extLst>
                        <a:ext uri="{9D8B030D-6E8A-4147-A177-3AD203B41FA5}">
                          <a16:colId xmlns:a16="http://schemas.microsoft.com/office/drawing/2014/main" val="20004"/>
                        </a:ext>
                      </a:extLst>
                    </a:gridCol>
                    <a:gridCol w="847992">
                      <a:extLst>
                        <a:ext uri="{9D8B030D-6E8A-4147-A177-3AD203B41FA5}">
                          <a16:colId xmlns:a16="http://schemas.microsoft.com/office/drawing/2014/main" val="20005"/>
                        </a:ext>
                      </a:extLst>
                    </a:gridCol>
                  </a:tblGrid>
                  <a:tr h="407773">
                    <a:tc>
                      <a:txBody>
                        <a:bodyPr/>
                        <a:lstStyle/>
                        <a:p>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a:rPr>
                                      <m:t>𝒅</m:t>
                                    </m:r>
                                  </m:e>
                                  <m:sub>
                                    <m:r>
                                      <a:rPr lang="en-US" altLang="zh-CN" b="1" i="1" smtClean="0">
                                        <a:latin typeface="Cambria Math"/>
                                      </a:rPr>
                                      <m:t>𝟏</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a:rPr>
                                      <m:t>𝒅</m:t>
                                    </m:r>
                                  </m:e>
                                  <m:sub>
                                    <m:r>
                                      <a:rPr lang="en-US" altLang="zh-CN" b="1" i="1" smtClean="0">
                                        <a:latin typeface="Cambria Math"/>
                                      </a:rPr>
                                      <m:t>𝟐</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a:rPr>
                                      <m:t>𝒅</m:t>
                                    </m:r>
                                  </m:e>
                                  <m:sub>
                                    <m:r>
                                      <a:rPr lang="en-US" altLang="zh-CN" b="1" i="1" smtClean="0">
                                        <a:latin typeface="Cambria Math"/>
                                      </a:rPr>
                                      <m:t>𝟑</m:t>
                                    </m:r>
                                  </m:sub>
                                </m:sSub>
                              </m:oMath>
                            </m:oMathPara>
                          </a14:m>
                          <a:endParaRPr lang="zh-CN" altLang="en-US" dirty="0"/>
                        </a:p>
                      </a:txBody>
                      <a:tcPr/>
                    </a:tc>
                    <a:tc>
                      <a:txBody>
                        <a:bodyPr/>
                        <a:lstStyle/>
                        <a:p>
                          <a:pPr algn="ctr"/>
                          <a:r>
                            <a:rPr lang="en-US" altLang="zh-CN" dirty="0"/>
                            <a:t>….</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a:rPr>
                                      <m:t>𝒅</m:t>
                                    </m:r>
                                  </m:e>
                                  <m:sub>
                                    <m:r>
                                      <a:rPr lang="en-US" altLang="zh-CN" b="1" i="1" smtClean="0">
                                        <a:latin typeface="Cambria Math"/>
                                      </a:rPr>
                                      <m:t>|</m:t>
                                    </m:r>
                                    <m:r>
                                      <a:rPr lang="en-US" altLang="zh-CN" b="1" i="1" smtClean="0">
                                        <a:latin typeface="Cambria Math"/>
                                      </a:rPr>
                                      <m:t>𝑫</m:t>
                                    </m:r>
                                    <m:r>
                                      <a:rPr lang="en-US" altLang="zh-CN" b="1" i="1" smtClean="0">
                                        <a:latin typeface="Cambria Math"/>
                                      </a:rPr>
                                      <m:t>|</m:t>
                                    </m:r>
                                  </m:sub>
                                </m:sSub>
                              </m:oMath>
                            </m:oMathPara>
                          </a14:m>
                          <a:endParaRPr lang="zh-CN" altLang="en-US" dirty="0"/>
                        </a:p>
                      </a:txBody>
                      <a:tcPr/>
                    </a:tc>
                    <a:extLst>
                      <a:ext uri="{0D108BD9-81ED-4DB2-BD59-A6C34878D82A}">
                        <a16:rowId xmlns:a16="http://schemas.microsoft.com/office/drawing/2014/main" val="10000"/>
                      </a:ext>
                    </a:extLst>
                  </a:tr>
                  <a:tr h="407773">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1</m:t>
                                    </m:r>
                                  </m:sub>
                                </m:sSub>
                              </m:oMath>
                            </m:oMathPara>
                          </a14:m>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1"/>
                      </a:ext>
                    </a:extLst>
                  </a:tr>
                  <a:tr h="407773">
                    <a:tc>
                      <a:txBody>
                        <a:bodyPr/>
                        <a:lstStyle/>
                        <a:p>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3D3F41"/>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3D3F41"/>
                                        </a:solidFill>
                                        <a:effectLst/>
                                        <a:uLnTx/>
                                        <a:uFillTx/>
                                        <a:latin typeface="Cambria Math"/>
                                        <a:cs typeface="+mn-cs"/>
                                      </a:rPr>
                                      <m:t>𝑃</m:t>
                                    </m:r>
                                  </m:e>
                                  <m:sub>
                                    <m:r>
                                      <a:rPr kumimoji="0" lang="en-US" altLang="zh-CN" sz="1800" b="0" i="1" u="none" strike="noStrike" kern="1200" cap="none" spc="0" normalizeH="0" baseline="0" noProof="0" smtClean="0">
                                        <a:ln>
                                          <a:noFill/>
                                        </a:ln>
                                        <a:solidFill>
                                          <a:srgbClr val="3D3F41"/>
                                        </a:solidFill>
                                        <a:effectLst/>
                                        <a:uLnTx/>
                                        <a:uFillTx/>
                                        <a:latin typeface="Cambria Math"/>
                                        <a:cs typeface="+mn-cs"/>
                                      </a:rPr>
                                      <m:t>2</m:t>
                                    </m:r>
                                  </m:sub>
                                </m:sSub>
                              </m:oMath>
                            </m:oMathPara>
                          </a14:m>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2"/>
                      </a:ext>
                    </a:extLst>
                  </a:tr>
                  <a:tr h="407773">
                    <a:tc>
                      <a:txBody>
                        <a:bodyPr/>
                        <a:lstStyle/>
                        <a:p>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3D3F41"/>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3D3F41"/>
                                        </a:solidFill>
                                        <a:effectLst/>
                                        <a:uLnTx/>
                                        <a:uFillTx/>
                                        <a:latin typeface="Cambria Math"/>
                                        <a:cs typeface="+mn-cs"/>
                                      </a:rPr>
                                      <m:t>𝑃</m:t>
                                    </m:r>
                                  </m:e>
                                  <m:sub>
                                    <m:r>
                                      <a:rPr kumimoji="0" lang="en-US" altLang="zh-CN" sz="1800" b="0" i="1" u="none" strike="noStrike" kern="1200" cap="none" spc="0" normalizeH="0" baseline="0" noProof="0" smtClean="0">
                                        <a:ln>
                                          <a:noFill/>
                                        </a:ln>
                                        <a:solidFill>
                                          <a:srgbClr val="3D3F41"/>
                                        </a:solidFill>
                                        <a:effectLst/>
                                        <a:uLnTx/>
                                        <a:uFillTx/>
                                        <a:latin typeface="Cambria Math"/>
                                        <a:cs typeface="+mn-cs"/>
                                      </a:rPr>
                                      <m:t>3</m:t>
                                    </m:r>
                                  </m:sub>
                                </m:sSub>
                              </m:oMath>
                            </m:oMathPara>
                          </a14:m>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3"/>
                      </a:ext>
                    </a:extLst>
                  </a:tr>
                  <a:tr h="407773">
                    <a:tc>
                      <a:txBody>
                        <a:bodyPr/>
                        <a:lstStyle/>
                        <a:p>
                          <a:pPr algn="ctr"/>
                          <a:r>
                            <a:rPr lang="en-US" altLang="zh-CN" dirty="0"/>
                            <a:t>…</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4"/>
                      </a:ext>
                    </a:extLst>
                  </a:tr>
                  <a:tr h="407773">
                    <a:tc>
                      <a:txBody>
                        <a:bodyPr/>
                        <a:lstStyle/>
                        <a:p>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srgbClr val="3D3F41"/>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3D3F41"/>
                                        </a:solidFill>
                                        <a:effectLst/>
                                        <a:uLnTx/>
                                        <a:uFillTx/>
                                        <a:latin typeface="Cambria Math"/>
                                        <a:cs typeface="+mn-cs"/>
                                      </a:rPr>
                                      <m:t>𝑃</m:t>
                                    </m:r>
                                  </m:e>
                                  <m:sub>
                                    <m:r>
                                      <a:rPr kumimoji="0" lang="en-US" altLang="zh-CN" sz="1800" b="0" i="1" u="none" strike="noStrike" kern="1200" cap="none" spc="0" normalizeH="0" baseline="0" noProof="0" smtClean="0">
                                        <a:ln>
                                          <a:noFill/>
                                        </a:ln>
                                        <a:solidFill>
                                          <a:srgbClr val="3D3F41"/>
                                        </a:solidFill>
                                        <a:effectLst/>
                                        <a:uLnTx/>
                                        <a:uFillTx/>
                                        <a:latin typeface="Cambria Math"/>
                                        <a:cs typeface="+mn-cs"/>
                                      </a:rPr>
                                      <m:t>4</m:t>
                                    </m:r>
                                  </m:sub>
                                </m:sSub>
                              </m:oMath>
                            </m:oMathPara>
                          </a14:m>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5"/>
                      </a:ext>
                    </a:extLst>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3436467209"/>
                  </p:ext>
                </p:extLst>
              </p:nvPr>
            </p:nvGraphicFramePr>
            <p:xfrm>
              <a:off x="8155768" y="3034100"/>
              <a:ext cx="3940188" cy="2446638"/>
            </p:xfrm>
            <a:graphic>
              <a:graphicData uri="http://schemas.openxmlformats.org/drawingml/2006/table">
                <a:tbl>
                  <a:tblPr firstRow="1" bandRow="1">
                    <a:tableStyleId>{5C22544A-7EE6-4342-B048-85BDC9FD1C3A}</a:tableStyleId>
                  </a:tblPr>
                  <a:tblGrid>
                    <a:gridCol w="656698">
                      <a:extLst>
                        <a:ext uri="{9D8B030D-6E8A-4147-A177-3AD203B41FA5}">
                          <a16:colId xmlns:a16="http://schemas.microsoft.com/office/drawing/2014/main" val="20000"/>
                        </a:ext>
                      </a:extLst>
                    </a:gridCol>
                    <a:gridCol w="656698">
                      <a:extLst>
                        <a:ext uri="{9D8B030D-6E8A-4147-A177-3AD203B41FA5}">
                          <a16:colId xmlns:a16="http://schemas.microsoft.com/office/drawing/2014/main" val="20001"/>
                        </a:ext>
                      </a:extLst>
                    </a:gridCol>
                    <a:gridCol w="656698">
                      <a:extLst>
                        <a:ext uri="{9D8B030D-6E8A-4147-A177-3AD203B41FA5}">
                          <a16:colId xmlns:a16="http://schemas.microsoft.com/office/drawing/2014/main" val="20002"/>
                        </a:ext>
                      </a:extLst>
                    </a:gridCol>
                    <a:gridCol w="656698">
                      <a:extLst>
                        <a:ext uri="{9D8B030D-6E8A-4147-A177-3AD203B41FA5}">
                          <a16:colId xmlns:a16="http://schemas.microsoft.com/office/drawing/2014/main" val="20003"/>
                        </a:ext>
                      </a:extLst>
                    </a:gridCol>
                    <a:gridCol w="465404">
                      <a:extLst>
                        <a:ext uri="{9D8B030D-6E8A-4147-A177-3AD203B41FA5}">
                          <a16:colId xmlns:a16="http://schemas.microsoft.com/office/drawing/2014/main" val="20004"/>
                        </a:ext>
                      </a:extLst>
                    </a:gridCol>
                    <a:gridCol w="847992">
                      <a:extLst>
                        <a:ext uri="{9D8B030D-6E8A-4147-A177-3AD203B41FA5}">
                          <a16:colId xmlns:a16="http://schemas.microsoft.com/office/drawing/2014/main" val="20005"/>
                        </a:ext>
                      </a:extLst>
                    </a:gridCol>
                  </a:tblGrid>
                  <a:tr h="407773">
                    <a:tc>
                      <a:txBody>
                        <a:bodyPr/>
                        <a:lstStyle/>
                        <a:p>
                          <a:endParaRPr lang="zh-CN" altLang="en-US" dirty="0"/>
                        </a:p>
                      </a:txBody>
                      <a:tcPr/>
                    </a:tc>
                    <a:tc>
                      <a:txBody>
                        <a:bodyPr/>
                        <a:lstStyle/>
                        <a:p>
                          <a:endParaRPr lang="zh-CN"/>
                        </a:p>
                      </a:txBody>
                      <a:tcPr>
                        <a:blipFill>
                          <a:blip r:embed="rId3"/>
                          <a:stretch>
                            <a:fillRect l="-100926" t="-7463" r="-403704" b="-513433"/>
                          </a:stretch>
                        </a:blipFill>
                      </a:tcPr>
                    </a:tc>
                    <a:tc>
                      <a:txBody>
                        <a:bodyPr/>
                        <a:lstStyle/>
                        <a:p>
                          <a:endParaRPr lang="zh-CN"/>
                        </a:p>
                      </a:txBody>
                      <a:tcPr>
                        <a:blipFill>
                          <a:blip r:embed="rId3"/>
                          <a:stretch>
                            <a:fillRect l="-200926" t="-7463" r="-303704" b="-513433"/>
                          </a:stretch>
                        </a:blipFill>
                      </a:tcPr>
                    </a:tc>
                    <a:tc>
                      <a:txBody>
                        <a:bodyPr/>
                        <a:lstStyle/>
                        <a:p>
                          <a:endParaRPr lang="zh-CN"/>
                        </a:p>
                      </a:txBody>
                      <a:tcPr>
                        <a:blipFill>
                          <a:blip r:embed="rId3"/>
                          <a:stretch>
                            <a:fillRect l="-300926" t="-7463" r="-203704" b="-513433"/>
                          </a:stretch>
                        </a:blipFill>
                      </a:tcPr>
                    </a:tc>
                    <a:tc>
                      <a:txBody>
                        <a:bodyPr/>
                        <a:lstStyle/>
                        <a:p>
                          <a:pPr algn="ctr"/>
                          <a:r>
                            <a:rPr lang="en-US" altLang="zh-CN" dirty="0"/>
                            <a:t>….</a:t>
                          </a:r>
                          <a:endParaRPr lang="zh-CN" altLang="en-US" dirty="0"/>
                        </a:p>
                      </a:txBody>
                      <a:tcPr/>
                    </a:tc>
                    <a:tc>
                      <a:txBody>
                        <a:bodyPr/>
                        <a:lstStyle/>
                        <a:p>
                          <a:endParaRPr lang="zh-CN"/>
                        </a:p>
                      </a:txBody>
                      <a:tcPr>
                        <a:blipFill>
                          <a:blip r:embed="rId3"/>
                          <a:stretch>
                            <a:fillRect l="-366906" t="-7463" r="-2878" b="-513433"/>
                          </a:stretch>
                        </a:blipFill>
                      </a:tcPr>
                    </a:tc>
                    <a:extLst>
                      <a:ext uri="{0D108BD9-81ED-4DB2-BD59-A6C34878D82A}">
                        <a16:rowId xmlns:a16="http://schemas.microsoft.com/office/drawing/2014/main" val="10000"/>
                      </a:ext>
                    </a:extLst>
                  </a:tr>
                  <a:tr h="407773">
                    <a:tc>
                      <a:txBody>
                        <a:bodyPr/>
                        <a:lstStyle/>
                        <a:p>
                          <a:endParaRPr lang="zh-CN"/>
                        </a:p>
                      </a:txBody>
                      <a:tcPr>
                        <a:blipFill>
                          <a:blip r:embed="rId3"/>
                          <a:stretch>
                            <a:fillRect l="-926" t="-107463" r="-503704" b="-413433"/>
                          </a:stretch>
                        </a:blipFill>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1"/>
                      </a:ext>
                    </a:extLst>
                  </a:tr>
                  <a:tr h="407773">
                    <a:tc>
                      <a:txBody>
                        <a:bodyPr/>
                        <a:lstStyle/>
                        <a:p>
                          <a:endParaRPr lang="zh-CN"/>
                        </a:p>
                      </a:txBody>
                      <a:tcPr>
                        <a:blipFill>
                          <a:blip r:embed="rId3"/>
                          <a:stretch>
                            <a:fillRect l="-926" t="-204412" r="-503704" b="-307353"/>
                          </a:stretch>
                        </a:blipFill>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2"/>
                      </a:ext>
                    </a:extLst>
                  </a:tr>
                  <a:tr h="407773">
                    <a:tc>
                      <a:txBody>
                        <a:bodyPr/>
                        <a:lstStyle/>
                        <a:p>
                          <a:endParaRPr lang="zh-CN"/>
                        </a:p>
                      </a:txBody>
                      <a:tcPr>
                        <a:blipFill>
                          <a:blip r:embed="rId3"/>
                          <a:stretch>
                            <a:fillRect l="-926" t="-308955" r="-503704" b="-211940"/>
                          </a:stretch>
                        </a:blipFill>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3"/>
                      </a:ext>
                    </a:extLst>
                  </a:tr>
                  <a:tr h="407773">
                    <a:tc>
                      <a:txBody>
                        <a:bodyPr/>
                        <a:lstStyle/>
                        <a:p>
                          <a:pPr algn="ctr"/>
                          <a:r>
                            <a:rPr lang="en-US" altLang="zh-CN" dirty="0"/>
                            <a:t>…</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4"/>
                      </a:ext>
                    </a:extLst>
                  </a:tr>
                  <a:tr h="407773">
                    <a:tc>
                      <a:txBody>
                        <a:bodyPr/>
                        <a:lstStyle/>
                        <a:p>
                          <a:endParaRPr lang="zh-CN"/>
                        </a:p>
                      </a:txBody>
                      <a:tcPr>
                        <a:blipFill>
                          <a:blip r:embed="rId3"/>
                          <a:stretch>
                            <a:fillRect l="-926" t="-508955" r="-503704" b="-11940"/>
                          </a:stretch>
                        </a:blipFill>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5"/>
                      </a:ext>
                    </a:extLst>
                  </a:tr>
                </a:tbl>
              </a:graphicData>
            </a:graphic>
          </p:graphicFrame>
        </mc:Fallback>
      </mc:AlternateContent>
      <p:grpSp>
        <p:nvGrpSpPr>
          <p:cNvPr id="16" name="组合 15">
            <a:extLst>
              <a:ext uri="{FF2B5EF4-FFF2-40B4-BE49-F238E27FC236}">
                <a16:creationId xmlns:a16="http://schemas.microsoft.com/office/drawing/2014/main" id="{A756D4F9-D5F6-4274-B382-A089510941C6}"/>
              </a:ext>
            </a:extLst>
          </p:cNvPr>
          <p:cNvGrpSpPr/>
          <p:nvPr/>
        </p:nvGrpSpPr>
        <p:grpSpPr>
          <a:xfrm>
            <a:off x="434639" y="1141078"/>
            <a:ext cx="11434121" cy="1221625"/>
            <a:chOff x="434639" y="1141078"/>
            <a:chExt cx="11434121" cy="1221625"/>
          </a:xfrm>
        </p:grpSpPr>
        <p:sp>
          <p:nvSpPr>
            <p:cNvPr id="13" name="TextBox 12"/>
            <p:cNvSpPr txBox="1"/>
            <p:nvPr/>
          </p:nvSpPr>
          <p:spPr>
            <a:xfrm>
              <a:off x="434639" y="1945331"/>
              <a:ext cx="1760562"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充电回路构建</a:t>
              </a:r>
            </a:p>
          </p:txBody>
        </p:sp>
        <p:sp>
          <p:nvSpPr>
            <p:cNvPr id="14" name="TextBox 13"/>
            <p:cNvSpPr txBox="1"/>
            <p:nvPr/>
          </p:nvSpPr>
          <p:spPr>
            <a:xfrm>
              <a:off x="4043102" y="1962593"/>
              <a:ext cx="2879679"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Depot</a:t>
              </a:r>
              <a:r>
                <a:rPr lang="zh-CN" altLang="en-US" sz="2000" dirty="0">
                  <a:latin typeface="微软雅黑" pitchFamily="34" charset="-122"/>
                  <a:ea typeface="微软雅黑" pitchFamily="34" charset="-122"/>
                </a:rPr>
                <a:t>出发点位置优化</a:t>
              </a:r>
            </a:p>
          </p:txBody>
        </p:sp>
        <p:grpSp>
          <p:nvGrpSpPr>
            <p:cNvPr id="33" name="组合 32">
              <a:extLst>
                <a:ext uri="{FF2B5EF4-FFF2-40B4-BE49-F238E27FC236}">
                  <a16:creationId xmlns:a16="http://schemas.microsoft.com/office/drawing/2014/main" id="{79518A92-38EF-4AFA-8B36-ACDE86256BF7}"/>
                </a:ext>
              </a:extLst>
            </p:cNvPr>
            <p:cNvGrpSpPr/>
            <p:nvPr/>
          </p:nvGrpSpPr>
          <p:grpSpPr>
            <a:xfrm>
              <a:off x="444010" y="1141078"/>
              <a:ext cx="11424750" cy="673984"/>
              <a:chOff x="444010" y="1141078"/>
              <a:chExt cx="11424750" cy="673984"/>
            </a:xfrm>
          </p:grpSpPr>
          <p:grpSp>
            <p:nvGrpSpPr>
              <p:cNvPr id="34" name="组合 33">
                <a:extLst>
                  <a:ext uri="{FF2B5EF4-FFF2-40B4-BE49-F238E27FC236}">
                    <a16:creationId xmlns:a16="http://schemas.microsoft.com/office/drawing/2014/main" id="{0A23AA2C-F1AC-40B5-9742-FD63AA0E9499}"/>
                  </a:ext>
                </a:extLst>
              </p:cNvPr>
              <p:cNvGrpSpPr/>
              <p:nvPr/>
            </p:nvGrpSpPr>
            <p:grpSpPr>
              <a:xfrm>
                <a:off x="2990123" y="1141078"/>
                <a:ext cx="8878637" cy="648072"/>
                <a:chOff x="3361536" y="1130318"/>
                <a:chExt cx="8878637" cy="648072"/>
              </a:xfrm>
            </p:grpSpPr>
            <p:sp>
              <p:nvSpPr>
                <p:cNvPr id="37" name="箭头: V 形 75">
                  <a:extLst>
                    <a:ext uri="{FF2B5EF4-FFF2-40B4-BE49-F238E27FC236}">
                      <a16:creationId xmlns:a16="http://schemas.microsoft.com/office/drawing/2014/main" id="{090FE5D9-29FE-4DD4-99AC-0374E955B8E6}"/>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38" name="组合 37">
                  <a:extLst>
                    <a:ext uri="{FF2B5EF4-FFF2-40B4-BE49-F238E27FC236}">
                      <a16:creationId xmlns:a16="http://schemas.microsoft.com/office/drawing/2014/main" id="{A263EE72-0716-4214-83A8-3D5CAB6E1C04}"/>
                    </a:ext>
                  </a:extLst>
                </p:cNvPr>
                <p:cNvGrpSpPr/>
                <p:nvPr/>
              </p:nvGrpSpPr>
              <p:grpSpPr>
                <a:xfrm>
                  <a:off x="3361536" y="1336411"/>
                  <a:ext cx="8540445" cy="425334"/>
                  <a:chOff x="3361536" y="1336411"/>
                  <a:chExt cx="8540445" cy="425334"/>
                </a:xfrm>
              </p:grpSpPr>
              <p:grpSp>
                <p:nvGrpSpPr>
                  <p:cNvPr id="39" name="Group 3">
                    <a:extLst>
                      <a:ext uri="{FF2B5EF4-FFF2-40B4-BE49-F238E27FC236}">
                        <a16:creationId xmlns:a16="http://schemas.microsoft.com/office/drawing/2014/main" id="{55779FA6-8B84-4E9D-82A1-828135CFF6BC}"/>
                      </a:ext>
                    </a:extLst>
                  </p:cNvPr>
                  <p:cNvGrpSpPr/>
                  <p:nvPr/>
                </p:nvGrpSpPr>
                <p:grpSpPr>
                  <a:xfrm>
                    <a:off x="3361536" y="1336411"/>
                    <a:ext cx="5794784" cy="425334"/>
                    <a:chOff x="2837211" y="3596761"/>
                    <a:chExt cx="3104986" cy="403298"/>
                  </a:xfrm>
                  <a:solidFill>
                    <a:srgbClr val="5FBCDB"/>
                  </a:solidFill>
                </p:grpSpPr>
                <p:sp>
                  <p:nvSpPr>
                    <p:cNvPr id="44" name="Oval 13">
                      <a:extLst>
                        <a:ext uri="{FF2B5EF4-FFF2-40B4-BE49-F238E27FC236}">
                          <a16:creationId xmlns:a16="http://schemas.microsoft.com/office/drawing/2014/main" id="{5209EC0F-CC61-42B7-9AB7-84CA1A99EA57}"/>
                        </a:ext>
                      </a:extLst>
                    </p:cNvPr>
                    <p:cNvSpPr/>
                    <p:nvPr/>
                  </p:nvSpPr>
                  <p:spPr>
                    <a:xfrm>
                      <a:off x="4099058" y="3679568"/>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Round Same Side Corner Rectangle 4">
                      <a:extLst>
                        <a:ext uri="{FF2B5EF4-FFF2-40B4-BE49-F238E27FC236}">
                          <a16:creationId xmlns:a16="http://schemas.microsoft.com/office/drawing/2014/main" id="{DB25A37E-3039-4BE2-9300-3BBE1DF517A9}"/>
                        </a:ext>
                      </a:extLst>
                    </p:cNvPr>
                    <p:cNvSpPr/>
                    <p:nvPr/>
                  </p:nvSpPr>
                  <p:spPr>
                    <a:xfrm rot="16200000">
                      <a:off x="4270667" y="2163305"/>
                      <a:ext cx="238074" cy="310498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Group 10">
                    <a:extLst>
                      <a:ext uri="{FF2B5EF4-FFF2-40B4-BE49-F238E27FC236}">
                        <a16:creationId xmlns:a16="http://schemas.microsoft.com/office/drawing/2014/main" id="{0708FB10-DFEA-486D-AFD8-6E72448DD86A}"/>
                      </a:ext>
                    </a:extLst>
                  </p:cNvPr>
                  <p:cNvGrpSpPr/>
                  <p:nvPr/>
                </p:nvGrpSpPr>
                <p:grpSpPr>
                  <a:xfrm>
                    <a:off x="9092568" y="1337673"/>
                    <a:ext cx="2809413" cy="417364"/>
                    <a:chOff x="2984192" y="3597959"/>
                    <a:chExt cx="1508847" cy="395745"/>
                  </a:xfrm>
                  <a:solidFill>
                    <a:schemeClr val="bg1">
                      <a:lumMod val="65000"/>
                    </a:schemeClr>
                  </a:solidFill>
                </p:grpSpPr>
                <p:sp>
                  <p:nvSpPr>
                    <p:cNvPr id="41" name="Round Same Side Corner Rectangle 6">
                      <a:extLst>
                        <a:ext uri="{FF2B5EF4-FFF2-40B4-BE49-F238E27FC236}">
                          <a16:creationId xmlns:a16="http://schemas.microsoft.com/office/drawing/2014/main" id="{A719F6F8-DF83-4204-AA34-C72A2A906B8B}"/>
                        </a:ext>
                      </a:extLst>
                    </p:cNvPr>
                    <p:cNvSpPr/>
                    <p:nvPr/>
                  </p:nvSpPr>
                  <p:spPr>
                    <a:xfrm rot="5400000" flipH="1">
                      <a:off x="3620176" y="2961975"/>
                      <a:ext cx="236880" cy="1508847"/>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Oval 14">
                      <a:extLst>
                        <a:ext uri="{FF2B5EF4-FFF2-40B4-BE49-F238E27FC236}">
                          <a16:creationId xmlns:a16="http://schemas.microsoft.com/office/drawing/2014/main" id="{1A829DFC-BA0A-42D0-AD66-1AC41D08F6C1}"/>
                        </a:ext>
                      </a:extLst>
                    </p:cNvPr>
                    <p:cNvSpPr/>
                    <p:nvPr/>
                  </p:nvSpPr>
                  <p:spPr>
                    <a:xfrm>
                      <a:off x="367351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35" name="Round Same Side Corner Rectangle 6">
                <a:extLst>
                  <a:ext uri="{FF2B5EF4-FFF2-40B4-BE49-F238E27FC236}">
                    <a16:creationId xmlns:a16="http://schemas.microsoft.com/office/drawing/2014/main" id="{CCB0D156-F46B-4CF4-806E-74D731B84A74}"/>
                  </a:ext>
                </a:extLst>
              </p:cNvPr>
              <p:cNvSpPr/>
              <p:nvPr/>
            </p:nvSpPr>
            <p:spPr>
              <a:xfrm rot="5400000" flipH="1">
                <a:off x="1658175" y="134264"/>
                <a:ext cx="249824" cy="2678154"/>
              </a:xfrm>
              <a:prstGeom prst="round2SameRect">
                <a:avLst>
                  <a:gd name="adj1" fmla="val 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Oval 14">
                <a:extLst>
                  <a:ext uri="{FF2B5EF4-FFF2-40B4-BE49-F238E27FC236}">
                    <a16:creationId xmlns:a16="http://schemas.microsoft.com/office/drawing/2014/main" id="{20393526-9CC8-4FD8-A0D1-1BCFDCC449DC}"/>
                  </a:ext>
                </a:extLst>
              </p:cNvPr>
              <p:cNvSpPr/>
              <p:nvPr/>
            </p:nvSpPr>
            <p:spPr>
              <a:xfrm>
                <a:off x="1048040" y="1477062"/>
                <a:ext cx="596743" cy="33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TextBox 12">
              <a:extLst>
                <a:ext uri="{FF2B5EF4-FFF2-40B4-BE49-F238E27FC236}">
                  <a16:creationId xmlns:a16="http://schemas.microsoft.com/office/drawing/2014/main" id="{BE66B43F-9F47-491D-98D7-0F6A7CAB11CE}"/>
                </a:ext>
              </a:extLst>
            </p:cNvPr>
            <p:cNvSpPr txBox="1"/>
            <p:nvPr/>
          </p:nvSpPr>
          <p:spPr>
            <a:xfrm>
              <a:off x="9431820" y="1904862"/>
              <a:ext cx="1760562"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充电回路分配</a:t>
              </a:r>
            </a:p>
          </p:txBody>
        </p:sp>
      </p:grpSp>
    </p:spTree>
    <p:extLst>
      <p:ext uri="{BB962C8B-B14F-4D97-AF65-F5344CB8AC3E}">
        <p14:creationId xmlns:p14="http://schemas.microsoft.com/office/powerpoint/2010/main" val="163799848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306F2AE-1D71-496F-A2E5-6A88A86BAD68}"/>
              </a:ext>
            </a:extLst>
          </p:cNvPr>
          <p:cNvSpPr>
            <a:spLocks noGrp="1"/>
          </p:cNvSpPr>
          <p:nvPr>
            <p:ph type="title"/>
          </p:nvPr>
        </p:nvSpPr>
        <p:spPr>
          <a:xfrm>
            <a:off x="625475" y="260350"/>
            <a:ext cx="10972800" cy="576263"/>
          </a:xfrm>
        </p:spPr>
        <p:txBody>
          <a:bodyPr/>
          <a:lstStyle/>
          <a:p>
            <a:r>
              <a:rPr lang="en-US" altLang="zh-CN" sz="2800" b="1" dirty="0">
                <a:solidFill>
                  <a:srgbClr val="04AEDA">
                    <a:lumMod val="75000"/>
                  </a:srgbClr>
                </a:solidFill>
                <a:latin typeface="微软雅黑" pitchFamily="34" charset="-122"/>
                <a:ea typeface="微软雅黑" pitchFamily="34" charset="-122"/>
                <a:cs typeface="+mn-cs"/>
              </a:rPr>
              <a:t>MCV</a:t>
            </a:r>
            <a:r>
              <a:rPr lang="zh-CN" altLang="en-US" sz="2800" b="1" dirty="0">
                <a:solidFill>
                  <a:srgbClr val="04AEDA">
                    <a:lumMod val="75000"/>
                  </a:srgbClr>
                </a:solidFill>
                <a:latin typeface="微软雅黑" pitchFamily="34" charset="-122"/>
                <a:ea typeface="微软雅黑" pitchFamily="34" charset="-122"/>
                <a:cs typeface="+mn-cs"/>
              </a:rPr>
              <a:t>可调度性研究与数量优化</a:t>
            </a:r>
          </a:p>
        </p:txBody>
      </p:sp>
      <p:sp>
        <p:nvSpPr>
          <p:cNvPr id="5" name="TextBox 16">
            <a:extLst>
              <a:ext uri="{FF2B5EF4-FFF2-40B4-BE49-F238E27FC236}">
                <a16:creationId xmlns:a16="http://schemas.microsoft.com/office/drawing/2014/main" id="{1F176B06-2BFE-492C-B9F0-67AC4EEE6142}"/>
              </a:ext>
            </a:extLst>
          </p:cNvPr>
          <p:cNvSpPr txBox="1"/>
          <p:nvPr/>
        </p:nvSpPr>
        <p:spPr>
          <a:xfrm>
            <a:off x="3424026" y="955343"/>
            <a:ext cx="5697938" cy="378095"/>
          </a:xfrm>
          <a:prstGeom prst="rect">
            <a:avLst/>
          </a:prstGeom>
          <a:noFill/>
        </p:spPr>
        <p:txBody>
          <a:bodyPr wrap="square" rtlCol="0">
            <a:spAutoFit/>
          </a:bodyPr>
          <a:lstStyle/>
          <a:p>
            <a:r>
              <a:rPr lang="zh-CN" altLang="en-US" dirty="0">
                <a:latin typeface="微软雅黑" pitchFamily="34" charset="-122"/>
                <a:ea typeface="微软雅黑" pitchFamily="34" charset="-122"/>
              </a:rPr>
              <a:t>目的：最小化</a:t>
            </a:r>
            <a:r>
              <a:rPr lang="en-US" altLang="zh-CN" dirty="0">
                <a:latin typeface="微软雅黑" pitchFamily="34" charset="-122"/>
                <a:ea typeface="微软雅黑" pitchFamily="34" charset="-122"/>
              </a:rPr>
              <a:t>MCV</a:t>
            </a:r>
            <a:r>
              <a:rPr lang="zh-CN" altLang="en-US" dirty="0">
                <a:latin typeface="微软雅黑" pitchFamily="34" charset="-122"/>
                <a:ea typeface="微软雅黑" pitchFamily="34" charset="-122"/>
              </a:rPr>
              <a:t>数量以及</a:t>
            </a:r>
            <a:r>
              <a:rPr lang="en-US" altLang="zh-CN" dirty="0">
                <a:latin typeface="微软雅黑" pitchFamily="34" charset="-122"/>
                <a:ea typeface="微软雅黑" pitchFamily="34" charset="-122"/>
              </a:rPr>
              <a:t>depot</a:t>
            </a:r>
            <a:r>
              <a:rPr lang="zh-CN" altLang="en-US" dirty="0">
                <a:latin typeface="微软雅黑" pitchFamily="34" charset="-122"/>
                <a:ea typeface="微软雅黑" pitchFamily="34" charset="-122"/>
              </a:rPr>
              <a:t>优化部署</a:t>
            </a:r>
          </a:p>
        </p:txBody>
      </p:sp>
      <p:grpSp>
        <p:nvGrpSpPr>
          <p:cNvPr id="17" name="组合 16">
            <a:extLst>
              <a:ext uri="{FF2B5EF4-FFF2-40B4-BE49-F238E27FC236}">
                <a16:creationId xmlns:a16="http://schemas.microsoft.com/office/drawing/2014/main" id="{02D83250-03D5-42BB-8158-46F8DD8DD1C4}"/>
              </a:ext>
            </a:extLst>
          </p:cNvPr>
          <p:cNvGrpSpPr/>
          <p:nvPr/>
        </p:nvGrpSpPr>
        <p:grpSpPr>
          <a:xfrm>
            <a:off x="444010" y="1141078"/>
            <a:ext cx="11424750" cy="673984"/>
            <a:chOff x="444010" y="1141078"/>
            <a:chExt cx="11424750" cy="673984"/>
          </a:xfrm>
        </p:grpSpPr>
        <p:grpSp>
          <p:nvGrpSpPr>
            <p:cNvPr id="6" name="组合 5">
              <a:extLst>
                <a:ext uri="{FF2B5EF4-FFF2-40B4-BE49-F238E27FC236}">
                  <a16:creationId xmlns:a16="http://schemas.microsoft.com/office/drawing/2014/main" id="{7B171E79-E50E-41C2-A266-0C8B405E25F2}"/>
                </a:ext>
              </a:extLst>
            </p:cNvPr>
            <p:cNvGrpSpPr/>
            <p:nvPr/>
          </p:nvGrpSpPr>
          <p:grpSpPr>
            <a:xfrm>
              <a:off x="3687583" y="1141078"/>
              <a:ext cx="8181177" cy="648072"/>
              <a:chOff x="4058996" y="1130318"/>
              <a:chExt cx="8181177" cy="648072"/>
            </a:xfrm>
          </p:grpSpPr>
          <p:sp>
            <p:nvSpPr>
              <p:cNvPr id="7" name="箭头: V 形 75">
                <a:extLst>
                  <a:ext uri="{FF2B5EF4-FFF2-40B4-BE49-F238E27FC236}">
                    <a16:creationId xmlns:a16="http://schemas.microsoft.com/office/drawing/2014/main" id="{3D65F199-4BA3-4836-99DB-428C979F6795}"/>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8" name="组合 7">
                <a:extLst>
                  <a:ext uri="{FF2B5EF4-FFF2-40B4-BE49-F238E27FC236}">
                    <a16:creationId xmlns:a16="http://schemas.microsoft.com/office/drawing/2014/main" id="{C9A5D58C-1944-4275-9273-A771C93934D0}"/>
                  </a:ext>
                </a:extLst>
              </p:cNvPr>
              <p:cNvGrpSpPr/>
              <p:nvPr/>
            </p:nvGrpSpPr>
            <p:grpSpPr>
              <a:xfrm>
                <a:off x="4058996" y="1337046"/>
                <a:ext cx="7842986" cy="424698"/>
                <a:chOff x="4058996" y="1337046"/>
                <a:chExt cx="7842986" cy="424698"/>
              </a:xfrm>
            </p:grpSpPr>
            <p:grpSp>
              <p:nvGrpSpPr>
                <p:cNvPr id="9" name="Group 3">
                  <a:extLst>
                    <a:ext uri="{FF2B5EF4-FFF2-40B4-BE49-F238E27FC236}">
                      <a16:creationId xmlns:a16="http://schemas.microsoft.com/office/drawing/2014/main" id="{9DD867AE-5C3E-440B-A58D-816A6D19BD04}"/>
                    </a:ext>
                  </a:extLst>
                </p:cNvPr>
                <p:cNvGrpSpPr/>
                <p:nvPr/>
              </p:nvGrpSpPr>
              <p:grpSpPr>
                <a:xfrm>
                  <a:off x="4058996" y="1337046"/>
                  <a:ext cx="3882452" cy="424698"/>
                  <a:chOff x="3210927" y="3597364"/>
                  <a:chExt cx="2080312" cy="402695"/>
                </a:xfrm>
                <a:solidFill>
                  <a:srgbClr val="5FBCDB"/>
                </a:solidFill>
              </p:grpSpPr>
              <p:sp>
                <p:nvSpPr>
                  <p:cNvPr id="13" name="Round Same Side Corner Rectangle 4">
                    <a:extLst>
                      <a:ext uri="{FF2B5EF4-FFF2-40B4-BE49-F238E27FC236}">
                        <a16:creationId xmlns:a16="http://schemas.microsoft.com/office/drawing/2014/main" id="{7C4C23E2-D91F-4449-AEA5-D5128C3E4352}"/>
                      </a:ext>
                    </a:extLst>
                  </p:cNvPr>
                  <p:cNvSpPr/>
                  <p:nvPr/>
                </p:nvSpPr>
                <p:spPr>
                  <a:xfrm rot="16200000">
                    <a:off x="4122545" y="2685746"/>
                    <a:ext cx="257075" cy="2080312"/>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a:extLst>
                      <a:ext uri="{FF2B5EF4-FFF2-40B4-BE49-F238E27FC236}">
                        <a16:creationId xmlns:a16="http://schemas.microsoft.com/office/drawing/2014/main" id="{00AA0C60-605B-4A6A-A120-FDC45789C5A5}"/>
                      </a:ext>
                    </a:extLst>
                  </p:cNvPr>
                  <p:cNvSpPr/>
                  <p:nvPr/>
                </p:nvSpPr>
                <p:spPr>
                  <a:xfrm>
                    <a:off x="4099058" y="3679568"/>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10">
                  <a:extLst>
                    <a:ext uri="{FF2B5EF4-FFF2-40B4-BE49-F238E27FC236}">
                      <a16:creationId xmlns:a16="http://schemas.microsoft.com/office/drawing/2014/main" id="{9A8CE056-9CCB-4BA3-83F8-FB299A323EF8}"/>
                    </a:ext>
                  </a:extLst>
                </p:cNvPr>
                <p:cNvGrpSpPr/>
                <p:nvPr/>
              </p:nvGrpSpPr>
              <p:grpSpPr>
                <a:xfrm>
                  <a:off x="7816355" y="1337673"/>
                  <a:ext cx="4085627" cy="417364"/>
                  <a:chOff x="2298778" y="3597959"/>
                  <a:chExt cx="2194261" cy="395745"/>
                </a:xfrm>
                <a:solidFill>
                  <a:schemeClr val="bg1">
                    <a:lumMod val="65000"/>
                  </a:schemeClr>
                </a:solidFill>
              </p:grpSpPr>
              <p:sp>
                <p:nvSpPr>
                  <p:cNvPr id="11" name="Round Same Side Corner Rectangle 6">
                    <a:extLst>
                      <a:ext uri="{FF2B5EF4-FFF2-40B4-BE49-F238E27FC236}">
                        <a16:creationId xmlns:a16="http://schemas.microsoft.com/office/drawing/2014/main" id="{7FAF5B1A-4406-4704-891C-93DB8619004D}"/>
                      </a:ext>
                    </a:extLst>
                  </p:cNvPr>
                  <p:cNvSpPr/>
                  <p:nvPr/>
                </p:nvSpPr>
                <p:spPr>
                  <a:xfrm rot="5400000" flipH="1">
                    <a:off x="3271063" y="2625674"/>
                    <a:ext cx="249692" cy="2194261"/>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14">
                    <a:extLst>
                      <a:ext uri="{FF2B5EF4-FFF2-40B4-BE49-F238E27FC236}">
                        <a16:creationId xmlns:a16="http://schemas.microsoft.com/office/drawing/2014/main" id="{ED7DC19B-6E81-4526-9527-9EBDAE52B03A}"/>
                      </a:ext>
                    </a:extLst>
                  </p:cNvPr>
                  <p:cNvSpPr/>
                  <p:nvPr/>
                </p:nvSpPr>
                <p:spPr>
                  <a:xfrm>
                    <a:off x="3270977"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15" name="Round Same Side Corner Rectangle 6">
              <a:extLst>
                <a:ext uri="{FF2B5EF4-FFF2-40B4-BE49-F238E27FC236}">
                  <a16:creationId xmlns:a16="http://schemas.microsoft.com/office/drawing/2014/main" id="{FB5D1983-A002-48EB-9F16-CB46EC750A03}"/>
                </a:ext>
              </a:extLst>
            </p:cNvPr>
            <p:cNvSpPr/>
            <p:nvPr/>
          </p:nvSpPr>
          <p:spPr>
            <a:xfrm rot="5400000" flipH="1">
              <a:off x="2001637" y="-209199"/>
              <a:ext cx="263331" cy="3378586"/>
            </a:xfrm>
            <a:prstGeom prst="round2SameRect">
              <a:avLst>
                <a:gd name="adj1" fmla="val 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Oval 14">
              <a:extLst>
                <a:ext uri="{FF2B5EF4-FFF2-40B4-BE49-F238E27FC236}">
                  <a16:creationId xmlns:a16="http://schemas.microsoft.com/office/drawing/2014/main" id="{AE7C939E-7C9B-43E3-9DDF-7778BC13FC68}"/>
                </a:ext>
              </a:extLst>
            </p:cNvPr>
            <p:cNvSpPr/>
            <p:nvPr/>
          </p:nvSpPr>
          <p:spPr>
            <a:xfrm>
              <a:off x="1887483" y="1477062"/>
              <a:ext cx="596743" cy="33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TextBox 12">
            <a:extLst>
              <a:ext uri="{FF2B5EF4-FFF2-40B4-BE49-F238E27FC236}">
                <a16:creationId xmlns:a16="http://schemas.microsoft.com/office/drawing/2014/main" id="{C66261F5-C5DC-434C-9B35-5E1EFAFED5DD}"/>
              </a:ext>
            </a:extLst>
          </p:cNvPr>
          <p:cNvSpPr txBox="1"/>
          <p:nvPr/>
        </p:nvSpPr>
        <p:spPr>
          <a:xfrm>
            <a:off x="8673228" y="1943696"/>
            <a:ext cx="1760562"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充电回路分配</a:t>
            </a:r>
          </a:p>
        </p:txBody>
      </p:sp>
      <p:sp>
        <p:nvSpPr>
          <p:cNvPr id="21" name="文本框 20">
            <a:extLst>
              <a:ext uri="{FF2B5EF4-FFF2-40B4-BE49-F238E27FC236}">
                <a16:creationId xmlns:a16="http://schemas.microsoft.com/office/drawing/2014/main" id="{027C0AF2-AF74-4CD2-978C-8B235009BC37}"/>
              </a:ext>
            </a:extLst>
          </p:cNvPr>
          <p:cNvSpPr txBox="1"/>
          <p:nvPr/>
        </p:nvSpPr>
        <p:spPr>
          <a:xfrm>
            <a:off x="7854846" y="2608289"/>
            <a:ext cx="3743429" cy="2585323"/>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目标：</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条构建的充电回路分配给</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以最小化</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个数</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约束条件：</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满足回路分配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覆盖原则；</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元充电周期应当包含在充电周期的最大值与最小值之间；</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充电回路分配给</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之后，</a:t>
            </a:r>
            <a:r>
              <a:rPr lang="en-US" altLang="zh-CN" dirty="0">
                <a:latin typeface="微软雅黑" panose="020B0503020204020204" pitchFamily="34" charset="-122"/>
                <a:ea typeface="微软雅黑" panose="020B0503020204020204" pitchFamily="34" charset="-122"/>
              </a:rPr>
              <a:t>MCV</a:t>
            </a:r>
            <a:r>
              <a:rPr lang="zh-CN" altLang="en-US" dirty="0">
                <a:latin typeface="微软雅黑" panose="020B0503020204020204" pitchFamily="34" charset="-122"/>
                <a:ea typeface="微软雅黑" panose="020B0503020204020204" pitchFamily="34" charset="-122"/>
              </a:rPr>
              <a:t>的负载率不应超过</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p>
        </p:txBody>
      </p:sp>
      <p:pic>
        <p:nvPicPr>
          <p:cNvPr id="22" name="图片 21">
            <a:extLst>
              <a:ext uri="{FF2B5EF4-FFF2-40B4-BE49-F238E27FC236}">
                <a16:creationId xmlns:a16="http://schemas.microsoft.com/office/drawing/2014/main" id="{6417140A-7EEF-44C7-BA2D-FD0CCAA721F8}"/>
              </a:ext>
            </a:extLst>
          </p:cNvPr>
          <p:cNvPicPr>
            <a:picLocks noChangeAspect="1"/>
          </p:cNvPicPr>
          <p:nvPr/>
        </p:nvPicPr>
        <p:blipFill>
          <a:blip r:embed="rId2"/>
          <a:stretch>
            <a:fillRect/>
          </a:stretch>
        </p:blipFill>
        <p:spPr>
          <a:xfrm>
            <a:off x="1490126" y="1815062"/>
            <a:ext cx="4229711" cy="4410075"/>
          </a:xfrm>
          <a:prstGeom prst="rect">
            <a:avLst/>
          </a:prstGeom>
        </p:spPr>
      </p:pic>
      <p:sp>
        <p:nvSpPr>
          <p:cNvPr id="23" name="矩形 22">
            <a:extLst>
              <a:ext uri="{FF2B5EF4-FFF2-40B4-BE49-F238E27FC236}">
                <a16:creationId xmlns:a16="http://schemas.microsoft.com/office/drawing/2014/main" id="{A59DBB64-7D35-47E0-86F8-01DF53BDC5A1}"/>
              </a:ext>
            </a:extLst>
          </p:cNvPr>
          <p:cNvSpPr/>
          <p:nvPr/>
        </p:nvSpPr>
        <p:spPr>
          <a:xfrm>
            <a:off x="7637303" y="1943696"/>
            <a:ext cx="4013914" cy="34865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弧形箭头 18">
            <a:extLst>
              <a:ext uri="{FF2B5EF4-FFF2-40B4-BE49-F238E27FC236}">
                <a16:creationId xmlns:a16="http://schemas.microsoft.com/office/drawing/2014/main" id="{607AB398-0DF5-4BB2-ABF7-1448DBA09EA2}"/>
              </a:ext>
            </a:extLst>
          </p:cNvPr>
          <p:cNvSpPr/>
          <p:nvPr/>
        </p:nvSpPr>
        <p:spPr>
          <a:xfrm rot="10800000" flipV="1">
            <a:off x="6132859" y="4317168"/>
            <a:ext cx="1188272" cy="4693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716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609438" y="249556"/>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fontAlgn="base">
              <a:spcBef>
                <a:spcPct val="0"/>
              </a:spcBef>
              <a:spcAft>
                <a:spcPct val="0"/>
              </a:spcAft>
              <a:defRPr baseline="0">
                <a:solidFill>
                  <a:schemeClr val="accent1">
                    <a:lumMod val="75000"/>
                  </a:schemeClr>
                </a:solidFill>
                <a:latin typeface="+mj-lt"/>
                <a:ea typeface="+mj-ea"/>
                <a:cs typeface="+mj-cs"/>
              </a:defRPr>
            </a:lvl1pPr>
            <a:lvl2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2800" b="1" dirty="0">
                <a:solidFill>
                  <a:srgbClr val="04AEDA">
                    <a:lumMod val="75000"/>
                  </a:srgbClr>
                </a:solidFill>
                <a:latin typeface="微软雅黑" pitchFamily="34" charset="-122"/>
                <a:ea typeface="微软雅黑" pitchFamily="34" charset="-122"/>
              </a:rPr>
              <a:t>研究背景</a:t>
            </a:r>
            <a:endParaRPr lang="zh-CN" altLang="en-US" sz="2800" b="1" baseline="30000" dirty="0">
              <a:solidFill>
                <a:srgbClr val="04AEDA">
                  <a:lumMod val="75000"/>
                </a:srgbClr>
              </a:solidFill>
              <a:latin typeface="微软雅黑" pitchFamily="34" charset="-122"/>
              <a:ea typeface="微软雅黑" pitchFamily="34" charset="-122"/>
            </a:endParaRPr>
          </a:p>
        </p:txBody>
      </p:sp>
      <p:pic>
        <p:nvPicPr>
          <p:cNvPr id="5" name="Picture 2" descr="C:\Users\dell\Desktop\QQ图片201711072154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9782" y="1936801"/>
            <a:ext cx="4314825" cy="3152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3" descr="C:\Users\dell\Desktop\Img431580942.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0450" y="1936801"/>
            <a:ext cx="4384727" cy="3152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燕尾形 6"/>
          <p:cNvSpPr/>
          <p:nvPr/>
        </p:nvSpPr>
        <p:spPr>
          <a:xfrm rot="16200000" flipH="1">
            <a:off x="2880790" y="5242047"/>
            <a:ext cx="368485" cy="502182"/>
          </a:xfrm>
          <a:prstGeom prst="chevron">
            <a:avLst/>
          </a:prstGeom>
          <a:solidFill>
            <a:schemeClr val="accent2">
              <a:lumMod val="60000"/>
              <a:lumOff val="40000"/>
            </a:schemeClr>
          </a:solidFill>
          <a:ln w="12700" cap="flat" cmpd="sng" algn="ctr">
            <a:noFill/>
            <a:prstDash val="solid"/>
            <a:miter lim="800000"/>
          </a:ln>
          <a:effectLst/>
        </p:spPr>
        <p:txBody>
          <a:bodyPr lIns="45317" tIns="22659" rIns="45317" bIns="2265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B0F0"/>
              </a:solidFill>
              <a:effectLst/>
              <a:uLnTx/>
              <a:uFillTx/>
              <a:latin typeface="等线"/>
              <a:ea typeface="微软雅黑" panose="020B0503020204020204" pitchFamily="34" charset="-122"/>
              <a:cs typeface="+mn-cs"/>
            </a:endParaRPr>
          </a:p>
        </p:txBody>
      </p:sp>
      <p:sp>
        <p:nvSpPr>
          <p:cNvPr id="8" name="燕尾形 7"/>
          <p:cNvSpPr/>
          <p:nvPr/>
        </p:nvSpPr>
        <p:spPr>
          <a:xfrm rot="5400000">
            <a:off x="9064009" y="5242048"/>
            <a:ext cx="368485" cy="50218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317" tIns="22659" rIns="45317" bIns="22659" rtlCol="0" anchor="ctr"/>
          <a:lstStyle/>
          <a:p>
            <a:pPr algn="ctr"/>
            <a:endParaRPr lang="zh-CN" altLang="en-US">
              <a:solidFill>
                <a:schemeClr val="tx1"/>
              </a:solidFill>
              <a:ea typeface="微软雅黑" panose="020B0503020204020204" pitchFamily="34" charset="-122"/>
            </a:endParaRPr>
          </a:p>
        </p:txBody>
      </p:sp>
      <p:sp>
        <p:nvSpPr>
          <p:cNvPr id="9" name="矩形 8"/>
          <p:cNvSpPr/>
          <p:nvPr>
            <p:custDataLst>
              <p:tags r:id="rId3"/>
            </p:custDataLst>
          </p:nvPr>
        </p:nvSpPr>
        <p:spPr>
          <a:xfrm>
            <a:off x="901305" y="5687118"/>
            <a:ext cx="4514753" cy="414620"/>
          </a:xfrm>
          <a:prstGeom prst="rect">
            <a:avLst/>
          </a:prstGeom>
        </p:spPr>
        <p:txBody>
          <a:bodyPr lIns="0" tIns="0" rIns="0" bIns="0" anchor="ctr" anchorCtr="0">
            <a:noAutofit/>
          </a:bodyPr>
          <a:lstStyle/>
          <a:p>
            <a:r>
              <a:rPr lang="en-US" altLang="zh-CN" sz="2400" b="1" dirty="0">
                <a:latin typeface="MV Boli" pitchFamily="2" charset="0"/>
                <a:ea typeface="+mj-ea"/>
                <a:cs typeface="MV Boli" pitchFamily="2" charset="0"/>
              </a:rPr>
              <a:t>Mobile Charging Vehicle (MCV)</a:t>
            </a:r>
            <a:endParaRPr lang="zh-CN" altLang="en-US" sz="2400" b="1" dirty="0">
              <a:latin typeface="MV Boli" pitchFamily="2" charset="0"/>
              <a:ea typeface="+mj-ea"/>
              <a:cs typeface="MV Boli" pitchFamily="2" charset="0"/>
            </a:endParaRPr>
          </a:p>
        </p:txBody>
      </p:sp>
      <p:sp>
        <p:nvSpPr>
          <p:cNvPr id="12" name="矩形 11"/>
          <p:cNvSpPr/>
          <p:nvPr/>
        </p:nvSpPr>
        <p:spPr>
          <a:xfrm>
            <a:off x="7238726" y="5709762"/>
            <a:ext cx="4014240" cy="461665"/>
          </a:xfrm>
          <a:prstGeom prst="rect">
            <a:avLst/>
          </a:prstGeom>
        </p:spPr>
        <p:txBody>
          <a:bodyPr wrap="none">
            <a:spAutoFit/>
          </a:bodyPr>
          <a:lstStyle/>
          <a:p>
            <a:r>
              <a:rPr lang="en-US" altLang="zh-CN" sz="2400" b="1" dirty="0">
                <a:latin typeface="MV Boli" pitchFamily="2" charset="0"/>
                <a:ea typeface="+mj-ea"/>
                <a:cs typeface="MV Boli" pitchFamily="2" charset="0"/>
              </a:rPr>
              <a:t>Static Charging Pile (SCP)</a:t>
            </a:r>
            <a:endParaRPr lang="zh-CN" altLang="en-US" sz="2400" b="1" dirty="0">
              <a:latin typeface="MV Boli" pitchFamily="2" charset="0"/>
              <a:ea typeface="+mj-ea"/>
              <a:cs typeface="MV Boli" pitchFamily="2" charset="0"/>
            </a:endParaRPr>
          </a:p>
        </p:txBody>
      </p:sp>
      <p:sp>
        <p:nvSpPr>
          <p:cNvPr id="2" name="TextBox 1"/>
          <p:cNvSpPr txBox="1"/>
          <p:nvPr/>
        </p:nvSpPr>
        <p:spPr>
          <a:xfrm>
            <a:off x="867753" y="1125692"/>
            <a:ext cx="9232101"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共享电单车由于</a:t>
            </a:r>
            <a:r>
              <a:rPr lang="zh-CN" altLang="en-US" sz="2400" dirty="0">
                <a:solidFill>
                  <a:srgbClr val="FF0000"/>
                </a:solidFill>
                <a:latin typeface="微软雅黑" pitchFamily="34" charset="-122"/>
                <a:ea typeface="微软雅黑" pitchFamily="34" charset="-122"/>
              </a:rPr>
              <a:t>能量受限</a:t>
            </a:r>
            <a:r>
              <a:rPr lang="zh-CN" altLang="en-US" sz="2400" dirty="0">
                <a:latin typeface="微软雅黑" pitchFamily="34" charset="-122"/>
                <a:ea typeface="微软雅黑" pitchFamily="34" charset="-122"/>
              </a:rPr>
              <a:t>，目前主要采用以下两种能量补充方式：</a:t>
            </a:r>
          </a:p>
        </p:txBody>
      </p:sp>
    </p:spTree>
    <p:custDataLst>
      <p:tags r:id="rId1"/>
    </p:custDataLst>
    <p:extLst>
      <p:ext uri="{BB962C8B-B14F-4D97-AF65-F5344CB8AC3E}">
        <p14:creationId xmlns:p14="http://schemas.microsoft.com/office/powerpoint/2010/main" val="410673065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4"/>
          <p:cNvSpPr txBox="1">
            <a:spLocks noChangeArrowheads="1"/>
          </p:cNvSpPr>
          <p:nvPr>
            <p:custDataLst>
              <p:tags r:id="rId2"/>
            </p:custDataLst>
          </p:nvPr>
        </p:nvSpPr>
        <p:spPr bwMode="auto">
          <a:xfrm>
            <a:off x="3304315" y="2716398"/>
            <a:ext cx="5661139" cy="143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8795" b="1">
                <a:solidFill>
                  <a:schemeClr val="accent1"/>
                </a:solidFill>
                <a:latin typeface="+mj-lt"/>
                <a:ea typeface="+mj-ea"/>
                <a:cs typeface="+mj-cs"/>
              </a:rPr>
              <a:t>THANKS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609438" y="249556"/>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fontAlgn="base">
              <a:spcBef>
                <a:spcPct val="0"/>
              </a:spcBef>
              <a:spcAft>
                <a:spcPct val="0"/>
              </a:spcAft>
              <a:defRPr baseline="0">
                <a:solidFill>
                  <a:schemeClr val="accent1">
                    <a:lumMod val="75000"/>
                  </a:schemeClr>
                </a:solidFill>
                <a:latin typeface="+mj-lt"/>
                <a:ea typeface="+mj-ea"/>
                <a:cs typeface="+mj-cs"/>
              </a:defRPr>
            </a:lvl1pPr>
            <a:lvl2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2800" b="1" dirty="0">
                <a:solidFill>
                  <a:srgbClr val="04AEDA">
                    <a:lumMod val="75000"/>
                  </a:srgbClr>
                </a:solidFill>
                <a:latin typeface="微软雅黑" pitchFamily="34" charset="-122"/>
                <a:ea typeface="微软雅黑" pitchFamily="34" charset="-122"/>
              </a:rPr>
              <a:t>研究背景</a:t>
            </a:r>
            <a:endParaRPr lang="zh-CN" altLang="en-US" sz="2800" b="1" baseline="30000" dirty="0">
              <a:solidFill>
                <a:srgbClr val="04AEDA">
                  <a:lumMod val="75000"/>
                </a:srgbClr>
              </a:solidFill>
              <a:latin typeface="微软雅黑" pitchFamily="34" charset="-122"/>
              <a:ea typeface="微软雅黑" pitchFamily="34" charset="-122"/>
            </a:endParaRPr>
          </a:p>
        </p:txBody>
      </p:sp>
      <p:sp>
        <p:nvSpPr>
          <p:cNvPr id="2" name="TextBox 1"/>
          <p:cNvSpPr txBox="1"/>
          <p:nvPr/>
        </p:nvSpPr>
        <p:spPr>
          <a:xfrm>
            <a:off x="867753" y="1125692"/>
            <a:ext cx="9232101" cy="461665"/>
          </a:xfrm>
          <a:prstGeom prst="rect">
            <a:avLst/>
          </a:prstGeom>
          <a:noFill/>
        </p:spPr>
        <p:txBody>
          <a:bodyPr wrap="square" rtlCol="0">
            <a:spAutoFit/>
          </a:bodyPr>
          <a:lstStyle/>
          <a:p>
            <a:r>
              <a:rPr lang="zh-CN" altLang="en-US" sz="2400" dirty="0">
                <a:solidFill>
                  <a:srgbClr val="FF0000"/>
                </a:solidFill>
                <a:latin typeface="+mn-ea"/>
              </a:rPr>
              <a:t>仅</a:t>
            </a:r>
            <a:r>
              <a:rPr lang="zh-CN" altLang="en-US" sz="2400" dirty="0">
                <a:latin typeface="+mn-ea"/>
              </a:rPr>
              <a:t>采用传统</a:t>
            </a:r>
            <a:r>
              <a:rPr lang="en-US" altLang="zh-CN" sz="2400" dirty="0">
                <a:latin typeface="+mn-ea"/>
              </a:rPr>
              <a:t>MCV</a:t>
            </a:r>
            <a:r>
              <a:rPr lang="zh-CN" altLang="en-US" sz="2400" dirty="0">
                <a:latin typeface="+mn-ea"/>
              </a:rPr>
              <a:t>和</a:t>
            </a:r>
            <a:r>
              <a:rPr lang="en-US" altLang="zh-CN" sz="2400" dirty="0">
                <a:latin typeface="+mn-ea"/>
              </a:rPr>
              <a:t>SCP</a:t>
            </a:r>
            <a:r>
              <a:rPr lang="zh-CN" altLang="en-US" sz="2400" dirty="0">
                <a:latin typeface="+mn-ea"/>
              </a:rPr>
              <a:t>两种能量补充方式存在以下</a:t>
            </a:r>
            <a:r>
              <a:rPr lang="zh-CN" altLang="en-US" sz="2400" dirty="0">
                <a:solidFill>
                  <a:srgbClr val="FF0000"/>
                </a:solidFill>
                <a:latin typeface="+mn-ea"/>
              </a:rPr>
              <a:t>问题</a:t>
            </a:r>
            <a:r>
              <a:rPr lang="zh-CN" altLang="en-US" sz="2400" dirty="0">
                <a:latin typeface="+mn-ea"/>
              </a:rPr>
              <a:t>：</a:t>
            </a:r>
          </a:p>
        </p:txBody>
      </p:sp>
      <p:grpSp>
        <p:nvGrpSpPr>
          <p:cNvPr id="15" name="组合 14"/>
          <p:cNvGrpSpPr/>
          <p:nvPr/>
        </p:nvGrpSpPr>
        <p:grpSpPr>
          <a:xfrm>
            <a:off x="2880839" y="1936801"/>
            <a:ext cx="3628103" cy="3372095"/>
            <a:chOff x="2271251" y="1936801"/>
            <a:chExt cx="3628103" cy="3372095"/>
          </a:xfrm>
        </p:grpSpPr>
        <p:sp>
          <p:nvSpPr>
            <p:cNvPr id="3" name="TextBox 2"/>
            <p:cNvSpPr txBox="1"/>
            <p:nvPr/>
          </p:nvSpPr>
          <p:spPr>
            <a:xfrm>
              <a:off x="2597506" y="2918779"/>
              <a:ext cx="2685305" cy="1200329"/>
            </a:xfrm>
            <a:prstGeom prst="rect">
              <a:avLst/>
            </a:prstGeom>
            <a:noFill/>
          </p:spPr>
          <p:txBody>
            <a:bodyPr wrap="square" rtlCol="0">
              <a:spAutoFit/>
            </a:bodyPr>
            <a:lstStyle/>
            <a:p>
              <a:pPr algn="ctr"/>
              <a:r>
                <a:rPr lang="en-US" altLang="zh-CN" sz="2400" b="1" dirty="0">
                  <a:latin typeface="MV Boli" pitchFamily="2" charset="0"/>
                  <a:ea typeface="微软雅黑" pitchFamily="34" charset="-122"/>
                  <a:cs typeface="MV Boli" pitchFamily="2" charset="0"/>
                </a:rPr>
                <a:t>MCV</a:t>
              </a:r>
            </a:p>
            <a:p>
              <a:pPr marL="285750" indent="-285750">
                <a:buFont typeface="Wingdings" pitchFamily="2" charset="2"/>
                <a:buChar char="Ø"/>
              </a:pPr>
              <a:r>
                <a:rPr lang="zh-CN" altLang="en-US" sz="2400" dirty="0">
                  <a:latin typeface="+mn-ea"/>
                </a:rPr>
                <a:t>造价成本较高</a:t>
              </a:r>
              <a:endParaRPr lang="en-US" altLang="zh-CN" sz="2400" dirty="0">
                <a:latin typeface="+mn-ea"/>
              </a:endParaRPr>
            </a:p>
            <a:p>
              <a:pPr marL="285750" indent="-285750">
                <a:buFont typeface="Wingdings" pitchFamily="2" charset="2"/>
                <a:buChar char="Ø"/>
              </a:pPr>
              <a:r>
                <a:rPr lang="zh-CN" altLang="en-US" sz="2400" dirty="0">
                  <a:latin typeface="+mn-ea"/>
                </a:rPr>
                <a:t>交通堵塞</a:t>
              </a:r>
            </a:p>
          </p:txBody>
        </p:sp>
        <p:sp>
          <p:nvSpPr>
            <p:cNvPr id="10" name="椭圆 9"/>
            <p:cNvSpPr/>
            <p:nvPr/>
          </p:nvSpPr>
          <p:spPr>
            <a:xfrm>
              <a:off x="2271251" y="1936801"/>
              <a:ext cx="3628103" cy="33720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703866" y="1936801"/>
            <a:ext cx="3774107" cy="3372095"/>
            <a:chOff x="5007194" y="1936801"/>
            <a:chExt cx="3774107" cy="3372095"/>
          </a:xfrm>
        </p:grpSpPr>
        <p:sp>
          <p:nvSpPr>
            <p:cNvPr id="13" name="椭圆 12"/>
            <p:cNvSpPr/>
            <p:nvPr/>
          </p:nvSpPr>
          <p:spPr>
            <a:xfrm>
              <a:off x="5007194" y="1936801"/>
              <a:ext cx="3628103" cy="33720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095996" y="2891225"/>
              <a:ext cx="2685305" cy="1569660"/>
            </a:xfrm>
            <a:prstGeom prst="rect">
              <a:avLst/>
            </a:prstGeom>
            <a:noFill/>
          </p:spPr>
          <p:txBody>
            <a:bodyPr wrap="square" rtlCol="0">
              <a:spAutoFit/>
            </a:bodyPr>
            <a:lstStyle/>
            <a:p>
              <a:r>
                <a:rPr lang="en-US" altLang="zh-CN" sz="2400" b="1" dirty="0">
                  <a:latin typeface="MV Boli" pitchFamily="2" charset="0"/>
                  <a:ea typeface="微软雅黑" pitchFamily="34" charset="-122"/>
                  <a:cs typeface="MV Boli" pitchFamily="2" charset="0"/>
                </a:rPr>
                <a:t>     SCP</a:t>
              </a:r>
            </a:p>
            <a:p>
              <a:pPr marL="285750" indent="-285750">
                <a:buFont typeface="Wingdings" pitchFamily="2" charset="2"/>
                <a:buChar char="Ø"/>
              </a:pPr>
              <a:r>
                <a:rPr lang="zh-CN" altLang="en-US" sz="2400" dirty="0">
                  <a:latin typeface="+mn-ea"/>
                </a:rPr>
                <a:t>占用土地资源</a:t>
              </a:r>
              <a:endParaRPr lang="en-US" altLang="zh-CN" sz="2400" dirty="0">
                <a:latin typeface="+mn-ea"/>
              </a:endParaRPr>
            </a:p>
            <a:p>
              <a:pPr marL="285750" indent="-285750">
                <a:buFont typeface="Wingdings" pitchFamily="2" charset="2"/>
                <a:buChar char="Ø"/>
              </a:pPr>
              <a:r>
                <a:rPr lang="zh-CN" altLang="en-US" sz="2400" dirty="0">
                  <a:latin typeface="+mn-ea"/>
                </a:rPr>
                <a:t>一旦部署难以更改</a:t>
              </a:r>
            </a:p>
          </p:txBody>
        </p:sp>
      </p:grpSp>
      <p:sp>
        <p:nvSpPr>
          <p:cNvPr id="16" name="TextBox 15"/>
          <p:cNvSpPr txBox="1"/>
          <p:nvPr/>
        </p:nvSpPr>
        <p:spPr>
          <a:xfrm>
            <a:off x="5818997" y="2891225"/>
            <a:ext cx="553998" cy="1695289"/>
          </a:xfrm>
          <a:prstGeom prst="rect">
            <a:avLst/>
          </a:prstGeom>
          <a:noFill/>
        </p:spPr>
        <p:txBody>
          <a:bodyPr vert="eaVert" wrap="square" rtlCol="0">
            <a:spAutoFit/>
          </a:bodyPr>
          <a:lstStyle/>
          <a:p>
            <a:r>
              <a:rPr lang="zh-CN" altLang="en-US" sz="2400" dirty="0"/>
              <a:t>研究问题</a:t>
            </a:r>
          </a:p>
        </p:txBody>
      </p:sp>
      <p:sp>
        <p:nvSpPr>
          <p:cNvPr id="17" name="燕尾形 16"/>
          <p:cNvSpPr/>
          <p:nvPr/>
        </p:nvSpPr>
        <p:spPr>
          <a:xfrm rot="5400000">
            <a:off x="5914987" y="4894816"/>
            <a:ext cx="368485" cy="50218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317" tIns="22659" rIns="45317" bIns="22659" rtlCol="0" anchor="ctr"/>
          <a:lstStyle/>
          <a:p>
            <a:pPr algn="ctr"/>
            <a:endParaRPr lang="zh-CN" altLang="en-US">
              <a:solidFill>
                <a:schemeClr val="tx1"/>
              </a:solidFill>
              <a:ea typeface="微软雅黑" panose="020B0503020204020204" pitchFamily="34" charset="-122"/>
            </a:endParaRPr>
          </a:p>
        </p:txBody>
      </p:sp>
      <p:sp>
        <p:nvSpPr>
          <p:cNvPr id="19" name="TextBox 18"/>
          <p:cNvSpPr txBox="1"/>
          <p:nvPr/>
        </p:nvSpPr>
        <p:spPr>
          <a:xfrm>
            <a:off x="867753" y="5489807"/>
            <a:ext cx="10613047" cy="830997"/>
          </a:xfrm>
          <a:prstGeom prst="rect">
            <a:avLst/>
          </a:prstGeom>
          <a:noFill/>
        </p:spPr>
        <p:txBody>
          <a:bodyPr wrap="square" rtlCol="0">
            <a:spAutoFit/>
          </a:bodyPr>
          <a:lstStyle/>
          <a:p>
            <a:pPr lvl="0" algn="ctr">
              <a:spcBef>
                <a:spcPct val="0"/>
              </a:spcBef>
            </a:pPr>
            <a:r>
              <a:rPr lang="en-US" altLang="zh-CN" sz="2400" dirty="0">
                <a:solidFill>
                  <a:prstClr val="black"/>
                </a:solidFill>
                <a:latin typeface="+mn-ea"/>
              </a:rPr>
              <a:t>SCP</a:t>
            </a:r>
            <a:r>
              <a:rPr lang="zh-CN" altLang="en-US" sz="2400" dirty="0">
                <a:solidFill>
                  <a:prstClr val="black"/>
                </a:solidFill>
                <a:latin typeface="+mn-ea"/>
              </a:rPr>
              <a:t>与</a:t>
            </a:r>
            <a:r>
              <a:rPr lang="en-US" altLang="zh-CN" sz="2400" dirty="0">
                <a:solidFill>
                  <a:prstClr val="black"/>
                </a:solidFill>
                <a:latin typeface="+mn-ea"/>
              </a:rPr>
              <a:t>MCV</a:t>
            </a:r>
            <a:r>
              <a:rPr lang="zh-CN" altLang="en-US" sz="2400" dirty="0">
                <a:solidFill>
                  <a:srgbClr val="FF0000"/>
                </a:solidFill>
                <a:latin typeface="+mn-ea"/>
              </a:rPr>
              <a:t>混合充电模式</a:t>
            </a:r>
            <a:r>
              <a:rPr lang="zh-CN" altLang="en-US" sz="2400" dirty="0">
                <a:solidFill>
                  <a:prstClr val="black"/>
                </a:solidFill>
                <a:latin typeface="+mn-ea"/>
              </a:rPr>
              <a:t>下如何</a:t>
            </a:r>
            <a:r>
              <a:rPr lang="zh-CN" altLang="en-US" sz="2400" dirty="0">
                <a:solidFill>
                  <a:srgbClr val="FF0000"/>
                </a:solidFill>
                <a:latin typeface="+mn-ea"/>
              </a:rPr>
              <a:t>最小化</a:t>
            </a:r>
            <a:r>
              <a:rPr lang="en-US" altLang="zh-CN" sz="2400" dirty="0">
                <a:solidFill>
                  <a:prstClr val="black"/>
                </a:solidFill>
                <a:latin typeface="+mn-ea"/>
              </a:rPr>
              <a:t>MCV</a:t>
            </a:r>
            <a:r>
              <a:rPr lang="zh-CN" altLang="en-US" sz="2400" dirty="0">
                <a:solidFill>
                  <a:prstClr val="black"/>
                </a:solidFill>
                <a:latin typeface="+mn-ea"/>
              </a:rPr>
              <a:t>的个数以及</a:t>
            </a:r>
            <a:r>
              <a:rPr lang="zh-CN" altLang="en-US" sz="2400" dirty="0">
                <a:solidFill>
                  <a:srgbClr val="FF0000"/>
                </a:solidFill>
                <a:latin typeface="+mn-ea"/>
              </a:rPr>
              <a:t>优化</a:t>
            </a:r>
            <a:r>
              <a:rPr lang="en-US" altLang="zh-CN" sz="2400" dirty="0">
                <a:solidFill>
                  <a:prstClr val="black"/>
                </a:solidFill>
                <a:latin typeface="+mn-ea"/>
              </a:rPr>
              <a:t>SCP</a:t>
            </a:r>
            <a:r>
              <a:rPr lang="zh-CN" altLang="en-US" sz="2400" dirty="0">
                <a:solidFill>
                  <a:prstClr val="black"/>
                </a:solidFill>
                <a:latin typeface="+mn-ea"/>
              </a:rPr>
              <a:t>的部署以降低租赁公司的运维成本？</a:t>
            </a:r>
          </a:p>
        </p:txBody>
      </p:sp>
    </p:spTree>
    <p:custDataLst>
      <p:tags r:id="rId1"/>
    </p:custDataLst>
    <p:extLst>
      <p:ext uri="{BB962C8B-B14F-4D97-AF65-F5344CB8AC3E}">
        <p14:creationId xmlns:p14="http://schemas.microsoft.com/office/powerpoint/2010/main" val="106775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609438" y="249556"/>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fontAlgn="base">
              <a:spcBef>
                <a:spcPct val="0"/>
              </a:spcBef>
              <a:spcAft>
                <a:spcPct val="0"/>
              </a:spcAft>
              <a:defRPr baseline="0">
                <a:solidFill>
                  <a:schemeClr val="accent1">
                    <a:lumMod val="75000"/>
                  </a:schemeClr>
                </a:solidFill>
                <a:latin typeface="+mj-lt"/>
                <a:ea typeface="+mj-ea"/>
                <a:cs typeface="+mj-cs"/>
              </a:defRPr>
            </a:lvl1pPr>
            <a:lvl2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2800" b="1" dirty="0">
                <a:solidFill>
                  <a:srgbClr val="04AEDA">
                    <a:lumMod val="75000"/>
                  </a:srgbClr>
                </a:solidFill>
                <a:latin typeface="微软雅黑" pitchFamily="34" charset="-122"/>
                <a:ea typeface="微软雅黑" pitchFamily="34" charset="-122"/>
              </a:rPr>
              <a:t>研究背景</a:t>
            </a:r>
            <a:endParaRPr lang="en-US" altLang="zh-CN" sz="2800" b="1" dirty="0">
              <a:solidFill>
                <a:srgbClr val="04AEDA">
                  <a:lumMod val="75000"/>
                </a:srgbClr>
              </a:solidFill>
              <a:latin typeface="微软雅黑" pitchFamily="34" charset="-122"/>
              <a:ea typeface="微软雅黑" pitchFamily="34" charset="-122"/>
            </a:endParaRPr>
          </a:p>
        </p:txBody>
      </p:sp>
      <p:grpSp>
        <p:nvGrpSpPr>
          <p:cNvPr id="76" name="组合 75"/>
          <p:cNvGrpSpPr/>
          <p:nvPr/>
        </p:nvGrpSpPr>
        <p:grpSpPr>
          <a:xfrm>
            <a:off x="4822714" y="2272677"/>
            <a:ext cx="2521974" cy="1241909"/>
            <a:chOff x="4483510" y="2272677"/>
            <a:chExt cx="2521974" cy="1241909"/>
          </a:xfrm>
        </p:grpSpPr>
        <p:sp>
          <p:nvSpPr>
            <p:cNvPr id="21" name="右箭头 20"/>
            <p:cNvSpPr/>
            <p:nvPr/>
          </p:nvSpPr>
          <p:spPr>
            <a:xfrm>
              <a:off x="4660490" y="2729030"/>
              <a:ext cx="2168013" cy="348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483510" y="2272677"/>
              <a:ext cx="2521974" cy="461665"/>
            </a:xfrm>
            <a:prstGeom prst="rect">
              <a:avLst/>
            </a:prstGeom>
            <a:noFill/>
          </p:spPr>
          <p:txBody>
            <a:bodyPr wrap="square" rtlCol="0">
              <a:spAutoFit/>
            </a:bodyPr>
            <a:lstStyle/>
            <a:p>
              <a:pPr algn="ctr"/>
              <a:r>
                <a:rPr lang="zh-CN" altLang="en-US" sz="2400" b="1" dirty="0">
                  <a:latin typeface="方正姚体" pitchFamily="2" charset="-122"/>
                  <a:ea typeface="方正姚体" pitchFamily="2" charset="-122"/>
                </a:rPr>
                <a:t>理论支撑</a:t>
              </a:r>
            </a:p>
          </p:txBody>
        </p:sp>
        <p:sp>
          <p:nvSpPr>
            <p:cNvPr id="26" name="TextBox 25"/>
            <p:cNvSpPr txBox="1"/>
            <p:nvPr/>
          </p:nvSpPr>
          <p:spPr>
            <a:xfrm>
              <a:off x="4807978" y="3052921"/>
              <a:ext cx="1887793" cy="461665"/>
            </a:xfrm>
            <a:prstGeom prst="rect">
              <a:avLst/>
            </a:prstGeom>
            <a:noFill/>
          </p:spPr>
          <p:txBody>
            <a:bodyPr wrap="square" rtlCol="0">
              <a:spAutoFit/>
            </a:bodyPr>
            <a:lstStyle/>
            <a:p>
              <a:pPr algn="ctr"/>
              <a:r>
                <a:rPr lang="zh-CN" altLang="en-US" sz="2400" b="1" dirty="0">
                  <a:latin typeface="方正姚体" pitchFamily="2" charset="-122"/>
                  <a:ea typeface="方正姚体" pitchFamily="2" charset="-122"/>
                </a:rPr>
                <a:t>充电规划</a:t>
              </a:r>
            </a:p>
          </p:txBody>
        </p:sp>
      </p:grpSp>
      <p:grpSp>
        <p:nvGrpSpPr>
          <p:cNvPr id="77" name="组合 76"/>
          <p:cNvGrpSpPr/>
          <p:nvPr/>
        </p:nvGrpSpPr>
        <p:grpSpPr>
          <a:xfrm>
            <a:off x="1685159" y="2271055"/>
            <a:ext cx="3082413" cy="2579722"/>
            <a:chOff x="1537679" y="2095701"/>
            <a:chExt cx="3082413" cy="2579722"/>
          </a:xfrm>
        </p:grpSpPr>
        <p:grpSp>
          <p:nvGrpSpPr>
            <p:cNvPr id="3" name="组合 2"/>
            <p:cNvGrpSpPr/>
            <p:nvPr/>
          </p:nvGrpSpPr>
          <p:grpSpPr>
            <a:xfrm>
              <a:off x="1941016" y="2095701"/>
              <a:ext cx="2245280" cy="1266658"/>
              <a:chOff x="1528061" y="1977718"/>
              <a:chExt cx="2245280" cy="1266658"/>
            </a:xfrm>
          </p:grpSpPr>
          <p:pic>
            <p:nvPicPr>
              <p:cNvPr id="6" name="Picture 5" descr="cloud.png"/>
              <p:cNvPicPr>
                <a:picLocks noChangeAspect="1"/>
              </p:cNvPicPr>
              <p:nvPr/>
            </p:nvPicPr>
            <p:blipFill>
              <a:blip r:embed="rId8" cstate="print"/>
              <a:stretch>
                <a:fillRect/>
              </a:stretch>
            </p:blipFill>
            <p:spPr>
              <a:xfrm>
                <a:off x="1528061" y="1977718"/>
                <a:ext cx="2215784" cy="1266658"/>
              </a:xfrm>
              <a:prstGeom prst="rect">
                <a:avLst/>
              </a:prstGeom>
            </p:spPr>
          </p:pic>
          <p:sp>
            <p:nvSpPr>
              <p:cNvPr id="2" name="TextBox 1"/>
              <p:cNvSpPr txBox="1"/>
              <p:nvPr/>
            </p:nvSpPr>
            <p:spPr>
              <a:xfrm>
                <a:off x="1764035" y="2498198"/>
                <a:ext cx="2009306"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共享电单车</a:t>
                </a:r>
              </a:p>
            </p:txBody>
          </p:sp>
        </p:grpSp>
        <p:sp>
          <p:nvSpPr>
            <p:cNvPr id="52" name="矩形 51"/>
            <p:cNvSpPr/>
            <p:nvPr>
              <p:custDataLst>
                <p:tags r:id="rId4"/>
              </p:custDataLst>
            </p:nvPr>
          </p:nvSpPr>
          <p:spPr>
            <a:xfrm>
              <a:off x="1941016" y="3677785"/>
              <a:ext cx="839005" cy="414620"/>
            </a:xfrm>
            <a:prstGeom prst="rect">
              <a:avLst/>
            </a:prstGeom>
          </p:spPr>
          <p:txBody>
            <a:bodyPr lIns="0" tIns="0" rIns="0" bIns="0" anchor="ctr" anchorCtr="0">
              <a:noAutofit/>
            </a:bodyPr>
            <a:lstStyle/>
            <a:p>
              <a:r>
                <a:rPr lang="en-US" altLang="zh-CN" sz="2400" b="1" dirty="0">
                  <a:latin typeface="MV Boli" pitchFamily="2" charset="0"/>
                  <a:ea typeface="+mj-ea"/>
                  <a:cs typeface="MV Boli" pitchFamily="2" charset="0"/>
                </a:rPr>
                <a:t>MCV</a:t>
              </a:r>
              <a:endParaRPr lang="zh-CN" altLang="en-US" sz="2400" b="1" dirty="0">
                <a:latin typeface="MV Boli" pitchFamily="2" charset="0"/>
                <a:ea typeface="+mj-ea"/>
                <a:cs typeface="MV Boli" pitchFamily="2" charset="0"/>
              </a:endParaRPr>
            </a:p>
          </p:txBody>
        </p:sp>
        <p:sp>
          <p:nvSpPr>
            <p:cNvPr id="53" name="矩形 52"/>
            <p:cNvSpPr/>
            <p:nvPr>
              <p:custDataLst>
                <p:tags r:id="rId5"/>
              </p:custDataLst>
            </p:nvPr>
          </p:nvSpPr>
          <p:spPr>
            <a:xfrm>
              <a:off x="3347291" y="3670174"/>
              <a:ext cx="839005" cy="414620"/>
            </a:xfrm>
            <a:prstGeom prst="rect">
              <a:avLst/>
            </a:prstGeom>
          </p:spPr>
          <p:txBody>
            <a:bodyPr lIns="0" tIns="0" rIns="0" bIns="0" anchor="ctr" anchorCtr="0">
              <a:noAutofit/>
            </a:bodyPr>
            <a:lstStyle/>
            <a:p>
              <a:pPr algn="ctr"/>
              <a:r>
                <a:rPr lang="en-US" altLang="zh-CN" sz="2400" b="1" dirty="0">
                  <a:latin typeface="MV Boli" pitchFamily="2" charset="0"/>
                  <a:ea typeface="+mj-ea"/>
                  <a:cs typeface="MV Boli" pitchFamily="2" charset="0"/>
                </a:rPr>
                <a:t>SCP</a:t>
              </a:r>
              <a:endParaRPr lang="zh-CN" altLang="en-US" sz="2400" b="1" dirty="0">
                <a:latin typeface="MV Boli" pitchFamily="2" charset="0"/>
                <a:ea typeface="+mj-ea"/>
                <a:cs typeface="MV Boli" pitchFamily="2" charset="0"/>
              </a:endParaRPr>
            </a:p>
          </p:txBody>
        </p:sp>
        <p:sp>
          <p:nvSpPr>
            <p:cNvPr id="41" name="加号 40"/>
            <p:cNvSpPr/>
            <p:nvPr/>
          </p:nvSpPr>
          <p:spPr>
            <a:xfrm>
              <a:off x="2826420" y="3659249"/>
              <a:ext cx="482394" cy="4146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1537679" y="4275313"/>
              <a:ext cx="3082413"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混合充电模式</a:t>
              </a:r>
            </a:p>
          </p:txBody>
        </p:sp>
      </p:grpSp>
      <p:grpSp>
        <p:nvGrpSpPr>
          <p:cNvPr id="75" name="组合 74"/>
          <p:cNvGrpSpPr/>
          <p:nvPr/>
        </p:nvGrpSpPr>
        <p:grpSpPr>
          <a:xfrm>
            <a:off x="7411957" y="2213684"/>
            <a:ext cx="3082413" cy="2637093"/>
            <a:chOff x="6851533" y="2213684"/>
            <a:chExt cx="3082413" cy="2637093"/>
          </a:xfrm>
        </p:grpSpPr>
        <p:pic>
          <p:nvPicPr>
            <p:cNvPr id="34" name="Picture 5" descr="cloud.png"/>
            <p:cNvPicPr>
              <a:picLocks noChangeAspect="1"/>
            </p:cNvPicPr>
            <p:nvPr/>
          </p:nvPicPr>
          <p:blipFill>
            <a:blip r:embed="rId8" cstate="print"/>
            <a:stretch>
              <a:fillRect/>
            </a:stretch>
          </p:blipFill>
          <p:spPr>
            <a:xfrm>
              <a:off x="7284848" y="2213684"/>
              <a:ext cx="2215784" cy="1266658"/>
            </a:xfrm>
            <a:prstGeom prst="rect">
              <a:avLst/>
            </a:prstGeom>
          </p:spPr>
        </p:pic>
        <p:sp>
          <p:nvSpPr>
            <p:cNvPr id="18" name="TextBox 17"/>
            <p:cNvSpPr txBox="1"/>
            <p:nvPr/>
          </p:nvSpPr>
          <p:spPr>
            <a:xfrm>
              <a:off x="7255352" y="2616181"/>
              <a:ext cx="2507225"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无线传感器网络</a:t>
              </a:r>
            </a:p>
          </p:txBody>
        </p:sp>
        <p:sp>
          <p:nvSpPr>
            <p:cNvPr id="61" name="TextBox 60"/>
            <p:cNvSpPr txBox="1"/>
            <p:nvPr/>
          </p:nvSpPr>
          <p:spPr>
            <a:xfrm>
              <a:off x="6851533" y="4450667"/>
              <a:ext cx="3082413"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单一充电模式</a:t>
              </a:r>
            </a:p>
          </p:txBody>
        </p:sp>
        <p:sp>
          <p:nvSpPr>
            <p:cNvPr id="68" name="矩形 67"/>
            <p:cNvSpPr/>
            <p:nvPr>
              <p:custDataLst>
                <p:tags r:id="rId3"/>
              </p:custDataLst>
            </p:nvPr>
          </p:nvSpPr>
          <p:spPr>
            <a:xfrm>
              <a:off x="7629611" y="3853278"/>
              <a:ext cx="1794385" cy="414620"/>
            </a:xfrm>
            <a:prstGeom prst="rect">
              <a:avLst/>
            </a:prstGeom>
          </p:spPr>
          <p:txBody>
            <a:bodyPr lIns="0" tIns="0" rIns="0" bIns="0" anchor="ctr" anchorCtr="0">
              <a:noAutofit/>
            </a:bodyPr>
            <a:lstStyle/>
            <a:p>
              <a:r>
                <a:rPr lang="en-US" altLang="zh-CN" sz="2400" b="1" dirty="0">
                  <a:latin typeface="MV Boli" pitchFamily="2" charset="0"/>
                  <a:ea typeface="+mj-ea"/>
                  <a:cs typeface="MV Boli" pitchFamily="2" charset="0"/>
                </a:rPr>
                <a:t>MCV</a:t>
              </a:r>
              <a:r>
                <a:rPr lang="en-US" altLang="zh-CN" sz="2400" b="1" dirty="0">
                  <a:latin typeface="+mn-ea"/>
                  <a:cs typeface="MV Boli" pitchFamily="2" charset="0"/>
                </a:rPr>
                <a:t>/</a:t>
              </a:r>
              <a:r>
                <a:rPr lang="en-US" altLang="zh-CN" sz="2400" b="1" dirty="0">
                  <a:latin typeface="MV Boli" pitchFamily="2" charset="0"/>
                  <a:cs typeface="MV Boli" pitchFamily="2" charset="0"/>
                </a:rPr>
                <a:t>Solar</a:t>
              </a:r>
              <a:endParaRPr lang="zh-CN" altLang="en-US" sz="2400" b="1" dirty="0">
                <a:latin typeface="MV Boli" pitchFamily="2" charset="0"/>
                <a:ea typeface="+mj-ea"/>
                <a:cs typeface="MV Boli" pitchFamily="2" charset="0"/>
              </a:endParaRPr>
            </a:p>
          </p:txBody>
        </p:sp>
      </p:grpSp>
    </p:spTree>
    <p:custDataLst>
      <p:tags r:id="rId1"/>
    </p:custData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p:txBody>
      </p:sp>
      <p:sp>
        <p:nvSpPr>
          <p:cNvPr id="5" name="矩形 4"/>
          <p:cNvSpPr/>
          <p:nvPr/>
        </p:nvSpPr>
        <p:spPr>
          <a:xfrm>
            <a:off x="0" y="0"/>
            <a:ext cx="12192000" cy="6858000"/>
          </a:xfrm>
          <a:prstGeom prst="rect">
            <a:avLst/>
          </a:prstGeom>
          <a:ln>
            <a:solidFill>
              <a:srgbClr val="EAEAEA"/>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0" y="98122"/>
            <a:ext cx="11544963" cy="576263"/>
            <a:chOff x="0" y="260350"/>
            <a:chExt cx="11544963" cy="576263"/>
          </a:xfrm>
        </p:grpSpPr>
        <p:cxnSp>
          <p:nvCxnSpPr>
            <p:cNvPr id="9" name="直接连接符 8"/>
            <p:cNvCxnSpPr/>
            <p:nvPr/>
          </p:nvCxnSpPr>
          <p:spPr>
            <a:xfrm>
              <a:off x="0" y="766916"/>
              <a:ext cx="330363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766916"/>
              <a:ext cx="35396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7"/>
            <p:cNvSpPr txBox="1"/>
            <p:nvPr>
              <p:custDataLst>
                <p:tags r:id="rId1"/>
              </p:custDataLst>
            </p:nvPr>
          </p:nvSpPr>
          <p:spPr>
            <a:xfrm>
              <a:off x="571846" y="260350"/>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fontAlgn="base">
                <a:spcBef>
                  <a:spcPct val="0"/>
                </a:spcBef>
                <a:spcAft>
                  <a:spcPct val="0"/>
                </a:spcAft>
                <a:defRPr baseline="0">
                  <a:solidFill>
                    <a:schemeClr val="accent1">
                      <a:lumMod val="75000"/>
                    </a:schemeClr>
                  </a:solidFill>
                  <a:latin typeface="+mj-lt"/>
                  <a:ea typeface="+mj-ea"/>
                  <a:cs typeface="+mj-cs"/>
                </a:defRPr>
              </a:lvl1pPr>
              <a:lvl2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2800" b="1" dirty="0">
                  <a:solidFill>
                    <a:srgbClr val="04AEDA">
                      <a:lumMod val="75000"/>
                    </a:srgbClr>
                  </a:solidFill>
                  <a:latin typeface="微软雅黑" pitchFamily="34" charset="-122"/>
                  <a:ea typeface="微软雅黑" pitchFamily="34" charset="-122"/>
                </a:rPr>
                <a:t>背景介绍</a:t>
              </a: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69" y="1016512"/>
            <a:ext cx="3060700"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组合 13"/>
          <p:cNvGrpSpPr/>
          <p:nvPr/>
        </p:nvGrpSpPr>
        <p:grpSpPr>
          <a:xfrm>
            <a:off x="5123544" y="1017024"/>
            <a:ext cx="4470400" cy="4846747"/>
            <a:chOff x="3831448" y="1305543"/>
            <a:chExt cx="4176926" cy="4493180"/>
          </a:xfrm>
        </p:grpSpPr>
        <p:sp>
          <p:nvSpPr>
            <p:cNvPr id="7" name="TextBox 6"/>
            <p:cNvSpPr txBox="1"/>
            <p:nvPr/>
          </p:nvSpPr>
          <p:spPr>
            <a:xfrm>
              <a:off x="4061614" y="1992385"/>
              <a:ext cx="3716592" cy="3785652"/>
            </a:xfrm>
            <a:prstGeom prst="rect">
              <a:avLst/>
            </a:prstGeom>
            <a:noFill/>
            <a:ln>
              <a:noFill/>
            </a:ln>
          </p:spPr>
          <p:txBody>
            <a:bodyPr wrap="square" rtlCol="0">
              <a:spAutoFit/>
            </a:bodyPr>
            <a:lstStyle/>
            <a:p>
              <a:pPr marL="285750" indent="-285750">
                <a:buFont typeface="Wingdings" pitchFamily="2" charset="2"/>
                <a:buChar char="Ø"/>
              </a:pPr>
              <a:r>
                <a:rPr lang="zh-CN" altLang="en-US" sz="2000" dirty="0">
                  <a:latin typeface="微软雅黑" pitchFamily="34" charset="-122"/>
                  <a:ea typeface="微软雅黑" pitchFamily="34" charset="-122"/>
                </a:rPr>
                <a:t>大规模范围内如何提高</a:t>
              </a:r>
              <a:r>
                <a:rPr lang="en-US" altLang="zh-CN" sz="2000" dirty="0">
                  <a:latin typeface="微软雅黑" pitchFamily="34" charset="-122"/>
                  <a:ea typeface="微软雅黑" pitchFamily="34" charset="-122"/>
                </a:rPr>
                <a:t>MCV</a:t>
              </a:r>
              <a:r>
                <a:rPr lang="zh-CN" altLang="en-US" sz="2000" dirty="0">
                  <a:latin typeface="微软雅黑" pitchFamily="34" charset="-122"/>
                  <a:ea typeface="微软雅黑" pitchFamily="34" charset="-122"/>
                </a:rPr>
                <a:t>的能量传输效率？</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pPr marL="285750" lvl="0" indent="-285750">
                <a:buFont typeface="Wingdings" pitchFamily="2" charset="2"/>
                <a:buChar char="Ø"/>
              </a:pPr>
              <a:r>
                <a:rPr lang="zh-CN" altLang="en-US" sz="2000" dirty="0">
                  <a:solidFill>
                    <a:srgbClr val="3D3F41"/>
                  </a:solidFill>
                  <a:latin typeface="微软雅黑" pitchFamily="34" charset="-122"/>
                  <a:ea typeface="微软雅黑" pitchFamily="34" charset="-122"/>
                </a:rPr>
                <a:t>混合充电模式下如何协调</a:t>
              </a:r>
              <a:r>
                <a:rPr lang="en-US" altLang="zh-CN" sz="2000" dirty="0">
                  <a:solidFill>
                    <a:srgbClr val="3D3F41"/>
                  </a:solidFill>
                  <a:latin typeface="微软雅黑" pitchFamily="34" charset="-122"/>
                  <a:ea typeface="微软雅黑" pitchFamily="34" charset="-122"/>
                </a:rPr>
                <a:t>MCV</a:t>
              </a:r>
              <a:r>
                <a:rPr lang="zh-CN" altLang="en-US" sz="2000" dirty="0">
                  <a:solidFill>
                    <a:srgbClr val="3D3F41"/>
                  </a:solidFill>
                  <a:latin typeface="微软雅黑" pitchFamily="34" charset="-122"/>
                  <a:ea typeface="微软雅黑" pitchFamily="34" charset="-122"/>
                </a:rPr>
                <a:t>与</a:t>
              </a:r>
              <a:r>
                <a:rPr lang="en-US" altLang="zh-CN" sz="2000" dirty="0">
                  <a:solidFill>
                    <a:srgbClr val="3D3F41"/>
                  </a:solidFill>
                  <a:latin typeface="微软雅黑" pitchFamily="34" charset="-122"/>
                  <a:ea typeface="微软雅黑" pitchFamily="34" charset="-122"/>
                </a:rPr>
                <a:t>SCP</a:t>
              </a:r>
              <a:r>
                <a:rPr lang="zh-CN" altLang="en-US" sz="2000" dirty="0">
                  <a:solidFill>
                    <a:srgbClr val="3D3F41"/>
                  </a:solidFill>
                  <a:latin typeface="微软雅黑" pitchFamily="34" charset="-122"/>
                  <a:ea typeface="微软雅黑" pitchFamily="34" charset="-122"/>
                </a:rPr>
                <a:t>协作关系？</a:t>
              </a:r>
              <a:endParaRPr lang="en-US" altLang="zh-CN" sz="2000" dirty="0">
                <a:solidFill>
                  <a:srgbClr val="3D3F41"/>
                </a:solidFill>
                <a:latin typeface="微软雅黑" pitchFamily="34" charset="-122"/>
                <a:ea typeface="微软雅黑" pitchFamily="34" charset="-122"/>
              </a:endParaRPr>
            </a:p>
            <a:p>
              <a:pPr marL="285750" lvl="0" indent="-285750">
                <a:buFont typeface="Wingdings" pitchFamily="2" charset="2"/>
                <a:buChar char="Ø"/>
              </a:pPr>
              <a:endParaRPr lang="en-US" altLang="zh-CN" sz="2000" dirty="0">
                <a:solidFill>
                  <a:srgbClr val="3D3F41"/>
                </a:solidFill>
                <a:latin typeface="微软雅黑" pitchFamily="34" charset="-122"/>
                <a:ea typeface="微软雅黑" pitchFamily="34" charset="-122"/>
              </a:endParaRPr>
            </a:p>
            <a:p>
              <a:pPr marL="285750" indent="-285750">
                <a:buFont typeface="Wingdings" pitchFamily="2" charset="2"/>
                <a:buChar char="Ø"/>
              </a:pPr>
              <a:r>
                <a:rPr lang="en-US" altLang="zh-CN" sz="2000" dirty="0">
                  <a:latin typeface="微软雅黑" pitchFamily="34" charset="-122"/>
                  <a:ea typeface="微软雅黑" pitchFamily="34" charset="-122"/>
                </a:rPr>
                <a:t>MCV</a:t>
              </a:r>
              <a:r>
                <a:rPr lang="zh-CN" altLang="en-US" sz="2000" dirty="0">
                  <a:latin typeface="微软雅黑" pitchFamily="34" charset="-122"/>
                  <a:ea typeface="微软雅黑" pitchFamily="34" charset="-122"/>
                </a:rPr>
                <a:t>购入成本较高，如何最小化</a:t>
              </a:r>
              <a:r>
                <a:rPr lang="en-US" altLang="zh-CN" sz="2000" dirty="0">
                  <a:latin typeface="微软雅黑" pitchFamily="34" charset="-122"/>
                  <a:ea typeface="微软雅黑" pitchFamily="34" charset="-122"/>
                </a:rPr>
                <a:t>MCV</a:t>
              </a:r>
              <a:r>
                <a:rPr lang="zh-CN" altLang="en-US" sz="2000" dirty="0">
                  <a:latin typeface="微软雅黑" pitchFamily="34" charset="-122"/>
                  <a:ea typeface="微软雅黑" pitchFamily="34" charset="-122"/>
                </a:rPr>
                <a:t>数量以及充分利用</a:t>
              </a:r>
              <a:r>
                <a:rPr lang="en-US" altLang="zh-CN" sz="2000" dirty="0">
                  <a:latin typeface="微软雅黑" pitchFamily="34" charset="-122"/>
                  <a:ea typeface="微软雅黑" pitchFamily="34" charset="-122"/>
                </a:rPr>
                <a:t>MCV</a:t>
              </a:r>
              <a:r>
                <a:rPr lang="zh-CN" altLang="en-US" sz="2000" dirty="0">
                  <a:latin typeface="微软雅黑" pitchFamily="34" charset="-122"/>
                  <a:ea typeface="微软雅黑" pitchFamily="34" charset="-122"/>
                </a:rPr>
                <a:t>中的能量？</a:t>
              </a:r>
              <a:endParaRPr lang="en-US" altLang="zh-CN" sz="2000" dirty="0">
                <a:latin typeface="微软雅黑" pitchFamily="34" charset="-122"/>
                <a:ea typeface="微软雅黑" pitchFamily="34" charset="-122"/>
              </a:endParaRPr>
            </a:p>
            <a:p>
              <a:pPr marL="285750" indent="-285750">
                <a:buFont typeface="Wingdings" pitchFamily="2" charset="2"/>
                <a:buChar char="Ø"/>
              </a:pPr>
              <a:endParaRPr lang="en-US" altLang="zh-CN" sz="2000" dirty="0">
                <a:latin typeface="微软雅黑" pitchFamily="34" charset="-122"/>
                <a:ea typeface="微软雅黑" pitchFamily="34" charset="-122"/>
              </a:endParaRPr>
            </a:p>
            <a:p>
              <a:pPr marL="285750" indent="-285750">
                <a:buFont typeface="Wingdings" pitchFamily="2" charset="2"/>
                <a:buChar char="Ø"/>
              </a:pPr>
              <a:r>
                <a:rPr lang="zh-CN" altLang="en-US" sz="2000" dirty="0">
                  <a:latin typeface="微软雅黑" pitchFamily="34" charset="-122"/>
                  <a:ea typeface="微软雅黑" pitchFamily="34" charset="-122"/>
                </a:rPr>
                <a:t>降低土地占有率，如何优化</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部署位置与数量？</a:t>
              </a:r>
            </a:p>
          </p:txBody>
        </p:sp>
        <p:sp>
          <p:nvSpPr>
            <p:cNvPr id="12" name="TextBox 11"/>
            <p:cNvSpPr txBox="1"/>
            <p:nvPr/>
          </p:nvSpPr>
          <p:spPr>
            <a:xfrm>
              <a:off x="4334458" y="1486069"/>
              <a:ext cx="3170903" cy="461665"/>
            </a:xfrm>
            <a:prstGeom prst="rect">
              <a:avLst/>
            </a:prstGeom>
            <a:noFill/>
            <a:ln>
              <a:noFill/>
            </a:ln>
          </p:spPr>
          <p:txBody>
            <a:bodyPr wrap="square" rtlCol="0">
              <a:spAutoFit/>
            </a:bodyPr>
            <a:lstStyle/>
            <a:p>
              <a:pPr algn="ctr"/>
              <a:r>
                <a:rPr lang="zh-CN" altLang="en-US" sz="2400" b="1" dirty="0">
                  <a:latin typeface="微软雅黑" pitchFamily="34" charset="-122"/>
                  <a:ea typeface="微软雅黑" pitchFamily="34" charset="-122"/>
                </a:rPr>
                <a:t>混合充电模式</a:t>
              </a:r>
            </a:p>
          </p:txBody>
        </p:sp>
        <p:sp>
          <p:nvSpPr>
            <p:cNvPr id="13" name="矩形 12"/>
            <p:cNvSpPr/>
            <p:nvPr/>
          </p:nvSpPr>
          <p:spPr>
            <a:xfrm>
              <a:off x="3831448" y="1305543"/>
              <a:ext cx="4176926" cy="449318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2463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0" y="98122"/>
            <a:ext cx="11544963" cy="576263"/>
            <a:chOff x="0" y="260350"/>
            <a:chExt cx="11544963" cy="576263"/>
          </a:xfrm>
        </p:grpSpPr>
        <p:cxnSp>
          <p:nvCxnSpPr>
            <p:cNvPr id="8" name="直接连接符 7"/>
            <p:cNvCxnSpPr/>
            <p:nvPr/>
          </p:nvCxnSpPr>
          <p:spPr>
            <a:xfrm>
              <a:off x="0" y="766916"/>
              <a:ext cx="330363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766916"/>
              <a:ext cx="35396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7"/>
            <p:cNvSpPr txBox="1"/>
            <p:nvPr>
              <p:custDataLst>
                <p:tags r:id="rId1"/>
              </p:custDataLst>
            </p:nvPr>
          </p:nvSpPr>
          <p:spPr>
            <a:xfrm>
              <a:off x="571846" y="260350"/>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fontAlgn="base">
                <a:spcBef>
                  <a:spcPct val="0"/>
                </a:spcBef>
                <a:spcAft>
                  <a:spcPct val="0"/>
                </a:spcAft>
                <a:defRPr baseline="0">
                  <a:solidFill>
                    <a:schemeClr val="accent1">
                      <a:lumMod val="75000"/>
                    </a:schemeClr>
                  </a:solidFill>
                  <a:latin typeface="+mj-lt"/>
                  <a:ea typeface="+mj-ea"/>
                  <a:cs typeface="+mj-cs"/>
                </a:defRPr>
              </a:lvl1pPr>
              <a:lvl2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2800" b="1" dirty="0">
                  <a:solidFill>
                    <a:srgbClr val="04AEDA">
                      <a:lumMod val="75000"/>
                    </a:srgbClr>
                  </a:solidFill>
                  <a:latin typeface="微软雅黑" pitchFamily="34" charset="-122"/>
                  <a:ea typeface="微软雅黑" pitchFamily="34" charset="-122"/>
                </a:rPr>
                <a:t>相关工作</a:t>
              </a:r>
            </a:p>
          </p:txBody>
        </p:sp>
      </p:grpSp>
      <p:graphicFrame>
        <p:nvGraphicFramePr>
          <p:cNvPr id="12" name="表格 11"/>
          <p:cNvGraphicFramePr>
            <a:graphicFrameLocks noGrp="1"/>
          </p:cNvGraphicFramePr>
          <p:nvPr>
            <p:extLst>
              <p:ext uri="{D42A27DB-BD31-4B8C-83A1-F6EECF244321}">
                <p14:modId xmlns:p14="http://schemas.microsoft.com/office/powerpoint/2010/main" val="3729057939"/>
              </p:ext>
            </p:extLst>
          </p:nvPr>
        </p:nvGraphicFramePr>
        <p:xfrm>
          <a:off x="1750977" y="862914"/>
          <a:ext cx="8690046" cy="4366926"/>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680187">
                  <a:extLst>
                    <a:ext uri="{9D8B030D-6E8A-4147-A177-3AD203B41FA5}">
                      <a16:colId xmlns:a16="http://schemas.microsoft.com/office/drawing/2014/main" val="20000"/>
                    </a:ext>
                  </a:extLst>
                </a:gridCol>
                <a:gridCol w="1680187">
                  <a:extLst>
                    <a:ext uri="{9D8B030D-6E8A-4147-A177-3AD203B41FA5}">
                      <a16:colId xmlns:a16="http://schemas.microsoft.com/office/drawing/2014/main" val="20001"/>
                    </a:ext>
                  </a:extLst>
                </a:gridCol>
                <a:gridCol w="1680187">
                  <a:extLst>
                    <a:ext uri="{9D8B030D-6E8A-4147-A177-3AD203B41FA5}">
                      <a16:colId xmlns:a16="http://schemas.microsoft.com/office/drawing/2014/main" val="20002"/>
                    </a:ext>
                  </a:extLst>
                </a:gridCol>
                <a:gridCol w="1680187">
                  <a:extLst>
                    <a:ext uri="{9D8B030D-6E8A-4147-A177-3AD203B41FA5}">
                      <a16:colId xmlns:a16="http://schemas.microsoft.com/office/drawing/2014/main" val="20003"/>
                    </a:ext>
                  </a:extLst>
                </a:gridCol>
                <a:gridCol w="1969298">
                  <a:extLst>
                    <a:ext uri="{9D8B030D-6E8A-4147-A177-3AD203B41FA5}">
                      <a16:colId xmlns:a16="http://schemas.microsoft.com/office/drawing/2014/main" val="20004"/>
                    </a:ext>
                  </a:extLst>
                </a:gridCol>
              </a:tblGrid>
              <a:tr h="615254">
                <a:tc>
                  <a:txBody>
                    <a:bodyPr/>
                    <a:lstStyle/>
                    <a:p>
                      <a:pPr marL="0" algn="ctr" defTabSz="913765" rtl="0" eaLnBrk="1" latinLnBrk="0" hangingPunct="1"/>
                      <a:r>
                        <a:rPr lang="zh-CN" altLang="en-US" sz="2000" kern="1200" dirty="0">
                          <a:effectLst/>
                        </a:rPr>
                        <a:t>文献</a:t>
                      </a:r>
                      <a:endParaRPr lang="zh-CN" altLang="en-US" sz="2000" b="1" kern="1200" dirty="0">
                        <a:solidFill>
                          <a:schemeClr val="lt1"/>
                        </a:solidFill>
                        <a:effectLst/>
                        <a:latin typeface="微软雅黑" pitchFamily="34" charset="-122"/>
                        <a:ea typeface="微软雅黑" pitchFamily="34" charset="-122"/>
                        <a:cs typeface="+mn-cs"/>
                      </a:endParaRPr>
                    </a:p>
                  </a:txBody>
                  <a:tcPr anchor="ctr" anchorCtr="1"/>
                </a:tc>
                <a:tc>
                  <a:txBody>
                    <a:bodyPr/>
                    <a:lstStyle/>
                    <a:p>
                      <a:pPr marL="0" algn="ctr" defTabSz="913765" rtl="0" eaLnBrk="1" latinLnBrk="0" hangingPunct="1"/>
                      <a:r>
                        <a:rPr lang="zh-CN" altLang="en-US" sz="2000" kern="1200" dirty="0">
                          <a:effectLst/>
                        </a:rPr>
                        <a:t>充电模式</a:t>
                      </a:r>
                      <a:endParaRPr lang="zh-CN" altLang="en-US" sz="2000" b="1" kern="1200" dirty="0">
                        <a:solidFill>
                          <a:schemeClr val="lt1"/>
                        </a:solidFill>
                        <a:effectLst/>
                        <a:latin typeface="微软雅黑" pitchFamily="34" charset="-122"/>
                        <a:ea typeface="微软雅黑" pitchFamily="34" charset="-122"/>
                        <a:cs typeface="+mn-cs"/>
                      </a:endParaRPr>
                    </a:p>
                  </a:txBody>
                  <a:tcPr anchor="ctr" anchorCtr="1"/>
                </a:tc>
                <a:tc>
                  <a:txBody>
                    <a:bodyPr/>
                    <a:lstStyle/>
                    <a:p>
                      <a:pPr algn="ctr"/>
                      <a:r>
                        <a:rPr lang="en-US" altLang="zh-CN" sz="2000" dirty="0">
                          <a:effectLst/>
                        </a:rPr>
                        <a:t>MCV</a:t>
                      </a:r>
                      <a:r>
                        <a:rPr lang="zh-CN" altLang="en-US" sz="2000" dirty="0">
                          <a:effectLst/>
                        </a:rPr>
                        <a:t>个数</a:t>
                      </a:r>
                      <a:endParaRPr lang="zh-CN" altLang="en-US" sz="2000" dirty="0">
                        <a:latin typeface="微软雅黑" pitchFamily="34" charset="-122"/>
                        <a:ea typeface="微软雅黑" pitchFamily="34" charset="-122"/>
                      </a:endParaRPr>
                    </a:p>
                  </a:txBody>
                  <a:tcPr anchor="ctr" anchorCtr="1"/>
                </a:tc>
                <a:tc>
                  <a:txBody>
                    <a:bodyPr/>
                    <a:lstStyle/>
                    <a:p>
                      <a:pPr algn="ctr"/>
                      <a:r>
                        <a:rPr lang="zh-CN" altLang="en-US" sz="2000" dirty="0">
                          <a:latin typeface="+mn-lt"/>
                          <a:ea typeface="+mn-ea"/>
                        </a:rPr>
                        <a:t>出发点位置</a:t>
                      </a:r>
                      <a:endParaRPr lang="zh-CN" altLang="en-US" sz="2000" dirty="0">
                        <a:latin typeface="微软雅黑" pitchFamily="34" charset="-122"/>
                        <a:ea typeface="微软雅黑" pitchFamily="34" charset="-122"/>
                      </a:endParaRPr>
                    </a:p>
                  </a:txBody>
                  <a:tcPr anchor="ctr" anchorCtr="1"/>
                </a:tc>
                <a:tc>
                  <a:txBody>
                    <a:bodyPr/>
                    <a:lstStyle/>
                    <a:p>
                      <a:pPr algn="ctr"/>
                      <a:r>
                        <a:rPr lang="zh-CN" altLang="en-US" sz="2000" dirty="0">
                          <a:effectLst/>
                        </a:rPr>
                        <a:t>目标</a:t>
                      </a:r>
                      <a:endParaRPr lang="zh-CN" altLang="en-US" sz="2000" dirty="0">
                        <a:latin typeface="微软雅黑" pitchFamily="34" charset="-122"/>
                        <a:ea typeface="微软雅黑" pitchFamily="34" charset="-122"/>
                      </a:endParaRPr>
                    </a:p>
                  </a:txBody>
                  <a:tcPr anchor="ctr" anchorCtr="1"/>
                </a:tc>
                <a:extLst>
                  <a:ext uri="{0D108BD9-81ED-4DB2-BD59-A6C34878D82A}">
                    <a16:rowId xmlns:a16="http://schemas.microsoft.com/office/drawing/2014/main" val="10000"/>
                  </a:ext>
                </a:extLst>
              </a:tr>
              <a:tr h="876878">
                <a:tc>
                  <a:txBody>
                    <a:bodyPr/>
                    <a:lstStyle/>
                    <a:p>
                      <a:pPr algn="ctr"/>
                      <a:r>
                        <a:rPr lang="en-US" altLang="zh-CN" sz="1800" dirty="0">
                          <a:effectLst/>
                        </a:rPr>
                        <a:t>G.</a:t>
                      </a:r>
                      <a:r>
                        <a:rPr lang="en-US" altLang="zh-CN" sz="1800" baseline="0" dirty="0">
                          <a:effectLst/>
                        </a:rPr>
                        <a:t> Y. Jiang </a:t>
                      </a:r>
                      <a:r>
                        <a:rPr lang="en-US" altLang="zh-CN" sz="1800" dirty="0">
                          <a:effectLst/>
                        </a:rPr>
                        <a:t>[1]</a:t>
                      </a:r>
                      <a:endParaRPr lang="zh-CN" altLang="en-US" dirty="0"/>
                    </a:p>
                  </a:txBody>
                  <a:tcPr anchor="ctr" anchorCtr="1"/>
                </a:tc>
                <a:tc>
                  <a:txBody>
                    <a:bodyPr/>
                    <a:lstStyle/>
                    <a:p>
                      <a:pPr algn="ctr"/>
                      <a:r>
                        <a:rPr lang="en-US" altLang="zh-CN" dirty="0"/>
                        <a:t>MCV</a:t>
                      </a:r>
                      <a:endParaRPr lang="zh-CN" altLang="en-US" dirty="0">
                        <a:latin typeface="Times New Roman" pitchFamily="18" charset="0"/>
                        <a:cs typeface="Times New Roman" pitchFamily="18" charset="0"/>
                      </a:endParaRPr>
                    </a:p>
                  </a:txBody>
                  <a:tcPr anchor="ctr" anchorCtr="1"/>
                </a:tc>
                <a:tc>
                  <a:txBody>
                    <a:bodyPr/>
                    <a:lstStyle/>
                    <a:p>
                      <a:pPr algn="ctr"/>
                      <a:r>
                        <a:rPr lang="zh-CN" altLang="en-US" sz="1800" dirty="0">
                          <a:effectLst/>
                        </a:rPr>
                        <a:t>多</a:t>
                      </a:r>
                      <a:endParaRPr lang="zh-CN" altLang="en-US" sz="1800" b="0" dirty="0">
                        <a:latin typeface="微软雅黑" pitchFamily="34" charset="-122"/>
                        <a:ea typeface="微软雅黑" pitchFamily="34" charset="-122"/>
                      </a:endParaRPr>
                    </a:p>
                  </a:txBody>
                  <a:tcPr anchor="ctr" anchorCtr="1"/>
                </a:tc>
                <a:tc>
                  <a:txBody>
                    <a:bodyPr/>
                    <a:lstStyle/>
                    <a:p>
                      <a:pPr marL="0" algn="ctr" defTabSz="913765" rtl="0" eaLnBrk="1" latinLnBrk="0" hangingPunct="1"/>
                      <a:r>
                        <a:rPr lang="zh-CN" altLang="en-US" sz="1800" kern="1200" dirty="0">
                          <a:solidFill>
                            <a:schemeClr val="dk1"/>
                          </a:solidFill>
                          <a:latin typeface="+mn-lt"/>
                          <a:ea typeface="+mn-ea"/>
                          <a:cs typeface="+mn-cs"/>
                        </a:rPr>
                        <a:t>固定</a:t>
                      </a:r>
                      <a:endParaRPr lang="zh-CN" altLang="en-US" sz="1800" kern="1200" dirty="0">
                        <a:solidFill>
                          <a:schemeClr val="dk1"/>
                        </a:solidFill>
                        <a:latin typeface="微软雅黑" pitchFamily="34" charset="-122"/>
                        <a:ea typeface="微软雅黑" pitchFamily="34" charset="-122"/>
                        <a:cs typeface="Times New Roman" pitchFamily="18" charset="0"/>
                      </a:endParaRPr>
                    </a:p>
                  </a:txBody>
                  <a:tcPr anchor="ctr" anchorCtr="1"/>
                </a:tc>
                <a:tc>
                  <a:txBody>
                    <a:bodyPr/>
                    <a:lstStyle/>
                    <a:p>
                      <a:pPr marL="0" algn="ctr" defTabSz="913765" rtl="0" eaLnBrk="1" latinLnBrk="0" hangingPunct="1"/>
                      <a:r>
                        <a:rPr lang="en-US" altLang="zh-CN" sz="1400" kern="1200" dirty="0"/>
                        <a:t>Minimize the number of MCV</a:t>
                      </a:r>
                      <a:r>
                        <a:rPr lang="en-US" altLang="zh-CN" sz="1400" kern="1200" baseline="0" dirty="0"/>
                        <a:t> </a:t>
                      </a:r>
                      <a:r>
                        <a:rPr lang="en-US" altLang="zh-CN" sz="1400" kern="1200" dirty="0"/>
                        <a:t>and total charge duration</a:t>
                      </a:r>
                      <a:endParaRPr lang="zh-CN" altLang="en-US" sz="14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619432">
                <a:tc>
                  <a:txBody>
                    <a:bodyPr/>
                    <a:lstStyle/>
                    <a:p>
                      <a:pPr algn="ctr"/>
                      <a:r>
                        <a:rPr lang="en-US" altLang="zh-CN" dirty="0"/>
                        <a:t>T.</a:t>
                      </a:r>
                      <a:r>
                        <a:rPr lang="en-US" altLang="zh-CN" baseline="0" dirty="0"/>
                        <a:t> Liu </a:t>
                      </a:r>
                      <a:r>
                        <a:rPr lang="en-US" altLang="zh-CN" dirty="0"/>
                        <a:t>[2]</a:t>
                      </a:r>
                      <a:endParaRPr lang="zh-CN" altLang="en-US" dirty="0">
                        <a:latin typeface="Times New Roman" pitchFamily="18" charset="0"/>
                        <a:cs typeface="Times New Roman" pitchFamily="18" charset="0"/>
                      </a:endParaRPr>
                    </a:p>
                  </a:txBody>
                  <a:tcPr anchor="ctr" anchorCtr="1"/>
                </a:tc>
                <a:tc>
                  <a:txBody>
                    <a:bodyPr/>
                    <a:lstStyle/>
                    <a:p>
                      <a:pPr algn="ctr"/>
                      <a:r>
                        <a:rPr lang="en-US" altLang="zh-CN" dirty="0"/>
                        <a:t>MCV</a:t>
                      </a:r>
                      <a:endParaRPr lang="zh-CN" altLang="en-US" dirty="0">
                        <a:latin typeface="Times New Roman" pitchFamily="18" charset="0"/>
                        <a:cs typeface="Times New Roman" pitchFamily="18" charset="0"/>
                      </a:endParaRPr>
                    </a:p>
                  </a:txBody>
                  <a:tcPr anchor="ctr" anchorCtr="1"/>
                </a:tc>
                <a:tc>
                  <a:txBody>
                    <a:bodyPr/>
                    <a:lstStyle/>
                    <a:p>
                      <a:pPr algn="ctr"/>
                      <a:r>
                        <a:rPr lang="zh-CN" altLang="en-US" sz="1800" dirty="0"/>
                        <a:t>多</a:t>
                      </a:r>
                      <a:endParaRPr lang="zh-CN" altLang="en-US" sz="1800" dirty="0">
                        <a:latin typeface="微软雅黑" pitchFamily="34" charset="-122"/>
                        <a:ea typeface="微软雅黑" pitchFamily="34" charset="-122"/>
                        <a:cs typeface="Times New Roman" pitchFamily="18" charset="0"/>
                      </a:endParaRPr>
                    </a:p>
                  </a:txBody>
                  <a:tcPr anchor="ctr" anchorCtr="1"/>
                </a:tc>
                <a:tc>
                  <a:txBody>
                    <a:bodyPr/>
                    <a:lstStyle/>
                    <a:p>
                      <a:pPr algn="ctr"/>
                      <a:r>
                        <a:rPr lang="zh-CN" altLang="en-US" sz="1800" dirty="0">
                          <a:latin typeface="+mn-lt"/>
                          <a:ea typeface="+mn-ea"/>
                        </a:rPr>
                        <a:t>网络中心</a:t>
                      </a:r>
                      <a:endParaRPr lang="zh-CN" altLang="en-US" sz="1800" dirty="0">
                        <a:latin typeface="微软雅黑" pitchFamily="34" charset="-122"/>
                        <a:ea typeface="微软雅黑" pitchFamily="34" charset="-122"/>
                      </a:endParaRPr>
                    </a:p>
                  </a:txBody>
                  <a:tcPr anchor="ctr" anchorCtr="1"/>
                </a:tc>
                <a:tc>
                  <a:txBody>
                    <a:bodyPr/>
                    <a:lstStyle/>
                    <a:p>
                      <a:pPr algn="ctr"/>
                      <a:r>
                        <a:rPr kumimoji="0" lang="en-US" altLang="zh-CN" sz="1400" u="none" strike="noStrike" kern="1200" cap="none" spc="0" normalizeH="0" baseline="0" noProof="0" dirty="0">
                          <a:ln>
                            <a:noFill/>
                          </a:ln>
                          <a:effectLst/>
                          <a:uLnTx/>
                          <a:uFillTx/>
                        </a:rPr>
                        <a:t>Minimize the number of MCV</a:t>
                      </a:r>
                      <a:endParaRPr lang="zh-CN" altLang="en-US"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864096">
                <a:tc>
                  <a:txBody>
                    <a:bodyPr/>
                    <a:lstStyle/>
                    <a:p>
                      <a:pPr algn="ctr"/>
                      <a:r>
                        <a:rPr lang="en-US" altLang="zh-CN" baseline="0" dirty="0"/>
                        <a:t>W. F. Liang [3]</a:t>
                      </a:r>
                      <a:endParaRPr lang="zh-CN" altLang="en-US" dirty="0">
                        <a:latin typeface="Times New Roman" pitchFamily="18" charset="0"/>
                        <a:cs typeface="Times New Roman" pitchFamily="18" charset="0"/>
                      </a:endParaRPr>
                    </a:p>
                  </a:txBody>
                  <a:tcPr anchor="ctr" anchorCtr="1"/>
                </a:tc>
                <a:tc>
                  <a:txBody>
                    <a:bodyPr/>
                    <a:lstStyle/>
                    <a:p>
                      <a:pPr algn="ctr"/>
                      <a:r>
                        <a:rPr lang="en-US" altLang="zh-CN" sz="1800" dirty="0">
                          <a:effectLst/>
                        </a:rPr>
                        <a:t>MCV</a:t>
                      </a:r>
                      <a:endParaRPr lang="zh-CN" altLang="en-US" dirty="0"/>
                    </a:p>
                  </a:txBody>
                  <a:tcPr anchor="ctr" anchorCtr="1"/>
                </a:tc>
                <a:tc>
                  <a:txBody>
                    <a:bodyPr/>
                    <a:lstStyle/>
                    <a:p>
                      <a:pPr marL="0" algn="ctr" defTabSz="913765" rtl="0" eaLnBrk="1" latinLnBrk="0" hangingPunct="1"/>
                      <a:r>
                        <a:rPr lang="zh-CN" altLang="en-US" sz="1800" kern="1200" dirty="0"/>
                        <a:t>单</a:t>
                      </a:r>
                      <a:endParaRPr lang="zh-CN" altLang="en-US" sz="1800" kern="1200" dirty="0">
                        <a:solidFill>
                          <a:schemeClr val="dk1"/>
                        </a:solidFill>
                        <a:latin typeface="微软雅黑" pitchFamily="34" charset="-122"/>
                        <a:ea typeface="微软雅黑" pitchFamily="34" charset="-122"/>
                        <a:cs typeface="Times New Roman" pitchFamily="18" charset="0"/>
                      </a:endParaRPr>
                    </a:p>
                  </a:txBody>
                  <a:tcPr anchor="ctr" anchorCtr="1"/>
                </a:tc>
                <a:tc>
                  <a:txBody>
                    <a:bodyPr/>
                    <a:lstStyle/>
                    <a:p>
                      <a:pPr marL="0" algn="ctr" defTabSz="913765" rtl="0" eaLnBrk="1" latinLnBrk="0" hangingPunct="1"/>
                      <a:r>
                        <a:rPr lang="zh-CN" altLang="en-US" sz="1800" kern="1200" noProof="0" dirty="0">
                          <a:solidFill>
                            <a:schemeClr val="dk1"/>
                          </a:solidFill>
                          <a:latin typeface="+mn-lt"/>
                          <a:ea typeface="+mn-ea"/>
                          <a:cs typeface="+mn-cs"/>
                        </a:rPr>
                        <a:t>第一个节点处</a:t>
                      </a:r>
                      <a:endParaRPr lang="zh-CN" altLang="en-US" sz="1800" kern="1200" dirty="0">
                        <a:solidFill>
                          <a:schemeClr val="dk1"/>
                        </a:solidFill>
                        <a:latin typeface="微软雅黑" pitchFamily="34" charset="-122"/>
                        <a:ea typeface="微软雅黑" pitchFamily="34" charset="-122"/>
                        <a:cs typeface="Times New Roman" pitchFamily="18" charset="0"/>
                      </a:endParaRPr>
                    </a:p>
                  </a:txBody>
                  <a:tcPr anchor="ctr" anchorCtr="1"/>
                </a:tc>
                <a:tc>
                  <a:txBody>
                    <a:bodyPr/>
                    <a:lstStyle/>
                    <a:p>
                      <a:pPr algn="ctr"/>
                      <a:r>
                        <a:rPr lang="en-US" altLang="zh-CN" sz="1400" dirty="0"/>
                        <a:t>Maximize</a:t>
                      </a:r>
                      <a:r>
                        <a:rPr lang="en-US" altLang="zh-CN" sz="1400" baseline="0" dirty="0"/>
                        <a:t> the sum of charging rewards collected from all</a:t>
                      </a:r>
                    </a:p>
                    <a:p>
                      <a:pPr algn="ctr"/>
                      <a:r>
                        <a:rPr lang="en-US" altLang="zh-CN" sz="1400" baseline="0" dirty="0"/>
                        <a:t>charged sensors per tour </a:t>
                      </a:r>
                      <a:endParaRPr lang="zh-CN" altLang="en-US" sz="1400" dirty="0">
                        <a:latin typeface="Times New Roman" pitchFamily="18" charset="0"/>
                        <a:cs typeface="Times New Roman" pitchFamily="18" charset="0"/>
                      </a:endParaRPr>
                    </a:p>
                  </a:txBody>
                  <a:tcPr anchor="ctr" anchorCtr="1"/>
                </a:tc>
                <a:extLst>
                  <a:ext uri="{0D108BD9-81ED-4DB2-BD59-A6C34878D82A}">
                    <a16:rowId xmlns:a16="http://schemas.microsoft.com/office/drawing/2014/main" val="10003"/>
                  </a:ext>
                </a:extLst>
              </a:tr>
              <a:tr h="1097122">
                <a:tc>
                  <a:txBody>
                    <a:bodyPr/>
                    <a:lstStyle/>
                    <a:p>
                      <a:pPr algn="ctr"/>
                      <a:r>
                        <a:rPr lang="en-US" altLang="zh-CN" dirty="0"/>
                        <a:t>Our topic</a:t>
                      </a:r>
                      <a:endParaRPr lang="zh-CN" altLang="en-US" dirty="0">
                        <a:latin typeface="Times New Roman" pitchFamily="18" charset="0"/>
                        <a:cs typeface="Times New Roman" pitchFamily="18" charset="0"/>
                      </a:endParaRPr>
                    </a:p>
                  </a:txBody>
                  <a:tcPr anchor="ctr" anchorCtr="1"/>
                </a:tc>
                <a:tc>
                  <a:txBody>
                    <a:bodyPr/>
                    <a:lstStyle/>
                    <a:p>
                      <a:pPr algn="ctr"/>
                      <a:r>
                        <a:rPr lang="en-US" altLang="zh-CN" dirty="0"/>
                        <a:t>MCV+SCP</a:t>
                      </a:r>
                      <a:endParaRPr lang="zh-CN" altLang="en-US" dirty="0">
                        <a:latin typeface="Times New Roman" pitchFamily="18" charset="0"/>
                        <a:cs typeface="Times New Roman" pitchFamily="18" charset="0"/>
                      </a:endParaRPr>
                    </a:p>
                  </a:txBody>
                  <a:tcPr anchor="ctr" anchorCtr="1"/>
                </a:tc>
                <a:tc>
                  <a:txBody>
                    <a:bodyPr/>
                    <a:lstStyle/>
                    <a:p>
                      <a:pPr algn="ctr"/>
                      <a:r>
                        <a:rPr lang="zh-CN" altLang="en-US" dirty="0"/>
                        <a:t>多</a:t>
                      </a:r>
                      <a:endParaRPr lang="zh-CN" altLang="en-US" dirty="0">
                        <a:latin typeface="微软雅黑" pitchFamily="34" charset="-122"/>
                        <a:ea typeface="微软雅黑" pitchFamily="34" charset="-122"/>
                        <a:cs typeface="Times New Roman" pitchFamily="18" charset="0"/>
                      </a:endParaRPr>
                    </a:p>
                  </a:txBody>
                  <a:tcPr anchor="ctr" anchorCtr="1"/>
                </a:tc>
                <a:tc>
                  <a:txBody>
                    <a:bodyPr/>
                    <a:lstStyle/>
                    <a:p>
                      <a:pPr algn="ctr"/>
                      <a:r>
                        <a:rPr lang="zh-CN" altLang="en-US" dirty="0">
                          <a:latin typeface="+mn-lt"/>
                          <a:ea typeface="+mn-ea"/>
                          <a:cs typeface="+mn-cs"/>
                        </a:rPr>
                        <a:t>优化量</a:t>
                      </a:r>
                      <a:endParaRPr lang="zh-CN" altLang="en-US" dirty="0">
                        <a:latin typeface="微软雅黑" pitchFamily="34" charset="-122"/>
                        <a:ea typeface="微软雅黑" pitchFamily="34" charset="-122"/>
                        <a:cs typeface="Times New Roman" pitchFamily="18" charset="0"/>
                      </a:endParaRPr>
                    </a:p>
                  </a:txBody>
                  <a:tcPr anchor="ctr" anchorCtr="1"/>
                </a:tc>
                <a:tc>
                  <a:txBody>
                    <a:bodyPr/>
                    <a:lstStyle/>
                    <a:p>
                      <a:pPr algn="ctr"/>
                      <a:r>
                        <a:rPr lang="en-US" altLang="zh-CN" sz="1400" dirty="0"/>
                        <a:t>Minimize the number of MCV and optimize the deployment of SCP</a:t>
                      </a:r>
                      <a:endParaRPr lang="zh-CN" altLang="en-US" sz="1400" dirty="0">
                        <a:latin typeface="Times New Roman" pitchFamily="18" charset="0"/>
                        <a:cs typeface="Times New Roman" pitchFamily="18" charset="0"/>
                      </a:endParaRPr>
                    </a:p>
                  </a:txBody>
                  <a:tcPr anchor="ctr" anchorCtr="1"/>
                </a:tc>
                <a:extLst>
                  <a:ext uri="{0D108BD9-81ED-4DB2-BD59-A6C34878D82A}">
                    <a16:rowId xmlns:a16="http://schemas.microsoft.com/office/drawing/2014/main" val="10004"/>
                  </a:ext>
                </a:extLst>
              </a:tr>
            </a:tbl>
          </a:graphicData>
        </a:graphic>
      </p:graphicFrame>
      <p:sp>
        <p:nvSpPr>
          <p:cNvPr id="13" name="TextBox 12"/>
          <p:cNvSpPr txBox="1"/>
          <p:nvPr/>
        </p:nvSpPr>
        <p:spPr>
          <a:xfrm>
            <a:off x="839416" y="5437358"/>
            <a:ext cx="10513168" cy="1600438"/>
          </a:xfrm>
          <a:prstGeom prst="rect">
            <a:avLst/>
          </a:prstGeom>
          <a:noFill/>
        </p:spPr>
        <p:txBody>
          <a:bodyPr wrap="square" rtlCol="0">
            <a:spAutoFit/>
          </a:bodyPr>
          <a:lstStyle/>
          <a:p>
            <a:r>
              <a:rPr lang="en-US" altLang="zh-CN" sz="1400" kern="100" dirty="0">
                <a:solidFill>
                  <a:schemeClr val="bg2">
                    <a:lumMod val="10000"/>
                  </a:schemeClr>
                </a:solidFill>
                <a:latin typeface="Times New Roman"/>
                <a:ea typeface="宋体"/>
              </a:rPr>
              <a:t>[1] G. Y. Jiang, S. K. Lam et al., Joint Charging Tour Planning and Depot Positioning for Wireless Sensor Networks Using Mobile Chargers, IEEE/ACM Transactions on Networking, 25(4), 2017, 2250-2266.</a:t>
            </a:r>
          </a:p>
          <a:p>
            <a:r>
              <a:rPr lang="en-US" altLang="zh-CN" sz="1400" kern="100" dirty="0">
                <a:latin typeface="Times New Roman"/>
                <a:ea typeface="宋体"/>
              </a:rPr>
              <a:t>[2] T. Liu, B. J. Wu et al., Low-Cost Collaborative Mobile Charging for Large-Scale Wireless Sensor Networks, </a:t>
            </a:r>
            <a:r>
              <a:rPr lang="fr-FR" altLang="zh-CN" sz="1400" kern="100" dirty="0">
                <a:latin typeface="Times New Roman"/>
                <a:ea typeface="宋体"/>
              </a:rPr>
              <a:t>IEEE Transactions on Mobile Computing, 16(8), 2017, 2213-2227.</a:t>
            </a:r>
            <a:endParaRPr lang="en-US" altLang="zh-CN" sz="1400" kern="100" dirty="0">
              <a:latin typeface="Times New Roman"/>
              <a:ea typeface="宋体"/>
            </a:endParaRPr>
          </a:p>
          <a:p>
            <a:r>
              <a:rPr lang="en-US" altLang="zh-CN" sz="1400" kern="100" dirty="0">
                <a:latin typeface="Times New Roman"/>
                <a:ea typeface="宋体"/>
              </a:rPr>
              <a:t>[3] W. F. Liang, Z. C. </a:t>
            </a:r>
            <a:r>
              <a:rPr lang="en-US" altLang="zh-CN" sz="1400" kern="100" dirty="0" err="1">
                <a:latin typeface="Times New Roman"/>
                <a:ea typeface="宋体"/>
              </a:rPr>
              <a:t>Xu</a:t>
            </a:r>
            <a:r>
              <a:rPr lang="en-US" altLang="zh-CN" sz="1400" kern="100" dirty="0">
                <a:latin typeface="Times New Roman"/>
                <a:ea typeface="宋体"/>
              </a:rPr>
              <a:t> et al., Approximation Algorithms for Charging Reward Maximization in Rechargeable Sensor Networks via a Mobile Charger, IEEE/ACM Transactions on Networking, 25(5), 2017, 3161-3174.</a:t>
            </a:r>
          </a:p>
          <a:p>
            <a:endParaRPr lang="zh-CN" altLang="en-US" sz="1400" dirty="0"/>
          </a:p>
        </p:txBody>
      </p:sp>
    </p:spTree>
    <p:extLst>
      <p:ext uri="{BB962C8B-B14F-4D97-AF65-F5344CB8AC3E}">
        <p14:creationId xmlns:p14="http://schemas.microsoft.com/office/powerpoint/2010/main" val="9001401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609438" y="249556"/>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fontAlgn="base">
              <a:spcBef>
                <a:spcPct val="0"/>
              </a:spcBef>
              <a:spcAft>
                <a:spcPct val="0"/>
              </a:spcAft>
              <a:defRPr baseline="0">
                <a:solidFill>
                  <a:schemeClr val="accent1">
                    <a:lumMod val="75000"/>
                  </a:schemeClr>
                </a:solidFill>
                <a:latin typeface="+mj-lt"/>
                <a:ea typeface="+mj-ea"/>
                <a:cs typeface="+mj-cs"/>
              </a:defRPr>
            </a:lvl1pPr>
            <a:lvl2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fontAlgn="base">
              <a:spcBef>
                <a:spcPct val="0"/>
              </a:spcBef>
              <a:spcAft>
                <a:spcPct val="0"/>
              </a:spcAft>
              <a:defRPr>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fontAlgn="base">
              <a:spcBef>
                <a:spcPct val="0"/>
              </a:spcBef>
              <a:spcAft>
                <a:spcPct val="0"/>
              </a:spcAft>
              <a:defRPr>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2800" b="1" dirty="0">
                <a:solidFill>
                  <a:srgbClr val="04AEDA">
                    <a:lumMod val="75000"/>
                  </a:srgbClr>
                </a:solidFill>
                <a:latin typeface="微软雅黑" pitchFamily="34" charset="-122"/>
                <a:ea typeface="微软雅黑" pitchFamily="34" charset="-122"/>
              </a:rPr>
              <a:t>研究思路</a:t>
            </a:r>
            <a:endParaRPr lang="zh-CN" sz="2800" b="1" dirty="0">
              <a:solidFill>
                <a:srgbClr val="04AEDA">
                  <a:lumMod val="75000"/>
                </a:srgbClr>
              </a:solidFill>
              <a:latin typeface="微软雅黑" pitchFamily="34" charset="-122"/>
              <a:ea typeface="微软雅黑" pitchFamily="34" charset="-122"/>
            </a:endParaRPr>
          </a:p>
        </p:txBody>
      </p:sp>
      <p:grpSp>
        <p:nvGrpSpPr>
          <p:cNvPr id="13" name="组合 12"/>
          <p:cNvGrpSpPr/>
          <p:nvPr/>
        </p:nvGrpSpPr>
        <p:grpSpPr>
          <a:xfrm>
            <a:off x="338599" y="2341983"/>
            <a:ext cx="11514794" cy="648072"/>
            <a:chOff x="725379" y="1130318"/>
            <a:chExt cx="11514794" cy="648072"/>
          </a:xfrm>
        </p:grpSpPr>
        <p:sp>
          <p:nvSpPr>
            <p:cNvPr id="21"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22" name="组合 21"/>
            <p:cNvGrpSpPr/>
            <p:nvPr/>
          </p:nvGrpSpPr>
          <p:grpSpPr>
            <a:xfrm>
              <a:off x="725379" y="1322685"/>
              <a:ext cx="11176604" cy="421431"/>
              <a:chOff x="725379" y="1322685"/>
              <a:chExt cx="11176604" cy="421431"/>
            </a:xfrm>
          </p:grpSpPr>
          <p:grpSp>
            <p:nvGrpSpPr>
              <p:cNvPr id="23" name="Group 3"/>
              <p:cNvGrpSpPr/>
              <p:nvPr/>
            </p:nvGrpSpPr>
            <p:grpSpPr>
              <a:xfrm>
                <a:off x="725379" y="1322689"/>
                <a:ext cx="2799013" cy="421427"/>
                <a:chOff x="1424694" y="3583748"/>
                <a:chExt cx="1499779" cy="399593"/>
              </a:xfrm>
              <a:solidFill>
                <a:srgbClr val="5FBCDB"/>
              </a:solidFill>
            </p:grpSpPr>
            <p:sp>
              <p:nvSpPr>
                <p:cNvPr id="33"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Oval 13"/>
                <p:cNvSpPr/>
                <p:nvPr/>
              </p:nvSpPr>
              <p:spPr>
                <a:xfrm>
                  <a:off x="2014338" y="3662850"/>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Group 10"/>
              <p:cNvGrpSpPr/>
              <p:nvPr/>
            </p:nvGrpSpPr>
            <p:grpSpPr>
              <a:xfrm>
                <a:off x="3524393" y="1322686"/>
                <a:ext cx="2792529" cy="406378"/>
                <a:chOff x="2993261" y="3583747"/>
                <a:chExt cx="1499779" cy="385328"/>
              </a:xfrm>
              <a:solidFill>
                <a:schemeClr val="bg1">
                  <a:lumMod val="65000"/>
                </a:schemeClr>
              </a:solidFill>
            </p:grpSpPr>
            <p:sp>
              <p:nvSpPr>
                <p:cNvPr id="31"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Group 11"/>
              <p:cNvGrpSpPr/>
              <p:nvPr/>
            </p:nvGrpSpPr>
            <p:grpSpPr>
              <a:xfrm>
                <a:off x="6316923" y="1322685"/>
                <a:ext cx="2792530" cy="421428"/>
                <a:chOff x="4561827" y="3583747"/>
                <a:chExt cx="1499779" cy="399599"/>
              </a:xfrm>
              <a:solidFill>
                <a:srgbClr val="5FBCDB"/>
              </a:solidFill>
            </p:grpSpPr>
            <p:sp>
              <p:nvSpPr>
                <p:cNvPr id="29"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Oval 15"/>
                <p:cNvSpPr/>
                <p:nvPr/>
              </p:nvSpPr>
              <p:spPr>
                <a:xfrm>
                  <a:off x="5220257" y="3662854"/>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Group 10">
                <a:extLst>
                  <a:ext uri="{FF2B5EF4-FFF2-40B4-BE49-F238E27FC236}">
                    <a16:creationId xmlns:a16="http://schemas.microsoft.com/office/drawing/2014/main" id="{84B742E0-D903-4943-AF5D-8DFBCFC38330}"/>
                  </a:ext>
                </a:extLst>
              </p:cNvPr>
              <p:cNvGrpSpPr/>
              <p:nvPr/>
            </p:nvGrpSpPr>
            <p:grpSpPr>
              <a:xfrm>
                <a:off x="9109454" y="1322685"/>
                <a:ext cx="2792529" cy="406378"/>
                <a:chOff x="2993261" y="3583747"/>
                <a:chExt cx="1499779" cy="385328"/>
              </a:xfrm>
              <a:solidFill>
                <a:schemeClr val="bg1">
                  <a:lumMod val="65000"/>
                </a:schemeClr>
              </a:solidFill>
            </p:grpSpPr>
            <p:sp>
              <p:nvSpPr>
                <p:cNvPr id="27" name="Round Same Side Corner Rectangle 6">
                  <a:extLst>
                    <a:ext uri="{FF2B5EF4-FFF2-40B4-BE49-F238E27FC236}">
                      <a16:creationId xmlns:a16="http://schemas.microsoft.com/office/drawing/2014/main" id="{58A4DEBC-F155-41FE-A67C-3EE796C30113}"/>
                    </a:ext>
                  </a:extLst>
                </p:cNvPr>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Oval 14">
                  <a:extLst>
                    <a:ext uri="{FF2B5EF4-FFF2-40B4-BE49-F238E27FC236}">
                      <a16:creationId xmlns:a16="http://schemas.microsoft.com/office/drawing/2014/main" id="{C7C58BE1-D139-4FC5-A0BF-2D4967ABFCA0}"/>
                    </a:ext>
                  </a:extLst>
                </p:cNvPr>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2" name="矩形 1"/>
          <p:cNvSpPr/>
          <p:nvPr/>
        </p:nvSpPr>
        <p:spPr>
          <a:xfrm>
            <a:off x="2220686" y="1527001"/>
            <a:ext cx="7736114" cy="830997"/>
          </a:xfrm>
          <a:prstGeom prst="rect">
            <a:avLst/>
          </a:prstGeom>
        </p:spPr>
        <p:txBody>
          <a:bodyPr wrap="square">
            <a:spAutoFit/>
          </a:bodyPr>
          <a:lstStyle/>
          <a:p>
            <a:pPr lvl="0" algn="ctr">
              <a:spcBef>
                <a:spcPct val="0"/>
              </a:spcBef>
            </a:pPr>
            <a:r>
              <a:rPr lang="en-US" altLang="zh-CN" sz="2400" dirty="0">
                <a:solidFill>
                  <a:prstClr val="black"/>
                </a:solidFill>
                <a:latin typeface="+mn-ea"/>
              </a:rPr>
              <a:t>SCP</a:t>
            </a:r>
            <a:r>
              <a:rPr lang="zh-CN" altLang="en-US" sz="2400" dirty="0">
                <a:solidFill>
                  <a:prstClr val="black"/>
                </a:solidFill>
                <a:latin typeface="+mn-ea"/>
              </a:rPr>
              <a:t>与</a:t>
            </a:r>
            <a:r>
              <a:rPr lang="en-US" altLang="zh-CN" sz="2400" dirty="0">
                <a:solidFill>
                  <a:prstClr val="black"/>
                </a:solidFill>
                <a:latin typeface="+mn-ea"/>
              </a:rPr>
              <a:t>MCV</a:t>
            </a:r>
            <a:r>
              <a:rPr lang="zh-CN" altLang="en-US" sz="2400" dirty="0">
                <a:solidFill>
                  <a:srgbClr val="FF0000"/>
                </a:solidFill>
                <a:latin typeface="+mn-ea"/>
              </a:rPr>
              <a:t>混合充电模式</a:t>
            </a:r>
            <a:r>
              <a:rPr lang="zh-CN" altLang="en-US" sz="2400" dirty="0">
                <a:solidFill>
                  <a:prstClr val="black"/>
                </a:solidFill>
                <a:latin typeface="+mn-ea"/>
              </a:rPr>
              <a:t>下如何</a:t>
            </a:r>
            <a:r>
              <a:rPr lang="zh-CN" altLang="en-US" sz="2400" dirty="0">
                <a:solidFill>
                  <a:srgbClr val="FF0000"/>
                </a:solidFill>
                <a:latin typeface="+mn-ea"/>
              </a:rPr>
              <a:t>最小化</a:t>
            </a:r>
            <a:r>
              <a:rPr lang="en-US" altLang="zh-CN" sz="2400" dirty="0">
                <a:solidFill>
                  <a:prstClr val="black"/>
                </a:solidFill>
                <a:latin typeface="+mn-ea"/>
              </a:rPr>
              <a:t>MCV</a:t>
            </a:r>
            <a:r>
              <a:rPr lang="zh-CN" altLang="en-US" sz="2400" dirty="0">
                <a:solidFill>
                  <a:prstClr val="black"/>
                </a:solidFill>
                <a:latin typeface="+mn-ea"/>
              </a:rPr>
              <a:t>的个数以及</a:t>
            </a:r>
            <a:r>
              <a:rPr lang="zh-CN" altLang="en-US" sz="2400" dirty="0">
                <a:solidFill>
                  <a:srgbClr val="FF0000"/>
                </a:solidFill>
                <a:latin typeface="+mn-ea"/>
              </a:rPr>
              <a:t>优化</a:t>
            </a:r>
            <a:r>
              <a:rPr lang="en-US" altLang="zh-CN" sz="2400" dirty="0">
                <a:solidFill>
                  <a:prstClr val="black"/>
                </a:solidFill>
                <a:latin typeface="+mn-ea"/>
              </a:rPr>
              <a:t>SCP</a:t>
            </a:r>
            <a:r>
              <a:rPr lang="zh-CN" altLang="en-US" sz="2400" dirty="0">
                <a:solidFill>
                  <a:prstClr val="black"/>
                </a:solidFill>
                <a:latin typeface="+mn-ea"/>
              </a:rPr>
              <a:t>的部署以降低租赁公司的运维成本？</a:t>
            </a:r>
          </a:p>
        </p:txBody>
      </p:sp>
      <p:sp>
        <p:nvSpPr>
          <p:cNvPr id="37" name="TextBox 36"/>
          <p:cNvSpPr txBox="1"/>
          <p:nvPr/>
        </p:nvSpPr>
        <p:spPr>
          <a:xfrm>
            <a:off x="6095996" y="3323871"/>
            <a:ext cx="2717904"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充电回路构建</a:t>
            </a:r>
          </a:p>
        </p:txBody>
      </p:sp>
      <p:sp>
        <p:nvSpPr>
          <p:cNvPr id="38" name="TextBox 37"/>
          <p:cNvSpPr txBox="1"/>
          <p:nvPr/>
        </p:nvSpPr>
        <p:spPr>
          <a:xfrm>
            <a:off x="8813900" y="3323871"/>
            <a:ext cx="2717904"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充电回路分配</a:t>
            </a:r>
          </a:p>
        </p:txBody>
      </p:sp>
      <p:cxnSp>
        <p:nvCxnSpPr>
          <p:cNvPr id="5" name="直接连接符 4"/>
          <p:cNvCxnSpPr/>
          <p:nvPr/>
        </p:nvCxnSpPr>
        <p:spPr>
          <a:xfrm>
            <a:off x="5930143" y="2940728"/>
            <a:ext cx="1" cy="33729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45121" y="5726852"/>
            <a:ext cx="3626070" cy="400110"/>
          </a:xfrm>
          <a:prstGeom prst="rect">
            <a:avLst/>
          </a:prstGeom>
          <a:noFill/>
        </p:spPr>
        <p:txBody>
          <a:bodyPr wrap="square" rtlCol="0">
            <a:spAutoFit/>
          </a:bodyPr>
          <a:lstStyle/>
          <a:p>
            <a:r>
              <a:rPr lang="zh-CN" altLang="en-US" sz="2000" dirty="0">
                <a:latin typeface="+mn-ea"/>
              </a:rPr>
              <a:t>优化充电桩</a:t>
            </a:r>
            <a:r>
              <a:rPr lang="en-US" altLang="zh-CN" sz="2000" dirty="0">
                <a:latin typeface="+mn-ea"/>
              </a:rPr>
              <a:t>SCP</a:t>
            </a:r>
            <a:r>
              <a:rPr lang="zh-CN" altLang="en-US" sz="2000" dirty="0">
                <a:latin typeface="+mn-ea"/>
              </a:rPr>
              <a:t>部署数量与位置</a:t>
            </a:r>
          </a:p>
        </p:txBody>
      </p:sp>
      <p:sp>
        <p:nvSpPr>
          <p:cNvPr id="39" name="TextBox 38"/>
          <p:cNvSpPr txBox="1"/>
          <p:nvPr/>
        </p:nvSpPr>
        <p:spPr>
          <a:xfrm>
            <a:off x="7515487" y="5704114"/>
            <a:ext cx="3424158" cy="400110"/>
          </a:xfrm>
          <a:prstGeom prst="rect">
            <a:avLst/>
          </a:prstGeom>
          <a:noFill/>
        </p:spPr>
        <p:txBody>
          <a:bodyPr wrap="square" rtlCol="0">
            <a:spAutoFit/>
          </a:bodyPr>
          <a:lstStyle/>
          <a:p>
            <a:r>
              <a:rPr lang="zh-CN" altLang="en-US" sz="2000" dirty="0">
                <a:latin typeface="+mn-ea"/>
              </a:rPr>
              <a:t>最小化移动充电车</a:t>
            </a:r>
            <a:r>
              <a:rPr lang="en-US" altLang="zh-CN" sz="2000" dirty="0">
                <a:latin typeface="+mn-ea"/>
              </a:rPr>
              <a:t>MCV</a:t>
            </a:r>
            <a:r>
              <a:rPr lang="zh-CN" altLang="en-US" sz="2000" dirty="0">
                <a:latin typeface="+mn-ea"/>
              </a:rPr>
              <a:t>数量</a:t>
            </a:r>
          </a:p>
        </p:txBody>
      </p:sp>
      <p:grpSp>
        <p:nvGrpSpPr>
          <p:cNvPr id="7" name="组合 6">
            <a:extLst>
              <a:ext uri="{FF2B5EF4-FFF2-40B4-BE49-F238E27FC236}">
                <a16:creationId xmlns:a16="http://schemas.microsoft.com/office/drawing/2014/main" id="{60C677C9-9BE5-4529-8530-0FCEAF41FE99}"/>
              </a:ext>
            </a:extLst>
          </p:cNvPr>
          <p:cNvGrpSpPr/>
          <p:nvPr/>
        </p:nvGrpSpPr>
        <p:grpSpPr>
          <a:xfrm>
            <a:off x="3212239" y="3236699"/>
            <a:ext cx="2717904" cy="1376026"/>
            <a:chOff x="3212239" y="3236699"/>
            <a:chExt cx="2717904" cy="1376026"/>
          </a:xfrm>
        </p:grpSpPr>
        <p:sp>
          <p:nvSpPr>
            <p:cNvPr id="36" name="TextBox 35"/>
            <p:cNvSpPr txBox="1"/>
            <p:nvPr/>
          </p:nvSpPr>
          <p:spPr>
            <a:xfrm>
              <a:off x="3212239" y="3472125"/>
              <a:ext cx="2717904"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充电桩数量优化</a:t>
              </a:r>
            </a:p>
          </p:txBody>
        </p:sp>
        <p:sp>
          <p:nvSpPr>
            <p:cNvPr id="8" name="TextBox 7"/>
            <p:cNvSpPr txBox="1"/>
            <p:nvPr/>
          </p:nvSpPr>
          <p:spPr>
            <a:xfrm>
              <a:off x="3439076" y="3977173"/>
              <a:ext cx="2264229"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itchFamily="34" charset="-122"/>
                  <a:ea typeface="微软雅黑" pitchFamily="34" charset="-122"/>
                </a:rPr>
                <a:t>未知数量充电桩</a:t>
              </a:r>
            </a:p>
          </p:txBody>
        </p:sp>
        <p:sp>
          <p:nvSpPr>
            <p:cNvPr id="11" name="矩形 10"/>
            <p:cNvSpPr/>
            <p:nvPr/>
          </p:nvSpPr>
          <p:spPr>
            <a:xfrm>
              <a:off x="3378092" y="3236699"/>
              <a:ext cx="2386199" cy="13760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6226629" y="3727076"/>
            <a:ext cx="2322285" cy="1289905"/>
          </a:xfrm>
          <a:prstGeom prst="rect">
            <a:avLst/>
          </a:prstGeom>
          <a:noFill/>
        </p:spPr>
        <p:txBody>
          <a:bodyPr wrap="square" rtlCol="0">
            <a:spAutoFit/>
          </a:bodyPr>
          <a:lstStyle/>
          <a:p>
            <a:pPr marL="285750" indent="-285750">
              <a:lnSpc>
                <a:spcPct val="150000"/>
              </a:lnSpc>
              <a:buFont typeface="Arial" pitchFamily="34" charset="0"/>
              <a:buChar char="•"/>
            </a:pPr>
            <a:r>
              <a:rPr lang="zh-CN" altLang="en-US" dirty="0">
                <a:latin typeface="微软雅黑" pitchFamily="34" charset="-122"/>
                <a:ea typeface="微软雅黑" pitchFamily="34" charset="-122"/>
              </a:rPr>
              <a:t>出发点</a:t>
            </a:r>
            <a:r>
              <a:rPr lang="en-US" altLang="zh-CN" dirty="0">
                <a:latin typeface="微软雅黑" pitchFamily="34" charset="-122"/>
                <a:ea typeface="微软雅黑" pitchFamily="34" charset="-122"/>
              </a:rPr>
              <a:t>depot</a:t>
            </a:r>
            <a:r>
              <a:rPr lang="zh-CN" altLang="en-US" dirty="0">
                <a:latin typeface="微软雅黑" pitchFamily="34" charset="-122"/>
                <a:ea typeface="微软雅黑" pitchFamily="34" charset="-122"/>
              </a:rPr>
              <a:t>优化</a:t>
            </a:r>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a:latin typeface="微软雅黑" pitchFamily="34" charset="-122"/>
                <a:ea typeface="微软雅黑" pitchFamily="34" charset="-122"/>
              </a:rPr>
              <a:t>按需充电模式</a:t>
            </a:r>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a:latin typeface="微软雅黑" pitchFamily="34" charset="-122"/>
                <a:ea typeface="微软雅黑" pitchFamily="34" charset="-122"/>
              </a:rPr>
              <a:t>周期性充电模式</a:t>
            </a:r>
          </a:p>
        </p:txBody>
      </p:sp>
      <p:sp>
        <p:nvSpPr>
          <p:cNvPr id="41" name="矩形 40"/>
          <p:cNvSpPr/>
          <p:nvPr/>
        </p:nvSpPr>
        <p:spPr>
          <a:xfrm>
            <a:off x="6226629" y="3222171"/>
            <a:ext cx="2322285" cy="179481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 name="组合 2">
            <a:extLst>
              <a:ext uri="{FF2B5EF4-FFF2-40B4-BE49-F238E27FC236}">
                <a16:creationId xmlns:a16="http://schemas.microsoft.com/office/drawing/2014/main" id="{D72F4555-8A6C-4546-AA6B-39CEE6B36E8A}"/>
              </a:ext>
            </a:extLst>
          </p:cNvPr>
          <p:cNvGrpSpPr/>
          <p:nvPr/>
        </p:nvGrpSpPr>
        <p:grpSpPr>
          <a:xfrm>
            <a:off x="399290" y="3236699"/>
            <a:ext cx="3338891" cy="1376026"/>
            <a:chOff x="210012" y="2981748"/>
            <a:chExt cx="3338891" cy="1376026"/>
          </a:xfrm>
        </p:grpSpPr>
        <p:sp>
          <p:nvSpPr>
            <p:cNvPr id="35" name="TextBox 34"/>
            <p:cNvSpPr txBox="1"/>
            <p:nvPr/>
          </p:nvSpPr>
          <p:spPr>
            <a:xfrm>
              <a:off x="513913" y="3217174"/>
              <a:ext cx="3034990"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充电桩位置优化</a:t>
              </a:r>
            </a:p>
          </p:txBody>
        </p:sp>
        <p:sp>
          <p:nvSpPr>
            <p:cNvPr id="42" name="矩形 41">
              <a:extLst>
                <a:ext uri="{FF2B5EF4-FFF2-40B4-BE49-F238E27FC236}">
                  <a16:creationId xmlns:a16="http://schemas.microsoft.com/office/drawing/2014/main" id="{EE31FA22-9003-40ED-B0AB-17FB760FECE8}"/>
                </a:ext>
              </a:extLst>
            </p:cNvPr>
            <p:cNvSpPr/>
            <p:nvPr/>
          </p:nvSpPr>
          <p:spPr>
            <a:xfrm>
              <a:off x="210012" y="2981748"/>
              <a:ext cx="2472240" cy="13760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7">
              <a:extLst>
                <a:ext uri="{FF2B5EF4-FFF2-40B4-BE49-F238E27FC236}">
                  <a16:creationId xmlns:a16="http://schemas.microsoft.com/office/drawing/2014/main" id="{C3DBB138-331D-4051-9D8D-16D050C61D0F}"/>
                </a:ext>
              </a:extLst>
            </p:cNvPr>
            <p:cNvSpPr txBox="1"/>
            <p:nvPr/>
          </p:nvSpPr>
          <p:spPr>
            <a:xfrm>
              <a:off x="421526" y="3748647"/>
              <a:ext cx="2264229"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itchFamily="34" charset="-122"/>
                  <a:ea typeface="微软雅黑" pitchFamily="34" charset="-122"/>
                </a:rPr>
                <a:t>已知数量充电桩</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7992" y="324726"/>
            <a:ext cx="5884607" cy="523220"/>
          </a:xfrm>
          <a:prstGeom prst="rect">
            <a:avLst/>
          </a:prstGeom>
          <a:noFill/>
        </p:spPr>
        <p:txBody>
          <a:bodyPr wrap="square" rtlCol="0">
            <a:spAutoFit/>
          </a:bodyPr>
          <a:lstStyle/>
          <a:p>
            <a:pPr fontAlgn="base">
              <a:spcBef>
                <a:spcPct val="0"/>
              </a:spcBef>
              <a:spcAft>
                <a:spcPct val="0"/>
              </a:spcAft>
            </a:pPr>
            <a:r>
              <a:rPr lang="zh-CN" altLang="en-US" sz="2800" b="1" dirty="0">
                <a:solidFill>
                  <a:srgbClr val="04AEDA">
                    <a:lumMod val="75000"/>
                  </a:srgbClr>
                </a:solidFill>
                <a:latin typeface="微软雅黑" pitchFamily="34" charset="-122"/>
                <a:ea typeface="微软雅黑" pitchFamily="34" charset="-122"/>
                <a:cs typeface="+mj-cs"/>
              </a:rPr>
              <a:t>已知数量充电桩</a:t>
            </a:r>
            <a:r>
              <a:rPr lang="en-US" altLang="zh-CN" sz="2800" b="1" dirty="0">
                <a:solidFill>
                  <a:srgbClr val="04AEDA">
                    <a:lumMod val="75000"/>
                  </a:srgbClr>
                </a:solidFill>
                <a:latin typeface="微软雅黑" pitchFamily="34" charset="-122"/>
                <a:ea typeface="微软雅黑" pitchFamily="34" charset="-122"/>
                <a:cs typeface="+mj-cs"/>
              </a:rPr>
              <a:t>SCP</a:t>
            </a:r>
            <a:r>
              <a:rPr lang="zh-CN" altLang="en-US" sz="2800" b="1" dirty="0">
                <a:solidFill>
                  <a:srgbClr val="04AEDA">
                    <a:lumMod val="75000"/>
                  </a:srgbClr>
                </a:solidFill>
                <a:latin typeface="微软雅黑" pitchFamily="34" charset="-122"/>
                <a:ea typeface="微软雅黑" pitchFamily="34" charset="-122"/>
                <a:cs typeface="+mj-cs"/>
              </a:rPr>
              <a:t>优化部署</a:t>
            </a:r>
          </a:p>
        </p:txBody>
      </p:sp>
      <p:grpSp>
        <p:nvGrpSpPr>
          <p:cNvPr id="59" name="组合 58"/>
          <p:cNvGrpSpPr/>
          <p:nvPr/>
        </p:nvGrpSpPr>
        <p:grpSpPr>
          <a:xfrm>
            <a:off x="353966" y="991178"/>
            <a:ext cx="11514794" cy="648072"/>
            <a:chOff x="725379" y="1130318"/>
            <a:chExt cx="11514794" cy="648072"/>
          </a:xfrm>
        </p:grpSpPr>
        <p:sp>
          <p:nvSpPr>
            <p:cNvPr id="60" name="箭头: V 形 75">
              <a:extLst>
                <a:ext uri="{FF2B5EF4-FFF2-40B4-BE49-F238E27FC236}">
                  <a16:creationId xmlns:a16="http://schemas.microsoft.com/office/drawing/2014/main" id="{88349A5F-65E5-4D7B-9F8D-CEA34C94CEAB}"/>
                </a:ext>
              </a:extLst>
            </p:cNvPr>
            <p:cNvSpPr/>
            <p:nvPr/>
          </p:nvSpPr>
          <p:spPr>
            <a:xfrm>
              <a:off x="11563795" y="1130318"/>
              <a:ext cx="676378" cy="648072"/>
            </a:xfrm>
            <a:prstGeom prst="chevron">
              <a:avLst/>
            </a:prstGeom>
            <a:solidFill>
              <a:schemeClr val="bg1">
                <a:lumMod val="65000"/>
              </a:schemeClr>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solidFill>
                  <a:sysClr val="window" lastClr="FFFFFF"/>
                </a:solidFill>
                <a:latin typeface="Arial" panose="020B0604020202020204" pitchFamily="34" charset="0"/>
                <a:ea typeface="微软雅黑" panose="020B0503020204020204" pitchFamily="34" charset="-122"/>
              </a:endParaRPr>
            </a:p>
          </p:txBody>
        </p:sp>
        <p:grpSp>
          <p:nvGrpSpPr>
            <p:cNvPr id="61" name="组合 60"/>
            <p:cNvGrpSpPr/>
            <p:nvPr/>
          </p:nvGrpSpPr>
          <p:grpSpPr>
            <a:xfrm>
              <a:off x="725379" y="1322678"/>
              <a:ext cx="11176605" cy="455708"/>
              <a:chOff x="725379" y="1322678"/>
              <a:chExt cx="11176605" cy="455708"/>
            </a:xfrm>
          </p:grpSpPr>
          <p:grpSp>
            <p:nvGrpSpPr>
              <p:cNvPr id="62" name="Group 3"/>
              <p:cNvGrpSpPr/>
              <p:nvPr/>
            </p:nvGrpSpPr>
            <p:grpSpPr>
              <a:xfrm>
                <a:off x="725379" y="1322686"/>
                <a:ext cx="5393692" cy="455700"/>
                <a:chOff x="1424694" y="3583743"/>
                <a:chExt cx="2890071" cy="432090"/>
              </a:xfrm>
              <a:solidFill>
                <a:srgbClr val="5FBCDB"/>
              </a:solidFill>
            </p:grpSpPr>
            <p:sp>
              <p:nvSpPr>
                <p:cNvPr id="72" name="Round Same Side Corner Rectangle 4"/>
                <p:cNvSpPr/>
                <p:nvPr/>
              </p:nvSpPr>
              <p:spPr>
                <a:xfrm rot="16200000">
                  <a:off x="2744879" y="2263558"/>
                  <a:ext cx="249701" cy="2890071"/>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Oval 13"/>
                <p:cNvSpPr/>
                <p:nvPr/>
              </p:nvSpPr>
              <p:spPr>
                <a:xfrm>
                  <a:off x="2709483" y="3695342"/>
                  <a:ext cx="320492" cy="3204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5" name="Group 10">
                <a:extLst>
                  <a:ext uri="{FF2B5EF4-FFF2-40B4-BE49-F238E27FC236}">
                    <a16:creationId xmlns:a16="http://schemas.microsoft.com/office/drawing/2014/main" id="{84B742E0-D903-4943-AF5D-8DFBCFC38330}"/>
                  </a:ext>
                </a:extLst>
              </p:cNvPr>
              <p:cNvGrpSpPr/>
              <p:nvPr/>
            </p:nvGrpSpPr>
            <p:grpSpPr>
              <a:xfrm>
                <a:off x="6119070" y="1322678"/>
                <a:ext cx="5782914" cy="432354"/>
                <a:chOff x="1387220" y="3583745"/>
                <a:chExt cx="3105820" cy="409959"/>
              </a:xfrm>
              <a:solidFill>
                <a:schemeClr val="bg1">
                  <a:lumMod val="65000"/>
                </a:schemeClr>
              </a:solidFill>
            </p:grpSpPr>
            <p:sp>
              <p:nvSpPr>
                <p:cNvPr id="66" name="Round Same Side Corner Rectangle 6">
                  <a:extLst>
                    <a:ext uri="{FF2B5EF4-FFF2-40B4-BE49-F238E27FC236}">
                      <a16:creationId xmlns:a16="http://schemas.microsoft.com/office/drawing/2014/main" id="{58A4DEBC-F155-41FE-A67C-3EE796C30113}"/>
                    </a:ext>
                  </a:extLst>
                </p:cNvPr>
                <p:cNvSpPr/>
                <p:nvPr/>
              </p:nvSpPr>
              <p:spPr>
                <a:xfrm rot="5400000" flipH="1">
                  <a:off x="2815280" y="2155685"/>
                  <a:ext cx="249700" cy="3105820"/>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Oval 14">
                  <a:extLst>
                    <a:ext uri="{FF2B5EF4-FFF2-40B4-BE49-F238E27FC236}">
                      <a16:creationId xmlns:a16="http://schemas.microsoft.com/office/drawing/2014/main" id="{C7C58BE1-D139-4FC5-A0BF-2D4967ABFCA0}"/>
                    </a:ext>
                  </a:extLst>
                </p:cNvPr>
                <p:cNvSpPr/>
                <p:nvPr/>
              </p:nvSpPr>
              <p:spPr>
                <a:xfrm>
                  <a:off x="2779884" y="3673212"/>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2" name="TextBox 1"/>
          <p:cNvSpPr txBox="1"/>
          <p:nvPr/>
        </p:nvSpPr>
        <p:spPr>
          <a:xfrm>
            <a:off x="1589314" y="1676579"/>
            <a:ext cx="3178628"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部署区域确定</a:t>
            </a:r>
          </a:p>
        </p:txBody>
      </p:sp>
      <p:sp>
        <p:nvSpPr>
          <p:cNvPr id="74" name="TextBox 73"/>
          <p:cNvSpPr txBox="1"/>
          <p:nvPr/>
        </p:nvSpPr>
        <p:spPr>
          <a:xfrm>
            <a:off x="6812600" y="1766519"/>
            <a:ext cx="3661742"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充电桩</a:t>
            </a:r>
            <a:r>
              <a:rPr lang="en-US" altLang="zh-CN" sz="2000" dirty="0">
                <a:latin typeface="微软雅黑" pitchFamily="34" charset="-122"/>
                <a:ea typeface="微软雅黑" pitchFamily="34" charset="-122"/>
              </a:rPr>
              <a:t>SCP</a:t>
            </a:r>
            <a:r>
              <a:rPr lang="zh-CN" altLang="en-US" sz="2000" dirty="0">
                <a:latin typeface="微软雅黑" pitchFamily="34" charset="-122"/>
                <a:ea typeface="微软雅黑" pitchFamily="34" charset="-122"/>
              </a:rPr>
              <a:t>具体部署位置确定</a:t>
            </a:r>
          </a:p>
        </p:txBody>
      </p:sp>
      <p:sp>
        <p:nvSpPr>
          <p:cNvPr id="5" name="TextBox 4"/>
          <p:cNvSpPr txBox="1"/>
          <p:nvPr/>
        </p:nvSpPr>
        <p:spPr>
          <a:xfrm>
            <a:off x="1988457" y="816905"/>
            <a:ext cx="8447314" cy="369332"/>
          </a:xfrm>
          <a:prstGeom prst="rect">
            <a:avLst/>
          </a:prstGeom>
          <a:noFill/>
        </p:spPr>
        <p:txBody>
          <a:bodyPr wrap="square" rtlCol="0">
            <a:spAutoFit/>
          </a:bodyPr>
          <a:lstStyle/>
          <a:p>
            <a:r>
              <a:rPr lang="zh-CN" altLang="en-US" dirty="0">
                <a:latin typeface="微软雅黑" pitchFamily="34" charset="-122"/>
                <a:ea typeface="微软雅黑" pitchFamily="34" charset="-122"/>
              </a:rPr>
              <a:t>目标：尽可能扩大每个充电桩部署范围内电单车数量以找到最优充电桩部署位置</a:t>
            </a:r>
          </a:p>
        </p:txBody>
      </p:sp>
      <p:sp>
        <p:nvSpPr>
          <p:cNvPr id="6" name="矩形 5"/>
          <p:cNvSpPr/>
          <p:nvPr/>
        </p:nvSpPr>
        <p:spPr>
          <a:xfrm>
            <a:off x="464457" y="1645871"/>
            <a:ext cx="5747657" cy="49647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 name="图片 2">
            <a:extLst>
              <a:ext uri="{FF2B5EF4-FFF2-40B4-BE49-F238E27FC236}">
                <a16:creationId xmlns:a16="http://schemas.microsoft.com/office/drawing/2014/main" id="{3ABDE802-8C30-43E8-9365-1E52EB42A1C7}"/>
              </a:ext>
            </a:extLst>
          </p:cNvPr>
          <p:cNvPicPr>
            <a:picLocks noChangeAspect="1"/>
          </p:cNvPicPr>
          <p:nvPr/>
        </p:nvPicPr>
        <p:blipFill>
          <a:blip r:embed="rId4"/>
          <a:stretch>
            <a:fillRect/>
          </a:stretch>
        </p:blipFill>
        <p:spPr>
          <a:xfrm>
            <a:off x="798107" y="2019458"/>
            <a:ext cx="4949550" cy="443886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1*l_i*1_3"/>
  <p:tag name="KSO_WM_UNIT_CLEAR" val="1"/>
  <p:tag name="KSO_WM_UNIT_LAYERLEVEL" val="1_1"/>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3_1"/>
  <p:tag name="KSO_WM_UNIT_ID" val="custom160337_11*l_h_f*1_3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1*l_i*1_3"/>
  <p:tag name="KSO_WM_UNIT_CLEAR" val="1"/>
  <p:tag name="KSO_WM_UNIT_LAYERLEVEL" val="1_1"/>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2_1"/>
  <p:tag name="KSO_WM_UNIT_ID" val="custom160337_11*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1*l_i*1_2"/>
  <p:tag name="KSO_WM_UNIT_CLEAR" val="1"/>
  <p:tag name="KSO_WM_UNIT_LAYERLEVEL" val="1_1"/>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1*l_i*1_1"/>
  <p:tag name="KSO_WM_UNIT_CLEAR" val="1"/>
  <p:tag name="KSO_WM_UNIT_LAYERLEVEL" val="1_1"/>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9*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64"/>
  <p:tag name="KSO_WM_UNIT_TYPE" val="l_h_a"/>
  <p:tag name="KSO_WM_UNIT_INDEX" val="1_1_1"/>
  <p:tag name="KSO_WM_UNIT_ID" val="diagram160464_3*l_h_a*1_1_1"/>
  <p:tag name="KSO_WM_UNIT_CLEAR" val="1"/>
  <p:tag name="KSO_WM_UNIT_LAYERLEVEL" val="1_1_1"/>
  <p:tag name="KSO_WM_UNIT_VALUE" val="30"/>
  <p:tag name="KSO_WM_UNIT_HIGHLIGHT" val="0"/>
  <p:tag name="KSO_WM_UNIT_COMPATIBLE" val="0"/>
  <p:tag name="KSO_WM_UNIT_PRESET_TEXT_INDEX" val="3"/>
  <p:tag name="KSO_WM_BEAUTIFY_FLAG" val="#wm#"/>
  <p:tag name="KSO_WM_TAG_VERSION" val="1.0"/>
  <p:tag name="KSO_WM_UNIT_PRESET_TEXT_LEN" val="17"/>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9*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9*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64"/>
  <p:tag name="KSO_WM_UNIT_TYPE" val="l_h_a"/>
  <p:tag name="KSO_WM_UNIT_INDEX" val="1_1_1"/>
  <p:tag name="KSO_WM_UNIT_ID" val="diagram160464_3*l_h_a*1_1_1"/>
  <p:tag name="KSO_WM_UNIT_CLEAR" val="1"/>
  <p:tag name="KSO_WM_UNIT_LAYERLEVEL" val="1_1_1"/>
  <p:tag name="KSO_WM_UNIT_VALUE" val="30"/>
  <p:tag name="KSO_WM_UNIT_HIGHLIGHT" val="0"/>
  <p:tag name="KSO_WM_UNIT_COMPATIBLE" val="0"/>
  <p:tag name="KSO_WM_UNIT_PRESET_TEXT_INDEX" val="3"/>
  <p:tag name="KSO_WM_BEAUTIFY_FLAG" val="#wm#"/>
  <p:tag name="KSO_WM_TAG_VERSION" val="1.0"/>
  <p:tag name="KSO_WM_UNIT_PRESET_TEXT_LEN" val="17"/>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64"/>
  <p:tag name="KSO_WM_UNIT_TYPE" val="l_h_a"/>
  <p:tag name="KSO_WM_UNIT_INDEX" val="1_1_1"/>
  <p:tag name="KSO_WM_UNIT_ID" val="diagram160464_3*l_h_a*1_1_1"/>
  <p:tag name="KSO_WM_UNIT_CLEAR" val="1"/>
  <p:tag name="KSO_WM_UNIT_LAYERLEVEL" val="1_1_1"/>
  <p:tag name="KSO_WM_UNIT_VALUE" val="30"/>
  <p:tag name="KSO_WM_UNIT_HIGHLIGHT" val="0"/>
  <p:tag name="KSO_WM_UNIT_COMPATIBLE" val="0"/>
  <p:tag name="KSO_WM_UNIT_PRESET_TEXT_INDEX" val="3"/>
  <p:tag name="KSO_WM_BEAUTIFY_FLAG" val="#wm#"/>
  <p:tag name="KSO_WM_TAG_VERSION" val="1.0"/>
  <p:tag name="KSO_WM_UNIT_PRESET_TEXT_LEN" val="17"/>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64"/>
  <p:tag name="KSO_WM_UNIT_TYPE" val="l_h_a"/>
  <p:tag name="KSO_WM_UNIT_INDEX" val="1_1_1"/>
  <p:tag name="KSO_WM_UNIT_ID" val="diagram160464_3*l_h_a*1_1_1"/>
  <p:tag name="KSO_WM_UNIT_CLEAR" val="1"/>
  <p:tag name="KSO_WM_UNIT_LAYERLEVEL" val="1_1_1"/>
  <p:tag name="KSO_WM_UNIT_VALUE" val="30"/>
  <p:tag name="KSO_WM_UNIT_HIGHLIGHT" val="0"/>
  <p:tag name="KSO_WM_UNIT_COMPATIBLE" val="0"/>
  <p:tag name="KSO_WM_UNIT_PRESET_TEXT_INDEX" val="3"/>
  <p:tag name="KSO_WM_BEAUTIFY_FLAG" val="#wm#"/>
  <p:tag name="KSO_WM_TAG_VERSION" val="1.0"/>
  <p:tag name="KSO_WM_UNIT_PRESET_TEXT_LEN" val="17"/>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9*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9"/>
  <p:tag name="KSO_WM_SLIDE_INDEX" val="29"/>
  <p:tag name="KSO_WM_SLIDE_ITEM_CNT" val="1"/>
  <p:tag name="KSO_WM_SLIDE_LAYOUT" val="a"/>
  <p:tag name="KSO_WM_SLIDE_LAYOUT_CNT" val="1"/>
  <p:tag name="KSO_WM_SLIDE_TYPE" val="endPage"/>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9*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9*a*1"/>
  <p:tag name="KSO_WM_UNIT_CLEAR" val="1"/>
  <p:tag name="KSO_WM_UNIT_LAYERLEVEL" val="1"/>
  <p:tag name="KSO_WM_UNIT_ISCONTENTSTITLE" val="1"/>
  <p:tag name="KSO_WM_UNIT_VALUE" val="7"/>
  <p:tag name="KSO_WM_UNIT_HIGHLIGHT" val="0"/>
  <p:tag name="KSO_WM_UNIT_COMPATIBLE" val="0"/>
  <p:tag name="KSO_WM_UNIT_PRESET_TEXT" val="CONTENTS"/>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1*i*0"/>
  <p:tag name="KSO_WM_TEMPLATE_CATEGORY" val="custom"/>
  <p:tag name="KSO_WM_TEMPLATE_INDEX" val="160337"/>
  <p:tag name="KSO_WM_UNIT_INDEX" val="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1*i*5"/>
  <p:tag name="KSO_WM_TEMPLATE_CATEGORY" val="custom"/>
  <p:tag name="KSO_WM_TEMPLATE_INDEX" val="160337"/>
  <p:tag name="KSO_WM_UNIT_INDEX" val="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1*i*10"/>
  <p:tag name="KSO_WM_TEMPLATE_CATEGORY" val="custom"/>
  <p:tag name="KSO_WM_TEMPLATE_INDEX" val="160337"/>
  <p:tag name="KSO_WM_UNIT_INDEX" val="1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5_1"/>
  <p:tag name="KSO_WM_UNIT_ID" val="custom160337_11*l_h_f*1_5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heme/theme1.xml><?xml version="1.0" encoding="utf-8"?>
<a:theme xmlns:a="http://schemas.openxmlformats.org/drawingml/2006/main" name="Aalo - 副本">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Aalo - 副本</Template>
  <TotalTime>2977</TotalTime>
  <Words>2603</Words>
  <Application>Microsoft Office PowerPoint</Application>
  <PresentationFormat>宽屏</PresentationFormat>
  <Paragraphs>374</Paragraphs>
  <Slides>30</Slides>
  <Notes>9</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30</vt:i4>
      </vt:variant>
    </vt:vector>
  </HeadingPairs>
  <TitlesOfParts>
    <vt:vector size="45" baseType="lpstr">
      <vt:lpstr>Adobe 楷体 Std R</vt:lpstr>
      <vt:lpstr>等线</vt:lpstr>
      <vt:lpstr>方正姚体</vt:lpstr>
      <vt:lpstr>黑体</vt:lpstr>
      <vt:lpstr>微软雅黑</vt:lpstr>
      <vt:lpstr>Arial</vt:lpstr>
      <vt:lpstr>Arial Black</vt:lpstr>
      <vt:lpstr>Calibri</vt:lpstr>
      <vt:lpstr>Cambria Math</vt:lpstr>
      <vt:lpstr>MV Boli</vt:lpstr>
      <vt:lpstr>Times New Roman</vt:lpstr>
      <vt:lpstr>Webdings</vt:lpstr>
      <vt:lpstr>Wingdings</vt:lpstr>
      <vt:lpstr>Aalo - 副本</vt:lpstr>
      <vt:lpstr>A000120141114A22KWBG</vt:lpstr>
      <vt:lpstr>基于共享电单车的充电规划及其可调度性研究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已知数量充电桩SCP优化部署</vt:lpstr>
      <vt:lpstr>未知数量充电桩SCP优化部署</vt:lpstr>
      <vt:lpstr>未知数量充电桩SCP优化部署</vt:lpstr>
      <vt:lpstr>未知数量充电桩SCP优化部署</vt:lpstr>
      <vt:lpstr>未知数量充电桩SCP优化部署</vt:lpstr>
      <vt:lpstr>实验-已知数量充电桩SCP优化部署</vt:lpstr>
      <vt:lpstr>实验-已知数量充电桩SCP优化部署</vt:lpstr>
      <vt:lpstr>实验-未知数量充电桩SCP优化部署</vt:lpstr>
      <vt:lpstr>MCV可调度性研究与数量优化</vt:lpstr>
      <vt:lpstr>MCV可调度性研究与数量优化</vt:lpstr>
      <vt:lpstr>MCV可调度性研究与数量优化</vt:lpstr>
      <vt:lpstr>MCV可调度性研究与数量优化</vt:lpstr>
      <vt:lpstr>MCV可调度性研究与数量优化</vt:lpstr>
      <vt:lpstr>MCV可调度性研究与数量优化</vt:lpstr>
      <vt:lpstr>MCV可调度性研究与数量优化</vt:lpstr>
      <vt:lpstr>MCV可调度性研究与数量优化</vt:lpstr>
      <vt:lpstr>MCV可调度性研究与数量优化</vt:lpstr>
      <vt:lpstr>MCV可调度性研究与数量优化</vt:lpstr>
      <vt:lpstr>MCV可调度性研究与数量优化</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ji</dc:creator>
  <cp:lastModifiedBy>ZYW</cp:lastModifiedBy>
  <cp:revision>248</cp:revision>
  <dcterms:created xsi:type="dcterms:W3CDTF">2017-01-15T08:03:00Z</dcterms:created>
  <dcterms:modified xsi:type="dcterms:W3CDTF">2018-12-23T12:56:28Z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