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59" r:id="rId11"/>
    <p:sldId id="264" r:id="rId12"/>
    <p:sldId id="265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4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6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2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0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4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8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1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3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1C1F4-6ABF-4EFA-90D5-B3F216C913A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9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nasa.gov/dataset/Turbofan-engine-degradation-simulation-data-set/vrks-gjie" TargetMode="External"/><Relationship Id="rId7" Type="http://schemas.openxmlformats.org/officeDocument/2006/relationships/hyperlink" Target="https://aws.amazon.com/lambda/" TargetMode="External"/><Relationship Id="rId2" Type="http://schemas.openxmlformats.org/officeDocument/2006/relationships/hyperlink" Target="https://aws.amazon.com/cloudform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AmazonCloudWatch/latest/events/WhatIsCloudWatchEvents.html" TargetMode="External"/><Relationship Id="rId5" Type="http://schemas.openxmlformats.org/officeDocument/2006/relationships/hyperlink" Target="https://aws.amazon.com/sagemaker/" TargetMode="External"/><Relationship Id="rId4" Type="http://schemas.openxmlformats.org/officeDocument/2006/relationships/hyperlink" Target="https://aws.amazon.com/s3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solutions/latest/predictive-maintenance-using-machine-learning/deployment.html#step2" TargetMode="External"/><Relationship Id="rId2" Type="http://schemas.openxmlformats.org/officeDocument/2006/relationships/hyperlink" Target="https://docs.aws.amazon.com/solutions/latest/predictive-maintenance-using-machine-learning/deployment.html#step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aws.amazon.com/solutions/latest/predictive-maintenance-using-machine-learning/deployment.html#step4" TargetMode="External"/><Relationship Id="rId4" Type="http://schemas.openxmlformats.org/officeDocument/2006/relationships/hyperlink" Target="https://docs.aws.amazon.com/solutions/latest/predictive-maintenance-using-machine-learning/deployment.html#step3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iot/latest/developerguide/iot-rule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ws.amazon.com/iotanalytics/latest/APIReference/API_Channel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getting-started-with-iot-analytics-on-aws-5f2093bcf70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AWS IoT pipeline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9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AWS </a:t>
            </a:r>
            <a:r>
              <a:rPr lang="en-US" smtClean="0"/>
              <a:t>Predictive maintenance architecture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69" y="1402175"/>
            <a:ext cx="7236070" cy="465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1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AWS Predictive maintenance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This solution includes an </a:t>
            </a:r>
            <a:r>
              <a:rPr lang="en-US">
                <a:hlinkClick r:id="rId2"/>
              </a:rPr>
              <a:t>AWS CloudFormation</a:t>
            </a:r>
            <a:r>
              <a:rPr lang="en-US"/>
              <a:t> template that deploys an example dataset of a </a:t>
            </a:r>
            <a:r>
              <a:rPr lang="en-US">
                <a:hlinkClick r:id="rId3"/>
              </a:rPr>
              <a:t>turbofan degradation simulation</a:t>
            </a:r>
            <a:r>
              <a:rPr lang="en-US"/>
              <a:t> contained in an </a:t>
            </a:r>
            <a:r>
              <a:rPr lang="en-US">
                <a:hlinkClick r:id="rId4"/>
              </a:rPr>
              <a:t>Amazon Simple Storage Service</a:t>
            </a:r>
            <a:r>
              <a:rPr lang="en-US"/>
              <a:t> (Amazon S3) bucket and an </a:t>
            </a:r>
            <a:r>
              <a:rPr lang="en-US">
                <a:hlinkClick r:id="rId5"/>
              </a:rPr>
              <a:t>Amazon SageMaker</a:t>
            </a:r>
            <a:r>
              <a:rPr lang="en-US"/>
              <a:t> endpoint with an ML model that will be trained on the dataset to predict remaining useful life (RUL).</a:t>
            </a:r>
          </a:p>
          <a:p>
            <a:r>
              <a:rPr lang="en-US"/>
              <a:t>The solution uses a SageMaker notebook instance to orchestrate the model, and a SageMaker training instance to perform the training. The training code and trained model are stored in the solution's Amazon S3 bucket.</a:t>
            </a:r>
          </a:p>
          <a:p>
            <a:r>
              <a:rPr lang="en-US"/>
              <a:t>The solution also deploys an </a:t>
            </a:r>
            <a:r>
              <a:rPr lang="en-US">
                <a:hlinkClick r:id="rId6"/>
              </a:rPr>
              <a:t>Amazon CloudWatch Events</a:t>
            </a:r>
            <a:r>
              <a:rPr lang="en-US"/>
              <a:t> rule that is configured to run once per day. The rule is configured to trigger an </a:t>
            </a:r>
            <a:r>
              <a:rPr lang="en-US">
                <a:hlinkClick r:id="rId7"/>
              </a:rPr>
              <a:t>AWS Lambda</a:t>
            </a:r>
            <a:r>
              <a:rPr lang="en-US"/>
              <a:t> function that creates an Amazon SageMaker batch transform job that uses the trained model to predict RUL from the example dataset.</a:t>
            </a:r>
          </a:p>
        </p:txBody>
      </p:sp>
    </p:spTree>
    <p:extLst>
      <p:ext uri="{BB962C8B-B14F-4D97-AF65-F5344CB8AC3E}">
        <p14:creationId xmlns:p14="http://schemas.microsoft.com/office/powerpoint/2010/main" val="232271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Steps to deploy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>
                <a:hlinkClick r:id="rId2"/>
              </a:rPr>
              <a:t>Step 1. Launch the Stack</a:t>
            </a:r>
            <a:endParaRPr lang="en-US"/>
          </a:p>
          <a:p>
            <a:pPr lvl="1"/>
            <a:r>
              <a:rPr lang="en-US"/>
              <a:t>Launch the AWS CloudFormation template into your AWS account.</a:t>
            </a:r>
          </a:p>
          <a:p>
            <a:pPr lvl="1"/>
            <a:r>
              <a:rPr lang="en-US"/>
              <a:t>Enter values for the required parameters: </a:t>
            </a:r>
            <a:r>
              <a:rPr lang="en-US" b="1"/>
              <a:t>Stack Name</a:t>
            </a:r>
            <a:r>
              <a:rPr lang="en-US"/>
              <a:t>, </a:t>
            </a:r>
            <a:r>
              <a:rPr lang="en-US" b="1"/>
              <a:t>Model and Data Bucket Name</a:t>
            </a:r>
            <a:endParaRPr lang="en-US"/>
          </a:p>
          <a:p>
            <a:pPr lvl="1"/>
            <a:r>
              <a:rPr lang="en-US"/>
              <a:t>Review the other template parameters, and adjust if necessary.</a:t>
            </a:r>
          </a:p>
          <a:p>
            <a:r>
              <a:rPr lang="en-US">
                <a:hlinkClick r:id="rId3"/>
              </a:rPr>
              <a:t>Step 2. Run the Notebook</a:t>
            </a:r>
            <a:endParaRPr lang="en-US"/>
          </a:p>
          <a:p>
            <a:pPr lvl="1"/>
            <a:r>
              <a:rPr lang="en-US"/>
              <a:t>Run the Jupyter Notebook to train the ML model.</a:t>
            </a:r>
          </a:p>
          <a:p>
            <a:r>
              <a:rPr lang="en-US">
                <a:hlinkClick r:id="rId4"/>
              </a:rPr>
              <a:t>Step 3. Enable the CloudWatch Events Rule</a:t>
            </a:r>
            <a:endParaRPr lang="en-US"/>
          </a:p>
          <a:p>
            <a:pPr lvl="1"/>
            <a:r>
              <a:rPr lang="en-US"/>
              <a:t>Enable the Amazon CloudWatch Events rule.</a:t>
            </a:r>
          </a:p>
          <a:p>
            <a:r>
              <a:rPr lang="en-US">
                <a:hlinkClick r:id="rId5"/>
              </a:rPr>
              <a:t>Step 4. Verify the Lambda Function Is Processing Data</a:t>
            </a:r>
            <a:endParaRPr lang="en-US"/>
          </a:p>
          <a:p>
            <a:pPr lvl="1"/>
            <a:r>
              <a:rPr lang="en-US"/>
              <a:t>Verify that the AWS Lambda function is processing data.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63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Amazon CloudWatch </a:t>
            </a:r>
            <a:r>
              <a:rPr lang="en-US" smtClean="0"/>
              <a:t>Events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Events</a:t>
            </a:r>
            <a:endParaRPr lang="en-US"/>
          </a:p>
          <a:p>
            <a:pPr lvl="1"/>
            <a:r>
              <a:rPr lang="en-US" smtClean="0"/>
              <a:t>An event indicates a change in AWS environment</a:t>
            </a:r>
          </a:p>
          <a:p>
            <a:pPr lvl="1"/>
            <a:r>
              <a:rPr lang="en-US" smtClean="0"/>
              <a:t>E.g. EC2 instance changes from pending to running</a:t>
            </a:r>
          </a:p>
          <a:p>
            <a:r>
              <a:rPr lang="en-US" smtClean="0"/>
              <a:t>Rules</a:t>
            </a:r>
          </a:p>
          <a:p>
            <a:pPr lvl="1"/>
            <a:r>
              <a:rPr lang="en-US" smtClean="0"/>
              <a:t>A rule matches incoming events and routes them to targets</a:t>
            </a:r>
          </a:p>
          <a:p>
            <a:r>
              <a:rPr lang="en-US" smtClean="0"/>
              <a:t>Targets</a:t>
            </a:r>
          </a:p>
          <a:p>
            <a:pPr lvl="1"/>
            <a:r>
              <a:rPr lang="en-US" smtClean="0"/>
              <a:t>A target processes events</a:t>
            </a:r>
          </a:p>
          <a:p>
            <a:pPr lvl="1"/>
            <a:r>
              <a:rPr lang="en-US" smtClean="0"/>
              <a:t>E.g. Lambda functions, EC2 instances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78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Lambda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Configure code to run in response to events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6" y="2852783"/>
            <a:ext cx="11063287" cy="266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9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IoT core platform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8" y="1620684"/>
            <a:ext cx="6796454" cy="52333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27630" y="1620684"/>
            <a:ext cx="4706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Gateway currently supports MQTT, </a:t>
            </a:r>
            <a:endParaRPr lang="en-US" smtClean="0"/>
          </a:p>
          <a:p>
            <a:r>
              <a:rPr lang="en-US" smtClean="0"/>
              <a:t>WebSockets</a:t>
            </a:r>
            <a:r>
              <a:rPr lang="en-US"/>
              <a:t>, and HTTP 1.1 protocols</a:t>
            </a:r>
          </a:p>
        </p:txBody>
      </p:sp>
      <p:sp>
        <p:nvSpPr>
          <p:cNvPr id="6" name="Rectangle 5"/>
          <p:cNvSpPr/>
          <p:nvPr/>
        </p:nvSpPr>
        <p:spPr>
          <a:xfrm>
            <a:off x="7127630" y="2599244"/>
            <a:ext cx="49412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Once an MQTT message is received from an IoT device (a thing), we use </a:t>
            </a:r>
            <a:r>
              <a:rPr lang="en-US">
                <a:hlinkClick r:id="rId3"/>
              </a:rPr>
              <a:t>AWS IoT Rules</a:t>
            </a:r>
            <a:r>
              <a:rPr lang="en-US"/>
              <a:t> to send message data to an </a:t>
            </a:r>
            <a:r>
              <a:rPr lang="en-US">
                <a:hlinkClick r:id="rId4"/>
              </a:rPr>
              <a:t>AWS IoT Analytics Channel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798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CloudFormation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Use the CloudFormation template, iot-analytics.yaml, to create an IoT Analytics stack containing (17) resources, including the following.</a:t>
            </a:r>
          </a:p>
          <a:p>
            <a:pPr lvl="1"/>
            <a:r>
              <a:rPr lang="en-US"/>
              <a:t>(3) AWS IoT Things</a:t>
            </a:r>
          </a:p>
          <a:p>
            <a:pPr lvl="1"/>
            <a:r>
              <a:rPr lang="en-US"/>
              <a:t>(1) AWS IoT Core Topic Rule</a:t>
            </a:r>
          </a:p>
          <a:p>
            <a:pPr lvl="1"/>
            <a:r>
              <a:rPr lang="en-US"/>
              <a:t>(1) AWS IoT Analytics Channel, Pipeline, Data store, and Data set</a:t>
            </a:r>
          </a:p>
          <a:p>
            <a:pPr lvl="1"/>
            <a:r>
              <a:rPr lang="en-US"/>
              <a:t>(1) AWS Lambda and Lambda Permission</a:t>
            </a:r>
          </a:p>
          <a:p>
            <a:pPr lvl="1"/>
            <a:r>
              <a:rPr lang="en-US"/>
              <a:t>(1) Amazon S3 Bucket</a:t>
            </a:r>
          </a:p>
          <a:p>
            <a:pPr lvl="1"/>
            <a:r>
              <a:rPr lang="en-US"/>
              <a:t>(1) Amazon SageMaker Notebook Instance</a:t>
            </a:r>
          </a:p>
          <a:p>
            <a:pPr lvl="1"/>
            <a:r>
              <a:rPr lang="en-US"/>
              <a:t>(5) AWS IAM Roles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73015" y="5807631"/>
            <a:ext cx="10087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://towardsdatascience.com/getting-started-with-iot-analytics-on-aws-5f2093bcf704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4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IoT Analytics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8464"/>
            <a:ext cx="7153834" cy="544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2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IoT Analytics Channel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smtClean="0"/>
              <a:t>WS </a:t>
            </a:r>
            <a:r>
              <a:rPr lang="en-US"/>
              <a:t>IoT Analytics Channel pulls messages or data into IoT Analytics from other </a:t>
            </a:r>
            <a:r>
              <a:rPr lang="en-US"/>
              <a:t>AWS </a:t>
            </a:r>
            <a:r>
              <a:rPr lang="en-US" smtClean="0"/>
              <a:t>sources</a:t>
            </a:r>
          </a:p>
          <a:p>
            <a:pPr lvl="1"/>
            <a:r>
              <a:rPr lang="en-US" smtClean="0"/>
              <a:t>E.g. </a:t>
            </a:r>
            <a:r>
              <a:rPr lang="en-US"/>
              <a:t>Amazon S3, Amazon Kinesis, or Amazon IoT Core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24" y="3121749"/>
            <a:ext cx="5705754" cy="357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4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 </a:t>
            </a:r>
            <a:r>
              <a:rPr lang="en-US"/>
              <a:t>Analytics </a:t>
            </a:r>
            <a:r>
              <a:rPr lang="en-US" smtClean="0"/>
              <a:t>Pipeline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AWS IoT Analytics Pipeline consumes messages from one or more Channels. Pipelines transform, filter, and enrich the messages before storing them in IoT Analytics Data stores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3174375"/>
            <a:ext cx="5943600" cy="353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1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 Analytics </a:t>
            </a:r>
            <a:r>
              <a:rPr lang="en-US"/>
              <a:t>Data </a:t>
            </a:r>
            <a:r>
              <a:rPr lang="en-US" smtClean="0"/>
              <a:t>store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AWS IoT Analytics Data store stores prepared data from an AWS IoT Analytics Pipeline, in a fully-managed database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07" y="2822331"/>
            <a:ext cx="6235481" cy="373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7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 Analytics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AWS IoT Analytics Data set automatically provides regular, up-to-date insights for data analysts by querying a Data store using standard 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446" y="2795672"/>
            <a:ext cx="6341818" cy="38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3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AWS IoT Analytics Notebook allows users to perform statistical analysis and machine learning on IoT Analytics Data sets using </a:t>
            </a:r>
            <a:r>
              <a:rPr lang="en-US" sz="2400" u="sng">
                <a:hlinkClick r:id="rId2"/>
              </a:rPr>
              <a:t>Jupyter Notebooks</a:t>
            </a:r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 </a:t>
            </a:r>
            <a:r>
              <a:rPr lang="en-US"/>
              <a:t>Analytics </a:t>
            </a:r>
            <a:r>
              <a:rPr lang="en-US" smtClean="0"/>
              <a:t>Notebook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3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344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AWS IoT pipeline</vt:lpstr>
      <vt:lpstr>AWS IoT core platform</vt:lpstr>
      <vt:lpstr>AWS CloudFormation</vt:lpstr>
      <vt:lpstr>AWS IoT Analytics</vt:lpstr>
      <vt:lpstr>IoT Analytics Channel</vt:lpstr>
      <vt:lpstr>IoT Analytics Pipeline</vt:lpstr>
      <vt:lpstr>IoT Analytics Data store</vt:lpstr>
      <vt:lpstr>IoT Analytics Data set</vt:lpstr>
      <vt:lpstr>IoT Analytics Notebook</vt:lpstr>
      <vt:lpstr>AWS Predictive maintenance architecture</vt:lpstr>
      <vt:lpstr>AWS Predictive maintenance architecture</vt:lpstr>
      <vt:lpstr>Steps to deploy </vt:lpstr>
      <vt:lpstr>Amazon CloudWatch Events</vt:lpstr>
      <vt:lpstr>AWS Lambda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analytics</dc:title>
  <dc:creator>admin</dc:creator>
  <cp:lastModifiedBy>admin</cp:lastModifiedBy>
  <cp:revision>50</cp:revision>
  <dcterms:created xsi:type="dcterms:W3CDTF">2020-10-16T01:31:34Z</dcterms:created>
  <dcterms:modified xsi:type="dcterms:W3CDTF">2020-10-22T03:15:59Z</dcterms:modified>
</cp:coreProperties>
</file>