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85" r:id="rId13"/>
    <p:sldId id="259" r:id="rId14"/>
    <p:sldId id="264" r:id="rId15"/>
    <p:sldId id="265" r:id="rId16"/>
    <p:sldId id="277" r:id="rId17"/>
    <p:sldId id="278" r:id="rId18"/>
    <p:sldId id="282" r:id="rId19"/>
    <p:sldId id="279" r:id="rId20"/>
    <p:sldId id="280" r:id="rId21"/>
    <p:sldId id="281" r:id="rId22"/>
    <p:sldId id="283" r:id="rId23"/>
    <p:sldId id="284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5592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3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C1F4-6ABF-4EFA-90D5-B3F216C913A9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404AF-4F66-4F79-96CB-6B5E3402F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a.gov/dataset/Turbofan-engine-degradation-simulation-data-set/vrks-gjie" TargetMode="External"/><Relationship Id="rId7" Type="http://schemas.openxmlformats.org/officeDocument/2006/relationships/hyperlink" Target="https://aws.amazon.com/lambda/" TargetMode="External"/><Relationship Id="rId2" Type="http://schemas.openxmlformats.org/officeDocument/2006/relationships/hyperlink" Target="https://aws.amazon.com/cloudform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events/WhatIsCloudWatchEvents.html" TargetMode="External"/><Relationship Id="rId5" Type="http://schemas.openxmlformats.org/officeDocument/2006/relationships/hyperlink" Target="https://aws.amazon.com/sagemaker/" TargetMode="External"/><Relationship Id="rId4" Type="http://schemas.openxmlformats.org/officeDocument/2006/relationships/hyperlink" Target="https://aws.amazon.com/s3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olutions/latest/predictive-maintenance-using-machine-learning/deployment.html#step2" TargetMode="External"/><Relationship Id="rId2" Type="http://schemas.openxmlformats.org/officeDocument/2006/relationships/hyperlink" Target="https://docs.aws.amazon.com/solutions/latest/predictive-maintenance-using-machine-learning/deployment.html#step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solutions/latest/predictive-maintenance-using-machine-learning/deployment.html#step4" TargetMode="External"/><Relationship Id="rId4" Type="http://schemas.openxmlformats.org/officeDocument/2006/relationships/hyperlink" Target="https://docs.aws.amazon.com/solutions/latest/predictive-maintenance-using-machine-learning/deployment.html#step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iot/latest/developerguide/iot-rul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iotanalytics/latest/APIReference/API_Channel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getting-started-with-iot-analytics-on-aws-5f2093bcf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pipeline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9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AWS IoT Analytics Notebook allows users to perform statistical analysis and machine learning on IoT Analytics Data sets using </a:t>
            </a:r>
            <a:r>
              <a:rPr lang="en-US" sz="2400" u="sng">
                <a:hlinkClick r:id="rId2"/>
              </a:rPr>
              <a:t>Jupyter Notebooks</a:t>
            </a:r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Notebook</a:t>
            </a:r>
            <a:endParaRPr lang="en-US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2811064"/>
            <a:ext cx="5643442" cy="3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811064"/>
            <a:ext cx="5598980" cy="35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Amazon </a:t>
            </a:r>
            <a:r>
              <a:rPr lang="en-US" smtClean="0"/>
              <a:t>QuickSight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wide variety of data source options for creating Amazon QuickSight Data sets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62" y="2978117"/>
            <a:ext cx="5331808" cy="333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79" y="2748903"/>
            <a:ext cx="6064982" cy="37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</a:t>
            </a:r>
            <a:r>
              <a:rPr lang="en-US" smtClean="0"/>
              <a:t>maintenance use case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</a:t>
            </a:r>
            <a:r>
              <a:rPr lang="en-US" smtClean="0"/>
              <a:t>Predictive maintenance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69" y="1490098"/>
            <a:ext cx="7236070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 Predictive maintenance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This solution includes an </a:t>
            </a:r>
            <a:r>
              <a:rPr lang="en-US">
                <a:hlinkClick r:id="rId2"/>
              </a:rPr>
              <a:t>AWS CloudFormation</a:t>
            </a:r>
            <a:r>
              <a:rPr lang="en-US"/>
              <a:t> template that deploys an example dataset of a </a:t>
            </a:r>
            <a:r>
              <a:rPr lang="en-US">
                <a:hlinkClick r:id="rId3"/>
              </a:rPr>
              <a:t>turbofan degradation simulation</a:t>
            </a:r>
            <a:r>
              <a:rPr lang="en-US"/>
              <a:t> contained in an </a:t>
            </a:r>
            <a:r>
              <a:rPr lang="en-US">
                <a:hlinkClick r:id="rId4"/>
              </a:rPr>
              <a:t>Amazon Simple Storage Service</a:t>
            </a:r>
            <a:r>
              <a:rPr lang="en-US"/>
              <a:t> (Amazon S3) bucket and an </a:t>
            </a:r>
            <a:r>
              <a:rPr lang="en-US">
                <a:hlinkClick r:id="rId5"/>
              </a:rPr>
              <a:t>Amazon SageMaker</a:t>
            </a:r>
            <a:r>
              <a:rPr lang="en-US"/>
              <a:t> endpoint with an ML model that will be trained on the dataset to predict remaining useful life (RUL).</a:t>
            </a:r>
          </a:p>
          <a:p>
            <a:r>
              <a:rPr lang="en-US"/>
              <a:t>The solution uses a SageMaker notebook instance to orchestrate the model, and a SageMaker training instance to perform the training. The training code and trained model are stored in the solution's Amazon S3 bucket.</a:t>
            </a:r>
          </a:p>
          <a:p>
            <a:r>
              <a:rPr lang="en-US"/>
              <a:t>The solution also deploys an </a:t>
            </a:r>
            <a:r>
              <a:rPr lang="en-US">
                <a:hlinkClick r:id="rId6"/>
              </a:rPr>
              <a:t>Amazon CloudWatch Events</a:t>
            </a:r>
            <a:r>
              <a:rPr lang="en-US"/>
              <a:t> rule that is configured to run once per day. The rule is configured to trigger an </a:t>
            </a:r>
            <a:r>
              <a:rPr lang="en-US">
                <a:hlinkClick r:id="rId7"/>
              </a:rPr>
              <a:t>AWS Lambda</a:t>
            </a:r>
            <a:r>
              <a:rPr lang="en-US"/>
              <a:t> function that creates an Amazon SageMaker batch transform job that uses the trained model to predict RUL from the example dataset.</a:t>
            </a:r>
          </a:p>
        </p:txBody>
      </p:sp>
    </p:spTree>
    <p:extLst>
      <p:ext uri="{BB962C8B-B14F-4D97-AF65-F5344CB8AC3E}">
        <p14:creationId xmlns:p14="http://schemas.microsoft.com/office/powerpoint/2010/main" val="232271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deploy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>
                <a:hlinkClick r:id="rId2"/>
              </a:rPr>
              <a:t>Step 1. Launch the Stack</a:t>
            </a:r>
            <a:endParaRPr lang="en-US"/>
          </a:p>
          <a:p>
            <a:pPr lvl="1"/>
            <a:r>
              <a:rPr lang="en-US"/>
              <a:t>Launch the AWS CloudFormation template into your AWS account.</a:t>
            </a:r>
          </a:p>
          <a:p>
            <a:pPr lvl="1"/>
            <a:r>
              <a:rPr lang="en-US"/>
              <a:t>Enter values for the required parameters: </a:t>
            </a:r>
            <a:r>
              <a:rPr lang="en-US" b="1"/>
              <a:t>Stack Name</a:t>
            </a:r>
            <a:r>
              <a:rPr lang="en-US"/>
              <a:t>, </a:t>
            </a:r>
            <a:r>
              <a:rPr lang="en-US" b="1"/>
              <a:t>Model and Data Bucket Name</a:t>
            </a:r>
            <a:endParaRPr lang="en-US"/>
          </a:p>
          <a:p>
            <a:pPr lvl="1"/>
            <a:r>
              <a:rPr lang="en-US"/>
              <a:t>Review the other template parameters, and adjust if necessary.</a:t>
            </a:r>
          </a:p>
          <a:p>
            <a:r>
              <a:rPr lang="en-US">
                <a:hlinkClick r:id="rId3"/>
              </a:rPr>
              <a:t>Step 2. Run the Notebook</a:t>
            </a:r>
            <a:endParaRPr lang="en-US"/>
          </a:p>
          <a:p>
            <a:pPr lvl="1"/>
            <a:r>
              <a:rPr lang="en-US"/>
              <a:t>Run the Jupyter Notebook to train the ML model.</a:t>
            </a:r>
          </a:p>
          <a:p>
            <a:r>
              <a:rPr lang="en-US">
                <a:hlinkClick r:id="rId4"/>
              </a:rPr>
              <a:t>Step 3. Enable the CloudWatch Events Rule</a:t>
            </a:r>
            <a:endParaRPr lang="en-US"/>
          </a:p>
          <a:p>
            <a:pPr lvl="1"/>
            <a:r>
              <a:rPr lang="en-US"/>
              <a:t>Enable the Amazon CloudWatch Events rule.</a:t>
            </a:r>
          </a:p>
          <a:p>
            <a:r>
              <a:rPr lang="en-US">
                <a:hlinkClick r:id="rId5"/>
              </a:rPr>
              <a:t>Step 4. Verify the Lambda Function Is Processing Data</a:t>
            </a:r>
            <a:endParaRPr lang="en-US"/>
          </a:p>
          <a:p>
            <a:pPr lvl="1"/>
            <a:r>
              <a:rPr lang="en-US"/>
              <a:t>Verify that the AWS Lambda function is processing data.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Turbofan architecture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50" y="2029074"/>
            <a:ext cx="5504350" cy="4509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2200641"/>
            <a:ext cx="50387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3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Measurement sensor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69" y="1814732"/>
            <a:ext cx="5077558" cy="4700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89" y="1975624"/>
            <a:ext cx="5207611" cy="12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0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set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7" y="2225393"/>
            <a:ext cx="11596687" cy="383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 train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5" y="2099456"/>
            <a:ext cx="11926765" cy="2973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669" y="5717177"/>
            <a:ext cx="3930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Engine setting </a:t>
            </a:r>
          </a:p>
          <a:p>
            <a:r>
              <a:rPr lang="en-US" smtClean="0"/>
              <a:t>(altitude, march, sea-level temperature)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9000" y="5855677"/>
            <a:ext cx="21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Sensor measurement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53154" y="5134709"/>
            <a:ext cx="1" cy="5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097715" y="5169694"/>
            <a:ext cx="483577" cy="6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4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core platform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620684"/>
            <a:ext cx="6796454" cy="5233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27630" y="1620684"/>
            <a:ext cx="4706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Gateway currently supports MQTT, </a:t>
            </a:r>
            <a:endParaRPr lang="en-US" smtClean="0"/>
          </a:p>
          <a:p>
            <a:r>
              <a:rPr lang="en-US" smtClean="0"/>
              <a:t>WebSockets</a:t>
            </a:r>
            <a:r>
              <a:rPr lang="en-US"/>
              <a:t>, and HTTP 1.1 protocols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27630" y="2599244"/>
            <a:ext cx="4941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Once an MQTT message is received from an IoT device (a thing), we use </a:t>
            </a:r>
            <a:r>
              <a:rPr lang="en-US">
                <a:hlinkClick r:id="rId3"/>
              </a:rPr>
              <a:t>AWS IoT Rules</a:t>
            </a:r>
            <a:r>
              <a:rPr lang="en-US"/>
              <a:t> to send message data to an </a:t>
            </a:r>
            <a:r>
              <a:rPr lang="en-US">
                <a:hlinkClick r:id="rId4"/>
              </a:rPr>
              <a:t>AWS IoT Analytics Channel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98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train data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690688"/>
            <a:ext cx="121539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10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model and train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1690688"/>
            <a:ext cx="11017127" cy="49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7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 test data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306"/>
            <a:ext cx="10515600" cy="4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SageMaker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1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Steps to build, train, test a </a:t>
            </a:r>
            <a:r>
              <a:rPr lang="en-US" smtClean="0"/>
              <a:t>model in a notebook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Create a notebook instance: name, instance type, IAM role</a:t>
            </a:r>
          </a:p>
          <a:p>
            <a:r>
              <a:rPr lang="en-US" smtClean="0"/>
              <a:t>Create a S3 bucket: boto3 client</a:t>
            </a:r>
          </a:p>
          <a:p>
            <a:r>
              <a:rPr lang="en-US" smtClean="0"/>
              <a:t>Download data as csv, put into data frame</a:t>
            </a:r>
          </a:p>
          <a:p>
            <a:r>
              <a:rPr lang="en-US" smtClean="0"/>
              <a:t>Spit train and test data</a:t>
            </a:r>
          </a:p>
          <a:p>
            <a:r>
              <a:rPr lang="en-US" smtClean="0"/>
              <a:t>Upload to S3: boto3 client</a:t>
            </a:r>
          </a:p>
          <a:p>
            <a:r>
              <a:rPr lang="en-US" smtClean="0"/>
              <a:t>Create input train data, create model, hyperparameters, train: sagemaker</a:t>
            </a:r>
          </a:p>
          <a:p>
            <a:r>
              <a:rPr lang="en-US" smtClean="0"/>
              <a:t>Deploy: instance </a:t>
            </a:r>
            <a:r>
              <a:rPr lang="en-US"/>
              <a:t>type and </a:t>
            </a:r>
            <a:r>
              <a:rPr lang="en-US" smtClean="0"/>
              <a:t>endpoint </a:t>
            </a:r>
            <a:r>
              <a:rPr lang="en-US" smtClean="0">
                <a:sym typeface="Wingdings" panose="05000000000000000000" pitchFamily="2" charset="2"/>
              </a:rPr>
              <a:t> return predictor</a:t>
            </a:r>
          </a:p>
          <a:p>
            <a:r>
              <a:rPr lang="en-US" smtClean="0">
                <a:sym typeface="Wingdings" panose="05000000000000000000" pitchFamily="2" charset="2"/>
              </a:rPr>
              <a:t>Use predictor to infer 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256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an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SageMaker built-in algorithm</a:t>
            </a:r>
          </a:p>
          <a:p>
            <a:r>
              <a:rPr lang="en-US" smtClean="0"/>
              <a:t>Algorithm subscription from AWS marketplace</a:t>
            </a:r>
          </a:p>
          <a:p>
            <a:r>
              <a:rPr lang="en-US" smtClean="0"/>
              <a:t>Algorithm container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8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training job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Jobname, role</a:t>
            </a:r>
          </a:p>
          <a:p>
            <a:r>
              <a:rPr lang="en-US" smtClean="0"/>
              <a:t>Algorithm source: built-in, custom, container, subscription</a:t>
            </a:r>
          </a:p>
          <a:p>
            <a:r>
              <a:rPr lang="en-US" smtClean="0"/>
              <a:t>Hyperparameters: depend algorithms</a:t>
            </a:r>
          </a:p>
          <a:p>
            <a:r>
              <a:rPr lang="en-US" smtClean="0"/>
              <a:t>Computing resource</a:t>
            </a:r>
          </a:p>
          <a:p>
            <a:pPr lvl="1"/>
            <a:r>
              <a:rPr lang="en-US" smtClean="0"/>
              <a:t>Instance type</a:t>
            </a:r>
          </a:p>
          <a:p>
            <a:r>
              <a:rPr lang="en-US" smtClean="0"/>
              <a:t>Network resource</a:t>
            </a:r>
          </a:p>
          <a:p>
            <a:r>
              <a:rPr lang="en-US" smtClean="0"/>
              <a:t>Input data</a:t>
            </a:r>
          </a:p>
          <a:p>
            <a:pPr lvl="1"/>
            <a:r>
              <a:rPr lang="en-US" smtClean="0"/>
              <a:t>Dataset file on S3</a:t>
            </a:r>
          </a:p>
          <a:p>
            <a:r>
              <a:rPr lang="en-US" smtClean="0"/>
              <a:t>Output data</a:t>
            </a:r>
          </a:p>
          <a:p>
            <a:pPr lvl="1"/>
            <a:r>
              <a:rPr lang="en-US" smtClean="0"/>
              <a:t>Output model on S3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6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Hyperparameter tuning job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Jobname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Things, rules and actions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7" y="1601482"/>
            <a:ext cx="6693213" cy="3907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3" y="1782924"/>
            <a:ext cx="4835770" cy="35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CloudFormation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CloudFormation template, iot-analytics.yaml, to create an IoT Analytics stack containing (17) resources, including the following.</a:t>
            </a:r>
          </a:p>
          <a:p>
            <a:pPr lvl="1"/>
            <a:r>
              <a:rPr lang="en-US"/>
              <a:t>(3) AWS IoT Things</a:t>
            </a:r>
          </a:p>
          <a:p>
            <a:pPr lvl="1"/>
            <a:r>
              <a:rPr lang="en-US"/>
              <a:t>(1) AWS IoT Core Topic Rule</a:t>
            </a:r>
          </a:p>
          <a:p>
            <a:pPr lvl="1"/>
            <a:r>
              <a:rPr lang="en-US"/>
              <a:t>(1) AWS IoT Analytics Channel, Pipeline, Data store, and Data set</a:t>
            </a:r>
          </a:p>
          <a:p>
            <a:pPr lvl="1"/>
            <a:r>
              <a:rPr lang="en-US"/>
              <a:t>(1) AWS Lambda and Lambda Permission</a:t>
            </a:r>
          </a:p>
          <a:p>
            <a:pPr lvl="1"/>
            <a:r>
              <a:rPr lang="en-US"/>
              <a:t>(1) Amazon S3 Bucket</a:t>
            </a:r>
          </a:p>
          <a:p>
            <a:pPr lvl="1"/>
            <a:r>
              <a:rPr lang="en-US"/>
              <a:t>(1) Amazon SageMaker Notebook Instance</a:t>
            </a:r>
          </a:p>
          <a:p>
            <a:pPr lvl="1"/>
            <a:r>
              <a:rPr lang="en-US"/>
              <a:t>(5) AWS IAM Roles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73015" y="5807631"/>
            <a:ext cx="10087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://towardsdatascience.com/getting-started-with-iot-analytics-on-aws-5f2093bcf704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IoT Analytics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39" y="1351218"/>
            <a:ext cx="7153834" cy="54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Analytics Channel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</a:t>
            </a:r>
            <a:r>
              <a:rPr lang="en-US" smtClean="0"/>
              <a:t>WS </a:t>
            </a:r>
            <a:r>
              <a:rPr lang="en-US"/>
              <a:t>IoT Analytics Channel pulls messages or data into IoT Analytics from other AWS </a:t>
            </a:r>
            <a:r>
              <a:rPr lang="en-US" smtClean="0"/>
              <a:t>sources</a:t>
            </a:r>
          </a:p>
          <a:p>
            <a:pPr lvl="1"/>
            <a:r>
              <a:rPr lang="en-US" smtClean="0"/>
              <a:t>E.g. </a:t>
            </a:r>
            <a:r>
              <a:rPr lang="en-US"/>
              <a:t>Amazon S3, Amazon Kinesis, or Amazon IoT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3121749"/>
            <a:ext cx="5705754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</a:t>
            </a:r>
            <a:r>
              <a:rPr lang="en-US" smtClean="0"/>
              <a:t>Pipeline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Pipeline consumes messages from one or more Channels. Pipelines transform, filter, and enrich the messages before storing them in IoT Analytics Data stores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174375"/>
            <a:ext cx="5943600" cy="35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</a:t>
            </a:r>
            <a:r>
              <a:rPr lang="en-US" smtClean="0"/>
              <a:t>store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AWS IoT Analytics Data store stores prepared data from an AWS IoT Analytics Pipeline, in a fully-managed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07" y="2822331"/>
            <a:ext cx="6235481" cy="37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 Analytics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AWS IoT Analytics Data set automatically provides regular, up-to-date insights for data analysts by querying a Data store using standard 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795672"/>
            <a:ext cx="6341818" cy="38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3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479</Words>
  <Application>Microsoft Office PowerPoint</Application>
  <PresentationFormat>Widescreen</PresentationFormat>
  <Paragraphs>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AWS IoT pipeline</vt:lpstr>
      <vt:lpstr>AWS IoT core platform</vt:lpstr>
      <vt:lpstr>Things, rules and actions</vt:lpstr>
      <vt:lpstr>AWS CloudFormation</vt:lpstr>
      <vt:lpstr>AWS IoT Analytics</vt:lpstr>
      <vt:lpstr>IoT Analytics Channel</vt:lpstr>
      <vt:lpstr>IoT Analytics Pipeline</vt:lpstr>
      <vt:lpstr>IoT Analytics Data store</vt:lpstr>
      <vt:lpstr>IoT Analytics Data set</vt:lpstr>
      <vt:lpstr>IoT Analytics Notebook</vt:lpstr>
      <vt:lpstr>Amazon QuickSight</vt:lpstr>
      <vt:lpstr>Predictive maintenance use case</vt:lpstr>
      <vt:lpstr>AWS Predictive maintenance architecture</vt:lpstr>
      <vt:lpstr>AWS Predictive maintenance architecture</vt:lpstr>
      <vt:lpstr>Steps to deploy </vt:lpstr>
      <vt:lpstr>Turbofan architecture</vt:lpstr>
      <vt:lpstr>Measurement sensor</vt:lpstr>
      <vt:lpstr>Data set</vt:lpstr>
      <vt:lpstr>Prepare train data</vt:lpstr>
      <vt:lpstr>Prepare train data</vt:lpstr>
      <vt:lpstr>Create model and train</vt:lpstr>
      <vt:lpstr>Transform test data </vt:lpstr>
      <vt:lpstr>AWS SageMaker</vt:lpstr>
      <vt:lpstr>Steps to build, train, test a model in a notebook</vt:lpstr>
      <vt:lpstr>Create an algorithm</vt:lpstr>
      <vt:lpstr>Create training job</vt:lpstr>
      <vt:lpstr>Hyperparameter tuning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admin</dc:creator>
  <cp:lastModifiedBy>admin</cp:lastModifiedBy>
  <cp:revision>106</cp:revision>
  <dcterms:created xsi:type="dcterms:W3CDTF">2020-10-16T01:31:34Z</dcterms:created>
  <dcterms:modified xsi:type="dcterms:W3CDTF">2020-11-05T09:06:52Z</dcterms:modified>
</cp:coreProperties>
</file>