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6" r:id="rId3"/>
    <p:sldId id="27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85" r:id="rId13"/>
    <p:sldId id="259" r:id="rId14"/>
    <p:sldId id="264" r:id="rId15"/>
    <p:sldId id="265" r:id="rId16"/>
    <p:sldId id="277" r:id="rId17"/>
    <p:sldId id="278" r:id="rId18"/>
    <p:sldId id="282" r:id="rId19"/>
    <p:sldId id="279" r:id="rId20"/>
    <p:sldId id="280" r:id="rId21"/>
    <p:sldId id="281" r:id="rId22"/>
    <p:sldId id="283" r:id="rId23"/>
    <p:sldId id="284" r:id="rId24"/>
    <p:sldId id="291" r:id="rId25"/>
    <p:sldId id="290" r:id="rId26"/>
    <p:sldId id="292" r:id="rId27"/>
    <p:sldId id="286" r:id="rId28"/>
    <p:sldId id="293" r:id="rId29"/>
    <p:sldId id="297" r:id="rId30"/>
    <p:sldId id="287" r:id="rId31"/>
    <p:sldId id="288" r:id="rId32"/>
    <p:sldId id="289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5592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03BB9-0388-4A96-8419-37E1E77EAF7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B67A-ED24-402E-9105-679A1D7A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4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6B67A-ED24-402E-9105-679A1D7AA3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0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C1F4-6ABF-4EFA-90D5-B3F216C913A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asa.gov/dataset/Turbofan-engine-degradation-simulation-data-set/vrks-gjie" TargetMode="External"/><Relationship Id="rId7" Type="http://schemas.openxmlformats.org/officeDocument/2006/relationships/hyperlink" Target="https://aws.amazon.com/lambda/" TargetMode="External"/><Relationship Id="rId2" Type="http://schemas.openxmlformats.org/officeDocument/2006/relationships/hyperlink" Target="https://aws.amazon.com/cloudform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AmazonCloudWatch/latest/events/WhatIsCloudWatchEvents.html" TargetMode="External"/><Relationship Id="rId5" Type="http://schemas.openxmlformats.org/officeDocument/2006/relationships/hyperlink" Target="https://aws.amazon.com/sagemaker/" TargetMode="External"/><Relationship Id="rId4" Type="http://schemas.openxmlformats.org/officeDocument/2006/relationships/hyperlink" Target="https://aws.amazon.com/s3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olutions/latest/predictive-maintenance-using-machine-learning/deployment.html#step2" TargetMode="External"/><Relationship Id="rId2" Type="http://schemas.openxmlformats.org/officeDocument/2006/relationships/hyperlink" Target="https://docs.aws.amazon.com/solutions/latest/predictive-maintenance-using-machine-learning/deployment.html#step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solutions/latest/predictive-maintenance-using-machine-learning/deployment.html#step4" TargetMode="External"/><Relationship Id="rId4" Type="http://schemas.openxmlformats.org/officeDocument/2006/relationships/hyperlink" Target="https://docs.aws.amazon.com/solutions/latest/predictive-maintenance-using-machine-learning/deployment.html#step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ot/latest/developerguide/iot-rul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iotanalytics/latest/APIReference/API_Channel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getting-started-with-iot-analytics-on-aws-5f2093bcf70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IoT pipeline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AWS IoT Analytics Notebook allows users to perform statistical analysis and machine learning on IoT Analytics Data sets using </a:t>
            </a:r>
            <a:r>
              <a:rPr lang="en-US" sz="2400" u="sng">
                <a:hlinkClick r:id="rId2"/>
              </a:rPr>
              <a:t>Jupyter Notebooks</a:t>
            </a: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</a:t>
            </a:r>
            <a:r>
              <a:rPr lang="en-US" smtClean="0"/>
              <a:t>Notebook</a:t>
            </a:r>
            <a:endParaRPr lang="en-US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69" y="2811064"/>
            <a:ext cx="5643442" cy="3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" y="2811064"/>
            <a:ext cx="5598980" cy="350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3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Amazon </a:t>
            </a:r>
            <a:r>
              <a:rPr lang="en-US" smtClean="0"/>
              <a:t>QuickSight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wide variety of data source options for creating Amazon QuickSight Data sets</a:t>
            </a:r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" y="2978117"/>
            <a:ext cx="5331808" cy="333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79" y="2748903"/>
            <a:ext cx="6064982" cy="379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09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</a:t>
            </a:r>
            <a:r>
              <a:rPr lang="en-US" smtClean="0"/>
              <a:t>maintenance use case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4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</a:t>
            </a:r>
            <a:r>
              <a:rPr lang="en-US" smtClean="0"/>
              <a:t>Predictive maintenance architecture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69" y="1490098"/>
            <a:ext cx="7236070" cy="46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Predictive maintenance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This solution includes an </a:t>
            </a:r>
            <a:r>
              <a:rPr lang="en-US">
                <a:hlinkClick r:id="rId2"/>
              </a:rPr>
              <a:t>AWS CloudFormation</a:t>
            </a:r>
            <a:r>
              <a:rPr lang="en-US"/>
              <a:t> template that deploys an example dataset of a </a:t>
            </a:r>
            <a:r>
              <a:rPr lang="en-US">
                <a:hlinkClick r:id="rId3"/>
              </a:rPr>
              <a:t>turbofan degradation simulation</a:t>
            </a:r>
            <a:r>
              <a:rPr lang="en-US"/>
              <a:t> contained in an </a:t>
            </a:r>
            <a:r>
              <a:rPr lang="en-US">
                <a:hlinkClick r:id="rId4"/>
              </a:rPr>
              <a:t>Amazon Simple Storage Service</a:t>
            </a:r>
            <a:r>
              <a:rPr lang="en-US"/>
              <a:t> (Amazon S3) bucket and an </a:t>
            </a:r>
            <a:r>
              <a:rPr lang="en-US">
                <a:hlinkClick r:id="rId5"/>
              </a:rPr>
              <a:t>Amazon SageMaker</a:t>
            </a:r>
            <a:r>
              <a:rPr lang="en-US"/>
              <a:t> endpoint with an ML model that will be trained on the dataset to predict remaining useful life (RUL).</a:t>
            </a:r>
          </a:p>
          <a:p>
            <a:r>
              <a:rPr lang="en-US"/>
              <a:t>The solution uses a SageMaker notebook instance to orchestrate the model, and a SageMaker training instance to perform the training. The training code and trained model are stored in the solution's Amazon S3 bucket.</a:t>
            </a:r>
          </a:p>
          <a:p>
            <a:r>
              <a:rPr lang="en-US"/>
              <a:t>The solution also deploys an </a:t>
            </a:r>
            <a:r>
              <a:rPr lang="en-US">
                <a:hlinkClick r:id="rId6"/>
              </a:rPr>
              <a:t>Amazon CloudWatch Events</a:t>
            </a:r>
            <a:r>
              <a:rPr lang="en-US"/>
              <a:t> rule that is configured to run once per day. The rule is configured to trigger an </a:t>
            </a:r>
            <a:r>
              <a:rPr lang="en-US">
                <a:hlinkClick r:id="rId7"/>
              </a:rPr>
              <a:t>AWS Lambda</a:t>
            </a:r>
            <a:r>
              <a:rPr lang="en-US"/>
              <a:t> function that creates an Amazon SageMaker batch transform job that uses the trained model to predict RUL from the example dataset.</a:t>
            </a:r>
          </a:p>
        </p:txBody>
      </p:sp>
    </p:spTree>
    <p:extLst>
      <p:ext uri="{BB962C8B-B14F-4D97-AF65-F5344CB8AC3E}">
        <p14:creationId xmlns:p14="http://schemas.microsoft.com/office/powerpoint/2010/main" val="232271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to deploy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>
                <a:hlinkClick r:id="rId2"/>
              </a:rPr>
              <a:t>Step 1. Launch the Stack</a:t>
            </a:r>
            <a:endParaRPr lang="en-US"/>
          </a:p>
          <a:p>
            <a:pPr lvl="1"/>
            <a:r>
              <a:rPr lang="en-US"/>
              <a:t>Launch the AWS CloudFormation template into your AWS account.</a:t>
            </a:r>
          </a:p>
          <a:p>
            <a:pPr lvl="1"/>
            <a:r>
              <a:rPr lang="en-US"/>
              <a:t>Enter values for the required parameters: </a:t>
            </a:r>
            <a:r>
              <a:rPr lang="en-US" b="1"/>
              <a:t>Stack Name</a:t>
            </a:r>
            <a:r>
              <a:rPr lang="en-US"/>
              <a:t>, </a:t>
            </a:r>
            <a:r>
              <a:rPr lang="en-US" b="1"/>
              <a:t>Model and Data Bucket Name</a:t>
            </a:r>
            <a:endParaRPr lang="en-US"/>
          </a:p>
          <a:p>
            <a:pPr lvl="1"/>
            <a:r>
              <a:rPr lang="en-US"/>
              <a:t>Review the other template parameters, and adjust if necessary.</a:t>
            </a:r>
          </a:p>
          <a:p>
            <a:r>
              <a:rPr lang="en-US">
                <a:hlinkClick r:id="rId3"/>
              </a:rPr>
              <a:t>Step 2. Run the Notebook</a:t>
            </a:r>
            <a:endParaRPr lang="en-US"/>
          </a:p>
          <a:p>
            <a:pPr lvl="1"/>
            <a:r>
              <a:rPr lang="en-US"/>
              <a:t>Run the Jupyter Notebook to train the ML model.</a:t>
            </a:r>
          </a:p>
          <a:p>
            <a:r>
              <a:rPr lang="en-US">
                <a:hlinkClick r:id="rId4"/>
              </a:rPr>
              <a:t>Step 3. Enable the CloudWatch Events Rule</a:t>
            </a:r>
            <a:endParaRPr lang="en-US"/>
          </a:p>
          <a:p>
            <a:pPr lvl="1"/>
            <a:r>
              <a:rPr lang="en-US"/>
              <a:t>Enable the Amazon CloudWatch Events rule.</a:t>
            </a:r>
          </a:p>
          <a:p>
            <a:r>
              <a:rPr lang="en-US">
                <a:hlinkClick r:id="rId5"/>
              </a:rPr>
              <a:t>Step 4. Verify the Lambda Function Is Processing Data</a:t>
            </a:r>
            <a:endParaRPr lang="en-US"/>
          </a:p>
          <a:p>
            <a:pPr lvl="1"/>
            <a:r>
              <a:rPr lang="en-US"/>
              <a:t>Verify that the AWS Lambda function is processing data.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6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Turbofan architecture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0" y="2029074"/>
            <a:ext cx="5504350" cy="4509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2200641"/>
            <a:ext cx="50387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3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Measurement sensor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69" y="1814732"/>
            <a:ext cx="5077558" cy="4700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89" y="1975624"/>
            <a:ext cx="5207611" cy="12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0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set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47" y="2225393"/>
            <a:ext cx="11596687" cy="38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0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train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35" y="2099456"/>
            <a:ext cx="11926765" cy="2973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7669" y="5717177"/>
            <a:ext cx="393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Engine setting </a:t>
            </a:r>
          </a:p>
          <a:p>
            <a:r>
              <a:rPr lang="en-US" smtClean="0"/>
              <a:t>(altitude, march, sea-level temperature)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5855677"/>
            <a:ext cx="218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Sensor measurement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53154" y="5134709"/>
            <a:ext cx="1" cy="58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097715" y="5169694"/>
            <a:ext cx="483577" cy="6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4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IoT core platform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1620684"/>
            <a:ext cx="6796454" cy="5233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27630" y="1620684"/>
            <a:ext cx="4706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Gateway currently supports MQTT, </a:t>
            </a:r>
            <a:endParaRPr lang="en-US" smtClean="0"/>
          </a:p>
          <a:p>
            <a:r>
              <a:rPr lang="en-US" smtClean="0"/>
              <a:t>WebSockets</a:t>
            </a:r>
            <a:r>
              <a:rPr lang="en-US"/>
              <a:t>, and HTTP 1.1 protocols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7630" y="2599244"/>
            <a:ext cx="4941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Once an MQTT message is received from an IoT device (a thing), we use </a:t>
            </a:r>
            <a:r>
              <a:rPr lang="en-US">
                <a:hlinkClick r:id="rId3"/>
              </a:rPr>
              <a:t>AWS IoT Rules</a:t>
            </a:r>
            <a:r>
              <a:rPr lang="en-US"/>
              <a:t> to send message data to an </a:t>
            </a:r>
            <a:r>
              <a:rPr lang="en-US">
                <a:hlinkClick r:id="rId4"/>
              </a:rPr>
              <a:t>AWS IoT Analytics Channel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988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 train data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690688"/>
            <a:ext cx="121539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10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model and train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1" y="1690688"/>
            <a:ext cx="11017127" cy="493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76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 test data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6306"/>
            <a:ext cx="10515600" cy="4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4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 build, train, test a model in a notebook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11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Prepare a notebook instance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6931" y="2043969"/>
            <a:ext cx="5682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Create a notebook instance: name, instance type, IAM role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554" y="2882831"/>
            <a:ext cx="117304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7D8B99"/>
                </a:solidFill>
                <a:latin typeface="Consolas" panose="020B0609020204030204" pitchFamily="49" charset="0"/>
              </a:rPr>
              <a:t># Define IAM </a:t>
            </a:r>
            <a:r>
              <a:rPr lang="en-US">
                <a:solidFill>
                  <a:srgbClr val="7D8B99"/>
                </a:solidFill>
                <a:latin typeface="Consolas" panose="020B0609020204030204" pitchFamily="49" charset="0"/>
              </a:rPr>
              <a:t>role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333333"/>
                </a:solidFill>
                <a:latin typeface="Consolas" panose="020B0609020204030204" pitchFamily="49" charset="0"/>
              </a:rPr>
              <a:t>role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get_execution_role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333333"/>
                </a:solidFill>
                <a:latin typeface="Consolas" panose="020B0609020204030204" pitchFamily="49" charset="0"/>
              </a:rPr>
              <a:t>prefix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'sagemaker/DEMO-xgboost-dm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333333"/>
                </a:solidFill>
                <a:latin typeface="Consolas" panose="020B0609020204030204" pitchFamily="49" charset="0"/>
              </a:rPr>
              <a:t>containers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'us-west-2'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'433757028032.dkr.ecr.us-west-2.amazonaws.com/xgboost:latest'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'us-east-1'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'811284229777.dkr.ecr.us-east-1.amazonaws.com/xgboost:latest'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'us-east-2'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'825641698319.dkr.ecr.us-east-2.amazonaws.com/xgboost:latest'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'eu-west-1'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'685385470294.dkr.ecr.eu-west-1.amazonaws.com/xgboost:latest'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}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D8B99"/>
                </a:solidFill>
                <a:latin typeface="Consolas" panose="020B0609020204030204" pitchFamily="49" charset="0"/>
              </a:rPr>
              <a:t># each region has its XGBoost container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my_region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boto3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session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Session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().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region_name </a:t>
            </a:r>
            <a:r>
              <a:rPr lang="en-US">
                <a:solidFill>
                  <a:srgbClr val="7D8B99"/>
                </a:solidFill>
                <a:latin typeface="Consolas" panose="020B0609020204030204" pitchFamily="49" charset="0"/>
              </a:rPr>
              <a:t># set the region of the instance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"Success - the MySageMakerInstance is in the "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my_region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" region. You will use the "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containers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my_region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]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" container for your SageMaker endpoint."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3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Prepare data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47021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Create a S3 bucket: boto3 client</a:t>
            </a:r>
            <a:br>
              <a:rPr lang="en-US"/>
            </a:br>
            <a:r>
              <a:rPr lang="en-US"/>
              <a:t>Download data as csv, put into </a:t>
            </a:r>
            <a:r>
              <a:rPr lang="en-US"/>
              <a:t>data </a:t>
            </a:r>
            <a:r>
              <a:rPr lang="en-US" smtClean="0"/>
              <a:t>frame</a:t>
            </a:r>
          </a:p>
          <a:p>
            <a:r>
              <a:rPr lang="en-US"/>
              <a:t>Spit train and test data </a:t>
            </a:r>
          </a:p>
          <a:p>
            <a:r>
              <a:rPr lang="en-US"/>
              <a:t>Upload to S3: boto3 client</a:t>
            </a:r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137" y="1997839"/>
            <a:ext cx="113211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bucket_name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'your-s3-bucket-name'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D8B99"/>
                </a:solidFill>
                <a:latin typeface="Consolas" panose="020B0609020204030204" pitchFamily="49" charset="0"/>
              </a:rPr>
              <a:t># &lt;--- CHANGE THIS VARIABLE TO A UNIQUE NAME FOR YOUR </a:t>
            </a:r>
            <a:r>
              <a:rPr lang="en-US">
                <a:solidFill>
                  <a:srgbClr val="7D8B99"/>
                </a:solidFill>
                <a:latin typeface="Consolas" panose="020B0609020204030204" pitchFamily="49" charset="0"/>
              </a:rPr>
              <a:t>BUCKET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333333"/>
                </a:solidFill>
                <a:latin typeface="Consolas" panose="020B0609020204030204" pitchFamily="49" charset="0"/>
              </a:rPr>
              <a:t>s3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boto3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resource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's3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1990B8"/>
                </a:solidFill>
                <a:latin typeface="Consolas" panose="020B0609020204030204" pitchFamily="49" charset="0"/>
              </a:rPr>
              <a:t>try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my_region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'us-east-1'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s3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create_bucket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Bucket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bucket_name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s3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create_bucket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Bucket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bucket_name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CreateBucketConfiguration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'LocationConstraint'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my_region 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})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'S3 bucket created successfully'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except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Exception </a:t>
            </a:r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e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'S3 error: 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4137" y="4336315"/>
            <a:ext cx="11643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try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urllib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request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urlretrieve 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"https://d1.awsstatic.com/tmt/build-train-deploy-machine-learning-model-sagemaker/bank_clean.27f01fbbdf43271788427f3682996ae29ceca05d.csv"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"bank_clean.csv"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'Success: downloaded bank_clean.csv.'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except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Exception </a:t>
            </a:r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e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'Data load error: 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try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model_data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pd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read_csv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'./bank_clean.csv'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index_col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92C2C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'Success: Data loaded into dataframe.'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except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Exception </a:t>
            </a:r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e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'Data load error: 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09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Create model and train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input train data from data in S3</a:t>
            </a:r>
          </a:p>
          <a:p>
            <a:r>
              <a:rPr lang="en-US" smtClean="0"/>
              <a:t>Create model, hyperparameters, train: sagemaker client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6056" y="3124131"/>
            <a:ext cx="115388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sess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sagemaker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Session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xgb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sagemaker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estimator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Estimator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containers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my_region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],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role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train_instance_count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92C2C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train_instance_type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'ml.m4.xlarge'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output_path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's3://{}/{}/output'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format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bucket_name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prefix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sagemaker_session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sess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xgb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set_hyperparameters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max_depth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92C2C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eta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92C2C"/>
                </a:solidFill>
                <a:latin typeface="Consolas" panose="020B0609020204030204" pitchFamily="49" charset="0"/>
              </a:rPr>
              <a:t>0.2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gamma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92C2C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min_child_weight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92C2C"/>
                </a:solidFill>
                <a:latin typeface="Consolas" panose="020B0609020204030204" pitchFamily="49" charset="0"/>
              </a:rPr>
              <a:t>6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subsample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92C2C"/>
                </a:solidFill>
                <a:latin typeface="Consolas" panose="020B0609020204030204" pitchFamily="49" charset="0"/>
              </a:rPr>
              <a:t>0.8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silent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92C2C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objective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'binary:logistic'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num_round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92C2C"/>
                </a:solidFill>
                <a:latin typeface="Consolas" panose="020B0609020204030204" pitchFamily="49" charset="0"/>
              </a:rPr>
              <a:t>100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7039" y="5247306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xgb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fit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({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'train'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s3_input_train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})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45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 and infer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77692" y="15179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Deploy: instance type and endpoint </a:t>
            </a:r>
            <a:r>
              <a:rPr lang="en-US">
                <a:sym typeface="Wingdings" panose="05000000000000000000" pitchFamily="2" charset="2"/>
              </a:rPr>
              <a:t> return predictor</a:t>
            </a:r>
          </a:p>
          <a:p>
            <a:r>
              <a:rPr lang="en-US">
                <a:sym typeface="Wingdings" panose="05000000000000000000" pitchFamily="2" charset="2"/>
              </a:rPr>
              <a:t>Use predictor to infer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2446" y="2558032"/>
            <a:ext cx="9849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xgb_predictor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xgb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deploy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initial_instance_count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92C2C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instance_type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'ml.m4.xlarge'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2445" y="3505260"/>
            <a:ext cx="106505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test_data_array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test_data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drop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([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'y_no'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'y_yes'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],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axis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92C2C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values </a:t>
            </a:r>
            <a:r>
              <a:rPr lang="en-US">
                <a:solidFill>
                  <a:srgbClr val="7D8B99"/>
                </a:solidFill>
                <a:latin typeface="Consolas" panose="020B0609020204030204" pitchFamily="49" charset="0"/>
              </a:rPr>
              <a:t>#load the data into an array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xgb_predictor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content_type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'text/csv'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D8B99"/>
                </a:solidFill>
                <a:latin typeface="Consolas" panose="020B0609020204030204" pitchFamily="49" charset="0"/>
              </a:rPr>
              <a:t># set the data type for an inference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xgb_predictor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serializer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csv_serializer </a:t>
            </a:r>
            <a:r>
              <a:rPr lang="en-US">
                <a:solidFill>
                  <a:srgbClr val="7D8B99"/>
                </a:solidFill>
                <a:latin typeface="Consolas" panose="020B0609020204030204" pitchFamily="49" charset="0"/>
              </a:rPr>
              <a:t># set the serializer type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predictions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xgb_predictor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predict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test_data_array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decode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'utf-8'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D8B99"/>
                </a:solidFill>
                <a:latin typeface="Consolas" panose="020B0609020204030204" pitchFamily="49" charset="0"/>
              </a:rPr>
              <a:t># predict!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predictions_array 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np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fromstring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predictions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C92C2C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:],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sep</a:t>
            </a:r>
            <a:r>
              <a:rPr lang="en-US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2F9C0A"/>
                </a:solidFill>
                <a:latin typeface="Consolas" panose="020B0609020204030204" pitchFamily="49" charset="0"/>
              </a:rPr>
              <a:t>','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D8B99"/>
                </a:solidFill>
                <a:latin typeface="Consolas" panose="020B0609020204030204" pitchFamily="49" charset="0"/>
              </a:rPr>
              <a:t># and turn the prediction into an array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predictions_array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shape</a:t>
            </a:r>
            <a:r>
              <a:rPr lang="en-US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6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 build, train, test a </a:t>
            </a:r>
            <a:r>
              <a:rPr lang="en-US"/>
              <a:t>model </a:t>
            </a:r>
            <a:r>
              <a:rPr lang="en-US" smtClean="0"/>
              <a:t>using APIs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4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Sagemaker architecture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155" y="1392733"/>
            <a:ext cx="6394404" cy="51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7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Things, rules and actions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87" y="1601482"/>
            <a:ext cx="6693213" cy="3907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3" y="1782924"/>
            <a:ext cx="4835770" cy="35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06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an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SageMaker built-in </a:t>
            </a:r>
            <a:r>
              <a:rPr lang="en-US" smtClean="0"/>
              <a:t>algorithm</a:t>
            </a:r>
          </a:p>
          <a:p>
            <a:pPr lvl="1"/>
            <a:r>
              <a:rPr lang="en-US" smtClean="0"/>
              <a:t>Training spec</a:t>
            </a:r>
          </a:p>
          <a:p>
            <a:pPr lvl="2"/>
            <a:r>
              <a:rPr lang="en-US" smtClean="0"/>
              <a:t>Name, training mage, instance</a:t>
            </a:r>
          </a:p>
          <a:p>
            <a:pPr lvl="2"/>
            <a:r>
              <a:rPr lang="en-US" smtClean="0"/>
              <a:t>Channel: 20 channels of input sources</a:t>
            </a:r>
          </a:p>
          <a:p>
            <a:pPr lvl="1"/>
            <a:r>
              <a:rPr lang="en-US" smtClean="0"/>
              <a:t>Tuning spec</a:t>
            </a:r>
          </a:p>
          <a:p>
            <a:pPr lvl="1"/>
            <a:r>
              <a:rPr lang="en-US" smtClean="0"/>
              <a:t>Inference spec</a:t>
            </a:r>
          </a:p>
          <a:p>
            <a:pPr lvl="2"/>
            <a:r>
              <a:rPr lang="en-US" smtClean="0"/>
              <a:t>Inference image, instance</a:t>
            </a:r>
          </a:p>
          <a:p>
            <a:pPr lvl="1"/>
            <a:r>
              <a:rPr lang="en-US" smtClean="0"/>
              <a:t>Validation spec</a:t>
            </a:r>
          </a:p>
          <a:p>
            <a:pPr lvl="2"/>
            <a:r>
              <a:rPr lang="en-US" smtClean="0"/>
              <a:t>Validataion profile</a:t>
            </a:r>
          </a:p>
          <a:p>
            <a:pPr lvl="3"/>
            <a:r>
              <a:rPr lang="en-US" smtClean="0"/>
              <a:t>Training job definition</a:t>
            </a:r>
          </a:p>
          <a:p>
            <a:pPr lvl="3"/>
            <a:r>
              <a:rPr lang="en-US" smtClean="0"/>
              <a:t>Transform job definition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31" y="1370102"/>
            <a:ext cx="43529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82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training job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Jobname, role</a:t>
            </a:r>
          </a:p>
          <a:p>
            <a:r>
              <a:rPr lang="en-US" smtClean="0"/>
              <a:t>Algorithm source: built-in, custom, container, subscription</a:t>
            </a:r>
          </a:p>
          <a:p>
            <a:r>
              <a:rPr lang="en-US" smtClean="0"/>
              <a:t>Hyperparameters: depend algorithms</a:t>
            </a:r>
          </a:p>
          <a:p>
            <a:r>
              <a:rPr lang="en-US" smtClean="0"/>
              <a:t>Computing resource</a:t>
            </a:r>
          </a:p>
          <a:p>
            <a:pPr lvl="1"/>
            <a:r>
              <a:rPr lang="en-US" smtClean="0"/>
              <a:t>Instance type</a:t>
            </a:r>
          </a:p>
          <a:p>
            <a:r>
              <a:rPr lang="en-US" smtClean="0"/>
              <a:t>Network resource</a:t>
            </a:r>
          </a:p>
          <a:p>
            <a:r>
              <a:rPr lang="en-US" smtClean="0"/>
              <a:t>Input data</a:t>
            </a:r>
          </a:p>
          <a:p>
            <a:pPr lvl="1"/>
            <a:r>
              <a:rPr lang="en-US" smtClean="0"/>
              <a:t>Dataset file on S3</a:t>
            </a:r>
          </a:p>
          <a:p>
            <a:r>
              <a:rPr lang="en-US" smtClean="0"/>
              <a:t>Output data</a:t>
            </a:r>
          </a:p>
          <a:p>
            <a:pPr lvl="1"/>
            <a:r>
              <a:rPr lang="en-US" smtClean="0"/>
              <a:t>Output model on S3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65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Hyperparameter tuning job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Tuning strategy</a:t>
            </a:r>
          </a:p>
          <a:p>
            <a:pPr lvl="1"/>
            <a:r>
              <a:rPr lang="en-US" smtClean="0"/>
              <a:t>Random: c</a:t>
            </a:r>
            <a:r>
              <a:rPr lang="en-US" smtClean="0"/>
              <a:t>hooses </a:t>
            </a:r>
            <a:r>
              <a:rPr lang="en-US"/>
              <a:t>a random combination of values from within the ranges that you specify</a:t>
            </a:r>
            <a:endParaRPr lang="en-US" smtClean="0"/>
          </a:p>
          <a:p>
            <a:pPr lvl="1"/>
            <a:r>
              <a:rPr lang="en-US"/>
              <a:t>Bayesian: hyperparameter tuning makes guesses about which hyperparameter combinations are likely to get the </a:t>
            </a:r>
            <a:r>
              <a:rPr lang="en-US"/>
              <a:t>best </a:t>
            </a:r>
            <a:r>
              <a:rPr lang="en-US" smtClean="0"/>
              <a:t>results</a:t>
            </a:r>
          </a:p>
          <a:p>
            <a:r>
              <a:rPr lang="en-US" smtClean="0"/>
              <a:t>Create training job definition</a:t>
            </a:r>
          </a:p>
          <a:p>
            <a:pPr lvl="1"/>
            <a:r>
              <a:rPr lang="en-US" smtClean="0"/>
              <a:t>Algorithm, data input, output, configure resources</a:t>
            </a:r>
          </a:p>
          <a:p>
            <a:r>
              <a:rPr lang="en-US" smtClean="0"/>
              <a:t>Configure tuning job resources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86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Model name, IAM role</a:t>
            </a:r>
          </a:p>
          <a:p>
            <a:r>
              <a:rPr lang="en-US" smtClean="0"/>
              <a:t>Provide model artifacts and inference image location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454" y="2960914"/>
            <a:ext cx="4530782" cy="370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84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 points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Endpoint name</a:t>
            </a:r>
          </a:p>
          <a:p>
            <a:r>
              <a:rPr lang="en-US" smtClean="0"/>
              <a:t>Create end point configuration</a:t>
            </a:r>
          </a:p>
          <a:p>
            <a:pPr lvl="1"/>
            <a:r>
              <a:rPr lang="en-US" smtClean="0"/>
              <a:t> add model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584" y="1219494"/>
            <a:ext cx="5784331" cy="51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87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 transform job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model to transform data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2" y="2457341"/>
            <a:ext cx="6108791" cy="41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7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CloudFormation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the CloudFormation template, iot-analytics.yaml, to create an IoT Analytics stack containing (17) resources, including the following.</a:t>
            </a:r>
          </a:p>
          <a:p>
            <a:pPr lvl="1"/>
            <a:r>
              <a:rPr lang="en-US"/>
              <a:t>(3) AWS IoT Things</a:t>
            </a:r>
          </a:p>
          <a:p>
            <a:pPr lvl="1"/>
            <a:r>
              <a:rPr lang="en-US"/>
              <a:t>(1) AWS IoT Core Topic Rule</a:t>
            </a:r>
          </a:p>
          <a:p>
            <a:pPr lvl="1"/>
            <a:r>
              <a:rPr lang="en-US"/>
              <a:t>(1) AWS IoT Analytics Channel, Pipeline, Data store, and Data set</a:t>
            </a:r>
          </a:p>
          <a:p>
            <a:pPr lvl="1"/>
            <a:r>
              <a:rPr lang="en-US"/>
              <a:t>(1) AWS Lambda and Lambda Permission</a:t>
            </a:r>
          </a:p>
          <a:p>
            <a:pPr lvl="1"/>
            <a:r>
              <a:rPr lang="en-US"/>
              <a:t>(1) Amazon S3 Bucket</a:t>
            </a:r>
          </a:p>
          <a:p>
            <a:pPr lvl="1"/>
            <a:r>
              <a:rPr lang="en-US"/>
              <a:t>(1) Amazon SageMaker Notebook Instance</a:t>
            </a:r>
          </a:p>
          <a:p>
            <a:pPr lvl="1"/>
            <a:r>
              <a:rPr lang="en-US"/>
              <a:t>(5) AWS IAM Roles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3015" y="5807631"/>
            <a:ext cx="10087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://towardsdatascience.com/getting-started-with-iot-analytics-on-aws-5f2093bcf704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IoT Analytics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39" y="1351218"/>
            <a:ext cx="7153834" cy="54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2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IoT Analytics Channel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smtClean="0"/>
              <a:t>WS </a:t>
            </a:r>
            <a:r>
              <a:rPr lang="en-US"/>
              <a:t>IoT Analytics Channel pulls messages or data into IoT Analytics from other AWS </a:t>
            </a:r>
            <a:r>
              <a:rPr lang="en-US" smtClean="0"/>
              <a:t>sources</a:t>
            </a:r>
          </a:p>
          <a:p>
            <a:pPr lvl="1"/>
            <a:r>
              <a:rPr lang="en-US" smtClean="0"/>
              <a:t>E.g. </a:t>
            </a:r>
            <a:r>
              <a:rPr lang="en-US"/>
              <a:t>Amazon S3, Amazon Kinesis, or Amazon IoT 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24" y="3121749"/>
            <a:ext cx="5705754" cy="35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4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</a:t>
            </a:r>
            <a:r>
              <a:rPr lang="en-US" smtClean="0"/>
              <a:t>Pipeline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AWS IoT Analytics Pipeline consumes messages from one or more Channels. Pipelines transform, filter, and enrich the messages before storing them in IoT Analytics Data stores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3174375"/>
            <a:ext cx="5943600" cy="353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Data </a:t>
            </a:r>
            <a:r>
              <a:rPr lang="en-US" smtClean="0"/>
              <a:t>store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AWS IoT Analytics Data store stores prepared data from an AWS IoT Analytics Pipeline, in a fully-managed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07" y="2822331"/>
            <a:ext cx="6235481" cy="37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AWS IoT Analytics Data set automatically provides regular, up-to-date insights for data analysts by querying a Data store using standard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46" y="2795672"/>
            <a:ext cx="6341818" cy="38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3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</TotalTime>
  <Words>916</Words>
  <Application>Microsoft Office PowerPoint</Application>
  <PresentationFormat>Widescreen</PresentationFormat>
  <Paragraphs>125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Wingdings</vt:lpstr>
      <vt:lpstr>Office Theme</vt:lpstr>
      <vt:lpstr>AWS IoT pipeline</vt:lpstr>
      <vt:lpstr>AWS IoT core platform</vt:lpstr>
      <vt:lpstr>Things, rules and actions</vt:lpstr>
      <vt:lpstr>AWS CloudFormation</vt:lpstr>
      <vt:lpstr>AWS IoT Analytics</vt:lpstr>
      <vt:lpstr>IoT Analytics Channel</vt:lpstr>
      <vt:lpstr>IoT Analytics Pipeline</vt:lpstr>
      <vt:lpstr>IoT Analytics Data store</vt:lpstr>
      <vt:lpstr>IoT Analytics Data set</vt:lpstr>
      <vt:lpstr>IoT Analytics Notebook</vt:lpstr>
      <vt:lpstr>Amazon QuickSight</vt:lpstr>
      <vt:lpstr>Predictive maintenance use case</vt:lpstr>
      <vt:lpstr>AWS Predictive maintenance architecture</vt:lpstr>
      <vt:lpstr>AWS Predictive maintenance architecture</vt:lpstr>
      <vt:lpstr>Steps to deploy </vt:lpstr>
      <vt:lpstr>Turbofan architecture</vt:lpstr>
      <vt:lpstr>Measurement sensor</vt:lpstr>
      <vt:lpstr>Data set</vt:lpstr>
      <vt:lpstr>Prepare train data</vt:lpstr>
      <vt:lpstr>Prepare train data</vt:lpstr>
      <vt:lpstr>Create model and train</vt:lpstr>
      <vt:lpstr>Transform test data </vt:lpstr>
      <vt:lpstr>Steps to build, train, test a model in a notebook</vt:lpstr>
      <vt:lpstr>Prepare a notebook instance</vt:lpstr>
      <vt:lpstr>Prepare data</vt:lpstr>
      <vt:lpstr>Create model and train</vt:lpstr>
      <vt:lpstr>Deploy and infer</vt:lpstr>
      <vt:lpstr>Steps to build, train, test a model using APIs</vt:lpstr>
      <vt:lpstr>Sagemaker architecture</vt:lpstr>
      <vt:lpstr>Create an algorithm</vt:lpstr>
      <vt:lpstr>Create training job</vt:lpstr>
      <vt:lpstr>Hyperparameter tuning job</vt:lpstr>
      <vt:lpstr>Create model</vt:lpstr>
      <vt:lpstr>End points</vt:lpstr>
      <vt:lpstr>Batch transform job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analytics</dc:title>
  <dc:creator>admin</dc:creator>
  <cp:lastModifiedBy>admin</cp:lastModifiedBy>
  <cp:revision>139</cp:revision>
  <dcterms:created xsi:type="dcterms:W3CDTF">2020-10-16T01:31:34Z</dcterms:created>
  <dcterms:modified xsi:type="dcterms:W3CDTF">2020-11-09T11:00:34Z</dcterms:modified>
</cp:coreProperties>
</file>