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F7E"/>
    <a:srgbClr val="35BFA8"/>
    <a:srgbClr val="F0A50E"/>
    <a:srgbClr val="CD8526"/>
    <a:srgbClr val="010101"/>
    <a:srgbClr val="017CFB"/>
    <a:srgbClr val="0340FC"/>
    <a:srgbClr val="02F6FE"/>
    <a:srgbClr val="CAFEFE"/>
    <a:srgbClr val="070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68" autoAdjust="0"/>
  </p:normalViewPr>
  <p:slideViewPr>
    <p:cSldViewPr snapToGrid="0" showGuides="1">
      <p:cViewPr>
        <p:scale>
          <a:sx n="400" d="100"/>
          <a:sy n="400" d="100"/>
        </p:scale>
        <p:origin x="-894" y="-20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317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7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5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, Artificial Intelligence concept,3d rendering,conceptual image.">
            <a:extLst>
              <a:ext uri="{FF2B5EF4-FFF2-40B4-BE49-F238E27FC236}">
                <a16:creationId xmlns:a16="http://schemas.microsoft.com/office/drawing/2014/main" id="{D059178F-E8B3-015C-53D5-79607B82C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6" y="-2705100"/>
            <a:ext cx="7667624" cy="12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A72C8E-4029-920F-B856-BC4100D332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0">
                <a:srgbClr val="070503">
                  <a:alpha val="92000"/>
                </a:srgbClr>
              </a:gs>
              <a:gs pos="100000">
                <a:srgbClr val="070503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7D0F2-6D79-AC7A-4A2B-5239914CE491}"/>
              </a:ext>
            </a:extLst>
          </p:cNvPr>
          <p:cNvSpPr txBox="1"/>
          <p:nvPr/>
        </p:nvSpPr>
        <p:spPr>
          <a:xfrm>
            <a:off x="895350" y="2298700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gradFill flip="none" rotWithShape="1">
                  <a:gsLst>
                    <a:gs pos="0">
                      <a:srgbClr val="CAFEFE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</a:rPr>
              <a:t>对人工智能未来的认识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A1A496-9B54-8B09-F80B-49A721D556D6}"/>
              </a:ext>
            </a:extLst>
          </p:cNvPr>
          <p:cNvCxnSpPr/>
          <p:nvPr/>
        </p:nvCxnSpPr>
        <p:spPr>
          <a:xfrm>
            <a:off x="1009650" y="2057400"/>
            <a:ext cx="2676525" cy="0"/>
          </a:xfrm>
          <a:prstGeom prst="line">
            <a:avLst/>
          </a:prstGeom>
          <a:ln w="3175">
            <a:solidFill>
              <a:srgbClr val="CA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A428EF-69BD-CB0F-525F-EF0BD86715ED}"/>
              </a:ext>
            </a:extLst>
          </p:cNvPr>
          <p:cNvCxnSpPr>
            <a:cxnSpLocks/>
          </p:cNvCxnSpPr>
          <p:nvPr/>
        </p:nvCxnSpPr>
        <p:spPr>
          <a:xfrm>
            <a:off x="3857625" y="2057400"/>
            <a:ext cx="147637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0035121D-DE28-FC36-EF2C-024584A9F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612150"/>
            <a:ext cx="1390650" cy="3724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61FE254-2C9F-93D2-7AFD-A3E5B53E123D}"/>
              </a:ext>
            </a:extLst>
          </p:cNvPr>
          <p:cNvSpPr txBox="1"/>
          <p:nvPr/>
        </p:nvSpPr>
        <p:spPr>
          <a:xfrm>
            <a:off x="895350" y="5488811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—— </a:t>
            </a:r>
            <a:r>
              <a:rPr lang="zh-CN" altLang="en-US" sz="2400" dirty="0">
                <a:solidFill>
                  <a:schemeClr val="bg1"/>
                </a:solidFill>
              </a:rPr>
              <a:t>第</a:t>
            </a:r>
            <a:r>
              <a:rPr lang="en-US" altLang="zh-CN" sz="2400" dirty="0">
                <a:solidFill>
                  <a:schemeClr val="bg1"/>
                </a:solidFill>
              </a:rPr>
              <a:t>12</a:t>
            </a:r>
            <a:r>
              <a:rPr lang="zh-CN" altLang="en-US" sz="2400" dirty="0">
                <a:solidFill>
                  <a:schemeClr val="bg1"/>
                </a:solidFill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1638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35BF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、机器思考的挑战</a:t>
            </a:r>
          </a:p>
        </p:txBody>
      </p:sp>
      <p:sp>
        <p:nvSpPr>
          <p:cNvPr id="2" name="koppt-文本框">
            <a:extLst>
              <a:ext uri="{FF2B5EF4-FFF2-40B4-BE49-F238E27FC236}">
                <a16:creationId xmlns:a16="http://schemas.microsoft.com/office/drawing/2014/main" id="{9E53D077-4218-9313-05CC-B1D69036D251}"/>
              </a:ext>
            </a:extLst>
          </p:cNvPr>
          <p:cNvSpPr/>
          <p:nvPr/>
        </p:nvSpPr>
        <p:spPr>
          <a:xfrm>
            <a:off x="2118419" y="2253133"/>
            <a:ext cx="2320785" cy="23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5BF7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伦理问题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5BF7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机器思考引发了一系列伦理和道德问题，如机器的道德责任和决策的公正性。</a:t>
            </a:r>
          </a:p>
        </p:txBody>
      </p:sp>
      <p:sp>
        <p:nvSpPr>
          <p:cNvPr id="6" name="koppt-文本框">
            <a:extLst>
              <a:ext uri="{FF2B5EF4-FFF2-40B4-BE49-F238E27FC236}">
                <a16:creationId xmlns:a16="http://schemas.microsoft.com/office/drawing/2014/main" id="{6FD12F87-F2A0-0623-69C4-B1E093B22C8D}"/>
              </a:ext>
            </a:extLst>
          </p:cNvPr>
          <p:cNvSpPr/>
          <p:nvPr/>
        </p:nvSpPr>
        <p:spPr>
          <a:xfrm>
            <a:off x="4786917" y="2253133"/>
            <a:ext cx="2134671" cy="23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rgbClr val="35B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就业影响</a:t>
            </a:r>
            <a:endParaRPr lang="en-US" altLang="zh-CN" sz="2800" b="1" kern="0" dirty="0">
              <a:solidFill>
                <a:srgbClr val="35BF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机器思考可能导致某些工作岗位的消失，对就业市场造成影响。</a:t>
            </a:r>
          </a:p>
        </p:txBody>
      </p:sp>
      <p:sp>
        <p:nvSpPr>
          <p:cNvPr id="7" name="koppt-文本框">
            <a:extLst>
              <a:ext uri="{FF2B5EF4-FFF2-40B4-BE49-F238E27FC236}">
                <a16:creationId xmlns:a16="http://schemas.microsoft.com/office/drawing/2014/main" id="{44DFC716-ACE6-5A25-0126-FABA2237BBB3}"/>
              </a:ext>
            </a:extLst>
          </p:cNvPr>
          <p:cNvSpPr/>
          <p:nvPr/>
        </p:nvSpPr>
        <p:spPr>
          <a:xfrm>
            <a:off x="7269302" y="2253133"/>
            <a:ext cx="2320785" cy="23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rgbClr val="35BF7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  <a:endParaRPr lang="en-US" altLang="zh-CN" sz="2800" b="1" kern="0" dirty="0">
              <a:solidFill>
                <a:srgbClr val="35BF7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机器思考可能带来安全隐患，如恶意使用人工智能技术进行攻击和操纵。</a:t>
            </a:r>
          </a:p>
        </p:txBody>
      </p:sp>
    </p:spTree>
    <p:extLst>
      <p:ext uri="{BB962C8B-B14F-4D97-AF65-F5344CB8AC3E}">
        <p14:creationId xmlns:p14="http://schemas.microsoft.com/office/powerpoint/2010/main" val="2015627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人工智能未来的展望</a:t>
            </a:r>
          </a:p>
        </p:txBody>
      </p:sp>
      <p:sp>
        <p:nvSpPr>
          <p:cNvPr id="7" name="koppt-文本框">
            <a:extLst>
              <a:ext uri="{FF2B5EF4-FFF2-40B4-BE49-F238E27FC236}">
                <a16:creationId xmlns:a16="http://schemas.microsoft.com/office/drawing/2014/main" id="{44DFC716-ACE6-5A25-0126-FABA2237BBB3}"/>
              </a:ext>
            </a:extLst>
          </p:cNvPr>
          <p:cNvSpPr/>
          <p:nvPr/>
        </p:nvSpPr>
        <p:spPr>
          <a:xfrm>
            <a:off x="2888888" y="2368549"/>
            <a:ext cx="6414224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人工智能的普及将改变我们的生活方式、工作方式和社会结构。</a:t>
            </a:r>
            <a:endParaRPr lang="en-US" altLang="zh-CN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机器思考的进步将推动人工智能技术的广泛应用，涵盖各个领域，如医疗、交通、金融等。机器思考将与人类智慧相结合，实现更高效的合作和创新。</a:t>
            </a:r>
          </a:p>
        </p:txBody>
      </p:sp>
    </p:spTree>
    <p:extLst>
      <p:ext uri="{BB962C8B-B14F-4D97-AF65-F5344CB8AC3E}">
        <p14:creationId xmlns:p14="http://schemas.microsoft.com/office/powerpoint/2010/main" val="3779966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网络, 编程, 人工智能, 脑, 思考, 控制, 计算机科学, 技术, 开发商">
            <a:extLst>
              <a:ext uri="{FF2B5EF4-FFF2-40B4-BE49-F238E27FC236}">
                <a16:creationId xmlns:a16="http://schemas.microsoft.com/office/drawing/2014/main" id="{0F14BF44-6F98-1F05-99FD-26B370FC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095" y="1"/>
            <a:ext cx="144141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CC9001A-5053-AADE-37E8-5456AFFE699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0101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oppt-文本框">
            <a:extLst>
              <a:ext uri="{FF2B5EF4-FFF2-40B4-BE49-F238E27FC236}">
                <a16:creationId xmlns:a16="http://schemas.microsoft.com/office/drawing/2014/main" id="{4F9DB6E5-5179-10E5-D575-942E8CA5E978}"/>
              </a:ext>
            </a:extLst>
          </p:cNvPr>
          <p:cNvSpPr/>
          <p:nvPr/>
        </p:nvSpPr>
        <p:spPr>
          <a:xfrm>
            <a:off x="624114" y="1497692"/>
            <a:ext cx="10943772" cy="484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zh-CN" altLang="en-US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技术发展及其迅猛，已经</a:t>
            </a: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在我们的日常生活中产生了深远的影响。然而，我们也需要认识到，尽管人工智能已经取得了重大进展，但要实现机器像人一样思考仍然是一个长期且复杂的目标。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机器思考能力有一系列优点，包括提高工作效率、解决复杂问题、提高决策质量、协作普及教育。但同时，我们也需要应对伦理和隐私问题、失业问题、控制和安全问题以及技术依赖等一系列挑战。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这些挑战，我们强调人类应该积极面对和探索人工智能技术的发展。这意味着我们需要密切关注伦理原则，确保技术的应用符合社会价值观和法律法规。同时，我们还要投资于教育和培训，以帮助人们适应新的工作环境，并不断提高自己的技能。</a:t>
            </a:r>
            <a:endParaRPr lang="en-US" altLang="zh-CN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的发展应该被视为一个机会，而不是威胁，它可以帮助我们解决全球性问题，提高生活质量，推动科学和技术的进步。在未来，我们应该继续进行深入的研究，跨学科地探讨机器思考的可能性，不断改进和发展人工智能技术，以便更好地满足社会的需求。只有通过持续的合作和正确的决策，我们才能实现机器和人类的共生，共同塑造一个更智能、更先进的未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ECF756-F96C-8D9C-7A49-E9A27AE2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507" y="277959"/>
            <a:ext cx="1956986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6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A85892-2FA9-3572-FF85-95277A99AF3D}"/>
              </a:ext>
            </a:extLst>
          </p:cNvPr>
          <p:cNvSpPr txBox="1"/>
          <p:nvPr/>
        </p:nvSpPr>
        <p:spPr>
          <a:xfrm>
            <a:off x="663575" y="92710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gradFill flip="none" rotWithShape="1">
                  <a:gsLst>
                    <a:gs pos="0">
                      <a:srgbClr val="CAFEFE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</a:rPr>
              <a:t>目录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B35668-CE1F-FA33-0721-FBE564F85BEA}"/>
              </a:ext>
            </a:extLst>
          </p:cNvPr>
          <p:cNvSpPr/>
          <p:nvPr/>
        </p:nvSpPr>
        <p:spPr>
          <a:xfrm>
            <a:off x="0" y="2603500"/>
            <a:ext cx="12484100" cy="2940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rgbClr val="FFFFFF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F4FAF5-AC3F-ADB6-12EC-0244A25307F9}"/>
              </a:ext>
            </a:extLst>
          </p:cNvPr>
          <p:cNvSpPr txBox="1"/>
          <p:nvPr/>
        </p:nvSpPr>
        <p:spPr>
          <a:xfrm>
            <a:off x="663575" y="309012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0A50E"/>
                </a:solidFill>
              </a:rPr>
              <a:t>话题一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295CF2-121E-7CC2-ED6B-FAE26CD59DA0}"/>
              </a:ext>
            </a:extLst>
          </p:cNvPr>
          <p:cNvSpPr txBox="1"/>
          <p:nvPr/>
        </p:nvSpPr>
        <p:spPr>
          <a:xfrm>
            <a:off x="663575" y="43410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35BF7E"/>
                </a:solidFill>
              </a:rPr>
              <a:t>话题二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96F4DC-D616-19A9-33F7-794CE18B15A1}"/>
              </a:ext>
            </a:extLst>
          </p:cNvPr>
          <p:cNvSpPr txBox="1"/>
          <p:nvPr/>
        </p:nvSpPr>
        <p:spPr>
          <a:xfrm>
            <a:off x="2317285" y="2802889"/>
            <a:ext cx="8522166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2023</a:t>
            </a:r>
            <a:r>
              <a:rPr lang="zh-CN" altLang="en-US" sz="2000" dirty="0">
                <a:solidFill>
                  <a:schemeClr val="bg1"/>
                </a:solidFill>
              </a:rPr>
              <a:t>年，</a:t>
            </a:r>
            <a:r>
              <a:rPr lang="en-US" altLang="zh-CN" sz="2000" dirty="0">
                <a:solidFill>
                  <a:schemeClr val="bg1"/>
                </a:solidFill>
              </a:rPr>
              <a:t>AI</a:t>
            </a:r>
            <a:r>
              <a:rPr lang="zh-CN" altLang="en-US" sz="2000" dirty="0">
                <a:solidFill>
                  <a:schemeClr val="bg1"/>
                </a:solidFill>
              </a:rPr>
              <a:t>教父</a:t>
            </a:r>
            <a:r>
              <a:rPr lang="en-US" altLang="zh-CN" sz="2000" dirty="0">
                <a:solidFill>
                  <a:schemeClr val="bg1"/>
                </a:solidFill>
              </a:rPr>
              <a:t>Geoffrey Hinton</a:t>
            </a:r>
            <a:r>
              <a:rPr lang="zh-CN" altLang="en-US" sz="2000" dirty="0">
                <a:solidFill>
                  <a:schemeClr val="bg1"/>
                </a:solidFill>
              </a:rPr>
              <a:t>谈到“人工智能正处于关键时刻，</a:t>
            </a:r>
            <a:r>
              <a:rPr lang="en-US" altLang="zh-CN" sz="2000" dirty="0">
                <a:solidFill>
                  <a:schemeClr val="bg1"/>
                </a:solidFill>
              </a:rPr>
              <a:t>ChatGPT</a:t>
            </a:r>
            <a:r>
              <a:rPr lang="zh-CN" altLang="en-US" sz="2000" dirty="0">
                <a:solidFill>
                  <a:schemeClr val="bg1"/>
                </a:solidFill>
              </a:rPr>
              <a:t>技术的进步可以与掀起工业革命的电力技术相媲美”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B977B1-5F82-1964-842F-C80AD0199D71}"/>
              </a:ext>
            </a:extLst>
          </p:cNvPr>
          <p:cNvSpPr txBox="1"/>
          <p:nvPr/>
        </p:nvSpPr>
        <p:spPr>
          <a:xfrm>
            <a:off x="2317285" y="4273977"/>
            <a:ext cx="8522166" cy="504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假如机器能像人一样思考？</a:t>
            </a:r>
          </a:p>
        </p:txBody>
      </p:sp>
    </p:spTree>
    <p:extLst>
      <p:ext uri="{BB962C8B-B14F-4D97-AF65-F5344CB8AC3E}">
        <p14:creationId xmlns:p14="http://schemas.microsoft.com/office/powerpoint/2010/main" val="181607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6382CB-8060-0601-0C43-2E1CA590162C}"/>
              </a:ext>
            </a:extLst>
          </p:cNvPr>
          <p:cNvSpPr/>
          <p:nvPr/>
        </p:nvSpPr>
        <p:spPr>
          <a:xfrm>
            <a:off x="0" y="638840"/>
            <a:ext cx="7400926" cy="12338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rgbClr val="FFFFFF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DAB246CF-F324-22BC-846E-C26C36BC1986}"/>
              </a:ext>
            </a:extLst>
          </p:cNvPr>
          <p:cNvSpPr txBox="1"/>
          <p:nvPr/>
        </p:nvSpPr>
        <p:spPr>
          <a:xfrm>
            <a:off x="281111" y="816198"/>
            <a:ext cx="6962527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0A50E"/>
                </a:solidFill>
              </a:rPr>
              <a:t>2023</a:t>
            </a:r>
            <a:r>
              <a:rPr lang="zh-CN" altLang="en-US" b="1" dirty="0">
                <a:solidFill>
                  <a:srgbClr val="F0A50E"/>
                </a:solidFill>
              </a:rPr>
              <a:t>年，</a:t>
            </a:r>
            <a:r>
              <a:rPr lang="en-US" altLang="zh-CN" b="1" dirty="0">
                <a:solidFill>
                  <a:srgbClr val="F0A50E"/>
                </a:solidFill>
              </a:rPr>
              <a:t>AI</a:t>
            </a:r>
            <a:r>
              <a:rPr lang="zh-CN" altLang="en-US" b="1" dirty="0">
                <a:solidFill>
                  <a:srgbClr val="F0A50E"/>
                </a:solidFill>
              </a:rPr>
              <a:t>教父</a:t>
            </a:r>
            <a:r>
              <a:rPr lang="en-US" altLang="zh-CN" b="1" dirty="0">
                <a:solidFill>
                  <a:srgbClr val="F0A50E"/>
                </a:solidFill>
              </a:rPr>
              <a:t>Geoffrey Hinton</a:t>
            </a:r>
            <a:r>
              <a:rPr lang="zh-CN" altLang="en-US" b="1" dirty="0">
                <a:solidFill>
                  <a:srgbClr val="F0A50E"/>
                </a:solidFill>
              </a:rPr>
              <a:t>谈到“人工智能正处于关键时刻，</a:t>
            </a:r>
            <a:r>
              <a:rPr lang="en-US" altLang="zh-CN" b="1" dirty="0">
                <a:solidFill>
                  <a:srgbClr val="F0A50E"/>
                </a:solidFill>
              </a:rPr>
              <a:t>ChatGPT</a:t>
            </a:r>
            <a:r>
              <a:rPr lang="zh-CN" altLang="en-US" b="1" dirty="0">
                <a:solidFill>
                  <a:srgbClr val="F0A50E"/>
                </a:solidFill>
              </a:rPr>
              <a:t>技术的进步可以与掀起工业革命的电力技术相媲美”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075D3E-3EE3-5E85-800B-9A5BC31F828F}"/>
              </a:ext>
            </a:extLst>
          </p:cNvPr>
          <p:cNvSpPr txBox="1"/>
          <p:nvPr/>
        </p:nvSpPr>
        <p:spPr>
          <a:xfrm>
            <a:off x="963295" y="2685415"/>
            <a:ext cx="5922697" cy="65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1、人工智能的快速发展和影响力正在不断增强。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785CB-65FC-6EFE-7564-074B04F4A598}"/>
              </a:ext>
            </a:extLst>
          </p:cNvPr>
          <p:cNvSpPr txBox="1"/>
          <p:nvPr/>
        </p:nvSpPr>
        <p:spPr>
          <a:xfrm>
            <a:off x="963295" y="3653790"/>
            <a:ext cx="554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2、ChatGPT技术在人工智能领域中的重要地位。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03478A-8699-0BB9-8315-53812BC2D380}"/>
              </a:ext>
            </a:extLst>
          </p:cNvPr>
          <p:cNvSpPr txBox="1"/>
          <p:nvPr/>
        </p:nvSpPr>
        <p:spPr>
          <a:xfrm>
            <a:off x="963295" y="4614545"/>
            <a:ext cx="544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3、人工智能技术的重要性和潜力。</a:t>
            </a:r>
          </a:p>
        </p:txBody>
      </p:sp>
    </p:spTree>
    <p:extLst>
      <p:ext uri="{BB962C8B-B14F-4D97-AF65-F5344CB8AC3E}">
        <p14:creationId xmlns:p14="http://schemas.microsoft.com/office/powerpoint/2010/main" val="4236542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F0A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1、人工智能的快速发展和影响力正在不断增强。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74FBE-8F9E-0A42-E337-1884D6F7D952}"/>
              </a:ext>
            </a:extLst>
          </p:cNvPr>
          <p:cNvSpPr txBox="1"/>
          <p:nvPr/>
        </p:nvSpPr>
        <p:spPr>
          <a:xfrm>
            <a:off x="6099177" y="2484062"/>
            <a:ext cx="4838700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人工智能技术已经在各个领域得到了广泛应用，如医疗、金融、教育、交通等。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人工智能技术的发展已经到达了一个重要的阶段，正在迎来飞速发展的时期。</a:t>
            </a:r>
          </a:p>
        </p:txBody>
      </p:sp>
      <p:pic>
        <p:nvPicPr>
          <p:cNvPr id="3074" name="Picture 2" descr="Businessman touching the brain working of Artificial Intelligence (AI) &#10;Automation, Predictive analytics, Customer service AI-powered chatbot, analyze customer data, business and technology Artificial Intelligence Stock Photo">
            <a:extLst>
              <a:ext uri="{FF2B5EF4-FFF2-40B4-BE49-F238E27FC236}">
                <a16:creationId xmlns:a16="http://schemas.microsoft.com/office/drawing/2014/main" id="{4599ACA7-B7F7-F88A-7AD3-D700069AC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3" y="2112169"/>
            <a:ext cx="4207285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22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F0A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ChatGPT</a:t>
            </a:r>
            <a:r>
              <a:rPr lang="zh-CN" altLang="en-US" sz="2000" b="1" dirty="0">
                <a:solidFill>
                  <a:schemeClr val="bg1"/>
                </a:solidFill>
              </a:rPr>
              <a:t>技术在人工智能领域中的重要地位。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74FBE-8F9E-0A42-E337-1884D6F7D952}"/>
              </a:ext>
            </a:extLst>
          </p:cNvPr>
          <p:cNvSpPr txBox="1"/>
          <p:nvPr/>
        </p:nvSpPr>
        <p:spPr>
          <a:xfrm>
            <a:off x="5457925" y="2022397"/>
            <a:ext cx="6194423" cy="281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ChatGPT</a:t>
            </a:r>
            <a:r>
              <a:rPr lang="zh-CN" altLang="en-US" sz="2000" dirty="0">
                <a:solidFill>
                  <a:schemeClr val="bg1"/>
                </a:solidFill>
              </a:rPr>
              <a:t>技术是一种先进的自然语言处理技术，可以在大规模语言处理和生成任务中得到广泛应用。这一技术的发展速度非常快，并在越来越多的场景中得到了应用，如智能客服、聊天机器人等。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ChatGPT</a:t>
            </a:r>
            <a:r>
              <a:rPr lang="zh-CN" altLang="en-US" sz="2000" dirty="0">
                <a:solidFill>
                  <a:schemeClr val="bg1"/>
                </a:solidFill>
              </a:rPr>
              <a:t>技术的进步对人工智能领域的影响非常深远，甚至可以媲美掀起工业革命的电力技术。</a:t>
            </a:r>
          </a:p>
        </p:txBody>
      </p:sp>
      <p:pic>
        <p:nvPicPr>
          <p:cNvPr id="5122" name="Picture 2" descr="6连板！涨幅最高的已翻倍！ChatGPT概念有多火？多公司发布异动公告…_凤凰网">
            <a:extLst>
              <a:ext uri="{FF2B5EF4-FFF2-40B4-BE49-F238E27FC236}">
                <a16:creationId xmlns:a16="http://schemas.microsoft.com/office/drawing/2014/main" id="{E6442E9D-A7D5-12E7-7BCB-EEC67141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52" y="2135187"/>
            <a:ext cx="4646549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663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F0A5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、人工智能技术的重要性和潜力。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74FBE-8F9E-0A42-E337-1884D6F7D952}"/>
              </a:ext>
            </a:extLst>
          </p:cNvPr>
          <p:cNvSpPr txBox="1"/>
          <p:nvPr/>
        </p:nvSpPr>
        <p:spPr>
          <a:xfrm>
            <a:off x="5457925" y="2022397"/>
            <a:ext cx="6335969" cy="281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人工智能技术可以模拟人类的思维和行动，这使得它成为推动各个领域创新和发展的关键力量。它的发展可以为人类带来巨大的福利，如提高生产效率、改善医疗服务、推动科学研究等。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人工智能技术的未来潜力非常巨大，将会在更多的领域得到应用和发展，成为推动人类社会发展的重要力量。</a:t>
            </a:r>
          </a:p>
        </p:txBody>
      </p:sp>
      <p:pic>
        <p:nvPicPr>
          <p:cNvPr id="7170" name="Picture 2" descr="技术, 开发人员, 触摸, 手指, 人工智能, 思考, 操舵, 计算机科学">
            <a:extLst>
              <a:ext uri="{FF2B5EF4-FFF2-40B4-BE49-F238E27FC236}">
                <a16:creationId xmlns:a16="http://schemas.microsoft.com/office/drawing/2014/main" id="{173E3EB6-9247-03F9-9E8D-A9C2F0BF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7" y="2260600"/>
            <a:ext cx="4160088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0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C6382CB-8060-0601-0C43-2E1CA590162C}"/>
              </a:ext>
            </a:extLst>
          </p:cNvPr>
          <p:cNvSpPr/>
          <p:nvPr/>
        </p:nvSpPr>
        <p:spPr>
          <a:xfrm>
            <a:off x="0" y="638840"/>
            <a:ext cx="7400926" cy="123380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0">
                <a:srgbClr val="FFFFFF">
                  <a:alpha val="27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8">
            <a:extLst>
              <a:ext uri="{FF2B5EF4-FFF2-40B4-BE49-F238E27FC236}">
                <a16:creationId xmlns:a16="http://schemas.microsoft.com/office/drawing/2014/main" id="{DAB246CF-F324-22BC-846E-C26C36BC1986}"/>
              </a:ext>
            </a:extLst>
          </p:cNvPr>
          <p:cNvSpPr txBox="1"/>
          <p:nvPr/>
        </p:nvSpPr>
        <p:spPr>
          <a:xfrm>
            <a:off x="443379" y="955368"/>
            <a:ext cx="6962527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5BF7E"/>
                </a:solidFill>
              </a:rPr>
              <a:t>假如机器能像人一样思考？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075D3E-3EE3-5E85-800B-9A5BC31F828F}"/>
              </a:ext>
            </a:extLst>
          </p:cNvPr>
          <p:cNvSpPr txBox="1"/>
          <p:nvPr/>
        </p:nvSpPr>
        <p:spPr>
          <a:xfrm>
            <a:off x="963295" y="2685415"/>
            <a:ext cx="5922697" cy="653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、机器思考的定义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785CB-65FC-6EFE-7564-074B04F4A598}"/>
              </a:ext>
            </a:extLst>
          </p:cNvPr>
          <p:cNvSpPr txBox="1"/>
          <p:nvPr/>
        </p:nvSpPr>
        <p:spPr>
          <a:xfrm>
            <a:off x="963295" y="3653790"/>
            <a:ext cx="5540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、机器思考的潜在影响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03478A-8699-0BB9-8315-53812BC2D380}"/>
              </a:ext>
            </a:extLst>
          </p:cNvPr>
          <p:cNvSpPr txBox="1"/>
          <p:nvPr/>
        </p:nvSpPr>
        <p:spPr>
          <a:xfrm>
            <a:off x="963295" y="4614545"/>
            <a:ext cx="544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、机器思考的挑战</a:t>
            </a:r>
          </a:p>
        </p:txBody>
      </p:sp>
    </p:spTree>
    <p:extLst>
      <p:ext uri="{BB962C8B-B14F-4D97-AF65-F5344CB8AC3E}">
        <p14:creationId xmlns:p14="http://schemas.microsoft.com/office/powerpoint/2010/main" val="291415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35BF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、机器思考的定义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074FBE-8F9E-0A42-E337-1884D6F7D952}"/>
              </a:ext>
            </a:extLst>
          </p:cNvPr>
          <p:cNvSpPr txBox="1"/>
          <p:nvPr/>
        </p:nvSpPr>
        <p:spPr>
          <a:xfrm>
            <a:off x="5857975" y="2786302"/>
            <a:ext cx="5076725" cy="966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机器思考是指机器具备类似人类思维的能力，包括推理、学习、判断和创造等方面的能力。</a:t>
            </a:r>
          </a:p>
        </p:txBody>
      </p:sp>
      <p:pic>
        <p:nvPicPr>
          <p:cNvPr id="2" name="Picture 2" descr="Businessman touching the brain working of Artificial Intelligence (AI) &#10;Automation, Predictive analytics, Customer service AI-powered chatbot, analyze customer data, business and technology Artificial Intelligence Stock Photo">
            <a:extLst>
              <a:ext uri="{FF2B5EF4-FFF2-40B4-BE49-F238E27FC236}">
                <a16:creationId xmlns:a16="http://schemas.microsoft.com/office/drawing/2014/main" id="{1ADCA3C8-4E5F-F6D4-F8DA-286649F5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3" y="2112169"/>
            <a:ext cx="4207285" cy="263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12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round textile on black background">
            <a:extLst>
              <a:ext uri="{FF2B5EF4-FFF2-40B4-BE49-F238E27FC236}">
                <a16:creationId xmlns:a16="http://schemas.microsoft.com/office/drawing/2014/main" id="{4529FCF4-56F5-671B-A261-6BB489C7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0"/>
            <a:ext cx="523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3A6DB90-9E9C-CE32-886B-DE9287FCA57B}"/>
              </a:ext>
            </a:extLst>
          </p:cNvPr>
          <p:cNvSpPr/>
          <p:nvPr/>
        </p:nvSpPr>
        <p:spPr>
          <a:xfrm>
            <a:off x="6956424" y="0"/>
            <a:ext cx="5235575" cy="6858000"/>
          </a:xfrm>
          <a:prstGeom prst="rect">
            <a:avLst/>
          </a:prstGeom>
          <a:solidFill>
            <a:srgbClr val="01010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8E6E2D-CF2A-DF8B-9B7D-60A68C9128EF}"/>
              </a:ext>
            </a:extLst>
          </p:cNvPr>
          <p:cNvSpPr/>
          <p:nvPr/>
        </p:nvSpPr>
        <p:spPr>
          <a:xfrm>
            <a:off x="0" y="0"/>
            <a:ext cx="12191999" cy="647700"/>
          </a:xfrm>
          <a:prstGeom prst="rect">
            <a:avLst/>
          </a:prstGeom>
          <a:solidFill>
            <a:srgbClr val="35BF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553771-65A9-D833-811A-DB15EA79B9A8}"/>
              </a:ext>
            </a:extLst>
          </p:cNvPr>
          <p:cNvSpPr txBox="1"/>
          <p:nvPr/>
        </p:nvSpPr>
        <p:spPr>
          <a:xfrm>
            <a:off x="173303" y="120015"/>
            <a:ext cx="5922697" cy="426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、机器思考的潜在影响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26830C-42F8-6635-BA31-847B3AFD38EC}"/>
              </a:ext>
            </a:extLst>
          </p:cNvPr>
          <p:cNvSpPr/>
          <p:nvPr/>
        </p:nvSpPr>
        <p:spPr>
          <a:xfrm>
            <a:off x="452130" y="1569595"/>
            <a:ext cx="2797014" cy="551375"/>
          </a:xfrm>
          <a:prstGeom prst="roundRect">
            <a:avLst/>
          </a:prstGeom>
          <a:solidFill>
            <a:srgbClr val="35B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自主决策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761BD61-CEE1-7DCE-CD35-A530D402300C}"/>
              </a:ext>
            </a:extLst>
          </p:cNvPr>
          <p:cNvSpPr/>
          <p:nvPr/>
        </p:nvSpPr>
        <p:spPr>
          <a:xfrm>
            <a:off x="6243191" y="1569595"/>
            <a:ext cx="2695786" cy="5513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智能助理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F871B57-430D-3192-9784-76A2D4C5CF7E}"/>
              </a:ext>
            </a:extLst>
          </p:cNvPr>
          <p:cNvSpPr/>
          <p:nvPr/>
        </p:nvSpPr>
        <p:spPr>
          <a:xfrm>
            <a:off x="3354250" y="1569595"/>
            <a:ext cx="2783835" cy="551375"/>
          </a:xfrm>
          <a:prstGeom prst="roundRect">
            <a:avLst/>
          </a:prstGeom>
          <a:solidFill>
            <a:srgbClr val="35BF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创新能力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01AE1C7-E88F-0A2C-C18C-DEAC3A4AC124}"/>
              </a:ext>
            </a:extLst>
          </p:cNvPr>
          <p:cNvSpPr/>
          <p:nvPr/>
        </p:nvSpPr>
        <p:spPr>
          <a:xfrm>
            <a:off x="9044084" y="1569595"/>
            <a:ext cx="2695786" cy="5513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自我意识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4E1E7C-E2BE-05F9-7DA5-6FF770B22F11}"/>
              </a:ext>
            </a:extLst>
          </p:cNvPr>
          <p:cNvSpPr/>
          <p:nvPr/>
        </p:nvSpPr>
        <p:spPr>
          <a:xfrm>
            <a:off x="554504" y="2345414"/>
            <a:ext cx="259226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机器能够独立做出决策，不再需要人类的干预。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4FBDEB-185C-DF59-5C58-73F2D0DCEC8C}"/>
              </a:ext>
            </a:extLst>
          </p:cNvPr>
          <p:cNvSpPr/>
          <p:nvPr/>
        </p:nvSpPr>
        <p:spPr>
          <a:xfrm>
            <a:off x="3418792" y="2345413"/>
            <a:ext cx="259226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机器能够通过思考和创造性的思维解决问题，推动科学和技术的进步。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E84C67-EF62-B9B9-BB14-3FBED2D63060}"/>
              </a:ext>
            </a:extLst>
          </p:cNvPr>
          <p:cNvSpPr/>
          <p:nvPr/>
        </p:nvSpPr>
        <p:spPr>
          <a:xfrm>
            <a:off x="6269183" y="2345412"/>
            <a:ext cx="259226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机器能够理解人类的需求和意图，并提供个性化的帮助和建议。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E85496-ACF6-2E12-7E12-42F7368B5724}"/>
              </a:ext>
            </a:extLst>
          </p:cNvPr>
          <p:cNvSpPr/>
          <p:nvPr/>
        </p:nvSpPr>
        <p:spPr>
          <a:xfrm>
            <a:off x="9137260" y="2345411"/>
            <a:ext cx="2592266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-179705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机器能够意识到自己的存在和状态，具备自我学习和自我改进的能力。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232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Calibri Light"/>
        <a:ea typeface="微软雅黑 Light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33F57548-D6AF-4730-8E31-73F3B46ABB8D}" vid="{6B49A705-4FC7-4F3E-970B-CC9380A5D9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392</TotalTime>
  <Words>857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微软雅黑</vt:lpstr>
      <vt:lpstr>Arial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9</cp:revision>
  <dcterms:created xsi:type="dcterms:W3CDTF">2023-09-15T01:34:08Z</dcterms:created>
  <dcterms:modified xsi:type="dcterms:W3CDTF">2023-09-15T08:06:41Z</dcterms:modified>
</cp:coreProperties>
</file>