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2.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chemeClr val="accent4">
              <a:lumOff val="49490"/>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4D4"/>
          </a:solidFill>
        </a:fill>
      </a:tcStyle>
    </a:wholeTbl>
    <a:band2H>
      <a:tcTxStyle b="def" i="def"/>
      <a:tcStyle>
        <a:tcBdr/>
        <a:fill>
          <a:solidFill>
            <a:srgbClr val="EAEA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EE7"/>
          </a:solidFill>
        </a:fill>
      </a:tcStyle>
    </a:wholeTbl>
    <a:band2H>
      <a:tcTxStyle b="def" i="def"/>
      <a:tcStyle>
        <a:tcBdr/>
        <a:fill>
          <a:solidFill>
            <a:srgbClr val="ECEF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62" name="Shape 662"/>
          <p:cNvSpPr/>
          <p:nvPr>
            <p:ph type="sldImg"/>
          </p:nvPr>
        </p:nvSpPr>
        <p:spPr>
          <a:xfrm>
            <a:off x="1143000" y="685800"/>
            <a:ext cx="4572000" cy="3429000"/>
          </a:xfrm>
          <a:prstGeom prst="rect">
            <a:avLst/>
          </a:prstGeom>
        </p:spPr>
        <p:txBody>
          <a:bodyPr/>
          <a:lstStyle/>
          <a:p>
            <a:pPr/>
          </a:p>
        </p:txBody>
      </p:sp>
      <p:sp>
        <p:nvSpPr>
          <p:cNvPr id="663" name="Shape 6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Shape 667"/>
          <p:cNvSpPr/>
          <p:nvPr>
            <p:ph type="sldImg"/>
          </p:nvPr>
        </p:nvSpPr>
        <p:spPr>
          <a:prstGeom prst="rect">
            <a:avLst/>
          </a:prstGeom>
        </p:spPr>
        <p:txBody>
          <a:bodyPr/>
          <a:lstStyle/>
          <a:p>
            <a:pPr/>
          </a:p>
        </p:txBody>
      </p:sp>
      <p:sp>
        <p:nvSpPr>
          <p:cNvPr id="668" name="Shape 668"/>
          <p:cNvSpPr/>
          <p:nvPr>
            <p:ph type="body" sz="quarter" idx="1"/>
          </p:nvPr>
        </p:nvSpPr>
        <p:spPr>
          <a:prstGeom prst="rect">
            <a:avLst/>
          </a:prstGeom>
        </p:spPr>
        <p:txBody>
          <a:bodyPr/>
          <a:lstStyle/>
          <a:p>
            <a:pPr>
              <a:defRPr b="1"/>
            </a:pPr>
            <a:r>
              <a:t>1. 什麼是 SRE？它和 DevOps 是怎麼關聯的？ (必讀)</a:t>
            </a:r>
          </a:p>
          <a:p>
            <a:pPr/>
            <a:r>
              <a:t>https://kknews.cc/zh-tw/tech/5zyna26.html</a:t>
            </a:r>
          </a:p>
          <a:p>
            <a:pPr>
              <a:defRPr b="1"/>
            </a:pPr>
            <a:r>
              <a:t>2.All You Need To Know About Processes in Linux [Comprehensive Guide]</a:t>
            </a:r>
          </a:p>
          <a:p>
            <a:pPr/>
            <a:r>
              <a:t>https://www.tecmint.com/linux-process-management/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1" name="Shape 731"/>
          <p:cNvSpPr/>
          <p:nvPr>
            <p:ph type="sldImg"/>
          </p:nvPr>
        </p:nvSpPr>
        <p:spPr>
          <a:prstGeom prst="rect">
            <a:avLst/>
          </a:prstGeom>
        </p:spPr>
        <p:txBody>
          <a:bodyPr/>
          <a:lstStyle/>
          <a:p>
            <a:pPr/>
          </a:p>
        </p:txBody>
      </p:sp>
      <p:sp>
        <p:nvSpPr>
          <p:cNvPr id="732" name="Shape 732"/>
          <p:cNvSpPr/>
          <p:nvPr>
            <p:ph type="body" sz="quarter" idx="1"/>
          </p:nvPr>
        </p:nvSpPr>
        <p:spPr>
          <a:prstGeom prst="rect">
            <a:avLst/>
          </a:prstGeom>
        </p:spPr>
        <p:txBody>
          <a:bodyPr/>
          <a:lstStyle/>
          <a:p>
            <a:pPr/>
            <a:r>
              <a:t>proc 是一個虛擬的檔案系統，我們利用它實現 Linux 核心空間與使用者空間 的通訊。在 proc 檔案系統中，我們可以將對虛擬檔案的讀寫作為與核心中實體進行通訊的一種手段，但是與普通檔案不同的是，這些虛擬檔案的內容都是動態建立的。這個虛擬檔案系統會掛載在 /proc 目錄, 而 ps 命令一定會讀取 /proc 目錄, 來顯示目前系統所有 process 資訊</a:t>
            </a:r>
          </a:p>
          <a:p>
            <a:pPr/>
          </a:p>
          <a:p>
            <a:pPr>
              <a:spcBef>
                <a:spcPts val="100"/>
              </a:spcBef>
              <a:defRPr b="1">
                <a:latin typeface="Verdana"/>
                <a:ea typeface="Verdana"/>
                <a:cs typeface="Verdana"/>
                <a:sym typeface="Verdana"/>
              </a:defRPr>
            </a:pPr>
            <a:r>
              <a:t># ps --help all</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Usage:</a:t>
            </a:r>
          </a:p>
          <a:p>
            <a:pPr>
              <a:spcBef>
                <a:spcPts val="100"/>
              </a:spcBef>
              <a:defRPr>
                <a:latin typeface="Verdana"/>
                <a:ea typeface="Verdana"/>
                <a:cs typeface="Verdana"/>
                <a:sym typeface="Verdana"/>
              </a:defRPr>
            </a:pPr>
            <a:r>
              <a:t> ps [options]</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Basic options:</a:t>
            </a:r>
          </a:p>
          <a:p>
            <a:pPr>
              <a:spcBef>
                <a:spcPts val="100"/>
              </a:spcBef>
              <a:defRPr>
                <a:latin typeface="Verdana"/>
                <a:ea typeface="Verdana"/>
                <a:cs typeface="Verdana"/>
                <a:sym typeface="Verdana"/>
              </a:defRPr>
            </a:pPr>
            <a:r>
              <a:t> -A, -e               all processes</a:t>
            </a:r>
          </a:p>
          <a:p>
            <a:pPr>
              <a:spcBef>
                <a:spcPts val="100"/>
              </a:spcBef>
              <a:defRPr>
                <a:latin typeface="Verdana"/>
                <a:ea typeface="Verdana"/>
                <a:cs typeface="Verdana"/>
                <a:sym typeface="Verdana"/>
              </a:defRPr>
            </a:pPr>
            <a:r>
              <a:t> -a                   all with tty, except session leaders</a:t>
            </a:r>
          </a:p>
          <a:p>
            <a:pPr>
              <a:spcBef>
                <a:spcPts val="100"/>
              </a:spcBef>
              <a:defRPr>
                <a:latin typeface="Verdana"/>
                <a:ea typeface="Verdana"/>
                <a:cs typeface="Verdana"/>
                <a:sym typeface="Verdana"/>
              </a:defRPr>
            </a:pPr>
            <a:r>
              <a:t>  a                   all with tty, including other users</a:t>
            </a:r>
          </a:p>
          <a:p>
            <a:pPr>
              <a:spcBef>
                <a:spcPts val="100"/>
              </a:spcBef>
              <a:defRPr>
                <a:latin typeface="Verdana"/>
                <a:ea typeface="Verdana"/>
                <a:cs typeface="Verdana"/>
                <a:sym typeface="Verdana"/>
              </a:defRPr>
            </a:pPr>
            <a:r>
              <a:t> -d                   all except session leaders</a:t>
            </a:r>
          </a:p>
          <a:p>
            <a:pPr>
              <a:spcBef>
                <a:spcPts val="100"/>
              </a:spcBef>
              <a:defRPr>
                <a:latin typeface="Verdana"/>
                <a:ea typeface="Verdana"/>
                <a:cs typeface="Verdana"/>
                <a:sym typeface="Verdana"/>
              </a:defRPr>
            </a:pPr>
            <a:r>
              <a:t> -N, --deselect       negate selection</a:t>
            </a:r>
          </a:p>
          <a:p>
            <a:pPr>
              <a:spcBef>
                <a:spcPts val="100"/>
              </a:spcBef>
              <a:defRPr>
                <a:latin typeface="Verdana"/>
                <a:ea typeface="Verdana"/>
                <a:cs typeface="Verdana"/>
                <a:sym typeface="Verdana"/>
              </a:defRPr>
            </a:pPr>
            <a:r>
              <a:t>  r                   only running processes</a:t>
            </a:r>
          </a:p>
          <a:p>
            <a:pPr>
              <a:spcBef>
                <a:spcPts val="100"/>
              </a:spcBef>
              <a:defRPr>
                <a:latin typeface="Verdana"/>
                <a:ea typeface="Verdana"/>
                <a:cs typeface="Verdana"/>
                <a:sym typeface="Verdana"/>
              </a:defRPr>
            </a:pPr>
            <a:r>
              <a:t>  T                   all processes on this terminal</a:t>
            </a:r>
          </a:p>
          <a:p>
            <a:pPr>
              <a:spcBef>
                <a:spcPts val="100"/>
              </a:spcBef>
              <a:defRPr>
                <a:latin typeface="Verdana"/>
                <a:ea typeface="Verdana"/>
                <a:cs typeface="Verdana"/>
                <a:sym typeface="Verdana"/>
              </a:defRPr>
            </a:pPr>
            <a:r>
              <a:t>  x                   processes without controlling ttys</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Selection by list:</a:t>
            </a:r>
          </a:p>
          <a:p>
            <a:pPr>
              <a:spcBef>
                <a:spcPts val="100"/>
              </a:spcBef>
              <a:defRPr>
                <a:latin typeface="Verdana"/>
                <a:ea typeface="Verdana"/>
                <a:cs typeface="Verdana"/>
                <a:sym typeface="Verdana"/>
              </a:defRPr>
            </a:pPr>
            <a:r>
              <a:t> -C &lt;command&gt;         command name</a:t>
            </a:r>
          </a:p>
          <a:p>
            <a:pPr>
              <a:spcBef>
                <a:spcPts val="100"/>
              </a:spcBef>
              <a:defRPr>
                <a:latin typeface="Verdana"/>
                <a:ea typeface="Verdana"/>
                <a:cs typeface="Verdana"/>
                <a:sym typeface="Verdana"/>
              </a:defRPr>
            </a:pPr>
            <a:r>
              <a:t> -G, --Group &lt;GID&gt;    real group id or name</a:t>
            </a:r>
          </a:p>
          <a:p>
            <a:pPr>
              <a:spcBef>
                <a:spcPts val="100"/>
              </a:spcBef>
              <a:defRPr>
                <a:latin typeface="Verdana"/>
                <a:ea typeface="Verdana"/>
                <a:cs typeface="Verdana"/>
                <a:sym typeface="Verdana"/>
              </a:defRPr>
            </a:pPr>
            <a:r>
              <a:t> -g, --group &lt;group&gt;  session or effective group name</a:t>
            </a:r>
          </a:p>
          <a:p>
            <a:pPr>
              <a:spcBef>
                <a:spcPts val="100"/>
              </a:spcBef>
              <a:defRPr>
                <a:latin typeface="Verdana"/>
                <a:ea typeface="Verdana"/>
                <a:cs typeface="Verdana"/>
                <a:sym typeface="Verdana"/>
              </a:defRPr>
            </a:pPr>
            <a:r>
              <a:t> -p, p, --pid &lt;PID&gt;   process id</a:t>
            </a:r>
          </a:p>
          <a:p>
            <a:pPr>
              <a:spcBef>
                <a:spcPts val="100"/>
              </a:spcBef>
              <a:defRPr>
                <a:latin typeface="Verdana"/>
                <a:ea typeface="Verdana"/>
                <a:cs typeface="Verdana"/>
                <a:sym typeface="Verdana"/>
              </a:defRPr>
            </a:pPr>
            <a:r>
              <a:t>        --ppid &lt;PID&gt;  parent process id</a:t>
            </a:r>
          </a:p>
          <a:p>
            <a:pPr>
              <a:spcBef>
                <a:spcPts val="100"/>
              </a:spcBef>
              <a:defRPr>
                <a:latin typeface="Verdana"/>
                <a:ea typeface="Verdana"/>
                <a:cs typeface="Verdana"/>
                <a:sym typeface="Verdana"/>
              </a:defRPr>
            </a:pPr>
            <a:r>
              <a:t> -q, q, --quick-pid &lt;PID&gt;</a:t>
            </a:r>
          </a:p>
          <a:p>
            <a:pPr>
              <a:spcBef>
                <a:spcPts val="100"/>
              </a:spcBef>
              <a:defRPr>
                <a:latin typeface="Verdana"/>
                <a:ea typeface="Verdana"/>
                <a:cs typeface="Verdana"/>
                <a:sym typeface="Verdana"/>
              </a:defRPr>
            </a:pPr>
            <a:r>
              <a:t>                      process id (quick mode)</a:t>
            </a:r>
          </a:p>
          <a:p>
            <a:pPr>
              <a:spcBef>
                <a:spcPts val="100"/>
              </a:spcBef>
              <a:defRPr>
                <a:latin typeface="Verdana"/>
                <a:ea typeface="Verdana"/>
                <a:cs typeface="Verdana"/>
                <a:sym typeface="Verdana"/>
              </a:defRPr>
            </a:pPr>
            <a:r>
              <a:t> -s, --sid &lt;session&gt;  session id</a:t>
            </a:r>
          </a:p>
          <a:p>
            <a:pPr>
              <a:spcBef>
                <a:spcPts val="100"/>
              </a:spcBef>
              <a:defRPr>
                <a:latin typeface="Verdana"/>
                <a:ea typeface="Verdana"/>
                <a:cs typeface="Verdana"/>
                <a:sym typeface="Verdana"/>
              </a:defRPr>
            </a:pPr>
            <a:r>
              <a:t> -t, t, --tty &lt;tty&gt;   terminal</a:t>
            </a:r>
          </a:p>
          <a:p>
            <a:pPr>
              <a:spcBef>
                <a:spcPts val="100"/>
              </a:spcBef>
              <a:defRPr>
                <a:latin typeface="Verdana"/>
                <a:ea typeface="Verdana"/>
                <a:cs typeface="Verdana"/>
                <a:sym typeface="Verdana"/>
              </a:defRPr>
            </a:pPr>
            <a:r>
              <a:t> -u, U, --user &lt;UID&gt;  effective user id or name</a:t>
            </a:r>
          </a:p>
          <a:p>
            <a:pPr>
              <a:spcBef>
                <a:spcPts val="100"/>
              </a:spcBef>
              <a:defRPr>
                <a:latin typeface="Verdana"/>
                <a:ea typeface="Verdana"/>
                <a:cs typeface="Verdana"/>
                <a:sym typeface="Verdana"/>
              </a:defRPr>
            </a:pPr>
            <a:r>
              <a:t> -U, --User &lt;UID&gt;     real user id or name</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  The selection options take as their argument either:</a:t>
            </a:r>
          </a:p>
          <a:p>
            <a:pPr>
              <a:spcBef>
                <a:spcPts val="100"/>
              </a:spcBef>
              <a:defRPr>
                <a:latin typeface="Verdana"/>
                <a:ea typeface="Verdana"/>
                <a:cs typeface="Verdana"/>
                <a:sym typeface="Verdana"/>
              </a:defRPr>
            </a:pPr>
            <a:r>
              <a:t>    a comma-separated list e.g. '-u root,nobody' or</a:t>
            </a:r>
          </a:p>
          <a:p>
            <a:pPr>
              <a:spcBef>
                <a:spcPts val="100"/>
              </a:spcBef>
              <a:defRPr>
                <a:latin typeface="Verdana"/>
                <a:ea typeface="Verdana"/>
                <a:cs typeface="Verdana"/>
                <a:sym typeface="Verdana"/>
              </a:defRPr>
            </a:pPr>
            <a:r>
              <a:t>    a blank-separated list e.g. '-p 123 4567'</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Output formats:</a:t>
            </a:r>
          </a:p>
          <a:p>
            <a:pPr>
              <a:spcBef>
                <a:spcPts val="100"/>
              </a:spcBef>
              <a:defRPr>
                <a:latin typeface="Verdana"/>
                <a:ea typeface="Verdana"/>
                <a:cs typeface="Verdana"/>
                <a:sym typeface="Verdana"/>
              </a:defRPr>
            </a:pPr>
            <a:r>
              <a:t> -F                   extra full</a:t>
            </a:r>
          </a:p>
          <a:p>
            <a:pPr>
              <a:spcBef>
                <a:spcPts val="100"/>
              </a:spcBef>
              <a:defRPr>
                <a:latin typeface="Verdana"/>
                <a:ea typeface="Verdana"/>
                <a:cs typeface="Verdana"/>
                <a:sym typeface="Verdana"/>
              </a:defRPr>
            </a:pPr>
            <a:r>
              <a:t> -f                   full-format, including command lines</a:t>
            </a:r>
          </a:p>
          <a:p>
            <a:pPr>
              <a:spcBef>
                <a:spcPts val="100"/>
              </a:spcBef>
              <a:defRPr>
                <a:latin typeface="Verdana"/>
                <a:ea typeface="Verdana"/>
                <a:cs typeface="Verdana"/>
                <a:sym typeface="Verdana"/>
              </a:defRPr>
            </a:pPr>
            <a:r>
              <a:t>  f, --forest         ascii art process tree</a:t>
            </a:r>
          </a:p>
          <a:p>
            <a:pPr>
              <a:spcBef>
                <a:spcPts val="100"/>
              </a:spcBef>
              <a:defRPr>
                <a:latin typeface="Verdana"/>
                <a:ea typeface="Verdana"/>
                <a:cs typeface="Verdana"/>
                <a:sym typeface="Verdana"/>
              </a:defRPr>
            </a:pPr>
            <a:r>
              <a:t> -H                   show process hierarchy</a:t>
            </a:r>
          </a:p>
          <a:p>
            <a:pPr>
              <a:spcBef>
                <a:spcPts val="100"/>
              </a:spcBef>
              <a:defRPr>
                <a:latin typeface="Verdana"/>
                <a:ea typeface="Verdana"/>
                <a:cs typeface="Verdana"/>
                <a:sym typeface="Verdana"/>
              </a:defRPr>
            </a:pPr>
            <a:r>
              <a:t> -j                   jobs format</a:t>
            </a:r>
          </a:p>
          <a:p>
            <a:pPr>
              <a:spcBef>
                <a:spcPts val="100"/>
              </a:spcBef>
              <a:defRPr>
                <a:latin typeface="Verdana"/>
                <a:ea typeface="Verdana"/>
                <a:cs typeface="Verdana"/>
                <a:sym typeface="Verdana"/>
              </a:defRPr>
            </a:pPr>
            <a:r>
              <a:t>  j                   BSD job control format</a:t>
            </a:r>
          </a:p>
          <a:p>
            <a:pPr>
              <a:spcBef>
                <a:spcPts val="100"/>
              </a:spcBef>
              <a:defRPr>
                <a:latin typeface="Verdana"/>
                <a:ea typeface="Verdana"/>
                <a:cs typeface="Verdana"/>
                <a:sym typeface="Verdana"/>
              </a:defRPr>
            </a:pPr>
            <a:r>
              <a:t> -l                   long format</a:t>
            </a:r>
          </a:p>
          <a:p>
            <a:pPr>
              <a:spcBef>
                <a:spcPts val="100"/>
              </a:spcBef>
              <a:defRPr>
                <a:latin typeface="Verdana"/>
                <a:ea typeface="Verdana"/>
                <a:cs typeface="Verdana"/>
                <a:sym typeface="Verdana"/>
              </a:defRPr>
            </a:pPr>
            <a:r>
              <a:t>  l                   BSD long format</a:t>
            </a:r>
          </a:p>
          <a:p>
            <a:pPr>
              <a:spcBef>
                <a:spcPts val="100"/>
              </a:spcBef>
              <a:defRPr>
                <a:latin typeface="Verdana"/>
                <a:ea typeface="Verdana"/>
                <a:cs typeface="Verdana"/>
                <a:sym typeface="Verdana"/>
              </a:defRPr>
            </a:pPr>
            <a:r>
              <a:t> -M, Z                add security data (for SELinux)</a:t>
            </a:r>
          </a:p>
          <a:p>
            <a:pPr>
              <a:spcBef>
                <a:spcPts val="100"/>
              </a:spcBef>
              <a:defRPr>
                <a:latin typeface="Verdana"/>
                <a:ea typeface="Verdana"/>
                <a:cs typeface="Verdana"/>
                <a:sym typeface="Verdana"/>
              </a:defRPr>
            </a:pPr>
            <a:r>
              <a:t> -O &lt;format&gt;          preloaded with default columns</a:t>
            </a:r>
          </a:p>
          <a:p>
            <a:pPr>
              <a:spcBef>
                <a:spcPts val="100"/>
              </a:spcBef>
              <a:defRPr>
                <a:latin typeface="Verdana"/>
                <a:ea typeface="Verdana"/>
                <a:cs typeface="Verdana"/>
                <a:sym typeface="Verdana"/>
              </a:defRPr>
            </a:pPr>
            <a:r>
              <a:t>  O &lt;format&gt;          as -O, with BSD personality</a:t>
            </a:r>
          </a:p>
          <a:p>
            <a:pPr>
              <a:spcBef>
                <a:spcPts val="100"/>
              </a:spcBef>
              <a:defRPr>
                <a:latin typeface="Verdana"/>
                <a:ea typeface="Verdana"/>
                <a:cs typeface="Verdana"/>
                <a:sym typeface="Verdana"/>
              </a:defRPr>
            </a:pPr>
            <a:r>
              <a:t> -o, o, --format &lt;format&gt;</a:t>
            </a:r>
          </a:p>
          <a:p>
            <a:pPr>
              <a:spcBef>
                <a:spcPts val="100"/>
              </a:spcBef>
              <a:defRPr>
                <a:latin typeface="Verdana"/>
                <a:ea typeface="Verdana"/>
                <a:cs typeface="Verdana"/>
                <a:sym typeface="Verdana"/>
              </a:defRPr>
            </a:pPr>
            <a:r>
              <a:t>                      user-defined format</a:t>
            </a:r>
          </a:p>
          <a:p>
            <a:pPr>
              <a:spcBef>
                <a:spcPts val="100"/>
              </a:spcBef>
              <a:defRPr>
                <a:latin typeface="Verdana"/>
                <a:ea typeface="Verdana"/>
                <a:cs typeface="Verdana"/>
                <a:sym typeface="Verdana"/>
              </a:defRPr>
            </a:pPr>
            <a:r>
              <a:t>  s                   signal format</a:t>
            </a:r>
          </a:p>
          <a:p>
            <a:pPr>
              <a:spcBef>
                <a:spcPts val="100"/>
              </a:spcBef>
              <a:defRPr>
                <a:latin typeface="Verdana"/>
                <a:ea typeface="Verdana"/>
                <a:cs typeface="Verdana"/>
                <a:sym typeface="Verdana"/>
              </a:defRPr>
            </a:pPr>
            <a:r>
              <a:t>  u                   user-oriented format</a:t>
            </a:r>
          </a:p>
          <a:p>
            <a:pPr>
              <a:spcBef>
                <a:spcPts val="100"/>
              </a:spcBef>
              <a:defRPr>
                <a:latin typeface="Verdana"/>
                <a:ea typeface="Verdana"/>
                <a:cs typeface="Verdana"/>
                <a:sym typeface="Verdana"/>
              </a:defRPr>
            </a:pPr>
            <a:r>
              <a:t>  v                   virtual memory format</a:t>
            </a:r>
          </a:p>
          <a:p>
            <a:pPr>
              <a:spcBef>
                <a:spcPts val="100"/>
              </a:spcBef>
              <a:defRPr>
                <a:latin typeface="Verdana"/>
                <a:ea typeface="Verdana"/>
                <a:cs typeface="Verdana"/>
                <a:sym typeface="Verdana"/>
              </a:defRPr>
            </a:pPr>
            <a:r>
              <a:t>  X                   register format</a:t>
            </a:r>
          </a:p>
          <a:p>
            <a:pPr>
              <a:spcBef>
                <a:spcPts val="100"/>
              </a:spcBef>
              <a:defRPr>
                <a:latin typeface="Verdana"/>
                <a:ea typeface="Verdana"/>
                <a:cs typeface="Verdana"/>
                <a:sym typeface="Verdana"/>
              </a:defRPr>
            </a:pPr>
            <a:r>
              <a:t> -y                   do not show flags, show rss vs. addr (used with -l)</a:t>
            </a:r>
          </a:p>
          <a:p>
            <a:pPr>
              <a:spcBef>
                <a:spcPts val="100"/>
              </a:spcBef>
              <a:defRPr>
                <a:latin typeface="Verdana"/>
                <a:ea typeface="Verdana"/>
                <a:cs typeface="Verdana"/>
                <a:sym typeface="Verdana"/>
              </a:defRPr>
            </a:pPr>
            <a:r>
              <a:t>     --context        display security context (for SELinux)</a:t>
            </a:r>
          </a:p>
          <a:p>
            <a:pPr>
              <a:spcBef>
                <a:spcPts val="100"/>
              </a:spcBef>
              <a:defRPr>
                <a:latin typeface="Verdana"/>
                <a:ea typeface="Verdana"/>
                <a:cs typeface="Verdana"/>
                <a:sym typeface="Verdana"/>
              </a:defRPr>
            </a:pPr>
            <a:r>
              <a:t>     --headers        repeat header lines, one per page</a:t>
            </a:r>
          </a:p>
          <a:p>
            <a:pPr>
              <a:spcBef>
                <a:spcPts val="100"/>
              </a:spcBef>
              <a:defRPr>
                <a:latin typeface="Verdana"/>
                <a:ea typeface="Verdana"/>
                <a:cs typeface="Verdana"/>
                <a:sym typeface="Verdana"/>
              </a:defRPr>
            </a:pPr>
            <a:r>
              <a:t>     --no-headers     do not print header at all</a:t>
            </a:r>
          </a:p>
          <a:p>
            <a:pPr>
              <a:spcBef>
                <a:spcPts val="100"/>
              </a:spcBef>
              <a:defRPr>
                <a:latin typeface="Verdana"/>
                <a:ea typeface="Verdana"/>
                <a:cs typeface="Verdana"/>
                <a:sym typeface="Verdana"/>
              </a:defRPr>
            </a:pPr>
            <a:r>
              <a:t>     --cols, --columns, --width &lt;num&gt;</a:t>
            </a:r>
          </a:p>
          <a:p>
            <a:pPr>
              <a:spcBef>
                <a:spcPts val="100"/>
              </a:spcBef>
              <a:defRPr>
                <a:latin typeface="Verdana"/>
                <a:ea typeface="Verdana"/>
                <a:cs typeface="Verdana"/>
                <a:sym typeface="Verdana"/>
              </a:defRPr>
            </a:pPr>
            <a:r>
              <a:t>                      set screen width</a:t>
            </a:r>
          </a:p>
          <a:p>
            <a:pPr>
              <a:spcBef>
                <a:spcPts val="100"/>
              </a:spcBef>
              <a:defRPr>
                <a:latin typeface="Verdana"/>
                <a:ea typeface="Verdana"/>
                <a:cs typeface="Verdana"/>
                <a:sym typeface="Verdana"/>
              </a:defRPr>
            </a:pPr>
            <a:r>
              <a:t>     --rows, --lines &lt;num&gt;</a:t>
            </a:r>
          </a:p>
          <a:p>
            <a:pPr>
              <a:spcBef>
                <a:spcPts val="100"/>
              </a:spcBef>
              <a:defRPr>
                <a:latin typeface="Verdana"/>
                <a:ea typeface="Verdana"/>
                <a:cs typeface="Verdana"/>
                <a:sym typeface="Verdana"/>
              </a:defRPr>
            </a:pPr>
            <a:r>
              <a:t>                      set screen height</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Show threads:</a:t>
            </a:r>
          </a:p>
          <a:p>
            <a:pPr>
              <a:spcBef>
                <a:spcPts val="100"/>
              </a:spcBef>
              <a:defRPr>
                <a:latin typeface="Verdana"/>
                <a:ea typeface="Verdana"/>
                <a:cs typeface="Verdana"/>
                <a:sym typeface="Verdana"/>
              </a:defRPr>
            </a:pPr>
            <a:r>
              <a:t>  H                   as if they were processes</a:t>
            </a:r>
          </a:p>
          <a:p>
            <a:pPr>
              <a:spcBef>
                <a:spcPts val="100"/>
              </a:spcBef>
              <a:defRPr>
                <a:latin typeface="Verdana"/>
                <a:ea typeface="Verdana"/>
                <a:cs typeface="Verdana"/>
                <a:sym typeface="Verdana"/>
              </a:defRPr>
            </a:pPr>
            <a:r>
              <a:t> -L                   possibly with LWP and NLWP columns</a:t>
            </a:r>
          </a:p>
          <a:p>
            <a:pPr>
              <a:spcBef>
                <a:spcPts val="100"/>
              </a:spcBef>
              <a:defRPr>
                <a:latin typeface="Verdana"/>
                <a:ea typeface="Verdana"/>
                <a:cs typeface="Verdana"/>
                <a:sym typeface="Verdana"/>
              </a:defRPr>
            </a:pPr>
            <a:r>
              <a:t> -m, m                after processes</a:t>
            </a:r>
          </a:p>
          <a:p>
            <a:pPr>
              <a:spcBef>
                <a:spcPts val="100"/>
              </a:spcBef>
              <a:defRPr>
                <a:latin typeface="Verdana"/>
                <a:ea typeface="Verdana"/>
                <a:cs typeface="Verdana"/>
                <a:sym typeface="Verdana"/>
              </a:defRPr>
            </a:pPr>
            <a:r>
              <a:t> -T                   possibly with SPID column</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Miscellaneous options:</a:t>
            </a:r>
          </a:p>
          <a:p>
            <a:pPr>
              <a:spcBef>
                <a:spcPts val="100"/>
              </a:spcBef>
              <a:defRPr>
                <a:latin typeface="Verdana"/>
                <a:ea typeface="Verdana"/>
                <a:cs typeface="Verdana"/>
                <a:sym typeface="Verdana"/>
              </a:defRPr>
            </a:pPr>
            <a:r>
              <a:t> -c                   show scheduling class with -l option</a:t>
            </a:r>
          </a:p>
          <a:p>
            <a:pPr>
              <a:spcBef>
                <a:spcPts val="100"/>
              </a:spcBef>
              <a:defRPr>
                <a:latin typeface="Verdana"/>
                <a:ea typeface="Verdana"/>
                <a:cs typeface="Verdana"/>
                <a:sym typeface="Verdana"/>
              </a:defRPr>
            </a:pPr>
            <a:r>
              <a:t>  c                   show true command name</a:t>
            </a:r>
          </a:p>
          <a:p>
            <a:pPr>
              <a:spcBef>
                <a:spcPts val="100"/>
              </a:spcBef>
              <a:defRPr>
                <a:latin typeface="Verdana"/>
                <a:ea typeface="Verdana"/>
                <a:cs typeface="Verdana"/>
                <a:sym typeface="Verdana"/>
              </a:defRPr>
            </a:pPr>
            <a:r>
              <a:t>  e                   show the environment after command</a:t>
            </a:r>
          </a:p>
          <a:p>
            <a:pPr>
              <a:spcBef>
                <a:spcPts val="100"/>
              </a:spcBef>
              <a:defRPr>
                <a:latin typeface="Verdana"/>
                <a:ea typeface="Verdana"/>
                <a:cs typeface="Verdana"/>
                <a:sym typeface="Verdana"/>
              </a:defRPr>
            </a:pPr>
            <a:r>
              <a:t>  k,    --sort        specify sort order as: [+|-]key[,[+|-]key[,...]]</a:t>
            </a:r>
          </a:p>
          <a:p>
            <a:pPr>
              <a:spcBef>
                <a:spcPts val="100"/>
              </a:spcBef>
              <a:defRPr>
                <a:latin typeface="Verdana"/>
                <a:ea typeface="Verdana"/>
                <a:cs typeface="Verdana"/>
                <a:sym typeface="Verdana"/>
              </a:defRPr>
            </a:pPr>
            <a:r>
              <a:t>  L                   show format specifiers</a:t>
            </a:r>
          </a:p>
          <a:p>
            <a:pPr>
              <a:spcBef>
                <a:spcPts val="100"/>
              </a:spcBef>
              <a:defRPr>
                <a:latin typeface="Verdana"/>
                <a:ea typeface="Verdana"/>
                <a:cs typeface="Verdana"/>
                <a:sym typeface="Verdana"/>
              </a:defRPr>
            </a:pPr>
            <a:r>
              <a:t>  n                   display numeric uid and wchan</a:t>
            </a:r>
          </a:p>
          <a:p>
            <a:pPr>
              <a:spcBef>
                <a:spcPts val="100"/>
              </a:spcBef>
              <a:defRPr>
                <a:latin typeface="Verdana"/>
                <a:ea typeface="Verdana"/>
                <a:cs typeface="Verdana"/>
                <a:sym typeface="Verdana"/>
              </a:defRPr>
            </a:pPr>
            <a:r>
              <a:t>  S,    --cumulative  include some dead child process data</a:t>
            </a:r>
          </a:p>
          <a:p>
            <a:pPr>
              <a:spcBef>
                <a:spcPts val="100"/>
              </a:spcBef>
              <a:defRPr>
                <a:latin typeface="Verdana"/>
                <a:ea typeface="Verdana"/>
                <a:cs typeface="Verdana"/>
                <a:sym typeface="Verdana"/>
              </a:defRPr>
            </a:pPr>
            <a:r>
              <a:t> -y                   do not show flags, show rss (only with -l)</a:t>
            </a:r>
          </a:p>
          <a:p>
            <a:pPr>
              <a:spcBef>
                <a:spcPts val="100"/>
              </a:spcBef>
              <a:defRPr>
                <a:latin typeface="Verdana"/>
                <a:ea typeface="Verdana"/>
                <a:cs typeface="Verdana"/>
                <a:sym typeface="Verdana"/>
              </a:defRPr>
            </a:pPr>
            <a:r>
              <a:t> -V, V, --version     display version information and exit</a:t>
            </a:r>
          </a:p>
          <a:p>
            <a:pPr>
              <a:spcBef>
                <a:spcPts val="100"/>
              </a:spcBef>
              <a:defRPr>
                <a:latin typeface="Verdana"/>
                <a:ea typeface="Verdana"/>
                <a:cs typeface="Verdana"/>
                <a:sym typeface="Verdana"/>
              </a:defRPr>
            </a:pPr>
            <a:r>
              <a:t> -w, w                unlimited output width</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        --help &lt;simple|list|output|threads|misc|all&gt;</a:t>
            </a:r>
          </a:p>
          <a:p>
            <a:pPr>
              <a:spcBef>
                <a:spcPts val="100"/>
              </a:spcBef>
              <a:defRPr>
                <a:latin typeface="Verdana"/>
                <a:ea typeface="Verdana"/>
                <a:cs typeface="Verdana"/>
                <a:sym typeface="Verdana"/>
              </a:defRPr>
            </a:pPr>
            <a:r>
              <a:t>                      display help and exit</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For more details see ps(1).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2" name="Shape 742"/>
          <p:cNvSpPr/>
          <p:nvPr>
            <p:ph type="sldImg"/>
          </p:nvPr>
        </p:nvSpPr>
        <p:spPr>
          <a:prstGeom prst="rect">
            <a:avLst/>
          </a:prstGeom>
        </p:spPr>
        <p:txBody>
          <a:bodyPr/>
          <a:lstStyle/>
          <a:p>
            <a:pPr/>
          </a:p>
        </p:txBody>
      </p:sp>
      <p:sp>
        <p:nvSpPr>
          <p:cNvPr id="743" name="Shape 743"/>
          <p:cNvSpPr/>
          <p:nvPr>
            <p:ph type="body" sz="quarter" idx="1"/>
          </p:nvPr>
        </p:nvSpPr>
        <p:spPr>
          <a:prstGeom prst="rect">
            <a:avLst/>
          </a:prstGeom>
        </p:spPr>
        <p:txBody>
          <a:bodyPr/>
          <a:lstStyle/>
          <a:p>
            <a:pPr>
              <a:defRPr b="1"/>
            </a:pPr>
            <a:r>
              <a:t>使用 chroot 命令來更換 sh 的 根目錄, 要自行掛載 proc 虛擬檔案系統到 /proc 目錄, 操作命令如下 :</a:t>
            </a:r>
          </a:p>
          <a:p>
            <a:pPr/>
            <a:r>
              <a:t>$ </a:t>
            </a:r>
            <a:r>
              <a:rPr b="1"/>
              <a:t>sudo unshare --pid --fork chroot rootfs sh</a:t>
            </a:r>
          </a:p>
          <a:p>
            <a:pPr/>
            <a:r>
              <a:t>因掛載 rootfs 目錄, 在 rootfs/proc 目錄中不存在任何檔案, 以至以下 ps 命令, 顯示沒有任何 process 資訊</a:t>
            </a:r>
          </a:p>
          <a:p>
            <a:pPr/>
            <a:r>
              <a:t>/ # ps -eaf</a:t>
            </a:r>
          </a:p>
          <a:p>
            <a:pPr/>
            <a:r>
              <a:t>PID   USER     TIME  COMMAND</a:t>
            </a:r>
          </a:p>
          <a:p>
            <a:pPr/>
          </a:p>
          <a:p>
            <a:pPr/>
            <a:r>
              <a:t>建立一個 格式為 proc (pseudofilesystem) 目錄 </a:t>
            </a:r>
          </a:p>
          <a:p>
            <a:pPr/>
            <a:r>
              <a:t>/ # mount -t proc /proc /proc</a:t>
            </a:r>
          </a:p>
          <a:p>
            <a:pPr/>
            <a:r>
              <a:t>/ # ps aux</a:t>
            </a:r>
          </a:p>
          <a:p>
            <a:pPr/>
            <a:r>
              <a:t>PID   USER     TIME  COMMAND</a:t>
            </a:r>
          </a:p>
          <a:p>
            <a:pPr/>
            <a:r>
              <a:t>    1 root      0:00 sh</a:t>
            </a:r>
          </a:p>
          <a:p>
            <a:pPr/>
            <a:r>
              <a:t>    5 root      0:00 ps aux</a:t>
            </a:r>
          </a:p>
          <a:p>
            <a:pPr/>
          </a:p>
          <a:p>
            <a:pPr/>
            <a:r>
              <a:t>/ # umount /proc</a:t>
            </a:r>
          </a:p>
          <a:p>
            <a:pPr/>
            <a:r>
              <a:t>/ # exit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0" name="Shape 750"/>
          <p:cNvSpPr/>
          <p:nvPr>
            <p:ph type="sldImg"/>
          </p:nvPr>
        </p:nvSpPr>
        <p:spPr>
          <a:prstGeom prst="rect">
            <a:avLst/>
          </a:prstGeom>
        </p:spPr>
        <p:txBody>
          <a:bodyPr/>
          <a:lstStyle/>
          <a:p>
            <a:pPr/>
          </a:p>
        </p:txBody>
      </p:sp>
      <p:sp>
        <p:nvSpPr>
          <p:cNvPr id="751" name="Shape 751"/>
          <p:cNvSpPr/>
          <p:nvPr>
            <p:ph type="body" sz="quarter" idx="1"/>
          </p:nvPr>
        </p:nvSpPr>
        <p:spPr>
          <a:prstGeom prst="rect">
            <a:avLst/>
          </a:prstGeom>
        </p:spPr>
        <p:txBody>
          <a:bodyPr/>
          <a:lstStyle/>
          <a:p>
            <a:pPr>
              <a:defRPr b="1"/>
            </a:pPr>
            <a:r>
              <a:t>取得 unshare process 的 Network Namespace ID</a:t>
            </a:r>
          </a:p>
          <a:p>
            <a:pPr>
              <a:defRPr b="1"/>
            </a:pPr>
            <a:r>
              <a:t>$ ps -ef | pgrep -t pts/0 -n 'sh'</a:t>
            </a:r>
          </a:p>
          <a:p>
            <a:pPr/>
            <a:r>
              <a:t>1062</a:t>
            </a:r>
          </a:p>
          <a:p>
            <a:pPr>
              <a:defRPr b="1"/>
            </a:pPr>
          </a:p>
          <a:p>
            <a:pPr>
              <a:defRPr b="1"/>
            </a:pPr>
            <a:r>
              <a:t>[註] pts/0 是從 ssh 登入的裝置</a:t>
            </a:r>
          </a:p>
          <a:p>
            <a:pPr>
              <a:defRPr b="1"/>
            </a:pPr>
          </a:p>
          <a:p>
            <a:pPr>
              <a:defRPr b="1"/>
            </a:pPr>
            <a:r>
              <a:t>$ pgrep --help</a:t>
            </a:r>
          </a:p>
          <a:p>
            <a:pPr/>
          </a:p>
          <a:p>
            <a:pPr/>
            <a:r>
              <a:t>Usage:</a:t>
            </a:r>
          </a:p>
          <a:p>
            <a:pPr/>
            <a:r>
              <a:t> pgrep [options] &lt;pattern&gt;</a:t>
            </a:r>
          </a:p>
          <a:p>
            <a:pPr/>
          </a:p>
          <a:p>
            <a:pPr/>
            <a:r>
              <a:t>Options:</a:t>
            </a:r>
          </a:p>
          <a:p>
            <a:pPr/>
            <a:r>
              <a:t> -d, --delimiter &lt;string&gt;  specify output delimiter</a:t>
            </a:r>
          </a:p>
          <a:p>
            <a:pPr/>
            <a:r>
              <a:t> -l, --list-name           list PID and process name</a:t>
            </a:r>
          </a:p>
          <a:p>
            <a:pPr/>
            <a:r>
              <a:t> -a, --list-full           list PID and full command line</a:t>
            </a:r>
          </a:p>
          <a:p>
            <a:pPr/>
            <a:r>
              <a:t> -v, --inverse             negates the matching</a:t>
            </a:r>
          </a:p>
          <a:p>
            <a:pPr/>
            <a:r>
              <a:t> -w, --lightweight         list all TID</a:t>
            </a:r>
          </a:p>
          <a:p>
            <a:pPr/>
            <a:r>
              <a:t> -c, --count               count of matching processes</a:t>
            </a:r>
          </a:p>
          <a:p>
            <a:pPr/>
            <a:r>
              <a:t> -f, --full                use full process name to match</a:t>
            </a:r>
          </a:p>
          <a:p>
            <a:pPr/>
            <a:r>
              <a:t> -g, --pgroup &lt;PGID,...&gt;   match listed process group IDs</a:t>
            </a:r>
          </a:p>
          <a:p>
            <a:pPr/>
            <a:r>
              <a:t> -G, --group &lt;GID,...&gt;     match real group IDs</a:t>
            </a:r>
          </a:p>
          <a:p>
            <a:pPr/>
            <a:r>
              <a:t> -i, --ignore-case         match case insensitively</a:t>
            </a:r>
          </a:p>
          <a:p>
            <a:pPr/>
            <a:r>
              <a:t> -n, --newest              select most recently started</a:t>
            </a:r>
          </a:p>
          <a:p>
            <a:pPr/>
            <a:r>
              <a:t> -o, --oldest              select least recently started</a:t>
            </a:r>
          </a:p>
          <a:p>
            <a:pPr/>
            <a:r>
              <a:t> -P, --parent &lt;PPID,...&gt;   match only child processes of the given parent</a:t>
            </a:r>
          </a:p>
          <a:p>
            <a:pPr/>
            <a:r>
              <a:t> -s, --session &lt;SID,...&gt;   match session IDs</a:t>
            </a:r>
          </a:p>
          <a:p>
            <a:pPr/>
            <a:r>
              <a:t> -t, --terminal &lt;tty,...&gt;  match by controlling terminal</a:t>
            </a:r>
          </a:p>
          <a:p>
            <a:pPr/>
            <a:r>
              <a:t> -u, --euid &lt;ID,...&gt;       match by effective IDs</a:t>
            </a:r>
          </a:p>
          <a:p>
            <a:pPr/>
            <a:r>
              <a:t> -U, --uid &lt;ID,...&gt;        match by real IDs</a:t>
            </a:r>
          </a:p>
          <a:p>
            <a:pPr/>
            <a:r>
              <a:t> -x, --exact               match exactly with the command name</a:t>
            </a:r>
          </a:p>
          <a:p>
            <a:pPr/>
            <a:r>
              <a:t> -F, --pidfile &lt;file&gt;      read PIDs from file</a:t>
            </a:r>
          </a:p>
          <a:p>
            <a:pPr/>
            <a:r>
              <a:t> -L, --logpidfile          fail if PID file is not locked</a:t>
            </a:r>
          </a:p>
          <a:p>
            <a:pPr/>
            <a:r>
              <a:t> -r, --runstates &lt;state&gt;   match runstates [D,S,Z,...]</a:t>
            </a:r>
          </a:p>
          <a:p>
            <a:pPr/>
            <a:r>
              <a:t> --ns &lt;PID&gt;                match the processes that belong to the same</a:t>
            </a:r>
          </a:p>
          <a:p>
            <a:pPr/>
            <a:r>
              <a:t>                           namespace as &lt;pid&gt;</a:t>
            </a:r>
          </a:p>
          <a:p>
            <a:pPr/>
            <a:r>
              <a:t> --nslist &lt;ns,...&gt;         list which namespaces will be considered for</a:t>
            </a:r>
          </a:p>
          <a:p>
            <a:pPr/>
            <a:r>
              <a:t>                           the --ns option.</a:t>
            </a:r>
          </a:p>
          <a:p>
            <a:pPr/>
            <a:r>
              <a:t>                           Available namespaces: ipc, mnt, net, pid, user, uts</a:t>
            </a:r>
          </a:p>
          <a:p>
            <a:pPr/>
          </a:p>
          <a:p>
            <a:pPr/>
            <a:r>
              <a:t> -h, --help     display this help and exit</a:t>
            </a:r>
          </a:p>
          <a:p>
            <a:pPr/>
            <a:r>
              <a:t> -V, --version  output version information and exit</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8" name="Shape 678"/>
          <p:cNvSpPr/>
          <p:nvPr>
            <p:ph type="sldImg"/>
          </p:nvPr>
        </p:nvSpPr>
        <p:spPr>
          <a:prstGeom prst="rect">
            <a:avLst/>
          </a:prstGeom>
        </p:spPr>
        <p:txBody>
          <a:bodyPr/>
          <a:lstStyle/>
          <a:p>
            <a:pPr/>
          </a:p>
        </p:txBody>
      </p:sp>
      <p:sp>
        <p:nvSpPr>
          <p:cNvPr id="679" name="Shape 679"/>
          <p:cNvSpPr/>
          <p:nvPr>
            <p:ph type="body" sz="quarter" idx="1"/>
          </p:nvPr>
        </p:nvSpPr>
        <p:spPr>
          <a:prstGeom prst="rect">
            <a:avLst/>
          </a:prstGeom>
        </p:spPr>
        <p:txBody>
          <a:bodyPr/>
          <a:lstStyle/>
          <a:p>
            <a:pPr>
              <a:defRPr b="1"/>
            </a:pPr>
            <a:r>
              <a:t>1. Allow setuid on shell scripts (有解釋因系統安全 shell script 無法執行 setuid 功能)</a:t>
            </a:r>
          </a:p>
          <a:p>
            <a:pPr/>
            <a:r>
              <a:t>https://unix.stackexchange.com/questions/364/allow-setuid-on-shell-scripts</a:t>
            </a:r>
          </a:p>
          <a:p>
            <a:pPr/>
          </a:p>
          <a:p>
            <a:pPr/>
            <a:r>
              <a:t>Due to the increased likelihood of security flaws, many operating systems ignore the setuid attribute when applied to executable shell scripts.</a:t>
            </a:r>
          </a:p>
          <a:p>
            <a:pPr>
              <a:defRPr b="1"/>
            </a:pPr>
          </a:p>
          <a:p>
            <a:pPr>
              <a:defRPr b="1"/>
            </a:pPr>
            <a:r>
              <a:t>shell script 無法執行 setuid 功能, 實做如下 :</a:t>
            </a:r>
          </a:p>
          <a:p>
            <a:pPr/>
            <a:r>
              <a:t>$ echo '#!/bin/bash</a:t>
            </a:r>
          </a:p>
          <a:p>
            <a:pPr/>
            <a:r>
              <a:t>id -u' &gt; setuid-bash</a:t>
            </a:r>
          </a:p>
          <a:p>
            <a:pPr/>
          </a:p>
          <a:p>
            <a:pPr/>
            <a:r>
              <a:t>$ chmod +x setuid-bash </a:t>
            </a:r>
          </a:p>
          <a:p>
            <a:pPr/>
            <a:r>
              <a:t>$ ./setuid-bash </a:t>
            </a:r>
          </a:p>
          <a:p>
            <a:pPr/>
            <a:r>
              <a:t>1000</a:t>
            </a:r>
          </a:p>
          <a:p>
            <a:pPr/>
          </a:p>
          <a:p>
            <a:pPr/>
            <a:r>
              <a:t>$ sudo chown nobody ./setuid-bash; sudo chmod +s ./setuid-bash</a:t>
            </a:r>
          </a:p>
          <a:p>
            <a:pPr/>
            <a:r>
              <a:t>$ dir setuid-bash </a:t>
            </a:r>
          </a:p>
          <a:p>
            <a:pPr/>
            <a:r>
              <a:t>-rwsrwsr-x 1 </a:t>
            </a:r>
            <a:r>
              <a:rPr b="1"/>
              <a:t>nobody</a:t>
            </a:r>
            <a:r>
              <a:t> bigred 18 Jul 27 23:44 setuid-bash</a:t>
            </a:r>
          </a:p>
          <a:p>
            <a:pPr/>
            <a:r>
              <a:t>$ ./setuid-bash </a:t>
            </a:r>
          </a:p>
          <a:p>
            <a:pPr/>
            <a:r>
              <a:t>1000</a:t>
            </a: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Shape 683"/>
          <p:cNvSpPr/>
          <p:nvPr>
            <p:ph type="sldImg"/>
          </p:nvPr>
        </p:nvSpPr>
        <p:spPr>
          <a:prstGeom prst="rect">
            <a:avLst/>
          </a:prstGeom>
        </p:spPr>
        <p:txBody>
          <a:bodyPr/>
          <a:lstStyle/>
          <a:p>
            <a:pPr/>
          </a:p>
        </p:txBody>
      </p:sp>
      <p:sp>
        <p:nvSpPr>
          <p:cNvPr id="684" name="Shape 684"/>
          <p:cNvSpPr/>
          <p:nvPr>
            <p:ph type="body" sz="quarter" idx="1"/>
          </p:nvPr>
        </p:nvSpPr>
        <p:spPr>
          <a:prstGeom prst="rect">
            <a:avLst/>
          </a:prstGeom>
        </p:spPr>
        <p:txBody>
          <a:bodyPr/>
          <a:lstStyle/>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1" name="Shape 691"/>
          <p:cNvSpPr/>
          <p:nvPr>
            <p:ph type="sldImg"/>
          </p:nvPr>
        </p:nvSpPr>
        <p:spPr>
          <a:prstGeom prst="rect">
            <a:avLst/>
          </a:prstGeom>
        </p:spPr>
        <p:txBody>
          <a:bodyPr/>
          <a:lstStyle/>
          <a:p>
            <a:pPr/>
          </a:p>
        </p:txBody>
      </p:sp>
      <p:sp>
        <p:nvSpPr>
          <p:cNvPr id="692" name="Shape 692"/>
          <p:cNvSpPr/>
          <p:nvPr>
            <p:ph type="body" sz="quarter" idx="1"/>
          </p:nvPr>
        </p:nvSpPr>
        <p:spPr>
          <a:prstGeom prst="rect">
            <a:avLst/>
          </a:prstGeom>
        </p:spPr>
        <p:txBody>
          <a:bodyPr/>
          <a:lstStyle/>
          <a:p>
            <a:pPr>
              <a:defRPr b="1"/>
            </a:pPr>
            <a:r>
              <a:t>1. Linux Capabilities: Why They Exist and How They Work (一定要看)</a:t>
            </a:r>
          </a:p>
          <a:p>
            <a:pPr/>
            <a:r>
              <a:t>https://blog.container-solutions.com/linux-capabilities-why-they-exist-and-how-they-work</a:t>
            </a:r>
          </a:p>
          <a:p>
            <a:pPr>
              <a:defRPr b="1"/>
            </a:pPr>
            <a:r>
              <a:t>2. Linux Capabilities In Practice</a:t>
            </a:r>
          </a:p>
          <a:p>
            <a:pPr/>
            <a:r>
              <a:t>https://blog.container-solutions.com/linux-capabilities-in-practice</a:t>
            </a:r>
          </a:p>
          <a:p>
            <a:pPr>
              <a:defRPr b="1"/>
            </a:pPr>
            <a:r>
              <a:t>3. Linux Advanced Hardening With the Capability Bounding Set</a:t>
            </a:r>
          </a:p>
          <a:p>
            <a:pPr/>
            <a:r>
              <a:t>https://www.cyberciti.biz/tips/linux-advanced-hardening.html</a:t>
            </a:r>
          </a:p>
          <a:p>
            <a:pPr>
              <a:defRPr b="1"/>
            </a:pPr>
            <a:r>
              <a:t>4. How to Manage Linux File Capabilities (專門介紹 libcap 及 libcap-ng)</a:t>
            </a:r>
          </a:p>
          <a:p>
            <a:pPr/>
            <a:r>
              <a:t>https://www.howtoforge.com/how-to-manage-linux-file-capabilities/</a:t>
            </a:r>
          </a:p>
          <a:p>
            <a:pPr>
              <a:defRPr b="1"/>
            </a:pPr>
            <a:r>
              <a:t>5. Linux Privilege Escalation using Capabilities</a:t>
            </a:r>
          </a:p>
          <a:p>
            <a:pPr/>
            <a:r>
              <a:t>https://www.hackingarticles.in/linux-privilege-escalation-using-capabilities/</a:t>
            </a:r>
          </a:p>
          <a:p>
            <a:pPr/>
          </a:p>
          <a:p>
            <a:pPr/>
          </a:p>
          <a:p>
            <a:pPr/>
            <a:r>
              <a:t>Linux 系统中主要提供了两种工具来管理 capabilities：libcap 和 libcap-ng。libcap 提供了 getcap 和 setcap 两个命令来分别查看和设置文件的 capabilities，同时还提供了 capsh 来查看当前 shell 进程的 capabilities。libcap-ng 更易于使用，使用同一个命令 filecap 来查看和设置 capabilities。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2" name="Shape 702"/>
          <p:cNvSpPr/>
          <p:nvPr>
            <p:ph type="sldImg"/>
          </p:nvPr>
        </p:nvSpPr>
        <p:spPr>
          <a:prstGeom prst="rect">
            <a:avLst/>
          </a:prstGeom>
        </p:spPr>
        <p:txBody>
          <a:bodyPr/>
          <a:lstStyle/>
          <a:p>
            <a:pPr/>
          </a:p>
        </p:txBody>
      </p:sp>
      <p:sp>
        <p:nvSpPr>
          <p:cNvPr id="703" name="Shape 703"/>
          <p:cNvSpPr/>
          <p:nvPr>
            <p:ph type="body" sz="quarter" idx="1"/>
          </p:nvPr>
        </p:nvSpPr>
        <p:spPr>
          <a:prstGeom prst="rect">
            <a:avLst/>
          </a:prstGeom>
        </p:spPr>
        <p:txBody>
          <a:bodyPr/>
          <a:lstStyle/>
          <a:p>
            <a:pPr/>
            <a:r>
              <a:t>only capabilities that are present in the </a:t>
            </a:r>
            <a:r>
              <a:rPr b="1"/>
              <a:t>bounding set</a:t>
            </a:r>
            <a:r>
              <a:t> will be allowed in the inheritable and permitted sets. cap_bset  is the value of the capability bounding set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 name="Shape 707"/>
          <p:cNvSpPr/>
          <p:nvPr>
            <p:ph type="sldImg"/>
          </p:nvPr>
        </p:nvSpPr>
        <p:spPr>
          <a:prstGeom prst="rect">
            <a:avLst/>
          </a:prstGeom>
        </p:spPr>
        <p:txBody>
          <a:bodyPr/>
          <a:lstStyle/>
          <a:p>
            <a:pPr/>
          </a:p>
        </p:txBody>
      </p:sp>
      <p:sp>
        <p:nvSpPr>
          <p:cNvPr id="708" name="Shape 708"/>
          <p:cNvSpPr/>
          <p:nvPr>
            <p:ph type="body" sz="quarter" idx="1"/>
          </p:nvPr>
        </p:nvSpPr>
        <p:spPr>
          <a:prstGeom prst="rect">
            <a:avLst/>
          </a:prstGeom>
        </p:spPr>
        <p:txBody>
          <a:bodyPr/>
          <a:lstStyle/>
          <a:p>
            <a:pP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2" name="Shape 712"/>
          <p:cNvSpPr/>
          <p:nvPr>
            <p:ph type="sldImg"/>
          </p:nvPr>
        </p:nvSpPr>
        <p:spPr>
          <a:prstGeom prst="rect">
            <a:avLst/>
          </a:prstGeom>
        </p:spPr>
        <p:txBody>
          <a:bodyPr/>
          <a:lstStyle/>
          <a:p>
            <a:pPr/>
          </a:p>
        </p:txBody>
      </p:sp>
      <p:sp>
        <p:nvSpPr>
          <p:cNvPr id="713" name="Shape 713"/>
          <p:cNvSpPr/>
          <p:nvPr>
            <p:ph type="body" sz="quarter" idx="1"/>
          </p:nvPr>
        </p:nvSpPr>
        <p:spPr>
          <a:prstGeom prst="rect">
            <a:avLst/>
          </a:prstGeom>
        </p:spPr>
        <p:txBody>
          <a:bodyPr/>
          <a:lstStyle/>
          <a:p>
            <a:pPr>
              <a:defRPr b="1"/>
            </a:pPr>
            <a:r>
              <a:t>1. Linux Capabilities: Why They Exist and How They Work</a:t>
            </a:r>
          </a:p>
          <a:p>
            <a:pPr/>
            <a:r>
              <a:t>https://blog.container-solutions.com/linux-capabilities-why-they-exist-and-how-they-work</a:t>
            </a:r>
          </a:p>
          <a:p>
            <a:pPr>
              <a:defRPr b="1"/>
            </a:pPr>
            <a:r>
              <a:t>2. Linux Capabilities In Practice</a:t>
            </a:r>
          </a:p>
          <a:p>
            <a:pPr/>
            <a:r>
              <a:t>https://blog.container-solutions.com/linux-capabilities-in-practice</a:t>
            </a:r>
          </a:p>
          <a:p>
            <a:pPr>
              <a:defRPr b="1"/>
            </a:pPr>
            <a:r>
              <a:t>3. How to Manage Linux File Capabilities (專門介紹 libcap 及 libcap-ng)</a:t>
            </a:r>
          </a:p>
          <a:p>
            <a:pPr/>
            <a:r>
              <a:t>https://www.howtoforge.com/how-to-manage-linux-file-capabilities/</a:t>
            </a:r>
          </a:p>
          <a:p>
            <a:pPr>
              <a:defRPr b="1"/>
            </a:pPr>
            <a:r>
              <a:t>4. Linux Privilege Escalation using Capabilities</a:t>
            </a:r>
          </a:p>
          <a:p>
            <a:pPr/>
            <a:r>
              <a:t>https://www.hackingarticles.in/linux-privilege-escalation-using-capabilities/</a:t>
            </a:r>
          </a:p>
          <a:p>
            <a:pPr/>
          </a:p>
          <a:p>
            <a:pPr/>
          </a:p>
          <a:p>
            <a:pPr/>
            <a:r>
              <a:t>Linux 系统中主要提供了两种工具来管理 capabilities：libcap 和 libcap-ng。libcap 提供了 getcap 和 setcap 两个命令来分别查看和设置文件的 capabilities，同时还提供了 capsh 来查看当前 shell 进程的 capabilities。libcap-ng 更易于使用，使用同一个命令 filecap 来查看和设置 capabilities。</a:t>
            </a:r>
          </a:p>
          <a:p>
            <a:pPr/>
          </a:p>
          <a:p>
            <a:pPr>
              <a:defRPr b="1"/>
            </a:pPr>
            <a:r>
              <a:t>$ getcap -r / 2&gt;/dev/null</a:t>
            </a:r>
          </a:p>
          <a:p>
            <a:pPr/>
            <a:r>
              <a:t>/usr/lib/x86_64-linux-gnu/gstreamer1.0/gstreamer-1.0/gst-ptp-helper = cap_net_bind_service,cap_net_admin+ep</a:t>
            </a:r>
          </a:p>
          <a:p>
            <a:pPr/>
            <a:r>
              <a:t>/usr/bin/mtr-packet = cap_net_raw+ep</a:t>
            </a:r>
          </a:p>
          <a:p>
            <a:pPr/>
            <a:r>
              <a:t>/usr/bin/traceroute6.iputils = cap_net_raw+ep</a:t>
            </a:r>
          </a:p>
          <a:p>
            <a:pPr/>
            <a:r>
              <a:t>/usr/bin/ping = cap_net_raw+ep</a:t>
            </a:r>
          </a:p>
          <a:p>
            <a:pPr/>
            <a:r>
              <a:t>/home/rbean/python3 = cap_setuid+ep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1" name="Shape 721"/>
          <p:cNvSpPr/>
          <p:nvPr>
            <p:ph type="sldImg"/>
          </p:nvPr>
        </p:nvSpPr>
        <p:spPr>
          <a:prstGeom prst="rect">
            <a:avLst/>
          </a:prstGeom>
        </p:spPr>
        <p:txBody>
          <a:bodyPr/>
          <a:lstStyle/>
          <a:p>
            <a:pPr/>
          </a:p>
        </p:txBody>
      </p:sp>
      <p:sp>
        <p:nvSpPr>
          <p:cNvPr id="722" name="Shape 722"/>
          <p:cNvSpPr/>
          <p:nvPr>
            <p:ph type="body" sz="quarter" idx="1"/>
          </p:nvPr>
        </p:nvSpPr>
        <p:spPr>
          <a:prstGeom prst="rect">
            <a:avLst/>
          </a:prstGeom>
        </p:spPr>
        <p:txBody>
          <a:bodyPr/>
          <a:lstStyle/>
          <a:p>
            <a:pPr>
              <a:defRPr b="1"/>
            </a:pPr>
            <a:r>
              <a:t>1. Demystifying namespaces and containers in Linux</a:t>
            </a:r>
          </a:p>
          <a:p>
            <a:pPr/>
            <a:r>
              <a:t>https://opensource.com/article/19/10/namespaces-and-containers-linux</a:t>
            </a:r>
          </a:p>
          <a:p>
            <a:pPr>
              <a:defRPr b="1"/>
            </a:pPr>
            <a:r>
              <a:t>2. Introduction to Linux namespaces - Part 1: UTS</a:t>
            </a:r>
          </a:p>
          <a:p>
            <a:pPr/>
            <a:r>
              <a:t>https://blog.yadutaf.fr/2013/12/22/introduction-to-linux-namespaces-part-1-uts/</a:t>
            </a:r>
          </a:p>
          <a:p>
            <a:pPr>
              <a:defRPr b="1"/>
            </a:pPr>
            <a:r>
              <a:t>3. How to run Docker containers using common Linux tools (without Docker: 一定要看)</a:t>
            </a:r>
          </a:p>
          <a:p>
            <a:pPr/>
            <a:r>
              <a:t>https://ilearnedhowto.wordpress.com/tag/unshare//</a:t>
            </a:r>
          </a:p>
          <a:p>
            <a:pPr>
              <a:defRPr b="1"/>
            </a:pPr>
            <a:r>
              <a:t>4. Demystifying Containers - Part I: Kernel Space (一定要看)</a:t>
            </a:r>
          </a:p>
          <a:p>
            <a:pPr/>
            <a:r>
              <a:t>https://medium.com/@saschagrunert/demystifying-containers-part-i-kernel-space-2c53d6979504</a:t>
            </a:r>
          </a:p>
          <a:p>
            <a:pPr>
              <a:defRPr sz="1400"/>
            </a:pPr>
          </a:p>
          <a:p>
            <a:pPr>
              <a:defRPr sz="1400"/>
            </a:pPr>
          </a:p>
          <a:p>
            <a:pPr>
              <a:defRPr sz="1400"/>
            </a:pPr>
            <a:r>
              <a:t>Mount - isolate filesystem mount points</a:t>
            </a:r>
          </a:p>
          <a:p>
            <a:pPr>
              <a:defRPr sz="1400"/>
            </a:pPr>
            <a:r>
              <a:t>UTS - isolate hostname and domainname</a:t>
            </a:r>
          </a:p>
          <a:p>
            <a:pPr>
              <a:defRPr sz="1400"/>
            </a:pPr>
            <a:r>
              <a:t>IPC - isolate interprocess communication (IPC) resources</a:t>
            </a:r>
          </a:p>
          <a:p>
            <a:pPr>
              <a:defRPr sz="1400"/>
            </a:pPr>
            <a:r>
              <a:t>PID - isolate the PID number space</a:t>
            </a:r>
          </a:p>
          <a:p>
            <a:pPr>
              <a:defRPr sz="1400"/>
            </a:pPr>
            <a:r>
              <a:t>Network - isolate network interfaces</a:t>
            </a:r>
          </a:p>
          <a:p>
            <a:pPr>
              <a:defRPr sz="1400"/>
            </a:pPr>
            <a:r>
              <a:t>User - isolate UID/GID number spaces</a:t>
            </a:r>
          </a:p>
          <a:p>
            <a:pPr>
              <a:defRPr sz="1400"/>
            </a:pPr>
            <a:r>
              <a:t>Cgroup - isolate cgroup root directory</a:t>
            </a:r>
          </a:p>
          <a:p>
            <a:pPr>
              <a:defRPr sz="1400"/>
            </a:pPr>
          </a:p>
          <a:p>
            <a:pPr>
              <a:defRPr sz="1400"/>
            </a:pPr>
            <a:r>
              <a:t>確認 Linux Namespace </a:t>
            </a:r>
          </a:p>
          <a:p>
            <a:pPr>
              <a:defRPr b="1" sz="1400"/>
            </a:pPr>
            <a:r>
              <a:t>$ lsns</a:t>
            </a:r>
          </a:p>
          <a:p>
            <a:pPr/>
            <a:r>
              <a:t>        NS TYPE   NPROCS   PID USER   COMMAND</a:t>
            </a:r>
          </a:p>
          <a:p>
            <a:pPr/>
            <a:r>
              <a:t>4026531835 cgroup      4   830 bigred /lib/systemd/systemd --user</a:t>
            </a:r>
          </a:p>
          <a:p>
            <a:pPr/>
            <a:r>
              <a:t>4026531836 pid         4   830 bigred /lib/systemd/systemd --user</a:t>
            </a:r>
          </a:p>
          <a:p>
            <a:pPr/>
            <a:r>
              <a:t>4026531837 user        4   830 bigred /lib/systemd/systemd --user</a:t>
            </a:r>
          </a:p>
          <a:p>
            <a:pPr/>
            <a:r>
              <a:t>4026531838 uts         4   830 bigred /lib/systemd/systemd --user</a:t>
            </a:r>
          </a:p>
          <a:p>
            <a:pPr/>
            <a:r>
              <a:t>4026531839 ipc         4   830 bigred /lib/systemd/systemd --user</a:t>
            </a:r>
          </a:p>
          <a:p>
            <a:pPr/>
            <a:r>
              <a:t>4026531840 mnt         4   830 bigred /lib/systemd/systemd --user</a:t>
            </a:r>
          </a:p>
          <a:p>
            <a:pPr/>
            <a:r>
              <a:t>4026531992 net         4   830 bigred /lib/systemd/systemd --user</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6" name="Shape 726"/>
          <p:cNvSpPr/>
          <p:nvPr>
            <p:ph type="sldImg"/>
          </p:nvPr>
        </p:nvSpPr>
        <p:spPr>
          <a:prstGeom prst="rect">
            <a:avLst/>
          </a:prstGeom>
        </p:spPr>
        <p:txBody>
          <a:bodyPr/>
          <a:lstStyle/>
          <a:p>
            <a:pPr/>
          </a:p>
        </p:txBody>
      </p:sp>
      <p:sp>
        <p:nvSpPr>
          <p:cNvPr id="727" name="Shape 727"/>
          <p:cNvSpPr/>
          <p:nvPr>
            <p:ph type="body" sz="quarter" idx="1"/>
          </p:nvPr>
        </p:nvSpPr>
        <p:spPr>
          <a:prstGeom prst="rect">
            <a:avLst/>
          </a:prstGeom>
        </p:spPr>
        <p:txBody>
          <a:bodyPr/>
          <a:lstStyle/>
          <a:p>
            <a:pPr>
              <a:defRPr>
                <a:latin typeface="Verdana"/>
                <a:ea typeface="Verdana"/>
                <a:cs typeface="Verdana"/>
                <a:sym typeface="Verdana"/>
              </a:defRPr>
            </a:pPr>
            <a:r>
              <a:rPr b="1"/>
              <a:t>UTS(UNIX Time Sharing)</a:t>
            </a:r>
            <a:r>
              <a:t> 說明</a:t>
            </a:r>
          </a:p>
          <a:p>
            <a:pPr>
              <a:defRPr>
                <a:latin typeface="Verdana"/>
                <a:ea typeface="Verdana"/>
                <a:cs typeface="Verdana"/>
                <a:sym typeface="Verdana"/>
              </a:defRPr>
            </a:pPr>
            <a:r>
              <a:t>In short, the UTS namespace is about isolating hostnames.</a:t>
            </a:r>
          </a:p>
          <a:p>
            <a:pPr>
              <a:defRPr>
                <a:latin typeface="Verdana"/>
                <a:ea typeface="Verdana"/>
                <a:cs typeface="Verdana"/>
                <a:sym typeface="Verdana"/>
              </a:defRPr>
            </a:pPr>
          </a:p>
          <a:p>
            <a:pPr>
              <a:defRPr>
                <a:latin typeface="Verdana"/>
                <a:ea typeface="Verdana"/>
                <a:cs typeface="Verdana"/>
                <a:sym typeface="Verdana"/>
              </a:defRPr>
            </a:pPr>
            <a:r>
              <a:t>The UTS namespace is used to isolate two specific elements of the system that relate to the uname system call. The </a:t>
            </a:r>
            <a:r>
              <a:rPr b="1"/>
              <a:t>UTS(UNIX Time Sharing)</a:t>
            </a:r>
            <a:r>
              <a:t> namespace is named after the data structure used to store information returned by the uname system call. Specifically, the UTS namespace isolates the hostname and the NIS domain name. NIS, an abbreviation of Network Information Service, is an outdated directory service.</a:t>
            </a:r>
          </a:p>
          <a:p>
            <a:pPr>
              <a:defRPr b="1"/>
            </a:pPr>
          </a:p>
          <a:p>
            <a:pPr>
              <a:defRPr b="1"/>
            </a:pPr>
          </a:p>
          <a:p>
            <a:pPr>
              <a:defRPr b="1"/>
            </a:pPr>
            <a:r>
              <a:t>$ unshare --help</a:t>
            </a:r>
          </a:p>
          <a:p>
            <a:pPr/>
          </a:p>
          <a:p>
            <a:pPr/>
            <a:r>
              <a:t>Usage:</a:t>
            </a:r>
          </a:p>
          <a:p>
            <a:pPr/>
            <a:r>
              <a:t> unshare [options] [&lt;program&gt; [&lt;argument&gt;...]]</a:t>
            </a:r>
          </a:p>
          <a:p>
            <a:pPr/>
          </a:p>
          <a:p>
            <a:pPr/>
            <a:r>
              <a:t>Run a program with some namespaces unshared from the parent.</a:t>
            </a:r>
          </a:p>
          <a:p>
            <a:pPr/>
          </a:p>
          <a:p>
            <a:pPr/>
            <a:r>
              <a:t>Options:</a:t>
            </a:r>
          </a:p>
          <a:p>
            <a:pPr/>
            <a:r>
              <a:t> -m, --mount[=&lt;file&gt;]      unshare mounts namespace</a:t>
            </a:r>
          </a:p>
          <a:p>
            <a:pPr/>
            <a:r>
              <a:t> -u, --uts[=&lt;file&gt;]        unshare UTS namespace (hostname etc)</a:t>
            </a:r>
          </a:p>
          <a:p>
            <a:pPr/>
            <a:r>
              <a:t> -i, --ipc[=&lt;file&gt;]        unshare System V IPC namespace</a:t>
            </a:r>
          </a:p>
          <a:p>
            <a:pPr/>
            <a:r>
              <a:t> -n, --net[=&lt;file&gt;]        unshare network namespace</a:t>
            </a:r>
          </a:p>
          <a:p>
            <a:pPr/>
            <a:r>
              <a:t> -p, --pid[=&lt;file&gt;]        unshare pid namespace</a:t>
            </a:r>
          </a:p>
          <a:p>
            <a:pPr/>
            <a:r>
              <a:t> -U, --user[=&lt;file&gt;]       unshare user namespace</a:t>
            </a:r>
          </a:p>
          <a:p>
            <a:pPr/>
            <a:r>
              <a:t> -C, --cgroup[=&lt;file&gt;]     unshare cgroup namespace</a:t>
            </a:r>
          </a:p>
          <a:p>
            <a:pPr/>
          </a:p>
          <a:p>
            <a:pPr/>
            <a:r>
              <a:t> -f, --fork                fork before launching &lt;program&gt;</a:t>
            </a:r>
          </a:p>
          <a:p>
            <a:pPr/>
            <a:r>
              <a:t> -r, --map-root-user       map current user to root (implies --user)</a:t>
            </a:r>
          </a:p>
          <a:p>
            <a:pPr/>
          </a:p>
          <a:p>
            <a:pPr/>
            <a:r>
              <a:t> --kill-child[=&lt;signame&gt;]  when dying, kill the forked child (implies --fork)</a:t>
            </a:r>
          </a:p>
          <a:p>
            <a:pPr/>
            <a:r>
              <a:t>                             defaults to SIGKILL</a:t>
            </a:r>
          </a:p>
          <a:p>
            <a:pPr/>
            <a:r>
              <a:t> --mount-proc[=&lt;dir&gt;]      mount proc filesystem first (implies --mount)</a:t>
            </a:r>
          </a:p>
          <a:p>
            <a:pPr/>
            <a:r>
              <a:t> --propagation slave|shared|private|unchanged</a:t>
            </a:r>
          </a:p>
          <a:p>
            <a:pPr/>
            <a:r>
              <a:t>                           modify mount propagation in mount namespace</a:t>
            </a:r>
          </a:p>
          <a:p>
            <a:pPr/>
            <a:r>
              <a:t> --setgroups allow|deny    control the setgroups syscall in user namespaces</a:t>
            </a:r>
          </a:p>
          <a:p>
            <a:pPr/>
          </a:p>
          <a:p>
            <a:pPr/>
            <a:r>
              <a:t> -R, --root=&lt;dir&gt;	    run the command with root directory set to &lt;dir&gt;</a:t>
            </a:r>
          </a:p>
          <a:p>
            <a:pPr/>
            <a:r>
              <a:t> -w, --wd=&lt;dir&gt;	    change working directory to &lt;dir&gt;</a:t>
            </a:r>
          </a:p>
          <a:p>
            <a:pPr/>
            <a:r>
              <a:t> -S, --setuid &lt;uid&gt;	    set uid in entered namespace</a:t>
            </a:r>
          </a:p>
          <a:p>
            <a:pPr/>
            <a:r>
              <a:t> -G, --setgid &lt;gid&gt;	    set gid in entered namespace</a:t>
            </a:r>
          </a:p>
          <a:p>
            <a:pPr/>
          </a:p>
          <a:p>
            <a:pPr/>
            <a:r>
              <a:t> -h, --help                display this help</a:t>
            </a:r>
          </a:p>
          <a:p>
            <a:pPr/>
            <a:r>
              <a:t> -V, --version             display version</a:t>
            </a:r>
          </a:p>
          <a:p>
            <a:pPr/>
          </a:p>
          <a:p>
            <a:pPr/>
            <a:r>
              <a:t>For more details see unshare(1).</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1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2"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13"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10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0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0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0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11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12"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13"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1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12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2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2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1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3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3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1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42"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143"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1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5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5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5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16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62"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163"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1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7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7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7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18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82"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83"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84"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185"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19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93"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9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2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20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02"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209"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10"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211"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12"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213"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220"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21"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222"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223"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2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3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3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2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42"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43"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2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5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5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5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26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6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6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271" name="大標題文字"/>
          <p:cNvSpPr txBox="1"/>
          <p:nvPr>
            <p:ph type="title"/>
          </p:nvPr>
        </p:nvSpPr>
        <p:spPr>
          <a:xfrm>
            <a:off x="685800" y="2130425"/>
            <a:ext cx="7772400" cy="1470025"/>
          </a:xfrm>
          <a:prstGeom prst="rect">
            <a:avLst/>
          </a:prstGeom>
        </p:spPr>
        <p:txBody>
          <a:bodyPr/>
          <a:lstStyle/>
          <a:p>
            <a:pPr/>
            <a:r>
              <a:t>大標題文字</a:t>
            </a:r>
          </a:p>
        </p:txBody>
      </p:sp>
      <p:sp>
        <p:nvSpPr>
          <p:cNvPr id="272" name="內文層級一…"/>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7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280" name="大標題文字"/>
          <p:cNvSpPr txBox="1"/>
          <p:nvPr>
            <p:ph type="title"/>
          </p:nvPr>
        </p:nvSpPr>
        <p:spPr>
          <a:prstGeom prst="rect">
            <a:avLst/>
          </a:prstGeom>
        </p:spPr>
        <p:txBody>
          <a:bodyPr/>
          <a:lstStyle/>
          <a:p>
            <a:pPr/>
            <a:r>
              <a:t>大標題文字</a:t>
            </a:r>
          </a:p>
        </p:txBody>
      </p:sp>
      <p:sp>
        <p:nvSpPr>
          <p:cNvPr id="281"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8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289" name="大標題文字"/>
          <p:cNvSpPr txBox="1"/>
          <p:nvPr>
            <p:ph type="title"/>
          </p:nvPr>
        </p:nvSpPr>
        <p:spPr>
          <a:xfrm>
            <a:off x="722312" y="4406900"/>
            <a:ext cx="7772401" cy="1362075"/>
          </a:xfrm>
          <a:prstGeom prst="rect">
            <a:avLst/>
          </a:prstGeom>
        </p:spPr>
        <p:txBody>
          <a:bodyPr anchor="t"/>
          <a:lstStyle>
            <a:lvl1pPr algn="l">
              <a:defRPr b="1" cap="all" sz="4000"/>
            </a:lvl1pPr>
          </a:lstStyle>
          <a:p>
            <a:pPr/>
            <a:r>
              <a:t>大標題文字</a:t>
            </a:r>
          </a:p>
        </p:txBody>
      </p:sp>
      <p:sp>
        <p:nvSpPr>
          <p:cNvPr id="290" name="內文層級一…"/>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9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2"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33"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298" name="大標題文字"/>
          <p:cNvSpPr txBox="1"/>
          <p:nvPr>
            <p:ph type="title"/>
          </p:nvPr>
        </p:nvSpPr>
        <p:spPr>
          <a:prstGeom prst="rect">
            <a:avLst/>
          </a:prstGeom>
        </p:spPr>
        <p:txBody>
          <a:bodyPr/>
          <a:lstStyle/>
          <a:p>
            <a:pPr/>
            <a:r>
              <a:t>大標題文字</a:t>
            </a:r>
          </a:p>
        </p:txBody>
      </p:sp>
      <p:sp>
        <p:nvSpPr>
          <p:cNvPr id="299" name="內文層級一…"/>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30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307" name="大標題文字"/>
          <p:cNvSpPr txBox="1"/>
          <p:nvPr>
            <p:ph type="title"/>
          </p:nvPr>
        </p:nvSpPr>
        <p:spPr>
          <a:prstGeom prst="rect">
            <a:avLst/>
          </a:prstGeom>
        </p:spPr>
        <p:txBody>
          <a:bodyPr/>
          <a:lstStyle/>
          <a:p>
            <a:pPr/>
            <a:r>
              <a:t>大標題文字</a:t>
            </a:r>
          </a:p>
        </p:txBody>
      </p:sp>
      <p:sp>
        <p:nvSpPr>
          <p:cNvPr id="308" name="內文層級一…"/>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內文層級一</a:t>
            </a:r>
          </a:p>
          <a:p>
            <a:pPr lvl="1"/>
            <a:r>
              <a:t>內文層級二</a:t>
            </a:r>
          </a:p>
          <a:p>
            <a:pPr lvl="2"/>
            <a:r>
              <a:t>內文層級三</a:t>
            </a:r>
          </a:p>
          <a:p>
            <a:pPr lvl="3"/>
            <a:r>
              <a:t>內文層級四</a:t>
            </a:r>
          </a:p>
          <a:p>
            <a:pPr lvl="4"/>
            <a:r>
              <a:t>內文層級五</a:t>
            </a:r>
          </a:p>
        </p:txBody>
      </p:sp>
      <p:sp>
        <p:nvSpPr>
          <p:cNvPr id="309" name="文字版面配置區 4"/>
          <p:cNvSpPr/>
          <p:nvPr>
            <p:ph type="body" sz="quarter" idx="21"/>
          </p:nvPr>
        </p:nvSpPr>
        <p:spPr>
          <a:xfrm>
            <a:off x="4645025" y="1535112"/>
            <a:ext cx="4041775" cy="639764"/>
          </a:xfrm>
          <a:prstGeom prst="rect">
            <a:avLst/>
          </a:prstGeom>
        </p:spPr>
        <p:txBody>
          <a:bodyPr anchor="b"/>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31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317" name="大標題文字"/>
          <p:cNvSpPr txBox="1"/>
          <p:nvPr>
            <p:ph type="title"/>
          </p:nvPr>
        </p:nvSpPr>
        <p:spPr>
          <a:prstGeom prst="rect">
            <a:avLst/>
          </a:prstGeom>
        </p:spPr>
        <p:txBody>
          <a:bodyPr/>
          <a:lstStyle/>
          <a:p>
            <a:pPr/>
            <a:r>
              <a:t>大標題文字</a:t>
            </a:r>
          </a:p>
        </p:txBody>
      </p:sp>
      <p:sp>
        <p:nvSpPr>
          <p:cNvPr id="31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32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332" name="大標題文字"/>
          <p:cNvSpPr txBox="1"/>
          <p:nvPr>
            <p:ph type="title"/>
          </p:nvPr>
        </p:nvSpPr>
        <p:spPr>
          <a:xfrm>
            <a:off x="457200" y="273050"/>
            <a:ext cx="3008315" cy="1162050"/>
          </a:xfrm>
          <a:prstGeom prst="rect">
            <a:avLst/>
          </a:prstGeom>
        </p:spPr>
        <p:txBody>
          <a:bodyPr anchor="b"/>
          <a:lstStyle>
            <a:lvl1pPr algn="l">
              <a:defRPr b="1" sz="2000"/>
            </a:lvl1pPr>
          </a:lstStyle>
          <a:p>
            <a:pPr/>
            <a:r>
              <a:t>大標題文字</a:t>
            </a:r>
          </a:p>
        </p:txBody>
      </p:sp>
      <p:sp>
        <p:nvSpPr>
          <p:cNvPr id="333" name="內文層級一…"/>
          <p:cNvSpPr txBox="1"/>
          <p:nvPr>
            <p:ph type="body" idx="1"/>
          </p:nvPr>
        </p:nvSpPr>
        <p:spPr>
          <a:xfrm>
            <a:off x="3575050" y="273050"/>
            <a:ext cx="5111750" cy="585311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34" name="文字版面配置區 3"/>
          <p:cNvSpPr/>
          <p:nvPr>
            <p:ph type="body" sz="half" idx="21"/>
          </p:nvPr>
        </p:nvSpPr>
        <p:spPr>
          <a:xfrm>
            <a:off x="457198" y="1435100"/>
            <a:ext cx="3008317" cy="4691063"/>
          </a:xfrm>
          <a:prstGeom prst="rect">
            <a:avLst/>
          </a:prstGeom>
        </p:spPr>
        <p:txBody>
          <a:bodyPr/>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33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342" name="大標題文字"/>
          <p:cNvSpPr txBox="1"/>
          <p:nvPr>
            <p:ph type="title"/>
          </p:nvPr>
        </p:nvSpPr>
        <p:spPr>
          <a:xfrm>
            <a:off x="1792288" y="4800600"/>
            <a:ext cx="5486402" cy="566738"/>
          </a:xfrm>
          <a:prstGeom prst="rect">
            <a:avLst/>
          </a:prstGeom>
        </p:spPr>
        <p:txBody>
          <a:bodyPr anchor="b"/>
          <a:lstStyle>
            <a:lvl1pPr algn="l">
              <a:defRPr b="1" sz="2000"/>
            </a:lvl1pPr>
          </a:lstStyle>
          <a:p>
            <a:pPr/>
            <a:r>
              <a:t>大標題文字</a:t>
            </a:r>
          </a:p>
        </p:txBody>
      </p:sp>
      <p:sp>
        <p:nvSpPr>
          <p:cNvPr id="343"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344" name="內文層級一…"/>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內文層級一</a:t>
            </a:r>
          </a:p>
          <a:p>
            <a:pPr lvl="1"/>
            <a:r>
              <a:t>內文層級二</a:t>
            </a:r>
          </a:p>
          <a:p>
            <a:pPr lvl="2"/>
            <a:r>
              <a:t>內文層級三</a:t>
            </a:r>
          </a:p>
          <a:p>
            <a:pPr lvl="3"/>
            <a:r>
              <a:t>內文層級四</a:t>
            </a:r>
          </a:p>
          <a:p>
            <a:pPr lvl="4"/>
            <a:r>
              <a:t>內文層級五</a:t>
            </a:r>
          </a:p>
        </p:txBody>
      </p:sp>
      <p:sp>
        <p:nvSpPr>
          <p:cNvPr id="34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sp>
        <p:nvSpPr>
          <p:cNvPr id="352" name="大標題文字"/>
          <p:cNvSpPr txBox="1"/>
          <p:nvPr>
            <p:ph type="title"/>
          </p:nvPr>
        </p:nvSpPr>
        <p:spPr>
          <a:prstGeom prst="rect">
            <a:avLst/>
          </a:prstGeom>
        </p:spPr>
        <p:txBody>
          <a:bodyPr/>
          <a:lstStyle/>
          <a:p>
            <a:pPr/>
            <a:r>
              <a:t>大標題文字</a:t>
            </a:r>
          </a:p>
        </p:txBody>
      </p:sp>
      <p:sp>
        <p:nvSpPr>
          <p:cNvPr id="353"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5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sp>
        <p:nvSpPr>
          <p:cNvPr id="361" name="大標題文字"/>
          <p:cNvSpPr txBox="1"/>
          <p:nvPr>
            <p:ph type="title"/>
          </p:nvPr>
        </p:nvSpPr>
        <p:spPr>
          <a:xfrm>
            <a:off x="6629400" y="274638"/>
            <a:ext cx="2057400" cy="5851527"/>
          </a:xfrm>
          <a:prstGeom prst="rect">
            <a:avLst/>
          </a:prstGeom>
        </p:spPr>
        <p:txBody>
          <a:bodyPr/>
          <a:lstStyle/>
          <a:p>
            <a:pPr/>
            <a:r>
              <a:t>大標題文字</a:t>
            </a:r>
          </a:p>
        </p:txBody>
      </p:sp>
      <p:sp>
        <p:nvSpPr>
          <p:cNvPr id="362" name="內文層級一…"/>
          <p:cNvSpPr txBox="1"/>
          <p:nvPr>
            <p:ph type="body" idx="1"/>
          </p:nvPr>
        </p:nvSpPr>
        <p:spPr>
          <a:xfrm>
            <a:off x="457200" y="274638"/>
            <a:ext cx="6019800" cy="5851527"/>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6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70" name="內文層級一…"/>
          <p:cNvSpPr txBox="1"/>
          <p:nvPr>
            <p:ph type="body" idx="1"/>
          </p:nvPr>
        </p:nvSpPr>
        <p:spPr>
          <a:prstGeom prst="rect">
            <a:avLst/>
          </a:prstGeom>
        </p:spPr>
        <p:txBody>
          <a:bodyPr/>
          <a:lstStyle>
            <a:lvl1pPr>
              <a:defRPr>
                <a:solidFill>
                  <a:srgbClr val="0D0D0D"/>
                </a:solidFill>
              </a:defRPr>
            </a:lvl1pPr>
            <a:lvl2pPr>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371" name="大標題文字"/>
          <p:cNvSpPr txBox="1"/>
          <p:nvPr>
            <p:ph type="title"/>
          </p:nvPr>
        </p:nvSpPr>
        <p:spPr>
          <a:prstGeom prst="rect">
            <a:avLst/>
          </a:prstGeom>
        </p:spPr>
        <p:txBody>
          <a:bodyPr/>
          <a:lstStyle/>
          <a:p>
            <a:pPr/>
            <a:r>
              <a:t>大標題文字</a:t>
            </a:r>
          </a:p>
        </p:txBody>
      </p:sp>
      <p:sp>
        <p:nvSpPr>
          <p:cNvPr id="372" name="幻燈片編號"/>
          <p:cNvSpPr txBox="1"/>
          <p:nvPr>
            <p:ph type="sldNum" sz="quarter" idx="2"/>
          </p:nvPr>
        </p:nvSpPr>
        <p:spPr>
          <a:xfrm>
            <a:off x="8862110" y="6404293"/>
            <a:ext cx="24314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379" name="大標題文字"/>
          <p:cNvSpPr txBox="1"/>
          <p:nvPr>
            <p:ph type="title"/>
          </p:nvPr>
        </p:nvSpPr>
        <p:spPr>
          <a:xfrm>
            <a:off x="830262" y="0"/>
            <a:ext cx="7399339" cy="841375"/>
          </a:xfrm>
          <a:prstGeom prst="rect">
            <a:avLst/>
          </a:prstGeom>
        </p:spPr>
        <p:txBody>
          <a:bodyPr/>
          <a:lstStyle/>
          <a:p>
            <a:pPr/>
            <a:r>
              <a:t>大標題文字</a:t>
            </a:r>
          </a:p>
        </p:txBody>
      </p:sp>
      <p:sp>
        <p:nvSpPr>
          <p:cNvPr id="380" name="內文層級一…"/>
          <p:cNvSpPr txBox="1"/>
          <p:nvPr>
            <p:ph type="body" sz="half" idx="1"/>
          </p:nvPr>
        </p:nvSpPr>
        <p:spPr>
          <a:xfrm>
            <a:off x="1049337" y="1460500"/>
            <a:ext cx="3436940" cy="4681538"/>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81" name="幻燈片編號"/>
          <p:cNvSpPr txBox="1"/>
          <p:nvPr>
            <p:ph type="sldNum" sz="quarter" idx="2"/>
          </p:nvPr>
        </p:nvSpPr>
        <p:spPr>
          <a:xfrm>
            <a:off x="8862110" y="6404293"/>
            <a:ext cx="24314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4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388" name="大標題文字"/>
          <p:cNvSpPr txBox="1"/>
          <p:nvPr>
            <p:ph type="title"/>
          </p:nvPr>
        </p:nvSpPr>
        <p:spPr>
          <a:xfrm>
            <a:off x="685800" y="2130425"/>
            <a:ext cx="7772400" cy="1470025"/>
          </a:xfrm>
          <a:prstGeom prst="rect">
            <a:avLst/>
          </a:prstGeom>
        </p:spPr>
        <p:txBody>
          <a:bodyPr/>
          <a:lstStyle/>
          <a:p>
            <a:pPr/>
            <a:r>
              <a:t>大標題文字</a:t>
            </a:r>
          </a:p>
        </p:txBody>
      </p:sp>
      <p:sp>
        <p:nvSpPr>
          <p:cNvPr id="389" name="內文層級一…"/>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390"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397" name="大標題文字"/>
          <p:cNvSpPr txBox="1"/>
          <p:nvPr>
            <p:ph type="title"/>
          </p:nvPr>
        </p:nvSpPr>
        <p:spPr>
          <a:prstGeom prst="rect">
            <a:avLst/>
          </a:prstGeom>
        </p:spPr>
        <p:txBody>
          <a:bodyPr/>
          <a:lstStyle/>
          <a:p>
            <a:pPr/>
            <a:r>
              <a:t>大標題文字</a:t>
            </a:r>
          </a:p>
        </p:txBody>
      </p:sp>
      <p:sp>
        <p:nvSpPr>
          <p:cNvPr id="398"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99"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406" name="大標題文字"/>
          <p:cNvSpPr txBox="1"/>
          <p:nvPr>
            <p:ph type="title"/>
          </p:nvPr>
        </p:nvSpPr>
        <p:spPr>
          <a:xfrm>
            <a:off x="722312" y="4406900"/>
            <a:ext cx="7772401" cy="1362075"/>
          </a:xfrm>
          <a:prstGeom prst="rect">
            <a:avLst/>
          </a:prstGeom>
        </p:spPr>
        <p:txBody>
          <a:bodyPr anchor="t"/>
          <a:lstStyle>
            <a:lvl1pPr algn="l">
              <a:defRPr b="1" cap="all" sz="4000"/>
            </a:lvl1pPr>
          </a:lstStyle>
          <a:p>
            <a:pPr/>
            <a:r>
              <a:t>大標題文字</a:t>
            </a:r>
          </a:p>
        </p:txBody>
      </p:sp>
      <p:sp>
        <p:nvSpPr>
          <p:cNvPr id="407" name="內文層級一…"/>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408"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415" name="大標題文字"/>
          <p:cNvSpPr txBox="1"/>
          <p:nvPr>
            <p:ph type="title"/>
          </p:nvPr>
        </p:nvSpPr>
        <p:spPr>
          <a:prstGeom prst="rect">
            <a:avLst/>
          </a:prstGeom>
        </p:spPr>
        <p:txBody>
          <a:bodyPr/>
          <a:lstStyle/>
          <a:p>
            <a:pPr/>
            <a:r>
              <a:t>大標題文字</a:t>
            </a:r>
          </a:p>
        </p:txBody>
      </p:sp>
      <p:sp>
        <p:nvSpPr>
          <p:cNvPr id="416" name="內文層級一…"/>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417"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424" name="大標題文字"/>
          <p:cNvSpPr txBox="1"/>
          <p:nvPr>
            <p:ph type="title"/>
          </p:nvPr>
        </p:nvSpPr>
        <p:spPr>
          <a:prstGeom prst="rect">
            <a:avLst/>
          </a:prstGeom>
        </p:spPr>
        <p:txBody>
          <a:bodyPr/>
          <a:lstStyle/>
          <a:p>
            <a:pPr/>
            <a:r>
              <a:t>大標題文字</a:t>
            </a:r>
          </a:p>
        </p:txBody>
      </p:sp>
      <p:sp>
        <p:nvSpPr>
          <p:cNvPr id="425" name="內文層級一…"/>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內文層級一</a:t>
            </a:r>
          </a:p>
          <a:p>
            <a:pPr lvl="1"/>
            <a:r>
              <a:t>內文層級二</a:t>
            </a:r>
          </a:p>
          <a:p>
            <a:pPr lvl="2"/>
            <a:r>
              <a:t>內文層級三</a:t>
            </a:r>
          </a:p>
          <a:p>
            <a:pPr lvl="3"/>
            <a:r>
              <a:t>內文層級四</a:t>
            </a:r>
          </a:p>
          <a:p>
            <a:pPr lvl="4"/>
            <a:r>
              <a:t>內文層級五</a:t>
            </a:r>
          </a:p>
        </p:txBody>
      </p:sp>
      <p:sp>
        <p:nvSpPr>
          <p:cNvPr id="426" name="文字版面配置區 4"/>
          <p:cNvSpPr/>
          <p:nvPr>
            <p:ph type="body" sz="quarter" idx="21"/>
          </p:nvPr>
        </p:nvSpPr>
        <p:spPr>
          <a:xfrm>
            <a:off x="4645025" y="1535112"/>
            <a:ext cx="4041775" cy="639764"/>
          </a:xfrm>
          <a:prstGeom prst="rect">
            <a:avLst/>
          </a:prstGeom>
        </p:spPr>
        <p:txBody>
          <a:bodyPr anchor="b"/>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427"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434" name="大標題文字"/>
          <p:cNvSpPr txBox="1"/>
          <p:nvPr>
            <p:ph type="title"/>
          </p:nvPr>
        </p:nvSpPr>
        <p:spPr>
          <a:prstGeom prst="rect">
            <a:avLst/>
          </a:prstGeom>
        </p:spPr>
        <p:txBody>
          <a:bodyPr/>
          <a:lstStyle/>
          <a:p>
            <a:pPr/>
            <a:r>
              <a:t>大標題文字</a:t>
            </a:r>
          </a:p>
        </p:txBody>
      </p:sp>
      <p:sp>
        <p:nvSpPr>
          <p:cNvPr id="435"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44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449" name="大標題文字"/>
          <p:cNvSpPr txBox="1"/>
          <p:nvPr>
            <p:ph type="title"/>
          </p:nvPr>
        </p:nvSpPr>
        <p:spPr>
          <a:xfrm>
            <a:off x="457200" y="273050"/>
            <a:ext cx="3008315" cy="1162050"/>
          </a:xfrm>
          <a:prstGeom prst="rect">
            <a:avLst/>
          </a:prstGeom>
        </p:spPr>
        <p:txBody>
          <a:bodyPr anchor="b"/>
          <a:lstStyle>
            <a:lvl1pPr algn="l">
              <a:defRPr b="1" sz="2000"/>
            </a:lvl1pPr>
          </a:lstStyle>
          <a:p>
            <a:pPr/>
            <a:r>
              <a:t>大標題文字</a:t>
            </a:r>
          </a:p>
        </p:txBody>
      </p:sp>
      <p:sp>
        <p:nvSpPr>
          <p:cNvPr id="450" name="內文層級一…"/>
          <p:cNvSpPr txBox="1"/>
          <p:nvPr>
            <p:ph type="body" idx="1"/>
          </p:nvPr>
        </p:nvSpPr>
        <p:spPr>
          <a:xfrm>
            <a:off x="3575050" y="273050"/>
            <a:ext cx="5111750" cy="585311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51" name="文字版面配置區 3"/>
          <p:cNvSpPr/>
          <p:nvPr>
            <p:ph type="body" sz="half" idx="21"/>
          </p:nvPr>
        </p:nvSpPr>
        <p:spPr>
          <a:xfrm>
            <a:off x="457198" y="1435100"/>
            <a:ext cx="3008317" cy="4691063"/>
          </a:xfrm>
          <a:prstGeom prst="rect">
            <a:avLst/>
          </a:prstGeom>
        </p:spPr>
        <p:txBody>
          <a:bodyPr/>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45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459" name="大標題文字"/>
          <p:cNvSpPr txBox="1"/>
          <p:nvPr>
            <p:ph type="title"/>
          </p:nvPr>
        </p:nvSpPr>
        <p:spPr>
          <a:xfrm>
            <a:off x="1792288" y="4800600"/>
            <a:ext cx="5486402" cy="566738"/>
          </a:xfrm>
          <a:prstGeom prst="rect">
            <a:avLst/>
          </a:prstGeom>
        </p:spPr>
        <p:txBody>
          <a:bodyPr anchor="b"/>
          <a:lstStyle>
            <a:lvl1pPr algn="l">
              <a:defRPr b="1" sz="2000"/>
            </a:lvl1pPr>
          </a:lstStyle>
          <a:p>
            <a:pPr/>
            <a:r>
              <a:t>大標題文字</a:t>
            </a:r>
          </a:p>
        </p:txBody>
      </p:sp>
      <p:sp>
        <p:nvSpPr>
          <p:cNvPr id="460"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461" name="內文層級一…"/>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內文層級一</a:t>
            </a:r>
          </a:p>
          <a:p>
            <a:pPr lvl="1"/>
            <a:r>
              <a:t>內文層級二</a:t>
            </a:r>
          </a:p>
          <a:p>
            <a:pPr lvl="2"/>
            <a:r>
              <a:t>內文層級三</a:t>
            </a:r>
          </a:p>
          <a:p>
            <a:pPr lvl="3"/>
            <a:r>
              <a:t>內文層級四</a:t>
            </a:r>
          </a:p>
          <a:p>
            <a:pPr lvl="4"/>
            <a:r>
              <a:t>內文層級五</a:t>
            </a:r>
          </a:p>
        </p:txBody>
      </p:sp>
      <p:sp>
        <p:nvSpPr>
          <p:cNvPr id="46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sp>
        <p:nvSpPr>
          <p:cNvPr id="469" name="大標題文字"/>
          <p:cNvSpPr txBox="1"/>
          <p:nvPr>
            <p:ph type="title"/>
          </p:nvPr>
        </p:nvSpPr>
        <p:spPr>
          <a:prstGeom prst="rect">
            <a:avLst/>
          </a:prstGeom>
        </p:spPr>
        <p:txBody>
          <a:bodyPr/>
          <a:lstStyle/>
          <a:p>
            <a:pPr/>
            <a:r>
              <a:t>大標題文字</a:t>
            </a:r>
          </a:p>
        </p:txBody>
      </p:sp>
      <p:sp>
        <p:nvSpPr>
          <p:cNvPr id="470"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71"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2"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3"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4"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5"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sp>
        <p:nvSpPr>
          <p:cNvPr id="478" name="大標題文字"/>
          <p:cNvSpPr txBox="1"/>
          <p:nvPr>
            <p:ph type="title"/>
          </p:nvPr>
        </p:nvSpPr>
        <p:spPr>
          <a:xfrm>
            <a:off x="6629400" y="274638"/>
            <a:ext cx="2057400" cy="5851527"/>
          </a:xfrm>
          <a:prstGeom prst="rect">
            <a:avLst/>
          </a:prstGeom>
        </p:spPr>
        <p:txBody>
          <a:bodyPr/>
          <a:lstStyle/>
          <a:p>
            <a:pPr/>
            <a:r>
              <a:t>大標題文字</a:t>
            </a:r>
          </a:p>
        </p:txBody>
      </p:sp>
      <p:sp>
        <p:nvSpPr>
          <p:cNvPr id="479" name="內文層級一…"/>
          <p:cNvSpPr txBox="1"/>
          <p:nvPr>
            <p:ph type="body" idx="1"/>
          </p:nvPr>
        </p:nvSpPr>
        <p:spPr>
          <a:xfrm>
            <a:off x="457200" y="274638"/>
            <a:ext cx="6019800" cy="5851527"/>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80"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87" name="內文層級一…"/>
          <p:cNvSpPr txBox="1"/>
          <p:nvPr>
            <p:ph type="body" idx="1"/>
          </p:nvPr>
        </p:nvSpPr>
        <p:spPr>
          <a:prstGeom prst="rect">
            <a:avLst/>
          </a:prstGeom>
        </p:spPr>
        <p:txBody>
          <a:bodyPr/>
          <a:lstStyle>
            <a:lvl1pPr>
              <a:defRPr>
                <a:solidFill>
                  <a:srgbClr val="0D0D0D"/>
                </a:solidFill>
              </a:defRPr>
            </a:lvl1pPr>
            <a:lvl2pPr>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488" name="大標題文字"/>
          <p:cNvSpPr txBox="1"/>
          <p:nvPr>
            <p:ph type="title"/>
          </p:nvPr>
        </p:nvSpPr>
        <p:spPr>
          <a:prstGeom prst="rect">
            <a:avLst/>
          </a:prstGeom>
        </p:spPr>
        <p:txBody>
          <a:bodyPr/>
          <a:lstStyle/>
          <a:p>
            <a:pPr/>
            <a:r>
              <a:t>大標題文字</a:t>
            </a:r>
          </a:p>
        </p:txBody>
      </p:sp>
      <p:sp>
        <p:nvSpPr>
          <p:cNvPr id="489" name="幻燈片編號"/>
          <p:cNvSpPr txBox="1"/>
          <p:nvPr>
            <p:ph type="sldNum" sz="quarter" idx="2"/>
          </p:nvPr>
        </p:nvSpPr>
        <p:spPr>
          <a:xfrm>
            <a:off x="8862756" y="6404293"/>
            <a:ext cx="243144" cy="269239"/>
          </a:xfrm>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496" name="大標題文字"/>
          <p:cNvSpPr txBox="1"/>
          <p:nvPr>
            <p:ph type="title"/>
          </p:nvPr>
        </p:nvSpPr>
        <p:spPr>
          <a:xfrm>
            <a:off x="830262" y="0"/>
            <a:ext cx="7399339" cy="841375"/>
          </a:xfrm>
          <a:prstGeom prst="rect">
            <a:avLst/>
          </a:prstGeom>
        </p:spPr>
        <p:txBody>
          <a:bodyPr/>
          <a:lstStyle/>
          <a:p>
            <a:pPr/>
            <a:r>
              <a:t>大標題文字</a:t>
            </a:r>
          </a:p>
        </p:txBody>
      </p:sp>
      <p:sp>
        <p:nvSpPr>
          <p:cNvPr id="497" name="內文層級一…"/>
          <p:cNvSpPr txBox="1"/>
          <p:nvPr>
            <p:ph type="body" sz="half" idx="1"/>
          </p:nvPr>
        </p:nvSpPr>
        <p:spPr>
          <a:xfrm>
            <a:off x="1049337" y="1460500"/>
            <a:ext cx="3436940" cy="4681538"/>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98" name="幻燈片編號"/>
          <p:cNvSpPr txBox="1"/>
          <p:nvPr>
            <p:ph type="sldNum" sz="quarter" idx="2"/>
          </p:nvPr>
        </p:nvSpPr>
        <p:spPr>
          <a:xfrm>
            <a:off x="8862756" y="6404293"/>
            <a:ext cx="243144" cy="269239"/>
          </a:xfrm>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50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06"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507"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0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51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1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17"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1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52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26"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527"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2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53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3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3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3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54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46"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47"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48"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49"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556"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57"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5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56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66"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6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3"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57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74"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575"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76"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77"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584"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85"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586"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587"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8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59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9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97"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9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60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06"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07"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0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61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1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1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1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62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2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2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2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35" name="內文層級一…"/>
          <p:cNvSpPr txBox="1"/>
          <p:nvPr>
            <p:ph type="body" idx="1"/>
          </p:nvPr>
        </p:nvSpPr>
        <p:spPr>
          <a:prstGeom prst="rect">
            <a:avLst/>
          </a:prstGeom>
        </p:spPr>
        <p:txBody>
          <a:bodyPr lIns="45719" tIns="45719" rIns="45719" bIns="45719"/>
          <a:lstStyle>
            <a:lvl1pPr>
              <a:defRPr>
                <a:solidFill>
                  <a:srgbClr val="0D0D0D"/>
                </a:solidFill>
              </a:defRPr>
            </a:lvl1pPr>
            <a:lvl2pPr marL="783771" indent="-326571">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636" name="幻燈片編號"/>
          <p:cNvSpPr txBox="1"/>
          <p:nvPr>
            <p:ph type="sldNum" sz="quarter" idx="2"/>
          </p:nvPr>
        </p:nvSpPr>
        <p:spPr>
          <a:xfrm>
            <a:off x="8846629" y="6414760"/>
            <a:ext cx="258624" cy="248305"/>
          </a:xfrm>
          <a:prstGeom prst="rect">
            <a:avLst/>
          </a:prstGeom>
        </p:spPr>
        <p:txBody>
          <a:bodyPr lIns="45719" tIns="45719" rIns="45719" bIns="45719"/>
          <a:lstStyle>
            <a:lvl1pPr>
              <a:defRPr b="0">
                <a:latin typeface="Calibri"/>
                <a:ea typeface="Calibri"/>
                <a:cs typeface="Calibri"/>
                <a:sym typeface="Calibri"/>
              </a:defRPr>
            </a:lvl1pPr>
          </a:lstStyle>
          <a:p>
            <a:pPr/>
            <a:fld id="{86CB4B4D-7CA3-9044-876B-883B54F8677D}" type="slidenum"/>
          </a:p>
        </p:txBody>
      </p:sp>
      <p:sp>
        <p:nvSpPr>
          <p:cNvPr id="637" name="大標題文字"/>
          <p:cNvSpPr txBox="1"/>
          <p:nvPr>
            <p:ph type="title"/>
          </p:nvPr>
        </p:nvSpPr>
        <p:spPr>
          <a:xfrm>
            <a:off x="457200" y="274638"/>
            <a:ext cx="8229600" cy="1143001"/>
          </a:xfrm>
          <a:prstGeom prst="rect">
            <a:avLst/>
          </a:prstGeom>
        </p:spPr>
        <p:txBody>
          <a:bodyPr lIns="45719" tIns="45719" rIns="45719" bIns="45719"/>
          <a:lstStyle/>
          <a:p>
            <a:pPr/>
            <a:r>
              <a:t>大標題文字</a:t>
            </a:r>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644" name="大標題文字"/>
          <p:cNvSpPr txBox="1"/>
          <p:nvPr>
            <p:ph type="title"/>
          </p:nvPr>
        </p:nvSpPr>
        <p:spPr>
          <a:xfrm>
            <a:off x="830262" y="0"/>
            <a:ext cx="7399338" cy="841375"/>
          </a:xfrm>
          <a:prstGeom prst="rect">
            <a:avLst/>
          </a:prstGeom>
        </p:spPr>
        <p:txBody>
          <a:bodyPr lIns="45719" tIns="45719" rIns="45719" bIns="45719"/>
          <a:lstStyle/>
          <a:p>
            <a:pPr/>
            <a:r>
              <a:t>大標題文字</a:t>
            </a:r>
          </a:p>
        </p:txBody>
      </p:sp>
      <p:sp>
        <p:nvSpPr>
          <p:cNvPr id="645" name="內文層級一…"/>
          <p:cNvSpPr txBox="1"/>
          <p:nvPr>
            <p:ph type="body" sz="half" idx="1"/>
          </p:nvPr>
        </p:nvSpPr>
        <p:spPr>
          <a:xfrm>
            <a:off x="1049337" y="1460500"/>
            <a:ext cx="3436939" cy="4681538"/>
          </a:xfrm>
          <a:prstGeom prst="rect">
            <a:avLst/>
          </a:prstGeom>
        </p:spPr>
        <p:txBody>
          <a:bodyPr lIns="45719" tIns="45719" rIns="45719" bIns="45719"/>
          <a:lstStyle>
            <a:lvl2pPr marL="783771" indent="-326571"/>
          </a:lstStyle>
          <a:p>
            <a:pPr/>
            <a:r>
              <a:t>內文層級一</a:t>
            </a:r>
          </a:p>
          <a:p>
            <a:pPr lvl="1"/>
            <a:r>
              <a:t>內文層級二</a:t>
            </a:r>
          </a:p>
          <a:p>
            <a:pPr lvl="2"/>
            <a:r>
              <a:t>內文層級三</a:t>
            </a:r>
          </a:p>
          <a:p>
            <a:pPr lvl="3"/>
            <a:r>
              <a:t>內文層級四</a:t>
            </a:r>
          </a:p>
          <a:p>
            <a:pPr lvl="4"/>
            <a:r>
              <a:t>內文層級五</a:t>
            </a:r>
          </a:p>
        </p:txBody>
      </p:sp>
      <p:sp>
        <p:nvSpPr>
          <p:cNvPr id="646" name="幻燈片編號"/>
          <p:cNvSpPr txBox="1"/>
          <p:nvPr>
            <p:ph type="sldNum" sz="quarter" idx="2"/>
          </p:nvPr>
        </p:nvSpPr>
        <p:spPr>
          <a:xfrm>
            <a:off x="4419600" y="6172200"/>
            <a:ext cx="2133600" cy="368301"/>
          </a:xfrm>
          <a:prstGeom prst="rect">
            <a:avLst/>
          </a:prstGeom>
        </p:spPr>
        <p:txBody>
          <a:bodyPr lIns="45719" tIns="45719" rIns="45719" bIns="45719"/>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pic>
        <p:nvPicPr>
          <p:cNvPr id="65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54" name="內文層級一…"/>
          <p:cNvSpPr txBox="1"/>
          <p:nvPr>
            <p:ph type="body" idx="1"/>
          </p:nvPr>
        </p:nvSpPr>
        <p:spPr>
          <a:xfrm>
            <a:off x="1049337" y="1460500"/>
            <a:ext cx="7027865"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solidFill>
                  <a:srgbClr val="0D0D0D"/>
                </a:solidFill>
                <a:latin typeface="Arial Narrow"/>
                <a:ea typeface="Arial Narrow"/>
                <a:cs typeface="Arial Narrow"/>
                <a:sym typeface="Arial Narrow"/>
              </a:defRPr>
            </a:lvl1pPr>
            <a:lvl2pPr marL="631825" indent="-174625">
              <a:lnSpc>
                <a:spcPct val="90000"/>
              </a:lnSpc>
              <a:spcBef>
                <a:spcPts val="1100"/>
              </a:spcBef>
              <a:buFontTx/>
              <a:buChar char="•"/>
              <a:defRPr b="1" sz="2400">
                <a:solidFill>
                  <a:srgbClr val="0D0D0D"/>
                </a:solidFill>
                <a:latin typeface="Arial Narrow"/>
                <a:ea typeface="Arial Narrow"/>
                <a:cs typeface="Arial Narrow"/>
                <a:sym typeface="Arial Narrow"/>
              </a:defRPr>
            </a:lvl2pPr>
            <a:lvl3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3pPr>
            <a:lvl4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4pPr>
            <a:lvl5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55" name="大標題文字"/>
          <p:cNvSpPr txBox="1"/>
          <p:nvPr>
            <p:ph type="title"/>
          </p:nvPr>
        </p:nvSpPr>
        <p:spPr>
          <a:xfrm>
            <a:off x="830262" y="0"/>
            <a:ext cx="7399340"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56" name="幻燈片編號"/>
          <p:cNvSpPr txBox="1"/>
          <p:nvPr>
            <p:ph type="sldNum" sz="quarter" idx="2"/>
          </p:nvPr>
        </p:nvSpPr>
        <p:spPr>
          <a:xfrm>
            <a:off x="8763000" y="6356350"/>
            <a:ext cx="312645" cy="358137"/>
          </a:xfrm>
          <a:prstGeom prst="rect">
            <a:avLst/>
          </a:prstGeom>
        </p:spPr>
        <p:txBody>
          <a:bodyPr lIns="45718" tIns="45718" rIns="45718" bIns="45718" anchor="t"/>
          <a:lstStyle>
            <a:lvl1pPr algn="l">
              <a:defRPr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72"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79"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80"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81"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82"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83"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90"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91"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92"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93"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9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大標題文字"/>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大標題文字</a:t>
            </a:r>
          </a:p>
        </p:txBody>
      </p:sp>
      <p:sp>
        <p:nvSpPr>
          <p:cNvPr id="3" name="內文層級一…"/>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4" name="幻燈片編號"/>
          <p:cNvSpPr txBox="1"/>
          <p:nvPr>
            <p:ph type="sldNum" sz="quarter" idx="2"/>
          </p:nvPr>
        </p:nvSpPr>
        <p:spPr>
          <a:xfrm>
            <a:off x="8443656" y="6404293"/>
            <a:ext cx="243144"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Arial Narrow"/>
                <a:ea typeface="Arial Narrow"/>
                <a:cs typeface="Arial Narrow"/>
                <a:sym typeface="Arial Narrow"/>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5pPr>
      <a:lvl6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6pPr>
      <a:lvl7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7pPr>
      <a:lvl8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8pPr>
      <a:lvl9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1pPr>
      <a:lvl2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2pPr>
      <a:lvl3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3pPr>
      <a:lvl4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4pPr>
      <a:lvl5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5pPr>
      <a:lvl6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6pPr>
      <a:lvl7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7pPr>
      <a:lvl8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8pPr>
      <a:lvl9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2.jpeg"/><Relationship Id="rId4" Type="http://schemas.openxmlformats.org/officeDocument/2006/relationships/hyperlink" Target="https://en.wikipedia.org/wiki/Linux_kernel" TargetMode="External"/><Relationship Id="rId5" Type="http://schemas.openxmlformats.org/officeDocument/2006/relationships/hyperlink" Target="https://en.wikipedia.org/wiki/Process_(computing)"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666" name="矩形 2"/>
          <p:cNvSpPr txBox="1"/>
          <p:nvPr/>
        </p:nvSpPr>
        <p:spPr>
          <a:xfrm>
            <a:off x="1834605" y="2550447"/>
            <a:ext cx="5134049" cy="1386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0" sz="4200">
                <a:solidFill>
                  <a:srgbClr val="C00000"/>
                </a:solidFill>
                <a:latin typeface="Verdana"/>
                <a:ea typeface="Verdana"/>
                <a:cs typeface="Verdana"/>
                <a:sym typeface="Verdana"/>
              </a:defRPr>
            </a:lvl1pPr>
          </a:lstStyle>
          <a:p>
            <a:pPr/>
            <a:r>
              <a:t>Process Security in Linux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0" name="顯示程序資訊"/>
          <p:cNvSpPr txBox="1"/>
          <p:nvPr>
            <p:ph type="title" idx="4294967295"/>
          </p:nvPr>
        </p:nvSpPr>
        <p:spPr>
          <a:xfrm>
            <a:off x="830261" y="12073"/>
            <a:ext cx="7399341" cy="841376"/>
          </a:xfrm>
          <a:prstGeom prst="rect">
            <a:avLst/>
          </a:prstGeom>
        </p:spPr>
        <p:txBody>
          <a:bodyPr lIns="0" tIns="0" rIns="0" bIns="0"/>
          <a:lstStyle>
            <a:lvl1pPr algn="l">
              <a:lnSpc>
                <a:spcPct val="85000"/>
              </a:lnSpc>
              <a:defRPr b="1" sz="2800">
                <a:latin typeface="Verdana"/>
                <a:ea typeface="Verdana"/>
                <a:cs typeface="Verdana"/>
                <a:sym typeface="Verdana"/>
              </a:defRPr>
            </a:lvl1pPr>
          </a:lstStyle>
          <a:p>
            <a:pPr>
              <a:defRPr b="0">
                <a:latin typeface="標楷體"/>
                <a:ea typeface="標楷體"/>
                <a:cs typeface="標楷體"/>
                <a:sym typeface="標楷體"/>
              </a:defRPr>
            </a:pPr>
            <a:r>
              <a:rPr b="1">
                <a:latin typeface="Verdana"/>
                <a:ea typeface="Verdana"/>
                <a:cs typeface="Verdana"/>
                <a:sym typeface="Verdana"/>
              </a:rPr>
              <a:t>Linux Capabilities - cap_sys_boot</a:t>
            </a:r>
          </a:p>
        </p:txBody>
      </p:sp>
      <p:sp>
        <p:nvSpPr>
          <p:cNvPr id="701" name="$ ssh rbean@172.29.0.52…"/>
          <p:cNvSpPr txBox="1"/>
          <p:nvPr/>
        </p:nvSpPr>
        <p:spPr>
          <a:xfrm>
            <a:off x="838379" y="1220890"/>
            <a:ext cx="7383104" cy="5069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ssh rbean@172.29.0.52</a:t>
            </a: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getcap /home/rbean/mypoff</a:t>
            </a:r>
          </a:p>
          <a:p>
            <a:pPr>
              <a:defRPr b="0" sz="1600">
                <a:solidFill>
                  <a:srgbClr val="C00000"/>
                </a:solidFill>
                <a:latin typeface="Verdana"/>
                <a:ea typeface="Verdana"/>
                <a:cs typeface="Verdana"/>
                <a:sym typeface="Verdana"/>
              </a:defRPr>
            </a:pPr>
            <a:r>
              <a:t>/home/rbean/mypoff = cap_sys_boot+ep</a:t>
            </a:r>
          </a:p>
          <a:p>
            <a:pPr>
              <a:defRPr b="0" sz="10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capsh --print</a:t>
            </a:r>
          </a:p>
          <a:p>
            <a:pPr>
              <a:defRPr b="0" sz="1300">
                <a:solidFill>
                  <a:srgbClr val="C00000"/>
                </a:solidFill>
                <a:latin typeface="Verdana"/>
                <a:ea typeface="Verdana"/>
                <a:cs typeface="Verdana"/>
                <a:sym typeface="Verdana"/>
              </a:defRPr>
            </a:pPr>
            <a:r>
              <a:t>Current: =</a:t>
            </a:r>
          </a:p>
          <a:p>
            <a:pPr>
              <a:defRPr b="0" sz="1300">
                <a:solidFill>
                  <a:srgbClr val="C00000"/>
                </a:solidFill>
                <a:latin typeface="Verdana"/>
                <a:ea typeface="Verdana"/>
                <a:cs typeface="Verdana"/>
                <a:sym typeface="Verdana"/>
              </a:defRPr>
            </a:pPr>
            <a:r>
              <a:rPr b="1"/>
              <a:t>Bounding set </a:t>
            </a:r>
            <a:r>
              <a:t>=cap_chown,cap_dac_override,cap_dac_read_search,cap_fowner,cap_fsetid,cap_kill,cap_setgid,cap_setuid,cap_setpcap,cap_linux_immutable,cap_net_bind_service,cap_net_broadcast,cap_net_admin,cap_net_raw,cap_ipc_lock,cap_ipc_owner,cap_sys_module,cap_sys_rawio,cap_sys_chroot,cap_sys_ptrace,cap_sys_pacct,cap_sys_admin,cap_sys_boot,cap_sys_nice,cap_sys_resource,cap_sys_time,cap_sys_tty_config,cap_mknod,cap_lease,cap_audit_write,cap_audit_control,cap_setfcap,cap_mac_override,cap_mac_admin,cap_syslog,cap_wake_alarm,cap_block_suspend,cap_audit_read</a:t>
            </a:r>
          </a:p>
          <a:p>
            <a:pPr>
              <a:defRPr b="0" sz="1300">
                <a:solidFill>
                  <a:srgbClr val="C00000"/>
                </a:solidFill>
                <a:latin typeface="Verdana"/>
                <a:ea typeface="Verdana"/>
                <a:cs typeface="Verdana"/>
                <a:sym typeface="Verdana"/>
              </a:defRPr>
            </a:pPr>
            <a:r>
              <a:t>Ambient set =</a:t>
            </a:r>
          </a:p>
          <a:p>
            <a:pPr>
              <a:defRPr b="0" sz="1300">
                <a:solidFill>
                  <a:srgbClr val="C00000"/>
                </a:solidFill>
                <a:latin typeface="Verdana"/>
                <a:ea typeface="Verdana"/>
                <a:cs typeface="Verdana"/>
                <a:sym typeface="Verdana"/>
              </a:defRPr>
            </a:pPr>
            <a:r>
              <a:t>........</a:t>
            </a:r>
          </a:p>
          <a:p>
            <a:pPr>
              <a:defRPr b="0" sz="1300">
                <a:solidFill>
                  <a:srgbClr val="C00000"/>
                </a:solidFill>
                <a:latin typeface="Verdana"/>
                <a:ea typeface="Verdana"/>
                <a:cs typeface="Verdana"/>
                <a:sym typeface="Verdana"/>
              </a:defRPr>
            </a:pPr>
            <a:r>
              <a:t>uid=1001(rbean) euid=1001(rbean)</a:t>
            </a:r>
          </a:p>
          <a:p>
            <a:pPr>
              <a:defRPr b="0" sz="1300">
                <a:solidFill>
                  <a:srgbClr val="C00000"/>
                </a:solidFill>
                <a:latin typeface="Verdana"/>
                <a:ea typeface="Verdana"/>
                <a:cs typeface="Verdana"/>
                <a:sym typeface="Verdana"/>
              </a:defRPr>
            </a:pPr>
            <a:r>
              <a:t>gid=1001(rbean)</a:t>
            </a:r>
          </a:p>
          <a:p>
            <a:pPr>
              <a:defRPr b="0" sz="1300">
                <a:solidFill>
                  <a:srgbClr val="C00000"/>
                </a:solidFill>
                <a:latin typeface="Verdana"/>
                <a:ea typeface="Verdana"/>
                <a:cs typeface="Verdana"/>
                <a:sym typeface="Verdana"/>
              </a:defRPr>
            </a:pPr>
            <a:r>
              <a:t>groups=1001(rbean)</a:t>
            </a:r>
          </a:p>
          <a:p>
            <a:pPr>
              <a:defRPr b="0" sz="1300">
                <a:solidFill>
                  <a:srgbClr val="C00000"/>
                </a:solidFill>
                <a:latin typeface="Verdana"/>
                <a:ea typeface="Verdana"/>
                <a:cs typeface="Verdana"/>
                <a:sym typeface="Verdana"/>
              </a:defRPr>
            </a:pPr>
            <a:r>
              <a:t>Guessed mode: UNCERTAIN (0)</a:t>
            </a:r>
          </a:p>
          <a:p>
            <a:pPr>
              <a:defRPr b="0" sz="10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./mypoff</a:t>
            </a:r>
            <a:endParaRPr b="1">
              <a:solidFill>
                <a:srgbClr val="0070C0"/>
              </a:solidFill>
            </a:endParaRPr>
          </a:p>
          <a:p>
            <a:pPr>
              <a:defRPr b="0" sz="10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[註] rbaean 這個 User 可以執行 mypoff 關閉 ddg52</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5" name="顯示程序資訊"/>
          <p:cNvSpPr txBox="1"/>
          <p:nvPr>
            <p:ph type="title" idx="4294967295"/>
          </p:nvPr>
        </p:nvSpPr>
        <p:spPr>
          <a:xfrm>
            <a:off x="830261" y="12073"/>
            <a:ext cx="7399341" cy="841376"/>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defRPr b="0" sz="3200">
                <a:latin typeface="標楷體"/>
                <a:ea typeface="標楷體"/>
                <a:cs typeface="標楷體"/>
                <a:sym typeface="標楷體"/>
              </a:defRPr>
            </a:pPr>
            <a:r>
              <a:rPr b="1" sz="3000">
                <a:latin typeface="Verdana"/>
                <a:ea typeface="Verdana"/>
                <a:cs typeface="Verdana"/>
                <a:sym typeface="Verdana"/>
              </a:rPr>
              <a:t>Linux Capabilities - cap_setuid </a:t>
            </a:r>
          </a:p>
        </p:txBody>
      </p:sp>
      <p:sp>
        <p:nvSpPr>
          <p:cNvPr id="706" name="$ sudo useradd -m -s /bin/bash rbean…"/>
          <p:cNvSpPr txBox="1"/>
          <p:nvPr/>
        </p:nvSpPr>
        <p:spPr>
          <a:xfrm>
            <a:off x="838379" y="1220890"/>
            <a:ext cx="7383104" cy="3520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sudo useradd -m -s /bin/bash rbean</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echo "rbean:rbean" | sudo chpasswd</a:t>
            </a: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設定 </a:t>
            </a:r>
            <a:r>
              <a:rPr sz="1700">
                <a:latin typeface="Verdana"/>
                <a:ea typeface="Verdana"/>
                <a:cs typeface="Verdana"/>
                <a:sym typeface="Verdana"/>
              </a:rPr>
              <a:t>rbean</a:t>
            </a:r>
            <a:r>
              <a:t> 家目錄中的 </a:t>
            </a:r>
            <a:r>
              <a:rPr sz="1700">
                <a:latin typeface="Verdana"/>
                <a:ea typeface="Verdana"/>
                <a:cs typeface="Verdana"/>
                <a:sym typeface="Verdana"/>
              </a:rPr>
              <a:t>python3</a:t>
            </a:r>
            <a:r>
              <a:t> 命令檔, 具有 </a:t>
            </a:r>
            <a:r>
              <a:rPr sz="1700">
                <a:latin typeface="Verdana"/>
                <a:ea typeface="Verdana"/>
                <a:cs typeface="Verdana"/>
                <a:sym typeface="Verdana"/>
              </a:rPr>
              <a:t>Capabilities setuid</a:t>
            </a:r>
            <a:r>
              <a:t> 權限, 代表 </a:t>
            </a:r>
            <a:r>
              <a:rPr sz="1700">
                <a:latin typeface="Verdana"/>
                <a:ea typeface="Verdana"/>
                <a:cs typeface="Verdana"/>
                <a:sym typeface="Verdana"/>
              </a:rPr>
              <a:t>python3</a:t>
            </a:r>
            <a:r>
              <a:t> 所執行的 程式可設定 </a:t>
            </a:r>
            <a:r>
              <a:rPr sz="1700">
                <a:latin typeface="Verdana"/>
                <a:ea typeface="Verdana"/>
                <a:cs typeface="Verdana"/>
                <a:sym typeface="Verdana"/>
              </a:rPr>
              <a:t>setuid </a:t>
            </a:r>
            <a:r>
              <a:t>功能</a:t>
            </a:r>
          </a:p>
          <a:p>
            <a:pPr>
              <a:defRPr b="0" sz="1600">
                <a:solidFill>
                  <a:srgbClr val="C00000"/>
                </a:solidFill>
                <a:latin typeface="Verdana"/>
                <a:ea typeface="Verdana"/>
                <a:cs typeface="Verdana"/>
                <a:sym typeface="Verdana"/>
              </a:defRPr>
            </a:pPr>
            <a:r>
              <a:t>$ </a:t>
            </a:r>
            <a:r>
              <a:rPr b="1">
                <a:solidFill>
                  <a:srgbClr val="0070C0"/>
                </a:solidFill>
              </a:rPr>
              <a:t>sudo cp /usr/bin/python3  /home/rbean</a:t>
            </a:r>
            <a:r>
              <a:t> </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sudo setcap  </a:t>
            </a:r>
            <a:r>
              <a:rPr b="1">
                <a:solidFill>
                  <a:srgbClr val="942192"/>
                </a:solidFill>
              </a:rPr>
              <a:t>cap_setuid+ep</a:t>
            </a:r>
            <a:r>
              <a:rPr b="1">
                <a:solidFill>
                  <a:srgbClr val="0070C0"/>
                </a:solidFill>
              </a:rPr>
              <a:t>  /home/rbean/python3</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exit</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0"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defRPr b="0" sz="3200">
                <a:latin typeface="標楷體"/>
                <a:ea typeface="標楷體"/>
                <a:cs typeface="標楷體"/>
                <a:sym typeface="標楷體"/>
              </a:defRPr>
            </a:pPr>
            <a:r>
              <a:rPr b="1" sz="3000">
                <a:latin typeface="Verdana"/>
                <a:ea typeface="Verdana"/>
                <a:cs typeface="Verdana"/>
                <a:sym typeface="Verdana"/>
              </a:rPr>
              <a:t>Linux Privilege Escalation  </a:t>
            </a:r>
          </a:p>
        </p:txBody>
      </p:sp>
      <p:sp>
        <p:nvSpPr>
          <p:cNvPr id="711" name="$ ssh rbean@172.29.0.52…"/>
          <p:cNvSpPr txBox="1"/>
          <p:nvPr/>
        </p:nvSpPr>
        <p:spPr>
          <a:xfrm>
            <a:off x="838379" y="1220890"/>
            <a:ext cx="7383104" cy="435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ssh rbean@172.29.0.52</a:t>
            </a:r>
            <a:endParaRPr b="1">
              <a:solidFill>
                <a:srgbClr val="0070C0"/>
              </a:solidFill>
            </a:endParaRPr>
          </a:p>
          <a:p>
            <a:pPr>
              <a:defRPr b="0" sz="1600">
                <a:solidFill>
                  <a:srgbClr val="C00000"/>
                </a:solidFill>
                <a:latin typeface="Verdana"/>
                <a:ea typeface="Verdana"/>
                <a:cs typeface="Verdana"/>
                <a:sym typeface="Verdana"/>
              </a:defRPr>
            </a:pPr>
            <a:r>
              <a:t>rbean@172.29.0.52's password: </a:t>
            </a:r>
            <a:r>
              <a:rPr b="1">
                <a:solidFill>
                  <a:srgbClr val="0070C0"/>
                </a:solidFill>
              </a:rPr>
              <a:t>rbean</a:t>
            </a: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列出有設定 </a:t>
            </a:r>
            <a:r>
              <a:rPr sz="1700">
                <a:latin typeface="Verdana"/>
                <a:ea typeface="Verdana"/>
                <a:cs typeface="Verdana"/>
                <a:sym typeface="Verdana"/>
              </a:rPr>
              <a:t>Linux capabilities</a:t>
            </a:r>
            <a:r>
              <a:t> 的所有命令</a:t>
            </a:r>
          </a:p>
          <a:p>
            <a:pPr>
              <a:defRPr b="0" sz="1600">
                <a:solidFill>
                  <a:srgbClr val="C00000"/>
                </a:solidFill>
                <a:latin typeface="Verdana"/>
                <a:ea typeface="Verdana"/>
                <a:cs typeface="Verdana"/>
                <a:sym typeface="Verdana"/>
              </a:defRPr>
            </a:pPr>
            <a:r>
              <a:t>$ </a:t>
            </a:r>
            <a:r>
              <a:rPr b="1">
                <a:solidFill>
                  <a:srgbClr val="0070C0"/>
                </a:solidFill>
              </a:rPr>
              <a:t>getcap -r / 2&gt;/dev/null</a:t>
            </a:r>
            <a:endParaRPr b="1">
              <a:solidFill>
                <a:srgbClr val="0070C0"/>
              </a:solidFill>
            </a:endParaRPr>
          </a:p>
          <a:p>
            <a:pPr>
              <a:defRPr sz="1500">
                <a:solidFill>
                  <a:srgbClr val="C00000"/>
                </a:solidFill>
                <a:latin typeface="Verdana"/>
                <a:ea typeface="Verdana"/>
                <a:cs typeface="Verdana"/>
                <a:sym typeface="Verdana"/>
              </a:defRPr>
            </a:pPr>
            <a:r>
              <a:t>/home/rbean/python3 = cap_setuid+ep</a:t>
            </a:r>
          </a:p>
          <a:p>
            <a:pPr>
              <a:defRPr sz="1500">
                <a:solidFill>
                  <a:srgbClr val="C00000"/>
                </a:solidFill>
                <a:latin typeface="Verdana"/>
                <a:ea typeface="Verdana"/>
                <a:cs typeface="Verdana"/>
                <a:sym typeface="Verdana"/>
              </a:defRPr>
            </a:pPr>
            <a:r>
              <a:t>/bin/ping = cap_net_raw+ep</a:t>
            </a:r>
          </a:p>
          <a:p>
            <a:pPr>
              <a:defRPr b="0" sz="1500">
                <a:solidFill>
                  <a:srgbClr val="C00000"/>
                </a:solidFill>
                <a:latin typeface="Verdana"/>
                <a:ea typeface="Verdana"/>
                <a:cs typeface="Verdana"/>
                <a:sym typeface="Verdana"/>
              </a:defRPr>
            </a:pPr>
            <a:r>
              <a:t>/usr/lib/x86_64-linux-gnu/gstreamer1.0/gstreamer-1.0/gst-ptp-helper = cap_net_bind_service,cap_net_admin+ep</a:t>
            </a:r>
          </a:p>
          <a:p>
            <a:pPr>
              <a:defRPr b="0" sz="1500">
                <a:solidFill>
                  <a:srgbClr val="C00000"/>
                </a:solidFill>
                <a:latin typeface="Verdana"/>
                <a:ea typeface="Verdana"/>
                <a:cs typeface="Verdana"/>
                <a:sym typeface="Verdana"/>
              </a:defRPr>
            </a:pPr>
            <a:r>
              <a:t>/usr/bin/mtr-packet = cap_net_raw+ep</a:t>
            </a:r>
          </a:p>
          <a:p>
            <a:pPr>
              <a:defRPr b="0" sz="1500">
                <a:solidFill>
                  <a:srgbClr val="C00000"/>
                </a:solidFill>
                <a:latin typeface="Verdana"/>
                <a:ea typeface="Verdana"/>
                <a:cs typeface="Verdana"/>
                <a:sym typeface="Verdana"/>
              </a:defRPr>
            </a:pPr>
            <a:r>
              <a:t>/usr/bin/traceroute6.iputils = cap_net_raw+ep</a:t>
            </a:r>
          </a:p>
          <a:p>
            <a:pPr>
              <a:defRPr b="0" sz="1000">
                <a:solidFill>
                  <a:srgbClr val="C00000"/>
                </a:solidFill>
                <a:latin typeface="Verdana"/>
                <a:ea typeface="Verdana"/>
                <a:cs typeface="Verdana"/>
                <a:sym typeface="Verdana"/>
              </a:defRPr>
            </a:pPr>
          </a:p>
          <a:p>
            <a:pPr>
              <a:defRPr b="0" sz="1000">
                <a:solidFill>
                  <a:srgbClr val="C00000"/>
                </a:solidFill>
                <a:latin typeface="Verdana"/>
                <a:ea typeface="Verdana"/>
                <a:cs typeface="Verdana"/>
                <a:sym typeface="Verdana"/>
              </a:defRPr>
            </a:pPr>
          </a:p>
          <a:p>
            <a:pPr>
              <a:defRPr b="0" sz="10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由以下命令得知 </a:t>
            </a:r>
            <a:r>
              <a:rPr b="1" sz="1700">
                <a:latin typeface="Verdana"/>
                <a:ea typeface="Verdana"/>
                <a:cs typeface="Verdana"/>
                <a:sym typeface="Verdana"/>
              </a:rPr>
              <a:t>python3</a:t>
            </a:r>
            <a:r>
              <a:t> 命令檔並沒有設定 </a:t>
            </a:r>
            <a:r>
              <a:rPr sz="1700">
                <a:latin typeface="Verdana"/>
                <a:ea typeface="Verdana"/>
                <a:cs typeface="Verdana"/>
                <a:sym typeface="Verdana"/>
              </a:rPr>
              <a:t>setuid</a:t>
            </a:r>
            <a:r>
              <a:t> 功能</a:t>
            </a:r>
          </a:p>
          <a:p>
            <a:pPr>
              <a:defRPr b="0" sz="1600">
                <a:solidFill>
                  <a:srgbClr val="C00000"/>
                </a:solidFill>
                <a:latin typeface="Verdana"/>
                <a:ea typeface="Verdana"/>
                <a:cs typeface="Verdana"/>
                <a:sym typeface="Verdana"/>
              </a:defRPr>
            </a:pPr>
            <a:r>
              <a:t>$ </a:t>
            </a:r>
            <a:r>
              <a:rPr b="1">
                <a:solidFill>
                  <a:srgbClr val="0070C0"/>
                </a:solidFill>
              </a:rPr>
              <a:t>ls -al python3</a:t>
            </a:r>
          </a:p>
          <a:p>
            <a:pPr>
              <a:defRPr b="0" sz="1500">
                <a:solidFill>
                  <a:srgbClr val="C00000"/>
                </a:solidFill>
                <a:latin typeface="Verdana"/>
                <a:ea typeface="Verdana"/>
                <a:cs typeface="Verdana"/>
                <a:sym typeface="Verdana"/>
              </a:defRPr>
            </a:pPr>
            <a:r>
              <a:t>-</a:t>
            </a:r>
            <a:r>
              <a:rPr b="1"/>
              <a:t>rwx</a:t>
            </a:r>
            <a:r>
              <a:t>r-xr-x 1 root root 5453504 Jul 28 04:56 </a:t>
            </a:r>
            <a:r>
              <a:rPr b="1"/>
              <a:t>python3</a:t>
            </a:r>
          </a:p>
          <a:p>
            <a:pPr>
              <a:defRPr b="0" sz="16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5"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defRPr b="0" sz="3200">
                <a:latin typeface="標楷體"/>
                <a:ea typeface="標楷體"/>
                <a:cs typeface="標楷體"/>
                <a:sym typeface="標楷體"/>
              </a:defRPr>
            </a:pPr>
            <a:r>
              <a:rPr b="1" sz="3000">
                <a:latin typeface="Verdana"/>
                <a:ea typeface="Verdana"/>
                <a:cs typeface="Verdana"/>
                <a:sym typeface="Verdana"/>
              </a:rPr>
              <a:t>Linux Privilege Escalation  </a:t>
            </a:r>
          </a:p>
        </p:txBody>
      </p:sp>
      <p:sp>
        <p:nvSpPr>
          <p:cNvPr id="716" name="在以下 python3 命令所執行的 程式可執行 os.setuid(0) 這行命令, 提升 /bin/bash 這命令為 root 權限…"/>
          <p:cNvSpPr txBox="1"/>
          <p:nvPr/>
        </p:nvSpPr>
        <p:spPr>
          <a:xfrm>
            <a:off x="838379" y="1220890"/>
            <a:ext cx="7383104" cy="2555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在以下 </a:t>
            </a:r>
            <a:r>
              <a:rPr sz="1700">
                <a:latin typeface="Verdana"/>
                <a:ea typeface="Verdana"/>
                <a:cs typeface="Verdana"/>
                <a:sym typeface="Verdana"/>
              </a:rPr>
              <a:t>python3</a:t>
            </a:r>
            <a:r>
              <a:t> 命令所執行的 程式可執行 </a:t>
            </a:r>
            <a:r>
              <a:rPr sz="1700">
                <a:latin typeface="Verdana"/>
                <a:ea typeface="Verdana"/>
                <a:cs typeface="Verdana"/>
                <a:sym typeface="Verdana"/>
              </a:rPr>
              <a:t>os.setuid(0)</a:t>
            </a:r>
            <a:r>
              <a:t> 這行命令, 提升 </a:t>
            </a:r>
            <a:r>
              <a:rPr sz="1700">
                <a:latin typeface="Verdana"/>
                <a:ea typeface="Verdana"/>
                <a:cs typeface="Verdana"/>
                <a:sym typeface="Verdana"/>
              </a:rPr>
              <a:t>/bin/bash </a:t>
            </a:r>
            <a:r>
              <a:t>這命令為 </a:t>
            </a:r>
            <a:r>
              <a:rPr sz="1700">
                <a:latin typeface="Verdana"/>
                <a:ea typeface="Verdana"/>
                <a:cs typeface="Verdana"/>
                <a:sym typeface="Verdana"/>
              </a:rPr>
              <a:t>root</a:t>
            </a:r>
            <a:r>
              <a:t> 權限</a:t>
            </a:r>
          </a:p>
          <a:p>
            <a:pPr>
              <a:defRPr b="0" sz="1600">
                <a:solidFill>
                  <a:srgbClr val="C00000"/>
                </a:solidFill>
                <a:latin typeface="Verdana"/>
                <a:ea typeface="Verdana"/>
                <a:cs typeface="Verdana"/>
                <a:sym typeface="Verdana"/>
              </a:defRPr>
            </a:pPr>
            <a:r>
              <a:t>$ </a:t>
            </a:r>
            <a:r>
              <a:rPr b="1">
                <a:solidFill>
                  <a:srgbClr val="0070C0"/>
                </a:solidFill>
              </a:rPr>
              <a:t>./python3 -c 'import os;os.setuid(0);os.system("/bin/bash")'</a:t>
            </a:r>
            <a:endParaRPr b="1">
              <a:solidFill>
                <a:srgbClr val="0070C0"/>
              </a:solidFill>
            </a:endParaRPr>
          </a:p>
          <a:p>
            <a:pPr>
              <a:defRPr b="0" sz="1600">
                <a:solidFill>
                  <a:srgbClr val="C00000"/>
                </a:solidFill>
                <a:latin typeface="Verdana"/>
                <a:ea typeface="Verdana"/>
                <a:cs typeface="Verdana"/>
                <a:sym typeface="Verdana"/>
              </a:defRPr>
            </a:pPr>
            <a:r>
              <a:rPr b="1"/>
              <a:t>root</a:t>
            </a:r>
            <a:r>
              <a:t>@ub204:~# </a:t>
            </a:r>
            <a:r>
              <a:rPr b="1">
                <a:solidFill>
                  <a:srgbClr val="0070C0"/>
                </a:solidFill>
              </a:rPr>
              <a:t>id</a:t>
            </a:r>
          </a:p>
          <a:p>
            <a:pPr>
              <a:defRPr b="0" sz="1600">
                <a:solidFill>
                  <a:srgbClr val="C00000"/>
                </a:solidFill>
                <a:latin typeface="Verdana"/>
                <a:ea typeface="Verdana"/>
                <a:cs typeface="Verdana"/>
                <a:sym typeface="Verdana"/>
              </a:defRPr>
            </a:pPr>
            <a:r>
              <a:rPr b="1"/>
              <a:t>uid=0(root)</a:t>
            </a:r>
            <a:r>
              <a:t> gid=1001(rbean) groups=1001(rbean)</a:t>
            </a:r>
          </a:p>
          <a:p>
            <a:pPr>
              <a:defRPr b="0" sz="1600">
                <a:solidFill>
                  <a:srgbClr val="C00000"/>
                </a:solidFill>
                <a:latin typeface="Verdana"/>
                <a:ea typeface="Verdana"/>
                <a:cs typeface="Verdana"/>
                <a:sym typeface="Verdana"/>
              </a:defRPr>
            </a:pPr>
            <a:r>
              <a:rPr b="1"/>
              <a:t>root</a:t>
            </a:r>
            <a:r>
              <a:t>@ddg52:~# </a:t>
            </a:r>
            <a:r>
              <a:rPr b="1">
                <a:solidFill>
                  <a:srgbClr val="0070C0"/>
                </a:solidFill>
              </a:rPr>
              <a:t>touch  /hi</a:t>
            </a:r>
          </a:p>
          <a:p>
            <a:pPr>
              <a:defRPr b="0" sz="1600">
                <a:solidFill>
                  <a:srgbClr val="C00000"/>
                </a:solidFill>
                <a:latin typeface="Verdana"/>
                <a:ea typeface="Verdana"/>
                <a:cs typeface="Verdana"/>
                <a:sym typeface="Verdana"/>
              </a:defRPr>
            </a:pPr>
            <a:r>
              <a:rPr b="1"/>
              <a:t>root</a:t>
            </a:r>
            <a:r>
              <a:t>@ddg52:~# </a:t>
            </a:r>
            <a:r>
              <a:rPr b="1">
                <a:solidFill>
                  <a:srgbClr val="0070C0"/>
                </a:solidFill>
              </a:rPr>
              <a:t>exit</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a:t>
            </a:r>
            <a:r>
              <a:rPr b="1">
                <a:solidFill>
                  <a:srgbClr val="0070C0"/>
                </a:solidFill>
              </a:rPr>
              <a:t> exit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8" name="標題 3"/>
          <p:cNvSpPr txBox="1"/>
          <p:nvPr>
            <p:ph type="title"/>
          </p:nvPr>
        </p:nvSpPr>
        <p:spPr>
          <a:xfrm>
            <a:off x="88261" y="251564"/>
            <a:ext cx="8687266" cy="762002"/>
          </a:xfrm>
          <a:prstGeom prst="rect">
            <a:avLst/>
          </a:prstGeom>
        </p:spPr>
        <p:txBody>
          <a:bodyPr/>
          <a:lstStyle/>
          <a:p>
            <a:pPr>
              <a:defRPr>
                <a:latin typeface="標楷體"/>
                <a:ea typeface="標楷體"/>
                <a:cs typeface="標楷體"/>
                <a:sym typeface="標楷體"/>
              </a:defRPr>
            </a:pPr>
            <a:r>
              <a:rPr sz="4200"/>
              <a:t>認識</a:t>
            </a:r>
            <a:r>
              <a:rPr b="1" sz="4000">
                <a:latin typeface="Verdana"/>
                <a:ea typeface="Verdana"/>
                <a:cs typeface="Verdana"/>
                <a:sym typeface="Verdana"/>
              </a:rPr>
              <a:t> </a:t>
            </a:r>
            <a:r>
              <a:rPr b="1" sz="3800">
                <a:latin typeface="Verdana"/>
                <a:ea typeface="Verdana"/>
                <a:cs typeface="Verdana"/>
                <a:sym typeface="Verdana"/>
              </a:rPr>
              <a:t>Linux Namespace</a:t>
            </a:r>
          </a:p>
        </p:txBody>
      </p:sp>
      <p:pic>
        <p:nvPicPr>
          <p:cNvPr id="719" name="Picture 2" descr="Picture 2"/>
          <p:cNvPicPr>
            <a:picLocks noChangeAspect="1"/>
          </p:cNvPicPr>
          <p:nvPr/>
        </p:nvPicPr>
        <p:blipFill>
          <a:blip r:embed="rId3">
            <a:extLst/>
          </a:blip>
          <a:srcRect l="2141" t="23378" r="15574" b="10955"/>
          <a:stretch>
            <a:fillRect/>
          </a:stretch>
        </p:blipFill>
        <p:spPr>
          <a:xfrm>
            <a:off x="1137642" y="2280360"/>
            <a:ext cx="6868643" cy="3611555"/>
          </a:xfrm>
          <a:prstGeom prst="rect">
            <a:avLst/>
          </a:prstGeom>
          <a:ln w="12700">
            <a:miter lim="400000"/>
          </a:ln>
        </p:spPr>
      </p:pic>
      <p:sp>
        <p:nvSpPr>
          <p:cNvPr id="720" name="Namespaces are a feature of the Linux kernel that partitions kernel resources such that one set of processes sees one set of resources while another set of processes sees a different set of resources."/>
          <p:cNvSpPr txBox="1"/>
          <p:nvPr/>
        </p:nvSpPr>
        <p:spPr>
          <a:xfrm>
            <a:off x="599821" y="1322487"/>
            <a:ext cx="8282428" cy="815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Namespaces are a feature of the </a:t>
            </a:r>
            <a:r>
              <a:rPr>
                <a:hlinkClick r:id="rId4" invalidUrl="" action="" tgtFrame="" tooltip="" history="1" highlightClick="0" endSnd="0"/>
              </a:rPr>
              <a:t>Linux kernel</a:t>
            </a:r>
            <a:r>
              <a:t> that partitions kernel resources such that one set of </a:t>
            </a:r>
            <a:r>
              <a:rPr>
                <a:hlinkClick r:id="rId5" invalidUrl="" action="" tgtFrame="" tooltip="" history="1" highlightClick="0" endSnd="0"/>
              </a:rPr>
              <a:t>processes</a:t>
            </a:r>
            <a:r>
              <a:t> sees one set of resources while another set of processes sees a different set of resources.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4"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defRPr b="0" sz="3200">
                <a:latin typeface="標楷體"/>
                <a:ea typeface="標楷體"/>
                <a:cs typeface="標楷體"/>
                <a:sym typeface="標楷體"/>
              </a:defRPr>
            </a:pPr>
            <a:r>
              <a:rPr b="1" sz="3000">
                <a:latin typeface="Verdana"/>
                <a:ea typeface="Verdana"/>
                <a:cs typeface="Verdana"/>
                <a:sym typeface="Verdana"/>
              </a:rPr>
              <a:t>Isolating the Hostname</a:t>
            </a:r>
          </a:p>
        </p:txBody>
      </p:sp>
      <p:sp>
        <p:nvSpPr>
          <p:cNvPr id="725" name="$ sudo unshare --uts sh…"/>
          <p:cNvSpPr txBox="1"/>
          <p:nvPr/>
        </p:nvSpPr>
        <p:spPr>
          <a:xfrm>
            <a:off x="874793" y="1172337"/>
            <a:ext cx="7139845" cy="2745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400">
                <a:latin typeface="Verdana"/>
                <a:ea typeface="Verdana"/>
                <a:cs typeface="Verdana"/>
                <a:sym typeface="Verdana"/>
              </a:defRPr>
            </a:pPr>
            <a:r>
              <a:rPr sz="1600">
                <a:solidFill>
                  <a:srgbClr val="C00000"/>
                </a:solidFill>
              </a:rPr>
              <a:t>$ </a:t>
            </a:r>
            <a:r>
              <a:rPr b="1" sz="1600">
                <a:solidFill>
                  <a:srgbClr val="0070C0"/>
                </a:solidFill>
              </a:rPr>
              <a:t>sudo unshare --uts sh</a:t>
            </a:r>
            <a:endParaRPr sz="1600">
              <a:solidFill>
                <a:srgbClr val="C0000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hostname</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ddg52</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hostname ssn763</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hostname</a:t>
            </a:r>
            <a:r>
              <a:t>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ssn763</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exit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a:t>
            </a:r>
            <a:r>
              <a:rPr b="1">
                <a:solidFill>
                  <a:srgbClr val="0070C0"/>
                </a:solidFill>
              </a:rPr>
              <a:t> hostname</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ddg52</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9"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defRPr b="0" sz="3200">
                <a:latin typeface="標楷體"/>
                <a:ea typeface="標楷體"/>
                <a:cs typeface="標楷體"/>
                <a:sym typeface="標楷體"/>
              </a:defRPr>
            </a:pPr>
            <a:r>
              <a:rPr b="1" sz="3000">
                <a:latin typeface="Verdana"/>
                <a:ea typeface="Verdana"/>
                <a:cs typeface="Verdana"/>
                <a:sym typeface="Verdana"/>
              </a:rPr>
              <a:t>Isolating Process IDs</a:t>
            </a:r>
          </a:p>
        </p:txBody>
      </p:sp>
      <p:sp>
        <p:nvSpPr>
          <p:cNvPr id="730" name="雖然啟用 PID Namespace, ps 命令還是會看到 Host 的所有 Process 資訊, 這是因爲 ps 命令會讀取 ddg52 的 /proc 目錄資訊…"/>
          <p:cNvSpPr txBox="1"/>
          <p:nvPr/>
        </p:nvSpPr>
        <p:spPr>
          <a:xfrm>
            <a:off x="874793" y="1172337"/>
            <a:ext cx="7310276" cy="3914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solidFill>
                  <a:srgbClr val="C00000"/>
                </a:solidFill>
                <a:latin typeface="標楷體"/>
                <a:ea typeface="標楷體"/>
                <a:cs typeface="標楷體"/>
                <a:sym typeface="標楷體"/>
              </a:defRPr>
            </a:pPr>
            <a:r>
              <a:t>雖然啟用 </a:t>
            </a:r>
            <a:r>
              <a:rPr sz="1700">
                <a:latin typeface="Verdana"/>
                <a:ea typeface="Verdana"/>
                <a:cs typeface="Verdana"/>
                <a:sym typeface="Verdana"/>
              </a:rPr>
              <a:t>PID Namespace</a:t>
            </a:r>
            <a:r>
              <a:t>, </a:t>
            </a:r>
            <a:r>
              <a:rPr sz="1700">
                <a:latin typeface="Verdana"/>
                <a:ea typeface="Verdana"/>
                <a:cs typeface="Verdana"/>
                <a:sym typeface="Verdana"/>
              </a:rPr>
              <a:t>ps</a:t>
            </a:r>
            <a:r>
              <a:t> 命令還是會看到 </a:t>
            </a:r>
            <a:r>
              <a:rPr sz="1700">
                <a:latin typeface="Verdana"/>
                <a:ea typeface="Verdana"/>
                <a:cs typeface="Verdana"/>
                <a:sym typeface="Verdana"/>
              </a:rPr>
              <a:t>Host</a:t>
            </a:r>
            <a:r>
              <a:t> 的所有 </a:t>
            </a:r>
            <a:r>
              <a:rPr sz="1700">
                <a:latin typeface="Verdana"/>
                <a:ea typeface="Verdana"/>
                <a:cs typeface="Verdana"/>
                <a:sym typeface="Verdana"/>
              </a:rPr>
              <a:t>Process</a:t>
            </a:r>
            <a:r>
              <a:t> 資訊, 這是因爲 </a:t>
            </a:r>
            <a:r>
              <a:rPr sz="1700">
                <a:latin typeface="Verdana"/>
                <a:ea typeface="Verdana"/>
                <a:cs typeface="Verdana"/>
                <a:sym typeface="Verdana"/>
              </a:rPr>
              <a:t>ps</a:t>
            </a:r>
            <a:r>
              <a:t> 命令會讀取 </a:t>
            </a:r>
            <a:r>
              <a:rPr sz="1700">
                <a:latin typeface="Verdana"/>
                <a:ea typeface="Verdana"/>
                <a:cs typeface="Verdana"/>
                <a:sym typeface="Verdana"/>
              </a:rPr>
              <a:t>ddg52</a:t>
            </a:r>
            <a:r>
              <a:t> 的</a:t>
            </a:r>
            <a:r>
              <a:rPr sz="1700">
                <a:latin typeface="Verdana"/>
                <a:ea typeface="Verdana"/>
                <a:cs typeface="Verdana"/>
                <a:sym typeface="Verdana"/>
              </a:rPr>
              <a:t> /proc</a:t>
            </a:r>
            <a:r>
              <a:t> 目錄資訊</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標楷體"/>
                <a:ea typeface="標楷體"/>
                <a:cs typeface="標楷體"/>
                <a:sym typeface="標楷體"/>
              </a:defRPr>
            </a:pPr>
            <a:r>
              <a:rPr>
                <a:latin typeface="Verdana"/>
                <a:ea typeface="Verdana"/>
                <a:cs typeface="Verdana"/>
                <a:sym typeface="Verdana"/>
              </a:rPr>
              <a:t>$ </a:t>
            </a:r>
            <a:r>
              <a:rPr b="1">
                <a:solidFill>
                  <a:srgbClr val="0070C0"/>
                </a:solidFill>
                <a:latin typeface="Verdana"/>
                <a:ea typeface="Verdana"/>
                <a:cs typeface="Verdana"/>
                <a:sym typeface="Verdana"/>
              </a:rPr>
              <a:t>sudo unshare --pid --fork sh</a:t>
            </a:r>
            <a:endParaRPr b="1">
              <a:solidFill>
                <a:srgbClr val="0070C0"/>
              </a:solidFill>
              <a:latin typeface="Verdana"/>
              <a:ea typeface="Verdana"/>
              <a:cs typeface="Verdana"/>
              <a:sym typeface="Verdana"/>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ps -eaf</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UID          PID    PPID  C STIME TTY          TIME CMD</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1       0  0 Jul27 ?        00:00:05 /sbin/init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2       0  0 Jul27 ?        00:00:00 [kthreadd]</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3       2  0 Jul27 ?        00:00:00 [rcu_gp]</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4       2  0 Jul27 ?        00:00:00 [rcu_par_gp]</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6       2  0 Jul27 ?        00:00:00 [kworker/0:0H-kblockd]</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8       2  0 Jul27 ?        00:00:00 [mm_percpu_wq]</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9       2  0 Jul27 ?        00:00:00 [ksoftirqd/0]</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 </a:t>
            </a:r>
            <a:r>
              <a:rPr b="1" sz="1600">
                <a:solidFill>
                  <a:srgbClr val="0070C0"/>
                </a:solidFill>
              </a:rPr>
              <a:t>exit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4"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r>
              <a:t>Isolating Process IDs</a:t>
            </a:r>
          </a:p>
        </p:txBody>
      </p:sp>
      <p:sp>
        <p:nvSpPr>
          <p:cNvPr id="735" name="$ sudo unshare --pid --fork --mount-proc sh…"/>
          <p:cNvSpPr txBox="1"/>
          <p:nvPr/>
        </p:nvSpPr>
        <p:spPr>
          <a:xfrm>
            <a:off x="838379" y="1220890"/>
            <a:ext cx="7383104" cy="4955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sudo unshare --pid --fork --mount-proc sh</a:t>
            </a:r>
          </a:p>
          <a:p>
            <a:pPr>
              <a:defRPr b="0" sz="1600">
                <a:solidFill>
                  <a:srgbClr val="C00000"/>
                </a:solidFill>
                <a:latin typeface="Verdana"/>
                <a:ea typeface="Verdana"/>
                <a:cs typeface="Verdana"/>
                <a:sym typeface="Verdana"/>
              </a:defRPr>
            </a:pPr>
            <a:r>
              <a:t># </a:t>
            </a:r>
            <a:r>
              <a:rPr b="1">
                <a:solidFill>
                  <a:srgbClr val="0070C0"/>
                </a:solidFill>
              </a:rPr>
              <a:t>ps aux</a:t>
            </a:r>
          </a:p>
          <a:p>
            <a:pPr>
              <a:defRPr b="0" sz="1500">
                <a:solidFill>
                  <a:srgbClr val="C00000"/>
                </a:solidFill>
                <a:latin typeface="Verdana"/>
                <a:ea typeface="Verdana"/>
                <a:cs typeface="Verdana"/>
                <a:sym typeface="Verdana"/>
              </a:defRPr>
            </a:pPr>
            <a:r>
              <a:t>USER         PID %CPU %MEM    VSZ   RSS TTY      STAT START   TIME COMMAND</a:t>
            </a:r>
          </a:p>
          <a:p>
            <a:pPr>
              <a:defRPr b="0" sz="1500">
                <a:solidFill>
                  <a:srgbClr val="C00000"/>
                </a:solidFill>
                <a:latin typeface="Verdana"/>
                <a:ea typeface="Verdana"/>
                <a:cs typeface="Verdana"/>
                <a:sym typeface="Verdana"/>
              </a:defRPr>
            </a:pPr>
            <a:r>
              <a:t>root           1  0.0  0.0   2608   608 pts/0    S    00:30   0:00 sh</a:t>
            </a:r>
          </a:p>
          <a:p>
            <a:pPr>
              <a:defRPr b="0" sz="1500">
                <a:solidFill>
                  <a:srgbClr val="C00000"/>
                </a:solidFill>
                <a:latin typeface="Verdana"/>
                <a:ea typeface="Verdana"/>
                <a:cs typeface="Verdana"/>
                <a:sym typeface="Verdana"/>
              </a:defRPr>
            </a:pPr>
            <a:r>
              <a:t>root           2  0.0  0.1  10600  3304 pts/0    R+   00:30   0:00 ps aux</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sleep 60 &amp;</a:t>
            </a:r>
          </a:p>
          <a:p>
            <a:pPr>
              <a:defRPr b="0" sz="1600">
                <a:solidFill>
                  <a:srgbClr val="C00000"/>
                </a:solidFill>
                <a:latin typeface="Verdana"/>
                <a:ea typeface="Verdana"/>
                <a:cs typeface="Verdana"/>
                <a:sym typeface="Verdana"/>
              </a:defRPr>
            </a:pPr>
            <a:r>
              <a:t># </a:t>
            </a:r>
            <a:r>
              <a:rPr b="1">
                <a:solidFill>
                  <a:srgbClr val="0070C0"/>
                </a:solidFill>
              </a:rPr>
              <a:t>pstree -p</a:t>
            </a:r>
            <a:endParaRPr b="1">
              <a:solidFill>
                <a:srgbClr val="0070C0"/>
              </a:solidFill>
            </a:endParaRPr>
          </a:p>
          <a:p>
            <a:pPr>
              <a:defRPr b="0" sz="1600">
                <a:solidFill>
                  <a:srgbClr val="C00000"/>
                </a:solidFill>
                <a:latin typeface="Monaco"/>
                <a:ea typeface="Monaco"/>
                <a:cs typeface="Monaco"/>
                <a:sym typeface="Monaco"/>
              </a:defRPr>
            </a:pPr>
            <a:r>
              <a:t>sh(1)─┬─pstree(4)</a:t>
            </a:r>
          </a:p>
          <a:p>
            <a:pPr>
              <a:defRPr b="0" sz="1600">
                <a:solidFill>
                  <a:srgbClr val="C00000"/>
                </a:solidFill>
                <a:latin typeface="Monaco"/>
                <a:ea typeface="Monaco"/>
                <a:cs typeface="Monaco"/>
                <a:sym typeface="Monaco"/>
              </a:defRPr>
            </a:pPr>
            <a:r>
              <a:t>      └─sleep(3)</a:t>
            </a:r>
          </a:p>
          <a:p>
            <a:pPr>
              <a:defRPr b="0" sz="1600">
                <a:solidFill>
                  <a:srgbClr val="C00000"/>
                </a:solidFill>
                <a:latin typeface="Verdana"/>
                <a:ea typeface="Verdana"/>
                <a:cs typeface="Verdana"/>
                <a:sym typeface="Verdana"/>
              </a:defRPr>
            </a:pPr>
            <a:br/>
            <a:r>
              <a:rPr sz="1700"/>
              <a:t>--mount-proc</a:t>
            </a:r>
            <a:r>
              <a:rPr sz="1800">
                <a:latin typeface="標楷體"/>
                <a:ea typeface="標楷體"/>
                <a:cs typeface="標楷體"/>
                <a:sym typeface="標楷體"/>
              </a:rPr>
              <a:t> 這參數, 會將 </a:t>
            </a:r>
            <a:r>
              <a:rPr b="1" sz="1700"/>
              <a:t>sh</a:t>
            </a:r>
            <a:r>
              <a:rPr sz="1800">
                <a:latin typeface="標楷體"/>
                <a:ea typeface="標楷體"/>
                <a:cs typeface="標楷體"/>
                <a:sym typeface="標楷體"/>
              </a:rPr>
              <a:t> 的 </a:t>
            </a:r>
            <a:r>
              <a:rPr sz="1700"/>
              <a:t>PID Namespace,</a:t>
            </a:r>
            <a:r>
              <a:rPr sz="1800">
                <a:latin typeface="標楷體"/>
                <a:ea typeface="標楷體"/>
                <a:cs typeface="標楷體"/>
                <a:sym typeface="標楷體"/>
              </a:rPr>
              <a:t> 掛載到 </a:t>
            </a:r>
            <a:r>
              <a:rPr sz="1700"/>
              <a:t>ddg52 </a:t>
            </a:r>
            <a:r>
              <a:rPr sz="1800">
                <a:latin typeface="標楷體"/>
                <a:ea typeface="標楷體"/>
                <a:cs typeface="標楷體"/>
                <a:sym typeface="標楷體"/>
              </a:rPr>
              <a:t>的 </a:t>
            </a:r>
            <a:r>
              <a:rPr sz="1700"/>
              <a:t>/proc</a:t>
            </a:r>
            <a:r>
              <a:rPr sz="1800">
                <a:latin typeface="標楷體"/>
                <a:ea typeface="標楷體"/>
                <a:cs typeface="標楷體"/>
                <a:sym typeface="標楷體"/>
              </a:rPr>
              <a:t> 目錄, 由以下命令, 得知 </a:t>
            </a:r>
            <a:r>
              <a:rPr sz="1700"/>
              <a:t>/proc</a:t>
            </a:r>
            <a:r>
              <a:rPr sz="1800">
                <a:latin typeface="標楷體"/>
                <a:ea typeface="標楷體"/>
                <a:cs typeface="標楷體"/>
                <a:sym typeface="標楷體"/>
              </a:rPr>
              <a:t> 目錄被掛載二次</a:t>
            </a:r>
            <a:endParaRPr sz="1800">
              <a:latin typeface="標楷體"/>
              <a:ea typeface="標楷體"/>
              <a:cs typeface="標楷體"/>
              <a:sym typeface="標楷體"/>
            </a:endParaRPr>
          </a:p>
          <a:p>
            <a:pPr>
              <a:defRPr b="0" sz="1600">
                <a:solidFill>
                  <a:srgbClr val="C00000"/>
                </a:solidFill>
                <a:latin typeface="Verdana"/>
                <a:ea typeface="Verdana"/>
                <a:cs typeface="Verdana"/>
                <a:sym typeface="Verdana"/>
              </a:defRPr>
            </a:pPr>
            <a:r>
              <a:t># </a:t>
            </a:r>
            <a:r>
              <a:rPr b="1">
                <a:solidFill>
                  <a:srgbClr val="0070C0"/>
                </a:solidFill>
              </a:rPr>
              <a:t>mount | grep -e "^proc"</a:t>
            </a:r>
            <a:endParaRPr b="1">
              <a:solidFill>
                <a:srgbClr val="0070C0"/>
              </a:solidFill>
            </a:endParaRPr>
          </a:p>
          <a:p>
            <a:pPr>
              <a:defRPr b="0" sz="1500">
                <a:solidFill>
                  <a:srgbClr val="C00000"/>
                </a:solidFill>
                <a:latin typeface="Verdana"/>
                <a:ea typeface="Verdana"/>
                <a:cs typeface="Verdana"/>
                <a:sym typeface="Verdana"/>
              </a:defRPr>
            </a:pPr>
            <a:r>
              <a:t>proc on /proc type proc (rw,nosuid,nodev,noexec,relatime)</a:t>
            </a:r>
          </a:p>
          <a:p>
            <a:pPr>
              <a:defRPr b="0" sz="1500">
                <a:solidFill>
                  <a:srgbClr val="C00000"/>
                </a:solidFill>
                <a:latin typeface="Verdana"/>
                <a:ea typeface="Verdana"/>
                <a:cs typeface="Verdana"/>
                <a:sym typeface="Verdana"/>
              </a:defRPr>
            </a:pPr>
            <a:r>
              <a:t>proc on /proc type proc (rw,nosuid,nodev,noexec,relatime)</a:t>
            </a:r>
          </a:p>
          <a:p>
            <a:pPr>
              <a:defRPr b="0">
                <a:solidFill>
                  <a:srgbClr val="C00000"/>
                </a:solidFill>
                <a:latin typeface="標楷體"/>
                <a:ea typeface="標楷體"/>
                <a:cs typeface="標楷體"/>
                <a:sym typeface="標楷體"/>
              </a:defRPr>
            </a:pPr>
          </a:p>
          <a:p>
            <a:pPr>
              <a:defRPr b="0">
                <a:solidFill>
                  <a:srgbClr val="C00000"/>
                </a:solidFill>
                <a:latin typeface="標楷體"/>
                <a:ea typeface="標楷體"/>
                <a:cs typeface="標楷體"/>
                <a:sym typeface="標楷體"/>
              </a:defRPr>
            </a:pPr>
            <a:r>
              <a:t>執行以下命令, 會自動卸載 </a:t>
            </a:r>
            <a:r>
              <a:rPr sz="1700">
                <a:latin typeface="Verdana"/>
                <a:ea typeface="Verdana"/>
                <a:cs typeface="Verdana"/>
                <a:sym typeface="Verdana"/>
              </a:rPr>
              <a:t>/proc</a:t>
            </a:r>
            <a:r>
              <a:t> 目錄的第二次掛載</a:t>
            </a:r>
          </a:p>
          <a:p>
            <a:pPr>
              <a:defRPr b="0" sz="1600">
                <a:solidFill>
                  <a:srgbClr val="C00000"/>
                </a:solidFill>
                <a:latin typeface="Verdana"/>
                <a:ea typeface="Verdana"/>
                <a:cs typeface="Verdana"/>
                <a:sym typeface="Verdana"/>
              </a:defRPr>
            </a:pPr>
            <a:r>
              <a:t># </a:t>
            </a:r>
            <a:r>
              <a:rPr b="1">
                <a:solidFill>
                  <a:srgbClr val="0070C0"/>
                </a:solidFill>
              </a:rPr>
              <a:t>exit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7"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建立 </a:t>
            </a:r>
            <a:r>
              <a:rPr b="1" sz="3000">
                <a:latin typeface="Verdana"/>
                <a:ea typeface="Verdana"/>
                <a:cs typeface="Verdana"/>
                <a:sym typeface="Verdana"/>
              </a:rPr>
              <a:t>rootfs</a:t>
            </a:r>
            <a:r>
              <a:rPr sz="3000">
                <a:latin typeface="Verdana"/>
                <a:ea typeface="Verdana"/>
                <a:cs typeface="Verdana"/>
                <a:sym typeface="Verdana"/>
              </a:rPr>
              <a:t> </a:t>
            </a:r>
            <a:r>
              <a:t>目錄</a:t>
            </a:r>
          </a:p>
        </p:txBody>
      </p:sp>
      <p:sp>
        <p:nvSpPr>
          <p:cNvPr id="738" name="$ mkdir rootfs; cd rootfs…"/>
          <p:cNvSpPr txBox="1"/>
          <p:nvPr/>
        </p:nvSpPr>
        <p:spPr>
          <a:xfrm>
            <a:off x="838379" y="1220890"/>
            <a:ext cx="7383104" cy="5082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400">
                <a:latin typeface="Verdana"/>
                <a:ea typeface="Verdana"/>
                <a:cs typeface="Verdana"/>
                <a:sym typeface="Verdana"/>
              </a:defRPr>
            </a:pPr>
            <a:r>
              <a:rPr sz="1600">
                <a:solidFill>
                  <a:srgbClr val="C00000"/>
                </a:solidFill>
              </a:rPr>
              <a:t>$ </a:t>
            </a:r>
            <a:r>
              <a:rPr b="1" sz="1600">
                <a:solidFill>
                  <a:srgbClr val="0070C0"/>
                </a:solidFill>
              </a:rPr>
              <a:t>mkdir rootfs; cd rootfs</a:t>
            </a: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a:defRPr b="0" sz="1400">
                <a:latin typeface="Verdana"/>
                <a:ea typeface="Verdana"/>
                <a:cs typeface="Verdana"/>
                <a:sym typeface="Verdana"/>
              </a:defRPr>
            </a:pPr>
            <a:r>
              <a:rPr sz="1600">
                <a:solidFill>
                  <a:srgbClr val="C00000"/>
                </a:solidFill>
              </a:rPr>
              <a:t>$</a:t>
            </a:r>
            <a:r>
              <a:rPr b="1" sz="1600">
                <a:solidFill>
                  <a:srgbClr val="0070C0"/>
                </a:solidFill>
              </a:rPr>
              <a:t> curl -o alpine.tar.gz http://dl-cdn.alpinelinux.org/alpine/v3.12/releases/x86_64/alpine-minirootfs-3.12.0-x86_64.tar.gz</a:t>
            </a: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a:defRPr b="0" sz="1400">
                <a:latin typeface="Verdana"/>
                <a:ea typeface="Verdana"/>
                <a:cs typeface="Verdana"/>
                <a:sym typeface="Verdana"/>
              </a:defRPr>
            </a:pPr>
            <a:r>
              <a:rPr sz="1600">
                <a:solidFill>
                  <a:srgbClr val="C00000"/>
                </a:solidFill>
              </a:rPr>
              <a:t>$</a:t>
            </a:r>
            <a:r>
              <a:rPr b="1" sz="1600">
                <a:solidFill>
                  <a:srgbClr val="0070C0"/>
                </a:solidFill>
              </a:rPr>
              <a:t> tar xvf alpine.tar.gz ;rm alpine.tar.gz; cd .. </a:t>
            </a:r>
            <a:endParaRPr b="1" sz="1600">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200">
                <a:solidFill>
                  <a:srgbClr val="1E1E1E"/>
                </a:solidFill>
                <a:latin typeface="Menlo Regular"/>
                <a:ea typeface="Menlo Regular"/>
                <a:cs typeface="Menlo Regular"/>
                <a:sym typeface="Menlo Regular"/>
              </a:defRPr>
            </a:pPr>
            <a:endParaRPr>
              <a:solidFill>
                <a:srgbClr val="C00000"/>
              </a:solidFill>
              <a:latin typeface="Verdana"/>
              <a:ea typeface="Verdana"/>
              <a:cs typeface="Verdana"/>
              <a:sym typeface="Verdana"/>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solidFill>
                  <a:srgbClr val="1E1E1E"/>
                </a:solidFill>
                <a:latin typeface="Menlo Regular"/>
                <a:ea typeface="Menlo Regular"/>
                <a:cs typeface="Menlo Regular"/>
                <a:sym typeface="Menlo Regular"/>
              </a:defRPr>
            </a:pPr>
            <a:r>
              <a:rPr sz="1600">
                <a:solidFill>
                  <a:srgbClr val="C00000"/>
                </a:solidFill>
                <a:latin typeface="Verdana"/>
                <a:ea typeface="Verdana"/>
                <a:cs typeface="Verdana"/>
                <a:sym typeface="Verdana"/>
              </a:rPr>
              <a:t>$</a:t>
            </a:r>
            <a:r>
              <a:rPr b="1" sz="1600">
                <a:solidFill>
                  <a:srgbClr val="0070C0"/>
                </a:solidFill>
                <a:latin typeface="Verdana"/>
                <a:ea typeface="Verdana"/>
                <a:cs typeface="Verdana"/>
                <a:sym typeface="Verdana"/>
              </a:rPr>
              <a:t> dir rootfs/bin</a:t>
            </a:r>
            <a:endParaRPr b="1" sz="1600">
              <a:solidFill>
                <a:srgbClr val="0070C0"/>
              </a:solidFill>
              <a:latin typeface="Verdana"/>
              <a:ea typeface="Verdana"/>
              <a:cs typeface="Verdana"/>
              <a:sym typeface="Verdana"/>
            </a:endParaRPr>
          </a:p>
          <a:p>
            <a:pPr>
              <a:defRPr b="0" sz="1400">
                <a:latin typeface="Verdana"/>
                <a:ea typeface="Verdana"/>
                <a:cs typeface="Verdana"/>
                <a:sym typeface="Verdana"/>
              </a:defRPr>
            </a:pPr>
            <a:r>
              <a:rPr>
                <a:solidFill>
                  <a:srgbClr val="C00000"/>
                </a:solidFill>
              </a:rPr>
              <a:t>total 832K</a:t>
            </a:r>
            <a:endParaRPr>
              <a:solidFill>
                <a:srgbClr val="C00000"/>
              </a:solidFill>
            </a:endParaRPr>
          </a:p>
          <a:p>
            <a:pPr>
              <a:defRPr b="0" sz="1400">
                <a:latin typeface="Verdana"/>
                <a:ea typeface="Verdana"/>
                <a:cs typeface="Verdana"/>
                <a:sym typeface="Verdana"/>
              </a:defRPr>
            </a:pPr>
            <a:r>
              <a:rPr>
                <a:solidFill>
                  <a:srgbClr val="C00000"/>
                </a:solidFill>
              </a:rPr>
              <a:t>drwxr-xr-x  2 bigred bigred 4.0K May 29 14:20 .</a:t>
            </a:r>
            <a:endParaRPr>
              <a:solidFill>
                <a:srgbClr val="C00000"/>
              </a:solidFill>
            </a:endParaRPr>
          </a:p>
          <a:p>
            <a:pPr>
              <a:defRPr b="0" sz="1400">
                <a:latin typeface="Verdana"/>
                <a:ea typeface="Verdana"/>
                <a:cs typeface="Verdana"/>
                <a:sym typeface="Verdana"/>
              </a:defRPr>
            </a:pPr>
            <a:r>
              <a:rPr>
                <a:solidFill>
                  <a:srgbClr val="C00000"/>
                </a:solidFill>
              </a:rPr>
              <a:t>drwxrwxr-x 19 bigred bigred 4.0K May 30 04:43 ..</a:t>
            </a:r>
            <a:endParaRPr>
              <a:solidFill>
                <a:srgbClr val="C00000"/>
              </a:solidFill>
            </a:endParaRPr>
          </a:p>
          <a:p>
            <a:pPr>
              <a:defRPr b="0" sz="1400">
                <a:latin typeface="Verdana"/>
                <a:ea typeface="Verdana"/>
                <a:cs typeface="Verdana"/>
                <a:sym typeface="Verdana"/>
              </a:defRPr>
            </a:pPr>
            <a:r>
              <a:rPr>
                <a:solidFill>
                  <a:srgbClr val="C00000"/>
                </a:solidFill>
              </a:rPr>
              <a:t>lrwxrwxrwx  1 bigred bigred   12 May 29 14:20 arch -&gt; /bin/busybox</a:t>
            </a:r>
            <a:endParaRPr>
              <a:solidFill>
                <a:srgbClr val="C00000"/>
              </a:solidFill>
            </a:endParaRPr>
          </a:p>
          <a:p>
            <a:pPr>
              <a:defRPr b="0" sz="1400">
                <a:latin typeface="Verdana"/>
                <a:ea typeface="Verdana"/>
                <a:cs typeface="Verdana"/>
                <a:sym typeface="Verdana"/>
              </a:defRPr>
            </a:pPr>
            <a:r>
              <a:rPr>
                <a:solidFill>
                  <a:srgbClr val="C00000"/>
                </a:solidFill>
              </a:rPr>
              <a:t>lrwxrwxrwx  1 bigred bigred   12 May 29 14:20 ash -&gt; /bin/busybox</a:t>
            </a:r>
            <a:endParaRPr>
              <a:solidFill>
                <a:srgbClr val="C00000"/>
              </a:solidFill>
            </a:endParaRPr>
          </a:p>
          <a:p>
            <a:pPr>
              <a:defRPr b="0" sz="1400">
                <a:latin typeface="Verdana"/>
                <a:ea typeface="Verdana"/>
                <a:cs typeface="Verdana"/>
                <a:sym typeface="Verdana"/>
              </a:defRPr>
            </a:pPr>
            <a:r>
              <a:rPr>
                <a:solidFill>
                  <a:srgbClr val="C00000"/>
                </a:solidFill>
              </a:rPr>
              <a:t>lrwxrwxrwx  1 bigred bigred   12 May 29 14:20 base64 -&gt; /bin/busybox</a:t>
            </a:r>
            <a:endParaRPr>
              <a:solidFill>
                <a:srgbClr val="C00000"/>
              </a:solidFill>
            </a:endParaRPr>
          </a:p>
          <a:p>
            <a:pPr>
              <a:defRPr b="0" sz="1400">
                <a:latin typeface="Verdana"/>
                <a:ea typeface="Verdana"/>
                <a:cs typeface="Verdana"/>
                <a:sym typeface="Verdana"/>
              </a:defRPr>
            </a:pPr>
            <a:r>
              <a:rPr>
                <a:solidFill>
                  <a:srgbClr val="C00000"/>
                </a:solidFill>
              </a:rPr>
              <a:t>lrwxrwxrwx  1 bigred bigred   12 May 29 14:20 bbconfig -&gt; </a:t>
            </a:r>
            <a:r>
              <a:rPr b="1">
                <a:solidFill>
                  <a:srgbClr val="942192"/>
                </a:solidFill>
              </a:rPr>
              <a:t>/bin/busybox</a:t>
            </a:r>
            <a:endParaRPr>
              <a:solidFill>
                <a:srgbClr val="C00000"/>
              </a:solidFill>
            </a:endParaRPr>
          </a:p>
          <a:p>
            <a:pPr>
              <a:defRPr b="0" sz="1400">
                <a:latin typeface="Verdana"/>
                <a:ea typeface="Verdana"/>
                <a:cs typeface="Verdana"/>
                <a:sym typeface="Verdana"/>
              </a:defRPr>
            </a:pPr>
            <a:r>
              <a:rPr>
                <a:solidFill>
                  <a:srgbClr val="C00000"/>
                </a:solidFill>
              </a:rPr>
              <a:t>-rwxr-xr-x  1 bigred bigred 822K May 22 06:59 </a:t>
            </a:r>
            <a:r>
              <a:rPr b="1">
                <a:solidFill>
                  <a:srgbClr val="942192"/>
                </a:solidFill>
              </a:rPr>
              <a:t>busybox</a:t>
            </a:r>
            <a:endParaRPr b="1">
              <a:solidFill>
                <a:srgbClr val="942192"/>
              </a:solidFill>
            </a:endParaRPr>
          </a:p>
          <a:p>
            <a:pPr>
              <a:defRPr b="0" sz="1400">
                <a:latin typeface="Verdana"/>
                <a:ea typeface="Verdana"/>
                <a:cs typeface="Verdana"/>
                <a:sym typeface="Verdana"/>
              </a:defRPr>
            </a:pPr>
            <a:r>
              <a:rPr>
                <a:solidFill>
                  <a:srgbClr val="C00000"/>
                </a:solidFill>
              </a:rPr>
              <a:t>lrwxrwxrwx  1 bigred bigred   12 May 29 14:20 </a:t>
            </a:r>
            <a:r>
              <a:rPr b="1">
                <a:solidFill>
                  <a:srgbClr val="C00000"/>
                </a:solidFill>
              </a:rPr>
              <a:t>cat</a:t>
            </a:r>
            <a:r>
              <a:rPr>
                <a:solidFill>
                  <a:srgbClr val="C00000"/>
                </a:solidFill>
              </a:rPr>
              <a:t> -&gt; </a:t>
            </a:r>
            <a:r>
              <a:rPr b="1">
                <a:solidFill>
                  <a:srgbClr val="942192"/>
                </a:solidFill>
              </a:rPr>
              <a:t>/bin/busybox</a:t>
            </a:r>
            <a:endParaRPr b="1">
              <a:solidFill>
                <a:srgbClr val="942192"/>
              </a:solidFill>
            </a:endParaRPr>
          </a:p>
          <a:p>
            <a:pPr>
              <a:defRPr b="0" sz="1400">
                <a:solidFill>
                  <a:srgbClr val="C00000"/>
                </a:solidFill>
                <a:latin typeface="Verdana"/>
                <a:ea typeface="Verdana"/>
                <a:cs typeface="Verdana"/>
                <a:sym typeface="Verdana"/>
              </a:defRPr>
            </a:pPr>
            <a:r>
              <a:t>..........</a:t>
            </a:r>
          </a:p>
          <a:p>
            <a:pPr>
              <a:defRPr b="0" sz="15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[註]  在 </a:t>
            </a:r>
            <a:r>
              <a:rPr b="1" sz="1600">
                <a:latin typeface="Verdana"/>
                <a:ea typeface="Verdana"/>
                <a:cs typeface="Verdana"/>
                <a:sym typeface="Verdana"/>
              </a:rPr>
              <a:t>/bin</a:t>
            </a:r>
            <a:r>
              <a:t> 目錄中的 命令, 大都是交由 </a:t>
            </a:r>
            <a:r>
              <a:rPr sz="1600">
                <a:latin typeface="Verdana"/>
                <a:ea typeface="Verdana"/>
                <a:cs typeface="Verdana"/>
                <a:sym typeface="Verdana"/>
              </a:rPr>
              <a:t>busybox</a:t>
            </a:r>
            <a:r>
              <a:t> 命令執行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0"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r>
              <a:t>Isolating Process IDs and chroot</a:t>
            </a:r>
          </a:p>
        </p:txBody>
      </p:sp>
      <p:sp>
        <p:nvSpPr>
          <p:cNvPr id="741" name="$ dir rootfs/proc…"/>
          <p:cNvSpPr txBox="1"/>
          <p:nvPr/>
        </p:nvSpPr>
        <p:spPr>
          <a:xfrm>
            <a:off x="838379" y="1220890"/>
            <a:ext cx="7383104" cy="463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dir rootfs/proc</a:t>
            </a:r>
            <a:endParaRPr b="1">
              <a:solidFill>
                <a:srgbClr val="0070C0"/>
              </a:solidFill>
            </a:endParaRPr>
          </a:p>
          <a:p>
            <a:pPr>
              <a:defRPr b="0" sz="1500">
                <a:solidFill>
                  <a:srgbClr val="C00000"/>
                </a:solidFill>
                <a:latin typeface="Verdana"/>
                <a:ea typeface="Verdana"/>
                <a:cs typeface="Verdana"/>
                <a:sym typeface="Verdana"/>
              </a:defRPr>
            </a:pPr>
            <a:r>
              <a:t>total 8.0K</a:t>
            </a:r>
          </a:p>
          <a:p>
            <a:pPr>
              <a:defRPr b="0" sz="1500">
                <a:solidFill>
                  <a:srgbClr val="C00000"/>
                </a:solidFill>
                <a:latin typeface="Verdana"/>
                <a:ea typeface="Verdana"/>
                <a:cs typeface="Verdana"/>
                <a:sym typeface="Verdana"/>
              </a:defRPr>
            </a:pPr>
            <a:r>
              <a:t>dr-xr-xr-x  2 bigred bigred 4.0K May 29 22:20 .</a:t>
            </a:r>
          </a:p>
          <a:p>
            <a:pPr>
              <a:defRPr b="0" sz="1500">
                <a:solidFill>
                  <a:srgbClr val="C00000"/>
                </a:solidFill>
                <a:latin typeface="Verdana"/>
                <a:ea typeface="Verdana"/>
                <a:cs typeface="Verdana"/>
                <a:sym typeface="Verdana"/>
              </a:defRPr>
            </a:pPr>
            <a:r>
              <a:t>drwxr-xr-x 19 bigred bigred 4.0K Sep 15 02:33 ..</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sudo unshare --pid --fork --mount-proc -R rootfs sh</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 # </a:t>
            </a:r>
            <a:r>
              <a:rPr b="1">
                <a:solidFill>
                  <a:srgbClr val="0070C0"/>
                </a:solidFill>
              </a:rPr>
              <a:t>ps aux</a:t>
            </a:r>
          </a:p>
          <a:p>
            <a:pPr>
              <a:defRPr b="0" sz="1600">
                <a:solidFill>
                  <a:srgbClr val="C00000"/>
                </a:solidFill>
                <a:latin typeface="Verdana"/>
                <a:ea typeface="Verdana"/>
                <a:cs typeface="Verdana"/>
                <a:sym typeface="Verdana"/>
              </a:defRPr>
            </a:pPr>
            <a:r>
              <a:t>PID   USER     TIME  COMMAND</a:t>
            </a:r>
          </a:p>
          <a:p>
            <a:pPr>
              <a:defRPr b="0" sz="1600">
                <a:solidFill>
                  <a:srgbClr val="C00000"/>
                </a:solidFill>
                <a:latin typeface="Verdana"/>
                <a:ea typeface="Verdana"/>
                <a:cs typeface="Verdana"/>
                <a:sym typeface="Verdana"/>
              </a:defRPr>
            </a:pPr>
            <a:r>
              <a:t>    1 root      0:00 sh</a:t>
            </a:r>
          </a:p>
          <a:p>
            <a:pPr>
              <a:defRPr b="0" sz="1600">
                <a:solidFill>
                  <a:srgbClr val="C00000"/>
                </a:solidFill>
                <a:latin typeface="Verdana"/>
                <a:ea typeface="Verdana"/>
                <a:cs typeface="Verdana"/>
                <a:sym typeface="Verdana"/>
              </a:defRPr>
            </a:pPr>
            <a:r>
              <a:t>    2 root      0:00 ps aux</a:t>
            </a:r>
          </a:p>
          <a:p>
            <a:pPr>
              <a:defRPr b="0" sz="1600">
                <a:solidFill>
                  <a:srgbClr val="C00000"/>
                </a:solidFill>
                <a:latin typeface="Verdana"/>
                <a:ea typeface="Verdana"/>
                <a:cs typeface="Verdana"/>
                <a:sym typeface="Verdana"/>
              </a:defRPr>
            </a:pPr>
            <a:r>
              <a:t>/ # </a:t>
            </a:r>
            <a:r>
              <a:rPr b="1">
                <a:solidFill>
                  <a:srgbClr val="0070C0"/>
                </a:solidFill>
              </a:rPr>
              <a:t>mount</a:t>
            </a:r>
            <a:r>
              <a:t> </a:t>
            </a:r>
          </a:p>
          <a:p>
            <a:pPr>
              <a:defRPr b="0" sz="1600">
                <a:solidFill>
                  <a:srgbClr val="C00000"/>
                </a:solidFill>
                <a:latin typeface="Verdana"/>
                <a:ea typeface="Verdana"/>
                <a:cs typeface="Verdana"/>
                <a:sym typeface="Verdana"/>
              </a:defRPr>
            </a:pPr>
            <a:r>
              <a:t>proc on /proc type proc (rw,nosuid,nodev,noexec,relatime)</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 </a:t>
            </a:r>
            <a:r>
              <a:rPr b="1">
                <a:solidFill>
                  <a:srgbClr val="0070C0"/>
                </a:solidFill>
              </a:rPr>
              <a:t>exit</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a:solidFill>
                  <a:srgbClr val="C00000"/>
                </a:solidFill>
                <a:latin typeface="標楷體"/>
                <a:ea typeface="標楷體"/>
                <a:cs typeface="標楷體"/>
                <a:sym typeface="標楷體"/>
              </a:defRPr>
            </a:pPr>
            <a:r>
              <a:t>[註] </a:t>
            </a:r>
            <a:r>
              <a:rPr sz="1600">
                <a:latin typeface="Verdana"/>
                <a:ea typeface="Verdana"/>
                <a:cs typeface="Verdana"/>
                <a:sym typeface="Verdana"/>
              </a:rPr>
              <a:t>--mount-proc -R rootfs</a:t>
            </a:r>
            <a:r>
              <a:t>  這二個參數, 會自動 執行 </a:t>
            </a:r>
            <a:r>
              <a:rPr sz="1600">
                <a:latin typeface="Verdana"/>
                <a:ea typeface="Verdana"/>
                <a:cs typeface="Verdana"/>
                <a:sym typeface="Verdana"/>
              </a:rPr>
              <a:t>"mount -t proc /proc /proc"</a:t>
            </a:r>
            <a:r>
              <a:t> 這行命令</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啟動與登入</a:t>
            </a:r>
            <a:r>
              <a:rPr sz="3000">
                <a:latin typeface="Verdana"/>
                <a:ea typeface="Verdana"/>
                <a:cs typeface="Verdana"/>
                <a:sym typeface="Verdana"/>
              </a:rPr>
              <a:t> </a:t>
            </a:r>
            <a:r>
              <a:rPr b="1" sz="3000">
                <a:latin typeface="Verdana"/>
                <a:ea typeface="Verdana"/>
                <a:cs typeface="Verdana"/>
                <a:sym typeface="Verdana"/>
              </a:rPr>
              <a:t>ddg52</a:t>
            </a:r>
            <a:r>
              <a:rPr sz="3000">
                <a:latin typeface="Verdana"/>
                <a:ea typeface="Verdana"/>
                <a:cs typeface="Verdana"/>
                <a:sym typeface="Verdana"/>
              </a:rPr>
              <a:t> </a:t>
            </a:r>
            <a:r>
              <a:t>虛擬主機</a:t>
            </a:r>
          </a:p>
        </p:txBody>
      </p:sp>
      <p:sp>
        <p:nvSpPr>
          <p:cNvPr id="671" name="在 CVN71 終端機執行以下命令…"/>
          <p:cNvSpPr txBox="1"/>
          <p:nvPr/>
        </p:nvSpPr>
        <p:spPr>
          <a:xfrm>
            <a:off x="838379" y="1196742"/>
            <a:ext cx="7383104" cy="289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在 </a:t>
            </a:r>
            <a:r>
              <a:rPr b="1" sz="1600">
                <a:latin typeface="Verdana"/>
                <a:ea typeface="Verdana"/>
                <a:cs typeface="Verdana"/>
                <a:sym typeface="Verdana"/>
              </a:rPr>
              <a:t>CVN71</a:t>
            </a:r>
            <a:r>
              <a:t> 終端機執行以下命令 </a:t>
            </a:r>
          </a:p>
          <a:p>
            <a:pPr>
              <a:defRPr b="0" sz="1600">
                <a:solidFill>
                  <a:srgbClr val="C00000"/>
                </a:solidFill>
                <a:latin typeface="Verdana"/>
                <a:ea typeface="Verdana"/>
                <a:cs typeface="Verdana"/>
                <a:sym typeface="Verdana"/>
              </a:defRPr>
            </a:pPr>
            <a:r>
              <a:t>$ </a:t>
            </a:r>
            <a:r>
              <a:rPr b="1">
                <a:solidFill>
                  <a:srgbClr val="0070C0"/>
                </a:solidFill>
              </a:rPr>
              <a:t>cd cnt</a:t>
            </a:r>
            <a:endParaRPr b="1">
              <a:solidFill>
                <a:srgbClr val="0070C0"/>
              </a:solidFill>
            </a:endParaRPr>
          </a:p>
          <a:p>
            <a:pPr>
              <a:defRPr b="0">
                <a:solidFill>
                  <a:srgbClr val="C00000"/>
                </a:solidFill>
                <a:latin typeface="標楷體"/>
                <a:ea typeface="標楷體"/>
                <a:cs typeface="標楷體"/>
                <a:sym typeface="標楷體"/>
              </a:defRPr>
            </a:pPr>
          </a:p>
          <a:p>
            <a:pPr>
              <a:defRPr b="0" sz="1500">
                <a:solidFill>
                  <a:srgbClr val="C00000"/>
                </a:solidFill>
                <a:latin typeface="Verdana"/>
                <a:ea typeface="Verdana"/>
                <a:cs typeface="Verdana"/>
                <a:sym typeface="Verdana"/>
              </a:defRPr>
            </a:pPr>
            <a:r>
              <a:rPr sz="1600"/>
              <a:t>$</a:t>
            </a:r>
            <a:r>
              <a:t> </a:t>
            </a:r>
            <a:r>
              <a:rPr b="1" sz="1600">
                <a:solidFill>
                  <a:srgbClr val="0070C0"/>
                </a:solidFill>
              </a:rPr>
              <a:t>dkh start ddg52</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rPr sz="1600"/>
              <a:t>$ </a:t>
            </a:r>
            <a:r>
              <a:rPr b="1" sz="1600">
                <a:solidFill>
                  <a:srgbClr val="0070C0"/>
                </a:solidFill>
              </a:rPr>
              <a:t>ssh 172.29.0.52</a:t>
            </a:r>
            <a:endParaRPr b="1" sz="1600">
              <a:solidFill>
                <a:srgbClr val="0070C0"/>
              </a:solidFill>
            </a:endParaRPr>
          </a:p>
          <a:p>
            <a:pPr>
              <a:defRPr b="0" sz="1500">
                <a:solidFill>
                  <a:srgbClr val="C00000"/>
                </a:solidFill>
                <a:latin typeface="Verdana"/>
                <a:ea typeface="Verdana"/>
                <a:cs typeface="Verdana"/>
                <a:sym typeface="Verdana"/>
              </a:defRPr>
            </a:pPr>
            <a:r>
              <a:t>bigred@172.29.0.52's password:  </a:t>
            </a:r>
            <a:r>
              <a:rPr b="1" sz="1600">
                <a:solidFill>
                  <a:srgbClr val="0070C0"/>
                </a:solidFill>
              </a:rPr>
              <a:t>bigred</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Welcome to Container Technology (Ubuntu 20.04)</a:t>
            </a:r>
          </a:p>
          <a:p>
            <a:pPr>
              <a:defRPr b="0" sz="1500">
                <a:solidFill>
                  <a:srgbClr val="C00000"/>
                </a:solidFill>
                <a:latin typeface="Verdana"/>
                <a:ea typeface="Verdana"/>
                <a:cs typeface="Verdana"/>
                <a:sym typeface="Verdana"/>
              </a:defRPr>
            </a:pPr>
            <a:r>
              <a:t>IP : 172.29.0.52</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bigred@ddg52:~$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5" name="Rectangle 28"/>
          <p:cNvSpPr txBox="1"/>
          <p:nvPr>
            <p:ph type="title"/>
          </p:nvPr>
        </p:nvSpPr>
        <p:spPr>
          <a:xfrm>
            <a:off x="860425" y="0"/>
            <a:ext cx="7826375" cy="841375"/>
          </a:xfrm>
          <a:prstGeom prst="rect">
            <a:avLst/>
          </a:prstGeom>
        </p:spPr>
        <p:txBody>
          <a:bodyPr/>
          <a:lstStyle>
            <a:lvl1pPr>
              <a:defRPr sz="3200">
                <a:latin typeface="Verdana"/>
                <a:ea typeface="Verdana"/>
                <a:cs typeface="Verdana"/>
                <a:sym typeface="Verdana"/>
              </a:defRPr>
            </a:lvl1pPr>
          </a:lstStyle>
          <a:p>
            <a:pPr/>
            <a:r>
              <a:t>Linux Network Namespace</a:t>
            </a:r>
          </a:p>
        </p:txBody>
      </p:sp>
      <p:pic>
        <p:nvPicPr>
          <p:cNvPr id="746" name="Picture 2" descr="Picture 2"/>
          <p:cNvPicPr>
            <a:picLocks noChangeAspect="1"/>
          </p:cNvPicPr>
          <p:nvPr/>
        </p:nvPicPr>
        <p:blipFill>
          <a:blip r:embed="rId2">
            <a:extLst/>
          </a:blip>
          <a:stretch>
            <a:fillRect/>
          </a:stretch>
        </p:blipFill>
        <p:spPr>
          <a:xfrm>
            <a:off x="977900" y="1960563"/>
            <a:ext cx="7088190" cy="3690938"/>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實做</a:t>
            </a:r>
            <a:r>
              <a:rPr sz="3000">
                <a:latin typeface="Verdana"/>
                <a:ea typeface="Verdana"/>
                <a:cs typeface="Verdana"/>
                <a:sym typeface="Verdana"/>
              </a:rPr>
              <a:t> </a:t>
            </a:r>
            <a:r>
              <a:rPr b="1" sz="3000">
                <a:latin typeface="Verdana"/>
                <a:ea typeface="Verdana"/>
                <a:cs typeface="Verdana"/>
                <a:sym typeface="Verdana"/>
              </a:rPr>
              <a:t>Network Namespace</a:t>
            </a:r>
          </a:p>
        </p:txBody>
      </p:sp>
      <p:sp>
        <p:nvSpPr>
          <p:cNvPr id="749" name="在 ddg52 終端機執行 unshare 命令…"/>
          <p:cNvSpPr txBox="1"/>
          <p:nvPr/>
        </p:nvSpPr>
        <p:spPr>
          <a:xfrm>
            <a:off x="862904" y="1233028"/>
            <a:ext cx="7334054" cy="4434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在 </a:t>
            </a:r>
            <a:r>
              <a:rPr b="1" sz="1700">
                <a:latin typeface="Verdana"/>
                <a:ea typeface="Verdana"/>
                <a:cs typeface="Verdana"/>
                <a:sym typeface="Verdana"/>
              </a:rPr>
              <a:t>ddg52</a:t>
            </a:r>
            <a:r>
              <a:rPr sz="1700">
                <a:latin typeface="Verdana"/>
                <a:ea typeface="Verdana"/>
                <a:cs typeface="Verdana"/>
                <a:sym typeface="Verdana"/>
              </a:rPr>
              <a:t> </a:t>
            </a:r>
            <a:r>
              <a:t>終端機執行 </a:t>
            </a:r>
            <a:r>
              <a:rPr sz="1700">
                <a:latin typeface="Verdana"/>
                <a:ea typeface="Verdana"/>
                <a:cs typeface="Verdana"/>
                <a:sym typeface="Verdana"/>
              </a:rPr>
              <a:t>unshare </a:t>
            </a:r>
            <a:r>
              <a:t>命令</a:t>
            </a:r>
          </a:p>
          <a:p>
            <a:pPr>
              <a:defRPr b="0" sz="1600">
                <a:solidFill>
                  <a:srgbClr val="C00000"/>
                </a:solidFill>
                <a:latin typeface="Verdana"/>
                <a:ea typeface="Verdana"/>
                <a:cs typeface="Verdana"/>
                <a:sym typeface="Verdana"/>
              </a:defRPr>
            </a:pPr>
            <a:r>
              <a:t>$ </a:t>
            </a:r>
            <a:r>
              <a:rPr b="1">
                <a:solidFill>
                  <a:srgbClr val="0070C0"/>
                </a:solidFill>
              </a:rPr>
              <a:t>sudo unshare --pid --fork --mount-proc --net -R rootfs sh</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在另一個終端機, 再次登入 </a:t>
            </a:r>
            <a:r>
              <a:rPr sz="1600">
                <a:latin typeface="Verdana"/>
                <a:ea typeface="Verdana"/>
                <a:cs typeface="Verdana"/>
                <a:sym typeface="Verdana"/>
              </a:rPr>
              <a:t>ddg52 </a:t>
            </a:r>
            <a:r>
              <a:t>終端機</a:t>
            </a:r>
          </a:p>
          <a:p>
            <a:pPr>
              <a:defRPr b="0">
                <a:solidFill>
                  <a:srgbClr val="C00000"/>
                </a:solidFill>
                <a:latin typeface="標楷體"/>
                <a:ea typeface="標楷體"/>
                <a:cs typeface="標楷體"/>
                <a:sym typeface="標楷體"/>
              </a:defRPr>
            </a:pPr>
            <a:r>
              <a:rPr sz="1600">
                <a:latin typeface="Verdana"/>
                <a:ea typeface="Verdana"/>
                <a:cs typeface="Verdana"/>
                <a:sym typeface="Verdana"/>
              </a:rPr>
              <a:t>$</a:t>
            </a:r>
            <a:r>
              <a:rPr sz="1600"/>
              <a:t> </a:t>
            </a:r>
            <a:r>
              <a:rPr b="1" sz="1600">
                <a:solidFill>
                  <a:srgbClr val="0070C0"/>
                </a:solidFill>
                <a:latin typeface="Verdana"/>
                <a:ea typeface="Verdana"/>
                <a:cs typeface="Verdana"/>
                <a:sym typeface="Verdana"/>
              </a:rPr>
              <a:t>ssh 172.29.0.52</a:t>
            </a:r>
            <a:endParaRPr b="1">
              <a:solidFill>
                <a:srgbClr val="0070C0"/>
              </a:solidFill>
              <a:latin typeface="Verdana"/>
              <a:ea typeface="Verdana"/>
              <a:cs typeface="Verdana"/>
              <a:sym typeface="Verdana"/>
            </a:endParaRPr>
          </a:p>
          <a:p>
            <a:pPr>
              <a:defRPr b="0" sz="1600">
                <a:solidFill>
                  <a:srgbClr val="C00000"/>
                </a:solidFill>
                <a:latin typeface="Verdana"/>
                <a:ea typeface="Verdana"/>
                <a:cs typeface="Verdana"/>
                <a:sym typeface="Verdana"/>
              </a:defRPr>
            </a:pPr>
            <a:r>
              <a:t>bigred@172.29.0.52's password: </a:t>
            </a:r>
            <a:r>
              <a:rPr b="1">
                <a:solidFill>
                  <a:srgbClr val="0070C0"/>
                </a:solidFill>
              </a:rPr>
              <a:t>bigred</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a:solidFill>
                  <a:srgbClr val="C00000"/>
                </a:solidFill>
                <a:latin typeface="標楷體"/>
                <a:ea typeface="標楷體"/>
                <a:cs typeface="標楷體"/>
                <a:sym typeface="標楷體"/>
              </a:defRPr>
            </a:pPr>
            <a:r>
              <a:t>建立二片虛擬網卡</a:t>
            </a:r>
          </a:p>
          <a:p>
            <a:pPr>
              <a:defRPr b="0" sz="1400">
                <a:latin typeface="Verdana"/>
                <a:ea typeface="Verdana"/>
                <a:cs typeface="Verdana"/>
                <a:sym typeface="Verdana"/>
              </a:defRPr>
            </a:pPr>
            <a:r>
              <a:rPr sz="1600">
                <a:solidFill>
                  <a:srgbClr val="C00000"/>
                </a:solidFill>
              </a:rPr>
              <a:t>$ </a:t>
            </a:r>
            <a:r>
              <a:rPr b="1" sz="1600">
                <a:solidFill>
                  <a:srgbClr val="0070C0"/>
                </a:solidFill>
              </a:rPr>
              <a:t>sudo ip link add v1 type veth peer name v2</a:t>
            </a: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a:defRPr b="0">
                <a:solidFill>
                  <a:srgbClr val="C00000"/>
                </a:solidFill>
                <a:latin typeface="標楷體"/>
                <a:ea typeface="標楷體"/>
                <a:cs typeface="標楷體"/>
                <a:sym typeface="標楷體"/>
              </a:defRPr>
            </a:pPr>
            <a:r>
              <a:t>啟用 </a:t>
            </a:r>
            <a:r>
              <a:rPr>
                <a:latin typeface="Verdana"/>
                <a:ea typeface="Verdana"/>
                <a:cs typeface="Verdana"/>
                <a:sym typeface="Verdana"/>
              </a:rPr>
              <a:t>v1</a:t>
            </a:r>
            <a:r>
              <a:t> 網卡, 並設定 </a:t>
            </a:r>
            <a:r>
              <a:rPr>
                <a:latin typeface="Verdana"/>
                <a:ea typeface="Verdana"/>
                <a:cs typeface="Verdana"/>
                <a:sym typeface="Verdana"/>
              </a:rPr>
              <a:t>IP</a:t>
            </a:r>
            <a:r>
              <a:t> 位址</a:t>
            </a:r>
          </a:p>
          <a:p>
            <a:pPr>
              <a:defRPr b="0" sz="1400">
                <a:latin typeface="Verdana"/>
                <a:ea typeface="Verdana"/>
                <a:cs typeface="Verdana"/>
                <a:sym typeface="Verdana"/>
              </a:defRPr>
            </a:pPr>
            <a:r>
              <a:rPr sz="1600">
                <a:solidFill>
                  <a:srgbClr val="C00000"/>
                </a:solidFill>
              </a:rPr>
              <a:t>$ </a:t>
            </a:r>
            <a:r>
              <a:rPr b="1" sz="1600">
                <a:solidFill>
                  <a:srgbClr val="0070C0"/>
                </a:solidFill>
              </a:rPr>
              <a:t>sudo ip link set v1 up</a:t>
            </a: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solidFill>
                  <a:srgbClr val="1E1E1E"/>
                </a:solidFill>
                <a:latin typeface="Menlo Regular"/>
                <a:ea typeface="Menlo Regular"/>
                <a:cs typeface="Menlo Regular"/>
                <a:sym typeface="Menlo Regular"/>
              </a:defRPr>
            </a:pPr>
            <a:r>
              <a:rPr sz="1600">
                <a:solidFill>
                  <a:srgbClr val="C00000"/>
                </a:solidFill>
                <a:latin typeface="Verdana"/>
                <a:ea typeface="Verdana"/>
                <a:cs typeface="Verdana"/>
                <a:sym typeface="Verdana"/>
              </a:rPr>
              <a:t>$</a:t>
            </a:r>
            <a:r>
              <a:rPr b="1" sz="1600">
                <a:solidFill>
                  <a:srgbClr val="0070C0"/>
                </a:solidFill>
                <a:latin typeface="Verdana"/>
                <a:ea typeface="Verdana"/>
                <a:cs typeface="Verdana"/>
                <a:sym typeface="Verdana"/>
              </a:rPr>
              <a:t> </a:t>
            </a:r>
            <a:r>
              <a:rPr b="1" sz="1600">
                <a:solidFill>
                  <a:srgbClr val="0070C0"/>
                </a:solidFill>
                <a:latin typeface="Verdana"/>
                <a:ea typeface="Verdana"/>
                <a:cs typeface="Verdana"/>
                <a:sym typeface="Verdana"/>
              </a:rPr>
              <a:t>sudo ip addr add 192.168.1.100/24 dev v1</a:t>
            </a:r>
            <a:endParaRPr b="1" sz="1600">
              <a:solidFill>
                <a:srgbClr val="0070C0"/>
              </a:solidFill>
              <a:latin typeface="Verdana"/>
              <a:ea typeface="Verdana"/>
              <a:cs typeface="Verdana"/>
              <a:sym typeface="Verdana"/>
            </a:endParaRPr>
          </a:p>
          <a:p>
            <a:pPr>
              <a:defRPr b="0">
                <a:solidFill>
                  <a:srgbClr val="C00000"/>
                </a:solidFill>
                <a:latin typeface="標楷體"/>
                <a:ea typeface="標楷體"/>
                <a:cs typeface="標楷體"/>
                <a:sym typeface="標楷體"/>
              </a:defRPr>
            </a:pPr>
            <a:endParaRPr sz="1600">
              <a:solidFill>
                <a:srgbClr val="0070C0"/>
              </a:solidFill>
            </a:endParaRPr>
          </a:p>
          <a:p>
            <a:pPr>
              <a:defRPr b="0" sz="1400">
                <a:latin typeface="Verdana"/>
                <a:ea typeface="Verdana"/>
                <a:cs typeface="Verdana"/>
                <a:sym typeface="Verdana"/>
              </a:defRPr>
            </a:pPr>
            <a:endParaRPr sz="1500">
              <a:solidFill>
                <a:srgbClr val="C00000"/>
              </a:solidFill>
            </a:endParaR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3"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實做</a:t>
            </a:r>
            <a:r>
              <a:rPr sz="3000">
                <a:latin typeface="Verdana"/>
                <a:ea typeface="Verdana"/>
                <a:cs typeface="Verdana"/>
                <a:sym typeface="Verdana"/>
              </a:rPr>
              <a:t> </a:t>
            </a:r>
            <a:r>
              <a:rPr b="1" sz="3000">
                <a:latin typeface="Verdana"/>
                <a:ea typeface="Verdana"/>
                <a:cs typeface="Verdana"/>
                <a:sym typeface="Verdana"/>
              </a:rPr>
              <a:t>Network Namespace</a:t>
            </a:r>
          </a:p>
        </p:txBody>
      </p:sp>
      <p:sp>
        <p:nvSpPr>
          <p:cNvPr id="754" name="取得 unshare process 的 Network Namespace ID…"/>
          <p:cNvSpPr txBox="1"/>
          <p:nvPr/>
        </p:nvSpPr>
        <p:spPr>
          <a:xfrm>
            <a:off x="862904" y="1233028"/>
            <a:ext cx="7334054" cy="2466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取得 </a:t>
            </a:r>
            <a:r>
              <a:rPr sz="1700">
                <a:latin typeface="Verdana"/>
                <a:ea typeface="Verdana"/>
                <a:cs typeface="Verdana"/>
                <a:sym typeface="Verdana"/>
              </a:rPr>
              <a:t>unshare process</a:t>
            </a:r>
            <a:r>
              <a:t> 的 </a:t>
            </a:r>
            <a:r>
              <a:rPr sz="1700">
                <a:latin typeface="Verdana"/>
                <a:ea typeface="Verdana"/>
                <a:cs typeface="Verdana"/>
                <a:sym typeface="Verdana"/>
              </a:rPr>
              <a:t>Network Namespace ID</a:t>
            </a:r>
            <a:endParaRPr sz="1700">
              <a:latin typeface="Verdana"/>
              <a:ea typeface="Verdana"/>
              <a:cs typeface="Verdana"/>
              <a:sym typeface="Verdana"/>
            </a:endParaRPr>
          </a:p>
          <a:p>
            <a:pPr>
              <a:defRPr b="0">
                <a:solidFill>
                  <a:srgbClr val="C00000"/>
                </a:solidFill>
                <a:latin typeface="標楷體"/>
                <a:ea typeface="標楷體"/>
                <a:cs typeface="標楷體"/>
                <a:sym typeface="標楷體"/>
              </a:defRPr>
            </a:pPr>
            <a:r>
              <a:rPr sz="1600">
                <a:latin typeface="Verdana"/>
                <a:ea typeface="Verdana"/>
                <a:cs typeface="Verdana"/>
                <a:sym typeface="Verdana"/>
              </a:rPr>
              <a:t>$ </a:t>
            </a:r>
            <a:r>
              <a:rPr b="1" sz="1600">
                <a:solidFill>
                  <a:srgbClr val="0070C0"/>
                </a:solidFill>
                <a:latin typeface="Verdana"/>
                <a:ea typeface="Verdana"/>
                <a:cs typeface="Verdana"/>
                <a:sym typeface="Verdana"/>
              </a:rPr>
              <a:t>ps -ef | grep -E "^root.* sh$"</a:t>
            </a:r>
            <a:endParaRPr b="1" sz="1600">
              <a:solidFill>
                <a:srgbClr val="0070C0"/>
              </a:solidFill>
              <a:latin typeface="Verdana"/>
              <a:ea typeface="Verdana"/>
              <a:cs typeface="Verdana"/>
              <a:sym typeface="Verdana"/>
            </a:endParaRPr>
          </a:p>
          <a:p>
            <a:pPr>
              <a:defRPr b="0" sz="1500">
                <a:solidFill>
                  <a:srgbClr val="C00000"/>
                </a:solidFill>
                <a:latin typeface="標楷體"/>
                <a:ea typeface="標楷體"/>
                <a:cs typeface="標楷體"/>
                <a:sym typeface="標楷體"/>
              </a:defRPr>
            </a:pPr>
            <a:r>
              <a:rPr>
                <a:latin typeface="Verdana"/>
                <a:ea typeface="Verdana"/>
                <a:cs typeface="Verdana"/>
                <a:sym typeface="Verdana"/>
              </a:rPr>
              <a:t>root        4214     467  0 02:50 ttyS0    00:00:00 sudo unshare --pid --fork --mount-proc --net -R rootfs </a:t>
            </a:r>
            <a:r>
              <a:rPr b="1">
                <a:latin typeface="Verdana"/>
                <a:ea typeface="Verdana"/>
                <a:cs typeface="Verdana"/>
                <a:sym typeface="Verdana"/>
              </a:rPr>
              <a:t>sh</a:t>
            </a:r>
            <a:endParaRPr>
              <a:latin typeface="Verdana"/>
              <a:ea typeface="Verdana"/>
              <a:cs typeface="Verdana"/>
              <a:sym typeface="Verdana"/>
            </a:endParaRPr>
          </a:p>
          <a:p>
            <a:pPr>
              <a:defRPr b="0" sz="1500">
                <a:solidFill>
                  <a:srgbClr val="C00000"/>
                </a:solidFill>
                <a:latin typeface="標楷體"/>
                <a:ea typeface="標楷體"/>
                <a:cs typeface="標楷體"/>
                <a:sym typeface="標楷體"/>
              </a:defRPr>
            </a:pPr>
            <a:r>
              <a:rPr>
                <a:latin typeface="Verdana"/>
                <a:ea typeface="Verdana"/>
                <a:cs typeface="Verdana"/>
                <a:sym typeface="Verdana"/>
              </a:rPr>
              <a:t>root        4215    4214  0 02:50 ttyS0    00:00:00 unshare --pid --fork --mount-proc --net -R rootfs </a:t>
            </a:r>
            <a:r>
              <a:rPr b="1">
                <a:latin typeface="Verdana"/>
                <a:ea typeface="Verdana"/>
                <a:cs typeface="Verdana"/>
                <a:sym typeface="Verdana"/>
              </a:rPr>
              <a:t>sh</a:t>
            </a:r>
            <a:endParaRPr>
              <a:latin typeface="Verdana"/>
              <a:ea typeface="Verdana"/>
              <a:cs typeface="Verdana"/>
              <a:sym typeface="Verdana"/>
            </a:endParaRPr>
          </a:p>
          <a:p>
            <a:pPr>
              <a:defRPr b="0" sz="1500">
                <a:solidFill>
                  <a:srgbClr val="C00000"/>
                </a:solidFill>
                <a:latin typeface="標楷體"/>
                <a:ea typeface="標楷體"/>
                <a:cs typeface="標楷體"/>
                <a:sym typeface="標楷體"/>
              </a:defRPr>
            </a:pPr>
            <a:r>
              <a:rPr>
                <a:latin typeface="Verdana"/>
                <a:ea typeface="Verdana"/>
                <a:cs typeface="Verdana"/>
                <a:sym typeface="Verdana"/>
              </a:rPr>
              <a:t>root        </a:t>
            </a:r>
            <a:r>
              <a:rPr b="1">
                <a:solidFill>
                  <a:srgbClr val="942192"/>
                </a:solidFill>
                <a:latin typeface="Verdana"/>
                <a:ea typeface="Verdana"/>
                <a:cs typeface="Verdana"/>
                <a:sym typeface="Verdana"/>
              </a:rPr>
              <a:t>4216</a:t>
            </a:r>
            <a:r>
              <a:rPr>
                <a:latin typeface="Verdana"/>
                <a:ea typeface="Verdana"/>
                <a:cs typeface="Verdana"/>
                <a:sym typeface="Verdana"/>
              </a:rPr>
              <a:t>    4215  0 02:50 ttyS0    00:00:00 </a:t>
            </a:r>
            <a:r>
              <a:rPr b="1">
                <a:latin typeface="Verdana"/>
                <a:ea typeface="Verdana"/>
                <a:cs typeface="Verdana"/>
                <a:sym typeface="Verdana"/>
              </a:rPr>
              <a:t>sh</a:t>
            </a:r>
            <a:endParaRPr sz="1600">
              <a:latin typeface="Verdana"/>
              <a:ea typeface="Verdana"/>
              <a:cs typeface="Verdana"/>
              <a:sym typeface="Verdana"/>
            </a:endParaRPr>
          </a:p>
          <a:p>
            <a:pPr>
              <a:defRPr b="0">
                <a:solidFill>
                  <a:srgbClr val="C00000"/>
                </a:solidFill>
                <a:latin typeface="標楷體"/>
                <a:ea typeface="標楷體"/>
                <a:cs typeface="標楷體"/>
                <a:sym typeface="標楷體"/>
              </a:defRPr>
            </a:pPr>
            <a:endParaRPr sz="1600">
              <a:latin typeface="Verdana"/>
              <a:ea typeface="Verdana"/>
              <a:cs typeface="Verdana"/>
              <a:sym typeface="Verdana"/>
            </a:endParaRPr>
          </a:p>
          <a:p>
            <a:pPr>
              <a:defRPr b="0">
                <a:solidFill>
                  <a:srgbClr val="C00000"/>
                </a:solidFill>
                <a:latin typeface="標楷體"/>
                <a:ea typeface="標楷體"/>
                <a:cs typeface="標楷體"/>
                <a:sym typeface="標楷體"/>
              </a:defRPr>
            </a:pPr>
            <a:r>
              <a:t>設定 </a:t>
            </a:r>
            <a:r>
              <a:rPr sz="1600">
                <a:latin typeface="Verdana"/>
                <a:ea typeface="Verdana"/>
                <a:cs typeface="Verdana"/>
                <a:sym typeface="Verdana"/>
              </a:rPr>
              <a:t>v2</a:t>
            </a:r>
            <a:r>
              <a:t> 網卡至 </a:t>
            </a:r>
            <a:r>
              <a:rPr sz="1600">
                <a:latin typeface="Verdana"/>
                <a:ea typeface="Verdana"/>
                <a:cs typeface="Verdana"/>
                <a:sym typeface="Verdana"/>
              </a:rPr>
              <a:t>unshare process</a:t>
            </a:r>
            <a:r>
              <a:t> 的 </a:t>
            </a:r>
            <a:r>
              <a:rPr sz="1600">
                <a:latin typeface="Verdana"/>
                <a:ea typeface="Verdana"/>
                <a:cs typeface="Verdana"/>
                <a:sym typeface="Verdana"/>
              </a:rPr>
              <a:t>Network Namespace</a:t>
            </a:r>
            <a:endParaRPr sz="1600">
              <a:latin typeface="Verdana"/>
              <a:ea typeface="Verdana"/>
              <a:cs typeface="Verdana"/>
              <a:sym typeface="Verdana"/>
            </a:endParaRPr>
          </a:p>
          <a:p>
            <a:pPr>
              <a:defRPr b="0" sz="1400">
                <a:latin typeface="Verdana"/>
                <a:ea typeface="Verdana"/>
                <a:cs typeface="Verdana"/>
                <a:sym typeface="Verdana"/>
              </a:defRPr>
            </a:pPr>
            <a:r>
              <a:rPr sz="1600">
                <a:solidFill>
                  <a:srgbClr val="C00000"/>
                </a:solidFill>
              </a:rPr>
              <a:t>$ </a:t>
            </a:r>
            <a:r>
              <a:rPr b="1" sz="1600">
                <a:solidFill>
                  <a:srgbClr val="0070C0"/>
                </a:solidFill>
              </a:rPr>
              <a:t>sudo ip link set v2 netns </a:t>
            </a:r>
            <a:r>
              <a:rPr b="1" sz="1600">
                <a:solidFill>
                  <a:srgbClr val="942192"/>
                </a:solidFill>
              </a:rPr>
              <a:t>4216</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6"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實做</a:t>
            </a:r>
            <a:r>
              <a:rPr sz="3000">
                <a:latin typeface="Verdana"/>
                <a:ea typeface="Verdana"/>
                <a:cs typeface="Verdana"/>
                <a:sym typeface="Verdana"/>
              </a:rPr>
              <a:t> </a:t>
            </a:r>
            <a:r>
              <a:rPr b="1" sz="3000">
                <a:latin typeface="Verdana"/>
                <a:ea typeface="Verdana"/>
                <a:cs typeface="Verdana"/>
                <a:sym typeface="Verdana"/>
              </a:rPr>
              <a:t>Network Namespace</a:t>
            </a:r>
          </a:p>
        </p:txBody>
      </p:sp>
      <p:sp>
        <p:nvSpPr>
          <p:cNvPr id="757" name="回到 unshare process 終端機…"/>
          <p:cNvSpPr txBox="1"/>
          <p:nvPr/>
        </p:nvSpPr>
        <p:spPr>
          <a:xfrm>
            <a:off x="862904" y="1233027"/>
            <a:ext cx="7139845" cy="49446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回到 </a:t>
            </a:r>
            <a:r>
              <a:rPr sz="1700">
                <a:latin typeface="Verdana"/>
                <a:ea typeface="Verdana"/>
                <a:cs typeface="Verdana"/>
                <a:sym typeface="Verdana"/>
              </a:rPr>
              <a:t>unshare</a:t>
            </a:r>
            <a:r>
              <a:t> </a:t>
            </a:r>
            <a:r>
              <a:rPr sz="1700">
                <a:latin typeface="Verdana"/>
                <a:ea typeface="Verdana"/>
                <a:cs typeface="Verdana"/>
                <a:sym typeface="Verdana"/>
              </a:rPr>
              <a:t>process </a:t>
            </a:r>
            <a:r>
              <a:t>終端機</a:t>
            </a:r>
          </a:p>
          <a:p>
            <a:pPr>
              <a:defRPr b="0" sz="1600">
                <a:solidFill>
                  <a:srgbClr val="C00000"/>
                </a:solidFill>
                <a:latin typeface="Verdana"/>
                <a:ea typeface="Verdana"/>
                <a:cs typeface="Verdana"/>
                <a:sym typeface="Verdana"/>
              </a:defRPr>
            </a:pPr>
            <a:r>
              <a:t># </a:t>
            </a:r>
            <a:r>
              <a:rPr b="1" sz="1800">
                <a:solidFill>
                  <a:srgbClr val="0070C0"/>
                </a:solidFill>
              </a:rPr>
              <a:t>ip a s</a:t>
            </a:r>
            <a:endParaRPr b="1" sz="1800">
              <a:solidFill>
                <a:srgbClr val="0070C0"/>
              </a:solidFill>
            </a:endParaRPr>
          </a:p>
          <a:p>
            <a:pPr>
              <a:defRPr b="0" sz="1500">
                <a:solidFill>
                  <a:srgbClr val="C00000"/>
                </a:solidFill>
                <a:latin typeface="Verdana"/>
                <a:ea typeface="Verdana"/>
                <a:cs typeface="Verdana"/>
                <a:sym typeface="Verdana"/>
              </a:defRPr>
            </a:pPr>
            <a:r>
              <a:t>1: lo: &lt;LOOPBACK&gt; mtu 65536 qdisc noop state DOWN group default qlen 1000</a:t>
            </a:r>
          </a:p>
          <a:p>
            <a:pPr>
              <a:defRPr b="0" sz="1500">
                <a:solidFill>
                  <a:srgbClr val="C00000"/>
                </a:solidFill>
                <a:latin typeface="Verdana"/>
                <a:ea typeface="Verdana"/>
                <a:cs typeface="Verdana"/>
                <a:sym typeface="Verdana"/>
              </a:defRPr>
            </a:pPr>
            <a:r>
              <a:t>    link/loopback 00:00:00:00:00:00 brd 00:00:00:00:00:00</a:t>
            </a:r>
          </a:p>
          <a:p>
            <a:pPr>
              <a:defRPr b="0" sz="1500">
                <a:solidFill>
                  <a:srgbClr val="C00000"/>
                </a:solidFill>
                <a:latin typeface="Verdana"/>
                <a:ea typeface="Verdana"/>
                <a:cs typeface="Verdana"/>
                <a:sym typeface="Verdana"/>
              </a:defRPr>
            </a:pPr>
            <a:r>
              <a:t>3: </a:t>
            </a:r>
            <a:r>
              <a:rPr b="1">
                <a:solidFill>
                  <a:srgbClr val="942192"/>
                </a:solidFill>
              </a:rPr>
              <a:t>v2@if4:</a:t>
            </a:r>
            <a:r>
              <a:t> &lt;BROADCAST,MULTICAST&gt; mtu 1500 qdisc noop state DOWN group default qlen 1000</a:t>
            </a:r>
          </a:p>
          <a:p>
            <a:pPr>
              <a:defRPr b="0" sz="1500">
                <a:solidFill>
                  <a:srgbClr val="C00000"/>
                </a:solidFill>
                <a:latin typeface="Verdana"/>
                <a:ea typeface="Verdana"/>
                <a:cs typeface="Verdana"/>
                <a:sym typeface="Verdana"/>
              </a:defRPr>
            </a:pPr>
            <a:r>
              <a:t>    link/ether d6:4c:bf:e5:66:67 brd ff:ff:ff:ff:ff:ff link-netnsid 0</a:t>
            </a:r>
          </a:p>
          <a:p>
            <a:pPr>
              <a:defRPr b="0" sz="15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solidFill>
                  <a:srgbClr val="1E1E1E"/>
                </a:solidFill>
                <a:latin typeface="Menlo Regular"/>
                <a:ea typeface="Menlo Regular"/>
                <a:cs typeface="Menlo Regular"/>
                <a:sym typeface="Menlo Regular"/>
              </a:defRPr>
            </a:pPr>
            <a:r>
              <a:rPr sz="1600">
                <a:solidFill>
                  <a:srgbClr val="C00000"/>
                </a:solidFill>
                <a:latin typeface="Verdana"/>
                <a:ea typeface="Verdana"/>
                <a:cs typeface="Verdana"/>
                <a:sym typeface="Verdana"/>
              </a:rPr>
              <a:t># </a:t>
            </a:r>
            <a:r>
              <a:rPr b="1" sz="1600">
                <a:solidFill>
                  <a:srgbClr val="0070C0"/>
                </a:solidFill>
                <a:latin typeface="Verdana"/>
                <a:ea typeface="Verdana"/>
                <a:cs typeface="Verdana"/>
                <a:sym typeface="Verdana"/>
              </a:rPr>
              <a:t>ip addr add 192.168.1.200/24 dev v2</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0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ip link set v2 up</a:t>
            </a:r>
            <a:endParaRPr b="1">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000">
                <a:solidFill>
                  <a:srgbClr val="C00000"/>
                </a:solidFill>
                <a:latin typeface="Verdana"/>
                <a:ea typeface="Verdana"/>
                <a:cs typeface="Verdana"/>
                <a:sym typeface="Verdana"/>
              </a:defRPr>
            </a:pPr>
            <a:endParaRPr b="1">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ping -c 2 192.168.1.100</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PING 192.168.1.100 (192.168.1.100): 56 data bytes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64 bytes from 192.168.1.100: seq=0 ttl=64 time=0.360 ms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64 bytes from 192.168.1.100: seq=1 ttl=64 time=0.086 ms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exit</a:t>
            </a:r>
            <a:endParaRPr b="1">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endParaRPr b="1">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solidFill>
                  <a:srgbClr val="C00000"/>
                </a:solidFill>
                <a:latin typeface="標楷體"/>
                <a:ea typeface="標楷體"/>
                <a:cs typeface="標楷體"/>
                <a:sym typeface="標楷體"/>
              </a:defRPr>
            </a:pPr>
            <a:r>
              <a:t>務必將 </a:t>
            </a:r>
            <a:r>
              <a:rPr sz="1700">
                <a:latin typeface="Verdana"/>
                <a:ea typeface="Verdana"/>
                <a:cs typeface="Verdana"/>
                <a:sym typeface="Verdana"/>
              </a:rPr>
              <a:t>ddg52</a:t>
            </a:r>
            <a:r>
              <a:t> 虛擬主機重新開機</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a:t>
            </a:r>
            <a:r>
              <a:rPr sz="1400">
                <a:latin typeface="Monaco"/>
                <a:ea typeface="Monaco"/>
                <a:cs typeface="Monaco"/>
                <a:sym typeface="Monaco"/>
              </a:rPr>
              <a:t> </a:t>
            </a:r>
            <a:r>
              <a:rPr b="1">
                <a:solidFill>
                  <a:srgbClr val="0070C0"/>
                </a:solidFill>
              </a:rPr>
              <a:t>sudo reboot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3"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rPr sz="3000">
                <a:latin typeface="Verdana"/>
                <a:ea typeface="Verdana"/>
                <a:cs typeface="Verdana"/>
                <a:sym typeface="Verdana"/>
              </a:rPr>
              <a:t>Linux </a:t>
            </a:r>
            <a:r>
              <a:t>檔案進階設定</a:t>
            </a:r>
            <a:r>
              <a:rPr sz="3000">
                <a:latin typeface="Verdana"/>
                <a:ea typeface="Verdana"/>
                <a:cs typeface="Verdana"/>
                <a:sym typeface="Verdana"/>
              </a:rPr>
              <a:t> - setuid </a:t>
            </a:r>
          </a:p>
        </p:txBody>
      </p:sp>
      <p:sp>
        <p:nvSpPr>
          <p:cNvPr id="674" name="$ echo  'package main…"/>
          <p:cNvSpPr txBox="1"/>
          <p:nvPr/>
        </p:nvSpPr>
        <p:spPr>
          <a:xfrm>
            <a:off x="838379" y="1220890"/>
            <a:ext cx="7383104" cy="3812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500">
                <a:solidFill>
                  <a:srgbClr val="C00000"/>
                </a:solidFill>
                <a:latin typeface="Verdana"/>
                <a:ea typeface="Verdana"/>
                <a:cs typeface="Verdana"/>
                <a:sym typeface="Verdana"/>
              </a:defRPr>
            </a:pPr>
            <a:r>
              <a:rPr sz="1600"/>
              <a:t>$ </a:t>
            </a:r>
            <a:r>
              <a:rPr b="1" sz="1600">
                <a:solidFill>
                  <a:srgbClr val="0070C0"/>
                </a:solidFill>
              </a:rPr>
              <a:t>echo  '</a:t>
            </a:r>
            <a:r>
              <a:t>package main</a:t>
            </a:r>
          </a:p>
          <a:p>
            <a:pPr>
              <a:defRPr b="0" sz="1500">
                <a:solidFill>
                  <a:srgbClr val="C00000"/>
                </a:solidFill>
                <a:latin typeface="Verdana"/>
                <a:ea typeface="Verdana"/>
                <a:cs typeface="Verdana"/>
                <a:sym typeface="Verdana"/>
              </a:defRPr>
            </a:pPr>
            <a:r>
              <a:t>import (</a:t>
            </a:r>
          </a:p>
          <a:p>
            <a:pPr>
              <a:defRPr b="0" sz="1500">
                <a:solidFill>
                  <a:srgbClr val="C00000"/>
                </a:solidFill>
                <a:latin typeface="Verdana"/>
                <a:ea typeface="Verdana"/>
                <a:cs typeface="Verdana"/>
                <a:sym typeface="Verdana"/>
              </a:defRPr>
            </a:pPr>
            <a:r>
              <a:t>    "fmt"</a:t>
            </a:r>
          </a:p>
          <a:p>
            <a:pPr>
              <a:defRPr b="0" sz="1500">
                <a:solidFill>
                  <a:srgbClr val="C00000"/>
                </a:solidFill>
                <a:latin typeface="Verdana"/>
                <a:ea typeface="Verdana"/>
                <a:cs typeface="Verdana"/>
                <a:sym typeface="Verdana"/>
              </a:defRPr>
            </a:pPr>
            <a:r>
              <a:t>    "io/ioutil"</a:t>
            </a:r>
          </a:p>
          <a:p>
            <a:pPr>
              <a:defRPr b="0" sz="1500">
                <a:solidFill>
                  <a:srgbClr val="C00000"/>
                </a:solidFill>
                <a:latin typeface="Verdana"/>
                <a:ea typeface="Verdana"/>
                <a:cs typeface="Verdana"/>
                <a:sym typeface="Verdana"/>
              </a:defRPr>
            </a:pPr>
            <a:r>
              <a:t>)</a:t>
            </a:r>
          </a:p>
          <a:p>
            <a:pPr>
              <a:defRPr b="0" sz="1500">
                <a:solidFill>
                  <a:srgbClr val="C00000"/>
                </a:solidFill>
                <a:latin typeface="Verdana"/>
                <a:ea typeface="Verdana"/>
                <a:cs typeface="Verdana"/>
                <a:sym typeface="Verdana"/>
              </a:defRPr>
            </a:pPr>
            <a:r>
              <a:t>func main() {</a:t>
            </a:r>
          </a:p>
          <a:p>
            <a:pPr>
              <a:defRPr b="0" sz="1500">
                <a:solidFill>
                  <a:srgbClr val="C00000"/>
                </a:solidFill>
                <a:latin typeface="Verdana"/>
                <a:ea typeface="Verdana"/>
                <a:cs typeface="Verdana"/>
                <a:sym typeface="Verdana"/>
              </a:defRPr>
            </a:pPr>
            <a:r>
              <a:t>    err := ioutil.WriteFile("/mulan.txt", []byte("Hello"), 0755)</a:t>
            </a:r>
          </a:p>
          <a:p>
            <a:pPr>
              <a:defRPr b="0" sz="1500">
                <a:solidFill>
                  <a:srgbClr val="C00000"/>
                </a:solidFill>
                <a:latin typeface="Verdana"/>
                <a:ea typeface="Verdana"/>
                <a:cs typeface="Verdana"/>
                <a:sym typeface="Verdana"/>
              </a:defRPr>
            </a:pPr>
            <a:r>
              <a:t>    if err != nil {</a:t>
            </a:r>
          </a:p>
          <a:p>
            <a:pPr>
              <a:defRPr b="0" sz="1500">
                <a:solidFill>
                  <a:srgbClr val="C00000"/>
                </a:solidFill>
                <a:latin typeface="Verdana"/>
                <a:ea typeface="Verdana"/>
                <a:cs typeface="Verdana"/>
                <a:sym typeface="Verdana"/>
              </a:defRPr>
            </a:pPr>
            <a:r>
              <a:t>        fmt.Printf("Unable to write file: %v\n", err)</a:t>
            </a:r>
          </a:p>
          <a:p>
            <a:pPr>
              <a:defRPr b="0" sz="1500">
                <a:solidFill>
                  <a:srgbClr val="C00000"/>
                </a:solidFill>
                <a:latin typeface="Verdana"/>
                <a:ea typeface="Verdana"/>
                <a:cs typeface="Verdana"/>
                <a:sym typeface="Verdana"/>
              </a:defRPr>
            </a:pPr>
            <a:r>
              <a:t>    } else {</a:t>
            </a:r>
          </a:p>
          <a:p>
            <a:pPr>
              <a:defRPr b="0" sz="1500">
                <a:solidFill>
                  <a:srgbClr val="C00000"/>
                </a:solidFill>
                <a:latin typeface="Verdana"/>
                <a:ea typeface="Verdana"/>
                <a:cs typeface="Verdana"/>
                <a:sym typeface="Verdana"/>
              </a:defRPr>
            </a:pPr>
            <a:r>
              <a:t>        fmt.Printf("/mulan.txt created\n")</a:t>
            </a:r>
          </a:p>
          <a:p>
            <a:pPr>
              <a:defRPr b="0" sz="1500">
                <a:solidFill>
                  <a:srgbClr val="C00000"/>
                </a:solidFill>
                <a:latin typeface="Verdana"/>
                <a:ea typeface="Verdana"/>
                <a:cs typeface="Verdana"/>
                <a:sym typeface="Verdana"/>
              </a:defRPr>
            </a:pPr>
            <a:r>
              <a:t>    }</a:t>
            </a:r>
          </a:p>
          <a:p>
            <a:pPr>
              <a:defRPr b="0" sz="1500">
                <a:solidFill>
                  <a:srgbClr val="C00000"/>
                </a:solidFill>
                <a:latin typeface="Verdana"/>
                <a:ea typeface="Verdana"/>
                <a:cs typeface="Verdana"/>
                <a:sym typeface="Verdana"/>
              </a:defRPr>
            </a:pPr>
            <a:r>
              <a:t>} </a:t>
            </a:r>
            <a:r>
              <a:rPr b="1" sz="1600">
                <a:solidFill>
                  <a:srgbClr val="0070C0"/>
                </a:solidFill>
              </a:rPr>
              <a:t>' &gt; myfile.go</a:t>
            </a:r>
            <a:endParaRPr b="1" sz="1600">
              <a:solidFill>
                <a:srgbClr val="0070C0"/>
              </a:solidFill>
            </a:endParaRPr>
          </a:p>
          <a:p>
            <a:pPr>
              <a:defRPr b="0" sz="1000">
                <a:solidFill>
                  <a:srgbClr val="C00000"/>
                </a:solidFill>
                <a:latin typeface="Verdana"/>
                <a:ea typeface="Verdana"/>
                <a:cs typeface="Verdana"/>
                <a:sym typeface="Verdana"/>
              </a:defRPr>
            </a:pPr>
            <a:endParaRPr b="1" sz="1600">
              <a:solidFill>
                <a:srgbClr val="0070C0"/>
              </a:solidFill>
            </a:endParaRPr>
          </a:p>
          <a:p>
            <a:pPr>
              <a:defRPr b="0" sz="1500">
                <a:solidFill>
                  <a:srgbClr val="C00000"/>
                </a:solidFill>
                <a:latin typeface="Verdana"/>
                <a:ea typeface="Verdana"/>
                <a:cs typeface="Verdana"/>
                <a:sym typeface="Verdana"/>
              </a:defRPr>
            </a:pPr>
            <a:r>
              <a:rPr sz="1600"/>
              <a:t>$ </a:t>
            </a:r>
            <a:r>
              <a:rPr b="1" sz="1600">
                <a:solidFill>
                  <a:srgbClr val="0070C0"/>
                </a:solidFill>
              </a:rPr>
              <a:t>CGO_ENABLED=0 GOOS=linux GOARCH=amd64 go build -o myfile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6"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rPr sz="3000">
                <a:latin typeface="Verdana"/>
                <a:ea typeface="Verdana"/>
                <a:cs typeface="Verdana"/>
                <a:sym typeface="Verdana"/>
              </a:rPr>
              <a:t>Linux </a:t>
            </a:r>
            <a:r>
              <a:t>檔案進階設定</a:t>
            </a:r>
            <a:r>
              <a:rPr sz="3000">
                <a:latin typeface="Verdana"/>
                <a:ea typeface="Verdana"/>
                <a:cs typeface="Verdana"/>
                <a:sym typeface="Verdana"/>
              </a:rPr>
              <a:t> - setuid </a:t>
            </a:r>
          </a:p>
        </p:txBody>
      </p:sp>
      <p:sp>
        <p:nvSpPr>
          <p:cNvPr id="677" name="bigred 帳號沒有權限在 根目錄 (/) 產生檔案…"/>
          <p:cNvSpPr txBox="1"/>
          <p:nvPr/>
        </p:nvSpPr>
        <p:spPr>
          <a:xfrm>
            <a:off x="838379" y="1220890"/>
            <a:ext cx="7383104" cy="4676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rPr sz="1600">
                <a:latin typeface="Verdana"/>
                <a:ea typeface="Verdana"/>
                <a:cs typeface="Verdana"/>
                <a:sym typeface="Verdana"/>
              </a:rPr>
              <a:t>bigred </a:t>
            </a:r>
            <a:r>
              <a:t>帳號沒有權限在 根目錄 </a:t>
            </a:r>
            <a:r>
              <a:rPr sz="1600">
                <a:latin typeface="Verdana"/>
                <a:ea typeface="Verdana"/>
                <a:cs typeface="Verdana"/>
                <a:sym typeface="Verdana"/>
              </a:rPr>
              <a:t>(/)</a:t>
            </a:r>
            <a:r>
              <a:t> 產生檔案</a:t>
            </a:r>
          </a:p>
          <a:p>
            <a:pPr>
              <a:defRPr b="0" sz="1500">
                <a:solidFill>
                  <a:srgbClr val="C00000"/>
                </a:solidFill>
                <a:latin typeface="Verdana"/>
                <a:ea typeface="Verdana"/>
                <a:cs typeface="Verdana"/>
                <a:sym typeface="Verdana"/>
              </a:defRPr>
            </a:pPr>
            <a:r>
              <a:rPr sz="1600"/>
              <a:t>$ </a:t>
            </a:r>
            <a:r>
              <a:rPr b="1" sz="1600">
                <a:solidFill>
                  <a:srgbClr val="0070C0"/>
                </a:solidFill>
              </a:rPr>
              <a:t>dir myfile</a:t>
            </a:r>
            <a:endParaRPr b="1" sz="1600">
              <a:solidFill>
                <a:srgbClr val="0070C0"/>
              </a:solidFill>
            </a:endParaRPr>
          </a:p>
          <a:p>
            <a:pPr>
              <a:defRPr b="0" sz="1500">
                <a:solidFill>
                  <a:srgbClr val="C00000"/>
                </a:solidFill>
                <a:latin typeface="Verdana"/>
                <a:ea typeface="Verdana"/>
                <a:cs typeface="Verdana"/>
                <a:sym typeface="Verdana"/>
              </a:defRPr>
            </a:pPr>
            <a:r>
              <a:t>-rwxrwxr-x 1 </a:t>
            </a:r>
            <a:r>
              <a:rPr b="1"/>
              <a:t>bigred bigred</a:t>
            </a:r>
            <a:r>
              <a:t>  2.0M  Jul 26 05:13 </a:t>
            </a:r>
            <a:r>
              <a:rPr b="1"/>
              <a:t>myfile</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./myfile</a:t>
            </a:r>
          </a:p>
          <a:p>
            <a:pPr>
              <a:defRPr b="0" sz="1600">
                <a:solidFill>
                  <a:srgbClr val="C00000"/>
                </a:solidFill>
                <a:latin typeface="Verdana"/>
                <a:ea typeface="Verdana"/>
                <a:cs typeface="Verdana"/>
                <a:sym typeface="Verdana"/>
              </a:defRPr>
            </a:pPr>
            <a:r>
              <a:t>Unable to write file: open /mulan.txt: permission denied</a:t>
            </a: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一定要先設定 </a:t>
            </a:r>
            <a:r>
              <a:rPr sz="1700">
                <a:latin typeface="Verdana"/>
                <a:ea typeface="Verdana"/>
                <a:cs typeface="Verdana"/>
                <a:sym typeface="Verdana"/>
              </a:rPr>
              <a:t>owner</a:t>
            </a:r>
            <a:r>
              <a:t>, 才可設定 </a:t>
            </a:r>
            <a:r>
              <a:rPr sz="1700">
                <a:latin typeface="Verdana"/>
                <a:ea typeface="Verdana"/>
                <a:cs typeface="Verdana"/>
                <a:sym typeface="Verdana"/>
              </a:rPr>
              <a:t>setuid</a:t>
            </a:r>
          </a:p>
          <a:p>
            <a:pPr>
              <a:defRPr b="0" sz="1600">
                <a:solidFill>
                  <a:srgbClr val="C00000"/>
                </a:solidFill>
                <a:latin typeface="Verdana"/>
                <a:ea typeface="Verdana"/>
                <a:cs typeface="Verdana"/>
                <a:sym typeface="Verdana"/>
              </a:defRPr>
            </a:pPr>
            <a:r>
              <a:t>$ </a:t>
            </a:r>
            <a:r>
              <a:rPr b="1">
                <a:solidFill>
                  <a:srgbClr val="0070C0"/>
                </a:solidFill>
              </a:rPr>
              <a:t>sudo chown root myfile; sudo chmod 4755 myfile</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dir myfile</a:t>
            </a:r>
          </a:p>
          <a:p>
            <a:pPr>
              <a:defRPr b="0" sz="1600">
                <a:solidFill>
                  <a:srgbClr val="C00000"/>
                </a:solidFill>
                <a:latin typeface="Verdana"/>
                <a:ea typeface="Verdana"/>
                <a:cs typeface="Verdana"/>
                <a:sym typeface="Verdana"/>
              </a:defRPr>
            </a:pPr>
            <a:r>
              <a:t>-rw</a:t>
            </a:r>
            <a:r>
              <a:rPr b="1"/>
              <a:t>s</a:t>
            </a:r>
            <a:r>
              <a:t>r-xr-x 1 </a:t>
            </a:r>
            <a:r>
              <a:rPr b="1"/>
              <a:t>root</a:t>
            </a:r>
            <a:r>
              <a:t> bigred 2.0M Jul 26 06:57 </a:t>
            </a:r>
            <a:r>
              <a:rPr b="1"/>
              <a:t>myfile</a:t>
            </a:r>
            <a:endParaRPr b="1"/>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./myfile</a:t>
            </a:r>
            <a:r>
              <a:t> </a:t>
            </a:r>
          </a:p>
          <a:p>
            <a:pPr>
              <a:defRPr b="0" sz="1600">
                <a:solidFill>
                  <a:srgbClr val="C00000"/>
                </a:solidFill>
                <a:latin typeface="Verdana"/>
                <a:ea typeface="Verdana"/>
                <a:cs typeface="Verdana"/>
                <a:sym typeface="Verdana"/>
              </a:defRPr>
            </a:pPr>
            <a:r>
              <a:t>/mulan.txt created</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dir /mulan.txt</a:t>
            </a:r>
            <a:r>
              <a:t> </a:t>
            </a:r>
          </a:p>
          <a:p>
            <a:pPr>
              <a:defRPr b="0" sz="1600">
                <a:solidFill>
                  <a:srgbClr val="C00000"/>
                </a:solidFill>
                <a:latin typeface="Verdana"/>
                <a:ea typeface="Verdana"/>
                <a:cs typeface="Verdana"/>
                <a:sym typeface="Verdana"/>
              </a:defRPr>
            </a:pPr>
            <a:r>
              <a:t>-rwxr-xr-x 1 </a:t>
            </a:r>
            <a:r>
              <a:rPr b="1"/>
              <a:t>root</a:t>
            </a:r>
            <a:r>
              <a:t> bigred 5 Jul 26 07:09 </a:t>
            </a:r>
            <a:r>
              <a:rPr b="1"/>
              <a:t>/mulan.txt</a:t>
            </a:r>
            <a:endParaRPr b="1"/>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1"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rPr sz="3000">
                <a:latin typeface="Verdana"/>
                <a:ea typeface="Verdana"/>
                <a:cs typeface="Verdana"/>
                <a:sym typeface="Verdana"/>
              </a:rPr>
              <a:t>Linux </a:t>
            </a:r>
            <a:r>
              <a:t>檔案進階設定</a:t>
            </a:r>
            <a:r>
              <a:rPr sz="3000">
                <a:latin typeface="Verdana"/>
                <a:ea typeface="Verdana"/>
                <a:cs typeface="Verdana"/>
                <a:sym typeface="Verdana"/>
              </a:rPr>
              <a:t> - setuid </a:t>
            </a:r>
          </a:p>
        </p:txBody>
      </p:sp>
      <p:sp>
        <p:nvSpPr>
          <p:cNvPr id="682" name="檢視 系統中有多少具有 setuid 功能的 命令…"/>
          <p:cNvSpPr txBox="1"/>
          <p:nvPr/>
        </p:nvSpPr>
        <p:spPr>
          <a:xfrm>
            <a:off x="838379" y="1220890"/>
            <a:ext cx="7383104" cy="416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檢</a:t>
            </a:r>
            <a:r>
              <a:t>視 系統中有多少具有 </a:t>
            </a:r>
            <a:r>
              <a:rPr b="1" sz="1700">
                <a:latin typeface="Verdana"/>
                <a:ea typeface="Verdana"/>
                <a:cs typeface="Verdana"/>
                <a:sym typeface="Verdana"/>
              </a:rPr>
              <a:t>setuid</a:t>
            </a:r>
            <a:r>
              <a:t> 功能的 命令</a:t>
            </a:r>
          </a:p>
          <a:p>
            <a:pPr>
              <a:spcBef>
                <a:spcPts val="400"/>
              </a:spcBef>
              <a:defRPr sz="1600">
                <a:latin typeface="+mj-lt"/>
                <a:ea typeface="+mj-ea"/>
                <a:cs typeface="+mj-cs"/>
                <a:sym typeface="Arial"/>
              </a:defRPr>
            </a:pPr>
            <a:r>
              <a:rPr b="0">
                <a:solidFill>
                  <a:srgbClr val="C00000"/>
                </a:solidFill>
                <a:latin typeface="Verdana"/>
                <a:ea typeface="Verdana"/>
                <a:cs typeface="Verdana"/>
                <a:sym typeface="Verdana"/>
              </a:rPr>
              <a:t>$ </a:t>
            </a:r>
            <a:r>
              <a:rPr>
                <a:solidFill>
                  <a:srgbClr val="0070C0"/>
                </a:solidFill>
                <a:latin typeface="Verdana"/>
                <a:ea typeface="Verdana"/>
                <a:cs typeface="Verdana"/>
                <a:sym typeface="Verdana"/>
              </a:rPr>
              <a:t>sudo find / -user root -perm -4000 2&gt;/dev/null | grep -E '^/bin|^/usr/bin'</a:t>
            </a:r>
            <a:endParaRPr>
              <a:solidFill>
                <a:srgbClr val="0070C0"/>
              </a:solidFill>
              <a:latin typeface="Verdana"/>
              <a:ea typeface="Verdana"/>
              <a:cs typeface="Verdana"/>
              <a:sym typeface="Verdana"/>
            </a:endParaRPr>
          </a:p>
          <a:p>
            <a:pPr>
              <a:defRPr b="0" sz="1500">
                <a:solidFill>
                  <a:srgbClr val="C00000"/>
                </a:solidFill>
                <a:latin typeface="Verdana"/>
                <a:ea typeface="Verdana"/>
                <a:cs typeface="Verdana"/>
                <a:sym typeface="Verdana"/>
              </a:defRPr>
            </a:pPr>
            <a:r>
              <a:t>/bin/umount</a:t>
            </a:r>
          </a:p>
          <a:p>
            <a:pPr>
              <a:defRPr b="0" sz="1500">
                <a:solidFill>
                  <a:srgbClr val="C00000"/>
                </a:solidFill>
                <a:latin typeface="Verdana"/>
                <a:ea typeface="Verdana"/>
                <a:cs typeface="Verdana"/>
                <a:sym typeface="Verdana"/>
              </a:defRPr>
            </a:pPr>
            <a:r>
              <a:t>/bin/su</a:t>
            </a:r>
          </a:p>
          <a:p>
            <a:pPr>
              <a:defRPr b="0" sz="1500">
                <a:solidFill>
                  <a:srgbClr val="C00000"/>
                </a:solidFill>
                <a:latin typeface="Verdana"/>
                <a:ea typeface="Verdana"/>
                <a:cs typeface="Verdana"/>
                <a:sym typeface="Verdana"/>
              </a:defRPr>
            </a:pPr>
            <a:r>
              <a:t>/bin/fusermount</a:t>
            </a:r>
          </a:p>
          <a:p>
            <a:pPr>
              <a:defRPr b="0" sz="1500">
                <a:solidFill>
                  <a:srgbClr val="C00000"/>
                </a:solidFill>
                <a:latin typeface="Verdana"/>
                <a:ea typeface="Verdana"/>
                <a:cs typeface="Verdana"/>
                <a:sym typeface="Verdana"/>
              </a:defRPr>
            </a:pPr>
            <a:r>
              <a:t>/bin/mount</a:t>
            </a:r>
          </a:p>
          <a:p>
            <a:pPr>
              <a:defRPr b="0" sz="1500">
                <a:solidFill>
                  <a:srgbClr val="C00000"/>
                </a:solidFill>
                <a:latin typeface="Verdana"/>
                <a:ea typeface="Verdana"/>
                <a:cs typeface="Verdana"/>
                <a:sym typeface="Verdana"/>
              </a:defRPr>
            </a:pPr>
            <a:r>
              <a:t>/usr/bin/chsh</a:t>
            </a:r>
          </a:p>
          <a:p>
            <a:pPr>
              <a:defRPr b="0" sz="1500">
                <a:solidFill>
                  <a:srgbClr val="C00000"/>
                </a:solidFill>
                <a:latin typeface="Verdana"/>
                <a:ea typeface="Verdana"/>
                <a:cs typeface="Verdana"/>
                <a:sym typeface="Verdana"/>
              </a:defRPr>
            </a:pPr>
            <a:r>
              <a:t>/usr/bin/pkexec</a:t>
            </a:r>
          </a:p>
          <a:p>
            <a:pPr>
              <a:defRPr b="0" sz="1500">
                <a:solidFill>
                  <a:srgbClr val="C00000"/>
                </a:solidFill>
                <a:latin typeface="Verdana"/>
                <a:ea typeface="Verdana"/>
                <a:cs typeface="Verdana"/>
                <a:sym typeface="Verdana"/>
              </a:defRPr>
            </a:pPr>
            <a:r>
              <a:t>/usr/bin/sudo</a:t>
            </a:r>
          </a:p>
          <a:p>
            <a:pPr>
              <a:defRPr b="0" sz="1500">
                <a:solidFill>
                  <a:srgbClr val="C00000"/>
                </a:solidFill>
                <a:latin typeface="Verdana"/>
                <a:ea typeface="Verdana"/>
                <a:cs typeface="Verdana"/>
                <a:sym typeface="Verdana"/>
              </a:defRPr>
            </a:pPr>
            <a:r>
              <a:t>/usr/bin/passwd</a:t>
            </a:r>
          </a:p>
          <a:p>
            <a:pPr>
              <a:defRPr b="0" sz="1500">
                <a:solidFill>
                  <a:srgbClr val="C00000"/>
                </a:solidFill>
                <a:latin typeface="Verdana"/>
                <a:ea typeface="Verdana"/>
                <a:cs typeface="Verdana"/>
                <a:sym typeface="Verdana"/>
              </a:defRPr>
            </a:pPr>
            <a:r>
              <a:t>/usr/bin/chfn</a:t>
            </a:r>
          </a:p>
          <a:p>
            <a:pPr>
              <a:defRPr b="0" sz="1500">
                <a:solidFill>
                  <a:srgbClr val="C00000"/>
                </a:solidFill>
                <a:latin typeface="Verdana"/>
                <a:ea typeface="Verdana"/>
                <a:cs typeface="Verdana"/>
                <a:sym typeface="Verdana"/>
              </a:defRPr>
            </a:pPr>
            <a:r>
              <a:t>/usr/bin/newgrp</a:t>
            </a:r>
          </a:p>
          <a:p>
            <a:pPr>
              <a:defRPr b="0" sz="1500">
                <a:solidFill>
                  <a:srgbClr val="C00000"/>
                </a:solidFill>
                <a:latin typeface="Verdana"/>
                <a:ea typeface="Verdana"/>
                <a:cs typeface="Verdana"/>
                <a:sym typeface="Verdana"/>
              </a:defRPr>
            </a:pPr>
            <a:r>
              <a:t>/usr/bin/gpasswd</a:t>
            </a:r>
          </a:p>
          <a:p>
            <a:pPr>
              <a:spcBef>
                <a:spcPts val="400"/>
              </a:spcBef>
              <a:defRPr b="0" sz="1200">
                <a:latin typeface="+mj-lt"/>
                <a:ea typeface="+mj-ea"/>
                <a:cs typeface="+mj-cs"/>
                <a:sym typeface="Arial"/>
              </a:defRPr>
            </a:pPr>
            <a:endParaRPr sz="1600"/>
          </a:p>
          <a:p>
            <a:pPr>
              <a:defRPr b="0" sz="1600">
                <a:solidFill>
                  <a:srgbClr val="C00000"/>
                </a:solidFill>
                <a:latin typeface="Verdana"/>
                <a:ea typeface="Verdana"/>
                <a:cs typeface="Verdana"/>
                <a:sym typeface="Verdana"/>
              </a:defRPr>
            </a:pPr>
            <a:endParaRPr b="1"/>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687" name="矩形 2"/>
          <p:cNvSpPr txBox="1"/>
          <p:nvPr/>
        </p:nvSpPr>
        <p:spPr>
          <a:xfrm>
            <a:off x="2004975" y="3214513"/>
            <a:ext cx="5134050" cy="739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0" sz="4200">
                <a:solidFill>
                  <a:srgbClr val="C00000"/>
                </a:solidFill>
                <a:latin typeface="Verdana"/>
                <a:ea typeface="Verdana"/>
                <a:cs typeface="Verdana"/>
                <a:sym typeface="Verdana"/>
              </a:defRPr>
            </a:lvl1pPr>
          </a:lstStyle>
          <a:p>
            <a:pPr/>
            <a:r>
              <a:t>Linux Capabilities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顯示程序資訊"/>
          <p:cNvSpPr txBox="1"/>
          <p:nvPr>
            <p:ph type="title" idx="4294967295"/>
          </p:nvPr>
        </p:nvSpPr>
        <p:spPr>
          <a:xfrm>
            <a:off x="830261" y="12073"/>
            <a:ext cx="7399341" cy="841376"/>
          </a:xfrm>
          <a:prstGeom prst="rect">
            <a:avLst/>
          </a:prstGeom>
        </p:spPr>
        <p:txBody>
          <a:bodyPr lIns="0" tIns="0" rIns="0" bIns="0"/>
          <a:lstStyle/>
          <a:p>
            <a:pPr algn="l">
              <a:lnSpc>
                <a:spcPct val="85000"/>
              </a:lnSpc>
              <a:defRPr sz="2800">
                <a:latin typeface="標楷體"/>
                <a:ea typeface="標楷體"/>
                <a:cs typeface="標楷體"/>
                <a:sym typeface="標楷體"/>
              </a:defRPr>
            </a:pPr>
            <a:r>
              <a:rPr b="1">
                <a:latin typeface="Verdana"/>
                <a:ea typeface="Verdana"/>
                <a:cs typeface="Verdana"/>
                <a:sym typeface="Verdana"/>
              </a:rPr>
              <a:t>Linux Capabilities - </a:t>
            </a:r>
            <a:r>
              <a:rPr b="1" sz="2600">
                <a:latin typeface="Verdana"/>
                <a:ea typeface="Verdana"/>
                <a:cs typeface="Verdana"/>
                <a:sym typeface="Verdana"/>
              </a:rPr>
              <a:t>cap_sys_boot</a:t>
            </a:r>
          </a:p>
        </p:txBody>
      </p:sp>
      <p:sp>
        <p:nvSpPr>
          <p:cNvPr id="690" name="$ nano mypoff.go…"/>
          <p:cNvSpPr txBox="1"/>
          <p:nvPr/>
        </p:nvSpPr>
        <p:spPr>
          <a:xfrm>
            <a:off x="838379" y="1173482"/>
            <a:ext cx="7383104" cy="5044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nano mypoff.go</a:t>
            </a:r>
            <a:r>
              <a:rPr sz="1200"/>
              <a:t> </a:t>
            </a:r>
            <a:endParaRPr sz="1200"/>
          </a:p>
          <a:p>
            <a:pPr>
              <a:defRPr b="0" sz="1400">
                <a:solidFill>
                  <a:srgbClr val="C00000"/>
                </a:solidFill>
                <a:latin typeface="Verdana"/>
                <a:ea typeface="Verdana"/>
                <a:cs typeface="Verdana"/>
                <a:sym typeface="Verdana"/>
              </a:defRPr>
            </a:pPr>
            <a:r>
              <a:t>package main</a:t>
            </a:r>
          </a:p>
          <a:p>
            <a:pPr>
              <a:defRPr b="0" sz="10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r>
              <a:t>import (</a:t>
            </a:r>
          </a:p>
          <a:p>
            <a:pPr>
              <a:defRPr b="0" sz="1400">
                <a:solidFill>
                  <a:srgbClr val="C00000"/>
                </a:solidFill>
                <a:latin typeface="Verdana"/>
                <a:ea typeface="Verdana"/>
                <a:cs typeface="Verdana"/>
                <a:sym typeface="Verdana"/>
              </a:defRPr>
            </a:pPr>
            <a:r>
              <a:t>    "syscall"</a:t>
            </a:r>
          </a:p>
          <a:p>
            <a:pPr>
              <a:defRPr b="0" sz="1400">
                <a:solidFill>
                  <a:srgbClr val="C00000"/>
                </a:solidFill>
                <a:latin typeface="Verdana"/>
                <a:ea typeface="Verdana"/>
                <a:cs typeface="Verdana"/>
                <a:sym typeface="Verdana"/>
              </a:defRPr>
            </a:pPr>
            <a:r>
              <a:t>    "log"</a:t>
            </a:r>
          </a:p>
          <a:p>
            <a:pPr>
              <a:defRPr b="0" sz="1400">
                <a:solidFill>
                  <a:srgbClr val="C00000"/>
                </a:solidFill>
                <a:latin typeface="Verdana"/>
                <a:ea typeface="Verdana"/>
                <a:cs typeface="Verdana"/>
                <a:sym typeface="Verdana"/>
              </a:defRPr>
            </a:pPr>
            <a:r>
              <a:t>)</a:t>
            </a:r>
          </a:p>
          <a:p>
            <a:pPr>
              <a:defRPr b="0" sz="10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r>
              <a:t>/*</a:t>
            </a:r>
          </a:p>
          <a:p>
            <a:pPr>
              <a:defRPr b="0" sz="1400">
                <a:solidFill>
                  <a:srgbClr val="C00000"/>
                </a:solidFill>
                <a:latin typeface="Verdana"/>
                <a:ea typeface="Verdana"/>
                <a:cs typeface="Verdana"/>
                <a:sym typeface="Verdana"/>
              </a:defRPr>
            </a:pPr>
            <a:r>
              <a:t>       LINUX_REBOOT_CMD_POWER_OFF       = 0x4321fedc</a:t>
            </a:r>
          </a:p>
          <a:p>
            <a:pPr>
              <a:defRPr b="0" sz="1400">
                <a:solidFill>
                  <a:srgbClr val="C00000"/>
                </a:solidFill>
                <a:latin typeface="Verdana"/>
                <a:ea typeface="Verdana"/>
                <a:cs typeface="Verdana"/>
                <a:sym typeface="Verdana"/>
              </a:defRPr>
            </a:pPr>
            <a:r>
              <a:t>       LINUX_REBOOT_CMD_POWER_OFF</a:t>
            </a:r>
          </a:p>
          <a:p>
            <a:pPr>
              <a:defRPr b="0" sz="1400">
                <a:solidFill>
                  <a:srgbClr val="C00000"/>
                </a:solidFill>
                <a:latin typeface="Verdana"/>
                <a:ea typeface="Verdana"/>
                <a:cs typeface="Verdana"/>
                <a:sym typeface="Verdana"/>
              </a:defRPr>
            </a:pPr>
            <a:r>
              <a:t>              (RB_POWER_OFF, 0x4321fedc; since Linux 2.1.30).  The message</a:t>
            </a:r>
          </a:p>
          <a:p>
            <a:pPr>
              <a:defRPr b="0" sz="1400">
                <a:solidFill>
                  <a:srgbClr val="C00000"/>
                </a:solidFill>
                <a:latin typeface="Verdana"/>
                <a:ea typeface="Verdana"/>
                <a:cs typeface="Verdana"/>
                <a:sym typeface="Verdana"/>
              </a:defRPr>
            </a:pPr>
            <a:r>
              <a:t>              "Power down." is printed, the system is stopped, and all power</a:t>
            </a:r>
          </a:p>
          <a:p>
            <a:pPr>
              <a:defRPr b="0" sz="1400">
                <a:solidFill>
                  <a:srgbClr val="C00000"/>
                </a:solidFill>
                <a:latin typeface="Verdana"/>
                <a:ea typeface="Verdana"/>
                <a:cs typeface="Verdana"/>
                <a:sym typeface="Verdana"/>
              </a:defRPr>
            </a:pPr>
            <a:r>
              <a:t>              is removed from the system, if possible.  </a:t>
            </a:r>
            <a:r>
              <a:rPr b="1"/>
              <a:t>If not preceded by a</a:t>
            </a:r>
            <a:endParaRPr b="1"/>
          </a:p>
          <a:p>
            <a:pPr>
              <a:defRPr sz="1400">
                <a:solidFill>
                  <a:srgbClr val="C00000"/>
                </a:solidFill>
                <a:latin typeface="Verdana"/>
                <a:ea typeface="Verdana"/>
                <a:cs typeface="Verdana"/>
                <a:sym typeface="Verdana"/>
              </a:defRPr>
            </a:pPr>
            <a:r>
              <a:t>              sync(2), data will be lost.</a:t>
            </a:r>
          </a:p>
          <a:p>
            <a:pPr>
              <a:defRPr b="0" sz="1400">
                <a:solidFill>
                  <a:srgbClr val="C00000"/>
                </a:solidFill>
                <a:latin typeface="Verdana"/>
                <a:ea typeface="Verdana"/>
                <a:cs typeface="Verdana"/>
                <a:sym typeface="Verdana"/>
              </a:defRPr>
            </a:pPr>
            <a:r>
              <a:t>*/</a:t>
            </a:r>
          </a:p>
          <a:p>
            <a:pPr>
              <a:defRPr b="0" sz="10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r>
              <a:t>func main() {</a:t>
            </a:r>
          </a:p>
          <a:p>
            <a:pPr>
              <a:defRPr b="0" sz="10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r>
              <a:t>    err := </a:t>
            </a:r>
            <a:r>
              <a:rPr b="1"/>
              <a:t>syscall.Reboot</a:t>
            </a:r>
            <a:r>
              <a:t>(syscall.LINUX_REBOOT_CMD_POWER_OFF)</a:t>
            </a:r>
          </a:p>
          <a:p>
            <a:pPr>
              <a:defRPr b="0" sz="1400">
                <a:solidFill>
                  <a:srgbClr val="C00000"/>
                </a:solidFill>
                <a:latin typeface="Verdana"/>
                <a:ea typeface="Verdana"/>
                <a:cs typeface="Verdana"/>
                <a:sym typeface="Verdana"/>
              </a:defRPr>
            </a:pPr>
            <a:r>
              <a:t>    if err != nil {</a:t>
            </a:r>
          </a:p>
          <a:p>
            <a:pPr>
              <a:defRPr b="0" sz="1400">
                <a:solidFill>
                  <a:srgbClr val="C00000"/>
                </a:solidFill>
                <a:latin typeface="Verdana"/>
                <a:ea typeface="Verdana"/>
                <a:cs typeface="Verdana"/>
                <a:sym typeface="Verdana"/>
              </a:defRPr>
            </a:pPr>
            <a:r>
              <a:t>       log.Printf("power off failed: %v", err)</a:t>
            </a:r>
          </a:p>
          <a:p>
            <a:pPr>
              <a:defRPr b="0" sz="1400">
                <a:solidFill>
                  <a:srgbClr val="C00000"/>
                </a:solidFill>
                <a:latin typeface="Verdana"/>
                <a:ea typeface="Verdana"/>
                <a:cs typeface="Verdana"/>
                <a:sym typeface="Verdana"/>
              </a:defRPr>
            </a:pPr>
            <a:r>
              <a:t>    }</a:t>
            </a:r>
          </a:p>
          <a:p>
            <a:pPr>
              <a:defRPr b="0" sz="1400">
                <a:solidFill>
                  <a:srgbClr val="C00000"/>
                </a:solidFill>
                <a:latin typeface="Verdana"/>
                <a:ea typeface="Verdana"/>
                <a:cs typeface="Verdana"/>
                <a:sym typeface="Verdana"/>
              </a:defRPr>
            </a:pP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4" name="顯示程序資訊"/>
          <p:cNvSpPr txBox="1"/>
          <p:nvPr>
            <p:ph type="title" idx="4294967295"/>
          </p:nvPr>
        </p:nvSpPr>
        <p:spPr>
          <a:xfrm>
            <a:off x="830261" y="12073"/>
            <a:ext cx="7399341" cy="841376"/>
          </a:xfrm>
          <a:prstGeom prst="rect">
            <a:avLst/>
          </a:prstGeom>
        </p:spPr>
        <p:txBody>
          <a:bodyPr lIns="0" tIns="0" rIns="0" bIns="0"/>
          <a:lstStyle>
            <a:lvl1pPr algn="l">
              <a:lnSpc>
                <a:spcPct val="85000"/>
              </a:lnSpc>
              <a:defRPr b="1" sz="2800">
                <a:latin typeface="Verdana"/>
                <a:ea typeface="Verdana"/>
                <a:cs typeface="Verdana"/>
                <a:sym typeface="Verdana"/>
              </a:defRPr>
            </a:lvl1pPr>
          </a:lstStyle>
          <a:p>
            <a:pPr>
              <a:defRPr b="0">
                <a:latin typeface="標楷體"/>
                <a:ea typeface="標楷體"/>
                <a:cs typeface="標楷體"/>
                <a:sym typeface="標楷體"/>
              </a:defRPr>
            </a:pPr>
            <a:r>
              <a:rPr b="1">
                <a:latin typeface="Verdana"/>
                <a:ea typeface="Verdana"/>
                <a:cs typeface="Verdana"/>
                <a:sym typeface="Verdana"/>
              </a:rPr>
              <a:t>Linux Capabilities - cap_sys_boot</a:t>
            </a:r>
          </a:p>
        </p:txBody>
      </p:sp>
      <p:sp>
        <p:nvSpPr>
          <p:cNvPr id="695" name="$ CGO_ENABLED=0 GOOS=linux GOARCH=amd64 go build -o mypoff…"/>
          <p:cNvSpPr txBox="1"/>
          <p:nvPr/>
        </p:nvSpPr>
        <p:spPr>
          <a:xfrm>
            <a:off x="838379" y="1220890"/>
            <a:ext cx="7383104" cy="3736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CGO_ENABLED=0 GOOS=linux GOARCH=amd64 go build -o mypoff</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./mypoff</a:t>
            </a:r>
            <a:r>
              <a:t> </a:t>
            </a:r>
          </a:p>
          <a:p>
            <a:pPr>
              <a:defRPr b="0" sz="1600">
                <a:solidFill>
                  <a:srgbClr val="C00000"/>
                </a:solidFill>
                <a:latin typeface="Verdana"/>
                <a:ea typeface="Verdana"/>
                <a:cs typeface="Verdana"/>
                <a:sym typeface="Verdana"/>
              </a:defRPr>
            </a:pPr>
            <a:r>
              <a:t>2020/11/29 09:25:20 power off failed: operation not permitted</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setcap cap_sys_boot+ep /home/bigred/mypoff</a:t>
            </a:r>
            <a:endParaRPr b="1">
              <a:solidFill>
                <a:srgbClr val="0070C0"/>
              </a:solidFill>
            </a:endParaRPr>
          </a:p>
          <a:p>
            <a:pPr>
              <a:defRPr b="0" sz="1600">
                <a:solidFill>
                  <a:srgbClr val="C00000"/>
                </a:solidFill>
                <a:latin typeface="Verdana"/>
                <a:ea typeface="Verdana"/>
                <a:cs typeface="Verdana"/>
                <a:sym typeface="Verdana"/>
              </a:defRPr>
            </a:pPr>
            <a:r>
              <a:t>unable to set CAP_SETFCAP effective capability: Operation not permitted</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sudo setcap cap_sys_boot+ep /home/bigred/mypoff</a:t>
            </a:r>
          </a:p>
          <a:p>
            <a:pPr>
              <a:defRPr b="0" sz="16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rPr b="1"/>
              <a:t>[註] </a:t>
            </a:r>
            <a:r>
              <a:t>Capabilities can also be inherited by child processes.</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./mypoff</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7" name="顯示程序資訊"/>
          <p:cNvSpPr txBox="1"/>
          <p:nvPr>
            <p:ph type="title" idx="4294967295"/>
          </p:nvPr>
        </p:nvSpPr>
        <p:spPr>
          <a:xfrm>
            <a:off x="830261" y="12073"/>
            <a:ext cx="7399341" cy="841376"/>
          </a:xfrm>
          <a:prstGeom prst="rect">
            <a:avLst/>
          </a:prstGeom>
        </p:spPr>
        <p:txBody>
          <a:bodyPr lIns="0" tIns="0" rIns="0" bIns="0"/>
          <a:lstStyle>
            <a:lvl1pPr algn="l">
              <a:lnSpc>
                <a:spcPct val="85000"/>
              </a:lnSpc>
              <a:defRPr b="1" sz="2800">
                <a:latin typeface="Verdana"/>
                <a:ea typeface="Verdana"/>
                <a:cs typeface="Verdana"/>
                <a:sym typeface="Verdana"/>
              </a:defRPr>
            </a:lvl1pPr>
          </a:lstStyle>
          <a:p>
            <a:pPr>
              <a:defRPr b="0">
                <a:latin typeface="標楷體"/>
                <a:ea typeface="標楷體"/>
                <a:cs typeface="標楷體"/>
                <a:sym typeface="標楷體"/>
              </a:defRPr>
            </a:pPr>
            <a:r>
              <a:rPr b="1">
                <a:latin typeface="Verdana"/>
                <a:ea typeface="Verdana"/>
                <a:cs typeface="Verdana"/>
                <a:sym typeface="Verdana"/>
              </a:rPr>
              <a:t>Linux Capabilities - cap_sys_boot</a:t>
            </a:r>
          </a:p>
        </p:txBody>
      </p:sp>
      <p:sp>
        <p:nvSpPr>
          <p:cNvPr id="698" name="$ sudo useradd -m -s /bin/bash rbean…"/>
          <p:cNvSpPr txBox="1"/>
          <p:nvPr/>
        </p:nvSpPr>
        <p:spPr>
          <a:xfrm>
            <a:off x="838379" y="1220890"/>
            <a:ext cx="7383104" cy="4993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sudo useradd -m -s /bin/bash </a:t>
            </a:r>
            <a:r>
              <a:rPr b="1">
                <a:solidFill>
                  <a:srgbClr val="942192"/>
                </a:solidFill>
              </a:rPr>
              <a:t>rbean</a:t>
            </a:r>
          </a:p>
          <a:p>
            <a:pPr>
              <a:defRPr b="0" sz="1600">
                <a:solidFill>
                  <a:srgbClr val="C00000"/>
                </a:solidFill>
                <a:latin typeface="Verdana"/>
                <a:ea typeface="Verdana"/>
                <a:cs typeface="Verdana"/>
                <a:sym typeface="Verdana"/>
              </a:defRPr>
            </a:pPr>
            <a:r>
              <a:t>$ </a:t>
            </a:r>
            <a:r>
              <a:rPr b="1">
                <a:solidFill>
                  <a:srgbClr val="0070C0"/>
                </a:solidFill>
              </a:rPr>
              <a:t>echo "rbean:rbean" | sudo chpasswd</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sudo cp mypoff  /home/</a:t>
            </a:r>
            <a:r>
              <a:rPr b="1">
                <a:solidFill>
                  <a:srgbClr val="942192"/>
                </a:solidFill>
              </a:rPr>
              <a:t>rbean</a:t>
            </a:r>
            <a:r>
              <a:rPr b="1">
                <a:solidFill>
                  <a:srgbClr val="0070C0"/>
                </a:solidFill>
              </a:rPr>
              <a:t>/</a:t>
            </a:r>
            <a:endParaRPr b="1">
              <a:solidFill>
                <a:srgbClr val="0070C0"/>
              </a:solidFill>
            </a:endParaRPr>
          </a:p>
          <a:p>
            <a:pPr>
              <a:defRPr b="0" sz="1600">
                <a:solidFill>
                  <a:srgbClr val="C00000"/>
                </a:solidFill>
                <a:latin typeface="Verdana"/>
                <a:ea typeface="Verdana"/>
                <a:cs typeface="Verdana"/>
                <a:sym typeface="Verdana"/>
              </a:defRPr>
            </a:pPr>
            <a:r>
              <a:t>$ ls -al /home/rbean</a:t>
            </a:r>
          </a:p>
          <a:p>
            <a:pPr>
              <a:defRPr b="0" sz="1400">
                <a:solidFill>
                  <a:srgbClr val="C00000"/>
                </a:solidFill>
                <a:latin typeface="Monaco"/>
                <a:ea typeface="Monaco"/>
                <a:cs typeface="Monaco"/>
                <a:sym typeface="Monaco"/>
              </a:defRPr>
            </a:pPr>
            <a:r>
              <a:t>total 2100</a:t>
            </a:r>
          </a:p>
          <a:p>
            <a:pPr>
              <a:defRPr b="0" sz="1400">
                <a:solidFill>
                  <a:srgbClr val="C00000"/>
                </a:solidFill>
                <a:latin typeface="Monaco"/>
                <a:ea typeface="Monaco"/>
                <a:cs typeface="Monaco"/>
                <a:sym typeface="Monaco"/>
              </a:defRPr>
            </a:pPr>
            <a:r>
              <a:t>drwxr-xr-x 2 rbean rbean    4096 Nov 29 09:47 .</a:t>
            </a:r>
          </a:p>
          <a:p>
            <a:pPr>
              <a:defRPr b="0" sz="1400">
                <a:solidFill>
                  <a:srgbClr val="C00000"/>
                </a:solidFill>
                <a:latin typeface="Monaco"/>
                <a:ea typeface="Monaco"/>
                <a:cs typeface="Monaco"/>
                <a:sym typeface="Monaco"/>
              </a:defRPr>
            </a:pPr>
            <a:r>
              <a:t>drwxr-xr-x 4 root  root     4096 Nov 29 09:46 ..</a:t>
            </a:r>
          </a:p>
          <a:p>
            <a:pPr>
              <a:defRPr b="0" sz="1400">
                <a:solidFill>
                  <a:srgbClr val="C00000"/>
                </a:solidFill>
                <a:latin typeface="Monaco"/>
                <a:ea typeface="Monaco"/>
                <a:cs typeface="Monaco"/>
                <a:sym typeface="Monaco"/>
              </a:defRPr>
            </a:pPr>
            <a:r>
              <a:t>-rw-r--r-- 1 rbean rbean     220 Apr  5  2018 .bash_logout</a:t>
            </a:r>
          </a:p>
          <a:p>
            <a:pPr>
              <a:defRPr b="0" sz="1400">
                <a:solidFill>
                  <a:srgbClr val="C00000"/>
                </a:solidFill>
                <a:latin typeface="Monaco"/>
                <a:ea typeface="Monaco"/>
                <a:cs typeface="Monaco"/>
                <a:sym typeface="Monaco"/>
              </a:defRPr>
            </a:pPr>
            <a:r>
              <a:t>-rw-r--r-- 1 rbean rbean    3771 Apr  5  2018 .bashrc</a:t>
            </a:r>
          </a:p>
          <a:p>
            <a:pPr>
              <a:defRPr b="0" sz="1400">
                <a:solidFill>
                  <a:srgbClr val="C00000"/>
                </a:solidFill>
                <a:latin typeface="Monaco"/>
                <a:ea typeface="Monaco"/>
                <a:cs typeface="Monaco"/>
                <a:sym typeface="Monaco"/>
              </a:defRPr>
            </a:pPr>
            <a:r>
              <a:t>-rw-r--r-- 1 rbean rbean     807 Apr  5  2018 .profile</a:t>
            </a:r>
          </a:p>
          <a:p>
            <a:pPr>
              <a:defRPr b="0" sz="1400">
                <a:solidFill>
                  <a:srgbClr val="C00000"/>
                </a:solidFill>
                <a:latin typeface="Monaco"/>
                <a:ea typeface="Monaco"/>
                <a:cs typeface="Monaco"/>
                <a:sym typeface="Monaco"/>
              </a:defRPr>
            </a:pPr>
            <a:r>
              <a:t>-rwxr-xr-x 1 </a:t>
            </a:r>
            <a:r>
              <a:rPr b="1">
                <a:latin typeface="Verdana"/>
                <a:ea typeface="Verdana"/>
                <a:cs typeface="Verdana"/>
                <a:sym typeface="Verdana"/>
              </a:rPr>
              <a:t>root  root</a:t>
            </a:r>
            <a:r>
              <a:t>  2127522 Nov 29 09:47 </a:t>
            </a:r>
            <a:r>
              <a:rPr b="1">
                <a:latin typeface="Verdana"/>
                <a:ea typeface="Verdana"/>
                <a:cs typeface="Verdana"/>
                <a:sym typeface="Verdana"/>
              </a:rPr>
              <a:t>mypoff</a:t>
            </a:r>
            <a:endParaRPr b="1">
              <a:latin typeface="Verdana"/>
              <a:ea typeface="Verdana"/>
              <a:cs typeface="Verdana"/>
              <a:sym typeface="Verdana"/>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getcap /home/</a:t>
            </a:r>
            <a:r>
              <a:rPr b="1">
                <a:solidFill>
                  <a:srgbClr val="942192"/>
                </a:solidFill>
              </a:rPr>
              <a:t>rbean</a:t>
            </a:r>
            <a:r>
              <a:rPr b="1">
                <a:solidFill>
                  <a:srgbClr val="0070C0"/>
                </a:solidFill>
              </a:rPr>
              <a:t>/mypoff</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[註] Linux 的 cp 命令, 不會將原始檔的 setuid 及 capabilities, 複製給 目地檔</a:t>
            </a:r>
          </a:p>
          <a:p>
            <a:pPr>
              <a:defRPr b="0" sz="1600">
                <a:solidFill>
                  <a:srgbClr val="C00000"/>
                </a:solidFill>
                <a:latin typeface="Verdana"/>
                <a:ea typeface="Verdana"/>
                <a:cs typeface="Verdana"/>
                <a:sym typeface="Verdana"/>
              </a:defRPr>
            </a:pPr>
            <a:r>
              <a:t>, 所以 上面命令不會出現 任何 Capabilities 資訊  </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sudo setcap cap_sys_boot+ep /home/</a:t>
            </a:r>
            <a:r>
              <a:rPr b="1">
                <a:solidFill>
                  <a:srgbClr val="942192"/>
                </a:solidFill>
              </a:rPr>
              <a:t>rbean</a:t>
            </a:r>
            <a:r>
              <a:rPr b="1">
                <a:solidFill>
                  <a:srgbClr val="0070C0"/>
                </a:solidFill>
              </a:rPr>
              <a:t>/mypoff</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2576A_V2">
  <a:themeElements>
    <a:clrScheme name="1_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1_2576A_V2">
      <a:majorFont>
        <a:latin typeface="Arial"/>
        <a:ea typeface="Arial"/>
        <a:cs typeface="Arial"/>
      </a:majorFont>
      <a:minorFont>
        <a:latin typeface="Helvetica"/>
        <a:ea typeface="Helvetica"/>
        <a:cs typeface="Helvetica"/>
      </a:minorFont>
    </a:fontScheme>
    <a:fmtScheme name="1_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2576A_V2">
  <a:themeElements>
    <a:clrScheme name="1_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1_2576A_V2">
      <a:majorFont>
        <a:latin typeface="Arial"/>
        <a:ea typeface="Arial"/>
        <a:cs typeface="Arial"/>
      </a:majorFont>
      <a:minorFont>
        <a:latin typeface="Helvetica"/>
        <a:ea typeface="Helvetica"/>
        <a:cs typeface="Helvetica"/>
      </a:minorFont>
    </a:fontScheme>
    <a:fmtScheme name="1_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