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2.jpeg" ContentType="image/jpe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chemeClr val="accent4">
              <a:lumOff val="49490"/>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4D4"/>
          </a:solidFill>
        </a:fill>
      </a:tcStyle>
    </a:wholeTbl>
    <a:band2H>
      <a:tcTxStyle b="def" i="def"/>
      <a:tcStyle>
        <a:tcBdr/>
        <a:fill>
          <a:solidFill>
            <a:srgbClr val="EAEA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EE7"/>
          </a:solidFill>
        </a:fill>
      </a:tcStyle>
    </a:wholeTbl>
    <a:band2H>
      <a:tcTxStyle b="def" i="def"/>
      <a:tcStyle>
        <a:tcBdr/>
        <a:fill>
          <a:solidFill>
            <a:srgbClr val="ECEF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81" name="Shape 681"/>
          <p:cNvSpPr/>
          <p:nvPr>
            <p:ph type="sldImg"/>
          </p:nvPr>
        </p:nvSpPr>
        <p:spPr>
          <a:xfrm>
            <a:off x="1143000" y="685800"/>
            <a:ext cx="4572000" cy="3429000"/>
          </a:xfrm>
          <a:prstGeom prst="rect">
            <a:avLst/>
          </a:prstGeom>
        </p:spPr>
        <p:txBody>
          <a:bodyPr/>
          <a:lstStyle/>
          <a:p>
            <a:pPr/>
          </a:p>
        </p:txBody>
      </p:sp>
      <p:sp>
        <p:nvSpPr>
          <p:cNvPr id="682" name="Shape 6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Shape 686"/>
          <p:cNvSpPr/>
          <p:nvPr>
            <p:ph type="sldImg"/>
          </p:nvPr>
        </p:nvSpPr>
        <p:spPr>
          <a:prstGeom prst="rect">
            <a:avLst/>
          </a:prstGeom>
        </p:spPr>
        <p:txBody>
          <a:bodyPr/>
          <a:lstStyle/>
          <a:p>
            <a:pPr/>
          </a:p>
        </p:txBody>
      </p:sp>
      <p:sp>
        <p:nvSpPr>
          <p:cNvPr id="687" name="Shape 687"/>
          <p:cNvSpPr/>
          <p:nvPr>
            <p:ph type="body" sz="quarter" idx="1"/>
          </p:nvPr>
        </p:nvSpPr>
        <p:spPr>
          <a:prstGeom prst="rect">
            <a:avLst/>
          </a:prstGeom>
        </p:spPr>
        <p:txBody>
          <a:bodyPr/>
          <a:lstStyle/>
          <a:p>
            <a:pPr/>
            <a:r>
              <a:t>1. 臺灣資安大會直擊】找出內部威脅要注意「燈下黑」的情況，透過零信任的概念來發現異常</a:t>
            </a:r>
          </a:p>
          <a:p>
            <a:pPr/>
            <a:r>
              <a:t>https://www.ithome.com.tw/news/139633</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5" name="Shape 755"/>
          <p:cNvSpPr/>
          <p:nvPr>
            <p:ph type="sldImg"/>
          </p:nvPr>
        </p:nvSpPr>
        <p:spPr>
          <a:prstGeom prst="rect">
            <a:avLst/>
          </a:prstGeom>
        </p:spPr>
        <p:txBody>
          <a:bodyPr/>
          <a:lstStyle/>
          <a:p>
            <a:pPr/>
          </a:p>
        </p:txBody>
      </p:sp>
      <p:sp>
        <p:nvSpPr>
          <p:cNvPr id="756" name="Shape 756"/>
          <p:cNvSpPr/>
          <p:nvPr>
            <p:ph type="body" sz="quarter" idx="1"/>
          </p:nvPr>
        </p:nvSpPr>
        <p:spPr>
          <a:prstGeom prst="rect">
            <a:avLst/>
          </a:prstGeom>
        </p:spPr>
        <p:txBody>
          <a:bodyPr/>
          <a:lstStyle/>
          <a:p>
            <a:pPr>
              <a:defRPr b="1"/>
            </a:pPr>
            <a:r>
              <a:t>1.  Podman, Buildah and Quarkus  (一定要看)</a:t>
            </a:r>
          </a:p>
          <a:p>
            <a:pPr/>
            <a:r>
              <a:t>https://events19.linuxfoundation.org/wp-content/uploads/2018/07/OSS-Japan-SlidesPodman-Buildah-and-Quarkus-The-Latest-in-Linux-Containers-Technology-.pdf</a:t>
            </a: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0" name="Shape 760"/>
          <p:cNvSpPr/>
          <p:nvPr>
            <p:ph type="sldImg"/>
          </p:nvPr>
        </p:nvSpPr>
        <p:spPr>
          <a:prstGeom prst="rect">
            <a:avLst/>
          </a:prstGeom>
        </p:spPr>
        <p:txBody>
          <a:bodyPr/>
          <a:lstStyle/>
          <a:p>
            <a:pPr/>
          </a:p>
        </p:txBody>
      </p:sp>
      <p:sp>
        <p:nvSpPr>
          <p:cNvPr id="761" name="Shape 761"/>
          <p:cNvSpPr/>
          <p:nvPr>
            <p:ph type="body" sz="quarter" idx="1"/>
          </p:nvPr>
        </p:nvSpPr>
        <p:spPr>
          <a:prstGeom prst="rect">
            <a:avLst/>
          </a:prstGeom>
        </p:spPr>
        <p:txBody>
          <a:bodyPr/>
          <a:lstStyle/>
          <a:p>
            <a:pPr>
              <a:defRPr b="1"/>
            </a:pPr>
            <a:r>
              <a:t>1.  Docker 和微軟合作要簡化容器應用程式開發與部署  (一定要看)</a:t>
            </a:r>
          </a:p>
          <a:p>
            <a:pPr/>
            <a:r>
              <a:t>https://www.ithome.com.tw/news/137954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9" name="Shape 769"/>
          <p:cNvSpPr/>
          <p:nvPr>
            <p:ph type="sldImg"/>
          </p:nvPr>
        </p:nvSpPr>
        <p:spPr>
          <a:prstGeom prst="rect">
            <a:avLst/>
          </a:prstGeom>
        </p:spPr>
        <p:txBody>
          <a:bodyPr/>
          <a:lstStyle/>
          <a:p>
            <a:pPr/>
          </a:p>
        </p:txBody>
      </p:sp>
      <p:sp>
        <p:nvSpPr>
          <p:cNvPr id="770" name="Shape 770"/>
          <p:cNvSpPr/>
          <p:nvPr>
            <p:ph type="body" sz="quarter" idx="1"/>
          </p:nvPr>
        </p:nvSpPr>
        <p:spPr>
          <a:prstGeom prst="rect">
            <a:avLst/>
          </a:prstGeom>
        </p:spPr>
        <p:txBody>
          <a:bodyPr/>
          <a:lstStyle/>
          <a:p>
            <a:pPr>
              <a:spcBef>
                <a:spcPts val="300"/>
              </a:spcBef>
              <a:defRPr b="1" sz="1100">
                <a:latin typeface="Verdana"/>
                <a:ea typeface="Verdana"/>
                <a:cs typeface="Verdana"/>
                <a:sym typeface="Verdana"/>
              </a:defRPr>
            </a:pPr>
            <a:r>
              <a:t>1. Docker组件介绍（二）：shim, docker-init 和 docker-proxy</a:t>
            </a:r>
          </a:p>
          <a:p>
            <a:pPr>
              <a:spcBef>
                <a:spcPts val="300"/>
              </a:spcBef>
              <a:defRPr sz="1100">
                <a:latin typeface="Verdana"/>
                <a:ea typeface="Verdana"/>
                <a:cs typeface="Verdana"/>
                <a:sym typeface="Verdana"/>
              </a:defRPr>
            </a:pPr>
            <a:r>
              <a:t>https://jiajunhuang.com/articles/2018_12_24-docker_components_part2.md.html</a:t>
            </a:r>
          </a:p>
          <a:p>
            <a:pPr>
              <a:spcBef>
                <a:spcPts val="300"/>
              </a:spcBef>
              <a:defRPr b="1" sz="1100">
                <a:latin typeface="Verdana"/>
                <a:ea typeface="Verdana"/>
                <a:cs typeface="Verdana"/>
                <a:sym typeface="Verdana"/>
              </a:defRPr>
            </a:pPr>
            <a:r>
              <a:t>2. How to use --init parameter in docker run</a:t>
            </a:r>
          </a:p>
          <a:p>
            <a:pPr>
              <a:spcBef>
                <a:spcPts val="300"/>
              </a:spcBef>
              <a:defRPr sz="1100">
                <a:latin typeface="Verdana"/>
                <a:ea typeface="Verdana"/>
                <a:cs typeface="Verdana"/>
                <a:sym typeface="Verdana"/>
              </a:defRPr>
            </a:pPr>
            <a:r>
              <a:t>https://stackoverflow.com/questions/43122080/how-to-use-init-parameter-in-docker-run</a:t>
            </a:r>
          </a:p>
          <a:p>
            <a:pPr>
              <a:spcBef>
                <a:spcPts val="300"/>
              </a:spcBef>
              <a:defRPr sz="1100">
                <a:latin typeface="Verdana"/>
                <a:ea typeface="Verdana"/>
                <a:cs typeface="Verdana"/>
                <a:sym typeface="Verdana"/>
              </a:defRPr>
            </a:pPr>
          </a:p>
          <a:p>
            <a:pPr>
              <a:spcBef>
                <a:spcPts val="300"/>
              </a:spcBef>
              <a:defRPr b="1" sz="1400">
                <a:latin typeface="Verdana"/>
                <a:ea typeface="Verdana"/>
                <a:cs typeface="Verdana"/>
                <a:sym typeface="Verdana"/>
              </a:defRPr>
            </a:pPr>
            <a:r>
              <a:t>Docker 運作架構說明</a:t>
            </a:r>
            <a:endParaRPr sz="1100"/>
          </a:p>
          <a:p>
            <a:pPr>
              <a:spcBef>
                <a:spcPts val="300"/>
              </a:spcBef>
              <a:defRPr sz="1100">
                <a:latin typeface="Verdana"/>
                <a:ea typeface="Verdana"/>
                <a:cs typeface="Verdana"/>
                <a:sym typeface="Verdana"/>
              </a:defRPr>
            </a:pPr>
            <a:r>
              <a:t>Prior to the version 1.11, Docker engine was used to manage volumes, networks, containers, images etc.. Now, the Docker architecture is broken into four components: Docker engine, containerd, containerd-shm and runC. The binaries are respectively called dockerd, docker-containerd, docker-containerd-shim, and docker-runc.</a:t>
            </a:r>
          </a:p>
          <a:p>
            <a:pPr>
              <a:defRPr sz="1100">
                <a:latin typeface="Verdana"/>
                <a:ea typeface="Verdana"/>
                <a:cs typeface="Verdana"/>
                <a:sym typeface="Verdana"/>
              </a:defRPr>
            </a:pPr>
          </a:p>
          <a:p>
            <a:pPr>
              <a:spcBef>
                <a:spcPts val="300"/>
              </a:spcBef>
              <a:defRPr b="1" sz="1100">
                <a:latin typeface="Verdana"/>
                <a:ea typeface="Verdana"/>
                <a:cs typeface="Verdana"/>
                <a:sym typeface="Verdana"/>
              </a:defRPr>
            </a:pPr>
            <a:r>
              <a:t>dockerd</a:t>
            </a:r>
            <a:r>
              <a:rPr b="0"/>
              <a:t> - The Docker daemon itself. The highest level component in your list and also the only 'Docker' product listed. Provides all the nice UX features of Docker.</a:t>
            </a:r>
          </a:p>
          <a:p>
            <a:pPr>
              <a:spcBef>
                <a:spcPts val="300"/>
              </a:spcBef>
              <a:defRPr b="1" sz="1100">
                <a:latin typeface="Verdana"/>
                <a:ea typeface="Verdana"/>
                <a:cs typeface="Verdana"/>
                <a:sym typeface="Verdana"/>
              </a:defRPr>
            </a:pPr>
            <a:r>
              <a:t>(docker-)containerd</a:t>
            </a:r>
            <a:r>
              <a:rPr b="0"/>
              <a:t> - Also a daemon, listening on a Unix socket, exposes gRPC endpoints. Handles all the low-level container management tasks, storage, image distribution, network attachment, etc...</a:t>
            </a:r>
          </a:p>
          <a:p>
            <a:pPr>
              <a:spcBef>
                <a:spcPts val="300"/>
              </a:spcBef>
              <a:defRPr b="1" sz="1100">
                <a:latin typeface="Verdana"/>
                <a:ea typeface="Verdana"/>
                <a:cs typeface="Verdana"/>
                <a:sym typeface="Verdana"/>
              </a:defRPr>
            </a:pPr>
            <a:r>
              <a:t>(docker-)runc</a:t>
            </a:r>
            <a:r>
              <a:rPr b="0"/>
              <a:t> - A lightweight binary for actually running containers. Deals with the low-level interfacing with Linux capabilities like cgroups, namespaces, etc...</a:t>
            </a:r>
          </a:p>
          <a:p>
            <a:pPr>
              <a:spcBef>
                <a:spcPts val="300"/>
              </a:spcBef>
              <a:defRPr b="1" sz="1100">
                <a:latin typeface="Verdana"/>
                <a:ea typeface="Verdana"/>
                <a:cs typeface="Verdana"/>
                <a:sym typeface="Verdana"/>
              </a:defRPr>
            </a:pPr>
          </a:p>
          <a:p>
            <a:pPr>
              <a:spcBef>
                <a:spcPts val="300"/>
              </a:spcBef>
              <a:defRPr b="1" sz="1100">
                <a:latin typeface="Verdana"/>
                <a:ea typeface="Verdana"/>
                <a:cs typeface="Verdana"/>
                <a:sym typeface="Verdana"/>
              </a:defRPr>
            </a:pPr>
            <a:r>
              <a:t>docker-containerd-shim</a:t>
            </a:r>
          </a:p>
          <a:p>
            <a:pPr>
              <a:spcBef>
                <a:spcPts val="300"/>
              </a:spcBef>
              <a:defRPr sz="1100">
                <a:latin typeface="Verdana"/>
                <a:ea typeface="Verdana"/>
                <a:cs typeface="Verdana"/>
                <a:sym typeface="Verdana"/>
              </a:defRPr>
            </a:pPr>
            <a:r>
              <a:t>shim的翻译是垫片，就是修自行车的时候，用来夹在螺丝和螺母之间的小铁片。关于shim本身，网上介绍的文章很少，但是作者在 Google Groups 里有解释到shim的作用：</a:t>
            </a:r>
          </a:p>
          <a:p>
            <a:pPr>
              <a:spcBef>
                <a:spcPts val="300"/>
              </a:spcBef>
              <a:defRPr sz="1100">
                <a:latin typeface="Verdana"/>
                <a:ea typeface="Verdana"/>
                <a:cs typeface="Verdana"/>
                <a:sym typeface="Verdana"/>
              </a:defRPr>
            </a:pPr>
          </a:p>
          <a:p>
            <a:pPr>
              <a:spcBef>
                <a:spcPts val="300"/>
              </a:spcBef>
              <a:defRPr sz="1100">
                <a:latin typeface="Verdana"/>
                <a:ea typeface="Verdana"/>
                <a:cs typeface="Verdana"/>
                <a:sym typeface="Verdana"/>
              </a:defRPr>
            </a:pPr>
            <a:r>
              <a:t>https://groups.google.com/forum/#!topic/docker-dev/zaZFlvIx1_k</a:t>
            </a:r>
          </a:p>
          <a:p>
            <a:pPr>
              <a:spcBef>
                <a:spcPts val="300"/>
              </a:spcBef>
              <a:defRPr sz="1100">
                <a:latin typeface="Verdana"/>
                <a:ea typeface="Verdana"/>
                <a:cs typeface="Verdana"/>
                <a:sym typeface="Verdana"/>
              </a:defRPr>
            </a:pPr>
          </a:p>
          <a:p>
            <a:pPr>
              <a:spcBef>
                <a:spcPts val="300"/>
              </a:spcBef>
              <a:defRPr sz="1100">
                <a:latin typeface="Verdana"/>
                <a:ea typeface="Verdana"/>
                <a:cs typeface="Verdana"/>
                <a:sym typeface="Verdana"/>
              </a:defRPr>
            </a:pPr>
            <a:r>
              <a:t>1. 允许 runc 在创建&amp;运行容器之后退出</a:t>
            </a:r>
          </a:p>
          <a:p>
            <a:pPr>
              <a:spcBef>
                <a:spcPts val="300"/>
              </a:spcBef>
              <a:defRPr sz="1100">
                <a:latin typeface="Verdana"/>
                <a:ea typeface="Verdana"/>
                <a:cs typeface="Verdana"/>
                <a:sym typeface="Verdana"/>
              </a:defRPr>
            </a:pPr>
            <a:r>
              <a:t>2. 用 shim 作为容器的父进程，而不是直接用 containerd 作为容器的父进程，是为了防止这种情况：当 containerd 挂掉的时候，shim 还在，因此可以保证容器打开的文件描述符不会被关掉</a:t>
            </a:r>
          </a:p>
          <a:p>
            <a:pPr>
              <a:spcBef>
                <a:spcPts val="300"/>
              </a:spcBef>
              <a:defRPr sz="1100">
                <a:latin typeface="Verdana"/>
                <a:ea typeface="Verdana"/>
                <a:cs typeface="Verdana"/>
                <a:sym typeface="Verdana"/>
              </a:defRPr>
            </a:pPr>
            <a:r>
              <a:t>3. 依靠shim来收集&amp;报告容器的退出状态，这样就不需要 containerd 来 wait 子进程</a:t>
            </a:r>
          </a:p>
          <a:p>
            <a:pPr>
              <a:spcBef>
                <a:spcPts val="300"/>
              </a:spcBef>
              <a:defRPr sz="1100">
                <a:latin typeface="Verdana"/>
                <a:ea typeface="Verdana"/>
                <a:cs typeface="Verdana"/>
                <a:sym typeface="Verdana"/>
              </a:defRPr>
            </a:pPr>
          </a:p>
          <a:p>
            <a:pPr>
              <a:spcBef>
                <a:spcPts val="300"/>
              </a:spcBef>
              <a:defRPr sz="1100">
                <a:latin typeface="Verdana"/>
                <a:ea typeface="Verdana"/>
                <a:cs typeface="Verdana"/>
                <a:sym typeface="Verdana"/>
              </a:defRPr>
            </a:pPr>
          </a:p>
          <a:p>
            <a:pPr>
              <a:spcBef>
                <a:spcPts val="300"/>
              </a:spcBef>
              <a:defRPr b="1" sz="1100">
                <a:latin typeface="Verdana"/>
                <a:ea typeface="Verdana"/>
                <a:cs typeface="Verdana"/>
                <a:sym typeface="Verdana"/>
              </a:defRPr>
            </a:pPr>
            <a:r>
              <a:t>docker-init (主要用來防止 zombie processes)</a:t>
            </a:r>
          </a:p>
          <a:p>
            <a:pPr>
              <a:spcBef>
                <a:spcPts val="300"/>
              </a:spcBef>
              <a:defRPr sz="1100">
                <a:latin typeface="Verdana"/>
                <a:ea typeface="Verdana"/>
                <a:cs typeface="Verdana"/>
                <a:sym typeface="Verdana"/>
              </a:defRPr>
            </a:pPr>
            <a:r>
              <a:t>我们都知道UNIX系统中，1号进程是init进程，也是所有孤儿进程的父进程。而使用docker时，如果不加 --init 参数，容器中的1号进程 就是所给的ENTRYPOINT，例如下面例子中的 sh。而加上 --init 之后，1号进程就会是 tini：</a:t>
            </a:r>
          </a:p>
          <a:p>
            <a:pPr>
              <a:spcBef>
                <a:spcPts val="300"/>
              </a:spcBef>
              <a:defRPr sz="1100">
                <a:latin typeface="Verdana"/>
                <a:ea typeface="Verdana"/>
                <a:cs typeface="Verdana"/>
                <a:sym typeface="Verdana"/>
              </a:defRPr>
            </a:pPr>
          </a:p>
          <a:p>
            <a:pPr>
              <a:spcBef>
                <a:spcPts val="300"/>
              </a:spcBef>
              <a:defRPr sz="1100">
                <a:latin typeface="Verdana"/>
                <a:ea typeface="Verdana"/>
                <a:cs typeface="Verdana"/>
                <a:sym typeface="Verdana"/>
              </a:defRPr>
            </a:pPr>
            <a:r>
              <a:t>jiajun@ubuntu:~$ docker run -it busybox sh</a:t>
            </a:r>
          </a:p>
          <a:p>
            <a:pPr>
              <a:spcBef>
                <a:spcPts val="300"/>
              </a:spcBef>
              <a:defRPr sz="1100">
                <a:latin typeface="Verdana"/>
                <a:ea typeface="Verdana"/>
                <a:cs typeface="Verdana"/>
                <a:sym typeface="Verdana"/>
              </a:defRPr>
            </a:pPr>
            <a:r>
              <a:t>/ # ps aux</a:t>
            </a:r>
          </a:p>
          <a:p>
            <a:pPr>
              <a:spcBef>
                <a:spcPts val="300"/>
              </a:spcBef>
              <a:defRPr sz="1100">
                <a:latin typeface="Verdana"/>
                <a:ea typeface="Verdana"/>
                <a:cs typeface="Verdana"/>
                <a:sym typeface="Verdana"/>
              </a:defRPr>
            </a:pPr>
            <a:r>
              <a:t>PID   USER     TIME  COMMAND</a:t>
            </a:r>
          </a:p>
          <a:p>
            <a:pPr>
              <a:spcBef>
                <a:spcPts val="300"/>
              </a:spcBef>
              <a:defRPr sz="1100">
                <a:latin typeface="Verdana"/>
                <a:ea typeface="Verdana"/>
                <a:cs typeface="Verdana"/>
                <a:sym typeface="Verdana"/>
              </a:defRPr>
            </a:pPr>
            <a:r>
              <a:t>    1 root      0:00 sh</a:t>
            </a:r>
          </a:p>
          <a:p>
            <a:pPr>
              <a:spcBef>
                <a:spcPts val="300"/>
              </a:spcBef>
              <a:defRPr sz="1100">
                <a:latin typeface="Verdana"/>
                <a:ea typeface="Verdana"/>
                <a:cs typeface="Verdana"/>
                <a:sym typeface="Verdana"/>
              </a:defRPr>
            </a:pPr>
            <a:r>
              <a:t>    6 root      0:00 ps aux</a:t>
            </a:r>
          </a:p>
          <a:p>
            <a:pPr>
              <a:spcBef>
                <a:spcPts val="300"/>
              </a:spcBef>
              <a:defRPr sz="1100">
                <a:latin typeface="Verdana"/>
                <a:ea typeface="Verdana"/>
                <a:cs typeface="Verdana"/>
                <a:sym typeface="Verdana"/>
              </a:defRPr>
            </a:pPr>
            <a:r>
              <a:t>/ # exit</a:t>
            </a:r>
          </a:p>
          <a:p>
            <a:pPr>
              <a:spcBef>
                <a:spcPts val="300"/>
              </a:spcBef>
              <a:defRPr sz="1100">
                <a:latin typeface="Verdana"/>
                <a:ea typeface="Verdana"/>
                <a:cs typeface="Verdana"/>
                <a:sym typeface="Verdana"/>
              </a:defRPr>
            </a:pPr>
            <a:r>
              <a:t>jiajun@ubuntu:~$ docker run -it --init busybox sh</a:t>
            </a:r>
          </a:p>
          <a:p>
            <a:pPr>
              <a:spcBef>
                <a:spcPts val="300"/>
              </a:spcBef>
              <a:defRPr sz="1100">
                <a:latin typeface="Verdana"/>
                <a:ea typeface="Verdana"/>
                <a:cs typeface="Verdana"/>
                <a:sym typeface="Verdana"/>
              </a:defRPr>
            </a:pPr>
            <a:r>
              <a:t>/ # ps aux</a:t>
            </a:r>
          </a:p>
          <a:p>
            <a:pPr>
              <a:spcBef>
                <a:spcPts val="300"/>
              </a:spcBef>
              <a:defRPr sz="1100">
                <a:latin typeface="Verdana"/>
                <a:ea typeface="Verdana"/>
                <a:cs typeface="Verdana"/>
                <a:sym typeface="Verdana"/>
              </a:defRPr>
            </a:pPr>
            <a:r>
              <a:t>PID   USER     TIME  COMMAND</a:t>
            </a:r>
          </a:p>
          <a:p>
            <a:pPr>
              <a:spcBef>
                <a:spcPts val="300"/>
              </a:spcBef>
              <a:defRPr sz="1100">
                <a:latin typeface="Verdana"/>
                <a:ea typeface="Verdana"/>
                <a:cs typeface="Verdana"/>
                <a:sym typeface="Verdana"/>
              </a:defRPr>
            </a:pPr>
            <a:r>
              <a:t>    1 root      0:00 /dev/init -- sh</a:t>
            </a:r>
          </a:p>
          <a:p>
            <a:pPr>
              <a:spcBef>
                <a:spcPts val="300"/>
              </a:spcBef>
              <a:defRPr sz="1100">
                <a:latin typeface="Verdana"/>
                <a:ea typeface="Verdana"/>
                <a:cs typeface="Verdana"/>
                <a:sym typeface="Verdana"/>
              </a:defRPr>
            </a:pPr>
            <a:r>
              <a:t>    6 root      0:00 sh</a:t>
            </a:r>
          </a:p>
          <a:p>
            <a:pPr>
              <a:spcBef>
                <a:spcPts val="300"/>
              </a:spcBef>
              <a:defRPr sz="1100">
                <a:latin typeface="Verdana"/>
                <a:ea typeface="Verdana"/>
                <a:cs typeface="Verdana"/>
                <a:sym typeface="Verdana"/>
              </a:defRPr>
            </a:pPr>
            <a:r>
              <a:t>    7 root      0:00 ps aux</a:t>
            </a:r>
          </a:p>
          <a:p>
            <a:pPr>
              <a:spcBef>
                <a:spcPts val="300"/>
              </a:spcBef>
              <a:defRPr sz="1100">
                <a:latin typeface="Verdana"/>
                <a:ea typeface="Verdana"/>
                <a:cs typeface="Verdana"/>
                <a:sym typeface="Verdana"/>
              </a:defRPr>
            </a:pPr>
            <a:r>
              <a:t>/ # exit</a:t>
            </a:r>
          </a:p>
          <a:p>
            <a:pPr>
              <a:spcBef>
                <a:spcPts val="300"/>
              </a:spcBef>
              <a:defRPr b="1" sz="1100">
                <a:latin typeface="Verdana"/>
                <a:ea typeface="Verdana"/>
                <a:cs typeface="Verdana"/>
                <a:sym typeface="Verdana"/>
              </a:defRPr>
            </a:pPr>
          </a:p>
          <a:p>
            <a:pPr>
              <a:spcBef>
                <a:spcPts val="300"/>
              </a:spcBef>
              <a:defRPr b="1" sz="1100">
                <a:latin typeface="Verdana"/>
                <a:ea typeface="Verdana"/>
                <a:cs typeface="Verdana"/>
                <a:sym typeface="Verdana"/>
              </a:defRPr>
            </a:pPr>
            <a:r>
              <a:t>docker-proxy</a:t>
            </a:r>
          </a:p>
          <a:p>
            <a:pPr>
              <a:spcBef>
                <a:spcPts val="300"/>
              </a:spcBef>
              <a:defRPr sz="1100">
                <a:latin typeface="Verdana"/>
                <a:ea typeface="Verdana"/>
                <a:cs typeface="Verdana"/>
                <a:sym typeface="Verdana"/>
              </a:defRPr>
            </a:pPr>
            <a:r>
              <a:t>我猜测这个是用来做端口映射的，因为——名字里有proxy嘛，还能用来干啥，因此就验证一下：</a:t>
            </a:r>
          </a:p>
          <a:p>
            <a:pPr>
              <a:spcBef>
                <a:spcPts val="300"/>
              </a:spcBef>
              <a:defRPr sz="1100">
                <a:latin typeface="Verdana"/>
                <a:ea typeface="Verdana"/>
                <a:cs typeface="Verdana"/>
                <a:sym typeface="Verdana"/>
              </a:defRPr>
            </a:pPr>
          </a:p>
          <a:p>
            <a:pPr>
              <a:spcBef>
                <a:spcPts val="300"/>
              </a:spcBef>
              <a:defRPr sz="1100">
                <a:latin typeface="Verdana"/>
                <a:ea typeface="Verdana"/>
                <a:cs typeface="Verdana"/>
                <a:sym typeface="Verdana"/>
              </a:defRPr>
            </a:pPr>
            <a:r>
              <a:t>jiajun@ubuntu:~$ docker run -d -p 10010:10010 busybox sleep 10000</a:t>
            </a:r>
          </a:p>
          <a:p>
            <a:pPr>
              <a:spcBef>
                <a:spcPts val="300"/>
              </a:spcBef>
              <a:defRPr sz="1100">
                <a:latin typeface="Verdana"/>
                <a:ea typeface="Verdana"/>
                <a:cs typeface="Verdana"/>
                <a:sym typeface="Verdana"/>
              </a:defRPr>
            </a:pPr>
            <a:r>
              <a:t>be88279118ad7f8cfd3d418db00872aa4f3b1753278b67c28727f16d68f37ae5</a:t>
            </a:r>
          </a:p>
          <a:p>
            <a:pPr>
              <a:spcBef>
                <a:spcPts val="300"/>
              </a:spcBef>
              <a:defRPr sz="1100">
                <a:latin typeface="Verdana"/>
                <a:ea typeface="Verdana"/>
                <a:cs typeface="Verdana"/>
                <a:sym typeface="Verdana"/>
              </a:defRPr>
            </a:pPr>
            <a:r>
              <a:t>jiajun@ubuntu:~$ docker ps</a:t>
            </a:r>
          </a:p>
          <a:p>
            <a:pPr>
              <a:spcBef>
                <a:spcPts val="300"/>
              </a:spcBef>
              <a:defRPr sz="1100">
                <a:latin typeface="Verdana"/>
                <a:ea typeface="Verdana"/>
                <a:cs typeface="Verdana"/>
                <a:sym typeface="Verdana"/>
              </a:defRPr>
            </a:pPr>
            <a:r>
              <a:t>CONTAINER ID        IMAGE               COMMAND             CREATED             STATUS              PORTS                      NAMES</a:t>
            </a:r>
          </a:p>
          <a:p>
            <a:pPr>
              <a:spcBef>
                <a:spcPts val="300"/>
              </a:spcBef>
              <a:defRPr sz="1100">
                <a:latin typeface="Verdana"/>
                <a:ea typeface="Verdana"/>
                <a:cs typeface="Verdana"/>
                <a:sym typeface="Verdana"/>
              </a:defRPr>
            </a:pPr>
            <a:r>
              <a:t>be88279118ad        busybox             "sleep 10000"       2 seconds ago       Up 1 second         0.0.0.0:10010-&gt;10010/tcp   awesome_jackson</a:t>
            </a:r>
          </a:p>
          <a:p>
            <a:pPr>
              <a:spcBef>
                <a:spcPts val="300"/>
              </a:spcBef>
              <a:defRPr sz="1100">
                <a:latin typeface="Verdana"/>
                <a:ea typeface="Verdana"/>
                <a:cs typeface="Verdana"/>
                <a:sym typeface="Verdana"/>
              </a:defRPr>
            </a:pPr>
            <a:r>
              <a:t>jiajun@ubuntu:~$ ps aux | grep docker</a:t>
            </a:r>
          </a:p>
          <a:p>
            <a:pPr>
              <a:spcBef>
                <a:spcPts val="300"/>
              </a:spcBef>
              <a:defRPr sz="1100">
                <a:latin typeface="Verdana"/>
                <a:ea typeface="Verdana"/>
                <a:cs typeface="Verdana"/>
                <a:sym typeface="Verdana"/>
              </a:defRPr>
            </a:pPr>
            <a:r>
              <a:t>root        897  0.1  3.8 736592 78444 ?        Ssl  06:20   0:33 /usr/bin/dockerd -H fd://</a:t>
            </a:r>
          </a:p>
          <a:p>
            <a:pPr>
              <a:spcBef>
                <a:spcPts val="300"/>
              </a:spcBef>
              <a:defRPr sz="1100">
                <a:latin typeface="Verdana"/>
                <a:ea typeface="Verdana"/>
                <a:cs typeface="Verdana"/>
                <a:sym typeface="Verdana"/>
              </a:defRPr>
            </a:pPr>
            <a:r>
              <a:t>root       1188  0.0  1.8 665876 37964 ?        Ssl  06:20   0:25 docker-containerd --config /var/run/docker/containerd/containerd.toml</a:t>
            </a:r>
          </a:p>
          <a:p>
            <a:pPr>
              <a:spcBef>
                <a:spcPts val="300"/>
              </a:spcBef>
              <a:defRPr sz="1100">
                <a:latin typeface="Verdana"/>
                <a:ea typeface="Verdana"/>
                <a:cs typeface="Verdana"/>
                <a:sym typeface="Verdana"/>
              </a:defRPr>
            </a:pPr>
            <a:r>
              <a:t>root       5579  0.0  0.1 378868  3076 ?        Sl   14:57   0:00 /usr/bin/docker-proxy -proto tcp -host-ip 0.0.0.0 -host-port 10010 -container-ip 172.17.0.2 -container-port 10010</a:t>
            </a:r>
          </a:p>
          <a:p>
            <a:pPr>
              <a:spcBef>
                <a:spcPts val="300"/>
              </a:spcBef>
              <a:defRPr sz="1100">
                <a:latin typeface="Verdana"/>
                <a:ea typeface="Verdana"/>
                <a:cs typeface="Verdana"/>
                <a:sym typeface="Verdana"/>
              </a:defRPr>
            </a:pPr>
            <a:r>
              <a:t>root       5585  0.0  0.1   7376  3808 ?        Sl   14:57   0:00 docker-containerd-shim -namespace moby -workdir /var/lib/docker/containerd/daemon/io.containerd.runtime.v1.linux/moby/be88279118ad7f8cfd3d418db00872aa4f3b1753278b67c28727f16d68f37ae5 -address /var/run/docker/containerd/docker-containerd.sock -containerd-binary /usr/bin/docker-containerd -runtime-root /var/run/docker/runtime-runc</a:t>
            </a:r>
          </a:p>
          <a:p>
            <a:pPr>
              <a:spcBef>
                <a:spcPts val="300"/>
              </a:spcBef>
              <a:defRPr sz="1100">
                <a:latin typeface="Verdana"/>
                <a:ea typeface="Verdana"/>
                <a:cs typeface="Verdana"/>
                <a:sym typeface="Verdana"/>
              </a:defRPr>
            </a:pPr>
            <a:r>
              <a:t>jiajun     5666  0.0  0.0  13136  1076 pts/0    S+   14:57   0:00 grep --color=auto docker</a:t>
            </a:r>
          </a:p>
          <a:p>
            <a:pPr>
              <a:spcBef>
                <a:spcPts val="300"/>
              </a:spcBef>
              <a:defRPr sz="1100">
                <a:latin typeface="Verdana"/>
                <a:ea typeface="Verdana"/>
                <a:cs typeface="Verdana"/>
                <a:sym typeface="Verdana"/>
              </a:defRPr>
            </a:pPr>
            <a:r>
              <a:t>可以看到这么一行 /usr/bin/docker-proxy -proto tcp -host-ip 0.0.0.0 -host-port 10010 -container-ip 172.17.0.2 -container-port 10010，其底层是使用iptables来完成的，参考：https://windsock.io/the-docker-proxy/。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4" name="Shape 774"/>
          <p:cNvSpPr/>
          <p:nvPr>
            <p:ph type="sldImg"/>
          </p:nvPr>
        </p:nvSpPr>
        <p:spPr>
          <a:prstGeom prst="rect">
            <a:avLst/>
          </a:prstGeom>
        </p:spPr>
        <p:txBody>
          <a:bodyPr/>
          <a:lstStyle/>
          <a:p>
            <a:pPr/>
          </a:p>
        </p:txBody>
      </p:sp>
      <p:sp>
        <p:nvSpPr>
          <p:cNvPr id="775" name="Shape 775"/>
          <p:cNvSpPr/>
          <p:nvPr>
            <p:ph type="body" sz="quarter" idx="1"/>
          </p:nvPr>
        </p:nvSpPr>
        <p:spPr>
          <a:prstGeom prst="rect">
            <a:avLst/>
          </a:prstGeom>
        </p:spPr>
        <p:txBody>
          <a:bodyPr/>
          <a:lstStyle/>
          <a:p>
            <a:pPr>
              <a:defRPr b="1"/>
            </a:pPr>
            <a:r>
              <a:t>1.[Day3] 淺談 Container 實現原理, 探討 OCI 實作</a:t>
            </a:r>
          </a:p>
          <a:p>
            <a:pPr/>
            <a:r>
              <a:t>https://ithelp.ithome.com.tw/articles/10216880</a:t>
            </a:r>
          </a:p>
          <a:p>
            <a:pPr>
              <a:defRPr b="1"/>
            </a:pPr>
            <a:r>
              <a:t>2. Breaking out of Docker via runC – Explaining CVE-2019-5736 (有非常詳細說明)</a:t>
            </a:r>
          </a:p>
          <a:p>
            <a:pPr/>
            <a:r>
              <a:t>https://www.twistlock.com/labs-blog/breaking-docker-via-runc-explaining-cve-2019-5736/</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9" name="Shape 779"/>
          <p:cNvSpPr/>
          <p:nvPr>
            <p:ph type="sldImg"/>
          </p:nvPr>
        </p:nvSpPr>
        <p:spPr>
          <a:prstGeom prst="rect">
            <a:avLst/>
          </a:prstGeom>
        </p:spPr>
        <p:txBody>
          <a:bodyPr/>
          <a:lstStyle/>
          <a:p>
            <a:pPr/>
          </a:p>
        </p:txBody>
      </p:sp>
      <p:sp>
        <p:nvSpPr>
          <p:cNvPr id="780" name="Shape 780"/>
          <p:cNvSpPr/>
          <p:nvPr>
            <p:ph type="body" sz="quarter" idx="1"/>
          </p:nvPr>
        </p:nvSpPr>
        <p:spPr>
          <a:prstGeom prst="rect">
            <a:avLst/>
          </a:prstGeom>
        </p:spPr>
        <p:txBody>
          <a:bodyPr/>
          <a:lstStyle/>
          <a:p>
            <a:pPr>
              <a:defRPr b="1"/>
            </a:pPr>
            <a:r>
              <a:t>1. [Day3] 淺談 Container 實現原理, 探討 OCI 實作</a:t>
            </a:r>
          </a:p>
          <a:p>
            <a:pPr/>
            <a:r>
              <a:t>https://ithelp.ithome.com.tw/articles/10216880</a:t>
            </a:r>
          </a:p>
          <a:p>
            <a:pPr>
              <a:defRPr b="1"/>
            </a:pPr>
          </a:p>
          <a:p>
            <a:pPr>
              <a:defRPr b="1"/>
            </a:pPr>
            <a:r>
              <a:t>OCI (Open Container Initiatives) - Implementation</a:t>
            </a:r>
          </a:p>
          <a:p>
            <a:pPr/>
            <a:r>
              <a:t>OCI 本身包含了 Runtime 以及 Image 兩個規範，而 Runtime (runc) 尤其重要，畢竟其規範了 Container 的生命週期操作以及相關的設定。</a:t>
            </a:r>
          </a:p>
          <a:p>
            <a:pPr/>
          </a:p>
          <a:p>
            <a:pPr>
              <a:defRPr b="1"/>
            </a:pPr>
            <a:r>
              <a:t>LibContainer Overview : </a:t>
            </a:r>
            <a:r>
              <a:rPr>
                <a:latin typeface="+mn-lt"/>
                <a:ea typeface="+mn-ea"/>
                <a:cs typeface="+mn-cs"/>
                <a:sym typeface="Helvetica"/>
              </a:rPr>
              <a:t>用來取代 第一代 </a:t>
            </a:r>
            <a:r>
              <a:t>Docker Engine (Ubuntu LXC)</a:t>
            </a:r>
          </a:p>
          <a:p>
            <a:pPr/>
            <a:r>
              <a:t>Libcontainer is now the default docker execution environment(</a:t>
            </a:r>
            <a:r>
              <a:rPr b="1"/>
              <a:t>since version 0.9</a:t>
            </a:r>
            <a:r>
              <a:t>) . It is driver (named native) and a library.</a:t>
            </a:r>
          </a:p>
          <a:p>
            <a:pPr/>
            <a:r>
              <a:t>In other words, it is a replacement (since version 0.9) for formerly LXC execution environment (that can be easily brought back using -e switch).</a:t>
            </a:r>
          </a:p>
          <a:p>
            <a:pPr/>
            <a:r>
              <a:t>This library is developed by docker.io, written in go and C/C++, in order to support a wider range of isolation technologies. It also can be used in python through python bindings.</a:t>
            </a:r>
          </a:p>
          <a:p>
            <a:pPr/>
          </a:p>
          <a:p>
            <a:pPr/>
          </a:p>
          <a:p>
            <a:pPr>
              <a:defRPr b="1"/>
            </a:pPr>
            <a:r>
              <a:t>A serious security flaw in runC can result in root privilege escalation in Docker and Kubernetes (2019/02/1)</a:t>
            </a:r>
          </a:p>
          <a:p>
            <a:pPr/>
            <a:r>
              <a:t>https://snyk.io/blog/a-serious-security-flaw-in-runc-can-result-in-root-privilege-escalation-in-docker-and-kubernetes/</a:t>
            </a:r>
          </a:p>
          <a:p>
            <a:pPr>
              <a:defRPr b="1"/>
            </a:pPr>
          </a:p>
          <a:p>
            <a:pPr>
              <a:defRPr b="1"/>
            </a:pPr>
            <a:r>
              <a:t>以下命令顯示 runc 沒被破壞</a:t>
            </a:r>
          </a:p>
          <a:p>
            <a:pPr>
              <a:defRPr b="1"/>
            </a:pPr>
            <a:r>
              <a:t>$ sudo tail -c 100 /usr/bin/runc | xxd</a:t>
            </a:r>
          </a:p>
          <a:p>
            <a:pPr/>
            <a:r>
              <a:t>00000000: 0000 0000 3400 0000 0000 0000 0000 0000  ....4...........</a:t>
            </a:r>
          </a:p>
          <a:p>
            <a:pPr/>
            <a:r>
              <a:t>00000010: 0000 0000 0400 0000 0000 0000 0000 0000  ................</a:t>
            </a:r>
          </a:p>
          <a:p>
            <a:pPr/>
            <a:r>
              <a:t>00000020: 0000 0000 0100 0000 0300 0000 0000 0000  ................</a:t>
            </a:r>
          </a:p>
          <a:p>
            <a:pPr/>
            <a:r>
              <a:t>00000030: 0000 0000 0000 0000 0000 0000 9498 d300  ................</a:t>
            </a:r>
          </a:p>
          <a:p>
            <a:pPr/>
            <a:r>
              <a:t>00000040: 0000 0000 2d01 0000 0000 0000 0000 0000  ....-...........</a:t>
            </a:r>
          </a:p>
          <a:p>
            <a:pPr/>
            <a:r>
              <a:t>00000050: 0000 0000 0100 0000 0000 0000 0000 0000  ................</a:t>
            </a:r>
          </a:p>
          <a:p>
            <a:pPr/>
            <a:r>
              <a:t>00000060: 0000 0000                                ....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4" name="Shape 784"/>
          <p:cNvSpPr/>
          <p:nvPr>
            <p:ph type="sldImg"/>
          </p:nvPr>
        </p:nvSpPr>
        <p:spPr>
          <a:prstGeom prst="rect">
            <a:avLst/>
          </a:prstGeom>
        </p:spPr>
        <p:txBody>
          <a:bodyPr/>
          <a:lstStyle/>
          <a:p>
            <a:pPr/>
          </a:p>
        </p:txBody>
      </p:sp>
      <p:sp>
        <p:nvSpPr>
          <p:cNvPr id="785" name="Shape 785"/>
          <p:cNvSpPr/>
          <p:nvPr>
            <p:ph type="body" sz="quarter" idx="1"/>
          </p:nvPr>
        </p:nvSpPr>
        <p:spPr>
          <a:prstGeom prst="rect">
            <a:avLst/>
          </a:prstGeom>
        </p:spPr>
        <p:txBody>
          <a:bodyPr/>
          <a:lstStyle/>
          <a:p>
            <a:pPr>
              <a:spcBef>
                <a:spcPts val="0"/>
              </a:spcBef>
              <a:defRPr b="1"/>
            </a:pPr>
            <a:r>
              <a:t>1. Install Docker CE from binaries </a:t>
            </a:r>
          </a:p>
          <a:p>
            <a:pPr>
              <a:spcBef>
                <a:spcPts val="0"/>
              </a:spcBef>
            </a:pPr>
            <a:r>
              <a:t>https://docs.docker.com/engine/installation/linux/docker-ce/binaries/</a:t>
            </a:r>
          </a:p>
          <a:p>
            <a:pPr>
              <a:spcBef>
                <a:spcPts val="0"/>
              </a:spcBef>
              <a:defRPr b="1">
                <a:latin typeface="+mn-lt"/>
                <a:ea typeface="+mn-ea"/>
                <a:cs typeface="+mn-cs"/>
                <a:sym typeface="Helvetica"/>
              </a:defRPr>
            </a:pPr>
            <a:r>
              <a:t>2. 直接下載 </a:t>
            </a:r>
            <a:r>
              <a:rPr>
                <a:latin typeface="+mj-lt"/>
                <a:ea typeface="+mj-ea"/>
                <a:cs typeface="+mj-cs"/>
                <a:sym typeface="Arial"/>
              </a:rPr>
              <a:t>Docker </a:t>
            </a:r>
            <a:r>
              <a:t>執行檔</a:t>
            </a:r>
            <a:endParaRPr>
              <a:latin typeface="+mj-lt"/>
              <a:ea typeface="+mj-ea"/>
              <a:cs typeface="+mj-cs"/>
              <a:sym typeface="Arial"/>
            </a:endParaRPr>
          </a:p>
          <a:p>
            <a:pPr>
              <a:spcBef>
                <a:spcPts val="0"/>
              </a:spcBef>
            </a:pPr>
            <a:r>
              <a:t>https://download.docker.com/linux/static/stable/x86_64/</a:t>
            </a:r>
          </a:p>
          <a:p>
            <a:pPr>
              <a:spcBef>
                <a:spcPts val="0"/>
              </a:spcBef>
              <a:defRPr b="1"/>
            </a:pPr>
            <a:r>
              <a:t>3. Docker API via the Unix socket.md</a:t>
            </a:r>
          </a:p>
          <a:p>
            <a:pPr>
              <a:spcBef>
                <a:spcPts val="0"/>
              </a:spcBef>
            </a:pPr>
            <a:r>
              <a:t>https://gist.github.com/patrickmslatteryvt/1d9e5212fe96e19f111cb7a0f8d498fb</a:t>
            </a:r>
          </a:p>
          <a:p>
            <a:pPr>
              <a:spcBef>
                <a:spcPts val="0"/>
              </a:spcBef>
              <a:defRPr b="1"/>
            </a:pPr>
            <a:r>
              <a:t>4. About /var/run/docker.sock</a:t>
            </a:r>
          </a:p>
          <a:p>
            <a:pPr>
              <a:spcBef>
                <a:spcPts val="0"/>
              </a:spcBef>
            </a:pPr>
            <a:r>
              <a:t>https://medium.com/lucjuggery/about-var-run-docker-sock-3bfd276e12fd?mkt_tok=eyJpIjoiWkRKaE1qY3pZV1V3T0RVeiIsInQiOiJ0NVZ0S1RWb3pJV2hFUmVJQ2Z1SDFWS2o1ZHVoOHdJSzRrczhXeHhqNlB2WE1nWVwvSzBqdk12OFluV1cxTVpIZ2dsWUFqU0puQXAyQVRKV0VNVUpXTGR2aWJ3dnJSZUFkbGhvSjM1MmRwWUQ3bmFEWlV1eUhUYkhkNjcxbk0wRDUifQ%3D%3D</a:t>
            </a:r>
          </a:p>
          <a:p>
            <a:pPr/>
          </a:p>
          <a:p>
            <a:pPr>
              <a:defRPr b="1"/>
            </a:pPr>
            <a:r>
              <a:t>如沒重新啟動 ssn763, 之前 unshare process 會在 rootfs/proc 這目錄, 存之前 process 資訊</a:t>
            </a:r>
          </a:p>
          <a:p>
            <a:pPr/>
            <a:r>
              <a:t>$ sudo rm -r rootfs; mkdir rootfs; tar xf www/alpine.tar -C ~/rootfs</a:t>
            </a:r>
          </a:p>
          <a:p>
            <a:pPr/>
          </a:p>
          <a:p>
            <a:pPr>
              <a:defRPr b="1"/>
            </a:pPr>
            <a:r>
              <a:t>其他作業系統, 可下載與安裝 Docker CE from binaries (有包含 runc)</a:t>
            </a:r>
          </a:p>
          <a:p>
            <a:pPr>
              <a:defRPr b="1"/>
            </a:pPr>
            <a:r>
              <a:rPr b="0"/>
              <a:t>$</a:t>
            </a:r>
            <a:r>
              <a:t> wget https://download.docker.com/linux/static/stable/x86_64/docker-19.03.8.tgz</a:t>
            </a:r>
          </a:p>
          <a:p>
            <a:pPr>
              <a:defRPr b="1"/>
            </a:pPr>
          </a:p>
          <a:p>
            <a:pPr>
              <a:defRPr b="1"/>
            </a:pPr>
            <a:r>
              <a:rPr b="0"/>
              <a:t>$</a:t>
            </a:r>
            <a:r>
              <a:t> tar xvfz docker-19.03.8.tgz -C /tmp</a:t>
            </a:r>
          </a:p>
          <a:p>
            <a:pPr/>
            <a:r>
              <a:t>docker/</a:t>
            </a:r>
          </a:p>
          <a:p>
            <a:pPr/>
            <a:r>
              <a:t>docker/containerd</a:t>
            </a:r>
          </a:p>
          <a:p>
            <a:pPr/>
            <a:r>
              <a:t>docker/docker</a:t>
            </a:r>
          </a:p>
          <a:p>
            <a:pPr/>
            <a:r>
              <a:t>docker/ctr</a:t>
            </a:r>
          </a:p>
          <a:p>
            <a:pPr/>
            <a:r>
              <a:t>docker/dockerd</a:t>
            </a:r>
          </a:p>
          <a:p>
            <a:pPr/>
            <a:r>
              <a:t>docker/runc</a:t>
            </a:r>
          </a:p>
          <a:p>
            <a:pPr/>
            <a:r>
              <a:t>docker/docker-proxy</a:t>
            </a:r>
          </a:p>
          <a:p>
            <a:pPr/>
            <a:r>
              <a:t>docker/docker-init</a:t>
            </a:r>
          </a:p>
          <a:p>
            <a:pPr/>
            <a:r>
              <a:t>docker/containerd-shim</a:t>
            </a:r>
          </a:p>
          <a:p>
            <a:pPr>
              <a:defRPr b="1"/>
            </a:pPr>
          </a:p>
          <a:p>
            <a:pPr>
              <a:defRPr b="1"/>
            </a:pPr>
            <a:r>
              <a:rPr b="0"/>
              <a:t>$</a:t>
            </a:r>
            <a:r>
              <a:t> sudo cp /tmp/docker/*  /usr/bin/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1" name="Shape 791"/>
          <p:cNvSpPr/>
          <p:nvPr>
            <p:ph type="sldImg"/>
          </p:nvPr>
        </p:nvSpPr>
        <p:spPr>
          <a:prstGeom prst="rect">
            <a:avLst/>
          </a:prstGeom>
        </p:spPr>
        <p:txBody>
          <a:bodyPr/>
          <a:lstStyle/>
          <a:p>
            <a:pPr/>
          </a:p>
        </p:txBody>
      </p:sp>
      <p:sp>
        <p:nvSpPr>
          <p:cNvPr id="792" name="Shape 792"/>
          <p:cNvSpPr/>
          <p:nvPr>
            <p:ph type="body" sz="quarter" idx="1"/>
          </p:nvPr>
        </p:nvSpPr>
        <p:spPr>
          <a:prstGeom prst="rect">
            <a:avLst/>
          </a:prstGeom>
        </p:spPr>
        <p:txBody>
          <a:bodyPr/>
          <a:lstStyle/>
          <a:p>
            <a:pPr/>
            <a:r>
              <a:t>自行準備 Container 電腦的系統檔案及目錄</a:t>
            </a:r>
          </a:p>
          <a:p>
            <a:pPr/>
          </a:p>
          <a:p>
            <a:pPr/>
            <a:r>
              <a:t>$ mkdir -p r2d2/rootfs/{bin,lib/x86_64-linux-gnu,lib64,usr/{bin,sbin},sbin}</a:t>
            </a:r>
          </a:p>
          <a:p>
            <a:pPr/>
          </a:p>
          <a:p>
            <a:pPr/>
            <a:r>
              <a:t>$ cd r2d2</a:t>
            </a:r>
          </a:p>
          <a:p>
            <a:pPr/>
            <a:r>
              <a:t>$ tree rootfs</a:t>
            </a:r>
          </a:p>
          <a:p>
            <a:pPr/>
            <a:r>
              <a:t>rootfs</a:t>
            </a:r>
          </a:p>
          <a:p>
            <a:pPr/>
            <a:r>
              <a:t>├── bin</a:t>
            </a:r>
          </a:p>
          <a:p>
            <a:pPr/>
            <a:r>
              <a:t>├── lib</a:t>
            </a:r>
          </a:p>
          <a:p>
            <a:pPr/>
            <a:r>
              <a:t>│   └── x86_64-linux-gnu</a:t>
            </a:r>
          </a:p>
          <a:p>
            <a:pPr/>
            <a:r>
              <a:t>├── lib64</a:t>
            </a:r>
          </a:p>
          <a:p>
            <a:pPr/>
            <a:r>
              <a:t>├── sbin</a:t>
            </a:r>
          </a:p>
          <a:p>
            <a:pPr/>
            <a:r>
              <a:t>└── usr</a:t>
            </a:r>
          </a:p>
          <a:p>
            <a:pPr/>
            <a:r>
              <a:t>    ├── bin</a:t>
            </a:r>
          </a:p>
          <a:p>
            <a:pPr/>
            <a:r>
              <a:t>    └── sbin</a:t>
            </a:r>
          </a:p>
          <a:p>
            <a:pPr/>
          </a:p>
          <a:p>
            <a:pPr/>
            <a:r>
              <a:t>複製 sh 命令檔及相依程式庫</a:t>
            </a:r>
          </a:p>
          <a:p>
            <a:pPr/>
            <a:r>
              <a:t>$ which sh</a:t>
            </a:r>
          </a:p>
          <a:p>
            <a:pPr/>
            <a:r>
              <a:t>/bin/sh</a:t>
            </a:r>
          </a:p>
          <a:p>
            <a:pPr/>
            <a:r>
              <a:t>$ ldd -d /bin/sh</a:t>
            </a:r>
          </a:p>
          <a:p>
            <a:pPr/>
            <a:r>
              <a:t>   linux-vdso.so.1 (0x00007ffc78ff5000)</a:t>
            </a:r>
          </a:p>
          <a:p>
            <a:pPr/>
            <a:r>
              <a:t>   libc.so.6 =&gt; /lib/x86_64-linux-gnu/libc.so.6 (0x00007fa42b2a0000)</a:t>
            </a:r>
          </a:p>
          <a:p>
            <a:pPr/>
            <a:r>
              <a:t>   /lib64/ld-linux-x86-64.so.2 (0x00007fa42b8b1000)</a:t>
            </a:r>
          </a:p>
          <a:p>
            <a:pPr/>
          </a:p>
          <a:p>
            <a:pPr/>
            <a:r>
              <a:t>$ cp /bin/sh rootfs/bin; cp /usr/bin/sleep  rootfs/bin/; cp /lib/x86_64-linux-gnu/libc.so.6 rootfs/lib/x86_64-linux-gnu/; cp /lib64/ld-linux-x86-64.so.2 rootfs/lib64/</a:t>
            </a:r>
          </a:p>
          <a:p>
            <a:pPr/>
          </a:p>
          <a:p>
            <a:pPr/>
            <a:r>
              <a:t>$ sudo chown -R root:root rootfs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6" name="Shape 796"/>
          <p:cNvSpPr/>
          <p:nvPr>
            <p:ph type="sldImg"/>
          </p:nvPr>
        </p:nvSpPr>
        <p:spPr>
          <a:prstGeom prst="rect">
            <a:avLst/>
          </a:prstGeom>
        </p:spPr>
        <p:txBody>
          <a:bodyPr/>
          <a:lstStyle/>
          <a:p>
            <a:pPr/>
          </a:p>
        </p:txBody>
      </p:sp>
      <p:sp>
        <p:nvSpPr>
          <p:cNvPr id="797" name="Shape 797"/>
          <p:cNvSpPr/>
          <p:nvPr>
            <p:ph type="body" sz="quarter" idx="1"/>
          </p:nvPr>
        </p:nvSpPr>
        <p:spPr>
          <a:prstGeom prst="rect">
            <a:avLst/>
          </a:prstGeom>
        </p:spPr>
        <p:txBody>
          <a:bodyPr/>
          <a:lstStyle/>
          <a:p>
            <a:pPr>
              <a:lnSpc>
                <a:spcPct val="80000"/>
              </a:lnSpc>
              <a:spcBef>
                <a:spcPts val="200"/>
              </a:spcBef>
              <a:defRPr b="1"/>
            </a:pPr>
            <a:r>
              <a:t>手動安裝 busybox</a:t>
            </a:r>
          </a:p>
          <a:p>
            <a:pPr>
              <a:lnSpc>
                <a:spcPct val="80000"/>
              </a:lnSpc>
              <a:spcBef>
                <a:spcPts val="200"/>
              </a:spcBef>
              <a:defRPr b="1"/>
            </a:pPr>
            <a:r>
              <a:t>$ sudo runc run bb8</a:t>
            </a:r>
          </a:p>
          <a:p>
            <a:pPr>
              <a:lnSpc>
                <a:spcPct val="80000"/>
              </a:lnSpc>
              <a:spcBef>
                <a:spcPts val="200"/>
              </a:spcBef>
            </a:pPr>
            <a:r>
              <a:t># busybox --install -s</a:t>
            </a:r>
          </a:p>
          <a:p>
            <a:pPr>
              <a:lnSpc>
                <a:spcPct val="80000"/>
              </a:lnSpc>
              <a:spcBef>
                <a:spcPts val="200"/>
              </a:spcBef>
            </a:pPr>
            <a:r>
              <a:t># hostname </a:t>
            </a:r>
          </a:p>
          <a:p>
            <a:pPr>
              <a:lnSpc>
                <a:spcPct val="80000"/>
              </a:lnSpc>
              <a:spcBef>
                <a:spcPts val="200"/>
              </a:spcBef>
            </a:pPr>
            <a:r>
              <a:t>runc</a:t>
            </a:r>
          </a:p>
          <a:p>
            <a:pPr>
              <a:lnSpc>
                <a:spcPct val="80000"/>
              </a:lnSpc>
              <a:spcBef>
                <a:spcPts val="200"/>
              </a:spcBef>
              <a:defRPr b="1"/>
            </a:pPr>
          </a:p>
          <a:p>
            <a:pPr>
              <a:lnSpc>
                <a:spcPct val="80000"/>
              </a:lnSpc>
              <a:spcBef>
                <a:spcPts val="200"/>
              </a:spcBef>
            </a:pPr>
            <a:r>
              <a:t>The -s option forces symbolic links to be created (otherwise, hard links are created). </a:t>
            </a:r>
          </a:p>
          <a:p>
            <a:pPr>
              <a:lnSpc>
                <a:spcPct val="80000"/>
              </a:lnSpc>
              <a:spcBef>
                <a:spcPts val="200"/>
              </a:spcBef>
              <a:defRPr b="1"/>
            </a:pPr>
          </a:p>
          <a:p>
            <a:pPr>
              <a:lnSpc>
                <a:spcPct val="80000"/>
              </a:lnSpc>
              <a:spcBef>
                <a:spcPts val="200"/>
              </a:spcBef>
              <a:defRPr b="1"/>
            </a:pPr>
            <a:r>
              <a:t>Busybox </a:t>
            </a:r>
            <a:r>
              <a:rPr>
                <a:latin typeface="+mn-lt"/>
                <a:ea typeface="+mn-ea"/>
                <a:cs typeface="+mn-cs"/>
                <a:sym typeface="Helvetica"/>
              </a:rPr>
              <a:t>官網 </a:t>
            </a:r>
            <a:endParaRPr>
              <a:latin typeface="+mn-lt"/>
              <a:ea typeface="+mn-ea"/>
              <a:cs typeface="+mn-cs"/>
              <a:sym typeface="Helvetica"/>
            </a:endParaRPr>
          </a:p>
          <a:p>
            <a:pPr>
              <a:lnSpc>
                <a:spcPct val="80000"/>
              </a:lnSpc>
              <a:spcBef>
                <a:spcPts val="200"/>
              </a:spcBef>
            </a:pPr>
            <a:r>
              <a:t>https://busybox.net/about.html</a:t>
            </a:r>
          </a:p>
          <a:p>
            <a:pPr>
              <a:lnSpc>
                <a:spcPct val="80000"/>
              </a:lnSpc>
            </a:pPr>
          </a:p>
          <a:p>
            <a:pPr>
              <a:lnSpc>
                <a:spcPct val="80000"/>
              </a:lnSpc>
              <a:spcBef>
                <a:spcPts val="200"/>
              </a:spcBef>
            </a:pPr>
            <a:r>
              <a:t>$  </a:t>
            </a:r>
            <a:r>
              <a:rPr b="1"/>
              <a:t>busybox</a:t>
            </a:r>
            <a:endParaRPr b="1"/>
          </a:p>
          <a:p>
            <a:pPr>
              <a:lnSpc>
                <a:spcPct val="80000"/>
              </a:lnSpc>
              <a:spcBef>
                <a:spcPts val="200"/>
              </a:spcBef>
            </a:pPr>
            <a:r>
              <a:t>BusyBox v1.21.1 (Ubuntu 1:1.21.0-1ubuntu1) multi-call binary.</a:t>
            </a:r>
          </a:p>
          <a:p>
            <a:pPr>
              <a:lnSpc>
                <a:spcPct val="80000"/>
              </a:lnSpc>
              <a:spcBef>
                <a:spcPts val="200"/>
              </a:spcBef>
            </a:pPr>
            <a:r>
              <a:t>BusyBox is copyrighted by many authors between 1998-2012.</a:t>
            </a:r>
          </a:p>
          <a:p>
            <a:pPr>
              <a:lnSpc>
                <a:spcPct val="80000"/>
              </a:lnSpc>
              <a:spcBef>
                <a:spcPts val="200"/>
              </a:spcBef>
            </a:pPr>
            <a:r>
              <a:t>Licensed under GPLv2. See source distribution for detailed</a:t>
            </a:r>
          </a:p>
          <a:p>
            <a:pPr>
              <a:lnSpc>
                <a:spcPct val="80000"/>
              </a:lnSpc>
              <a:spcBef>
                <a:spcPts val="200"/>
              </a:spcBef>
            </a:pPr>
            <a:r>
              <a:t>copyright notices.</a:t>
            </a:r>
          </a:p>
          <a:p>
            <a:pPr>
              <a:lnSpc>
                <a:spcPct val="80000"/>
              </a:lnSpc>
            </a:pPr>
          </a:p>
          <a:p>
            <a:pPr>
              <a:lnSpc>
                <a:spcPct val="80000"/>
              </a:lnSpc>
              <a:spcBef>
                <a:spcPts val="200"/>
              </a:spcBef>
            </a:pPr>
            <a:r>
              <a:t>Usage: busybox [function [arguments]...]</a:t>
            </a:r>
          </a:p>
          <a:p>
            <a:pPr>
              <a:lnSpc>
                <a:spcPct val="80000"/>
              </a:lnSpc>
              <a:spcBef>
                <a:spcPts val="200"/>
              </a:spcBef>
            </a:pPr>
            <a:r>
              <a:t>   or: busybox --list[-full]</a:t>
            </a:r>
          </a:p>
          <a:p>
            <a:pPr>
              <a:lnSpc>
                <a:spcPct val="80000"/>
              </a:lnSpc>
              <a:spcBef>
                <a:spcPts val="200"/>
              </a:spcBef>
            </a:pPr>
            <a:r>
              <a:t>   or: busybox --install [-s] [DIR]</a:t>
            </a:r>
          </a:p>
          <a:p>
            <a:pPr>
              <a:lnSpc>
                <a:spcPct val="80000"/>
              </a:lnSpc>
              <a:spcBef>
                <a:spcPts val="200"/>
              </a:spcBef>
            </a:pPr>
            <a:r>
              <a:t>   or: function [arguments]...</a:t>
            </a:r>
          </a:p>
          <a:p>
            <a:pPr>
              <a:lnSpc>
                <a:spcPct val="80000"/>
              </a:lnSpc>
            </a:pPr>
          </a:p>
          <a:p>
            <a:pPr>
              <a:lnSpc>
                <a:spcPct val="80000"/>
              </a:lnSpc>
              <a:spcBef>
                <a:spcPts val="200"/>
              </a:spcBef>
            </a:pPr>
            <a:r>
              <a:t>	BusyBox is a multi-call binary that combines many common Unix</a:t>
            </a:r>
          </a:p>
          <a:p>
            <a:pPr>
              <a:lnSpc>
                <a:spcPct val="80000"/>
              </a:lnSpc>
              <a:spcBef>
                <a:spcPts val="200"/>
              </a:spcBef>
            </a:pPr>
            <a:r>
              <a:t>	utilities into a single executable.  Most people will create a</a:t>
            </a:r>
          </a:p>
          <a:p>
            <a:pPr>
              <a:lnSpc>
                <a:spcPct val="80000"/>
              </a:lnSpc>
              <a:spcBef>
                <a:spcPts val="200"/>
              </a:spcBef>
            </a:pPr>
            <a:r>
              <a:t>	link to busybox for each function they wish to use and BusyBox</a:t>
            </a:r>
          </a:p>
          <a:p>
            <a:pPr>
              <a:lnSpc>
                <a:spcPct val="80000"/>
              </a:lnSpc>
              <a:spcBef>
                <a:spcPts val="200"/>
              </a:spcBef>
            </a:pPr>
            <a:r>
              <a:t>	will act like whatever it was invoked as.</a:t>
            </a:r>
          </a:p>
          <a:p>
            <a:pPr>
              <a:lnSpc>
                <a:spcPct val="80000"/>
              </a:lnSpc>
            </a:pPr>
          </a:p>
          <a:p>
            <a:pPr>
              <a:lnSpc>
                <a:spcPct val="80000"/>
              </a:lnSpc>
              <a:spcBef>
                <a:spcPts val="200"/>
              </a:spcBef>
            </a:pPr>
            <a:r>
              <a:t>Currently defined functions:</a:t>
            </a:r>
          </a:p>
          <a:p>
            <a:pPr>
              <a:lnSpc>
                <a:spcPct val="80000"/>
              </a:lnSpc>
              <a:spcBef>
                <a:spcPts val="200"/>
              </a:spcBef>
            </a:pPr>
            <a:r>
              <a:t>	[, [[, adjtimex, ar, arp, arping, ash, awk, basename, blockdev, brctl,</a:t>
            </a:r>
          </a:p>
          <a:p>
            <a:pPr>
              <a:lnSpc>
                <a:spcPct val="80000"/>
              </a:lnSpc>
              <a:spcBef>
                <a:spcPts val="200"/>
              </a:spcBef>
            </a:pPr>
            <a:r>
              <a:t>	bunzip2, bzcat, bzip2, cal, cat, chgrp, chmod, chown, chpasswd, chroot, chvt,</a:t>
            </a:r>
          </a:p>
          <a:p>
            <a:pPr>
              <a:lnSpc>
                <a:spcPct val="80000"/>
              </a:lnSpc>
              <a:spcBef>
                <a:spcPts val="200"/>
              </a:spcBef>
            </a:pPr>
            <a:r>
              <a:t>	clear, cmp, cp, cpio, crond, crontab, cttyhack, cut, date, dc, dd, deallocvt,</a:t>
            </a:r>
          </a:p>
          <a:p>
            <a:pPr>
              <a:lnSpc>
                <a:spcPct val="80000"/>
              </a:lnSpc>
              <a:spcBef>
                <a:spcPts val="200"/>
              </a:spcBef>
            </a:pPr>
            <a:r>
              <a:t>	depmod, df, diff, dirname, dmesg, dnsdomainname, dos2unix, dpkg, dpkg-deb, du,</a:t>
            </a:r>
          </a:p>
          <a:p>
            <a:pPr>
              <a:lnSpc>
                <a:spcPct val="80000"/>
              </a:lnSpc>
              <a:spcBef>
                <a:spcPts val="200"/>
              </a:spcBef>
            </a:pPr>
            <a:r>
              <a:t>	dumpkmap, dumpleases, echo, ed, egrep, env, expand, expr, false, fdisk, fgrep,</a:t>
            </a:r>
          </a:p>
          <a:p>
            <a:pPr>
              <a:lnSpc>
                <a:spcPct val="80000"/>
              </a:lnSpc>
              <a:spcBef>
                <a:spcPts val="200"/>
              </a:spcBef>
            </a:pPr>
            <a:r>
              <a:t>	find, fold, free, freeramdisk, ftpget, ftpput, getopt, getty, grep, groups,</a:t>
            </a:r>
          </a:p>
          <a:p>
            <a:pPr>
              <a:lnSpc>
                <a:spcPct val="80000"/>
              </a:lnSpc>
              <a:spcBef>
                <a:spcPts val="200"/>
              </a:spcBef>
            </a:pPr>
            <a:r>
              <a:t>	gunzip, gzip, halt, head, hexdump, hostid, hostname, httpd, hwclock, id,</a:t>
            </a:r>
          </a:p>
          <a:p>
            <a:pPr>
              <a:lnSpc>
                <a:spcPct val="80000"/>
              </a:lnSpc>
              <a:spcBef>
                <a:spcPts val="200"/>
              </a:spcBef>
            </a:pPr>
            <a:r>
              <a:t>                                                                                  :::</a:t>
            </a:r>
          </a:p>
          <a:p>
            <a:pPr>
              <a:lnSpc>
                <a:spcPct val="80000"/>
              </a:lnSpc>
              <a:spcBef>
                <a:spcPts val="200"/>
              </a:spcBef>
            </a:pPr>
            <a:r>
              <a:t>	sysctl, syslogd, tac, tail, tar, taskset, tee, telnet, telnetd, test, tftp,</a:t>
            </a:r>
          </a:p>
          <a:p>
            <a:pPr>
              <a:lnSpc>
                <a:spcPct val="80000"/>
              </a:lnSpc>
              <a:spcBef>
                <a:spcPts val="200"/>
              </a:spcBef>
            </a:pPr>
            <a:r>
              <a:t>	time, timeout, top, touch, tr, traceroute, traceroute6, true, tty, tunctl,</a:t>
            </a:r>
          </a:p>
          <a:p>
            <a:pPr>
              <a:lnSpc>
                <a:spcPct val="80000"/>
              </a:lnSpc>
              <a:spcBef>
                <a:spcPts val="200"/>
              </a:spcBef>
            </a:pPr>
            <a:r>
              <a:t>	udhcpc, udhcpd, umount, uname, uncompress, unexpand, uniq, unix2dos, unlzma,</a:t>
            </a:r>
          </a:p>
          <a:p>
            <a:pPr>
              <a:lnSpc>
                <a:spcPct val="80000"/>
              </a:lnSpc>
              <a:spcBef>
                <a:spcPts val="200"/>
              </a:spcBef>
            </a:pPr>
            <a:r>
              <a:t>	unxz, unzip, uptime, usleep, uudecode, uuencode, vconfig, vi, watch, watchdog,</a:t>
            </a:r>
          </a:p>
          <a:p>
            <a:pPr>
              <a:lnSpc>
                <a:spcPct val="80000"/>
              </a:lnSpc>
              <a:spcBef>
                <a:spcPts val="200"/>
              </a:spcBef>
            </a:pPr>
            <a:r>
              <a:t>	wc, wget, which, who, whoami, xargs, xz, xzcat, yes, zcat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8" name="Shape 808"/>
          <p:cNvSpPr/>
          <p:nvPr>
            <p:ph type="sldImg"/>
          </p:nvPr>
        </p:nvSpPr>
        <p:spPr>
          <a:prstGeom prst="rect">
            <a:avLst/>
          </a:prstGeom>
        </p:spPr>
        <p:txBody>
          <a:bodyPr/>
          <a:lstStyle/>
          <a:p>
            <a:pPr/>
          </a:p>
        </p:txBody>
      </p:sp>
      <p:sp>
        <p:nvSpPr>
          <p:cNvPr id="809" name="Shape 809"/>
          <p:cNvSpPr/>
          <p:nvPr>
            <p:ph type="body" sz="quarter" idx="1"/>
          </p:nvPr>
        </p:nvSpPr>
        <p:spPr>
          <a:prstGeom prst="rect">
            <a:avLst/>
          </a:prstGeom>
        </p:spPr>
        <p:txBody>
          <a:bodyPr/>
          <a:lstStyle/>
          <a:p>
            <a:pPr>
              <a:defRPr b="1"/>
            </a:pPr>
            <a:r>
              <a:t>1.[Day3] 淺談 Container 實現原理, 探討 OCI 實作</a:t>
            </a:r>
          </a:p>
          <a:p>
            <a:pPr/>
            <a:r>
              <a:t>https://ithelp.ithome.com.tw/articles/10216880</a:t>
            </a:r>
          </a:p>
          <a:p>
            <a:pPr>
              <a:defRPr b="1"/>
            </a:pPr>
            <a:r>
              <a:t>2. Breaking out of Docker via runC – Explaining CVE-2019-5736 (有非常詳細說明)</a:t>
            </a:r>
          </a:p>
          <a:p>
            <a:pPr/>
            <a:r>
              <a:t>https://www.twistlock.com/labs-blog/breaking-docker-via-runc-explaining-cve-2019-5736/</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4" name="Shape 814"/>
          <p:cNvSpPr/>
          <p:nvPr>
            <p:ph type="sldImg"/>
          </p:nvPr>
        </p:nvSpPr>
        <p:spPr>
          <a:prstGeom prst="rect">
            <a:avLst/>
          </a:prstGeom>
        </p:spPr>
        <p:txBody>
          <a:bodyPr/>
          <a:lstStyle/>
          <a:p>
            <a:pPr/>
          </a:p>
        </p:txBody>
      </p:sp>
      <p:sp>
        <p:nvSpPr>
          <p:cNvPr id="815" name="Shape 815"/>
          <p:cNvSpPr/>
          <p:nvPr>
            <p:ph type="body" sz="quarter" idx="1"/>
          </p:nvPr>
        </p:nvSpPr>
        <p:spPr>
          <a:prstGeom prst="rect">
            <a:avLst/>
          </a:prstGeom>
        </p:spPr>
        <p:txBody>
          <a:bodyPr/>
          <a:lstStyle/>
          <a:p>
            <a:pPr>
              <a:spcBef>
                <a:spcPts val="0"/>
              </a:spcBef>
              <a:defRPr>
                <a:latin typeface="Verdana"/>
                <a:ea typeface="Verdana"/>
                <a:cs typeface="Verdana"/>
                <a:sym typeface="Verdana"/>
              </a:defRPr>
            </a:pPr>
            <a:r>
              <a:t>1. Container Runtimes Part 1: An Introduction to Container Runtimes (一定要看)</a:t>
            </a:r>
          </a:p>
          <a:p>
            <a:pPr>
              <a:spcBef>
                <a:spcPts val="0"/>
              </a:spcBef>
              <a:defRPr>
                <a:latin typeface="Verdana"/>
                <a:ea typeface="Verdana"/>
                <a:cs typeface="Verdana"/>
                <a:sym typeface="Verdana"/>
              </a:defRPr>
            </a:pPr>
            <a:r>
              <a:t>https://www.ianlewis.org/en/container-runtimes-part-1-introduction-container-r</a:t>
            </a:r>
          </a:p>
          <a:p>
            <a:pPr>
              <a:spcBef>
                <a:spcPts val="0"/>
              </a:spcBef>
              <a:defRPr>
                <a:latin typeface="Verdana"/>
                <a:ea typeface="Verdana"/>
                <a:cs typeface="Verdana"/>
                <a:sym typeface="Verdana"/>
              </a:defRPr>
            </a:pPr>
            <a:r>
              <a:t>2. Container Runtimes Part 2: Anatomy of a Low-Level Container Runtime</a:t>
            </a:r>
          </a:p>
          <a:p>
            <a:pPr>
              <a:spcBef>
                <a:spcPts val="0"/>
              </a:spcBef>
              <a:defRPr>
                <a:latin typeface="Verdana"/>
                <a:ea typeface="Verdana"/>
                <a:cs typeface="Verdana"/>
                <a:sym typeface="Verdana"/>
              </a:defRPr>
            </a:pPr>
            <a:r>
              <a:t>https://www.ianlewis.org/en/container-runtimes-part-2-anatomy-low-level-contai</a:t>
            </a:r>
          </a:p>
          <a:p>
            <a:pPr>
              <a:spcBef>
                <a:spcPts val="0"/>
              </a:spcBef>
              <a:defRPr>
                <a:latin typeface="Verdana"/>
                <a:ea typeface="Verdana"/>
                <a:cs typeface="Verdana"/>
                <a:sym typeface="Verdana"/>
              </a:defRPr>
            </a:pPr>
            <a:r>
              <a:t>3. Container Runtimes Part 3: High-Level Runtimes</a:t>
            </a:r>
          </a:p>
          <a:p>
            <a:pPr>
              <a:spcBef>
                <a:spcPts val="0"/>
              </a:spcBef>
              <a:defRPr>
                <a:latin typeface="Verdana"/>
                <a:ea typeface="Verdana"/>
                <a:cs typeface="Verdana"/>
                <a:sym typeface="Verdana"/>
              </a:defRPr>
            </a:pPr>
            <a:r>
              <a:t>https://www.ianlewis.org/en/container-runtimes-part-3-high-level-runtimes</a:t>
            </a:r>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r>
              <a:t>官網 :  https://containerd.io/</a:t>
            </a:r>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r>
              <a:t>containerd 獨立為新的開放源碼專案, 用於應用系統開發與佈署的 containerd 與 runC 相當於 TCP/IP 的 HTTP 通訊協定. containerd is a Cloud Native Computing Foundation (CNCF)  member project.containerd </a:t>
            </a:r>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r>
              <a:t>containerd is an industry-standard core container runtime with an emphasis on simplicity, robustness and portability. It is available as a daemon for Linux and Windows, which can manage the complete container lifecycle of its host system: image transfer and storage, container execution and supervision, low-level storage and network attachments, etc..</a:t>
            </a:r>
          </a:p>
          <a:p>
            <a:pPr>
              <a:spcBef>
                <a:spcPts val="0"/>
              </a:spcBef>
              <a:defRPr sz="1300">
                <a:latin typeface="Verdana"/>
                <a:ea typeface="Verdana"/>
                <a:cs typeface="Verdana"/>
                <a:sym typeface="Verdana"/>
              </a:defRPr>
            </a:pPr>
          </a:p>
          <a:p>
            <a:pPr>
              <a:spcBef>
                <a:spcPts val="0"/>
              </a:spcBef>
              <a:defRPr sz="1300">
                <a:latin typeface="Verdana"/>
                <a:ea typeface="Verdana"/>
                <a:cs typeface="Verdana"/>
                <a:sym typeface="Verdana"/>
              </a:defRPr>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7" name="Shape 697"/>
          <p:cNvSpPr/>
          <p:nvPr>
            <p:ph type="sldImg"/>
          </p:nvPr>
        </p:nvSpPr>
        <p:spPr>
          <a:prstGeom prst="rect">
            <a:avLst/>
          </a:prstGeom>
        </p:spPr>
        <p:txBody>
          <a:bodyPr/>
          <a:lstStyle/>
          <a:p>
            <a:pPr/>
          </a:p>
        </p:txBody>
      </p:sp>
      <p:sp>
        <p:nvSpPr>
          <p:cNvPr id="698" name="Shape 698"/>
          <p:cNvSpPr/>
          <p:nvPr>
            <p:ph type="body" sz="quarter" idx="1"/>
          </p:nvPr>
        </p:nvSpPr>
        <p:spPr>
          <a:prstGeom prst="rect">
            <a:avLst/>
          </a:prstGeom>
        </p:spPr>
        <p:txBody>
          <a:bodyPr/>
          <a:lstStyle/>
          <a:p>
            <a:pPr/>
          </a:p>
          <a:p>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2" name="Shape 822"/>
          <p:cNvSpPr/>
          <p:nvPr>
            <p:ph type="sldImg"/>
          </p:nvPr>
        </p:nvSpPr>
        <p:spPr>
          <a:prstGeom prst="rect">
            <a:avLst/>
          </a:prstGeom>
        </p:spPr>
        <p:txBody>
          <a:bodyPr/>
          <a:lstStyle/>
          <a:p>
            <a:pPr/>
          </a:p>
        </p:txBody>
      </p:sp>
      <p:sp>
        <p:nvSpPr>
          <p:cNvPr id="823" name="Shape 823"/>
          <p:cNvSpPr/>
          <p:nvPr>
            <p:ph type="body" sz="quarter" idx="1"/>
          </p:nvPr>
        </p:nvSpPr>
        <p:spPr>
          <a:prstGeom prst="rect">
            <a:avLst/>
          </a:prstGeom>
        </p:spPr>
        <p:txBody>
          <a:bodyPr/>
          <a:lstStyle/>
          <a:p>
            <a:pPr>
              <a:defRPr b="1"/>
            </a:pPr>
            <a:r>
              <a:t>1. Getting started with Containerd</a:t>
            </a:r>
          </a:p>
          <a:p>
            <a:pPr/>
            <a:r>
              <a:t>https://sweetcode.io/getting-started-with-containerd/</a:t>
            </a:r>
          </a:p>
          <a:p>
            <a:pPr>
              <a:defRPr b="1"/>
            </a:pPr>
            <a:r>
              <a:t>2. Getting started with containerd (使用 go 操作 Containerd)</a:t>
            </a:r>
          </a:p>
          <a:p>
            <a:pPr/>
            <a:r>
              <a:t>https://containerd.io/docs/getting-started/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7" name="Shape 827"/>
          <p:cNvSpPr/>
          <p:nvPr>
            <p:ph type="sldImg"/>
          </p:nvPr>
        </p:nvSpPr>
        <p:spPr>
          <a:prstGeom prst="rect">
            <a:avLst/>
          </a:prstGeom>
        </p:spPr>
        <p:txBody>
          <a:bodyPr/>
          <a:lstStyle/>
          <a:p>
            <a:pPr/>
          </a:p>
        </p:txBody>
      </p:sp>
      <p:sp>
        <p:nvSpPr>
          <p:cNvPr id="828" name="Shape 828"/>
          <p:cNvSpPr/>
          <p:nvPr>
            <p:ph type="body" sz="quarter" idx="1"/>
          </p:nvPr>
        </p:nvSpPr>
        <p:spPr>
          <a:prstGeom prst="rect">
            <a:avLst/>
          </a:prstGeom>
        </p:spPr>
        <p:txBody>
          <a:bodyPr/>
          <a:lstStyle/>
          <a:p>
            <a:pPr>
              <a:defRPr b="1"/>
            </a:pPr>
            <a:r>
              <a:t>1.[Day3] 淺談 Container 實現原理, 探討 OCI 實作</a:t>
            </a:r>
          </a:p>
          <a:p>
            <a:pPr/>
            <a:r>
              <a:t>https://ithelp.ithome.com.tw/articles/10216880</a:t>
            </a:r>
          </a:p>
          <a:p>
            <a:pPr>
              <a:defRPr b="1"/>
            </a:pPr>
            <a:r>
              <a:t>2. Breaking out of Docker via runC – Explaining CVE-2019-5736 (有非常詳細說明)</a:t>
            </a:r>
          </a:p>
          <a:p>
            <a:pPr/>
            <a:r>
              <a:t>https://www.twistlock.com/labs-blog/breaking-docker-via-runc-explaining-cve-2019-5736/</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2" name="Shape 832"/>
          <p:cNvSpPr/>
          <p:nvPr>
            <p:ph type="sldImg"/>
          </p:nvPr>
        </p:nvSpPr>
        <p:spPr>
          <a:prstGeom prst="rect">
            <a:avLst/>
          </a:prstGeom>
        </p:spPr>
        <p:txBody>
          <a:bodyPr/>
          <a:lstStyle/>
          <a:p>
            <a:pPr/>
          </a:p>
        </p:txBody>
      </p:sp>
      <p:sp>
        <p:nvSpPr>
          <p:cNvPr id="833" name="Shape 833"/>
          <p:cNvSpPr/>
          <p:nvPr>
            <p:ph type="body" sz="quarter" idx="1"/>
          </p:nvPr>
        </p:nvSpPr>
        <p:spPr>
          <a:prstGeom prst="rect">
            <a:avLst/>
          </a:prstGeom>
        </p:spPr>
        <p:txBody>
          <a:bodyPr/>
          <a:lstStyle/>
          <a:p>
            <a:pPr>
              <a:defRPr b="1"/>
            </a:pPr>
            <a:r>
              <a:t>1. 在 Ubuntu 20.04 Focal Fossa 上安裝 Docker</a:t>
            </a:r>
          </a:p>
          <a:p>
            <a:pPr/>
            <a:r>
              <a:t>https://caloskao.org/install-docker-on-ubuntu-20-04-focal-fossa/</a:t>
            </a:r>
          </a:p>
          <a:p>
            <a:pPr>
              <a:defRPr b="1"/>
            </a:pPr>
          </a:p>
          <a:p>
            <a:pPr>
              <a:defRPr b="1"/>
            </a:pPr>
            <a:r>
              <a:t>2020/05/05 Docker 官網還沒提供 Ubuntu 20.04 的 Docker 套件, 以下 Docker 官網安裝命令, 會出現錯誤訊息</a:t>
            </a:r>
          </a:p>
          <a:p>
            <a:pPr/>
            <a:r>
              <a:t>$ </a:t>
            </a:r>
            <a:r>
              <a:rPr b="1"/>
              <a:t>curl -fsSL https://download.docker.com/linux/ubuntu/gpg | sudo apt-key add -</a:t>
            </a:r>
            <a:endParaRPr b="1"/>
          </a:p>
          <a:p>
            <a:pPr/>
            <a:r>
              <a:t>OK</a:t>
            </a:r>
          </a:p>
          <a:p>
            <a:pPr/>
            <a:r>
              <a:t>$ </a:t>
            </a:r>
            <a:r>
              <a:rPr b="1"/>
              <a:t>sudo add-apt-repository "deb [arch=amd64]  https://download.docker.com/linux/ubuntu  $(lsb_release -cs)  stable"</a:t>
            </a:r>
            <a:endParaRPr b="1"/>
          </a:p>
          <a:p>
            <a:pPr/>
            <a:r>
              <a:t>Ign:1 https://download.docker.com/linux/ubuntu focal InRelease</a:t>
            </a:r>
          </a:p>
          <a:p>
            <a:pPr/>
            <a:r>
              <a:t>Hit:2 http://tw.archive.ubuntu.com/ubuntu focal InRelease</a:t>
            </a:r>
          </a:p>
          <a:p>
            <a:pPr/>
            <a:r>
              <a:t>Hit:3 http://tw.archive.ubuntu.com/ubuntu focal-updates InRelease</a:t>
            </a:r>
          </a:p>
          <a:p>
            <a:pPr/>
            <a:r>
              <a:t>Hit:4 http://tw.archive.ubuntu.com/ubuntu focal-backports InRelease</a:t>
            </a:r>
          </a:p>
          <a:p>
            <a:pPr/>
            <a:r>
              <a:t>Hit:5 http://tw.archive.ubuntu.com/ubuntu focal-security InRelease</a:t>
            </a:r>
          </a:p>
          <a:p>
            <a:pPr/>
            <a:r>
              <a:t>Err:6 https://download.docker.com/linux/ubuntu focal Release</a:t>
            </a:r>
          </a:p>
          <a:p>
            <a:pPr/>
            <a:r>
              <a:t>  404  Not Found [IP: 13.35.163.28 443]</a:t>
            </a:r>
          </a:p>
          <a:p>
            <a:pPr/>
            <a:r>
              <a:t>Reading package lists... Done</a:t>
            </a:r>
          </a:p>
          <a:p>
            <a:pPr/>
            <a:r>
              <a:t>E: </a:t>
            </a:r>
            <a:r>
              <a:rPr b="1"/>
              <a:t>The repository 'https://download.docker.com/linux/ubuntu focal Release' does not have a Release file.</a:t>
            </a:r>
            <a:endParaRPr b="1"/>
          </a:p>
          <a:p>
            <a:pPr/>
            <a:r>
              <a:t>N: Updating from such a repository can't be done securely, and is therefore disabled by default.</a:t>
            </a:r>
          </a:p>
          <a:p>
            <a:pPr/>
            <a:r>
              <a:t>N: See apt-secure(8) manpage for repository creation and user configuration details.</a:t>
            </a:r>
          </a:p>
          <a:p>
            <a:pPr/>
          </a:p>
          <a:p>
            <a:pPr/>
            <a:r>
              <a:t>如沒安裝 runc 及 containerd, 以下命令會一並幫你安裝</a:t>
            </a:r>
          </a:p>
          <a:p>
            <a:pPr>
              <a:defRPr b="1"/>
            </a:pPr>
            <a:r>
              <a:t>$ sudo apt install docker.io</a:t>
            </a:r>
          </a:p>
          <a:p>
            <a:pPr/>
            <a:r>
              <a:t>Reading package lists... Done</a:t>
            </a:r>
          </a:p>
          <a:p>
            <a:pPr/>
            <a:r>
              <a:t>Building dependency tree       </a:t>
            </a:r>
          </a:p>
          <a:p>
            <a:pPr/>
            <a:r>
              <a:t>Reading state information... Done</a:t>
            </a:r>
          </a:p>
          <a:p>
            <a:pPr/>
            <a:r>
              <a:t>The following additional packages will be installed:</a:t>
            </a:r>
          </a:p>
          <a:p>
            <a:pPr/>
            <a:r>
              <a:t>  bridge-utils cgroupfs-mount </a:t>
            </a:r>
            <a:r>
              <a:rPr b="1"/>
              <a:t>containerd</a:t>
            </a:r>
            <a:r>
              <a:t> dns-root-data dnsmasq-base pigz </a:t>
            </a:r>
            <a:r>
              <a:rPr b="1"/>
              <a:t>runc</a:t>
            </a:r>
          </a:p>
          <a:p>
            <a:pPr/>
            <a:r>
              <a:t>  ubuntu-fan</a:t>
            </a:r>
          </a:p>
          <a:p>
            <a:pPr/>
            <a:r>
              <a:t>Suggested packages:</a:t>
            </a:r>
          </a:p>
          <a:p>
            <a:pPr/>
            <a:r>
              <a:t>  ifupdown aufs-tools debootstrap docker-doc rinse zfs-fuse | zfsutils</a:t>
            </a:r>
          </a:p>
          <a:p>
            <a:pPr/>
            <a:r>
              <a:t>The following NEW packages will be installed:</a:t>
            </a:r>
          </a:p>
          <a:p>
            <a:pPr/>
            <a:r>
              <a:t>  bridge-utils cgroupfs-mount containerd dns-root-data dnsmasq-base docker.io</a:t>
            </a:r>
          </a:p>
          <a:p>
            <a:pPr/>
            <a:r>
              <a:t>  pigz runc ubuntu-fan</a:t>
            </a:r>
          </a:p>
          <a:p>
            <a:pPr/>
            <a:r>
              <a:t>0 upgraded, 9 newly installed, 0 to remove and 0 not upgraded.</a:t>
            </a:r>
          </a:p>
          <a:p>
            <a:pPr/>
            <a:r>
              <a:t>Need to get 69.7 MB of archives.</a:t>
            </a:r>
          </a:p>
          <a:p>
            <a:pPr/>
            <a:r>
              <a:t>After this operation, 334 MB of additional disk space will be used.</a:t>
            </a:r>
          </a:p>
          <a:p>
            <a:pPr/>
            <a:r>
              <a:t>Do you want to continue? [Y/n] </a:t>
            </a:r>
          </a:p>
          <a:p>
            <a:pPr/>
          </a:p>
          <a:p>
            <a:pPr/>
          </a:p>
          <a:p>
            <a:pPr/>
          </a:p>
          <a:p>
            <a:pPr/>
          </a:p>
          <a:p>
            <a:pPr/>
          </a:p>
          <a:p>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0" name="Shape 840"/>
          <p:cNvSpPr/>
          <p:nvPr>
            <p:ph type="sldImg"/>
          </p:nvPr>
        </p:nvSpPr>
        <p:spPr>
          <a:prstGeom prst="rect">
            <a:avLst/>
          </a:prstGeom>
        </p:spPr>
        <p:txBody>
          <a:bodyPr/>
          <a:lstStyle/>
          <a:p>
            <a:pPr/>
          </a:p>
        </p:txBody>
      </p:sp>
      <p:sp>
        <p:nvSpPr>
          <p:cNvPr id="841" name="Shape 841"/>
          <p:cNvSpPr/>
          <p:nvPr>
            <p:ph type="body" sz="quarter" idx="1"/>
          </p:nvPr>
        </p:nvSpPr>
        <p:spPr>
          <a:prstGeom prst="rect">
            <a:avLst/>
          </a:prstGeom>
        </p:spPr>
        <p:txBody>
          <a:bodyPr/>
          <a:lstStyle/>
          <a:p>
            <a:pPr>
              <a:defRPr b="1"/>
            </a:pPr>
            <a:r>
              <a:t>連續執行 二個 Container, 會一併產生 二個  containerd-shim process   </a:t>
            </a:r>
          </a:p>
          <a:p>
            <a:pPr/>
            <a:r>
              <a:t>bigred@ssn763:~$ docker run --rm -d alpine sleep 120</a:t>
            </a:r>
          </a:p>
          <a:p>
            <a:pPr/>
            <a:r>
              <a:t>bigred@ssn763:~$ docker run --rm -d alpine sleep 120</a:t>
            </a:r>
          </a:p>
          <a:p>
            <a:pPr/>
          </a:p>
          <a:p>
            <a:pPr/>
          </a:p>
          <a:p>
            <a:pPr/>
            <a:r>
              <a:t>bigred@ssn763:~$ </a:t>
            </a:r>
            <a:r>
              <a:rPr b="1"/>
              <a:t>ps aux | grep -v grep | grep containerd</a:t>
            </a:r>
            <a:endParaRPr b="1"/>
          </a:p>
          <a:p>
            <a:pPr/>
            <a:r>
              <a:t>root         604  0.2  1.2 969384 48384 ?        Ssl  09:15   0:01 /usr/bin/containerd</a:t>
            </a:r>
          </a:p>
          <a:p>
            <a:pPr/>
            <a:r>
              <a:t>root        1050  0.8  2.2 1008892 90264 ?       Ssl  09:19   0:01 /usr/bin/dockerd -H fd:// --containerd=/run/containerd/containerd.sock</a:t>
            </a:r>
          </a:p>
          <a:p>
            <a:pPr/>
            <a:r>
              <a:t>root        1394  0.0  0.1 109980  5132 ?        Sl   09:22   0:00 </a:t>
            </a:r>
            <a:r>
              <a:rPr b="1"/>
              <a:t>containerd-shim</a:t>
            </a:r>
            <a:r>
              <a:t> -namespace moby -workdir /var/lib/containerd/io.containerd.runtime.v1.linux/moby/e7dd38bf2d12ec51dc523f8b650632b79f8312b3a142ea58786e1c5bb42355df -address /run/containerd/containerd.sock -containerd-binary /usr/bin/containerd -runtime-root /var/run/docker/runtime-runc</a:t>
            </a:r>
          </a:p>
          <a:p>
            <a:pPr/>
            <a:r>
              <a:t>root        1478  0.0  0.1 108572  5144 ?        Sl   09:23   0:00 </a:t>
            </a:r>
            <a:r>
              <a:rPr b="1"/>
              <a:t>containerd-shim</a:t>
            </a:r>
            <a:r>
              <a:t> -namespace moby -workdir /var/lib/containerd/io.containerd.runtime.v1.linux/moby/eeae738ad10ba8139896c54347e44918d1739145a1e6edab7060b060ee5ffde7 -address /run/containerd/containerd.sock -containerd-binary /usr/bin/containerd -runtime-root /var/run/docker/runtime-runc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2" name="Shape 702"/>
          <p:cNvSpPr/>
          <p:nvPr>
            <p:ph type="sldImg"/>
          </p:nvPr>
        </p:nvSpPr>
        <p:spPr>
          <a:prstGeom prst="rect">
            <a:avLst/>
          </a:prstGeom>
        </p:spPr>
        <p:txBody>
          <a:bodyPr/>
          <a:lstStyle/>
          <a:p>
            <a:pPr/>
          </a:p>
        </p:txBody>
      </p:sp>
      <p:sp>
        <p:nvSpPr>
          <p:cNvPr id="703" name="Shape 703"/>
          <p:cNvSpPr/>
          <p:nvPr>
            <p:ph type="body" sz="quarter" idx="1"/>
          </p:nvPr>
        </p:nvSpPr>
        <p:spPr>
          <a:prstGeom prst="rect">
            <a:avLst/>
          </a:prstGeom>
        </p:spPr>
        <p:txBody>
          <a:bodyPr/>
          <a:lstStyle/>
          <a:p>
            <a:pPr>
              <a:defRPr b="1"/>
            </a:pPr>
            <a:r>
              <a:t>BusyBox HTTP Daemon (httpd) webserver</a:t>
            </a:r>
          </a:p>
          <a:p>
            <a:pPr/>
            <a:r>
              <a:t>https://openwrt.org/docs/guide-user/services/webserver/http.httpd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 name="Shape 707"/>
          <p:cNvSpPr/>
          <p:nvPr>
            <p:ph type="sldImg"/>
          </p:nvPr>
        </p:nvSpPr>
        <p:spPr>
          <a:prstGeom prst="rect">
            <a:avLst/>
          </a:prstGeom>
        </p:spPr>
        <p:txBody>
          <a:bodyPr/>
          <a:lstStyle/>
          <a:p>
            <a:pPr/>
          </a:p>
        </p:txBody>
      </p:sp>
      <p:sp>
        <p:nvSpPr>
          <p:cNvPr id="708" name="Shape 708"/>
          <p:cNvSpPr/>
          <p:nvPr>
            <p:ph type="body" sz="quarter" idx="1"/>
          </p:nvPr>
        </p:nvSpPr>
        <p:spPr>
          <a:prstGeom prst="rect">
            <a:avLst/>
          </a:prstGeom>
        </p:spPr>
        <p:txBody>
          <a:bodyPr/>
          <a:lstStyle/>
          <a:p>
            <a:pPr>
              <a:defRPr b="1"/>
            </a:pPr>
            <a:r>
              <a:t>$ nano www/Bridge.xml </a:t>
            </a:r>
          </a:p>
          <a:p>
            <a:pPr/>
            <a:r>
              <a:t>&lt;?xml version='1.0' ?&gt;</a:t>
            </a:r>
          </a:p>
          <a:p>
            <a:pPr/>
            <a:r>
              <a:t>&lt;?xml-stylesheet type="text/xsl" href="Bridge.xslt"?&gt;</a:t>
            </a:r>
          </a:p>
          <a:p>
            <a:pPr/>
          </a:p>
          <a:p>
            <a:pPr/>
            <a:r>
              <a:t>&lt;bridge&gt;</a:t>
            </a:r>
          </a:p>
          <a:p>
            <a:pPr/>
            <a:r>
              <a:t>      &lt;interface&gt;br0&lt;/interface&gt;</a:t>
            </a:r>
          </a:p>
          <a:p>
            <a:pPr/>
            <a:r>
              <a:t>      &lt;vm type="Desktop"&gt;</a:t>
            </a:r>
          </a:p>
          <a:p>
            <a:pPr/>
            <a:r>
              <a:t>         &lt;name&gt;BRD1041&lt;/name&gt;</a:t>
            </a:r>
          </a:p>
          <a:p>
            <a:pPr/>
            <a:r>
              <a:t>         &lt;memory&gt;393216&lt;/memory&gt;</a:t>
            </a:r>
          </a:p>
          <a:p>
            <a:pPr/>
            <a:r>
              <a:t>         &lt;ip&gt;dhcp&lt;/ip&gt; </a:t>
            </a:r>
          </a:p>
          <a:p>
            <a:pPr/>
            <a:r>
              <a:t>         &lt;vnc&gt;5908&lt;/vnc&gt;</a:t>
            </a:r>
          </a:p>
          <a:p>
            <a:pPr/>
            <a:r>
              <a:t>      &lt;/vm&gt;</a:t>
            </a:r>
          </a:p>
          <a:p>
            <a:pPr/>
          </a:p>
          <a:p>
            <a:pPr/>
            <a:r>
              <a:t>      &lt;vm type="Server"&gt;</a:t>
            </a:r>
          </a:p>
          <a:p>
            <a:pPr/>
            <a:r>
              <a:t>         &lt;name&gt;BRS1041&lt;/name&gt;</a:t>
            </a:r>
          </a:p>
          <a:p>
            <a:pPr/>
            <a:r>
              <a:t>         &lt;memory&gt;393216&lt;/memory&gt;</a:t>
            </a:r>
          </a:p>
          <a:p>
            <a:pPr/>
            <a:r>
              <a:t>         &lt;ip&gt;dhcp&lt;/ip&gt; </a:t>
            </a:r>
          </a:p>
          <a:p>
            <a:pPr/>
            <a:r>
              <a:t>         &lt;vnc&gt;5909&lt;/vnc&gt;</a:t>
            </a:r>
          </a:p>
          <a:p>
            <a:pPr/>
            <a:r>
              <a:t>      &lt;/vm&gt;</a:t>
            </a:r>
          </a:p>
          <a:p>
            <a:pPr/>
          </a:p>
          <a:p>
            <a:pPr/>
            <a:r>
              <a:t>&lt;/bridge&gt;</a:t>
            </a:r>
          </a:p>
          <a:p>
            <a:pPr/>
          </a:p>
          <a:p>
            <a:pPr>
              <a:defRPr b="1"/>
            </a:pPr>
            <a:r>
              <a:t>$ nano www/Bridge.xslt </a:t>
            </a:r>
          </a:p>
          <a:p>
            <a:pPr/>
            <a:r>
              <a:t>&lt;?xml version="1.0"?&gt;</a:t>
            </a:r>
          </a:p>
          <a:p>
            <a:pPr/>
          </a:p>
          <a:p>
            <a:pPr/>
            <a:r>
              <a:t>&lt;!--</a:t>
            </a:r>
          </a:p>
          <a:p>
            <a:pPr/>
            <a:r>
              <a:t>    在 HTML 網頁中, 已有定義 nbsp 這 Entity, 但在 XML 檔中, 並沒有定義 nbsp 這 Entity,</a:t>
            </a:r>
          </a:p>
          <a:p>
            <a:pPr/>
            <a:r>
              <a:t>    所以如要使用 nbsp 這 Entity, 則必需自行定義, 以下 nbsp 定義代表一個空白.</a:t>
            </a:r>
          </a:p>
          <a:p>
            <a:pPr/>
            <a:r>
              <a:t>--&gt;</a:t>
            </a:r>
          </a:p>
          <a:p>
            <a:pPr/>
            <a:r>
              <a:t>&lt;!DOCTYPE xsl:stylesheet [</a:t>
            </a:r>
          </a:p>
          <a:p>
            <a:pPr/>
            <a:r>
              <a:t>    &lt;!ENTITY nbsp "&amp;#160;"&gt;</a:t>
            </a:r>
          </a:p>
          <a:p>
            <a:pPr/>
            <a:r>
              <a:t>]&gt;</a:t>
            </a:r>
          </a:p>
          <a:p>
            <a:pPr/>
          </a:p>
          <a:p>
            <a:pPr/>
            <a:r>
              <a:t>&lt;xsl:stylesheet version="1.0" xmlns:xsl="http://www.w3.org/1999/XSL/Transform"&gt; </a:t>
            </a:r>
          </a:p>
          <a:p>
            <a:pPr/>
            <a:r>
              <a:t>  &lt;xsl:output method="html" indent="yes"/&gt;</a:t>
            </a:r>
          </a:p>
          <a:p>
            <a:pPr/>
          </a:p>
          <a:p>
            <a:pPr/>
            <a:r>
              <a:t>  &lt;xsl:template match="/bridge"&gt;</a:t>
            </a:r>
          </a:p>
          <a:p>
            <a:pPr/>
          </a:p>
          <a:p>
            <a:pPr/>
            <a:r>
              <a:t>      &lt;xsl:for-each select="./vm"&gt;</a:t>
            </a:r>
          </a:p>
          <a:p>
            <a:pPr/>
            <a:r>
              <a:t>        &lt;b&gt;主機名稱 :&lt;/b&gt;&amp;nbsp;&lt;xsl:value-of select="name"/&gt;&amp;nbsp;&amp;nbsp;</a:t>
            </a:r>
          </a:p>
          <a:p>
            <a:pPr/>
            <a:r>
              <a:t>        &lt;b&gt;運作模式 :&lt;/b&gt;&amp;nbsp;&lt;xsl:value-of select="@type"/&gt;&lt;br/&gt;</a:t>
            </a:r>
          </a:p>
          <a:p>
            <a:pPr/>
          </a:p>
          <a:p>
            <a:pPr/>
            <a:r>
              <a:t>        &lt;ol&gt;</a:t>
            </a:r>
          </a:p>
          <a:p>
            <a:pPr/>
            <a:r>
              <a:t>          &lt;li&gt;&lt;b&gt;記憶體 :&lt;/b&gt;&amp;nbsp;&lt;xsl:value-of select="memory"/&gt;&lt;br/&gt;&lt;/li&gt;</a:t>
            </a:r>
          </a:p>
          <a:p>
            <a:pPr/>
            <a:r>
              <a:t>          &lt;li&gt;&lt;b&gt;IP 位址 :&lt;/b&gt;&amp;nbsp;&lt;xsl:value-of select="ip"/&gt;&lt;br/&gt;&lt;/li&gt;</a:t>
            </a:r>
          </a:p>
          <a:p>
            <a:pPr/>
            <a:r>
              <a:t>          &lt;li&gt;&lt;b&gt;VNC Port :&lt;/b&gt;&amp;nbsp;&lt;xsl:value-of select="vnc"/&gt;&lt;br/&gt;&lt;/li&gt;</a:t>
            </a:r>
          </a:p>
          <a:p>
            <a:pPr/>
            <a:r>
              <a:t>        &lt;/ol&gt;</a:t>
            </a:r>
          </a:p>
          <a:p>
            <a:pPr/>
            <a:r>
              <a:t>        &lt;br/&gt;</a:t>
            </a:r>
          </a:p>
          <a:p>
            <a:pPr/>
            <a:r>
              <a:t>      &lt;/xsl:for-each&gt;</a:t>
            </a:r>
          </a:p>
          <a:p>
            <a:pPr/>
          </a:p>
          <a:p>
            <a:pPr/>
            <a:r>
              <a:t>  &lt;/xsl:template&gt;</a:t>
            </a:r>
          </a:p>
          <a:p>
            <a:pPr/>
            <a:r>
              <a:t>&lt;/xsl:stylesheet&gt;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6" name="Shape 716"/>
          <p:cNvSpPr/>
          <p:nvPr>
            <p:ph type="sldImg"/>
          </p:nvPr>
        </p:nvSpPr>
        <p:spPr>
          <a:prstGeom prst="rect">
            <a:avLst/>
          </a:prstGeom>
        </p:spPr>
        <p:txBody>
          <a:bodyPr/>
          <a:lstStyle/>
          <a:p>
            <a:pPr/>
          </a:p>
        </p:txBody>
      </p:sp>
      <p:sp>
        <p:nvSpPr>
          <p:cNvPr id="717" name="Shape 717"/>
          <p:cNvSpPr/>
          <p:nvPr>
            <p:ph type="body" sz="quarter" idx="1"/>
          </p:nvPr>
        </p:nvSpPr>
        <p:spPr>
          <a:prstGeom prst="rect">
            <a:avLst/>
          </a:prstGeom>
        </p:spPr>
        <p:txBody>
          <a:bodyPr/>
          <a:lstStyle/>
          <a:p>
            <a:pPr/>
            <a:r>
              <a:t>$ tree www</a:t>
            </a:r>
          </a:p>
          <a:p>
            <a:pPr/>
            <a:r>
              <a:t>www</a:t>
            </a:r>
          </a:p>
          <a:p>
            <a:pPr/>
            <a:r>
              <a:t>├── alpine.tar</a:t>
            </a:r>
          </a:p>
          <a:p>
            <a:pPr/>
            <a:r>
              <a:t>├── Bridge.xml</a:t>
            </a:r>
          </a:p>
          <a:p>
            <a:pPr/>
            <a:r>
              <a:t>├── Bridge.xslt</a:t>
            </a:r>
          </a:p>
          <a:p>
            <a:pPr/>
            <a:r>
              <a:t>├── cgi-bin</a:t>
            </a:r>
          </a:p>
          <a:p>
            <a:pPr/>
            <a:r>
              <a:t>│   └── kungfu</a:t>
            </a:r>
          </a:p>
          <a:p>
            <a:pPr/>
            <a:r>
              <a:t>├── httpd.conf</a:t>
            </a:r>
          </a:p>
          <a:p>
            <a:pPr/>
            <a:r>
              <a:t>└── index.html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2" name="Shape 722"/>
          <p:cNvSpPr/>
          <p:nvPr>
            <p:ph type="sldImg"/>
          </p:nvPr>
        </p:nvSpPr>
        <p:spPr>
          <a:prstGeom prst="rect">
            <a:avLst/>
          </a:prstGeom>
        </p:spPr>
        <p:txBody>
          <a:bodyPr/>
          <a:lstStyle/>
          <a:p>
            <a:pPr/>
          </a:p>
        </p:txBody>
      </p:sp>
      <p:sp>
        <p:nvSpPr>
          <p:cNvPr id="723" name="Shape 723"/>
          <p:cNvSpPr/>
          <p:nvPr>
            <p:ph type="body" sz="quarter" idx="1"/>
          </p:nvPr>
        </p:nvSpPr>
        <p:spPr>
          <a:prstGeom prst="rect">
            <a:avLst/>
          </a:prstGeom>
        </p:spPr>
        <p:txBody>
          <a:bodyPr/>
          <a:lstStyle/>
          <a:p>
            <a:pPr/>
            <a:r>
              <a:t>今日有了 Docker 公司所推出的 </a:t>
            </a:r>
            <a:r>
              <a:rPr b="1"/>
              <a:t>Application Container</a:t>
            </a:r>
            <a:r>
              <a:t> 平台, 終於可有效解決上述問題</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9" name="Shape 729"/>
          <p:cNvSpPr/>
          <p:nvPr>
            <p:ph type="sldImg"/>
          </p:nvPr>
        </p:nvSpPr>
        <p:spPr>
          <a:prstGeom prst="rect">
            <a:avLst/>
          </a:prstGeom>
        </p:spPr>
        <p:txBody>
          <a:bodyPr/>
          <a:lstStyle/>
          <a:p>
            <a:pPr/>
          </a:p>
        </p:txBody>
      </p:sp>
      <p:sp>
        <p:nvSpPr>
          <p:cNvPr id="730" name="Shape 730"/>
          <p:cNvSpPr/>
          <p:nvPr>
            <p:ph type="body" sz="quarter" idx="1"/>
          </p:nvPr>
        </p:nvSpPr>
        <p:spPr>
          <a:prstGeom prst="rect">
            <a:avLst/>
          </a:prstGeom>
        </p:spPr>
        <p:txBody>
          <a:bodyPr/>
          <a:lstStyle/>
          <a:p>
            <a:pPr>
              <a:spcBef>
                <a:spcPts val="0"/>
              </a:spcBef>
              <a:defRPr b="1"/>
            </a:pPr>
            <a:r>
              <a:t>1. The Docker Ecosystem: An Introduction to Common Components (一定要看)</a:t>
            </a:r>
          </a:p>
          <a:p>
            <a:pPr>
              <a:spcBef>
                <a:spcPts val="0"/>
              </a:spcBef>
            </a:pPr>
            <a:r>
              <a:t>https://www.digitalocean.com/community/tutorials/the-docker-ecosystem-an-introduction-to-common-components</a:t>
            </a:r>
          </a:p>
          <a:p>
            <a:pPr>
              <a:spcBef>
                <a:spcPts val="0"/>
              </a:spcBef>
              <a:defRPr b="1"/>
            </a:pPr>
            <a:r>
              <a:t>2.Windows Container 版本相容性與多重架構容器映像介紹</a:t>
            </a:r>
          </a:p>
          <a:p>
            <a:pPr>
              <a:spcBef>
                <a:spcPts val="0"/>
              </a:spcBef>
            </a:pPr>
            <a:r>
              <a:t>https://blog.miniasp.com/post/2019/06/24/Windows-Containers-version-compatibility-and-multi-arch-images</a:t>
            </a:r>
          </a:p>
          <a:p>
            <a:pPr>
              <a:spcBef>
                <a:spcPts val="0"/>
              </a:spcBef>
              <a:defRPr b="1"/>
            </a:pPr>
            <a:r>
              <a:t>3. Hardening Docker containers and hosts against vulnerabilities: a security toolkit (</a:t>
            </a:r>
            <a:r>
              <a:rPr>
                <a:latin typeface="+mn-lt"/>
                <a:ea typeface="+mn-ea"/>
                <a:cs typeface="+mn-cs"/>
                <a:sym typeface="Helvetica"/>
              </a:rPr>
              <a:t>重要  </a:t>
            </a:r>
            <a:r>
              <a:t>: Docker </a:t>
            </a:r>
            <a:r>
              <a:rPr>
                <a:latin typeface="+mn-lt"/>
                <a:ea typeface="+mn-ea"/>
                <a:cs typeface="+mn-cs"/>
                <a:sym typeface="Helvetica"/>
              </a:rPr>
              <a:t>安全防護</a:t>
            </a:r>
            <a:r>
              <a:t>)</a:t>
            </a:r>
          </a:p>
          <a:p>
            <a:pPr>
              <a:spcBef>
                <a:spcPts val="0"/>
              </a:spcBef>
            </a:pPr>
            <a:r>
              <a:t>https://www.stackrox.com/post/2017/08/hardening-docker-containers-and-hosts-against-vulnerabilities-a-security-toolkit/</a:t>
            </a:r>
          </a:p>
          <a:p>
            <a:pPr>
              <a:spcBef>
                <a:spcPts val="0"/>
              </a:spcBef>
              <a:defRPr b="1"/>
            </a:pPr>
            <a:r>
              <a:t>4. The Differences Between Linux and Windows Containers</a:t>
            </a:r>
          </a:p>
          <a:p>
            <a:pPr>
              <a:spcBef>
                <a:spcPts val="0"/>
              </a:spcBef>
            </a:pPr>
            <a:r>
              <a:t>https://containerjournal.com/2019/04/03/the-differences-between-linux-and-windows-containers/</a:t>
            </a:r>
          </a:p>
          <a:p>
            <a:pPr>
              <a:spcBef>
                <a:spcPts val="0"/>
              </a:spcBef>
              <a:defRPr b="1">
                <a:latin typeface="Calibri"/>
                <a:ea typeface="Calibri"/>
                <a:cs typeface="Calibri"/>
                <a:sym typeface="Calibri"/>
              </a:defRPr>
            </a:pPr>
            <a:r>
              <a:t>5 </a:t>
            </a:r>
            <a:r>
              <a:rPr>
                <a:latin typeface="+mn-lt"/>
                <a:ea typeface="+mn-ea"/>
                <a:cs typeface="+mn-cs"/>
                <a:sym typeface="Helvetica"/>
              </a:rPr>
              <a:t>大 </a:t>
            </a:r>
            <a:r>
              <a:t>Container OS </a:t>
            </a:r>
            <a:r>
              <a:rPr>
                <a:latin typeface="+mn-lt"/>
                <a:ea typeface="+mn-ea"/>
                <a:cs typeface="+mn-cs"/>
                <a:sym typeface="Helvetica"/>
              </a:rPr>
              <a:t>介紹</a:t>
            </a:r>
            <a:endParaRPr>
              <a:latin typeface="+mn-lt"/>
              <a:ea typeface="+mn-ea"/>
              <a:cs typeface="+mn-cs"/>
              <a:sym typeface="Helvetica"/>
            </a:endParaRPr>
          </a:p>
          <a:p>
            <a:pPr>
              <a:spcBef>
                <a:spcPts val="0"/>
              </a:spcBef>
              <a:defRPr>
                <a:latin typeface="Calibri"/>
                <a:ea typeface="Calibri"/>
                <a:cs typeface="Calibri"/>
                <a:sym typeface="Calibri"/>
              </a:defRPr>
            </a:pPr>
            <a:r>
              <a:t>http://www.ithome.com.tw/news/95756</a:t>
            </a:r>
          </a:p>
          <a:p>
            <a:pPr>
              <a:spcBef>
                <a:spcPts val="0"/>
              </a:spcBef>
              <a:defRPr b="1"/>
            </a:pPr>
            <a:r>
              <a:t>6. 報告：前十大熱門Docker映像檔都有至少30個以上的漏洞</a:t>
            </a:r>
          </a:p>
          <a:p>
            <a:pPr>
              <a:spcBef>
                <a:spcPts val="0"/>
              </a:spcBef>
            </a:pPr>
            <a:r>
              <a:t>https://www.ithome.com.tw/news/129018</a:t>
            </a:r>
          </a:p>
          <a:p>
            <a:pPr>
              <a:defRPr b="1"/>
            </a:pPr>
          </a:p>
          <a:p>
            <a:pPr>
              <a:defRPr b="1"/>
            </a:pPr>
            <a:r>
              <a:t>Docker 18.06  </a:t>
            </a:r>
            <a:r>
              <a:rPr>
                <a:latin typeface="+mn-lt"/>
                <a:ea typeface="+mn-ea"/>
                <a:cs typeface="+mn-cs"/>
                <a:sym typeface="Helvetica"/>
              </a:rPr>
              <a:t>社群版釋出，未來要放慢發布速度，延長專案維護時間</a:t>
            </a:r>
          </a:p>
          <a:p>
            <a:pPr/>
            <a:r>
              <a:t>https://mail.google.com/mail/u/0/#inbox/164b2963a71a3531</a:t>
            </a:r>
          </a:p>
          <a:p>
            <a:pPr/>
          </a:p>
          <a:p>
            <a:pPr>
              <a:defRPr b="1"/>
            </a:pPr>
            <a:r>
              <a:t>Docker Key Release Milestone</a:t>
            </a:r>
          </a:p>
          <a:p>
            <a:pPr>
              <a:spcBef>
                <a:spcPts val="100"/>
              </a:spcBef>
            </a:pPr>
            <a:r>
              <a:t>2013/03 : first release (使用 Ubuntu LXC 做為執行引擎)</a:t>
            </a:r>
          </a:p>
          <a:p>
            <a:pPr>
              <a:spcBef>
                <a:spcPts val="100"/>
              </a:spcBef>
            </a:pPr>
            <a:r>
              <a:t>2014/03 : v0.9, introducing execution drivers and libcontainer (kernel &gt; 2.6) as execution driver</a:t>
            </a:r>
          </a:p>
          <a:p>
            <a:pPr>
              <a:spcBef>
                <a:spcPts val="100"/>
              </a:spcBef>
            </a:pPr>
            <a:r>
              <a:t>2016/07 : v1.9, overlay network</a:t>
            </a:r>
          </a:p>
          <a:p>
            <a:pPr>
              <a:spcBef>
                <a:spcPts val="100"/>
              </a:spcBef>
            </a:pPr>
            <a:r>
              <a:t>2016/09 : v1.10, DNS</a:t>
            </a:r>
          </a:p>
          <a:p>
            <a:pPr>
              <a:spcBef>
                <a:spcPts val="100"/>
              </a:spcBef>
            </a:pPr>
            <a:r>
              <a:t>2016/10 : v1.11, runC</a:t>
            </a:r>
          </a:p>
          <a:p>
            <a:pPr>
              <a:spcBef>
                <a:spcPts val="100"/>
              </a:spcBef>
            </a:pPr>
            <a:r>
              <a:t>2016/11 : v1.12, swarm mode (從單機架構跨入叢集架構)</a:t>
            </a:r>
          </a:p>
          <a:p>
            <a:pPr>
              <a:spcBef>
                <a:spcPts val="100"/>
              </a:spcBef>
            </a:pPr>
            <a:r>
              <a:t>2017/03 : v17.03 Community Edition &amp; Enterprise Edition. Starting with this release, Docker is on a monthly release cycle and uses a new YY.MM versioning scheme to reflect this. </a:t>
            </a:r>
          </a:p>
          <a:p>
            <a:pPr/>
          </a:p>
          <a:p>
            <a:pPr>
              <a:lnSpc>
                <a:spcPct val="80000"/>
              </a:lnSpc>
              <a:spcBef>
                <a:spcPts val="200"/>
              </a:spcBef>
            </a:pPr>
            <a:r>
              <a:t>Docker</a:t>
            </a:r>
            <a:r>
              <a:rPr>
                <a:latin typeface="+mn-lt"/>
                <a:ea typeface="+mn-ea"/>
                <a:cs typeface="+mn-cs"/>
                <a:sym typeface="Helvetica"/>
              </a:rPr>
              <a:t>在 </a:t>
            </a:r>
            <a:r>
              <a:t>1.12 </a:t>
            </a:r>
            <a:r>
              <a:rPr>
                <a:latin typeface="+mn-lt"/>
                <a:ea typeface="+mn-ea"/>
                <a:cs typeface="+mn-cs"/>
                <a:sym typeface="Helvetica"/>
              </a:rPr>
              <a:t>版有了大進展，從單機架構跨入叢集架構</a:t>
            </a:r>
            <a:r>
              <a:t>, </a:t>
            </a:r>
            <a:r>
              <a:rPr>
                <a:latin typeface="+mn-lt"/>
                <a:ea typeface="+mn-ea"/>
                <a:cs typeface="+mn-cs"/>
                <a:sym typeface="Helvetica"/>
              </a:rPr>
              <a:t>但在 </a:t>
            </a:r>
            <a:r>
              <a:t>1.12 </a:t>
            </a:r>
            <a:r>
              <a:rPr>
                <a:latin typeface="+mn-lt"/>
                <a:ea typeface="+mn-ea"/>
                <a:cs typeface="+mn-cs"/>
                <a:sym typeface="Helvetica"/>
              </a:rPr>
              <a:t>版</a:t>
            </a:r>
            <a:r>
              <a:t>, </a:t>
            </a:r>
            <a:r>
              <a:rPr>
                <a:latin typeface="+mn-lt"/>
                <a:ea typeface="+mn-ea"/>
                <a:cs typeface="+mn-cs"/>
                <a:sym typeface="Helvetica"/>
              </a:rPr>
              <a:t>需自行建置 </a:t>
            </a:r>
            <a:r>
              <a:t>Discovery Service (Zookeeper,Etcd,..), </a:t>
            </a:r>
          </a:p>
          <a:p>
            <a:pPr>
              <a:lnSpc>
                <a:spcPct val="80000"/>
              </a:lnSpc>
              <a:spcBef>
                <a:spcPts val="200"/>
              </a:spcBef>
              <a:defRPr>
                <a:latin typeface="+mn-lt"/>
                <a:ea typeface="+mn-ea"/>
                <a:cs typeface="+mn-cs"/>
                <a:sym typeface="Helvetica"/>
              </a:defRPr>
            </a:pPr>
            <a:r>
              <a:t>而 </a:t>
            </a:r>
            <a:r>
              <a:rPr>
                <a:latin typeface="+mj-lt"/>
                <a:ea typeface="+mj-ea"/>
                <a:cs typeface="+mj-cs"/>
                <a:sym typeface="Arial"/>
              </a:rPr>
              <a:t>17.03 </a:t>
            </a:r>
            <a:r>
              <a:t>版則內建 </a:t>
            </a:r>
            <a:r>
              <a:rPr>
                <a:latin typeface="+mj-lt"/>
                <a:ea typeface="+mj-ea"/>
                <a:cs typeface="+mj-cs"/>
                <a:sym typeface="Arial"/>
              </a:rPr>
              <a:t>Discovery Service.</a:t>
            </a:r>
          </a:p>
          <a:p>
            <a:pPr>
              <a:defRPr b="1"/>
            </a:pPr>
          </a:p>
          <a:p>
            <a:pPr>
              <a:defRPr b="1"/>
            </a:pPr>
          </a:p>
          <a:p>
            <a:pPr>
              <a:defRPr b="1"/>
            </a:pPr>
            <a:r>
              <a:t>Windows Container</a:t>
            </a:r>
          </a:p>
          <a:p>
            <a:pPr/>
            <a:r>
              <a:t>自從 Windows 核心版本 v14393 開始，也就是 </a:t>
            </a:r>
            <a:r>
              <a:rPr b="1"/>
              <a:t>Windows Server 2016 LTSC</a:t>
            </a:r>
            <a:r>
              <a:t> 與 </a:t>
            </a:r>
            <a:r>
              <a:rPr b="1"/>
              <a:t>Windows 10</a:t>
            </a:r>
            <a:r>
              <a:t> 年度更新版，正式開始支援 Windows 容器，這意謂著企業可以開始將傳統 Windows 應用程式正式容器化，透過容器化技術隔離應用程式，最大的優勢，就是容器技術會讓應用程式不會再遇到部署環境變更導致的任何問題。不過 Windows 核心版本不斷更新，也開始出現了相容問題。</a:t>
            </a:r>
          </a:p>
          <a:p>
            <a:pPr>
              <a:defRPr b="1"/>
            </a:pPr>
          </a:p>
          <a:p>
            <a:pPr>
              <a:defRPr b="1"/>
            </a:pPr>
            <a:r>
              <a:t>Windows Containers 支援兩種容器執行方式：</a:t>
            </a:r>
          </a:p>
          <a:p>
            <a:pPr/>
            <a:r>
              <a:t>1. Windows Server Container</a:t>
            </a:r>
          </a:p>
          <a:p>
            <a:pPr/>
            <a:r>
              <a:t>2. Hyper-V Container</a:t>
            </a:r>
          </a:p>
          <a:p>
            <a:pPr/>
            <a:r>
              <a:t>第一種 Windows Server Container 提供一種 </a:t>
            </a:r>
            <a:r>
              <a:rPr b="1"/>
              <a:t>程序隔離 (Process isolation)</a:t>
            </a:r>
            <a:r>
              <a:t> 執行模式，可以讓你直接透過 Docker Engine 存取現有 Host 主機的 Kernel 資源。直接共用 Host 主機的作業系統核心，意謂著可以得到較好的容器啟動效能，啟動時間短、執行速度快，是一種相當理想的執行模式。不過這種模式有個嚴重的問題，那就是當作業系統升級後，由於核心版本也跟著升級，因此現有的容器映像(image)將無法再使用程序隔離模式執行！</a:t>
            </a:r>
          </a:p>
          <a:p>
            <a:pPr/>
          </a:p>
          <a:p>
            <a:pPr/>
            <a:r>
              <a:t>第二種 Hyper-V Container 則提供另一種 Hyper-V 隔離 (Hyper-V isolation) 執行模式，顧名思義，這些容器將會執行在一種極輕量的 Hyper-V 虛擬機中，這種類型的容器不會直接存取目前 Host 主機的作業系統核心，而是在虛擬中執行另一份輕量的 Windows 核心，讓容器直接存取這份核心。如此一來將會得到較好的隔離性，一來可以提供 SaaS 環境更好的安全性，另一方面則是可以讓你執行不同版本的 Windows 作業系統核心！</a:t>
            </a:r>
          </a:p>
          <a:p>
            <a:pPr/>
          </a:p>
          <a:p>
            <a:pPr>
              <a:defRPr b="1"/>
            </a:pPr>
            <a:r>
              <a:t>Docker 安全防護</a:t>
            </a:r>
          </a:p>
          <a:p>
            <a:pPr>
              <a:spcBef>
                <a:spcPts val="0"/>
              </a:spcBef>
            </a:pPr>
            <a:r>
              <a:t>Capability - 控制 root 帳戶的執行功能</a:t>
            </a:r>
          </a:p>
          <a:p>
            <a:pPr>
              <a:spcBef>
                <a:spcPts val="0"/>
              </a:spcBef>
            </a:pPr>
            <a:r>
              <a:t>Seccomp - Linux 内核的安全計算模式（Seccomp） 功能</a:t>
            </a:r>
          </a:p>
          <a:p>
            <a:pPr>
              <a:spcBef>
                <a:spcPts val="0"/>
              </a:spcBef>
            </a:pPr>
            <a:r>
              <a:t>AppArmor - 保護 Container 的網路及執行安全</a:t>
            </a:r>
          </a:p>
          <a:p>
            <a:pPr>
              <a:spcBef>
                <a:spcPts val="0"/>
              </a:spcBef>
            </a:pPr>
            <a:r>
              <a:t>SELinux - Linux 的安全性增強模組</a:t>
            </a:r>
          </a:p>
          <a:p>
            <a:pPr/>
          </a:p>
          <a:p>
            <a:pPr/>
            <a:r>
              <a:rPr b="1"/>
              <a:t>解釋 IOMMU</a:t>
            </a:r>
            <a:r>
              <a:t> </a:t>
            </a:r>
          </a:p>
          <a:p>
            <a:pPr/>
            <a:r>
              <a:t>在周邊 I/O 的虛擬化支援上，AMD-Vi (AMD) 與 VT-d (Intel, VT for Directed I/O) 提供了 I/O 記憶體管理 (IOMMU) 的方式，讓 VM 可以透過直接記憶體存取 (DMA) 與中斷重對映 (interrupt remapping) 的方式，直接取用各種 I/O 周邊，像是網路卡、顯示卡與磁碟控制卡等。這個方式又稱為 PCI passthrough。</a:t>
            </a:r>
          </a:p>
          <a:p>
            <a:pPr/>
          </a:p>
          <a:p>
            <a:pPr/>
            <a:r>
              <a:t>IOMMU 的記憶體位址轉換技術，可以讓周邊設備定址到整個記憶體位址，進而減少在周邊與主記憶體之間的 buffer 記憶體空間的需求，還可以保護作業系統的記憶體，免於惡意的軟硬體的侵害。</a:t>
            </a:r>
          </a:p>
          <a:p>
            <a:pPr/>
          </a:p>
          <a:p>
            <a:pPr/>
            <a:r>
              <a:t>要完全達成 IOMMU 的功能除了需要 CPU 的支援外，仍需要主機板的晶片組、BIOS 或 UEFI 韌體的支援。</a:t>
            </a:r>
          </a:p>
          <a:p>
            <a:pPr/>
          </a:p>
          <a:p>
            <a:pPr>
              <a:defRPr b="1"/>
            </a:pPr>
            <a:r>
              <a:t>DPDK 概述</a:t>
            </a:r>
          </a:p>
          <a:p>
            <a:pPr/>
            <a:r>
              <a:t>在X86結構中，處理數據包的傳統方式是CPU中斷方式，即網卡驅動接收到數據包後通過中斷通知CPU處理，然後由CPU拷貝數據並交給協議棧。在數據量大時，這種方式會產生大量CPU中斷，導致CPU無法運行其他程序。</a:t>
            </a:r>
          </a:p>
          <a:p>
            <a:pPr/>
            <a:r>
              <a:t>而DPDK則採用輪詢方式實現數據包處理過程：DPDK重載了網卡驅動，該驅動在收到數據包後不中斷通知CPU，而是將數據包通過零拷貝技術存入內存，這時應用層程序就可以通過DPDK提供的接口，直接從內存讀取數據包。</a:t>
            </a:r>
          </a:p>
          <a:p>
            <a:pPr/>
            <a:r>
              <a:t>這種處理方式節省了CPU中斷時間、內存拷貝時間，並向應用層提供了簡單易行且高效的數據包處理方式，使得網絡應用的開發更加方便。但同時，由於需要重載網卡驅動，因此該開發包目前只能用在部分採用Intel網絡處理晶片的網卡中。</a:t>
            </a:r>
          </a:p>
          <a:p>
            <a:pPr/>
          </a:p>
          <a:p>
            <a:pPr>
              <a:defRPr b="1"/>
            </a:pPr>
            <a:r>
              <a:t>RDMA 概述 </a:t>
            </a:r>
          </a:p>
          <a:p>
            <a:pPr/>
            <a:r>
              <a:t>RDMA是一種新的記憶體訪問技術，RDMA讓計算機可以直接存取其他計算機的記憶體，而不需要經過處理器耗時的處理。 RDMA技術最早出現在Infiniband網路，用於HPC高效能運算叢集的互聯。傳統的基於Socket套接字(TCP/IP協議棧)的網路通訊，需要經過作業系統軟體協議棧，資料在系統DRAM、處理器Cache和網絡卡Buffer之間來回拷貝搬移，因此佔用了大量的CPU計算資源和記憶體匯流排頻寬，也加大了網路延時。舉例來說，40Gbps的TCP/IP流能耗盡主流伺服器的所有CPU資源；RDMA則解決了傳統TCP/IP通訊的技術痛點。例如，在40Gbps場景下，CPU佔用率從100%下降到5%，網路延時從ms級降低到10us以下。</a:t>
            </a:r>
          </a:p>
          <a:p>
            <a:pPr/>
          </a:p>
          <a:p>
            <a:pPr>
              <a:defRPr b="1"/>
            </a:pPr>
            <a:r>
              <a:t>1. 關於RDMA技術原理、三種主流實現技術對比</a:t>
            </a:r>
          </a:p>
          <a:p>
            <a:pPr/>
            <a:r>
              <a:t>https://codertw.com/程式語言/587408/</a:t>
            </a:r>
          </a:p>
          <a:p>
            <a:pPr/>
          </a:p>
          <a:p>
            <a:pPr>
              <a:defRPr b="1"/>
            </a:pPr>
            <a:r>
              <a:t>2. SR-IOV in Docker containers</a:t>
            </a:r>
          </a:p>
          <a:p>
            <a:pPr/>
            <a:r>
              <a:t>https://medium.com/@tukai.anirban/sr-iov-in-docker-containers-f13fdb297da0</a:t>
            </a:r>
          </a:p>
          <a:p>
            <a:pPr>
              <a:defRPr b="1"/>
            </a:pPr>
          </a:p>
          <a:p>
            <a:pPr>
              <a:defRPr b="1"/>
            </a:pPr>
            <a:r>
              <a:t>3. IOMMU 輸入輸出記憶體管理單元 (一定要看這篇文章, 才能了解 IOMMU)</a:t>
            </a:r>
          </a:p>
          <a:p>
            <a:pPr/>
            <a:r>
              <a:t>https://zh.wikipedia.org/wiki/输入输出内存管理单元</a:t>
            </a:r>
          </a:p>
          <a:p>
            <a:pPr/>
          </a:p>
          <a:p>
            <a:pPr>
              <a:defRPr b="1"/>
            </a:pPr>
            <a:r>
              <a:t>4. How-to: Deploy RDMA accelerated Docker container over InfiniBand fabric.</a:t>
            </a:r>
          </a:p>
          <a:p>
            <a:pPr/>
            <a:r>
              <a:t>https://docs.mellanox.com/pages/viewpage.action?pageId=15049785</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5" name="Shape 735"/>
          <p:cNvSpPr/>
          <p:nvPr>
            <p:ph type="sldImg"/>
          </p:nvPr>
        </p:nvSpPr>
        <p:spPr>
          <a:prstGeom prst="rect">
            <a:avLst/>
          </a:prstGeom>
        </p:spPr>
        <p:txBody>
          <a:bodyPr/>
          <a:lstStyle/>
          <a:p>
            <a:pPr/>
          </a:p>
        </p:txBody>
      </p:sp>
      <p:sp>
        <p:nvSpPr>
          <p:cNvPr id="736" name="Shape 736"/>
          <p:cNvSpPr/>
          <p:nvPr>
            <p:ph type="body" sz="quarter" idx="1"/>
          </p:nvPr>
        </p:nvSpPr>
        <p:spPr>
          <a:prstGeom prst="rect">
            <a:avLst/>
          </a:prstGeom>
        </p:spPr>
        <p:txBody>
          <a:bodyPr/>
          <a:lstStyle/>
          <a:p>
            <a:pPr>
              <a:defRPr b="1"/>
            </a:pPr>
            <a:r>
              <a:t>Docker 18.06  </a:t>
            </a:r>
            <a:r>
              <a:rPr>
                <a:latin typeface="+mn-lt"/>
                <a:ea typeface="+mn-ea"/>
                <a:cs typeface="+mn-cs"/>
                <a:sym typeface="Helvetica"/>
              </a:rPr>
              <a:t>社群版釋出，未來要放慢發布速度，延長專案維護時間</a:t>
            </a:r>
          </a:p>
          <a:p>
            <a:pPr/>
            <a:r>
              <a:t>https://mail.google.com/mail/u/0/#inbox/164b2963a71a3531</a:t>
            </a:r>
          </a:p>
          <a:p>
            <a:pPr/>
          </a:p>
          <a:p>
            <a:pPr>
              <a:lnSpc>
                <a:spcPct val="80000"/>
              </a:lnSpc>
              <a:spcBef>
                <a:spcPts val="200"/>
              </a:spcBef>
            </a:pPr>
            <a:r>
              <a:t>Docker</a:t>
            </a:r>
            <a:r>
              <a:rPr>
                <a:latin typeface="+mn-lt"/>
                <a:ea typeface="+mn-ea"/>
                <a:cs typeface="+mn-cs"/>
                <a:sym typeface="Helvetica"/>
              </a:rPr>
              <a:t>在 </a:t>
            </a:r>
            <a:r>
              <a:t>1.12 </a:t>
            </a:r>
            <a:r>
              <a:rPr>
                <a:latin typeface="+mn-lt"/>
                <a:ea typeface="+mn-ea"/>
                <a:cs typeface="+mn-cs"/>
                <a:sym typeface="Helvetica"/>
              </a:rPr>
              <a:t>版有了大進展，從單機架構跨入叢集架構</a:t>
            </a:r>
            <a:r>
              <a:t>, </a:t>
            </a:r>
            <a:r>
              <a:rPr>
                <a:latin typeface="+mn-lt"/>
                <a:ea typeface="+mn-ea"/>
                <a:cs typeface="+mn-cs"/>
                <a:sym typeface="Helvetica"/>
              </a:rPr>
              <a:t>但在 </a:t>
            </a:r>
            <a:r>
              <a:t>1.12 </a:t>
            </a:r>
            <a:r>
              <a:rPr>
                <a:latin typeface="+mn-lt"/>
                <a:ea typeface="+mn-ea"/>
                <a:cs typeface="+mn-cs"/>
                <a:sym typeface="Helvetica"/>
              </a:rPr>
              <a:t>版</a:t>
            </a:r>
            <a:r>
              <a:t>, </a:t>
            </a:r>
            <a:r>
              <a:rPr>
                <a:latin typeface="+mn-lt"/>
                <a:ea typeface="+mn-ea"/>
                <a:cs typeface="+mn-cs"/>
                <a:sym typeface="Helvetica"/>
              </a:rPr>
              <a:t>需自行建置 </a:t>
            </a:r>
            <a:r>
              <a:t>Discovery Service (Zookeeper,Etcd,..), </a:t>
            </a:r>
          </a:p>
          <a:p>
            <a:pPr>
              <a:lnSpc>
                <a:spcPct val="80000"/>
              </a:lnSpc>
              <a:spcBef>
                <a:spcPts val="200"/>
              </a:spcBef>
              <a:defRPr>
                <a:latin typeface="+mn-lt"/>
                <a:ea typeface="+mn-ea"/>
                <a:cs typeface="+mn-cs"/>
                <a:sym typeface="Helvetica"/>
              </a:defRPr>
            </a:pPr>
            <a:r>
              <a:t>而 </a:t>
            </a:r>
            <a:r>
              <a:rPr>
                <a:latin typeface="+mj-lt"/>
                <a:ea typeface="+mj-ea"/>
                <a:cs typeface="+mj-cs"/>
                <a:sym typeface="Arial"/>
              </a:rPr>
              <a:t>17.03 </a:t>
            </a:r>
            <a:r>
              <a:t>版則內建 </a:t>
            </a:r>
            <a:r>
              <a:rPr>
                <a:latin typeface="+mj-lt"/>
                <a:ea typeface="+mj-ea"/>
                <a:cs typeface="+mj-cs"/>
                <a:sym typeface="Arial"/>
              </a:rPr>
              <a:t>Discovery Service.</a:t>
            </a:r>
          </a:p>
          <a:p>
            <a:pPr/>
            <a:endParaRPr>
              <a:latin typeface="+mn-lt"/>
              <a:ea typeface="+mn-ea"/>
              <a:cs typeface="+mn-cs"/>
              <a:sym typeface="Helvetica"/>
            </a:endParaRPr>
          </a:p>
          <a:p>
            <a:pPr>
              <a:defRPr b="1"/>
            </a:pPr>
            <a:r>
              <a:t>LibContainer Overview : </a:t>
            </a:r>
            <a:r>
              <a:rPr>
                <a:latin typeface="+mn-lt"/>
                <a:ea typeface="+mn-ea"/>
                <a:cs typeface="+mn-cs"/>
                <a:sym typeface="Helvetica"/>
              </a:rPr>
              <a:t>用來取代 第一代 </a:t>
            </a:r>
            <a:r>
              <a:t>Docker Engine (Ubuntu LXC)</a:t>
            </a:r>
          </a:p>
          <a:p>
            <a:pPr/>
            <a:r>
              <a:t>Libcontainer is now the default docker execution environment(</a:t>
            </a:r>
            <a:r>
              <a:rPr b="1"/>
              <a:t>since version 0.9</a:t>
            </a:r>
            <a:r>
              <a:t>) . It is driver (named native) and a library.</a:t>
            </a:r>
          </a:p>
          <a:p>
            <a:pPr/>
            <a:r>
              <a:t>In other words, it is a replacement (since version 0.9) for formerly LXC execution environment (that can be easily brought back using -e switch).</a:t>
            </a:r>
          </a:p>
          <a:p>
            <a:pPr/>
            <a:r>
              <a:t>This library is developed by docker.io, written in go and C/C++, in order to support a wider range of isolation technologies. It also can be used in python through python bindings.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Shape 748"/>
          <p:cNvSpPr/>
          <p:nvPr>
            <p:ph type="sldImg"/>
          </p:nvPr>
        </p:nvSpPr>
        <p:spPr>
          <a:prstGeom prst="rect">
            <a:avLst/>
          </a:prstGeom>
        </p:spPr>
        <p:txBody>
          <a:bodyPr/>
          <a:lstStyle/>
          <a:p>
            <a:pPr/>
          </a:p>
        </p:txBody>
      </p:sp>
      <p:sp>
        <p:nvSpPr>
          <p:cNvPr id="749" name="Shape 749"/>
          <p:cNvSpPr/>
          <p:nvPr>
            <p:ph type="body" sz="quarter" idx="1"/>
          </p:nvPr>
        </p:nvSpPr>
        <p:spPr>
          <a:prstGeom prst="rect">
            <a:avLst/>
          </a:prstGeom>
        </p:spPr>
        <p:txBody>
          <a:bodyPr/>
          <a:lstStyle/>
          <a:p>
            <a:pPr>
              <a:defRPr b="1"/>
            </a:pPr>
            <a:r>
              <a:t>1. [Day7] Container Runtime - CRI-O (一定要看)</a:t>
            </a:r>
          </a:p>
          <a:p>
            <a:pPr/>
            <a:r>
              <a:t>https://ithelp.ithome.com.tw/articles/10219102?sc=rss.iron</a:t>
            </a:r>
          </a:p>
          <a:p>
            <a:pPr/>
          </a:p>
          <a:p>
            <a:pPr/>
            <a:r>
              <a:t>1. kubelet 透過 Dockershim 與 docker engine 連接，最後一路串接到 containerd 來創建 container。</a:t>
            </a:r>
          </a:p>
          <a:p>
            <a:pPr/>
            <a:r>
              <a:t>2. 繞過 Docker 直接與後端的 Containerd 溝通，為了滿足這個需求也需要一個額外的應用程式 CRI-Containerd 來作為中間溝通的橋樑</a:t>
            </a:r>
          </a:p>
          <a:p>
            <a:pPr/>
            <a:r>
              <a:t>3. 隨者 containerd 1.1 版本的發行， CRI-Containerd 本身的功能已經可以透過 plugin 的方式實現於 containerd 中，可以再少掉一層溝通的耗損。</a:t>
            </a:r>
          </a:p>
          <a:p>
            <a:pPr/>
            <a:r>
              <a:t>4. CRI-O 一個完全針對 kubernetes 需求的解決方案，讓整體的溝通變得更快速與簡單。</a:t>
            </a:r>
          </a:p>
          <a:p>
            <a:pPr/>
          </a:p>
          <a:p>
            <a:pPr>
              <a:defRPr b="1"/>
            </a:pPr>
            <a:r>
              <a:t>認識 CRI-O</a:t>
            </a:r>
          </a:p>
          <a:p>
            <a:pPr/>
            <a:r>
              <a:t>作為一個滿足 CRI 標準且能夠產生出相容於 OCI 標準 container 的解決方案，從整個設計到特色全部都是針對 kubernetes 來打造</a:t>
            </a:r>
          </a:p>
          <a:p>
            <a:pPr/>
          </a:p>
          <a:p>
            <a:pPr/>
            <a:r>
              <a:t>1. 本身的軟體版本與 kubernetes 一致，同時所有的測試都是基於 kubernetes 的使用去測試，確保穩定性。</a:t>
            </a:r>
          </a:p>
          <a:p>
            <a:pPr/>
            <a:r>
              <a:t>2. 目標是支援所有相容於 OCI Runtime 的解決方案，譬如 Runc, Kata Containers</a:t>
            </a:r>
          </a:p>
          <a:p>
            <a:pPr/>
            <a:r>
              <a:t>3. 支援不同的 container image，譬如 docker 自己本身就有 schema 2/version 1 與 schema 2/version 2</a:t>
            </a:r>
          </a:p>
          <a:p>
            <a:pPr/>
            <a:r>
              <a:t>4. 使用 Container Network Interface CNI 來管理 Container 網路</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1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2"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13"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10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0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0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0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11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12"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13"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1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12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2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2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1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3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3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1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42"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143"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1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5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5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5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16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62"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163"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1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7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7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7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18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82"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83"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184"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185"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19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193"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19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2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20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02"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209"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10"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211"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12"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213"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220"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21"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222"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223"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2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2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3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33"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2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42"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43"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2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5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5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5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26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26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26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2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271" name="大標題文字"/>
          <p:cNvSpPr txBox="1"/>
          <p:nvPr>
            <p:ph type="title"/>
          </p:nvPr>
        </p:nvSpPr>
        <p:spPr>
          <a:xfrm>
            <a:off x="685800" y="2130425"/>
            <a:ext cx="7772400" cy="1470025"/>
          </a:xfrm>
          <a:prstGeom prst="rect">
            <a:avLst/>
          </a:prstGeom>
        </p:spPr>
        <p:txBody>
          <a:bodyPr/>
          <a:lstStyle/>
          <a:p>
            <a:pPr/>
            <a:r>
              <a:t>大標題文字</a:t>
            </a:r>
          </a:p>
        </p:txBody>
      </p:sp>
      <p:sp>
        <p:nvSpPr>
          <p:cNvPr id="272" name="內文層級一…"/>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7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280" name="大標題文字"/>
          <p:cNvSpPr txBox="1"/>
          <p:nvPr>
            <p:ph type="title"/>
          </p:nvPr>
        </p:nvSpPr>
        <p:spPr>
          <a:prstGeom prst="rect">
            <a:avLst/>
          </a:prstGeom>
        </p:spPr>
        <p:txBody>
          <a:bodyPr/>
          <a:lstStyle/>
          <a:p>
            <a:pPr/>
            <a:r>
              <a:t>大標題文字</a:t>
            </a:r>
          </a:p>
        </p:txBody>
      </p:sp>
      <p:sp>
        <p:nvSpPr>
          <p:cNvPr id="281"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282"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289" name="大標題文字"/>
          <p:cNvSpPr txBox="1"/>
          <p:nvPr>
            <p:ph type="title"/>
          </p:nvPr>
        </p:nvSpPr>
        <p:spPr>
          <a:xfrm>
            <a:off x="722312" y="4406900"/>
            <a:ext cx="7772401" cy="1362075"/>
          </a:xfrm>
          <a:prstGeom prst="rect">
            <a:avLst/>
          </a:prstGeom>
        </p:spPr>
        <p:txBody>
          <a:bodyPr anchor="t"/>
          <a:lstStyle>
            <a:lvl1pPr algn="l">
              <a:defRPr b="1" cap="all" sz="4000"/>
            </a:lvl1pPr>
          </a:lstStyle>
          <a:p>
            <a:pPr/>
            <a:r>
              <a:t>大標題文字</a:t>
            </a:r>
          </a:p>
        </p:txBody>
      </p:sp>
      <p:sp>
        <p:nvSpPr>
          <p:cNvPr id="290" name="內文層級一…"/>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291"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3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32"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33"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3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298" name="大標題文字"/>
          <p:cNvSpPr txBox="1"/>
          <p:nvPr>
            <p:ph type="title"/>
          </p:nvPr>
        </p:nvSpPr>
        <p:spPr>
          <a:prstGeom prst="rect">
            <a:avLst/>
          </a:prstGeom>
        </p:spPr>
        <p:txBody>
          <a:bodyPr/>
          <a:lstStyle/>
          <a:p>
            <a:pPr/>
            <a:r>
              <a:t>大標題文字</a:t>
            </a:r>
          </a:p>
        </p:txBody>
      </p:sp>
      <p:sp>
        <p:nvSpPr>
          <p:cNvPr id="299" name="內文層級一…"/>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30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307" name="大標題文字"/>
          <p:cNvSpPr txBox="1"/>
          <p:nvPr>
            <p:ph type="title"/>
          </p:nvPr>
        </p:nvSpPr>
        <p:spPr>
          <a:prstGeom prst="rect">
            <a:avLst/>
          </a:prstGeom>
        </p:spPr>
        <p:txBody>
          <a:bodyPr/>
          <a:lstStyle/>
          <a:p>
            <a:pPr/>
            <a:r>
              <a:t>大標題文字</a:t>
            </a:r>
          </a:p>
        </p:txBody>
      </p:sp>
      <p:sp>
        <p:nvSpPr>
          <p:cNvPr id="308" name="內文層級一…"/>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內文層級一</a:t>
            </a:r>
          </a:p>
          <a:p>
            <a:pPr lvl="1"/>
            <a:r>
              <a:t>內文層級二</a:t>
            </a:r>
          </a:p>
          <a:p>
            <a:pPr lvl="2"/>
            <a:r>
              <a:t>內文層級三</a:t>
            </a:r>
          </a:p>
          <a:p>
            <a:pPr lvl="3"/>
            <a:r>
              <a:t>內文層級四</a:t>
            </a:r>
          </a:p>
          <a:p>
            <a:pPr lvl="4"/>
            <a:r>
              <a:t>內文層級五</a:t>
            </a:r>
          </a:p>
        </p:txBody>
      </p:sp>
      <p:sp>
        <p:nvSpPr>
          <p:cNvPr id="309" name="文字版面配置區 4"/>
          <p:cNvSpPr/>
          <p:nvPr>
            <p:ph type="body" sz="quarter" idx="21"/>
          </p:nvPr>
        </p:nvSpPr>
        <p:spPr>
          <a:xfrm>
            <a:off x="4645025" y="1535112"/>
            <a:ext cx="4041775" cy="639764"/>
          </a:xfrm>
          <a:prstGeom prst="rect">
            <a:avLst/>
          </a:prstGeom>
        </p:spPr>
        <p:txBody>
          <a:bodyPr anchor="b"/>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310"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317" name="大標題文字"/>
          <p:cNvSpPr txBox="1"/>
          <p:nvPr>
            <p:ph type="title"/>
          </p:nvPr>
        </p:nvSpPr>
        <p:spPr>
          <a:prstGeom prst="rect">
            <a:avLst/>
          </a:prstGeom>
        </p:spPr>
        <p:txBody>
          <a:bodyPr/>
          <a:lstStyle/>
          <a:p>
            <a:pPr/>
            <a:r>
              <a:t>大標題文字</a:t>
            </a:r>
          </a:p>
        </p:txBody>
      </p:sp>
      <p:sp>
        <p:nvSpPr>
          <p:cNvPr id="318"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32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332" name="大標題文字"/>
          <p:cNvSpPr txBox="1"/>
          <p:nvPr>
            <p:ph type="title"/>
          </p:nvPr>
        </p:nvSpPr>
        <p:spPr>
          <a:xfrm>
            <a:off x="457200" y="273050"/>
            <a:ext cx="3008315" cy="1162050"/>
          </a:xfrm>
          <a:prstGeom prst="rect">
            <a:avLst/>
          </a:prstGeom>
        </p:spPr>
        <p:txBody>
          <a:bodyPr anchor="b"/>
          <a:lstStyle>
            <a:lvl1pPr algn="l">
              <a:defRPr b="1" sz="2000"/>
            </a:lvl1pPr>
          </a:lstStyle>
          <a:p>
            <a:pPr/>
            <a:r>
              <a:t>大標題文字</a:t>
            </a:r>
          </a:p>
        </p:txBody>
      </p:sp>
      <p:sp>
        <p:nvSpPr>
          <p:cNvPr id="333" name="內文層級一…"/>
          <p:cNvSpPr txBox="1"/>
          <p:nvPr>
            <p:ph type="body" idx="1"/>
          </p:nvPr>
        </p:nvSpPr>
        <p:spPr>
          <a:xfrm>
            <a:off x="3575050" y="273050"/>
            <a:ext cx="5111750" cy="585311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34" name="文字版面配置區 3"/>
          <p:cNvSpPr/>
          <p:nvPr>
            <p:ph type="body" sz="half" idx="21"/>
          </p:nvPr>
        </p:nvSpPr>
        <p:spPr>
          <a:xfrm>
            <a:off x="457198" y="1435100"/>
            <a:ext cx="3008317" cy="4691063"/>
          </a:xfrm>
          <a:prstGeom prst="rect">
            <a:avLst/>
          </a:prstGeom>
        </p:spPr>
        <p:txBody>
          <a:bodyPr/>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33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342" name="大標題文字"/>
          <p:cNvSpPr txBox="1"/>
          <p:nvPr>
            <p:ph type="title"/>
          </p:nvPr>
        </p:nvSpPr>
        <p:spPr>
          <a:xfrm>
            <a:off x="1792288" y="4800600"/>
            <a:ext cx="5486402" cy="566738"/>
          </a:xfrm>
          <a:prstGeom prst="rect">
            <a:avLst/>
          </a:prstGeom>
        </p:spPr>
        <p:txBody>
          <a:bodyPr anchor="b"/>
          <a:lstStyle>
            <a:lvl1pPr algn="l">
              <a:defRPr b="1" sz="2000"/>
            </a:lvl1pPr>
          </a:lstStyle>
          <a:p>
            <a:pPr/>
            <a:r>
              <a:t>大標題文字</a:t>
            </a:r>
          </a:p>
        </p:txBody>
      </p:sp>
      <p:sp>
        <p:nvSpPr>
          <p:cNvPr id="343"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344" name="內文層級一…"/>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內文層級一</a:t>
            </a:r>
          </a:p>
          <a:p>
            <a:pPr lvl="1"/>
            <a:r>
              <a:t>內文層級二</a:t>
            </a:r>
          </a:p>
          <a:p>
            <a:pPr lvl="2"/>
            <a:r>
              <a:t>內文層級三</a:t>
            </a:r>
          </a:p>
          <a:p>
            <a:pPr lvl="3"/>
            <a:r>
              <a:t>內文層級四</a:t>
            </a:r>
          </a:p>
          <a:p>
            <a:pPr lvl="4"/>
            <a:r>
              <a:t>內文層級五</a:t>
            </a:r>
          </a:p>
        </p:txBody>
      </p:sp>
      <p:sp>
        <p:nvSpPr>
          <p:cNvPr id="345"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sp>
        <p:nvSpPr>
          <p:cNvPr id="352" name="大標題文字"/>
          <p:cNvSpPr txBox="1"/>
          <p:nvPr>
            <p:ph type="title"/>
          </p:nvPr>
        </p:nvSpPr>
        <p:spPr>
          <a:prstGeom prst="rect">
            <a:avLst/>
          </a:prstGeom>
        </p:spPr>
        <p:txBody>
          <a:bodyPr/>
          <a:lstStyle/>
          <a:p>
            <a:pPr/>
            <a:r>
              <a:t>大標題文字</a:t>
            </a:r>
          </a:p>
        </p:txBody>
      </p:sp>
      <p:sp>
        <p:nvSpPr>
          <p:cNvPr id="353"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54"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sp>
        <p:nvSpPr>
          <p:cNvPr id="361" name="大標題文字"/>
          <p:cNvSpPr txBox="1"/>
          <p:nvPr>
            <p:ph type="title"/>
          </p:nvPr>
        </p:nvSpPr>
        <p:spPr>
          <a:xfrm>
            <a:off x="6629400" y="274638"/>
            <a:ext cx="2057400" cy="5851527"/>
          </a:xfrm>
          <a:prstGeom prst="rect">
            <a:avLst/>
          </a:prstGeom>
        </p:spPr>
        <p:txBody>
          <a:bodyPr/>
          <a:lstStyle/>
          <a:p>
            <a:pPr/>
            <a:r>
              <a:t>大標題文字</a:t>
            </a:r>
          </a:p>
        </p:txBody>
      </p:sp>
      <p:sp>
        <p:nvSpPr>
          <p:cNvPr id="362" name="內文層級一…"/>
          <p:cNvSpPr txBox="1"/>
          <p:nvPr>
            <p:ph type="body" idx="1"/>
          </p:nvPr>
        </p:nvSpPr>
        <p:spPr>
          <a:xfrm>
            <a:off x="457200" y="274638"/>
            <a:ext cx="6019800" cy="5851527"/>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63" name="幻燈片編號"/>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70" name="內文層級一…"/>
          <p:cNvSpPr txBox="1"/>
          <p:nvPr>
            <p:ph type="body" idx="1"/>
          </p:nvPr>
        </p:nvSpPr>
        <p:spPr>
          <a:prstGeom prst="rect">
            <a:avLst/>
          </a:prstGeom>
        </p:spPr>
        <p:txBody>
          <a:bodyPr/>
          <a:lstStyle>
            <a:lvl1pPr>
              <a:defRPr>
                <a:solidFill>
                  <a:srgbClr val="0D0D0D"/>
                </a:solidFill>
              </a:defRPr>
            </a:lvl1pPr>
            <a:lvl2pPr>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371" name="大標題文字"/>
          <p:cNvSpPr txBox="1"/>
          <p:nvPr>
            <p:ph type="title"/>
          </p:nvPr>
        </p:nvSpPr>
        <p:spPr>
          <a:prstGeom prst="rect">
            <a:avLst/>
          </a:prstGeom>
        </p:spPr>
        <p:txBody>
          <a:bodyPr/>
          <a:lstStyle/>
          <a:p>
            <a:pPr/>
            <a:r>
              <a:t>大標題文字</a:t>
            </a:r>
          </a:p>
        </p:txBody>
      </p:sp>
      <p:sp>
        <p:nvSpPr>
          <p:cNvPr id="372" name="幻燈片編號"/>
          <p:cNvSpPr txBox="1"/>
          <p:nvPr>
            <p:ph type="sldNum" sz="quarter" idx="2"/>
          </p:nvPr>
        </p:nvSpPr>
        <p:spPr>
          <a:xfrm>
            <a:off x="8862110" y="6404293"/>
            <a:ext cx="243144"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379" name="大標題文字"/>
          <p:cNvSpPr txBox="1"/>
          <p:nvPr>
            <p:ph type="title"/>
          </p:nvPr>
        </p:nvSpPr>
        <p:spPr>
          <a:xfrm>
            <a:off x="830262" y="0"/>
            <a:ext cx="7399339" cy="841375"/>
          </a:xfrm>
          <a:prstGeom prst="rect">
            <a:avLst/>
          </a:prstGeom>
        </p:spPr>
        <p:txBody>
          <a:bodyPr/>
          <a:lstStyle/>
          <a:p>
            <a:pPr/>
            <a:r>
              <a:t>大標題文字</a:t>
            </a:r>
          </a:p>
        </p:txBody>
      </p:sp>
      <p:sp>
        <p:nvSpPr>
          <p:cNvPr id="380" name="內文層級一…"/>
          <p:cNvSpPr txBox="1"/>
          <p:nvPr>
            <p:ph type="body" sz="half" idx="1"/>
          </p:nvPr>
        </p:nvSpPr>
        <p:spPr>
          <a:xfrm>
            <a:off x="1049337" y="1460500"/>
            <a:ext cx="3436940" cy="4681538"/>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81" name="幻燈片編號"/>
          <p:cNvSpPr txBox="1"/>
          <p:nvPr>
            <p:ph type="sldNum" sz="quarter" idx="2"/>
          </p:nvPr>
        </p:nvSpPr>
        <p:spPr>
          <a:xfrm>
            <a:off x="8862110" y="6404293"/>
            <a:ext cx="243144" cy="26923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4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42"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43"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4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sp>
        <p:nvSpPr>
          <p:cNvPr id="388" name="大標題文字"/>
          <p:cNvSpPr txBox="1"/>
          <p:nvPr>
            <p:ph type="title"/>
          </p:nvPr>
        </p:nvSpPr>
        <p:spPr>
          <a:xfrm>
            <a:off x="685800" y="2130425"/>
            <a:ext cx="7772400" cy="1470025"/>
          </a:xfrm>
          <a:prstGeom prst="rect">
            <a:avLst/>
          </a:prstGeom>
        </p:spPr>
        <p:txBody>
          <a:bodyPr/>
          <a:lstStyle/>
          <a:p>
            <a:pPr/>
            <a:r>
              <a:t>大標題文字</a:t>
            </a:r>
          </a:p>
        </p:txBody>
      </p:sp>
      <p:sp>
        <p:nvSpPr>
          <p:cNvPr id="389" name="內文層級一…"/>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390"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sp>
        <p:nvSpPr>
          <p:cNvPr id="397" name="大標題文字"/>
          <p:cNvSpPr txBox="1"/>
          <p:nvPr>
            <p:ph type="title"/>
          </p:nvPr>
        </p:nvSpPr>
        <p:spPr>
          <a:prstGeom prst="rect">
            <a:avLst/>
          </a:prstGeom>
        </p:spPr>
        <p:txBody>
          <a:bodyPr/>
          <a:lstStyle/>
          <a:p>
            <a:pPr/>
            <a:r>
              <a:t>大標題文字</a:t>
            </a:r>
          </a:p>
        </p:txBody>
      </p:sp>
      <p:sp>
        <p:nvSpPr>
          <p:cNvPr id="398"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399"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sp>
        <p:nvSpPr>
          <p:cNvPr id="406" name="大標題文字"/>
          <p:cNvSpPr txBox="1"/>
          <p:nvPr>
            <p:ph type="title"/>
          </p:nvPr>
        </p:nvSpPr>
        <p:spPr>
          <a:xfrm>
            <a:off x="722312" y="4406900"/>
            <a:ext cx="7772401" cy="1362075"/>
          </a:xfrm>
          <a:prstGeom prst="rect">
            <a:avLst/>
          </a:prstGeom>
        </p:spPr>
        <p:txBody>
          <a:bodyPr anchor="t"/>
          <a:lstStyle>
            <a:lvl1pPr algn="l">
              <a:defRPr b="1" cap="all" sz="4000"/>
            </a:lvl1pPr>
          </a:lstStyle>
          <a:p>
            <a:pPr/>
            <a:r>
              <a:t>大標題文字</a:t>
            </a:r>
          </a:p>
        </p:txBody>
      </p:sp>
      <p:sp>
        <p:nvSpPr>
          <p:cNvPr id="407" name="內文層級一…"/>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內文層級一</a:t>
            </a:r>
          </a:p>
          <a:p>
            <a:pPr lvl="1"/>
            <a:r>
              <a:t>內文層級二</a:t>
            </a:r>
          </a:p>
          <a:p>
            <a:pPr lvl="2"/>
            <a:r>
              <a:t>內文層級三</a:t>
            </a:r>
          </a:p>
          <a:p>
            <a:pPr lvl="3"/>
            <a:r>
              <a:t>內文層級四</a:t>
            </a:r>
          </a:p>
          <a:p>
            <a:pPr lvl="4"/>
            <a:r>
              <a:t>內文層級五</a:t>
            </a:r>
          </a:p>
        </p:txBody>
      </p:sp>
      <p:sp>
        <p:nvSpPr>
          <p:cNvPr id="408"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sp>
        <p:nvSpPr>
          <p:cNvPr id="415" name="大標題文字"/>
          <p:cNvSpPr txBox="1"/>
          <p:nvPr>
            <p:ph type="title"/>
          </p:nvPr>
        </p:nvSpPr>
        <p:spPr>
          <a:prstGeom prst="rect">
            <a:avLst/>
          </a:prstGeom>
        </p:spPr>
        <p:txBody>
          <a:bodyPr/>
          <a:lstStyle/>
          <a:p>
            <a:pPr/>
            <a:r>
              <a:t>大標題文字</a:t>
            </a:r>
          </a:p>
        </p:txBody>
      </p:sp>
      <p:sp>
        <p:nvSpPr>
          <p:cNvPr id="416" name="內文層級一…"/>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內文層級一</a:t>
            </a:r>
          </a:p>
          <a:p>
            <a:pPr lvl="1"/>
            <a:r>
              <a:t>內文層級二</a:t>
            </a:r>
          </a:p>
          <a:p>
            <a:pPr lvl="2"/>
            <a:r>
              <a:t>內文層級三</a:t>
            </a:r>
          </a:p>
          <a:p>
            <a:pPr lvl="3"/>
            <a:r>
              <a:t>內文層級四</a:t>
            </a:r>
          </a:p>
          <a:p>
            <a:pPr lvl="4"/>
            <a:r>
              <a:t>內文層級五</a:t>
            </a:r>
          </a:p>
        </p:txBody>
      </p:sp>
      <p:sp>
        <p:nvSpPr>
          <p:cNvPr id="417"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sp>
        <p:nvSpPr>
          <p:cNvPr id="424" name="大標題文字"/>
          <p:cNvSpPr txBox="1"/>
          <p:nvPr>
            <p:ph type="title"/>
          </p:nvPr>
        </p:nvSpPr>
        <p:spPr>
          <a:prstGeom prst="rect">
            <a:avLst/>
          </a:prstGeom>
        </p:spPr>
        <p:txBody>
          <a:bodyPr/>
          <a:lstStyle/>
          <a:p>
            <a:pPr/>
            <a:r>
              <a:t>大標題文字</a:t>
            </a:r>
          </a:p>
        </p:txBody>
      </p:sp>
      <p:sp>
        <p:nvSpPr>
          <p:cNvPr id="425" name="內文層級一…"/>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內文層級一</a:t>
            </a:r>
          </a:p>
          <a:p>
            <a:pPr lvl="1"/>
            <a:r>
              <a:t>內文層級二</a:t>
            </a:r>
          </a:p>
          <a:p>
            <a:pPr lvl="2"/>
            <a:r>
              <a:t>內文層級三</a:t>
            </a:r>
          </a:p>
          <a:p>
            <a:pPr lvl="3"/>
            <a:r>
              <a:t>內文層級四</a:t>
            </a:r>
          </a:p>
          <a:p>
            <a:pPr lvl="4"/>
            <a:r>
              <a:t>內文層級五</a:t>
            </a:r>
          </a:p>
        </p:txBody>
      </p:sp>
      <p:sp>
        <p:nvSpPr>
          <p:cNvPr id="426" name="文字版面配置區 4"/>
          <p:cNvSpPr/>
          <p:nvPr>
            <p:ph type="body" sz="quarter" idx="21"/>
          </p:nvPr>
        </p:nvSpPr>
        <p:spPr>
          <a:xfrm>
            <a:off x="4645025" y="1535112"/>
            <a:ext cx="4041775" cy="639764"/>
          </a:xfrm>
          <a:prstGeom prst="rect">
            <a:avLst/>
          </a:prstGeom>
        </p:spPr>
        <p:txBody>
          <a:bodyPr anchor="b"/>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427"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sp>
        <p:nvSpPr>
          <p:cNvPr id="434" name="大標題文字"/>
          <p:cNvSpPr txBox="1"/>
          <p:nvPr>
            <p:ph type="title"/>
          </p:nvPr>
        </p:nvSpPr>
        <p:spPr>
          <a:prstGeom prst="rect">
            <a:avLst/>
          </a:prstGeom>
        </p:spPr>
        <p:txBody>
          <a:bodyPr/>
          <a:lstStyle/>
          <a:p>
            <a:pPr/>
            <a:r>
              <a:t>大標題文字</a:t>
            </a:r>
          </a:p>
        </p:txBody>
      </p:sp>
      <p:sp>
        <p:nvSpPr>
          <p:cNvPr id="435"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44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sp>
        <p:nvSpPr>
          <p:cNvPr id="449" name="大標題文字"/>
          <p:cNvSpPr txBox="1"/>
          <p:nvPr>
            <p:ph type="title"/>
          </p:nvPr>
        </p:nvSpPr>
        <p:spPr>
          <a:xfrm>
            <a:off x="457200" y="273050"/>
            <a:ext cx="3008315" cy="1162050"/>
          </a:xfrm>
          <a:prstGeom prst="rect">
            <a:avLst/>
          </a:prstGeom>
        </p:spPr>
        <p:txBody>
          <a:bodyPr anchor="b"/>
          <a:lstStyle>
            <a:lvl1pPr algn="l">
              <a:defRPr b="1" sz="2000"/>
            </a:lvl1pPr>
          </a:lstStyle>
          <a:p>
            <a:pPr/>
            <a:r>
              <a:t>大標題文字</a:t>
            </a:r>
          </a:p>
        </p:txBody>
      </p:sp>
      <p:sp>
        <p:nvSpPr>
          <p:cNvPr id="450" name="內文層級一…"/>
          <p:cNvSpPr txBox="1"/>
          <p:nvPr>
            <p:ph type="body" idx="1"/>
          </p:nvPr>
        </p:nvSpPr>
        <p:spPr>
          <a:xfrm>
            <a:off x="3575050" y="273050"/>
            <a:ext cx="5111750" cy="5853113"/>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51" name="文字版面配置區 3"/>
          <p:cNvSpPr/>
          <p:nvPr>
            <p:ph type="body" sz="half" idx="21"/>
          </p:nvPr>
        </p:nvSpPr>
        <p:spPr>
          <a:xfrm>
            <a:off x="457198" y="1435100"/>
            <a:ext cx="3008317" cy="4691063"/>
          </a:xfrm>
          <a:prstGeom prst="rect">
            <a:avLst/>
          </a:prstGeom>
        </p:spPr>
        <p:txBody>
          <a:bodyPr/>
          <a:lstStyle/>
          <a:p>
            <a:pPr marL="228600" indent="-228600">
              <a:lnSpc>
                <a:spcPct val="90000"/>
              </a:lnSpc>
              <a:spcBef>
                <a:spcPts val="1100"/>
              </a:spcBef>
              <a:buSzPct val="70000"/>
              <a:buFontTx/>
              <a:buBlip>
                <a:blip r:embed="rId2"/>
              </a:buBlip>
              <a:defRPr b="1" sz="2400">
                <a:latin typeface="Arial Narrow"/>
                <a:ea typeface="Arial Narrow"/>
                <a:cs typeface="Arial Narrow"/>
                <a:sym typeface="Arial Narrow"/>
              </a:defRPr>
            </a:pPr>
          </a:p>
        </p:txBody>
      </p:sp>
      <p:sp>
        <p:nvSpPr>
          <p:cNvPr id="45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sp>
        <p:nvSpPr>
          <p:cNvPr id="459" name="大標題文字"/>
          <p:cNvSpPr txBox="1"/>
          <p:nvPr>
            <p:ph type="title"/>
          </p:nvPr>
        </p:nvSpPr>
        <p:spPr>
          <a:xfrm>
            <a:off x="1792288" y="4800600"/>
            <a:ext cx="5486402" cy="566738"/>
          </a:xfrm>
          <a:prstGeom prst="rect">
            <a:avLst/>
          </a:prstGeom>
        </p:spPr>
        <p:txBody>
          <a:bodyPr anchor="b"/>
          <a:lstStyle>
            <a:lvl1pPr algn="l">
              <a:defRPr b="1" sz="2000"/>
            </a:lvl1pPr>
          </a:lstStyle>
          <a:p>
            <a:pPr/>
            <a:r>
              <a:t>大標題文字</a:t>
            </a:r>
          </a:p>
        </p:txBody>
      </p:sp>
      <p:sp>
        <p:nvSpPr>
          <p:cNvPr id="460"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461" name="內文層級一…"/>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內文層級一</a:t>
            </a:r>
          </a:p>
          <a:p>
            <a:pPr lvl="1"/>
            <a:r>
              <a:t>內文層級二</a:t>
            </a:r>
          </a:p>
          <a:p>
            <a:pPr lvl="2"/>
            <a:r>
              <a:t>內文層級三</a:t>
            </a:r>
          </a:p>
          <a:p>
            <a:pPr lvl="3"/>
            <a:r>
              <a:t>內文層級四</a:t>
            </a:r>
          </a:p>
          <a:p>
            <a:pPr lvl="4"/>
            <a:r>
              <a:t>內文層級五</a:t>
            </a:r>
          </a:p>
        </p:txBody>
      </p:sp>
      <p:sp>
        <p:nvSpPr>
          <p:cNvPr id="462"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sp>
        <p:nvSpPr>
          <p:cNvPr id="469" name="大標題文字"/>
          <p:cNvSpPr txBox="1"/>
          <p:nvPr>
            <p:ph type="title"/>
          </p:nvPr>
        </p:nvSpPr>
        <p:spPr>
          <a:prstGeom prst="rect">
            <a:avLst/>
          </a:prstGeom>
        </p:spPr>
        <p:txBody>
          <a:bodyPr/>
          <a:lstStyle/>
          <a:p>
            <a:pPr/>
            <a:r>
              <a:t>大標題文字</a:t>
            </a:r>
          </a:p>
        </p:txBody>
      </p:sp>
      <p:sp>
        <p:nvSpPr>
          <p:cNvPr id="470" name="內文層級一…"/>
          <p:cNvSpPr txBox="1"/>
          <p:nvPr>
            <p:ph type="body" idx="1"/>
          </p:nvPr>
        </p:nvSpPr>
        <p:spPr>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71"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5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2"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3"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4"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5"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sp>
        <p:nvSpPr>
          <p:cNvPr id="478" name="大標題文字"/>
          <p:cNvSpPr txBox="1"/>
          <p:nvPr>
            <p:ph type="title"/>
          </p:nvPr>
        </p:nvSpPr>
        <p:spPr>
          <a:xfrm>
            <a:off x="6629400" y="274638"/>
            <a:ext cx="2057400" cy="5851527"/>
          </a:xfrm>
          <a:prstGeom prst="rect">
            <a:avLst/>
          </a:prstGeom>
        </p:spPr>
        <p:txBody>
          <a:bodyPr/>
          <a:lstStyle/>
          <a:p>
            <a:pPr/>
            <a:r>
              <a:t>大標題文字</a:t>
            </a:r>
          </a:p>
        </p:txBody>
      </p:sp>
      <p:sp>
        <p:nvSpPr>
          <p:cNvPr id="479" name="內文層級一…"/>
          <p:cNvSpPr txBox="1"/>
          <p:nvPr>
            <p:ph type="body" idx="1"/>
          </p:nvPr>
        </p:nvSpPr>
        <p:spPr>
          <a:xfrm>
            <a:off x="457200" y="274638"/>
            <a:ext cx="6019800" cy="5851527"/>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80" name="幻燈片編號"/>
          <p:cNvSpPr txBox="1"/>
          <p:nvPr>
            <p:ph type="sldNum" sz="quarter" idx="2"/>
          </p:nvPr>
        </p:nvSpPr>
        <p:spPr>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87" name="內文層級一…"/>
          <p:cNvSpPr txBox="1"/>
          <p:nvPr>
            <p:ph type="body" idx="1"/>
          </p:nvPr>
        </p:nvSpPr>
        <p:spPr>
          <a:prstGeom prst="rect">
            <a:avLst/>
          </a:prstGeom>
        </p:spPr>
        <p:txBody>
          <a:bodyPr/>
          <a:lstStyle>
            <a:lvl1pPr>
              <a:defRPr>
                <a:solidFill>
                  <a:srgbClr val="0D0D0D"/>
                </a:solidFill>
              </a:defRPr>
            </a:lvl1pPr>
            <a:lvl2pPr>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488" name="大標題文字"/>
          <p:cNvSpPr txBox="1"/>
          <p:nvPr>
            <p:ph type="title"/>
          </p:nvPr>
        </p:nvSpPr>
        <p:spPr>
          <a:prstGeom prst="rect">
            <a:avLst/>
          </a:prstGeom>
        </p:spPr>
        <p:txBody>
          <a:bodyPr/>
          <a:lstStyle/>
          <a:p>
            <a:pPr/>
            <a:r>
              <a:t>大標題文字</a:t>
            </a:r>
          </a:p>
        </p:txBody>
      </p:sp>
      <p:sp>
        <p:nvSpPr>
          <p:cNvPr id="489" name="幻燈片編號"/>
          <p:cNvSpPr txBox="1"/>
          <p:nvPr>
            <p:ph type="sldNum" sz="quarter" idx="2"/>
          </p:nvPr>
        </p:nvSpPr>
        <p:spPr>
          <a:xfrm>
            <a:off x="8862756" y="6404293"/>
            <a:ext cx="243144" cy="269239"/>
          </a:xfrm>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496" name="大標題文字"/>
          <p:cNvSpPr txBox="1"/>
          <p:nvPr>
            <p:ph type="title"/>
          </p:nvPr>
        </p:nvSpPr>
        <p:spPr>
          <a:xfrm>
            <a:off x="830262" y="0"/>
            <a:ext cx="7399339" cy="841375"/>
          </a:xfrm>
          <a:prstGeom prst="rect">
            <a:avLst/>
          </a:prstGeom>
        </p:spPr>
        <p:txBody>
          <a:bodyPr/>
          <a:lstStyle/>
          <a:p>
            <a:pPr/>
            <a:r>
              <a:t>大標題文字</a:t>
            </a:r>
          </a:p>
        </p:txBody>
      </p:sp>
      <p:sp>
        <p:nvSpPr>
          <p:cNvPr id="497" name="內文層級一…"/>
          <p:cNvSpPr txBox="1"/>
          <p:nvPr>
            <p:ph type="body" sz="half" idx="1"/>
          </p:nvPr>
        </p:nvSpPr>
        <p:spPr>
          <a:xfrm>
            <a:off x="1049337" y="1460500"/>
            <a:ext cx="3436940" cy="4681538"/>
          </a:xfrm>
          <a:prstGeom prst="rect">
            <a:avLst/>
          </a:prstGeom>
        </p:spPr>
        <p:txBody>
          <a:bodyPr/>
          <a:lstStyle/>
          <a:p>
            <a:pPr/>
            <a:r>
              <a:t>內文層級一</a:t>
            </a:r>
          </a:p>
          <a:p>
            <a:pPr lvl="1"/>
            <a:r>
              <a:t>內文層級二</a:t>
            </a:r>
          </a:p>
          <a:p>
            <a:pPr lvl="2"/>
            <a:r>
              <a:t>內文層級三</a:t>
            </a:r>
          </a:p>
          <a:p>
            <a:pPr lvl="3"/>
            <a:r>
              <a:t>內文層級四</a:t>
            </a:r>
          </a:p>
          <a:p>
            <a:pPr lvl="4"/>
            <a:r>
              <a:t>內文層級五</a:t>
            </a:r>
          </a:p>
        </p:txBody>
      </p:sp>
      <p:sp>
        <p:nvSpPr>
          <p:cNvPr id="498" name="幻燈片編號"/>
          <p:cNvSpPr txBox="1"/>
          <p:nvPr>
            <p:ph type="sldNum" sz="quarter" idx="2"/>
          </p:nvPr>
        </p:nvSpPr>
        <p:spPr>
          <a:xfrm>
            <a:off x="8862756" y="6404293"/>
            <a:ext cx="243144" cy="269239"/>
          </a:xfrm>
          <a:prstGeom prst="rect">
            <a:avLst/>
          </a:prstGeom>
        </p:spPr>
        <p:txBody>
          <a:bodyPr/>
          <a:lstStyle>
            <a:lvl1pPr>
              <a:defRPr>
                <a:solidFill>
                  <a:srgbClr val="898989"/>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投影片">
    <p:spTree>
      <p:nvGrpSpPr>
        <p:cNvPr id="1" name=""/>
        <p:cNvGrpSpPr/>
        <p:nvPr/>
      </p:nvGrpSpPr>
      <p:grpSpPr>
        <a:xfrm>
          <a:off x="0" y="0"/>
          <a:ext cx="0" cy="0"/>
          <a:chOff x="0" y="0"/>
          <a:chExt cx="0" cy="0"/>
        </a:xfrm>
      </p:grpSpPr>
      <p:pic>
        <p:nvPicPr>
          <p:cNvPr id="50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06" name="大標題文字"/>
          <p:cNvSpPr txBox="1"/>
          <p:nvPr>
            <p:ph type="title"/>
          </p:nvPr>
        </p:nvSpPr>
        <p:spPr>
          <a:xfrm>
            <a:off x="1277937" y="1876425"/>
            <a:ext cx="6443665" cy="3113090"/>
          </a:xfrm>
          <a:prstGeom prst="rect">
            <a:avLst/>
          </a:prstGeom>
        </p:spPr>
        <p:txBody>
          <a:bodyPr lIns="0" tIns="0" rIns="0" bIns="0"/>
          <a:lstStyle>
            <a:lvl1pPr>
              <a:lnSpc>
                <a:spcPct val="90000"/>
              </a:lnSpc>
              <a:defRPr b="1" sz="5000">
                <a:latin typeface="Arial Narrow"/>
                <a:ea typeface="Arial Narrow"/>
                <a:cs typeface="Arial Narrow"/>
                <a:sym typeface="Arial Narrow"/>
              </a:defRPr>
            </a:lvl1pPr>
          </a:lstStyle>
          <a:p>
            <a:pPr/>
            <a:r>
              <a:t>大標題文字</a:t>
            </a:r>
          </a:p>
        </p:txBody>
      </p:sp>
      <p:sp>
        <p:nvSpPr>
          <p:cNvPr id="507" name="內文層級一…"/>
          <p:cNvSpPr txBox="1"/>
          <p:nvPr>
            <p:ph type="body" sz="quarter" idx="1"/>
          </p:nvPr>
        </p:nvSpPr>
        <p:spPr>
          <a:xfrm>
            <a:off x="1274762" y="4965700"/>
            <a:ext cx="6451602" cy="673100"/>
          </a:xfrm>
          <a:prstGeom prst="rect">
            <a:avLst/>
          </a:prstGeom>
        </p:spPr>
        <p:txBody>
          <a:bodyPr/>
          <a:lstStyle>
            <a:lvl1pPr marL="0" indent="0" algn="ctr">
              <a:lnSpc>
                <a:spcPct val="90000"/>
              </a:lnSpc>
              <a:spcBef>
                <a:spcPts val="1100"/>
              </a:spcBef>
              <a:buSzTx/>
              <a:buFontTx/>
              <a:buNone/>
              <a:defRPr b="1" sz="2400">
                <a:latin typeface="Arial Narrow"/>
                <a:ea typeface="Arial Narrow"/>
                <a:cs typeface="Arial Narrow"/>
                <a:sym typeface="Arial Narrow"/>
              </a:defRPr>
            </a:lvl1pPr>
            <a:lvl2pPr marL="631825" indent="-174625" algn="ctr">
              <a:lnSpc>
                <a:spcPct val="90000"/>
              </a:lnSpc>
              <a:spcBef>
                <a:spcPts val="1100"/>
              </a:spcBef>
              <a:buFontTx/>
              <a:buChar char="•"/>
              <a:defRPr b="1" sz="2400">
                <a:latin typeface="Arial Narrow"/>
                <a:ea typeface="Arial Narrow"/>
                <a:cs typeface="Arial Narrow"/>
                <a:sym typeface="Arial Narrow"/>
              </a:defRPr>
            </a:lvl2pPr>
            <a:lvl3pPr marL="0" indent="0" algn="ctr">
              <a:lnSpc>
                <a:spcPct val="90000"/>
              </a:lnSpc>
              <a:spcBef>
                <a:spcPts val="1100"/>
              </a:spcBef>
              <a:buSzTx/>
              <a:buFontTx/>
              <a:buNone/>
              <a:defRPr b="1" sz="2400">
                <a:latin typeface="Arial Narrow"/>
                <a:ea typeface="Arial Narrow"/>
                <a:cs typeface="Arial Narrow"/>
                <a:sym typeface="Arial Narrow"/>
              </a:defRPr>
            </a:lvl3pPr>
            <a:lvl4pPr marL="0" indent="0" algn="ctr">
              <a:lnSpc>
                <a:spcPct val="90000"/>
              </a:lnSpc>
              <a:spcBef>
                <a:spcPts val="1100"/>
              </a:spcBef>
              <a:buSzTx/>
              <a:buFontTx/>
              <a:buNone/>
              <a:defRPr b="1" sz="2400">
                <a:latin typeface="Arial Narrow"/>
                <a:ea typeface="Arial Narrow"/>
                <a:cs typeface="Arial Narrow"/>
                <a:sym typeface="Arial Narrow"/>
              </a:defRPr>
            </a:lvl4pPr>
            <a:lvl5pPr marL="0" indent="0" algn="ctr">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0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物件">
    <p:spTree>
      <p:nvGrpSpPr>
        <p:cNvPr id="1" name=""/>
        <p:cNvGrpSpPr/>
        <p:nvPr/>
      </p:nvGrpSpPr>
      <p:grpSpPr>
        <a:xfrm>
          <a:off x="0" y="0"/>
          <a:ext cx="0" cy="0"/>
          <a:chOff x="0" y="0"/>
          <a:chExt cx="0" cy="0"/>
        </a:xfrm>
      </p:grpSpPr>
      <p:pic>
        <p:nvPicPr>
          <p:cNvPr id="51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1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17"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1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章節標題">
    <p:spTree>
      <p:nvGrpSpPr>
        <p:cNvPr id="1" name=""/>
        <p:cNvGrpSpPr/>
        <p:nvPr/>
      </p:nvGrpSpPr>
      <p:grpSpPr>
        <a:xfrm>
          <a:off x="0" y="0"/>
          <a:ext cx="0" cy="0"/>
          <a:chOff x="0" y="0"/>
          <a:chExt cx="0" cy="0"/>
        </a:xfrm>
      </p:grpSpPr>
      <p:pic>
        <p:nvPicPr>
          <p:cNvPr id="52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26" name="大標題文字"/>
          <p:cNvSpPr txBox="1"/>
          <p:nvPr>
            <p:ph type="title"/>
          </p:nvPr>
        </p:nvSpPr>
        <p:spPr>
          <a:xfrm>
            <a:off x="722312" y="4406900"/>
            <a:ext cx="7772401" cy="1362075"/>
          </a:xfrm>
          <a:prstGeom prst="rect">
            <a:avLst/>
          </a:prstGeom>
        </p:spPr>
        <p:txBody>
          <a:bodyPr lIns="0" tIns="0" rIns="0" bIns="0" anchor="t"/>
          <a:lstStyle>
            <a:lvl1pPr algn="l">
              <a:lnSpc>
                <a:spcPct val="85000"/>
              </a:lnSpc>
              <a:defRPr b="1" cap="all" sz="4000">
                <a:latin typeface="Arial Narrow"/>
                <a:ea typeface="Arial Narrow"/>
                <a:cs typeface="Arial Narrow"/>
                <a:sym typeface="Arial Narrow"/>
              </a:defRPr>
            </a:lvl1pPr>
          </a:lstStyle>
          <a:p>
            <a:pPr/>
            <a:r>
              <a:t>大標題文字</a:t>
            </a:r>
          </a:p>
        </p:txBody>
      </p:sp>
      <p:sp>
        <p:nvSpPr>
          <p:cNvPr id="527" name="內文層級一…"/>
          <p:cNvSpPr txBox="1"/>
          <p:nvPr>
            <p:ph type="body" sz="quarter" idx="1"/>
          </p:nvPr>
        </p:nvSpPr>
        <p:spPr>
          <a:xfrm>
            <a:off x="722312" y="2906713"/>
            <a:ext cx="7772401" cy="1500189"/>
          </a:xfrm>
          <a:prstGeom prst="rect">
            <a:avLst/>
          </a:prstGeom>
        </p:spPr>
        <p:txBody>
          <a:bodyPr lIns="0" tIns="0" rIns="0" bIns="0" anchor="b"/>
          <a:lstStyle>
            <a:lvl1pPr marL="0" indent="0">
              <a:lnSpc>
                <a:spcPct val="90000"/>
              </a:lnSpc>
              <a:spcBef>
                <a:spcPts val="900"/>
              </a:spcBef>
              <a:buSzTx/>
              <a:buFontTx/>
              <a:buNone/>
              <a:defRPr b="1" sz="2000">
                <a:latin typeface="Arial Narrow"/>
                <a:ea typeface="Arial Narrow"/>
                <a:cs typeface="Arial Narrow"/>
                <a:sym typeface="Arial Narrow"/>
              </a:defRPr>
            </a:lvl1pPr>
            <a:lvl2pPr marL="0" indent="0">
              <a:lnSpc>
                <a:spcPct val="90000"/>
              </a:lnSpc>
              <a:spcBef>
                <a:spcPts val="900"/>
              </a:spcBef>
              <a:buSzTx/>
              <a:buFontTx/>
              <a:buNone/>
              <a:defRPr b="1" sz="2000">
                <a:latin typeface="Arial Narrow"/>
                <a:ea typeface="Arial Narrow"/>
                <a:cs typeface="Arial Narrow"/>
                <a:sym typeface="Arial Narrow"/>
              </a:defRPr>
            </a:lvl2pPr>
            <a:lvl3pPr marL="0" indent="0">
              <a:lnSpc>
                <a:spcPct val="90000"/>
              </a:lnSpc>
              <a:spcBef>
                <a:spcPts val="900"/>
              </a:spcBef>
              <a:buSzTx/>
              <a:buFontTx/>
              <a:buNone/>
              <a:defRPr b="1" sz="2000">
                <a:latin typeface="Arial Narrow"/>
                <a:ea typeface="Arial Narrow"/>
                <a:cs typeface="Arial Narrow"/>
                <a:sym typeface="Arial Narrow"/>
              </a:defRPr>
            </a:lvl3pPr>
            <a:lvl4pPr marL="0" indent="0">
              <a:lnSpc>
                <a:spcPct val="90000"/>
              </a:lnSpc>
              <a:spcBef>
                <a:spcPts val="900"/>
              </a:spcBef>
              <a:buSzTx/>
              <a:buFontTx/>
              <a:buNone/>
              <a:defRPr b="1" sz="2000">
                <a:latin typeface="Arial Narrow"/>
                <a:ea typeface="Arial Narrow"/>
                <a:cs typeface="Arial Narrow"/>
                <a:sym typeface="Arial Narrow"/>
              </a:defRPr>
            </a:lvl4pPr>
            <a:lvl5pPr marL="0" indent="0">
              <a:lnSpc>
                <a:spcPct val="90000"/>
              </a:lnSpc>
              <a:spcBef>
                <a:spcPts val="900"/>
              </a:spcBef>
              <a:buSzTx/>
              <a:buFontTx/>
              <a:buNone/>
              <a:defRPr b="1" sz="20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2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兩項物件">
    <p:spTree>
      <p:nvGrpSpPr>
        <p:cNvPr id="1" name=""/>
        <p:cNvGrpSpPr/>
        <p:nvPr/>
      </p:nvGrpSpPr>
      <p:grpSpPr>
        <a:xfrm>
          <a:off x="0" y="0"/>
          <a:ext cx="0" cy="0"/>
          <a:chOff x="0" y="0"/>
          <a:chExt cx="0" cy="0"/>
        </a:xfrm>
      </p:grpSpPr>
      <p:pic>
        <p:nvPicPr>
          <p:cNvPr id="53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3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3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300"/>
              </a:spcBef>
              <a:buSzPct val="70000"/>
              <a:buFontTx/>
              <a:buBlip>
                <a:blip r:embed="rId3"/>
              </a:buBlip>
              <a:defRPr b="1" sz="2800">
                <a:latin typeface="Arial Narrow"/>
                <a:ea typeface="Arial Narrow"/>
                <a:cs typeface="Arial Narrow"/>
                <a:sym typeface="Arial Narrow"/>
              </a:defRPr>
            </a:lvl1pPr>
            <a:lvl2pPr marL="660928" indent="-203728">
              <a:lnSpc>
                <a:spcPct val="90000"/>
              </a:lnSpc>
              <a:spcBef>
                <a:spcPts val="1300"/>
              </a:spcBef>
              <a:buFontTx/>
              <a:buChar char="•"/>
              <a:defRPr b="1" sz="2800">
                <a:latin typeface="Arial Narrow"/>
                <a:ea typeface="Arial Narrow"/>
                <a:cs typeface="Arial Narrow"/>
                <a:sym typeface="Arial Narrow"/>
              </a:defRPr>
            </a:lvl2pPr>
            <a:lvl3pPr marL="0" indent="0">
              <a:lnSpc>
                <a:spcPct val="90000"/>
              </a:lnSpc>
              <a:spcBef>
                <a:spcPts val="1300"/>
              </a:spcBef>
              <a:buSzTx/>
              <a:buFontTx/>
              <a:buNone/>
              <a:defRPr b="1" sz="2800">
                <a:latin typeface="Arial Narrow"/>
                <a:ea typeface="Arial Narrow"/>
                <a:cs typeface="Arial Narrow"/>
                <a:sym typeface="Arial Narrow"/>
              </a:defRPr>
            </a:lvl3pPr>
            <a:lvl4pPr marL="0" indent="0">
              <a:lnSpc>
                <a:spcPct val="90000"/>
              </a:lnSpc>
              <a:spcBef>
                <a:spcPts val="1300"/>
              </a:spcBef>
              <a:buSzTx/>
              <a:buFontTx/>
              <a:buNone/>
              <a:defRPr b="1" sz="2800">
                <a:latin typeface="Arial Narrow"/>
                <a:ea typeface="Arial Narrow"/>
                <a:cs typeface="Arial Narrow"/>
                <a:sym typeface="Arial Narrow"/>
              </a:defRPr>
            </a:lvl4pPr>
            <a:lvl5pPr marL="0" indent="0">
              <a:lnSpc>
                <a:spcPct val="90000"/>
              </a:lnSpc>
              <a:spcBef>
                <a:spcPts val="1300"/>
              </a:spcBef>
              <a:buSzTx/>
              <a:buFontTx/>
              <a:buNone/>
              <a:defRPr b="1" sz="28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3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對">
    <p:spTree>
      <p:nvGrpSpPr>
        <p:cNvPr id="1" name=""/>
        <p:cNvGrpSpPr/>
        <p:nvPr/>
      </p:nvGrpSpPr>
      <p:grpSpPr>
        <a:xfrm>
          <a:off x="0" y="0"/>
          <a:ext cx="0" cy="0"/>
          <a:chOff x="0" y="0"/>
          <a:chExt cx="0" cy="0"/>
        </a:xfrm>
      </p:grpSpPr>
      <p:pic>
        <p:nvPicPr>
          <p:cNvPr id="54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46" name="大標題文字"/>
          <p:cNvSpPr txBox="1"/>
          <p:nvPr>
            <p:ph type="title"/>
          </p:nvPr>
        </p:nvSpPr>
        <p:spPr>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47" name="內文層級一…"/>
          <p:cNvSpPr txBox="1"/>
          <p:nvPr>
            <p:ph type="body" sz="quarter" idx="1"/>
          </p:nvPr>
        </p:nvSpPr>
        <p:spPr>
          <a:xfrm>
            <a:off x="457200" y="1535112"/>
            <a:ext cx="4040188" cy="639763"/>
          </a:xfrm>
          <a:prstGeom prst="rect">
            <a:avLst/>
          </a:prstGeom>
        </p:spPr>
        <p:txBody>
          <a:bodyPr lIns="0" tIns="0" rIns="0" bIns="0" anchor="b"/>
          <a:lstStyle>
            <a:lvl1pPr marL="0" indent="0">
              <a:lnSpc>
                <a:spcPct val="90000"/>
              </a:lnSpc>
              <a:spcBef>
                <a:spcPts val="1100"/>
              </a:spcBef>
              <a:buSzTx/>
              <a:buFontTx/>
              <a:buNone/>
              <a:defRPr b="1" sz="2400">
                <a:latin typeface="Arial Narrow"/>
                <a:ea typeface="Arial Narrow"/>
                <a:cs typeface="Arial Narrow"/>
                <a:sym typeface="Arial Narrow"/>
              </a:defRPr>
            </a:lvl1pPr>
            <a:lvl2pPr marL="0" indent="0">
              <a:lnSpc>
                <a:spcPct val="90000"/>
              </a:lnSpc>
              <a:spcBef>
                <a:spcPts val="1100"/>
              </a:spcBef>
              <a:buSzTx/>
              <a:buFontTx/>
              <a:buNone/>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48" name="文字版面配置區 4"/>
          <p:cNvSpPr/>
          <p:nvPr>
            <p:ph type="body" sz="quarter" idx="21"/>
          </p:nvPr>
        </p:nvSpPr>
        <p:spPr>
          <a:xfrm>
            <a:off x="4645025" y="1535112"/>
            <a:ext cx="4041775" cy="639764"/>
          </a:xfrm>
          <a:prstGeom prst="rect">
            <a:avLst/>
          </a:prstGeom>
        </p:spPr>
        <p:txBody>
          <a:bodyPr lIns="0" tIns="0" rIns="0" bIns="0" anchor="b"/>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49"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556"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57"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5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56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66"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只有標題">
    <p:spTree>
      <p:nvGrpSpPr>
        <p:cNvPr id="1" name=""/>
        <p:cNvGrpSpPr/>
        <p:nvPr/>
      </p:nvGrpSpPr>
      <p:grpSpPr>
        <a:xfrm>
          <a:off x="0" y="0"/>
          <a:ext cx="0" cy="0"/>
          <a:chOff x="0" y="0"/>
          <a:chExt cx="0" cy="0"/>
        </a:xfrm>
      </p:grpSpPr>
      <p:pic>
        <p:nvPicPr>
          <p:cNvPr id="6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3"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57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74"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575"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76"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577"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584"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85"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586"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587"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8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及直排文字">
    <p:spTree>
      <p:nvGrpSpPr>
        <p:cNvPr id="1" name=""/>
        <p:cNvGrpSpPr/>
        <p:nvPr/>
      </p:nvGrpSpPr>
      <p:grpSpPr>
        <a:xfrm>
          <a:off x="0" y="0"/>
          <a:ext cx="0" cy="0"/>
          <a:chOff x="0" y="0"/>
          <a:chExt cx="0" cy="0"/>
        </a:xfrm>
      </p:grpSpPr>
      <p:pic>
        <p:nvPicPr>
          <p:cNvPr id="59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59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597" name="內文層級一…"/>
          <p:cNvSpPr txBox="1"/>
          <p:nvPr>
            <p:ph type="body" idx="1"/>
          </p:nvPr>
        </p:nvSpPr>
        <p:spPr>
          <a:xfrm>
            <a:off x="1049337" y="1460500"/>
            <a:ext cx="7027864"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59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直排標題及文字">
    <p:spTree>
      <p:nvGrpSpPr>
        <p:cNvPr id="1" name=""/>
        <p:cNvGrpSpPr/>
        <p:nvPr/>
      </p:nvGrpSpPr>
      <p:grpSpPr>
        <a:xfrm>
          <a:off x="0" y="0"/>
          <a:ext cx="0" cy="0"/>
          <a:chOff x="0" y="0"/>
          <a:chExt cx="0" cy="0"/>
        </a:xfrm>
      </p:grpSpPr>
      <p:pic>
        <p:nvPicPr>
          <p:cNvPr id="60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06" name="大標題文字"/>
          <p:cNvSpPr txBox="1"/>
          <p:nvPr>
            <p:ph type="title"/>
          </p:nvPr>
        </p:nvSpPr>
        <p:spPr>
          <a:xfrm>
            <a:off x="6380162" y="0"/>
            <a:ext cx="1849439" cy="6142038"/>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07" name="內文層級一…"/>
          <p:cNvSpPr txBox="1"/>
          <p:nvPr>
            <p:ph type="body" idx="1"/>
          </p:nvPr>
        </p:nvSpPr>
        <p:spPr>
          <a:xfrm>
            <a:off x="830262" y="0"/>
            <a:ext cx="5397502" cy="61420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0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物件">
    <p:spTree>
      <p:nvGrpSpPr>
        <p:cNvPr id="1" name=""/>
        <p:cNvGrpSpPr/>
        <p:nvPr/>
      </p:nvGrpSpPr>
      <p:grpSpPr>
        <a:xfrm>
          <a:off x="0" y="0"/>
          <a:ext cx="0" cy="0"/>
          <a:chOff x="0" y="0"/>
          <a:chExt cx="0" cy="0"/>
        </a:xfrm>
      </p:grpSpPr>
      <p:pic>
        <p:nvPicPr>
          <p:cNvPr id="61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1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1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1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625"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26" name="大標題文字"/>
          <p:cNvSpPr txBox="1"/>
          <p:nvPr>
            <p:ph type="title"/>
          </p:nvPr>
        </p:nvSpPr>
        <p:spPr>
          <a:xfrm>
            <a:off x="830262" y="0"/>
            <a:ext cx="7399339"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27"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28"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35" name="內文層級一…"/>
          <p:cNvSpPr txBox="1"/>
          <p:nvPr>
            <p:ph type="body" idx="1"/>
          </p:nvPr>
        </p:nvSpPr>
        <p:spPr>
          <a:prstGeom prst="rect">
            <a:avLst/>
          </a:prstGeom>
        </p:spPr>
        <p:txBody>
          <a:bodyPr lIns="45719" tIns="45719" rIns="45719" bIns="45719"/>
          <a:lstStyle>
            <a:lvl1pPr>
              <a:defRPr>
                <a:solidFill>
                  <a:srgbClr val="0D0D0D"/>
                </a:solidFill>
              </a:defRPr>
            </a:lvl1pPr>
            <a:lvl2pPr marL="783771" indent="-326571">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636" name="幻燈片編號"/>
          <p:cNvSpPr txBox="1"/>
          <p:nvPr>
            <p:ph type="sldNum" sz="quarter" idx="2"/>
          </p:nvPr>
        </p:nvSpPr>
        <p:spPr>
          <a:xfrm>
            <a:off x="8846629" y="6414760"/>
            <a:ext cx="258624" cy="248305"/>
          </a:xfrm>
          <a:prstGeom prst="rect">
            <a:avLst/>
          </a:prstGeom>
        </p:spPr>
        <p:txBody>
          <a:bodyPr lIns="45719" tIns="45719" rIns="45719" bIns="45719"/>
          <a:lstStyle>
            <a:lvl1pPr>
              <a:defRPr b="0">
                <a:latin typeface="Calibri"/>
                <a:ea typeface="Calibri"/>
                <a:cs typeface="Calibri"/>
                <a:sym typeface="Calibri"/>
              </a:defRPr>
            </a:lvl1pPr>
          </a:lstStyle>
          <a:p>
            <a:pPr/>
            <a:fld id="{86CB4B4D-7CA3-9044-876B-883B54F8677D}" type="slidenum"/>
          </a:p>
        </p:txBody>
      </p:sp>
      <p:sp>
        <p:nvSpPr>
          <p:cNvPr id="637" name="大標題文字"/>
          <p:cNvSpPr txBox="1"/>
          <p:nvPr>
            <p:ph type="title"/>
          </p:nvPr>
        </p:nvSpPr>
        <p:spPr>
          <a:xfrm>
            <a:off x="457200" y="274638"/>
            <a:ext cx="8229600" cy="1143001"/>
          </a:xfrm>
          <a:prstGeom prst="rect">
            <a:avLst/>
          </a:prstGeom>
        </p:spPr>
        <p:txBody>
          <a:bodyPr lIns="45719" tIns="45719" rIns="45719" bIns="45719"/>
          <a:lstStyle/>
          <a:p>
            <a:pPr/>
            <a:r>
              <a:t>大標題文字</a:t>
            </a:r>
          </a:p>
        </p:txBody>
      </p:sp>
    </p:spTree>
  </p:cSld>
  <p:clrMapOvr>
    <a:masterClrMapping/>
  </p:clrMapOvr>
  <p:transition xmlns:p14="http://schemas.microsoft.com/office/powerpoint/2010/main" spd="med" advClick="1"/>
</p:sldLayout>
</file>

<file path=ppt/slideLayouts/slideLayout6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sp>
        <p:nvSpPr>
          <p:cNvPr id="644" name="大標題文字"/>
          <p:cNvSpPr txBox="1"/>
          <p:nvPr>
            <p:ph type="title"/>
          </p:nvPr>
        </p:nvSpPr>
        <p:spPr>
          <a:xfrm>
            <a:off x="830262" y="0"/>
            <a:ext cx="7399338" cy="841375"/>
          </a:xfrm>
          <a:prstGeom prst="rect">
            <a:avLst/>
          </a:prstGeom>
        </p:spPr>
        <p:txBody>
          <a:bodyPr lIns="45719" tIns="45719" rIns="45719" bIns="45719"/>
          <a:lstStyle/>
          <a:p>
            <a:pPr/>
            <a:r>
              <a:t>大標題文字</a:t>
            </a:r>
          </a:p>
        </p:txBody>
      </p:sp>
      <p:sp>
        <p:nvSpPr>
          <p:cNvPr id="645" name="內文層級一…"/>
          <p:cNvSpPr txBox="1"/>
          <p:nvPr>
            <p:ph type="body" sz="half" idx="1"/>
          </p:nvPr>
        </p:nvSpPr>
        <p:spPr>
          <a:xfrm>
            <a:off x="1049337" y="1460500"/>
            <a:ext cx="3436939" cy="4681538"/>
          </a:xfrm>
          <a:prstGeom prst="rect">
            <a:avLst/>
          </a:prstGeom>
        </p:spPr>
        <p:txBody>
          <a:bodyPr lIns="45719" tIns="45719" rIns="45719" bIns="45719"/>
          <a:lstStyle>
            <a:lvl2pPr marL="783771" indent="-326571"/>
          </a:lstStyle>
          <a:p>
            <a:pPr/>
            <a:r>
              <a:t>內文層級一</a:t>
            </a:r>
          </a:p>
          <a:p>
            <a:pPr lvl="1"/>
            <a:r>
              <a:t>內文層級二</a:t>
            </a:r>
          </a:p>
          <a:p>
            <a:pPr lvl="2"/>
            <a:r>
              <a:t>內文層級三</a:t>
            </a:r>
          </a:p>
          <a:p>
            <a:pPr lvl="3"/>
            <a:r>
              <a:t>內文層級四</a:t>
            </a:r>
          </a:p>
          <a:p>
            <a:pPr lvl="4"/>
            <a:r>
              <a:t>內文層級五</a:t>
            </a:r>
          </a:p>
        </p:txBody>
      </p:sp>
      <p:sp>
        <p:nvSpPr>
          <p:cNvPr id="646" name="幻燈片編號"/>
          <p:cNvSpPr txBox="1"/>
          <p:nvPr>
            <p:ph type="sldNum" sz="quarter" idx="2"/>
          </p:nvPr>
        </p:nvSpPr>
        <p:spPr>
          <a:xfrm>
            <a:off x="4419600" y="6172200"/>
            <a:ext cx="2133600" cy="368301"/>
          </a:xfrm>
          <a:prstGeom prst="rect">
            <a:avLst/>
          </a:prstGeom>
        </p:spPr>
        <p:txBody>
          <a:bodyPr lIns="45719" tIns="45719" rIns="45719" bIns="45719"/>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pic>
        <p:nvPicPr>
          <p:cNvPr id="653"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54" name="內文層級一…"/>
          <p:cNvSpPr txBox="1"/>
          <p:nvPr>
            <p:ph type="body" idx="1"/>
          </p:nvPr>
        </p:nvSpPr>
        <p:spPr>
          <a:xfrm>
            <a:off x="1049337" y="1460500"/>
            <a:ext cx="7027865"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solidFill>
                  <a:srgbClr val="0D0D0D"/>
                </a:solidFill>
                <a:latin typeface="Arial Narrow"/>
                <a:ea typeface="Arial Narrow"/>
                <a:cs typeface="Arial Narrow"/>
                <a:sym typeface="Arial Narrow"/>
              </a:defRPr>
            </a:lvl1pPr>
            <a:lvl2pPr marL="631825" indent="-174625">
              <a:lnSpc>
                <a:spcPct val="90000"/>
              </a:lnSpc>
              <a:spcBef>
                <a:spcPts val="1100"/>
              </a:spcBef>
              <a:buFontTx/>
              <a:buChar char="•"/>
              <a:defRPr b="1" sz="2400">
                <a:solidFill>
                  <a:srgbClr val="0D0D0D"/>
                </a:solidFill>
                <a:latin typeface="Arial Narrow"/>
                <a:ea typeface="Arial Narrow"/>
                <a:cs typeface="Arial Narrow"/>
                <a:sym typeface="Arial Narrow"/>
              </a:defRPr>
            </a:lvl2pPr>
            <a:lvl3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3pPr>
            <a:lvl4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4pPr>
            <a:lvl5pPr marL="0" indent="0">
              <a:lnSpc>
                <a:spcPct val="90000"/>
              </a:lnSpc>
              <a:spcBef>
                <a:spcPts val="1100"/>
              </a:spcBef>
              <a:buSzTx/>
              <a:buFontTx/>
              <a:buNone/>
              <a:defRPr b="1" sz="2400">
                <a:solidFill>
                  <a:srgbClr val="0D0D0D"/>
                </a:solidFill>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55" name="大標題文字"/>
          <p:cNvSpPr txBox="1"/>
          <p:nvPr>
            <p:ph type="title"/>
          </p:nvPr>
        </p:nvSpPr>
        <p:spPr>
          <a:xfrm>
            <a:off x="830262" y="0"/>
            <a:ext cx="7399340"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56" name="幻燈片編號"/>
          <p:cNvSpPr txBox="1"/>
          <p:nvPr>
            <p:ph type="sldNum" sz="quarter" idx="2"/>
          </p:nvPr>
        </p:nvSpPr>
        <p:spPr>
          <a:xfrm>
            <a:off x="8763000" y="6356350"/>
            <a:ext cx="312645" cy="358137"/>
          </a:xfrm>
          <a:prstGeom prst="rect">
            <a:avLst/>
          </a:prstGeom>
        </p:spPr>
        <p:txBody>
          <a:bodyPr lIns="45718" tIns="45718" rIns="45718" bIns="45718" anchor="t"/>
          <a:lstStyle>
            <a:lvl1pPr algn="l">
              <a:defRPr sz="18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663" name="內文層級一…"/>
          <p:cNvSpPr txBox="1"/>
          <p:nvPr>
            <p:ph type="body" idx="1"/>
          </p:nvPr>
        </p:nvSpPr>
        <p:spPr>
          <a:prstGeom prst="rect">
            <a:avLst/>
          </a:prstGeom>
        </p:spPr>
        <p:txBody>
          <a:bodyPr lIns="45718" tIns="45718" rIns="45718" bIns="45718"/>
          <a:lstStyle>
            <a:lvl1pPr>
              <a:defRPr>
                <a:solidFill>
                  <a:srgbClr val="0D0D0D"/>
                </a:solidFill>
              </a:defRPr>
            </a:lvl1pPr>
            <a:lvl2pPr>
              <a:defRPr>
                <a:solidFill>
                  <a:srgbClr val="0D0D0D"/>
                </a:solidFill>
              </a:defRPr>
            </a:lvl2pPr>
            <a:lvl3pPr>
              <a:defRPr>
                <a:solidFill>
                  <a:srgbClr val="0D0D0D"/>
                </a:solidFill>
              </a:defRPr>
            </a:lvl3pPr>
            <a:lvl4pPr>
              <a:defRPr>
                <a:solidFill>
                  <a:srgbClr val="0D0D0D"/>
                </a:solidFill>
              </a:defRPr>
            </a:lvl4pPr>
            <a:lvl5pPr>
              <a:defRPr>
                <a:solidFill>
                  <a:srgbClr val="0D0D0D"/>
                </a:solidFill>
              </a:defRPr>
            </a:lvl5pPr>
          </a:lstStyle>
          <a:p>
            <a:pPr/>
            <a:r>
              <a:t>內文層級一</a:t>
            </a:r>
          </a:p>
          <a:p>
            <a:pPr lvl="1"/>
            <a:r>
              <a:t>內文層級二</a:t>
            </a:r>
          </a:p>
          <a:p>
            <a:pPr lvl="2"/>
            <a:r>
              <a:t>內文層級三</a:t>
            </a:r>
          </a:p>
          <a:p>
            <a:pPr lvl="3"/>
            <a:r>
              <a:t>內文層級四</a:t>
            </a:r>
          </a:p>
          <a:p>
            <a:pPr lvl="4"/>
            <a:r>
              <a:t>內文層級五</a:t>
            </a:r>
          </a:p>
        </p:txBody>
      </p:sp>
      <p:sp>
        <p:nvSpPr>
          <p:cNvPr id="664" name="大標題文字"/>
          <p:cNvSpPr txBox="1"/>
          <p:nvPr>
            <p:ph type="title"/>
          </p:nvPr>
        </p:nvSpPr>
        <p:spPr>
          <a:prstGeom prst="rect">
            <a:avLst/>
          </a:prstGeom>
        </p:spPr>
        <p:txBody>
          <a:bodyPr lIns="45718" tIns="45718" rIns="45718" bIns="45718"/>
          <a:lstStyle/>
          <a:p>
            <a:pPr/>
            <a:r>
              <a:t>大標題文字</a:t>
            </a:r>
          </a:p>
        </p:txBody>
      </p:sp>
      <p:sp>
        <p:nvSpPr>
          <p:cNvPr id="665" name="幻燈片編號"/>
          <p:cNvSpPr txBox="1"/>
          <p:nvPr>
            <p:ph type="sldNum" sz="quarter" idx="2"/>
          </p:nvPr>
        </p:nvSpPr>
        <p:spPr>
          <a:xfrm>
            <a:off x="8862112" y="6404294"/>
            <a:ext cx="243143" cy="269237"/>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pic>
        <p:nvPicPr>
          <p:cNvPr id="71"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72"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標題，文字及兩項物件">
    <p:spTree>
      <p:nvGrpSpPr>
        <p:cNvPr id="1" name=""/>
        <p:cNvGrpSpPr/>
        <p:nvPr/>
      </p:nvGrpSpPr>
      <p:grpSpPr>
        <a:xfrm>
          <a:off x="0" y="0"/>
          <a:ext cx="0" cy="0"/>
          <a:chOff x="0" y="0"/>
          <a:chExt cx="0" cy="0"/>
        </a:xfrm>
      </p:grpSpPr>
      <p:pic>
        <p:nvPicPr>
          <p:cNvPr id="672"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673" name="大標題文字"/>
          <p:cNvSpPr txBox="1"/>
          <p:nvPr>
            <p:ph type="title"/>
          </p:nvPr>
        </p:nvSpPr>
        <p:spPr>
          <a:xfrm>
            <a:off x="830262" y="0"/>
            <a:ext cx="7399340" cy="841375"/>
          </a:xfrm>
          <a:prstGeom prst="rect">
            <a:avLst/>
          </a:prstGeom>
        </p:spPr>
        <p:txBody>
          <a:bodyPr lIns="0" tIns="0" rIns="0" bIns="0"/>
          <a:lstStyle>
            <a:lvl1pPr algn="l">
              <a:lnSpc>
                <a:spcPct val="85000"/>
              </a:lnSpc>
              <a:defRPr b="1" sz="2800">
                <a:latin typeface="Arial Narrow"/>
                <a:ea typeface="Arial Narrow"/>
                <a:cs typeface="Arial Narrow"/>
                <a:sym typeface="Arial Narrow"/>
              </a:defRPr>
            </a:lvl1pPr>
          </a:lstStyle>
          <a:p>
            <a:pPr/>
            <a:r>
              <a:t>大標題文字</a:t>
            </a:r>
          </a:p>
        </p:txBody>
      </p:sp>
      <p:sp>
        <p:nvSpPr>
          <p:cNvPr id="674" name="內文層級一…"/>
          <p:cNvSpPr txBox="1"/>
          <p:nvPr>
            <p:ph type="body" sz="half" idx="1"/>
          </p:nvPr>
        </p:nvSpPr>
        <p:spPr>
          <a:xfrm>
            <a:off x="1049337" y="1460500"/>
            <a:ext cx="3436940" cy="4681538"/>
          </a:xfrm>
          <a:prstGeom prst="rect">
            <a:avLst/>
          </a:prstGeom>
        </p:spPr>
        <p:txBody>
          <a:bodyPr lIns="0" tIns="0" rIns="0" bIns="0"/>
          <a:lstStyle>
            <a:lvl1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lvl1pPr>
            <a:lvl2pPr marL="631825" indent="-174625">
              <a:lnSpc>
                <a:spcPct val="90000"/>
              </a:lnSpc>
              <a:spcBef>
                <a:spcPts val="1100"/>
              </a:spcBef>
              <a:buFontTx/>
              <a:buChar char="•"/>
              <a:defRPr b="1" sz="2400">
                <a:latin typeface="Arial Narrow"/>
                <a:ea typeface="Arial Narrow"/>
                <a:cs typeface="Arial Narrow"/>
                <a:sym typeface="Arial Narrow"/>
              </a:defRPr>
            </a:lvl2pPr>
            <a:lvl3pPr marL="0" indent="0">
              <a:lnSpc>
                <a:spcPct val="90000"/>
              </a:lnSpc>
              <a:spcBef>
                <a:spcPts val="1100"/>
              </a:spcBef>
              <a:buSzTx/>
              <a:buFontTx/>
              <a:buNone/>
              <a:defRPr b="1" sz="2400">
                <a:latin typeface="Arial Narrow"/>
                <a:ea typeface="Arial Narrow"/>
                <a:cs typeface="Arial Narrow"/>
                <a:sym typeface="Arial Narrow"/>
              </a:defRPr>
            </a:lvl3pPr>
            <a:lvl4pPr marL="0" indent="0">
              <a:lnSpc>
                <a:spcPct val="90000"/>
              </a:lnSpc>
              <a:spcBef>
                <a:spcPts val="1100"/>
              </a:spcBef>
              <a:buSzTx/>
              <a:buFontTx/>
              <a:buNone/>
              <a:defRPr b="1" sz="2400">
                <a:latin typeface="Arial Narrow"/>
                <a:ea typeface="Arial Narrow"/>
                <a:cs typeface="Arial Narrow"/>
                <a:sym typeface="Arial Narrow"/>
              </a:defRPr>
            </a:lvl4pPr>
            <a:lvl5pPr marL="0" indent="0">
              <a:lnSpc>
                <a:spcPct val="90000"/>
              </a:lnSpc>
              <a:spcBef>
                <a:spcPts val="1100"/>
              </a:spcBef>
              <a:buSzTx/>
              <a:buFontTx/>
              <a:buNone/>
              <a:defRPr b="1" sz="2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675" name="幻燈片編號"/>
          <p:cNvSpPr txBox="1"/>
          <p:nvPr>
            <p:ph type="sldNum" sz="quarter" idx="2"/>
          </p:nvPr>
        </p:nvSpPr>
        <p:spPr>
          <a:xfrm>
            <a:off x="6310058" y="6221732"/>
            <a:ext cx="243143" cy="269237"/>
          </a:xfrm>
          <a:prstGeom prst="rect">
            <a:avLst/>
          </a:prstGeom>
        </p:spPr>
        <p:txBody>
          <a:bodyPr lIns="45718" tIns="45718" rIns="45718" bIns="45718"/>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內容">
    <p:spTree>
      <p:nvGrpSpPr>
        <p:cNvPr id="1" name=""/>
        <p:cNvGrpSpPr/>
        <p:nvPr/>
      </p:nvGrpSpPr>
      <p:grpSpPr>
        <a:xfrm>
          <a:off x="0" y="0"/>
          <a:ext cx="0" cy="0"/>
          <a:chOff x="0" y="0"/>
          <a:chExt cx="0" cy="0"/>
        </a:xfrm>
      </p:grpSpPr>
      <p:pic>
        <p:nvPicPr>
          <p:cNvPr id="79"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80" name="大標題文字"/>
          <p:cNvSpPr txBox="1"/>
          <p:nvPr>
            <p:ph type="title"/>
          </p:nvPr>
        </p:nvSpPr>
        <p:spPr>
          <a:xfrm>
            <a:off x="457200" y="273050"/>
            <a:ext cx="3008315" cy="1162050"/>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81" name="內文層級一…"/>
          <p:cNvSpPr txBox="1"/>
          <p:nvPr>
            <p:ph type="body" idx="1"/>
          </p:nvPr>
        </p:nvSpPr>
        <p:spPr>
          <a:xfrm>
            <a:off x="3575050" y="273050"/>
            <a:ext cx="5111750" cy="5853113"/>
          </a:xfrm>
          <a:prstGeom prst="rect">
            <a:avLst/>
          </a:prstGeom>
        </p:spPr>
        <p:txBody>
          <a:bodyPr lIns="0" tIns="0" rIns="0" bIns="0"/>
          <a:lstStyle>
            <a:lvl1pPr marL="228600" indent="-228600">
              <a:lnSpc>
                <a:spcPct val="90000"/>
              </a:lnSpc>
              <a:spcBef>
                <a:spcPts val="1500"/>
              </a:spcBef>
              <a:buSzPct val="70000"/>
              <a:buFontTx/>
              <a:buBlip>
                <a:blip r:embed="rId3"/>
              </a:buBlip>
              <a:defRPr b="1">
                <a:latin typeface="Arial Narrow"/>
                <a:ea typeface="Arial Narrow"/>
                <a:cs typeface="Arial Narrow"/>
                <a:sym typeface="Arial Narrow"/>
              </a:defRPr>
            </a:lvl1pPr>
            <a:lvl2pPr marL="656771" indent="-199571">
              <a:lnSpc>
                <a:spcPct val="90000"/>
              </a:lnSpc>
              <a:spcBef>
                <a:spcPts val="1500"/>
              </a:spcBef>
              <a:buFontTx/>
              <a:buChar char="•"/>
              <a:defRPr b="1">
                <a:latin typeface="Arial Narrow"/>
                <a:ea typeface="Arial Narrow"/>
                <a:cs typeface="Arial Narrow"/>
                <a:sym typeface="Arial Narrow"/>
              </a:defRPr>
            </a:lvl2pPr>
            <a:lvl3pPr marL="0" indent="0">
              <a:lnSpc>
                <a:spcPct val="90000"/>
              </a:lnSpc>
              <a:spcBef>
                <a:spcPts val="1500"/>
              </a:spcBef>
              <a:buSzTx/>
              <a:buFontTx/>
              <a:buNone/>
              <a:defRPr b="1">
                <a:latin typeface="Arial Narrow"/>
                <a:ea typeface="Arial Narrow"/>
                <a:cs typeface="Arial Narrow"/>
                <a:sym typeface="Arial Narrow"/>
              </a:defRPr>
            </a:lvl3pPr>
            <a:lvl4pPr marL="0" indent="0">
              <a:lnSpc>
                <a:spcPct val="90000"/>
              </a:lnSpc>
              <a:spcBef>
                <a:spcPts val="1500"/>
              </a:spcBef>
              <a:buSzTx/>
              <a:buFontTx/>
              <a:buNone/>
              <a:defRPr b="1">
                <a:latin typeface="Arial Narrow"/>
                <a:ea typeface="Arial Narrow"/>
                <a:cs typeface="Arial Narrow"/>
                <a:sym typeface="Arial Narrow"/>
              </a:defRPr>
            </a:lvl4pPr>
            <a:lvl5pPr marL="0" indent="0">
              <a:lnSpc>
                <a:spcPct val="90000"/>
              </a:lnSpc>
              <a:spcBef>
                <a:spcPts val="1500"/>
              </a:spcBef>
              <a:buSzTx/>
              <a:buFontTx/>
              <a:buNone/>
              <a:defRPr b="1">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82" name="文字版面配置區 3"/>
          <p:cNvSpPr/>
          <p:nvPr>
            <p:ph type="body" sz="half" idx="21"/>
          </p:nvPr>
        </p:nvSpPr>
        <p:spPr>
          <a:xfrm>
            <a:off x="457198" y="1435100"/>
            <a:ext cx="3008317" cy="4691063"/>
          </a:xfrm>
          <a:prstGeom prst="rect">
            <a:avLst/>
          </a:prstGeom>
        </p:spPr>
        <p:txBody>
          <a:bodyPr lIns="0" tIns="0" rIns="0" bIns="0"/>
          <a:lstStyle/>
          <a:p>
            <a:pPr marL="228600" indent="-228600">
              <a:lnSpc>
                <a:spcPct val="90000"/>
              </a:lnSpc>
              <a:spcBef>
                <a:spcPts val="1100"/>
              </a:spcBef>
              <a:buSzPct val="70000"/>
              <a:buFontTx/>
              <a:buBlip>
                <a:blip r:embed="rId3"/>
              </a:buBlip>
              <a:defRPr b="1" sz="2400">
                <a:latin typeface="Arial Narrow"/>
                <a:ea typeface="Arial Narrow"/>
                <a:cs typeface="Arial Narrow"/>
                <a:sym typeface="Arial Narrow"/>
              </a:defRPr>
            </a:pPr>
          </a:p>
        </p:txBody>
      </p:sp>
      <p:sp>
        <p:nvSpPr>
          <p:cNvPr id="83"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含標題的圖片">
    <p:spTree>
      <p:nvGrpSpPr>
        <p:cNvPr id="1" name=""/>
        <p:cNvGrpSpPr/>
        <p:nvPr/>
      </p:nvGrpSpPr>
      <p:grpSpPr>
        <a:xfrm>
          <a:off x="0" y="0"/>
          <a:ext cx="0" cy="0"/>
          <a:chOff x="0" y="0"/>
          <a:chExt cx="0" cy="0"/>
        </a:xfrm>
      </p:grpSpPr>
      <p:pic>
        <p:nvPicPr>
          <p:cNvPr id="90" name="Picture 2" descr="Picture 2"/>
          <p:cNvPicPr>
            <a:picLocks noChangeAspect="1"/>
          </p:cNvPicPr>
          <p:nvPr/>
        </p:nvPicPr>
        <p:blipFill>
          <a:blip r:embed="rId2">
            <a:extLst/>
          </a:blip>
          <a:stretch>
            <a:fillRect/>
          </a:stretch>
        </p:blipFill>
        <p:spPr>
          <a:xfrm>
            <a:off x="762000" y="838200"/>
            <a:ext cx="7620000" cy="5715000"/>
          </a:xfrm>
          <a:prstGeom prst="rect">
            <a:avLst/>
          </a:prstGeom>
          <a:ln w="12700">
            <a:miter lim="400000"/>
          </a:ln>
        </p:spPr>
      </p:pic>
      <p:sp>
        <p:nvSpPr>
          <p:cNvPr id="91" name="大標題文字"/>
          <p:cNvSpPr txBox="1"/>
          <p:nvPr>
            <p:ph type="title"/>
          </p:nvPr>
        </p:nvSpPr>
        <p:spPr>
          <a:xfrm>
            <a:off x="1792288" y="4800600"/>
            <a:ext cx="5486402" cy="566738"/>
          </a:xfrm>
          <a:prstGeom prst="rect">
            <a:avLst/>
          </a:prstGeom>
        </p:spPr>
        <p:txBody>
          <a:bodyPr lIns="0" tIns="0" rIns="0" bIns="0" anchor="b"/>
          <a:lstStyle>
            <a:lvl1pPr algn="l">
              <a:lnSpc>
                <a:spcPct val="85000"/>
              </a:lnSpc>
              <a:defRPr b="1" sz="2000">
                <a:latin typeface="Arial Narrow"/>
                <a:ea typeface="Arial Narrow"/>
                <a:cs typeface="Arial Narrow"/>
                <a:sym typeface="Arial Narrow"/>
              </a:defRPr>
            </a:lvl1pPr>
          </a:lstStyle>
          <a:p>
            <a:pPr/>
            <a:r>
              <a:t>大標題文字</a:t>
            </a:r>
          </a:p>
        </p:txBody>
      </p:sp>
      <p:sp>
        <p:nvSpPr>
          <p:cNvPr id="92" name="圖片版面配置區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93" name="內文層級一…"/>
          <p:cNvSpPr txBox="1"/>
          <p:nvPr>
            <p:ph type="body" sz="quarter" idx="1"/>
          </p:nvPr>
        </p:nvSpPr>
        <p:spPr>
          <a:xfrm>
            <a:off x="1792288" y="5367337"/>
            <a:ext cx="5486402" cy="804864"/>
          </a:xfrm>
          <a:prstGeom prst="rect">
            <a:avLst/>
          </a:prstGeom>
        </p:spPr>
        <p:txBody>
          <a:bodyPr lIns="0" tIns="0" rIns="0" bIns="0"/>
          <a:lstStyle>
            <a:lvl1pPr marL="0" indent="0">
              <a:lnSpc>
                <a:spcPct val="90000"/>
              </a:lnSpc>
              <a:spcBef>
                <a:spcPts val="600"/>
              </a:spcBef>
              <a:buSzTx/>
              <a:buFontTx/>
              <a:buNone/>
              <a:defRPr b="1" sz="1400">
                <a:latin typeface="Arial Narrow"/>
                <a:ea typeface="Arial Narrow"/>
                <a:cs typeface="Arial Narrow"/>
                <a:sym typeface="Arial Narrow"/>
              </a:defRPr>
            </a:lvl1pPr>
            <a:lvl2pPr marL="0" indent="0">
              <a:lnSpc>
                <a:spcPct val="90000"/>
              </a:lnSpc>
              <a:spcBef>
                <a:spcPts val="600"/>
              </a:spcBef>
              <a:buSzTx/>
              <a:buFontTx/>
              <a:buNone/>
              <a:defRPr b="1" sz="1400">
                <a:latin typeface="Arial Narrow"/>
                <a:ea typeface="Arial Narrow"/>
                <a:cs typeface="Arial Narrow"/>
                <a:sym typeface="Arial Narrow"/>
              </a:defRPr>
            </a:lvl2pPr>
            <a:lvl3pPr marL="0" indent="0">
              <a:lnSpc>
                <a:spcPct val="90000"/>
              </a:lnSpc>
              <a:spcBef>
                <a:spcPts val="600"/>
              </a:spcBef>
              <a:buSzTx/>
              <a:buFontTx/>
              <a:buNone/>
              <a:defRPr b="1" sz="1400">
                <a:latin typeface="Arial Narrow"/>
                <a:ea typeface="Arial Narrow"/>
                <a:cs typeface="Arial Narrow"/>
                <a:sym typeface="Arial Narrow"/>
              </a:defRPr>
            </a:lvl3pPr>
            <a:lvl4pPr marL="0" indent="0">
              <a:lnSpc>
                <a:spcPct val="90000"/>
              </a:lnSpc>
              <a:spcBef>
                <a:spcPts val="600"/>
              </a:spcBef>
              <a:buSzTx/>
              <a:buFontTx/>
              <a:buNone/>
              <a:defRPr b="1" sz="1400">
                <a:latin typeface="Arial Narrow"/>
                <a:ea typeface="Arial Narrow"/>
                <a:cs typeface="Arial Narrow"/>
                <a:sym typeface="Arial Narrow"/>
              </a:defRPr>
            </a:lvl4pPr>
            <a:lvl5pPr marL="0" indent="0">
              <a:lnSpc>
                <a:spcPct val="90000"/>
              </a:lnSpc>
              <a:spcBef>
                <a:spcPts val="600"/>
              </a:spcBef>
              <a:buSzTx/>
              <a:buFontTx/>
              <a:buNone/>
              <a:defRPr b="1" sz="1400">
                <a:latin typeface="Arial Narrow"/>
                <a:ea typeface="Arial Narrow"/>
                <a:cs typeface="Arial Narrow"/>
                <a:sym typeface="Arial Narrow"/>
              </a:defRPr>
            </a:lvl5pPr>
          </a:lstStyle>
          <a:p>
            <a:pPr/>
            <a:r>
              <a:t>內文層級一</a:t>
            </a:r>
          </a:p>
          <a:p>
            <a:pPr lvl="1"/>
            <a:r>
              <a:t>內文層級二</a:t>
            </a:r>
          </a:p>
          <a:p>
            <a:pPr lvl="2"/>
            <a:r>
              <a:t>內文層級三</a:t>
            </a:r>
          </a:p>
          <a:p>
            <a:pPr lvl="3"/>
            <a:r>
              <a:t>內文層級四</a:t>
            </a:r>
          </a:p>
          <a:p>
            <a:pPr lvl="4"/>
            <a:r>
              <a:t>內文層級五</a:t>
            </a:r>
          </a:p>
        </p:txBody>
      </p:sp>
      <p:sp>
        <p:nvSpPr>
          <p:cNvPr id="94" name="幻燈片編號"/>
          <p:cNvSpPr txBox="1"/>
          <p:nvPr>
            <p:ph type="sldNum" sz="quarter" idx="2"/>
          </p:nvPr>
        </p:nvSpPr>
        <p:spPr>
          <a:xfrm>
            <a:off x="6310056" y="6221731"/>
            <a:ext cx="243144" cy="269239"/>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 Id="rId60" Type="http://schemas.openxmlformats.org/officeDocument/2006/relationships/slideLayout" Target="../slideLayouts/slideLayout59.xml"/><Relationship Id="rId61" Type="http://schemas.openxmlformats.org/officeDocument/2006/relationships/slideLayout" Target="../slideLayouts/slideLayout60.xml"/><Relationship Id="rId62" Type="http://schemas.openxmlformats.org/officeDocument/2006/relationships/slideLayout" Target="../slideLayouts/slideLayout61.xml"/><Relationship Id="rId63" Type="http://schemas.openxmlformats.org/officeDocument/2006/relationships/slideLayout" Target="../slideLayouts/slideLayout62.xml"/><Relationship Id="rId64" Type="http://schemas.openxmlformats.org/officeDocument/2006/relationships/slideLayout" Target="../slideLayouts/slideLayout63.xml"/><Relationship Id="rId65" Type="http://schemas.openxmlformats.org/officeDocument/2006/relationships/slideLayout" Target="../slideLayouts/slideLayout64.xml"/><Relationship Id="rId66" Type="http://schemas.openxmlformats.org/officeDocument/2006/relationships/slideLayout" Target="../slideLayouts/slideLayout65.xml"/><Relationship Id="rId67" Type="http://schemas.openxmlformats.org/officeDocument/2006/relationships/slideLayout" Target="../slideLayouts/slideLayout66.xml"/><Relationship Id="rId68" Type="http://schemas.openxmlformats.org/officeDocument/2006/relationships/slideLayout" Target="../slideLayouts/slideLayout67.xml"/><Relationship Id="rId69" Type="http://schemas.openxmlformats.org/officeDocument/2006/relationships/slideLayout" Target="../slideLayouts/slideLayout68.xml"/><Relationship Id="rId70" Type="http://schemas.openxmlformats.org/officeDocument/2006/relationships/slideLayout" Target="../slideLayouts/slideLayout69.xml"/><Relationship Id="rId71"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大標題文字"/>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大標題文字</a:t>
            </a:r>
          </a:p>
        </p:txBody>
      </p:sp>
      <p:sp>
        <p:nvSpPr>
          <p:cNvPr id="3" name="內文層級一…"/>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內文層級一</a:t>
            </a:r>
          </a:p>
          <a:p>
            <a:pPr lvl="1"/>
            <a:r>
              <a:t>內文層級二</a:t>
            </a:r>
          </a:p>
          <a:p>
            <a:pPr lvl="2"/>
            <a:r>
              <a:t>內文層級三</a:t>
            </a:r>
          </a:p>
          <a:p>
            <a:pPr lvl="3"/>
            <a:r>
              <a:t>內文層級四</a:t>
            </a:r>
          </a:p>
          <a:p>
            <a:pPr lvl="4"/>
            <a:r>
              <a:t>內文層級五</a:t>
            </a:r>
          </a:p>
        </p:txBody>
      </p:sp>
      <p:sp>
        <p:nvSpPr>
          <p:cNvPr id="4" name="幻燈片編號"/>
          <p:cNvSpPr txBox="1"/>
          <p:nvPr>
            <p:ph type="sldNum" sz="quarter" idx="2"/>
          </p:nvPr>
        </p:nvSpPr>
        <p:spPr>
          <a:xfrm>
            <a:off x="8443656" y="6404293"/>
            <a:ext cx="243144"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Arial Narrow"/>
                <a:ea typeface="Arial Narrow"/>
                <a:cs typeface="Arial Narrow"/>
                <a:sym typeface="Arial Narrow"/>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Calibri"/>
          <a:ea typeface="Calibri"/>
          <a:cs typeface="Calibri"/>
          <a:sym typeface="Calibri"/>
        </a:defRPr>
      </a:lvl5pPr>
      <a:lvl6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6pPr>
      <a:lvl7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7pPr>
      <a:lvl8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8pPr>
      <a:lvl9pPr marL="0" marR="0" indent="0" algn="l" defTabSz="914400" rtl="0" latinLnBrk="0">
        <a:lnSpc>
          <a:spcPct val="100000"/>
        </a:lnSpc>
        <a:spcBef>
          <a:spcPts val="700"/>
        </a:spcBef>
        <a:spcAft>
          <a:spcPts val="0"/>
        </a:spcAft>
        <a:buClrTx/>
        <a:buSzTx/>
        <a:buFont typeface="Arial"/>
        <a:buNone/>
        <a:tabLst/>
        <a:defRPr b="0" baseline="0" cap="none" i="0" spc="0" strike="noStrike" sz="32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1pPr>
      <a:lvl2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2pPr>
      <a:lvl3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3pPr>
      <a:lvl4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4pPr>
      <a:lvl5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5pPr>
      <a:lvl6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6pPr>
      <a:lvl7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7pPr>
      <a:lvl8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8pPr>
      <a:lvl9pPr marL="0" marR="0" indent="0" algn="r" defTabSz="914400" rtl="0" latinLnBrk="0">
        <a:lnSpc>
          <a:spcPct val="100000"/>
        </a:lnSpc>
        <a:spcBef>
          <a:spcPts val="0"/>
        </a:spcBef>
        <a:spcAft>
          <a:spcPts val="0"/>
        </a:spcAft>
        <a:buClrTx/>
        <a:buSzTx/>
        <a:buFontTx/>
        <a:buNone/>
        <a:tabLst/>
        <a:defRPr b="1" baseline="0" cap="none" i="0" spc="0" strike="noStrike" sz="1200" u="none">
          <a:solidFill>
            <a:schemeClr val="tx1"/>
          </a:solidFill>
          <a:uFillTx/>
          <a:latin typeface="+mn-lt"/>
          <a:ea typeface="+mn-ea"/>
          <a:cs typeface="+mn-cs"/>
          <a:sym typeface="Arial Narrow"/>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9.xml"/><Relationship Id="rId3" Type="http://schemas.openxmlformats.org/officeDocument/2006/relationships/image" Target="../media/image1.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github.com/opencontainers/runc" TargetMode="External"/><Relationship Id="rId4" Type="http://schemas.openxmlformats.org/officeDocument/2006/relationships/hyperlink" Target="https://github.com/opencontainers/runc/tree/master/libcontainer"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image" Target="../media/image2.jpe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 Id="rId3"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4" name="顯示程序資訊"/>
          <p:cNvSpPr txBox="1"/>
          <p:nvPr>
            <p:ph type="title" idx="4294967295"/>
          </p:nvPr>
        </p:nvSpPr>
        <p:spPr>
          <a:xfrm>
            <a:off x="830261" y="0"/>
            <a:ext cx="7746467" cy="841375"/>
          </a:xfrm>
          <a:prstGeom prst="rect">
            <a:avLst/>
          </a:prstGeom>
        </p:spPr>
        <p:txBody>
          <a:bodyPr lIns="0" tIns="0" rIns="0" bIns="0"/>
          <a:lstStyle/>
          <a:p>
            <a:pPr algn="l">
              <a:lnSpc>
                <a:spcPct val="85000"/>
              </a:lnSpc>
              <a:defRPr sz="3200">
                <a:latin typeface="標楷體"/>
                <a:ea typeface="標楷體"/>
                <a:cs typeface="標楷體"/>
                <a:sym typeface="標楷體"/>
              </a:defRPr>
            </a:pPr>
            <a:r>
              <a:t>使用者驅動創新</a:t>
            </a:r>
            <a:r>
              <a:rPr sz="2700">
                <a:latin typeface="Verdana"/>
                <a:ea typeface="Verdana"/>
                <a:cs typeface="Verdana"/>
                <a:sym typeface="Verdana"/>
              </a:rPr>
              <a:t> (User Driven Innovation)</a:t>
            </a:r>
            <a:r>
              <a:rPr sz="2700"/>
              <a:t> </a:t>
            </a:r>
          </a:p>
        </p:txBody>
      </p:sp>
      <p:sp>
        <p:nvSpPr>
          <p:cNvPr id="685" name="解決問題的能力，一直是 IT 產業最重視的一環，也是大多數公司企業面臨技術問題時所仰賴的解決途徑，然而，等待，往往是依賴 IT 廠商 提出解決方案時所需付出的.…"/>
          <p:cNvSpPr txBox="1"/>
          <p:nvPr/>
        </p:nvSpPr>
        <p:spPr>
          <a:xfrm>
            <a:off x="907002" y="1267895"/>
            <a:ext cx="7245858" cy="40284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200">
                <a:solidFill>
                  <a:srgbClr val="C00000"/>
                </a:solidFill>
                <a:latin typeface="標楷體"/>
                <a:ea typeface="標楷體"/>
                <a:cs typeface="標楷體"/>
                <a:sym typeface="標楷體"/>
              </a:defRPr>
            </a:pPr>
            <a:r>
              <a:t>解決問題的能力，一直是 IT 產業最重視的一環，也是大多數公司企業面臨技術問題時所仰賴的解決途徑，然而，</a:t>
            </a:r>
            <a:r>
              <a:rPr b="1">
                <a:latin typeface="Verdana"/>
                <a:ea typeface="Verdana"/>
                <a:cs typeface="Verdana"/>
                <a:sym typeface="Verdana"/>
              </a:rPr>
              <a:t>等待</a:t>
            </a:r>
            <a:r>
              <a:t>，往往是依賴 </a:t>
            </a:r>
            <a:r>
              <a:rPr b="1">
                <a:latin typeface="Verdana"/>
                <a:ea typeface="Verdana"/>
                <a:cs typeface="Verdana"/>
                <a:sym typeface="Verdana"/>
              </a:rPr>
              <a:t>IT 廠商 </a:t>
            </a:r>
            <a:r>
              <a:t>提出解決方案時所需付出的.</a:t>
            </a:r>
          </a:p>
          <a:p>
            <a:pPr>
              <a:defRPr b="0" sz="2200">
                <a:solidFill>
                  <a:srgbClr val="C00000"/>
                </a:solidFill>
                <a:latin typeface="標楷體"/>
                <a:ea typeface="標楷體"/>
                <a:cs typeface="標楷體"/>
                <a:sym typeface="標楷體"/>
              </a:defRPr>
            </a:pPr>
          </a:p>
          <a:p>
            <a:pPr>
              <a:defRPr b="0" sz="2200">
                <a:solidFill>
                  <a:srgbClr val="C00000"/>
                </a:solidFill>
                <a:latin typeface="標楷體"/>
                <a:ea typeface="標楷體"/>
                <a:cs typeface="標楷體"/>
                <a:sym typeface="標楷體"/>
              </a:defRPr>
            </a:pPr>
            <a:r>
              <a:t>多數國際化的廠商，或大型雲端服務供應商（如 Google、Amazon、Facebook...等），在現實面上，不盡然有足夠的時間可以等待 IT 廠商的回應，這時，就必須自己解決遭遇的問題。而這種自行解決問題的過程，有時，就會激盪出令人意想不到的創意，這就是所謂的 "使用者驅動創新"，如同 Google 許多創新的服務，或是大家熟悉的 3M，都是在解決問題的過程中，意外找到的創意！ 而 </a:t>
            </a:r>
            <a:r>
              <a:rPr b="1">
                <a:latin typeface="Verdana"/>
                <a:ea typeface="Verdana"/>
                <a:cs typeface="Verdana"/>
                <a:sym typeface="Verdana"/>
              </a:rPr>
              <a:t>Docker</a:t>
            </a:r>
            <a:r>
              <a:t> 則是〝使用者驅動創新〞的最佳實例</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2" name="標題 1"/>
          <p:cNvSpPr txBox="1"/>
          <p:nvPr>
            <p:ph type="title"/>
          </p:nvPr>
        </p:nvSpPr>
        <p:spPr>
          <a:xfrm>
            <a:off x="321574" y="228600"/>
            <a:ext cx="8534401" cy="1143000"/>
          </a:xfrm>
          <a:prstGeom prst="rect">
            <a:avLst/>
          </a:prstGeom>
        </p:spPr>
        <p:txBody>
          <a:bodyPr/>
          <a:lstStyle>
            <a:lvl1pPr defTabSz="896111">
              <a:defRPr b="1" sz="3900">
                <a:latin typeface="Verdana"/>
                <a:ea typeface="Verdana"/>
                <a:cs typeface="Verdana"/>
                <a:sym typeface="Verdana"/>
              </a:defRPr>
            </a:lvl1pPr>
          </a:lstStyle>
          <a:p>
            <a:pPr/>
            <a:r>
              <a:t>Docker Key Release Milestone</a:t>
            </a:r>
          </a:p>
        </p:txBody>
      </p:sp>
      <p:sp>
        <p:nvSpPr>
          <p:cNvPr id="733" name="矩形 3"/>
          <p:cNvSpPr txBox="1"/>
          <p:nvPr/>
        </p:nvSpPr>
        <p:spPr>
          <a:xfrm>
            <a:off x="300506" y="1351125"/>
            <a:ext cx="8542988" cy="4638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000">
                <a:solidFill>
                  <a:srgbClr val="C00000"/>
                </a:solidFill>
                <a:latin typeface="Verdana"/>
                <a:ea typeface="Verdana"/>
                <a:cs typeface="Verdana"/>
                <a:sym typeface="Verdana"/>
              </a:defRPr>
            </a:pPr>
            <a:r>
              <a:t>2013/03 : first release (</a:t>
            </a:r>
            <a:r>
              <a:rPr>
                <a:latin typeface="標楷體"/>
                <a:ea typeface="標楷體"/>
                <a:cs typeface="標楷體"/>
                <a:sym typeface="標楷體"/>
              </a:rPr>
              <a:t>使用 </a:t>
            </a:r>
            <a:r>
              <a:rPr sz="1800"/>
              <a:t>Ubuntu LXC</a:t>
            </a:r>
            <a:r>
              <a:t> </a:t>
            </a:r>
            <a:r>
              <a:rPr>
                <a:latin typeface="標楷體"/>
                <a:ea typeface="標楷體"/>
                <a:cs typeface="標楷體"/>
                <a:sym typeface="標楷體"/>
              </a:rPr>
              <a:t>做為執行引擎</a:t>
            </a:r>
            <a:r>
              <a:t>)</a:t>
            </a:r>
          </a:p>
          <a:p>
            <a:pPr>
              <a:defRPr b="0" sz="2000">
                <a:solidFill>
                  <a:srgbClr val="C00000"/>
                </a:solidFill>
                <a:latin typeface="Verdana"/>
                <a:ea typeface="Verdana"/>
                <a:cs typeface="Verdana"/>
                <a:sym typeface="Verdana"/>
              </a:defRPr>
            </a:pPr>
          </a:p>
          <a:p>
            <a:pPr>
              <a:defRPr b="0" sz="2000">
                <a:solidFill>
                  <a:srgbClr val="C00000"/>
                </a:solidFill>
                <a:latin typeface="Verdana"/>
                <a:ea typeface="Verdana"/>
                <a:cs typeface="Verdana"/>
                <a:sym typeface="Verdana"/>
              </a:defRPr>
            </a:pPr>
            <a:r>
              <a:t>2014/03 : </a:t>
            </a:r>
            <a:r>
              <a:rPr b="1"/>
              <a:t>v0.9</a:t>
            </a:r>
            <a:r>
              <a:t>, introducing execution drivers and </a:t>
            </a:r>
            <a:r>
              <a:rPr b="1"/>
              <a:t>libcontainer</a:t>
            </a:r>
            <a:r>
              <a:t> (kernel &gt; 2.6) as execution driver</a:t>
            </a:r>
          </a:p>
          <a:p>
            <a:pPr>
              <a:defRPr b="0" sz="2000">
                <a:solidFill>
                  <a:srgbClr val="C00000"/>
                </a:solidFill>
                <a:latin typeface="Verdana"/>
                <a:ea typeface="Verdana"/>
                <a:cs typeface="Verdana"/>
                <a:sym typeface="Verdana"/>
              </a:defRPr>
            </a:pPr>
          </a:p>
          <a:p>
            <a:pPr>
              <a:defRPr b="0" sz="2000">
                <a:solidFill>
                  <a:srgbClr val="C00000"/>
                </a:solidFill>
                <a:latin typeface="Verdana"/>
                <a:ea typeface="Verdana"/>
                <a:cs typeface="Verdana"/>
                <a:sym typeface="Verdana"/>
              </a:defRPr>
            </a:pPr>
            <a:r>
              <a:t>2016/07 : </a:t>
            </a:r>
            <a:r>
              <a:rPr b="1"/>
              <a:t>v1.9</a:t>
            </a:r>
            <a:r>
              <a:t>, overlay network</a:t>
            </a:r>
          </a:p>
          <a:p>
            <a:pPr>
              <a:defRPr b="0" sz="2000">
                <a:solidFill>
                  <a:srgbClr val="C00000"/>
                </a:solidFill>
                <a:latin typeface="Verdana"/>
                <a:ea typeface="Verdana"/>
                <a:cs typeface="Verdana"/>
                <a:sym typeface="Verdana"/>
              </a:defRPr>
            </a:pPr>
            <a:r>
              <a:t>2016/09 : </a:t>
            </a:r>
            <a:r>
              <a:rPr b="1"/>
              <a:t>v1.10</a:t>
            </a:r>
            <a:r>
              <a:t>, DNS</a:t>
            </a:r>
          </a:p>
          <a:p>
            <a:pPr>
              <a:defRPr b="0" sz="2000">
                <a:solidFill>
                  <a:srgbClr val="C00000"/>
                </a:solidFill>
                <a:latin typeface="Verdana"/>
                <a:ea typeface="Verdana"/>
                <a:cs typeface="Verdana"/>
                <a:sym typeface="Verdana"/>
              </a:defRPr>
            </a:pPr>
            <a:r>
              <a:t>2016/10 : </a:t>
            </a:r>
            <a:r>
              <a:rPr b="1"/>
              <a:t>v1.11</a:t>
            </a:r>
            <a:r>
              <a:t>, runC</a:t>
            </a:r>
          </a:p>
          <a:p>
            <a:pPr>
              <a:defRPr b="0" sz="2000">
                <a:solidFill>
                  <a:srgbClr val="C00000"/>
                </a:solidFill>
                <a:latin typeface="Verdana"/>
                <a:ea typeface="Verdana"/>
                <a:cs typeface="Verdana"/>
                <a:sym typeface="Verdana"/>
              </a:defRPr>
            </a:pPr>
          </a:p>
          <a:p>
            <a:pPr>
              <a:defRPr b="0" sz="2000">
                <a:solidFill>
                  <a:srgbClr val="C00000"/>
                </a:solidFill>
                <a:latin typeface="Verdana"/>
                <a:ea typeface="Verdana"/>
                <a:cs typeface="Verdana"/>
                <a:sym typeface="Verdana"/>
              </a:defRPr>
            </a:pPr>
            <a:r>
              <a:t>2016/11 : </a:t>
            </a:r>
            <a:r>
              <a:rPr b="1"/>
              <a:t>v1.12</a:t>
            </a:r>
            <a:r>
              <a:t>, swarm mode </a:t>
            </a:r>
          </a:p>
          <a:p>
            <a:pPr>
              <a:defRPr b="0" sz="2000">
                <a:solidFill>
                  <a:srgbClr val="C00000"/>
                </a:solidFill>
                <a:latin typeface="Verdana"/>
                <a:ea typeface="Verdana"/>
                <a:cs typeface="Verdana"/>
                <a:sym typeface="Verdana"/>
              </a:defRPr>
            </a:pPr>
            <a:r>
              <a:t>2017/03 : </a:t>
            </a:r>
            <a:r>
              <a:rPr b="1"/>
              <a:t>v17.03</a:t>
            </a:r>
            <a:r>
              <a:t> Community Edition &amp; Enterprise Edition. Starting with this release, Docker is on a monthly release cycle and uses a new YY.MM versioning scheme to reflect this. </a:t>
            </a:r>
          </a:p>
          <a:p>
            <a:pPr>
              <a:defRPr b="0" sz="2000">
                <a:solidFill>
                  <a:srgbClr val="C00000"/>
                </a:solidFill>
                <a:latin typeface="Verdana"/>
                <a:ea typeface="Verdana"/>
                <a:cs typeface="Verdana"/>
                <a:sym typeface="Verdana"/>
              </a:defRPr>
            </a:pPr>
          </a:p>
          <a:p>
            <a:pPr>
              <a:defRPr>
                <a:solidFill>
                  <a:srgbClr val="C00000"/>
                </a:solidFill>
                <a:latin typeface="Verdana"/>
                <a:ea typeface="Verdana"/>
                <a:cs typeface="Verdana"/>
                <a:sym typeface="Verdana"/>
              </a:defRPr>
            </a:pPr>
            <a:r>
              <a:t>* Community Edition : Stable </a:t>
            </a:r>
            <a:r>
              <a:rPr b="0" sz="2000">
                <a:latin typeface="標楷體"/>
                <a:ea typeface="標楷體"/>
                <a:cs typeface="標楷體"/>
                <a:sym typeface="標楷體"/>
              </a:rPr>
              <a:t>一年出二版</a:t>
            </a:r>
          </a:p>
        </p:txBody>
      </p:sp>
      <p:sp>
        <p:nvSpPr>
          <p:cNvPr id="734" name="直線單箭頭接點 4"/>
          <p:cNvSpPr/>
          <p:nvPr/>
        </p:nvSpPr>
        <p:spPr>
          <a:xfrm flipH="1">
            <a:off x="3402889" y="2369654"/>
            <a:ext cx="3635613" cy="1320606"/>
          </a:xfrm>
          <a:prstGeom prst="line">
            <a:avLst/>
          </a:prstGeom>
          <a:ln w="38100">
            <a:solidFill>
              <a:srgbClr val="FF0000"/>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8" name="標題 1"/>
          <p:cNvSpPr txBox="1"/>
          <p:nvPr>
            <p:ph type="title"/>
          </p:nvPr>
        </p:nvSpPr>
        <p:spPr>
          <a:xfrm>
            <a:off x="830262" y="0"/>
            <a:ext cx="7775576" cy="841375"/>
          </a:xfrm>
          <a:prstGeom prst="rect">
            <a:avLst/>
          </a:prstGeom>
        </p:spPr>
        <p:txBody>
          <a:bodyPr/>
          <a:lstStyle/>
          <a:p>
            <a:pPr>
              <a:lnSpc>
                <a:spcPct val="100000"/>
              </a:lnSpc>
              <a:defRPr b="0" sz="3600">
                <a:latin typeface="標楷體"/>
                <a:ea typeface="標楷體"/>
                <a:cs typeface="標楷體"/>
                <a:sym typeface="標楷體"/>
              </a:defRPr>
            </a:pPr>
          </a:p>
        </p:txBody>
      </p:sp>
      <p:sp>
        <p:nvSpPr>
          <p:cNvPr id="739" name="矩形 2"/>
          <p:cNvSpPr txBox="1"/>
          <p:nvPr/>
        </p:nvSpPr>
        <p:spPr>
          <a:xfrm>
            <a:off x="2322704" y="3145021"/>
            <a:ext cx="4215256" cy="739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4200">
                <a:solidFill>
                  <a:srgbClr val="C00000"/>
                </a:solidFill>
                <a:latin typeface="Verdana"/>
                <a:ea typeface="Verdana"/>
                <a:cs typeface="Verdana"/>
                <a:sym typeface="Verdana"/>
              </a:defRPr>
            </a:pPr>
            <a:r>
              <a:t>Docker </a:t>
            </a:r>
            <a:r>
              <a:rPr b="0" sz="4800">
                <a:latin typeface="標楷體"/>
                <a:ea typeface="標楷體"/>
                <a:cs typeface="標楷體"/>
                <a:sym typeface="標楷體"/>
              </a:rPr>
              <a:t>的發展</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1" name="矩形 1"/>
          <p:cNvSpPr txBox="1"/>
          <p:nvPr/>
        </p:nvSpPr>
        <p:spPr>
          <a:xfrm>
            <a:off x="401701" y="567587"/>
            <a:ext cx="8340599" cy="109344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0" sz="3800">
                <a:latin typeface="標楷體"/>
                <a:ea typeface="標楷體"/>
                <a:cs typeface="標楷體"/>
                <a:sym typeface="標楷體"/>
              </a:defRPr>
            </a:pPr>
            <a:r>
              <a:rPr b="1" sz="3200">
                <a:latin typeface="Verdana"/>
                <a:ea typeface="Verdana"/>
                <a:cs typeface="Verdana"/>
                <a:sym typeface="Verdana"/>
              </a:rPr>
              <a:t>kubernetes (CRI)</a:t>
            </a:r>
            <a:r>
              <a:t> 與 </a:t>
            </a:r>
            <a:r>
              <a:rPr b="1" sz="3200">
                <a:latin typeface="Verdana"/>
                <a:ea typeface="Verdana"/>
                <a:cs typeface="Verdana"/>
                <a:sym typeface="Verdana"/>
              </a:rPr>
              <a:t>docker</a:t>
            </a:r>
            <a:r>
              <a:t> 以及 </a:t>
            </a:r>
            <a:r>
              <a:rPr b="1" sz="3200">
                <a:latin typeface="Verdana"/>
                <a:ea typeface="Verdana"/>
                <a:cs typeface="Verdana"/>
                <a:sym typeface="Verdana"/>
              </a:rPr>
              <a:t>contained</a:t>
            </a:r>
            <a:r>
              <a:t> 的架構演進圖</a:t>
            </a:r>
          </a:p>
        </p:txBody>
      </p:sp>
      <p:pic>
        <p:nvPicPr>
          <p:cNvPr id="742" name="影像" descr="影像"/>
          <p:cNvPicPr>
            <a:picLocks noChangeAspect="1"/>
          </p:cNvPicPr>
          <p:nvPr/>
        </p:nvPicPr>
        <p:blipFill>
          <a:blip r:embed="rId3">
            <a:extLst/>
          </a:blip>
          <a:srcRect l="0" t="0" r="0" b="0"/>
          <a:stretch>
            <a:fillRect/>
          </a:stretch>
        </p:blipFill>
        <p:spPr>
          <a:xfrm>
            <a:off x="177006" y="1974994"/>
            <a:ext cx="8790129" cy="3659014"/>
          </a:xfrm>
          <a:prstGeom prst="rect">
            <a:avLst/>
          </a:prstGeom>
          <a:ln w="12700">
            <a:solidFill>
              <a:srgbClr val="000000"/>
            </a:solidFill>
            <a:miter lim="400000"/>
          </a:ln>
        </p:spPr>
      </p:pic>
      <p:sp>
        <p:nvSpPr>
          <p:cNvPr id="743" name="線條"/>
          <p:cNvSpPr/>
          <p:nvPr/>
        </p:nvSpPr>
        <p:spPr>
          <a:xfrm flipV="1">
            <a:off x="763788" y="5474415"/>
            <a:ext cx="1" cy="457983"/>
          </a:xfrm>
          <a:prstGeom prst="line">
            <a:avLst/>
          </a:prstGeom>
          <a:ln w="25400">
            <a:solidFill>
              <a:srgbClr val="FF2600"/>
            </a:solidFill>
            <a:tailEnd type="triangle"/>
          </a:ln>
        </p:spPr>
        <p:txBody>
          <a:bodyPr lIns="45718" tIns="45718" rIns="45718" bIns="45718"/>
          <a:lstStyle/>
          <a:p>
            <a:pPr/>
          </a:p>
        </p:txBody>
      </p:sp>
      <p:sp>
        <p:nvSpPr>
          <p:cNvPr id="744" name="K8S 或 K3S"/>
          <p:cNvSpPr txBox="1"/>
          <p:nvPr/>
        </p:nvSpPr>
        <p:spPr>
          <a:xfrm>
            <a:off x="198264" y="5929094"/>
            <a:ext cx="1324232"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600"/>
            </a:pPr>
            <a:r>
              <a:rPr>
                <a:latin typeface="Verdana"/>
                <a:ea typeface="Verdana"/>
                <a:cs typeface="Verdana"/>
                <a:sym typeface="Verdana"/>
              </a:rPr>
              <a:t>K8S </a:t>
            </a:r>
            <a:r>
              <a:t>或 </a:t>
            </a:r>
            <a:r>
              <a:rPr>
                <a:latin typeface="Verdana"/>
                <a:ea typeface="Verdana"/>
                <a:cs typeface="Verdana"/>
                <a:sym typeface="Verdana"/>
              </a:rPr>
              <a:t>K3S</a:t>
            </a:r>
          </a:p>
        </p:txBody>
      </p:sp>
      <p:sp>
        <p:nvSpPr>
          <p:cNvPr id="745" name="線條"/>
          <p:cNvSpPr/>
          <p:nvPr/>
        </p:nvSpPr>
        <p:spPr>
          <a:xfrm flipV="1">
            <a:off x="7108869" y="5474415"/>
            <a:ext cx="1" cy="457983"/>
          </a:xfrm>
          <a:prstGeom prst="line">
            <a:avLst/>
          </a:prstGeom>
          <a:ln w="25400">
            <a:solidFill>
              <a:srgbClr val="FF2600"/>
            </a:solidFill>
            <a:tailEnd type="triangle"/>
          </a:ln>
        </p:spPr>
        <p:txBody>
          <a:bodyPr lIns="45718" tIns="45718" rIns="45718" bIns="45718"/>
          <a:lstStyle/>
          <a:p>
            <a:pPr/>
          </a:p>
        </p:txBody>
      </p:sp>
      <p:sp>
        <p:nvSpPr>
          <p:cNvPr id="746" name="runC"/>
          <p:cNvSpPr txBox="1"/>
          <p:nvPr/>
        </p:nvSpPr>
        <p:spPr>
          <a:xfrm>
            <a:off x="6834054" y="5948144"/>
            <a:ext cx="641707"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Verdana"/>
                <a:ea typeface="Verdana"/>
                <a:cs typeface="Verdana"/>
                <a:sym typeface="Verdana"/>
              </a:defRPr>
            </a:lvl1pPr>
          </a:lstStyle>
          <a:p>
            <a:pPr>
              <a:defRPr>
                <a:latin typeface="+mn-lt"/>
                <a:ea typeface="+mn-ea"/>
                <a:cs typeface="+mn-cs"/>
                <a:sym typeface="Helvetica"/>
              </a:defRPr>
            </a:pPr>
            <a:r>
              <a:rPr>
                <a:latin typeface="Verdana"/>
                <a:ea typeface="Verdana"/>
                <a:cs typeface="Verdana"/>
                <a:sym typeface="Verdana"/>
              </a:rPr>
              <a:t>runC</a:t>
            </a:r>
          </a:p>
        </p:txBody>
      </p:sp>
      <p:sp>
        <p:nvSpPr>
          <p:cNvPr id="747" name="K8S/K3S 不一定要使用 Docker"/>
          <p:cNvSpPr txBox="1"/>
          <p:nvPr/>
        </p:nvSpPr>
        <p:spPr>
          <a:xfrm>
            <a:off x="186494" y="6385529"/>
            <a:ext cx="3293327"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Verdana"/>
                <a:ea typeface="Verdana"/>
                <a:cs typeface="Verdana"/>
                <a:sym typeface="Verdana"/>
              </a:defRPr>
            </a:lvl1pPr>
          </a:lstStyle>
          <a:p>
            <a:pPr>
              <a:defRPr>
                <a:latin typeface="+mn-lt"/>
                <a:ea typeface="+mn-ea"/>
                <a:cs typeface="+mn-cs"/>
                <a:sym typeface="Helvetica"/>
              </a:defRPr>
            </a:pPr>
            <a:r>
              <a:rPr>
                <a:latin typeface="Verdana"/>
                <a:ea typeface="Verdana"/>
                <a:cs typeface="Verdana"/>
                <a:sym typeface="Verdana"/>
              </a:rPr>
              <a:t>K8S/K3S 不一定要使用 Docker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1" name="矩形 1"/>
          <p:cNvSpPr txBox="1"/>
          <p:nvPr/>
        </p:nvSpPr>
        <p:spPr>
          <a:xfrm>
            <a:off x="124774" y="453558"/>
            <a:ext cx="8340599" cy="1297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3600">
                <a:latin typeface="Verdana"/>
                <a:ea typeface="Verdana"/>
                <a:cs typeface="Verdana"/>
                <a:sym typeface="Verdana"/>
              </a:defRPr>
            </a:pPr>
            <a:r>
              <a:t>RedHat Enterprise Linux 8</a:t>
            </a:r>
          </a:p>
          <a:p>
            <a:pPr algn="ctr">
              <a:defRPr b="0" sz="3200">
                <a:latin typeface="標楷體"/>
                <a:ea typeface="標楷體"/>
                <a:cs typeface="標楷體"/>
                <a:sym typeface="標楷體"/>
              </a:defRPr>
            </a:pPr>
            <a:r>
              <a:rPr>
                <a:latin typeface="Verdana"/>
                <a:ea typeface="Verdana"/>
                <a:cs typeface="Verdana"/>
                <a:sym typeface="Verdana"/>
              </a:rPr>
              <a:t>(Podman, Skopeo and Buildah)</a:t>
            </a:r>
            <a:r>
              <a:t> </a:t>
            </a:r>
            <a:endParaRPr sz="1200"/>
          </a:p>
        </p:txBody>
      </p:sp>
      <p:pic>
        <p:nvPicPr>
          <p:cNvPr id="752" name="影像" descr="影像"/>
          <p:cNvPicPr>
            <a:picLocks noChangeAspect="1"/>
          </p:cNvPicPr>
          <p:nvPr/>
        </p:nvPicPr>
        <p:blipFill>
          <a:blip r:embed="rId3">
            <a:extLst/>
          </a:blip>
          <a:stretch>
            <a:fillRect/>
          </a:stretch>
        </p:blipFill>
        <p:spPr>
          <a:xfrm>
            <a:off x="0" y="2067422"/>
            <a:ext cx="9144001" cy="3602805"/>
          </a:xfrm>
          <a:prstGeom prst="rect">
            <a:avLst/>
          </a:prstGeom>
          <a:ln w="12700">
            <a:miter lim="400000"/>
          </a:ln>
        </p:spPr>
      </p:pic>
      <p:sp>
        <p:nvSpPr>
          <p:cNvPr id="753" name="Skopeo"/>
          <p:cNvSpPr txBox="1"/>
          <p:nvPr/>
        </p:nvSpPr>
        <p:spPr>
          <a:xfrm>
            <a:off x="5072707" y="5611678"/>
            <a:ext cx="855622"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b="0" sz="1600">
                <a:latin typeface="Verdana"/>
                <a:ea typeface="Verdana"/>
                <a:cs typeface="Verdana"/>
                <a:sym typeface="Verdana"/>
              </a:defRPr>
            </a:lvl1pPr>
          </a:lstStyle>
          <a:p>
            <a:pPr>
              <a:defRPr>
                <a:latin typeface="標楷體"/>
                <a:ea typeface="標楷體"/>
                <a:cs typeface="標楷體"/>
                <a:sym typeface="標楷體"/>
              </a:defRPr>
            </a:pPr>
            <a:r>
              <a:rPr>
                <a:latin typeface="Verdana"/>
                <a:ea typeface="Verdana"/>
                <a:cs typeface="Verdana"/>
                <a:sym typeface="Verdana"/>
              </a:rPr>
              <a:t>Skopeo</a:t>
            </a:r>
          </a:p>
        </p:txBody>
      </p:sp>
      <p:sp>
        <p:nvSpPr>
          <p:cNvPr id="754" name="紅帽三劍客取代 Docker"/>
          <p:cNvSpPr txBox="1"/>
          <p:nvPr/>
        </p:nvSpPr>
        <p:spPr>
          <a:xfrm>
            <a:off x="6108436" y="5592628"/>
            <a:ext cx="2395993"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1600">
                <a:latin typeface="Verdana"/>
                <a:ea typeface="Verdana"/>
                <a:cs typeface="Verdana"/>
                <a:sym typeface="Verdana"/>
              </a:defRPr>
            </a:lvl1pPr>
          </a:lstStyle>
          <a:p>
            <a:pPr>
              <a:defRPr>
                <a:latin typeface="+mn-lt"/>
                <a:ea typeface="+mn-ea"/>
                <a:cs typeface="+mn-cs"/>
                <a:sym typeface="Helvetica"/>
              </a:defRPr>
            </a:pPr>
            <a:r>
              <a:rPr>
                <a:latin typeface="Verdana"/>
                <a:ea typeface="Verdana"/>
                <a:cs typeface="Verdana"/>
                <a:sym typeface="Verdana"/>
              </a:rPr>
              <a:t>紅帽三劍客取代 Docker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8" name="矩形 1"/>
          <p:cNvSpPr txBox="1"/>
          <p:nvPr/>
        </p:nvSpPr>
        <p:spPr>
          <a:xfrm>
            <a:off x="622550" y="523825"/>
            <a:ext cx="7989103" cy="108774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3600">
                <a:latin typeface="Verdana"/>
                <a:ea typeface="Verdana"/>
                <a:cs typeface="Verdana"/>
                <a:sym typeface="Verdana"/>
              </a:defRPr>
            </a:pPr>
            <a:r>
              <a:rPr sz="3200"/>
              <a:t>Docker </a:t>
            </a:r>
            <a:r>
              <a:rPr b="0" sz="3800">
                <a:latin typeface="標楷體"/>
                <a:ea typeface="標楷體"/>
                <a:cs typeface="標楷體"/>
                <a:sym typeface="標楷體"/>
              </a:rPr>
              <a:t>和微軟合作要簡化容器應用程式開發與部署</a:t>
            </a:r>
          </a:p>
        </p:txBody>
      </p:sp>
      <p:sp>
        <p:nvSpPr>
          <p:cNvPr id="759" name="Docker 和微軟擴展戰略合作關係，Docker Desktop、Azure (世界電腦) 和 Visual Studio 系列產品將會緊密整合在一起，讓開發人員可以快速啟動 Node.js、Python 以及 .NET Core/C# 等特定語言的專案，並簡化本機到雲端的容器部署。…"/>
          <p:cNvSpPr txBox="1"/>
          <p:nvPr/>
        </p:nvSpPr>
        <p:spPr>
          <a:xfrm>
            <a:off x="622550" y="1853553"/>
            <a:ext cx="7989103" cy="4561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300">
                <a:solidFill>
                  <a:srgbClr val="C00000"/>
                </a:solidFill>
                <a:latin typeface="標楷體"/>
                <a:ea typeface="標楷體"/>
                <a:cs typeface="標楷體"/>
                <a:sym typeface="標楷體"/>
              </a:defRPr>
            </a:pPr>
            <a:r>
              <a:rPr sz="2200">
                <a:latin typeface="Verdana"/>
                <a:ea typeface="Verdana"/>
                <a:cs typeface="Verdana"/>
                <a:sym typeface="Verdana"/>
              </a:rPr>
              <a:t>Docker</a:t>
            </a:r>
            <a:r>
              <a:t> 和微軟擴展戰略合作關係，</a:t>
            </a:r>
            <a:r>
              <a:rPr sz="2200">
                <a:latin typeface="Verdana"/>
                <a:ea typeface="Verdana"/>
                <a:cs typeface="Verdana"/>
                <a:sym typeface="Verdana"/>
              </a:rPr>
              <a:t>Docker Desktop</a:t>
            </a:r>
            <a:r>
              <a:t>、</a:t>
            </a:r>
            <a:r>
              <a:rPr b="1">
                <a:latin typeface="Verdana"/>
                <a:ea typeface="Verdana"/>
                <a:cs typeface="Verdana"/>
                <a:sym typeface="Verdana"/>
              </a:rPr>
              <a:t>Azure (世界電腦)</a:t>
            </a:r>
            <a:r>
              <a:t> 和 </a:t>
            </a:r>
            <a:r>
              <a:rPr sz="2200">
                <a:latin typeface="Verdana"/>
                <a:ea typeface="Verdana"/>
                <a:cs typeface="Verdana"/>
                <a:sym typeface="Verdana"/>
              </a:rPr>
              <a:t>Visual Studio</a:t>
            </a:r>
            <a:r>
              <a:t> 系列產品將會緊密整合在一起，讓開發人員可以快速啟動 </a:t>
            </a:r>
            <a:r>
              <a:rPr sz="2200">
                <a:latin typeface="Verdana"/>
                <a:ea typeface="Verdana"/>
                <a:cs typeface="Verdana"/>
                <a:sym typeface="Verdana"/>
              </a:rPr>
              <a:t>Node.js</a:t>
            </a:r>
            <a:r>
              <a:t>、</a:t>
            </a:r>
            <a:r>
              <a:rPr sz="2200">
                <a:latin typeface="Verdana"/>
                <a:ea typeface="Verdana"/>
                <a:cs typeface="Verdana"/>
                <a:sym typeface="Verdana"/>
              </a:rPr>
              <a:t>Python</a:t>
            </a:r>
            <a:r>
              <a:t> 以及 </a:t>
            </a:r>
            <a:r>
              <a:rPr sz="2200">
                <a:latin typeface="Verdana"/>
                <a:ea typeface="Verdana"/>
                <a:cs typeface="Verdana"/>
                <a:sym typeface="Verdana"/>
              </a:rPr>
              <a:t>.NET Core/C#</a:t>
            </a:r>
            <a:r>
              <a:t> 等特定語言的專案，並簡化本機到雲端的容器部署。</a:t>
            </a:r>
          </a:p>
          <a:p>
            <a:pPr>
              <a:defRPr b="0" sz="2300">
                <a:solidFill>
                  <a:srgbClr val="C00000"/>
                </a:solidFill>
                <a:latin typeface="標楷體"/>
                <a:ea typeface="標楷體"/>
                <a:cs typeface="標楷體"/>
                <a:sym typeface="標楷體"/>
              </a:defRPr>
            </a:pPr>
          </a:p>
          <a:p>
            <a:pPr>
              <a:defRPr b="0" sz="2300">
                <a:solidFill>
                  <a:srgbClr val="C00000"/>
                </a:solidFill>
                <a:latin typeface="標楷體"/>
                <a:ea typeface="標楷體"/>
                <a:cs typeface="標楷體"/>
                <a:sym typeface="標楷體"/>
              </a:defRPr>
            </a:pPr>
            <a:r>
              <a:t>而現在 </a:t>
            </a:r>
            <a:r>
              <a:rPr sz="2200">
                <a:latin typeface="Verdana"/>
                <a:ea typeface="Verdana"/>
                <a:cs typeface="Verdana"/>
                <a:sym typeface="Verdana"/>
              </a:rPr>
              <a:t>Docker</a:t>
            </a:r>
            <a:r>
              <a:t> 和微軟聯手，要降低開發人員在雲端應用程式開發過程所會遇到的摩擦，開發人員將可以從 </a:t>
            </a:r>
            <a:r>
              <a:rPr sz="2200">
                <a:latin typeface="Verdana"/>
                <a:ea typeface="Verdana"/>
                <a:cs typeface="Verdana"/>
                <a:sym typeface="Verdana"/>
              </a:rPr>
              <a:t>Docker CLI </a:t>
            </a:r>
            <a:r>
              <a:t>簡單地登入 </a:t>
            </a:r>
            <a:r>
              <a:rPr b="1">
                <a:latin typeface="Verdana"/>
                <a:ea typeface="Verdana"/>
                <a:cs typeface="Verdana"/>
                <a:sym typeface="Verdana"/>
              </a:rPr>
              <a:t>Azure </a:t>
            </a:r>
            <a:r>
              <a:rPr b="1">
                <a:latin typeface="Verdana"/>
                <a:ea typeface="Verdana"/>
                <a:cs typeface="Verdana"/>
                <a:sym typeface="Verdana"/>
              </a:rPr>
              <a:t>(世界電腦)</a:t>
            </a:r>
            <a:r>
              <a:t>，系統將預設自動配置，讓在 </a:t>
            </a:r>
            <a:r>
              <a:rPr sz="2200">
                <a:latin typeface="Verdana"/>
                <a:ea typeface="Verdana"/>
                <a:cs typeface="Verdana"/>
                <a:sym typeface="Verdana"/>
              </a:rPr>
              <a:t>ACI</a:t>
            </a:r>
            <a:r>
              <a:t> 雲端容器環境創建容器更加方便快速，而且可以快速地從本地端上下文，切換到雲端下文執行應用程式。</a:t>
            </a:r>
            <a:r>
              <a:rPr sz="2200">
                <a:latin typeface="Verdana"/>
                <a:ea typeface="Verdana"/>
                <a:cs typeface="Verdana"/>
                <a:sym typeface="Verdana"/>
              </a:rPr>
              <a:t>Compose</a:t>
            </a:r>
            <a:r>
              <a:t> 規範簡化了單個容器和多容器的應用程式開發，讓開發人員可以在雲端容器服務裡，呼叫完全相容 </a:t>
            </a:r>
            <a:r>
              <a:rPr sz="2200">
                <a:latin typeface="Verdana"/>
                <a:ea typeface="Verdana"/>
                <a:cs typeface="Verdana"/>
                <a:sym typeface="Verdana"/>
              </a:rPr>
              <a:t>Docker </a:t>
            </a:r>
            <a:r>
              <a:t>的命令。</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3" name="標題 3"/>
          <p:cNvSpPr txBox="1"/>
          <p:nvPr>
            <p:ph type="title"/>
          </p:nvPr>
        </p:nvSpPr>
        <p:spPr>
          <a:xfrm>
            <a:off x="168321" y="228600"/>
            <a:ext cx="8775560" cy="762000"/>
          </a:xfrm>
          <a:prstGeom prst="rect">
            <a:avLst/>
          </a:prstGeom>
        </p:spPr>
        <p:txBody>
          <a:bodyPr/>
          <a:lstStyle/>
          <a:p>
            <a:pPr>
              <a:defRPr b="1" sz="3200">
                <a:latin typeface="Verdana"/>
                <a:ea typeface="Verdana"/>
                <a:cs typeface="Verdana"/>
                <a:sym typeface="Verdana"/>
              </a:defRPr>
            </a:pPr>
            <a:r>
              <a:t>Docker  </a:t>
            </a:r>
            <a:r>
              <a:rPr b="0" sz="3600">
                <a:latin typeface="標楷體"/>
                <a:ea typeface="標楷體"/>
                <a:cs typeface="標楷體"/>
                <a:sym typeface="標楷體"/>
              </a:rPr>
              <a:t>運作架構</a:t>
            </a:r>
          </a:p>
        </p:txBody>
      </p:sp>
      <p:pic>
        <p:nvPicPr>
          <p:cNvPr id="764" name="Picture 2" descr="Picture 2"/>
          <p:cNvPicPr>
            <a:picLocks noChangeAspect="1"/>
          </p:cNvPicPr>
          <p:nvPr/>
        </p:nvPicPr>
        <p:blipFill>
          <a:blip r:embed="rId3">
            <a:extLst/>
          </a:blip>
          <a:srcRect l="0" t="6126" r="0" b="0"/>
          <a:stretch>
            <a:fillRect/>
          </a:stretch>
        </p:blipFill>
        <p:spPr>
          <a:xfrm>
            <a:off x="661872" y="1072232"/>
            <a:ext cx="7467601" cy="4903397"/>
          </a:xfrm>
          <a:prstGeom prst="rect">
            <a:avLst/>
          </a:prstGeom>
          <a:ln w="12700">
            <a:miter lim="400000"/>
          </a:ln>
        </p:spPr>
      </p:pic>
      <p:sp>
        <p:nvSpPr>
          <p:cNvPr id="765" name="矩形 1"/>
          <p:cNvSpPr txBox="1"/>
          <p:nvPr/>
        </p:nvSpPr>
        <p:spPr>
          <a:xfrm>
            <a:off x="761908" y="1434217"/>
            <a:ext cx="2872857"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000">
                <a:solidFill>
                  <a:srgbClr val="C00000"/>
                </a:solidFill>
                <a:latin typeface="標楷體"/>
                <a:ea typeface="標楷體"/>
                <a:cs typeface="標楷體"/>
                <a:sym typeface="標楷體"/>
              </a:defRPr>
            </a:pPr>
            <a:r>
              <a:t>管理 </a:t>
            </a:r>
            <a:r>
              <a:rPr b="1">
                <a:latin typeface="Verdana"/>
                <a:ea typeface="Verdana"/>
                <a:cs typeface="Verdana"/>
                <a:sym typeface="Verdana"/>
              </a:rPr>
              <a:t>Docker Image</a:t>
            </a:r>
          </a:p>
        </p:txBody>
      </p:sp>
      <p:sp>
        <p:nvSpPr>
          <p:cNvPr id="766" name="直線單箭頭接點 6"/>
          <p:cNvSpPr/>
          <p:nvPr/>
        </p:nvSpPr>
        <p:spPr>
          <a:xfrm>
            <a:off x="2370115" y="1849907"/>
            <a:ext cx="762002" cy="411263"/>
          </a:xfrm>
          <a:prstGeom prst="line">
            <a:avLst/>
          </a:prstGeom>
          <a:ln w="38100">
            <a:solidFill>
              <a:srgbClr val="4A7EBB"/>
            </a:solidFill>
            <a:tailEnd type="triangle"/>
          </a:ln>
        </p:spPr>
        <p:txBody>
          <a:bodyPr lIns="45718" tIns="45718" rIns="45718" bIns="45718"/>
          <a:lstStyle/>
          <a:p>
            <a:pPr/>
          </a:p>
        </p:txBody>
      </p:sp>
      <p:sp>
        <p:nvSpPr>
          <p:cNvPr id="767" name="矩形 7"/>
          <p:cNvSpPr txBox="1"/>
          <p:nvPr/>
        </p:nvSpPr>
        <p:spPr>
          <a:xfrm>
            <a:off x="916055" y="5940245"/>
            <a:ext cx="7467601" cy="396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C00000"/>
                </a:solidFill>
                <a:latin typeface="Verdana"/>
                <a:ea typeface="Verdana"/>
                <a:cs typeface="Verdana"/>
                <a:sym typeface="Verdana"/>
              </a:defRPr>
            </a:pPr>
            <a:r>
              <a:t>runC</a:t>
            </a:r>
            <a:r>
              <a:rPr sz="2000"/>
              <a:t> </a:t>
            </a:r>
            <a:r>
              <a:rPr b="0" sz="2000">
                <a:latin typeface="標楷體"/>
                <a:ea typeface="標楷體"/>
                <a:cs typeface="標楷體"/>
                <a:sym typeface="標楷體"/>
              </a:rPr>
              <a:t>遵行</a:t>
            </a:r>
            <a:r>
              <a:t> OCI </a:t>
            </a:r>
            <a:r>
              <a:rPr b="0" sz="2000">
                <a:latin typeface="標楷體"/>
                <a:ea typeface="標楷體"/>
                <a:cs typeface="標楷體"/>
                <a:sym typeface="標楷體"/>
              </a:rPr>
              <a:t>製訂的</a:t>
            </a:r>
            <a:r>
              <a:t> OCF (Open Container Format)</a:t>
            </a:r>
            <a:r>
              <a:rPr b="0" sz="2000">
                <a:latin typeface="標楷體"/>
                <a:ea typeface="標楷體"/>
                <a:cs typeface="標楷體"/>
                <a:sym typeface="標楷體"/>
              </a:rPr>
              <a:t> 設計</a:t>
            </a:r>
          </a:p>
        </p:txBody>
      </p:sp>
      <p:sp>
        <p:nvSpPr>
          <p:cNvPr id="768" name="直線單箭頭接點 10"/>
          <p:cNvSpPr/>
          <p:nvPr/>
        </p:nvSpPr>
        <p:spPr>
          <a:xfrm flipV="1">
            <a:off x="4395670" y="5187030"/>
            <a:ext cx="508369" cy="788599"/>
          </a:xfrm>
          <a:prstGeom prst="line">
            <a:avLst/>
          </a:prstGeom>
          <a:ln w="38100">
            <a:solidFill>
              <a:srgbClr val="4A7EBB"/>
            </a:solidFill>
            <a:tailEnd type="triangle"/>
          </a:ln>
        </p:spPr>
        <p:txBody>
          <a:bodyPr lIns="45718" tIns="45718" rIns="45718" bIns="45718"/>
          <a:lstStyle/>
          <a:p>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2" name="標題 1"/>
          <p:cNvSpPr txBox="1"/>
          <p:nvPr>
            <p:ph type="title"/>
          </p:nvPr>
        </p:nvSpPr>
        <p:spPr>
          <a:xfrm>
            <a:off x="830262" y="0"/>
            <a:ext cx="7775576" cy="841375"/>
          </a:xfrm>
          <a:prstGeom prst="rect">
            <a:avLst/>
          </a:prstGeom>
        </p:spPr>
        <p:txBody>
          <a:bodyPr/>
          <a:lstStyle/>
          <a:p>
            <a:pPr>
              <a:lnSpc>
                <a:spcPct val="100000"/>
              </a:lnSpc>
              <a:defRPr b="0" sz="3600">
                <a:latin typeface="標楷體"/>
                <a:ea typeface="標楷體"/>
                <a:cs typeface="標楷體"/>
                <a:sym typeface="標楷體"/>
              </a:defRPr>
            </a:pPr>
          </a:p>
        </p:txBody>
      </p:sp>
      <p:sp>
        <p:nvSpPr>
          <p:cNvPr id="773" name="矩形 2"/>
          <p:cNvSpPr txBox="1"/>
          <p:nvPr/>
        </p:nvSpPr>
        <p:spPr>
          <a:xfrm>
            <a:off x="2895257" y="3180720"/>
            <a:ext cx="2688064" cy="739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4200">
                <a:solidFill>
                  <a:srgbClr val="C00000"/>
                </a:solidFill>
                <a:latin typeface="Verdana"/>
                <a:ea typeface="Verdana"/>
                <a:cs typeface="Verdana"/>
                <a:sym typeface="Verdana"/>
              </a:defRPr>
            </a:pPr>
            <a:r>
              <a:rPr b="0">
                <a:latin typeface="標楷體"/>
                <a:ea typeface="標楷體"/>
                <a:cs typeface="標楷體"/>
                <a:sym typeface="標楷體"/>
              </a:rPr>
              <a:t>探索 </a:t>
            </a:r>
            <a:r>
              <a:t>runc</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7" name="顯示程序資訊"/>
          <p:cNvSpPr txBox="1"/>
          <p:nvPr>
            <p:ph type="title" idx="4294967295"/>
          </p:nvPr>
        </p:nvSpPr>
        <p:spPr>
          <a:xfrm>
            <a:off x="872330"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認識 </a:t>
            </a:r>
            <a:r>
              <a:rPr b="1" sz="2900">
                <a:latin typeface="Verdana"/>
                <a:ea typeface="Verdana"/>
                <a:cs typeface="Verdana"/>
                <a:sym typeface="Verdana"/>
              </a:rPr>
              <a:t>RunC</a:t>
            </a:r>
          </a:p>
        </p:txBody>
      </p:sp>
      <p:sp>
        <p:nvSpPr>
          <p:cNvPr id="778" name="OCI 官方基於 Runtime 規範 實現了一個解決方案，稱為 RunC, 根據其官方文件的說明…"/>
          <p:cNvSpPr txBox="1"/>
          <p:nvPr/>
        </p:nvSpPr>
        <p:spPr>
          <a:xfrm>
            <a:off x="892382" y="1220890"/>
            <a:ext cx="7242237" cy="4561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OCI 官方基於 Runtime 規範 實現了一個解決方案，稱為 </a:t>
            </a:r>
            <a:r>
              <a:rPr>
                <a:hlinkClick r:id="rId3" invalidUrl="" action="" tgtFrame="" tooltip="" history="1" highlightClick="0" endSnd="0"/>
              </a:rPr>
              <a:t>RunC</a:t>
            </a:r>
            <a:r>
              <a:t>, 根據其官方文件的說明</a:t>
            </a:r>
          </a:p>
          <a:p>
            <a:pPr>
              <a:defRPr b="0" sz="10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t>runc is a CLI tool for spawning and running containers according to the OCI specification.</a:t>
            </a:r>
          </a:p>
          <a:p>
            <a:pPr>
              <a:defRPr b="0" sz="10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這意味者藉由這套工具，並且搭配適宜的設定，就可以輕鬆的創建出一個符合OCI 標準的 </a:t>
            </a:r>
            <a:r>
              <a:rPr b="1"/>
              <a:t>Container</a:t>
            </a:r>
            <a:r>
              <a:t> 運行。 但是單純的 CLI 工具並不一定適合所有的開發者，部分的開發者可能只希望擁有一套能夠符合 OCI 標準的相關函示庫可以使用，這時候要可以使用 </a:t>
            </a:r>
            <a:r>
              <a:rPr>
                <a:hlinkClick r:id="rId4" invalidUrl="" action="" tgtFrame="" tooltip="" history="1" highlightClick="0" endSnd="0"/>
              </a:rPr>
              <a:t>libcontainer</a:t>
            </a:r>
            <a:r>
              <a:t>這套由官方維護並且以 </a:t>
            </a:r>
            <a:r>
              <a:rPr b="1"/>
              <a:t>golang</a:t>
            </a:r>
            <a:r>
              <a:t> 撰寫的函示庫，根據其說明文件</a:t>
            </a:r>
          </a:p>
          <a:p>
            <a:pPr>
              <a:defRPr b="0" sz="10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透過這個函式庫，開發者可以輕鬆的撰寫出滿足整個 container 的生命週期，同時也能夠創建相關的 </a:t>
            </a:r>
            <a:r>
              <a:rPr b="1"/>
              <a:t>namespace/cgroups</a:t>
            </a:r>
            <a:r>
              <a:t> 等的程式碼，並且將心力專注在更上層的服務提供。</a:t>
            </a:r>
          </a:p>
          <a:p>
            <a:pPr>
              <a:defRPr b="0" sz="1600">
                <a:solidFill>
                  <a:srgbClr val="C00000"/>
                </a:solidFill>
                <a:latin typeface="Verdana"/>
                <a:ea typeface="Verdana"/>
                <a:cs typeface="Verdana"/>
                <a:sym typeface="Verdana"/>
              </a:defRPr>
            </a:pPr>
          </a:p>
          <a:p>
            <a:pPr>
              <a:defRPr sz="1600">
                <a:solidFill>
                  <a:srgbClr val="C00000"/>
                </a:solidFill>
                <a:latin typeface="Verdana"/>
                <a:ea typeface="Verdana"/>
                <a:cs typeface="Verdana"/>
                <a:sym typeface="Verdana"/>
              </a:defRPr>
            </a:pPr>
            <a:r>
              <a:t>[註] RunC 並不是只包含 Linux Namespace 及 chroot, 它還包含 CGroup</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2" name="顯示程序資訊"/>
          <p:cNvSpPr txBox="1"/>
          <p:nvPr>
            <p:ph type="title" idx="4294967295"/>
          </p:nvPr>
        </p:nvSpPr>
        <p:spPr>
          <a:xfrm>
            <a:off x="872330"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安裝 </a:t>
            </a:r>
            <a:r>
              <a:rPr b="1">
                <a:latin typeface="Verdana"/>
                <a:ea typeface="Verdana"/>
                <a:cs typeface="Verdana"/>
                <a:sym typeface="Verdana"/>
              </a:rPr>
              <a:t>runc</a:t>
            </a:r>
          </a:p>
        </p:txBody>
      </p:sp>
      <p:sp>
        <p:nvSpPr>
          <p:cNvPr id="783" name="$ ssh 172.29.0.52…"/>
          <p:cNvSpPr txBox="1"/>
          <p:nvPr/>
        </p:nvSpPr>
        <p:spPr>
          <a:xfrm>
            <a:off x="838379" y="1220889"/>
            <a:ext cx="7139845" cy="3025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ssh 172.29.0.52</a:t>
            </a:r>
          </a:p>
          <a:p>
            <a:pPr>
              <a:defRPr b="0" sz="1600">
                <a:solidFill>
                  <a:srgbClr val="C00000"/>
                </a:solidFill>
                <a:latin typeface="Verdana"/>
                <a:ea typeface="Verdana"/>
                <a:cs typeface="Verdana"/>
                <a:sym typeface="Verdana"/>
              </a:defRPr>
            </a:pPr>
            <a:r>
              <a:t>bigred@172.29.0.52's password: </a:t>
            </a:r>
            <a:r>
              <a:rPr b="1">
                <a:solidFill>
                  <a:srgbClr val="0070C0"/>
                </a:solidFill>
              </a:rPr>
              <a:t>bigred</a:t>
            </a:r>
            <a:r>
              <a:t> </a:t>
            </a:r>
          </a:p>
          <a:p>
            <a:pPr>
              <a:defRPr b="0">
                <a:solidFill>
                  <a:srgbClr val="C00000"/>
                </a:solidFill>
                <a:latin typeface="標楷體"/>
                <a:ea typeface="標楷體"/>
                <a:cs typeface="標楷體"/>
                <a:sym typeface="標楷體"/>
              </a:defRPr>
            </a:pPr>
          </a:p>
          <a:p>
            <a:pPr>
              <a:defRPr b="0">
                <a:solidFill>
                  <a:srgbClr val="C00000"/>
                </a:solidFill>
                <a:latin typeface="標楷體"/>
                <a:ea typeface="標楷體"/>
                <a:cs typeface="標楷體"/>
                <a:sym typeface="標楷體"/>
              </a:defRPr>
            </a:pPr>
            <a:r>
              <a:t>在 </a:t>
            </a:r>
            <a:r>
              <a:rPr sz="1600">
                <a:latin typeface="Verdana"/>
                <a:ea typeface="Verdana"/>
                <a:cs typeface="Verdana"/>
                <a:sym typeface="Verdana"/>
              </a:rPr>
              <a:t>Ubuntu 20.04 </a:t>
            </a:r>
            <a:r>
              <a:t>系統中, 可直接安裝, 命令如下 :</a:t>
            </a:r>
          </a:p>
          <a:p>
            <a:pPr>
              <a:defRPr b="0" sz="1600">
                <a:solidFill>
                  <a:srgbClr val="C00000"/>
                </a:solidFill>
                <a:latin typeface="Verdana"/>
                <a:ea typeface="Verdana"/>
                <a:cs typeface="Verdana"/>
                <a:sym typeface="Verdana"/>
              </a:defRPr>
            </a:pPr>
            <a:r>
              <a:t>$ </a:t>
            </a:r>
            <a:r>
              <a:rPr b="1">
                <a:solidFill>
                  <a:srgbClr val="0070C0"/>
                </a:solidFill>
              </a:rPr>
              <a:t>sudo apt update; sudo apt install runc</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runc  -v</a:t>
            </a:r>
            <a:endParaRPr b="1">
              <a:solidFill>
                <a:srgbClr val="0070C0"/>
              </a:solidFill>
            </a:endParaRPr>
          </a:p>
          <a:p>
            <a:pPr>
              <a:defRPr b="0" sz="1600">
                <a:solidFill>
                  <a:srgbClr val="C00000"/>
                </a:solidFill>
                <a:latin typeface="Verdana"/>
                <a:ea typeface="Verdana"/>
                <a:cs typeface="Verdana"/>
                <a:sym typeface="Verdana"/>
              </a:defRPr>
            </a:pPr>
            <a:r>
              <a:t>runc version spec: 1.0.1-dev</a:t>
            </a:r>
          </a:p>
          <a:p>
            <a:pPr>
              <a:defRPr b="0" sz="16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因 </a:t>
            </a:r>
            <a:r>
              <a:rPr sz="1700">
                <a:latin typeface="Verdana"/>
                <a:ea typeface="Verdana"/>
                <a:cs typeface="Verdana"/>
                <a:sym typeface="Verdana"/>
              </a:rPr>
              <a:t>runc</a:t>
            </a:r>
            <a:r>
              <a:t> 命令內定執行帳號為 </a:t>
            </a:r>
            <a:r>
              <a:rPr sz="1700">
                <a:latin typeface="Verdana"/>
                <a:ea typeface="Verdana"/>
                <a:cs typeface="Verdana"/>
                <a:sym typeface="Verdana"/>
              </a:rPr>
              <a:t>root</a:t>
            </a:r>
            <a:r>
              <a:t>, 而 </a:t>
            </a:r>
            <a:r>
              <a:rPr sz="1700">
                <a:latin typeface="Verdana"/>
                <a:ea typeface="Verdana"/>
                <a:cs typeface="Verdana"/>
                <a:sym typeface="Verdana"/>
              </a:rPr>
              <a:t>rootfs</a:t>
            </a:r>
            <a:r>
              <a:t> 目錄的 </a:t>
            </a:r>
            <a:r>
              <a:rPr sz="1700">
                <a:latin typeface="Verdana"/>
                <a:ea typeface="Verdana"/>
                <a:cs typeface="Verdana"/>
                <a:sym typeface="Verdana"/>
              </a:rPr>
              <a:t>Owner</a:t>
            </a:r>
            <a:r>
              <a:t> 是 </a:t>
            </a:r>
            <a:r>
              <a:rPr sz="1700">
                <a:latin typeface="Verdana"/>
                <a:ea typeface="Verdana"/>
                <a:cs typeface="Verdana"/>
                <a:sym typeface="Verdana"/>
              </a:rPr>
              <a:t>bigred</a:t>
            </a:r>
            <a:r>
              <a:t>, 所以需將 </a:t>
            </a:r>
            <a:r>
              <a:rPr sz="1700">
                <a:latin typeface="Verdana"/>
                <a:ea typeface="Verdana"/>
                <a:cs typeface="Verdana"/>
                <a:sym typeface="Verdana"/>
              </a:rPr>
              <a:t>rootfs</a:t>
            </a:r>
            <a:r>
              <a:t> 目錄的 </a:t>
            </a:r>
            <a:r>
              <a:rPr sz="1700">
                <a:latin typeface="Verdana"/>
                <a:ea typeface="Verdana"/>
                <a:cs typeface="Verdana"/>
                <a:sym typeface="Verdana"/>
              </a:rPr>
              <a:t>owner</a:t>
            </a:r>
            <a:r>
              <a:t> 改為 </a:t>
            </a:r>
            <a:r>
              <a:rPr sz="1700">
                <a:latin typeface="Verdana"/>
                <a:ea typeface="Verdana"/>
                <a:cs typeface="Verdana"/>
                <a:sym typeface="Verdana"/>
              </a:rPr>
              <a:t>root</a:t>
            </a:r>
          </a:p>
          <a:p>
            <a:pPr>
              <a:defRPr b="0" sz="1600">
                <a:solidFill>
                  <a:srgbClr val="C00000"/>
                </a:solidFill>
                <a:latin typeface="Verdana"/>
                <a:ea typeface="Verdana"/>
                <a:cs typeface="Verdana"/>
                <a:sym typeface="Verdana"/>
              </a:defRPr>
            </a:pPr>
            <a:r>
              <a:t>$ </a:t>
            </a:r>
            <a:r>
              <a:rPr b="1">
                <a:solidFill>
                  <a:srgbClr val="0070C0"/>
                </a:solidFill>
              </a:rPr>
              <a:t> sudo chown root:root -R rootfs/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7"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產生 </a:t>
            </a:r>
            <a:r>
              <a:rPr b="1" sz="3000">
                <a:latin typeface="Verdana"/>
                <a:ea typeface="Verdana"/>
                <a:cs typeface="Verdana"/>
                <a:sym typeface="Verdana"/>
              </a:rPr>
              <a:t>OCI </a:t>
            </a:r>
            <a:r>
              <a:t>標準的</a:t>
            </a:r>
            <a:r>
              <a:rPr b="1" sz="3000">
                <a:latin typeface="Verdana"/>
                <a:ea typeface="Verdana"/>
                <a:cs typeface="Verdana"/>
                <a:sym typeface="Verdana"/>
              </a:rPr>
              <a:t> Container </a:t>
            </a:r>
            <a:r>
              <a:t>設定檔</a:t>
            </a:r>
          </a:p>
        </p:txBody>
      </p:sp>
      <p:sp>
        <p:nvSpPr>
          <p:cNvPr id="788" name="文字方塊 2"/>
          <p:cNvSpPr txBox="1"/>
          <p:nvPr/>
        </p:nvSpPr>
        <p:spPr>
          <a:xfrm>
            <a:off x="885824" y="1203325"/>
            <a:ext cx="7189790" cy="46677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runc spec</a:t>
            </a:r>
            <a:endParaRPr>
              <a:solidFill>
                <a:srgbClr val="0070C0"/>
              </a:solidFill>
            </a:endParaRPr>
          </a:p>
          <a:p>
            <a:pPr>
              <a:lnSpc>
                <a:spcPts val="1800"/>
              </a:lnSpc>
              <a:defRPr b="0" sz="1600">
                <a:solidFill>
                  <a:srgbClr val="C00000"/>
                </a:solidFill>
                <a:latin typeface="Verdana"/>
                <a:ea typeface="Verdana"/>
                <a:cs typeface="Verdana"/>
                <a:sym typeface="Verdana"/>
              </a:defRPr>
            </a:pPr>
            <a:endParaRPr>
              <a:solidFill>
                <a:srgbClr val="0070C0"/>
              </a:solidFill>
            </a:endParaRPr>
          </a:p>
          <a:p>
            <a:pPr>
              <a:lnSpc>
                <a:spcPts val="1800"/>
              </a:lnSpc>
              <a:defRPr b="0" sz="1600">
                <a:solidFill>
                  <a:srgbClr val="C00000"/>
                </a:solidFill>
                <a:latin typeface="Verdana"/>
                <a:ea typeface="Verdana"/>
                <a:cs typeface="Verdana"/>
                <a:sym typeface="Verdana"/>
              </a:defRPr>
            </a:pPr>
            <a:r>
              <a:t>$</a:t>
            </a:r>
            <a:r>
              <a:rPr>
                <a:solidFill>
                  <a:srgbClr val="0070C0"/>
                </a:solidFill>
              </a:rPr>
              <a:t> </a:t>
            </a:r>
            <a:r>
              <a:rPr b="1">
                <a:solidFill>
                  <a:srgbClr val="0070C0"/>
                </a:solidFill>
              </a:rPr>
              <a:t>nano config.json </a:t>
            </a:r>
            <a:endParaRPr>
              <a:solidFill>
                <a:srgbClr val="0070C0"/>
              </a:solidFill>
            </a:endParaRPr>
          </a:p>
          <a:p>
            <a:pPr>
              <a:lnSpc>
                <a:spcPts val="1800"/>
              </a:lnSpc>
              <a:defRPr b="0" sz="1400">
                <a:solidFill>
                  <a:srgbClr val="C00000"/>
                </a:solidFill>
                <a:latin typeface="Verdana"/>
                <a:ea typeface="Verdana"/>
                <a:cs typeface="Verdana"/>
                <a:sym typeface="Verdana"/>
              </a:defRPr>
            </a:pPr>
            <a:r>
              <a:t>{</a:t>
            </a:r>
          </a:p>
          <a:p>
            <a:pPr>
              <a:lnSpc>
                <a:spcPts val="1800"/>
              </a:lnSpc>
              <a:defRPr b="0" sz="1400">
                <a:solidFill>
                  <a:srgbClr val="C00000"/>
                </a:solidFill>
                <a:latin typeface="Verdana"/>
                <a:ea typeface="Verdana"/>
                <a:cs typeface="Verdana"/>
                <a:sym typeface="Verdana"/>
              </a:defRPr>
            </a:pPr>
            <a:r>
              <a:t>	"ociVersion": "1.0.1",</a:t>
            </a:r>
          </a:p>
          <a:p>
            <a:pPr>
              <a:lnSpc>
                <a:spcPts val="1800"/>
              </a:lnSpc>
              <a:defRPr b="0" sz="1400">
                <a:solidFill>
                  <a:srgbClr val="C00000"/>
                </a:solidFill>
                <a:latin typeface="Verdana"/>
                <a:ea typeface="Verdana"/>
                <a:cs typeface="Verdana"/>
                <a:sym typeface="Verdana"/>
              </a:defRPr>
            </a:pPr>
            <a:r>
              <a:t>	"process": {</a:t>
            </a:r>
          </a:p>
          <a:p>
            <a:pPr>
              <a:lnSpc>
                <a:spcPts val="1800"/>
              </a:lnSpc>
              <a:defRPr b="0" sz="1400">
                <a:solidFill>
                  <a:srgbClr val="C00000"/>
                </a:solidFill>
                <a:latin typeface="Verdana"/>
                <a:ea typeface="Verdana"/>
                <a:cs typeface="Verdana"/>
                <a:sym typeface="Verdana"/>
              </a:defRPr>
            </a:pPr>
            <a:r>
              <a:t>		"terminal": true,</a:t>
            </a:r>
          </a:p>
          <a:p>
            <a:pPr>
              <a:lnSpc>
                <a:spcPts val="1800"/>
              </a:lnSpc>
              <a:defRPr b="0" sz="1400">
                <a:solidFill>
                  <a:srgbClr val="C00000"/>
                </a:solidFill>
                <a:latin typeface="Verdana"/>
                <a:ea typeface="Verdana"/>
                <a:cs typeface="Verdana"/>
                <a:sym typeface="Verdana"/>
              </a:defRPr>
            </a:pPr>
            <a:r>
              <a:t>		"user": {</a:t>
            </a:r>
          </a:p>
          <a:p>
            <a:pPr>
              <a:lnSpc>
                <a:spcPts val="1800"/>
              </a:lnSpc>
              <a:defRPr b="0" sz="1400">
                <a:solidFill>
                  <a:srgbClr val="C00000"/>
                </a:solidFill>
                <a:latin typeface="Verdana"/>
                <a:ea typeface="Verdana"/>
                <a:cs typeface="Verdana"/>
                <a:sym typeface="Verdana"/>
              </a:defRPr>
            </a:pPr>
            <a:r>
              <a:t>			"uid": 0,</a:t>
            </a:r>
          </a:p>
          <a:p>
            <a:pPr>
              <a:lnSpc>
                <a:spcPts val="1800"/>
              </a:lnSpc>
              <a:defRPr b="0" sz="1400">
                <a:solidFill>
                  <a:srgbClr val="C00000"/>
                </a:solidFill>
                <a:latin typeface="Verdana"/>
                <a:ea typeface="Verdana"/>
                <a:cs typeface="Verdana"/>
                <a:sym typeface="Verdana"/>
              </a:defRPr>
            </a:pPr>
            <a:r>
              <a:t>			"gid": 0</a:t>
            </a:r>
          </a:p>
          <a:p>
            <a:pPr>
              <a:lnSpc>
                <a:spcPts val="1800"/>
              </a:lnSpc>
              <a:defRPr b="0" sz="1400">
                <a:solidFill>
                  <a:srgbClr val="C00000"/>
                </a:solidFill>
                <a:latin typeface="Verdana"/>
                <a:ea typeface="Verdana"/>
                <a:cs typeface="Verdana"/>
                <a:sym typeface="Verdana"/>
              </a:defRPr>
            </a:pPr>
            <a:r>
              <a:t>		},</a:t>
            </a:r>
          </a:p>
          <a:p>
            <a:pPr>
              <a:lnSpc>
                <a:spcPts val="1800"/>
              </a:lnSpc>
              <a:defRPr b="0" sz="1400">
                <a:solidFill>
                  <a:srgbClr val="C00000"/>
                </a:solidFill>
                <a:latin typeface="Verdana"/>
                <a:ea typeface="Verdana"/>
                <a:cs typeface="Verdana"/>
                <a:sym typeface="Verdana"/>
              </a:defRPr>
            </a:pPr>
            <a:r>
              <a:t>		"args": [</a:t>
            </a:r>
          </a:p>
          <a:p>
            <a:pPr>
              <a:lnSpc>
                <a:spcPts val="1800"/>
              </a:lnSpc>
              <a:defRPr b="0" sz="1400">
                <a:solidFill>
                  <a:srgbClr val="C00000"/>
                </a:solidFill>
                <a:latin typeface="Verdana"/>
                <a:ea typeface="Verdana"/>
                <a:cs typeface="Verdana"/>
                <a:sym typeface="Verdana"/>
              </a:defRPr>
            </a:pPr>
            <a:r>
              <a:t>			</a:t>
            </a:r>
            <a:r>
              <a:rPr b="1">
                <a:solidFill>
                  <a:srgbClr val="FF0000"/>
                </a:solidFill>
              </a:rPr>
              <a:t>"sh"</a:t>
            </a:r>
            <a:endParaRPr>
              <a:solidFill>
                <a:srgbClr val="FF0000"/>
              </a:solidFill>
            </a:endParaRPr>
          </a:p>
          <a:p>
            <a:pPr>
              <a:lnSpc>
                <a:spcPts val="1800"/>
              </a:lnSpc>
              <a:defRPr b="0" sz="1400">
                <a:solidFill>
                  <a:srgbClr val="C00000"/>
                </a:solidFill>
                <a:latin typeface="Verdana"/>
                <a:ea typeface="Verdana"/>
                <a:cs typeface="Verdana"/>
                <a:sym typeface="Verdana"/>
              </a:defRPr>
            </a:pPr>
            <a:r>
              <a:t>		],</a:t>
            </a:r>
          </a:p>
          <a:p>
            <a:pPr>
              <a:lnSpc>
                <a:spcPts val="1800"/>
              </a:lnSpc>
              <a:defRPr b="0" sz="1400">
                <a:solidFill>
                  <a:srgbClr val="C00000"/>
                </a:solidFill>
                <a:latin typeface="Verdana"/>
                <a:ea typeface="Verdana"/>
                <a:cs typeface="Verdana"/>
                <a:sym typeface="Verdana"/>
              </a:defRPr>
            </a:pPr>
            <a:r>
              <a:t>.....</a:t>
            </a:r>
          </a:p>
          <a:p>
            <a:pPr>
              <a:lnSpc>
                <a:spcPts val="1800"/>
              </a:lnSpc>
              <a:defRPr b="0" sz="1400">
                <a:solidFill>
                  <a:srgbClr val="C00000"/>
                </a:solidFill>
                <a:latin typeface="Verdana"/>
                <a:ea typeface="Verdana"/>
                <a:cs typeface="Verdana"/>
                <a:sym typeface="Verdana"/>
              </a:defRPr>
            </a:pPr>
            <a:r>
              <a:t>	"root": {</a:t>
            </a:r>
          </a:p>
          <a:p>
            <a:pPr>
              <a:lnSpc>
                <a:spcPts val="1800"/>
              </a:lnSpc>
              <a:defRPr b="0" sz="1400">
                <a:solidFill>
                  <a:srgbClr val="C00000"/>
                </a:solidFill>
                <a:latin typeface="Verdana"/>
                <a:ea typeface="Verdana"/>
                <a:cs typeface="Verdana"/>
                <a:sym typeface="Verdana"/>
              </a:defRPr>
            </a:pPr>
            <a:r>
              <a:t>		"path": "rootfs",</a:t>
            </a:r>
          </a:p>
          <a:p>
            <a:pPr>
              <a:lnSpc>
                <a:spcPts val="1800"/>
              </a:lnSpc>
              <a:defRPr b="0" sz="1400">
                <a:solidFill>
                  <a:srgbClr val="C00000"/>
                </a:solidFill>
                <a:latin typeface="Verdana"/>
                <a:ea typeface="Verdana"/>
                <a:cs typeface="Verdana"/>
                <a:sym typeface="Verdana"/>
              </a:defRPr>
            </a:pPr>
            <a:r>
              <a:t>		"readonly": </a:t>
            </a:r>
            <a:r>
              <a:rPr b="1">
                <a:solidFill>
                  <a:srgbClr val="0070C0"/>
                </a:solidFill>
              </a:rPr>
              <a:t>false</a:t>
            </a:r>
            <a:endParaRPr>
              <a:solidFill>
                <a:srgbClr val="0070C0"/>
              </a:solidFill>
            </a:endParaRPr>
          </a:p>
          <a:p>
            <a:pPr>
              <a:lnSpc>
                <a:spcPts val="1800"/>
              </a:lnSpc>
              <a:defRPr b="0" sz="1400">
                <a:solidFill>
                  <a:srgbClr val="C00000"/>
                </a:solidFill>
                <a:latin typeface="Verdana"/>
                <a:ea typeface="Verdana"/>
                <a:cs typeface="Verdana"/>
                <a:sym typeface="Verdana"/>
              </a:defRPr>
            </a:pPr>
            <a:r>
              <a:t>	},</a:t>
            </a:r>
          </a:p>
          <a:p>
            <a:pPr>
              <a:lnSpc>
                <a:spcPts val="1800"/>
              </a:lnSpc>
              <a:defRPr b="0" sz="1400">
                <a:solidFill>
                  <a:srgbClr val="C00000"/>
                </a:solidFill>
                <a:latin typeface="Verdana"/>
                <a:ea typeface="Verdana"/>
                <a:cs typeface="Verdana"/>
                <a:sym typeface="Verdana"/>
              </a:defRPr>
            </a:pPr>
            <a:r>
              <a:t>.....</a:t>
            </a:r>
          </a:p>
        </p:txBody>
      </p:sp>
      <p:sp>
        <p:nvSpPr>
          <p:cNvPr id="789" name="直線單箭頭接點 2"/>
          <p:cNvSpPr/>
          <p:nvPr/>
        </p:nvSpPr>
        <p:spPr>
          <a:xfrm flipH="1">
            <a:off x="4346897" y="4825775"/>
            <a:ext cx="437884" cy="371412"/>
          </a:xfrm>
          <a:prstGeom prst="line">
            <a:avLst/>
          </a:prstGeom>
          <a:ln w="38100">
            <a:solidFill>
              <a:srgbClr val="C00000"/>
            </a:solidFill>
            <a:tailEnd type="triangle"/>
          </a:ln>
        </p:spPr>
        <p:txBody>
          <a:bodyPr lIns="45718" tIns="45718" rIns="45718" bIns="45718"/>
          <a:lstStyle/>
          <a:p>
            <a:pPr/>
          </a:p>
        </p:txBody>
      </p:sp>
      <p:sp>
        <p:nvSpPr>
          <p:cNvPr id="790" name="文字方塊 3"/>
          <p:cNvSpPr txBox="1"/>
          <p:nvPr/>
        </p:nvSpPr>
        <p:spPr>
          <a:xfrm>
            <a:off x="4090585" y="4427239"/>
            <a:ext cx="3378617" cy="332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0">
                <a:solidFill>
                  <a:srgbClr val="C00000"/>
                </a:solidFill>
                <a:latin typeface="標楷體"/>
                <a:ea typeface="標楷體"/>
                <a:cs typeface="標楷體"/>
                <a:sym typeface="標楷體"/>
              </a:defRPr>
            </a:pPr>
            <a:r>
              <a:t>設定 </a:t>
            </a:r>
            <a:r>
              <a:rPr sz="1600">
                <a:latin typeface="Verdana"/>
                <a:ea typeface="Verdana"/>
                <a:cs typeface="Verdana"/>
                <a:sym typeface="Verdana"/>
              </a:rPr>
              <a:t>Container</a:t>
            </a:r>
            <a:r>
              <a:t> 檔案系統可讀寫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顯示程序資訊"/>
          <p:cNvSpPr txBox="1"/>
          <p:nvPr>
            <p:ph type="title" idx="4294967295"/>
          </p:nvPr>
        </p:nvSpPr>
        <p:spPr>
          <a:xfrm>
            <a:off x="830261" y="0"/>
            <a:ext cx="7399340" cy="841375"/>
          </a:xfrm>
          <a:prstGeom prst="rect">
            <a:avLst/>
          </a:prstGeom>
        </p:spPr>
        <p:txBody>
          <a:bodyPr lIns="0" tIns="0" rIns="0" bIns="0"/>
          <a:lstStyle>
            <a:lvl1pPr algn="l">
              <a:lnSpc>
                <a:spcPct val="85000"/>
              </a:lnSpc>
              <a:defRPr sz="3200">
                <a:latin typeface="標楷體"/>
                <a:ea typeface="標楷體"/>
                <a:cs typeface="標楷體"/>
                <a:sym typeface="標楷體"/>
              </a:defRPr>
            </a:lvl1pPr>
          </a:lstStyle>
          <a:p>
            <a:pPr/>
            <a:r>
              <a:t>傳統應用軟體佈署挑戰</a:t>
            </a:r>
          </a:p>
        </p:txBody>
      </p:sp>
      <p:sp>
        <p:nvSpPr>
          <p:cNvPr id="690" name="應用軟體 (Application) 可定義成一個或一組可用來控制電腦操作的程式，並且包含各種設定檔 (XML,JSON) 及相依檔 (Lib)。…"/>
          <p:cNvSpPr txBox="1"/>
          <p:nvPr/>
        </p:nvSpPr>
        <p:spPr>
          <a:xfrm>
            <a:off x="907002" y="1267895"/>
            <a:ext cx="7245858" cy="2466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200">
                <a:solidFill>
                  <a:srgbClr val="C00000"/>
                </a:solidFill>
                <a:latin typeface="標楷體"/>
                <a:ea typeface="標楷體"/>
                <a:cs typeface="標楷體"/>
                <a:sym typeface="標楷體"/>
              </a:defRPr>
            </a:pPr>
            <a:r>
              <a:t>應用軟體 </a:t>
            </a:r>
            <a:r>
              <a:rPr sz="2000">
                <a:latin typeface="Verdana"/>
                <a:ea typeface="Verdana"/>
                <a:cs typeface="Verdana"/>
                <a:sym typeface="Verdana"/>
              </a:rPr>
              <a:t>(Application)</a:t>
            </a:r>
            <a:r>
              <a:t> 可定義成一個或一組可用來控制電腦操作的程式，並且包含各種設定檔 </a:t>
            </a:r>
            <a:r>
              <a:rPr sz="2000">
                <a:latin typeface="Verdana"/>
                <a:ea typeface="Verdana"/>
                <a:cs typeface="Verdana"/>
                <a:sym typeface="Verdana"/>
              </a:rPr>
              <a:t>(XML,JSON)</a:t>
            </a:r>
            <a:r>
              <a:t> 及相依檔 </a:t>
            </a:r>
            <a:r>
              <a:rPr sz="2000">
                <a:latin typeface="Verdana"/>
                <a:ea typeface="Verdana"/>
                <a:cs typeface="Verdana"/>
                <a:sym typeface="Verdana"/>
              </a:rPr>
              <a:t>(Lib)</a:t>
            </a:r>
            <a:r>
              <a:t>。</a:t>
            </a:r>
          </a:p>
          <a:p>
            <a:pPr>
              <a:defRPr b="0" sz="2200">
                <a:solidFill>
                  <a:srgbClr val="C00000"/>
                </a:solidFill>
                <a:latin typeface="標楷體"/>
                <a:ea typeface="標楷體"/>
                <a:cs typeface="標楷體"/>
                <a:sym typeface="標楷體"/>
              </a:defRPr>
            </a:pPr>
          </a:p>
          <a:p>
            <a:pPr>
              <a:defRPr b="0" sz="2200">
                <a:solidFill>
                  <a:srgbClr val="C00000"/>
                </a:solidFill>
                <a:latin typeface="標楷體"/>
                <a:ea typeface="標楷體"/>
                <a:cs typeface="標楷體"/>
                <a:sym typeface="標楷體"/>
              </a:defRPr>
            </a:pPr>
            <a:r>
              <a:t>過去應用軟體佈署, 常常因人為因素, 造成佈署不成功, 甚至損壞客戶系統. </a:t>
            </a:r>
          </a:p>
          <a:p>
            <a:pPr>
              <a:defRPr b="0" sz="2200">
                <a:solidFill>
                  <a:srgbClr val="C00000"/>
                </a:solidFill>
                <a:latin typeface="標楷體"/>
                <a:ea typeface="標楷體"/>
                <a:cs typeface="標楷體"/>
                <a:sym typeface="標楷體"/>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4" name="Rectangle 28"/>
          <p:cNvSpPr txBox="1"/>
          <p:nvPr>
            <p:ph type="title"/>
          </p:nvPr>
        </p:nvSpPr>
        <p:spPr>
          <a:xfrm>
            <a:off x="830262" y="0"/>
            <a:ext cx="7483476" cy="841375"/>
          </a:xfrm>
          <a:prstGeom prst="rect">
            <a:avLst/>
          </a:prstGeom>
        </p:spPr>
        <p:txBody>
          <a:bodyPr/>
          <a:lstStyle/>
          <a:p>
            <a:pPr>
              <a:defRPr b="0" sz="3200">
                <a:latin typeface="標楷體"/>
                <a:ea typeface="標楷體"/>
                <a:cs typeface="標楷體"/>
                <a:sym typeface="標楷體"/>
              </a:defRPr>
            </a:pPr>
            <a:r>
              <a:t>建立</a:t>
            </a:r>
            <a:r>
              <a:rPr b="1" sz="2800">
                <a:latin typeface="Verdana"/>
                <a:ea typeface="Verdana"/>
                <a:cs typeface="Verdana"/>
                <a:sym typeface="Verdana"/>
              </a:rPr>
              <a:t> </a:t>
            </a:r>
            <a:r>
              <a:rPr b="1" sz="2800">
                <a:latin typeface="Verdana"/>
                <a:ea typeface="Verdana"/>
                <a:cs typeface="Verdana"/>
                <a:sym typeface="Verdana"/>
              </a:rPr>
              <a:t>bb8 Container </a:t>
            </a:r>
            <a:r>
              <a:rPr sz="3000"/>
              <a:t>(啟用</a:t>
            </a:r>
            <a:r>
              <a:rPr sz="2800"/>
              <a:t> </a:t>
            </a:r>
            <a:r>
              <a:rPr b="1" sz="2800">
                <a:latin typeface="Verdana"/>
                <a:ea typeface="Verdana"/>
                <a:cs typeface="Verdana"/>
                <a:sym typeface="Verdana"/>
              </a:rPr>
              <a:t>Namespace</a:t>
            </a:r>
            <a:r>
              <a:rPr sz="3000"/>
              <a:t>)</a:t>
            </a:r>
          </a:p>
        </p:txBody>
      </p:sp>
      <p:sp>
        <p:nvSpPr>
          <p:cNvPr id="795" name="文字方塊 2"/>
          <p:cNvSpPr txBox="1"/>
          <p:nvPr/>
        </p:nvSpPr>
        <p:spPr>
          <a:xfrm>
            <a:off x="885823" y="1187031"/>
            <a:ext cx="7163476" cy="48939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sudo runc run bb8</a:t>
            </a:r>
            <a:endParaRPr>
              <a:solidFill>
                <a:srgbClr val="0070C0"/>
              </a:solidFill>
            </a:endParaRPr>
          </a:p>
          <a:p>
            <a:pPr>
              <a:lnSpc>
                <a:spcPts val="2000"/>
              </a:lnSpc>
              <a:defRPr b="0" sz="1600">
                <a:solidFill>
                  <a:srgbClr val="C00000"/>
                </a:solidFill>
                <a:latin typeface="Verdana"/>
                <a:ea typeface="Verdana"/>
                <a:cs typeface="Verdana"/>
                <a:sym typeface="Verdana"/>
              </a:defRPr>
            </a:pPr>
            <a:r>
              <a:t>/ # </a:t>
            </a:r>
            <a:r>
              <a:rPr b="1">
                <a:solidFill>
                  <a:srgbClr val="0070C0"/>
                </a:solidFill>
              </a:rPr>
              <a:t>hostname</a:t>
            </a:r>
          </a:p>
          <a:p>
            <a:pPr>
              <a:lnSpc>
                <a:spcPts val="2000"/>
              </a:lnSpc>
              <a:defRPr b="0" sz="1600">
                <a:solidFill>
                  <a:srgbClr val="C00000"/>
                </a:solidFill>
                <a:latin typeface="Verdana"/>
                <a:ea typeface="Verdana"/>
                <a:cs typeface="Verdana"/>
                <a:sym typeface="Verdana"/>
              </a:defRPr>
            </a:pPr>
            <a:r>
              <a:t>runc</a:t>
            </a:r>
          </a:p>
          <a:p>
            <a:pPr>
              <a:lnSpc>
                <a:spcPts val="2000"/>
              </a:lnSpc>
              <a:defRPr b="0" sz="1600">
                <a:solidFill>
                  <a:srgbClr val="C00000"/>
                </a:solidFill>
                <a:latin typeface="Verdana"/>
                <a:ea typeface="Verdana"/>
                <a:cs typeface="Verdana"/>
                <a:sym typeface="Verdana"/>
              </a:defRPr>
            </a:pPr>
            <a:r>
              <a:t>/ # </a:t>
            </a:r>
            <a:r>
              <a:rPr b="1">
                <a:solidFill>
                  <a:srgbClr val="0070C0"/>
                </a:solidFill>
              </a:rPr>
              <a:t>ip a s</a:t>
            </a:r>
          </a:p>
          <a:p>
            <a:pPr>
              <a:lnSpc>
                <a:spcPts val="2000"/>
              </a:lnSpc>
              <a:defRPr b="0" sz="1500">
                <a:solidFill>
                  <a:srgbClr val="C00000"/>
                </a:solidFill>
                <a:latin typeface="Verdana"/>
                <a:ea typeface="Verdana"/>
                <a:cs typeface="Verdana"/>
                <a:sym typeface="Verdana"/>
              </a:defRPr>
            </a:pPr>
            <a:r>
              <a:t>1: lo: &lt;LOOPBACK,UP,LOWER_UP&gt; mtu 65536 qdisc noqueue state UNKNOWN qlen 1000</a:t>
            </a:r>
          </a:p>
          <a:p>
            <a:pPr>
              <a:lnSpc>
                <a:spcPts val="2000"/>
              </a:lnSpc>
              <a:defRPr b="0" sz="1500">
                <a:solidFill>
                  <a:srgbClr val="C00000"/>
                </a:solidFill>
                <a:latin typeface="Verdana"/>
                <a:ea typeface="Verdana"/>
                <a:cs typeface="Verdana"/>
                <a:sym typeface="Verdana"/>
              </a:defRPr>
            </a:pPr>
            <a:r>
              <a:t>    link/loopback 00:00:00:00:00:00 brd 00:00:00:00:00:00</a:t>
            </a:r>
          </a:p>
          <a:p>
            <a:pPr>
              <a:lnSpc>
                <a:spcPts val="2000"/>
              </a:lnSpc>
              <a:defRPr b="0" sz="1500">
                <a:solidFill>
                  <a:srgbClr val="C00000"/>
                </a:solidFill>
                <a:latin typeface="Verdana"/>
                <a:ea typeface="Verdana"/>
                <a:cs typeface="Verdana"/>
                <a:sym typeface="Verdana"/>
              </a:defRPr>
            </a:pPr>
            <a:r>
              <a:t>    inet 127.0.0.1/8 scope host lo</a:t>
            </a:r>
          </a:p>
          <a:p>
            <a:pPr>
              <a:lnSpc>
                <a:spcPts val="2000"/>
              </a:lnSpc>
              <a:defRPr b="0" sz="1500">
                <a:solidFill>
                  <a:srgbClr val="C00000"/>
                </a:solidFill>
                <a:latin typeface="Verdana"/>
                <a:ea typeface="Verdana"/>
                <a:cs typeface="Verdana"/>
                <a:sym typeface="Verdana"/>
              </a:defRPr>
            </a:pPr>
            <a:r>
              <a:t>       valid_lft forever preferred_lft forever</a:t>
            </a:r>
          </a:p>
          <a:p>
            <a:pPr>
              <a:lnSpc>
                <a:spcPts val="2000"/>
              </a:lnSpc>
              <a:defRPr b="0" sz="1600">
                <a:solidFill>
                  <a:srgbClr val="C00000"/>
                </a:solidFill>
                <a:latin typeface="Verdana"/>
                <a:ea typeface="Verdana"/>
                <a:cs typeface="Verdana"/>
                <a:sym typeface="Verdana"/>
              </a:defRPr>
            </a:pPr>
            <a:r>
              <a:t>/ # </a:t>
            </a:r>
            <a:r>
              <a:rPr b="1">
                <a:solidFill>
                  <a:srgbClr val="0070C0"/>
                </a:solidFill>
              </a:rPr>
              <a:t>ps aux</a:t>
            </a:r>
            <a:r>
              <a:t> </a:t>
            </a:r>
          </a:p>
          <a:p>
            <a:pPr>
              <a:lnSpc>
                <a:spcPts val="2000"/>
              </a:lnSpc>
              <a:defRPr b="0" sz="1500">
                <a:solidFill>
                  <a:srgbClr val="C00000"/>
                </a:solidFill>
                <a:latin typeface="Verdana"/>
                <a:ea typeface="Verdana"/>
                <a:cs typeface="Verdana"/>
                <a:sym typeface="Verdana"/>
              </a:defRPr>
            </a:pPr>
            <a:r>
              <a:t>PID   USER     TIME  COMMAND</a:t>
            </a:r>
          </a:p>
          <a:p>
            <a:pPr>
              <a:lnSpc>
                <a:spcPts val="2000"/>
              </a:lnSpc>
              <a:defRPr b="0" sz="1500">
                <a:solidFill>
                  <a:srgbClr val="C00000"/>
                </a:solidFill>
                <a:latin typeface="Verdana"/>
                <a:ea typeface="Verdana"/>
                <a:cs typeface="Verdana"/>
                <a:sym typeface="Verdana"/>
              </a:defRPr>
            </a:pPr>
            <a:r>
              <a:t>    1 root      0:00 sh</a:t>
            </a:r>
          </a:p>
          <a:p>
            <a:pPr>
              <a:lnSpc>
                <a:spcPts val="2000"/>
              </a:lnSpc>
              <a:defRPr b="0" sz="1500">
                <a:solidFill>
                  <a:srgbClr val="C00000"/>
                </a:solidFill>
                <a:latin typeface="Verdana"/>
                <a:ea typeface="Verdana"/>
                <a:cs typeface="Verdana"/>
                <a:sym typeface="Verdana"/>
              </a:defRPr>
            </a:pPr>
            <a:r>
              <a:t>    8 root      0:00 ps aux</a:t>
            </a:r>
          </a:p>
          <a:p>
            <a:pPr>
              <a:lnSpc>
                <a:spcPts val="2000"/>
              </a:lnSpc>
              <a:defRPr b="0" sz="1600">
                <a:solidFill>
                  <a:srgbClr val="C00000"/>
                </a:solidFill>
                <a:latin typeface="Verdana"/>
                <a:ea typeface="Verdana"/>
                <a:cs typeface="Verdana"/>
                <a:sym typeface="Verdana"/>
              </a:defRPr>
            </a:pPr>
            <a:r>
              <a:t>/ # </a:t>
            </a:r>
            <a:r>
              <a:rPr b="1">
                <a:solidFill>
                  <a:srgbClr val="0070C0"/>
                </a:solidFill>
              </a:rPr>
              <a:t>ls -al | head -n 5</a:t>
            </a:r>
          </a:p>
          <a:p>
            <a:pPr>
              <a:lnSpc>
                <a:spcPts val="2000"/>
              </a:lnSpc>
              <a:defRPr b="0" sz="1500">
                <a:solidFill>
                  <a:srgbClr val="C00000"/>
                </a:solidFill>
                <a:latin typeface="Verdana"/>
                <a:ea typeface="Verdana"/>
                <a:cs typeface="Verdana"/>
                <a:sym typeface="Verdana"/>
              </a:defRPr>
            </a:pPr>
            <a:r>
              <a:t>total 64</a:t>
            </a:r>
          </a:p>
          <a:p>
            <a:pPr>
              <a:lnSpc>
                <a:spcPts val="2000"/>
              </a:lnSpc>
              <a:defRPr b="0" sz="1500">
                <a:solidFill>
                  <a:srgbClr val="C00000"/>
                </a:solidFill>
                <a:latin typeface="Verdana"/>
                <a:ea typeface="Verdana"/>
                <a:cs typeface="Verdana"/>
                <a:sym typeface="Verdana"/>
              </a:defRPr>
            </a:pPr>
            <a:r>
              <a:t>drwxrwxr-x   19 1000     1000          4096 May 31 04:10 .</a:t>
            </a:r>
          </a:p>
          <a:p>
            <a:pPr>
              <a:lnSpc>
                <a:spcPts val="2000"/>
              </a:lnSpc>
              <a:defRPr b="0" sz="1500">
                <a:solidFill>
                  <a:srgbClr val="C00000"/>
                </a:solidFill>
                <a:latin typeface="Verdana"/>
                <a:ea typeface="Verdana"/>
                <a:cs typeface="Verdana"/>
                <a:sym typeface="Verdana"/>
              </a:defRPr>
            </a:pPr>
            <a:r>
              <a:t>drwxrwxr-x   19 1000     1000          4096 May 31 04:10 ..</a:t>
            </a:r>
          </a:p>
          <a:p>
            <a:pPr>
              <a:lnSpc>
                <a:spcPts val="2000"/>
              </a:lnSpc>
              <a:defRPr b="0" sz="1500">
                <a:solidFill>
                  <a:srgbClr val="C00000"/>
                </a:solidFill>
                <a:latin typeface="Verdana"/>
                <a:ea typeface="Verdana"/>
                <a:cs typeface="Verdana"/>
                <a:sym typeface="Verdana"/>
              </a:defRPr>
            </a:pPr>
            <a:r>
              <a:t>-rwxr-xr-x    1 1000     1000             0 May 30 04:27 .dockerenv</a:t>
            </a:r>
          </a:p>
          <a:p>
            <a:pPr>
              <a:lnSpc>
                <a:spcPts val="2000"/>
              </a:lnSpc>
              <a:defRPr b="0" sz="1500">
                <a:solidFill>
                  <a:srgbClr val="C00000"/>
                </a:solidFill>
                <a:latin typeface="Verdana"/>
                <a:ea typeface="Verdana"/>
                <a:cs typeface="Verdana"/>
                <a:sym typeface="Verdana"/>
              </a:defRPr>
            </a:pPr>
            <a:r>
              <a:t>drwxr-xr-x    2 1000     1000          4096 May 29 14:20 bin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9"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保護</a:t>
            </a:r>
            <a:r>
              <a:rPr b="1" sz="2800">
                <a:latin typeface="Verdana"/>
                <a:ea typeface="Verdana"/>
                <a:cs typeface="Verdana"/>
                <a:sym typeface="Verdana"/>
              </a:rPr>
              <a:t> Linux Kernel </a:t>
            </a:r>
            <a:r>
              <a:t>系統目錄</a:t>
            </a:r>
          </a:p>
        </p:txBody>
      </p:sp>
      <p:sp>
        <p:nvSpPr>
          <p:cNvPr id="800" name="文字方塊 2"/>
          <p:cNvSpPr txBox="1"/>
          <p:nvPr/>
        </p:nvSpPr>
        <p:spPr>
          <a:xfrm>
            <a:off x="885824" y="1187031"/>
            <a:ext cx="7189790" cy="355548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ts val="2000"/>
              </a:lnSpc>
              <a:defRPr sz="1600">
                <a:solidFill>
                  <a:srgbClr val="0070C0"/>
                </a:solidFill>
                <a:latin typeface="Verdana"/>
                <a:ea typeface="Verdana"/>
                <a:cs typeface="Verdana"/>
                <a:sym typeface="Verdana"/>
              </a:defRPr>
            </a:pPr>
            <a:r>
              <a:rPr b="0">
                <a:solidFill>
                  <a:srgbClr val="C00000"/>
                </a:solidFill>
                <a:latin typeface="Consolas"/>
                <a:ea typeface="Consolas"/>
                <a:cs typeface="Consolas"/>
                <a:sym typeface="Consolas"/>
              </a:rPr>
              <a:t>/#</a:t>
            </a:r>
            <a:r>
              <a:t> mkdir  /zzz</a:t>
            </a:r>
          </a:p>
          <a:p>
            <a:pPr>
              <a:lnSpc>
                <a:spcPts val="2000"/>
              </a:lnSpc>
              <a:defRPr sz="1000">
                <a:solidFill>
                  <a:srgbClr val="0070C0"/>
                </a:solidFill>
                <a:latin typeface="Verdana"/>
                <a:ea typeface="Verdana"/>
                <a:cs typeface="Verdana"/>
                <a:sym typeface="Verdana"/>
              </a:defRPr>
            </a:pPr>
          </a:p>
          <a:p>
            <a:pPr>
              <a:lnSpc>
                <a:spcPts val="2000"/>
              </a:lnSpc>
              <a:defRPr sz="1600">
                <a:solidFill>
                  <a:srgbClr val="0070C0"/>
                </a:solidFill>
                <a:latin typeface="Verdana"/>
                <a:ea typeface="Verdana"/>
                <a:cs typeface="Verdana"/>
                <a:sym typeface="Verdana"/>
              </a:defRPr>
            </a:pPr>
            <a:r>
              <a:rPr b="0">
                <a:solidFill>
                  <a:srgbClr val="C00000"/>
                </a:solidFill>
                <a:latin typeface="Consolas"/>
                <a:ea typeface="Consolas"/>
                <a:cs typeface="Consolas"/>
                <a:sym typeface="Consolas"/>
              </a:rPr>
              <a:t>/#</a:t>
            </a:r>
            <a:r>
              <a:t> cat /proc/meminfo | head -n 3</a:t>
            </a:r>
          </a:p>
          <a:p>
            <a:pPr>
              <a:defRPr b="0" sz="1500">
                <a:solidFill>
                  <a:srgbClr val="C00000"/>
                </a:solidFill>
                <a:latin typeface="Verdana"/>
                <a:ea typeface="Verdana"/>
                <a:cs typeface="Verdana"/>
                <a:sym typeface="Verdana"/>
              </a:defRPr>
            </a:pPr>
            <a:r>
              <a:t>MemTotal:        </a:t>
            </a:r>
            <a:r>
              <a:rPr b="1"/>
              <a:t>4030620</a:t>
            </a:r>
            <a:r>
              <a:t> kB</a:t>
            </a:r>
          </a:p>
          <a:p>
            <a:pPr>
              <a:defRPr b="0" sz="1500">
                <a:solidFill>
                  <a:srgbClr val="C00000"/>
                </a:solidFill>
                <a:latin typeface="Verdana"/>
                <a:ea typeface="Verdana"/>
                <a:cs typeface="Verdana"/>
                <a:sym typeface="Verdana"/>
              </a:defRPr>
            </a:pPr>
            <a:r>
              <a:t>MemFree:         3442880 kB</a:t>
            </a:r>
          </a:p>
          <a:p>
            <a:pPr>
              <a:defRPr b="0" sz="1500">
                <a:solidFill>
                  <a:srgbClr val="C00000"/>
                </a:solidFill>
                <a:latin typeface="Verdana"/>
                <a:ea typeface="Verdana"/>
                <a:cs typeface="Verdana"/>
                <a:sym typeface="Verdana"/>
              </a:defRPr>
            </a:pPr>
            <a:r>
              <a:t>MemAvailable:    3653476 kB</a:t>
            </a:r>
          </a:p>
          <a:p>
            <a:pPr>
              <a:lnSpc>
                <a:spcPts val="1600"/>
              </a:lnSpc>
              <a:defRPr b="0" sz="1400">
                <a:solidFill>
                  <a:srgbClr val="C00000"/>
                </a:solidFill>
                <a:latin typeface="Consolas"/>
                <a:ea typeface="Consolas"/>
                <a:cs typeface="Consolas"/>
                <a:sym typeface="Consolas"/>
              </a:defRPr>
            </a:pPr>
          </a:p>
          <a:p>
            <a:pPr>
              <a:lnSpc>
                <a:spcPts val="1600"/>
              </a:lnSpc>
              <a:defRPr b="0" sz="1400">
                <a:solidFill>
                  <a:srgbClr val="C00000"/>
                </a:solidFill>
                <a:latin typeface="Consolas"/>
                <a:ea typeface="Consolas"/>
                <a:cs typeface="Consolas"/>
                <a:sym typeface="Consolas"/>
              </a:defRPr>
            </a:pPr>
          </a:p>
          <a:p>
            <a:pPr>
              <a:lnSpc>
                <a:spcPts val="1600"/>
              </a:lnSpc>
              <a:defRPr b="0">
                <a:solidFill>
                  <a:srgbClr val="C00000"/>
                </a:solidFill>
                <a:latin typeface="標楷體"/>
                <a:ea typeface="標楷體"/>
                <a:cs typeface="標楷體"/>
                <a:sym typeface="標楷體"/>
              </a:defRPr>
            </a:pPr>
            <a:r>
              <a:rPr sz="1600">
                <a:latin typeface="Verdana"/>
                <a:ea typeface="Verdana"/>
                <a:cs typeface="Verdana"/>
                <a:sym typeface="Verdana"/>
              </a:rPr>
              <a:t>Linux kernel </a:t>
            </a:r>
            <a:r>
              <a:t>的目錄及檔案會受到保護</a:t>
            </a:r>
          </a:p>
          <a:p>
            <a:pPr>
              <a:defRPr b="0" sz="1500">
                <a:solidFill>
                  <a:srgbClr val="C00000"/>
                </a:solidFill>
                <a:latin typeface="Verdana"/>
                <a:ea typeface="Verdana"/>
                <a:cs typeface="Verdana"/>
                <a:sym typeface="Verdana"/>
              </a:defRPr>
            </a:pPr>
            <a:r>
              <a:t>/ # </a:t>
            </a:r>
            <a:r>
              <a:rPr b="1" sz="1600">
                <a:solidFill>
                  <a:srgbClr val="0070C0"/>
                </a:solidFill>
              </a:rPr>
              <a:t>rm /proc/meminfo</a:t>
            </a:r>
          </a:p>
          <a:p>
            <a:pPr>
              <a:defRPr b="0" sz="1500">
                <a:solidFill>
                  <a:srgbClr val="C00000"/>
                </a:solidFill>
                <a:latin typeface="Verdana"/>
                <a:ea typeface="Verdana"/>
                <a:cs typeface="Verdana"/>
                <a:sym typeface="Verdana"/>
              </a:defRPr>
            </a:pPr>
            <a:r>
              <a:t>rm: remove '/proc/meminfo'? </a:t>
            </a:r>
            <a:r>
              <a:rPr b="1" sz="1600">
                <a:solidFill>
                  <a:srgbClr val="0070C0"/>
                </a:solidFill>
              </a:rPr>
              <a:t>y</a:t>
            </a:r>
          </a:p>
          <a:p>
            <a:pPr>
              <a:defRPr b="0" sz="1500">
                <a:solidFill>
                  <a:srgbClr val="C00000"/>
                </a:solidFill>
                <a:latin typeface="Verdana"/>
                <a:ea typeface="Verdana"/>
                <a:cs typeface="Verdana"/>
                <a:sym typeface="Verdana"/>
              </a:defRPr>
            </a:pPr>
            <a:r>
              <a:t>rm: can't remove '/proc/meminfo': Permission denied</a:t>
            </a:r>
          </a:p>
          <a:p>
            <a:pPr>
              <a:defRPr b="0" sz="1500">
                <a:solidFill>
                  <a:srgbClr val="C00000"/>
                </a:solidFill>
                <a:latin typeface="Verdana"/>
                <a:ea typeface="Verdana"/>
                <a:cs typeface="Verdana"/>
                <a:sym typeface="Verdana"/>
              </a:defRPr>
            </a:pPr>
          </a:p>
          <a:p>
            <a:pPr>
              <a:defRPr b="0">
                <a:solidFill>
                  <a:srgbClr val="C00000"/>
                </a:solidFill>
                <a:latin typeface="標楷體"/>
                <a:ea typeface="標楷體"/>
                <a:cs typeface="標楷體"/>
                <a:sym typeface="標楷體"/>
              </a:defRPr>
            </a:pPr>
            <a:r>
              <a:t>關閉 </a:t>
            </a:r>
            <a:r>
              <a:rPr sz="1600">
                <a:latin typeface="Verdana"/>
                <a:ea typeface="Verdana"/>
                <a:cs typeface="Verdana"/>
                <a:sym typeface="Verdana"/>
              </a:rPr>
              <a:t>bb8 Container</a:t>
            </a:r>
            <a:endParaRPr sz="1600">
              <a:latin typeface="Verdana"/>
              <a:ea typeface="Verdana"/>
              <a:cs typeface="Verdana"/>
              <a:sym typeface="Verdana"/>
            </a:endParaRPr>
          </a:p>
          <a:p>
            <a:pPr>
              <a:lnSpc>
                <a:spcPts val="1800"/>
              </a:lnSpc>
              <a:defRPr b="0" sz="1600">
                <a:solidFill>
                  <a:srgbClr val="C00000"/>
                </a:solidFill>
                <a:latin typeface="Verdana"/>
                <a:ea typeface="Verdana"/>
                <a:cs typeface="Verdana"/>
                <a:sym typeface="Verdana"/>
              </a:defRPr>
            </a:pPr>
            <a:r>
              <a:t>$</a:t>
            </a:r>
            <a:r>
              <a:rPr>
                <a:solidFill>
                  <a:srgbClr val="0070C0"/>
                </a:solidFill>
              </a:rPr>
              <a:t> </a:t>
            </a:r>
            <a:r>
              <a:rPr b="1">
                <a:solidFill>
                  <a:srgbClr val="0070C0"/>
                </a:solidFill>
              </a:rPr>
              <a:t>exit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2" name="標題 1"/>
          <p:cNvSpPr txBox="1"/>
          <p:nvPr/>
        </p:nvSpPr>
        <p:spPr>
          <a:xfrm>
            <a:off x="543481" y="2602766"/>
            <a:ext cx="8057038" cy="2098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200">
                <a:solidFill>
                  <a:srgbClr val="C00000"/>
                </a:solidFill>
                <a:latin typeface="標楷體"/>
                <a:ea typeface="標楷體"/>
                <a:cs typeface="標楷體"/>
                <a:sym typeface="標楷體"/>
              </a:defRPr>
            </a:pPr>
            <a:r>
              <a:rPr b="1">
                <a:latin typeface="Verdana"/>
                <a:ea typeface="Verdana"/>
                <a:cs typeface="Verdana"/>
                <a:sym typeface="Verdana"/>
              </a:rPr>
              <a:t>1. </a:t>
            </a:r>
            <a:r>
              <a:t>請問透過</a:t>
            </a:r>
            <a:r>
              <a:rPr b="1">
                <a:latin typeface="Verdana"/>
                <a:ea typeface="Verdana"/>
                <a:cs typeface="Verdana"/>
                <a:sym typeface="Verdana"/>
              </a:rPr>
              <a:t> RunC </a:t>
            </a:r>
            <a:r>
              <a:t>建立</a:t>
            </a:r>
            <a:r>
              <a:rPr b="1">
                <a:latin typeface="Verdana"/>
                <a:ea typeface="Verdana"/>
                <a:cs typeface="Verdana"/>
                <a:sym typeface="Verdana"/>
              </a:rPr>
              <a:t> Container</a:t>
            </a:r>
            <a:r>
              <a:t> 電腦</a:t>
            </a:r>
            <a:r>
              <a:rPr b="1">
                <a:latin typeface="Verdana"/>
                <a:ea typeface="Verdana"/>
                <a:cs typeface="Verdana"/>
                <a:sym typeface="Verdana"/>
              </a:rPr>
              <a:t>, </a:t>
            </a:r>
            <a:r>
              <a:t>需準備那些內容 </a:t>
            </a:r>
            <a:r>
              <a:rPr b="1">
                <a:latin typeface="Verdana"/>
                <a:ea typeface="Verdana"/>
                <a:cs typeface="Verdana"/>
                <a:sym typeface="Verdana"/>
              </a:rPr>
              <a:t>?</a:t>
            </a:r>
          </a:p>
          <a:p>
            <a:pPr>
              <a:defRPr b="0" sz="2200">
                <a:solidFill>
                  <a:srgbClr val="C00000"/>
                </a:solidFill>
                <a:latin typeface="標楷體"/>
                <a:ea typeface="標楷體"/>
                <a:cs typeface="標楷體"/>
                <a:sym typeface="標楷體"/>
              </a:defRPr>
            </a:pPr>
          </a:p>
          <a:p>
            <a:pPr>
              <a:defRPr b="0" sz="2200">
                <a:solidFill>
                  <a:srgbClr val="C00000"/>
                </a:solidFill>
                <a:latin typeface="標楷體"/>
                <a:ea typeface="標楷體"/>
                <a:cs typeface="標楷體"/>
                <a:sym typeface="標楷體"/>
              </a:defRPr>
            </a:pPr>
            <a:r>
              <a:rPr b="1">
                <a:latin typeface="Verdana"/>
                <a:ea typeface="Verdana"/>
                <a:cs typeface="Verdana"/>
                <a:sym typeface="Verdana"/>
              </a:rPr>
              <a:t>2.</a:t>
            </a:r>
            <a:r>
              <a:t> 請問 </a:t>
            </a:r>
            <a:r>
              <a:rPr b="1">
                <a:latin typeface="Verdana"/>
                <a:ea typeface="Verdana"/>
                <a:cs typeface="Verdana"/>
                <a:sym typeface="Verdana"/>
              </a:rPr>
              <a:t>bb8 Container </a:t>
            </a:r>
            <a:r>
              <a:t>電腦系統中</a:t>
            </a:r>
            <a:r>
              <a:rPr b="1">
                <a:latin typeface="Verdana"/>
                <a:ea typeface="Verdana"/>
                <a:cs typeface="Verdana"/>
                <a:sym typeface="Verdana"/>
              </a:rPr>
              <a:t>, </a:t>
            </a:r>
            <a:r>
              <a:t>所啟動的 </a:t>
            </a:r>
            <a:r>
              <a:rPr b="1">
                <a:latin typeface="Verdana"/>
                <a:ea typeface="Verdana"/>
                <a:cs typeface="Verdana"/>
                <a:sym typeface="Verdana"/>
              </a:rPr>
              <a:t>sh </a:t>
            </a:r>
            <a:r>
              <a:t>程序</a:t>
            </a:r>
            <a:r>
              <a:rPr b="1">
                <a:latin typeface="Verdana"/>
                <a:ea typeface="Verdana"/>
                <a:cs typeface="Verdana"/>
                <a:sym typeface="Verdana"/>
              </a:rPr>
              <a:t>, </a:t>
            </a:r>
            <a:r>
              <a:t>在 </a:t>
            </a:r>
            <a:r>
              <a:rPr b="1">
                <a:latin typeface="Verdana"/>
                <a:ea typeface="Verdana"/>
                <a:cs typeface="Verdana"/>
                <a:sym typeface="Verdana"/>
              </a:rPr>
              <a:t>Host (ub204) </a:t>
            </a:r>
            <a:r>
              <a:t>系統中</a:t>
            </a:r>
            <a:r>
              <a:rPr b="1">
                <a:latin typeface="Verdana"/>
                <a:ea typeface="Verdana"/>
                <a:cs typeface="Verdana"/>
                <a:sym typeface="Verdana"/>
              </a:rPr>
              <a:t>, </a:t>
            </a:r>
            <a:r>
              <a:t>是不是只是一個程序 </a:t>
            </a:r>
            <a:r>
              <a:rPr b="1">
                <a:latin typeface="Verdana"/>
                <a:ea typeface="Verdana"/>
                <a:cs typeface="Verdana"/>
                <a:sym typeface="Verdana"/>
              </a:rPr>
              <a:t>(Process) ?</a:t>
            </a:r>
            <a:endParaRPr b="1">
              <a:latin typeface="Verdana"/>
              <a:ea typeface="Verdana"/>
              <a:cs typeface="Verdana"/>
              <a:sym typeface="Verdana"/>
            </a:endParaRPr>
          </a:p>
          <a:p>
            <a:pPr>
              <a:defRPr b="0" sz="2200">
                <a:solidFill>
                  <a:srgbClr val="C00000"/>
                </a:solidFill>
                <a:latin typeface="標楷體"/>
                <a:ea typeface="標楷體"/>
                <a:cs typeface="標楷體"/>
                <a:sym typeface="標楷體"/>
              </a:defRPr>
            </a:pPr>
            <a:endParaRPr b="1">
              <a:latin typeface="Verdana"/>
              <a:ea typeface="Verdana"/>
              <a:cs typeface="Verdana"/>
              <a:sym typeface="Verdana"/>
            </a:endParaRPr>
          </a:p>
          <a:p>
            <a:pPr>
              <a:defRPr b="0" sz="2200">
                <a:solidFill>
                  <a:srgbClr val="C00000"/>
                </a:solidFill>
                <a:latin typeface="標楷體"/>
                <a:ea typeface="標楷體"/>
                <a:cs typeface="標楷體"/>
                <a:sym typeface="標楷體"/>
              </a:defRPr>
            </a:pPr>
            <a:r>
              <a:rPr b="1">
                <a:latin typeface="Verdana"/>
                <a:ea typeface="Verdana"/>
                <a:cs typeface="Verdana"/>
                <a:sym typeface="Verdana"/>
              </a:rPr>
              <a:t>3.</a:t>
            </a:r>
            <a:r>
              <a:t> 請問</a:t>
            </a:r>
            <a:r>
              <a:rPr b="1">
                <a:latin typeface="Verdana"/>
                <a:ea typeface="Verdana"/>
                <a:cs typeface="Verdana"/>
                <a:sym typeface="Verdana"/>
              </a:rPr>
              <a:t> bb8 Container , </a:t>
            </a:r>
            <a:r>
              <a:t>有開機程序嗎 </a:t>
            </a:r>
            <a:r>
              <a:rPr b="1">
                <a:latin typeface="Verdana"/>
                <a:ea typeface="Verdana"/>
                <a:cs typeface="Verdana"/>
                <a:sym typeface="Verdana"/>
              </a:rPr>
              <a:t>?</a:t>
            </a:r>
          </a:p>
        </p:txBody>
      </p:sp>
      <p:sp>
        <p:nvSpPr>
          <p:cNvPr id="803" name="標題 1"/>
          <p:cNvSpPr txBox="1"/>
          <p:nvPr/>
        </p:nvSpPr>
        <p:spPr>
          <a:xfrm>
            <a:off x="4953510" y="1204410"/>
            <a:ext cx="1609300" cy="7938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5800"/>
              </a:lnSpc>
              <a:defRPr b="0" sz="5400">
                <a:solidFill>
                  <a:srgbClr val="C00000"/>
                </a:solidFill>
                <a:latin typeface="標楷體"/>
                <a:ea typeface="標楷體"/>
                <a:cs typeface="標楷體"/>
                <a:sym typeface="標楷體"/>
              </a:defRPr>
            </a:lvl1pPr>
          </a:lstStyle>
          <a:p>
            <a:pPr/>
            <a:r>
              <a:t>討論</a:t>
            </a:r>
          </a:p>
        </p:txBody>
      </p:sp>
      <p:pic>
        <p:nvPicPr>
          <p:cNvPr id="804" name="Picture 2" descr="Picture 2"/>
          <p:cNvPicPr>
            <a:picLocks noChangeAspect="1"/>
          </p:cNvPicPr>
          <p:nvPr/>
        </p:nvPicPr>
        <p:blipFill>
          <a:blip r:embed="rId2">
            <a:extLst/>
          </a:blip>
          <a:stretch>
            <a:fillRect/>
          </a:stretch>
        </p:blipFill>
        <p:spPr>
          <a:xfrm>
            <a:off x="2540000" y="574365"/>
            <a:ext cx="2204044" cy="1872210"/>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6" name="標題 1"/>
          <p:cNvSpPr txBox="1"/>
          <p:nvPr>
            <p:ph type="title"/>
          </p:nvPr>
        </p:nvSpPr>
        <p:spPr>
          <a:xfrm>
            <a:off x="830262" y="0"/>
            <a:ext cx="7775576" cy="841375"/>
          </a:xfrm>
          <a:prstGeom prst="rect">
            <a:avLst/>
          </a:prstGeom>
        </p:spPr>
        <p:txBody>
          <a:bodyPr/>
          <a:lstStyle/>
          <a:p>
            <a:pPr>
              <a:lnSpc>
                <a:spcPct val="100000"/>
              </a:lnSpc>
              <a:defRPr b="0" sz="3600">
                <a:latin typeface="標楷體"/>
                <a:ea typeface="標楷體"/>
                <a:cs typeface="標楷體"/>
                <a:sym typeface="標楷體"/>
              </a:defRPr>
            </a:pPr>
          </a:p>
        </p:txBody>
      </p:sp>
      <p:sp>
        <p:nvSpPr>
          <p:cNvPr id="807" name="矩形 2"/>
          <p:cNvSpPr txBox="1"/>
          <p:nvPr/>
        </p:nvSpPr>
        <p:spPr>
          <a:xfrm>
            <a:off x="2050081" y="3229016"/>
            <a:ext cx="4563038" cy="739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4200">
                <a:solidFill>
                  <a:srgbClr val="C00000"/>
                </a:solidFill>
                <a:latin typeface="Verdana"/>
                <a:ea typeface="Verdana"/>
                <a:cs typeface="Verdana"/>
                <a:sym typeface="Verdana"/>
              </a:defRPr>
            </a:pPr>
            <a:r>
              <a:rPr b="0">
                <a:latin typeface="標楷體"/>
                <a:ea typeface="標楷體"/>
                <a:cs typeface="標楷體"/>
                <a:sym typeface="標楷體"/>
              </a:rPr>
              <a:t>探索 </a:t>
            </a:r>
            <a:r>
              <a:t>containerd</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1" name="矩形 1"/>
          <p:cNvSpPr txBox="1"/>
          <p:nvPr/>
        </p:nvSpPr>
        <p:spPr>
          <a:xfrm>
            <a:off x="4535442" y="236948"/>
            <a:ext cx="3843525"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latin typeface="Verdana"/>
                <a:ea typeface="Verdana"/>
                <a:cs typeface="Verdana"/>
                <a:sym typeface="Verdana"/>
              </a:defRPr>
            </a:pPr>
            <a:r>
              <a:t>CONTAINERD – an industry-standard </a:t>
            </a:r>
          </a:p>
          <a:p>
            <a:pPr>
              <a:defRPr sz="2400">
                <a:latin typeface="Verdana"/>
                <a:ea typeface="Verdana"/>
                <a:cs typeface="Verdana"/>
                <a:sym typeface="Verdana"/>
              </a:defRPr>
            </a:pPr>
            <a:r>
              <a:t>container runtime</a:t>
            </a:r>
          </a:p>
        </p:txBody>
      </p:sp>
      <p:pic>
        <p:nvPicPr>
          <p:cNvPr id="812" name="Picture 2" descr="Picture 2"/>
          <p:cNvPicPr>
            <a:picLocks noChangeAspect="1"/>
          </p:cNvPicPr>
          <p:nvPr/>
        </p:nvPicPr>
        <p:blipFill>
          <a:blip r:embed="rId3">
            <a:extLst/>
          </a:blip>
          <a:stretch>
            <a:fillRect/>
          </a:stretch>
        </p:blipFill>
        <p:spPr>
          <a:xfrm>
            <a:off x="715617" y="304800"/>
            <a:ext cx="3526391" cy="1060637"/>
          </a:xfrm>
          <a:prstGeom prst="rect">
            <a:avLst/>
          </a:prstGeom>
          <a:ln w="12700">
            <a:miter lim="400000"/>
          </a:ln>
        </p:spPr>
      </p:pic>
      <p:pic>
        <p:nvPicPr>
          <p:cNvPr id="813" name="Picture 2" descr="Picture 2"/>
          <p:cNvPicPr>
            <a:picLocks noChangeAspect="1"/>
          </p:cNvPicPr>
          <p:nvPr/>
        </p:nvPicPr>
        <p:blipFill>
          <a:blip r:embed="rId4">
            <a:extLst/>
          </a:blip>
          <a:srcRect l="8211" t="10348" r="6422" b="9883"/>
          <a:stretch>
            <a:fillRect/>
          </a:stretch>
        </p:blipFill>
        <p:spPr>
          <a:xfrm>
            <a:off x="759817" y="1485899"/>
            <a:ext cx="7624297" cy="4995730"/>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7"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安裝 </a:t>
            </a:r>
            <a:r>
              <a:rPr sz="3000">
                <a:latin typeface="Verdana"/>
                <a:ea typeface="Verdana"/>
                <a:cs typeface="Verdana"/>
                <a:sym typeface="Verdana"/>
              </a:rPr>
              <a:t>Containerd</a:t>
            </a:r>
          </a:p>
        </p:txBody>
      </p:sp>
      <p:sp>
        <p:nvSpPr>
          <p:cNvPr id="818" name="文字方塊 2"/>
          <p:cNvSpPr txBox="1"/>
          <p:nvPr/>
        </p:nvSpPr>
        <p:spPr>
          <a:xfrm>
            <a:off x="885824" y="1203325"/>
            <a:ext cx="7288214" cy="283158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ts val="1800"/>
              </a:lnSpc>
              <a:defRPr b="0" sz="1600">
                <a:solidFill>
                  <a:srgbClr val="C00000"/>
                </a:solidFill>
                <a:latin typeface="Verdana"/>
                <a:ea typeface="Verdana"/>
                <a:cs typeface="Verdana"/>
                <a:sym typeface="Verdana"/>
              </a:defRPr>
            </a:pPr>
            <a:r>
              <a:t>$ </a:t>
            </a:r>
            <a:r>
              <a:rPr b="1">
                <a:solidFill>
                  <a:srgbClr val="0070C0"/>
                </a:solidFill>
              </a:rPr>
              <a:t>sudo apt install containerd</a:t>
            </a:r>
            <a:endParaRPr b="1">
              <a:solidFill>
                <a:srgbClr val="0070C0"/>
              </a:solidFill>
            </a:endParaRPr>
          </a:p>
          <a:p>
            <a:pPr>
              <a:lnSpc>
                <a:spcPts val="1800"/>
              </a:lnSpc>
              <a:defRPr b="0" sz="1600">
                <a:solidFill>
                  <a:srgbClr val="C00000"/>
                </a:solidFill>
                <a:latin typeface="Verdana"/>
                <a:ea typeface="Verdana"/>
                <a:cs typeface="Verdana"/>
                <a:sym typeface="Verdana"/>
              </a:defRPr>
            </a:pPr>
            <a:endParaRPr b="1">
              <a:solidFill>
                <a:srgbClr val="0070C0"/>
              </a:solidFill>
            </a:endParaRPr>
          </a:p>
          <a:p>
            <a:pPr>
              <a:lnSpc>
                <a:spcPts val="1800"/>
              </a:lnSpc>
              <a:defRPr b="0">
                <a:solidFill>
                  <a:srgbClr val="C00000"/>
                </a:solidFill>
                <a:latin typeface="標楷體"/>
                <a:ea typeface="標楷體"/>
                <a:cs typeface="標楷體"/>
                <a:sym typeface="標楷體"/>
              </a:defRPr>
            </a:pPr>
            <a:r>
              <a:t>在系統會多出 </a:t>
            </a:r>
            <a:r>
              <a:rPr sz="1600">
                <a:latin typeface="Verdana"/>
                <a:ea typeface="Verdana"/>
                <a:cs typeface="Verdana"/>
                <a:sym typeface="Verdana"/>
              </a:rPr>
              <a:t>containerd</a:t>
            </a:r>
            <a:r>
              <a:t> 這個 </a:t>
            </a:r>
            <a:r>
              <a:rPr sz="1600">
                <a:latin typeface="Verdana"/>
                <a:ea typeface="Verdana"/>
                <a:cs typeface="Verdana"/>
                <a:sym typeface="Verdana"/>
              </a:rPr>
              <a:t>daemon</a:t>
            </a:r>
          </a:p>
          <a:p>
            <a:pPr>
              <a:lnSpc>
                <a:spcPts val="1800"/>
              </a:lnSpc>
              <a:defRPr b="0" sz="1600">
                <a:solidFill>
                  <a:srgbClr val="C00000"/>
                </a:solidFill>
                <a:latin typeface="Verdana"/>
                <a:ea typeface="Verdana"/>
                <a:cs typeface="Verdana"/>
                <a:sym typeface="Verdana"/>
              </a:defRPr>
            </a:pPr>
            <a:r>
              <a:t>$ </a:t>
            </a:r>
            <a:r>
              <a:rPr b="1">
                <a:solidFill>
                  <a:srgbClr val="0070C0"/>
                </a:solidFill>
              </a:rPr>
              <a:t>ps aux | grep -v grep | grep containerd</a:t>
            </a:r>
            <a:endParaRPr b="1">
              <a:solidFill>
                <a:srgbClr val="0070C0"/>
              </a:solidFill>
            </a:endParaRPr>
          </a:p>
          <a:p>
            <a:pPr>
              <a:lnSpc>
                <a:spcPts val="1800"/>
              </a:lnSpc>
              <a:defRPr b="0" sz="1500">
                <a:solidFill>
                  <a:srgbClr val="C00000"/>
                </a:solidFill>
                <a:latin typeface="Verdana"/>
                <a:ea typeface="Verdana"/>
                <a:cs typeface="Verdana"/>
                <a:sym typeface="Verdana"/>
              </a:defRPr>
            </a:pPr>
            <a:r>
              <a:t>root        1073  0.4  1.1 895428 47224 ?        Ssl  00:42   0:00 </a:t>
            </a:r>
            <a:r>
              <a:rPr b="1"/>
              <a:t>/usr/bin/containerd</a:t>
            </a:r>
            <a:endParaRPr b="1"/>
          </a:p>
          <a:p>
            <a:pPr>
              <a:lnSpc>
                <a:spcPts val="1800"/>
              </a:lnSpc>
              <a:defRPr b="0" sz="1600">
                <a:solidFill>
                  <a:srgbClr val="C00000"/>
                </a:solidFill>
                <a:latin typeface="Verdana"/>
                <a:ea typeface="Verdana"/>
                <a:cs typeface="Verdana"/>
                <a:sym typeface="Verdana"/>
              </a:defRPr>
            </a:pPr>
          </a:p>
          <a:p>
            <a:pPr>
              <a:lnSpc>
                <a:spcPts val="1800"/>
              </a:lnSpc>
              <a:defRPr b="0" sz="1600">
                <a:solidFill>
                  <a:srgbClr val="C00000"/>
                </a:solidFill>
                <a:latin typeface="Verdana"/>
                <a:ea typeface="Verdana"/>
                <a:cs typeface="Verdana"/>
                <a:sym typeface="Verdana"/>
              </a:defRPr>
            </a:pPr>
            <a:r>
              <a:t>$ </a:t>
            </a:r>
            <a:r>
              <a:rPr b="1">
                <a:solidFill>
                  <a:srgbClr val="0070C0"/>
                </a:solidFill>
              </a:rPr>
              <a:t>containerd -v</a:t>
            </a:r>
            <a:endParaRPr b="1">
              <a:solidFill>
                <a:srgbClr val="0070C0"/>
              </a:solidFill>
            </a:endParaRPr>
          </a:p>
          <a:p>
            <a:pPr>
              <a:lnSpc>
                <a:spcPts val="1800"/>
              </a:lnSpc>
              <a:defRPr b="0" sz="1600">
                <a:solidFill>
                  <a:srgbClr val="C00000"/>
                </a:solidFill>
                <a:latin typeface="Verdana"/>
                <a:ea typeface="Verdana"/>
                <a:cs typeface="Verdana"/>
                <a:sym typeface="Verdana"/>
              </a:defRPr>
            </a:pPr>
            <a:r>
              <a:t>containerd github.com/containerd/containerd 1.3.3-0ubuntu2 </a:t>
            </a:r>
          </a:p>
          <a:p>
            <a:pPr>
              <a:lnSpc>
                <a:spcPts val="1800"/>
              </a:lnSpc>
              <a:defRPr b="0" sz="1600">
                <a:solidFill>
                  <a:srgbClr val="C00000"/>
                </a:solidFill>
                <a:latin typeface="Verdana"/>
                <a:ea typeface="Verdana"/>
                <a:cs typeface="Verdana"/>
                <a:sym typeface="Verdana"/>
              </a:defRPr>
            </a:pPr>
          </a:p>
          <a:p>
            <a:pPr>
              <a:lnSpc>
                <a:spcPts val="1800"/>
              </a:lnSpc>
              <a:defRPr b="0" sz="1600">
                <a:solidFill>
                  <a:srgbClr val="C00000"/>
                </a:solidFill>
                <a:latin typeface="Verdana"/>
                <a:ea typeface="Verdana"/>
                <a:cs typeface="Verdana"/>
                <a:sym typeface="Verdana"/>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0"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rPr sz="3000">
                <a:latin typeface="Verdana"/>
                <a:ea typeface="Verdana"/>
                <a:cs typeface="Verdana"/>
                <a:sym typeface="Verdana"/>
              </a:rPr>
              <a:t>Containerd </a:t>
            </a:r>
            <a:r>
              <a:t>原生管理命令</a:t>
            </a:r>
          </a:p>
        </p:txBody>
      </p:sp>
      <p:sp>
        <p:nvSpPr>
          <p:cNvPr id="821" name="文字方塊 2"/>
          <p:cNvSpPr txBox="1"/>
          <p:nvPr/>
        </p:nvSpPr>
        <p:spPr>
          <a:xfrm>
            <a:off x="885824" y="1203325"/>
            <a:ext cx="7189790" cy="51149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ts val="1800"/>
              </a:lnSpc>
              <a:defRPr b="0">
                <a:solidFill>
                  <a:srgbClr val="C00000"/>
                </a:solidFill>
                <a:latin typeface="Verdana"/>
                <a:ea typeface="Verdana"/>
                <a:cs typeface="Verdana"/>
                <a:sym typeface="Verdana"/>
              </a:defRPr>
            </a:pPr>
            <a:r>
              <a:rPr>
                <a:latin typeface="標楷體"/>
                <a:ea typeface="標楷體"/>
                <a:cs typeface="標楷體"/>
                <a:sym typeface="標楷體"/>
              </a:rPr>
              <a:t>下載</a:t>
            </a:r>
            <a:r>
              <a:t> </a:t>
            </a:r>
            <a:r>
              <a:rPr sz="1600"/>
              <a:t>Container Image</a:t>
            </a:r>
            <a:endParaRPr b="1">
              <a:solidFill>
                <a:srgbClr val="0070C0"/>
              </a:solidFill>
            </a:endParaRPr>
          </a:p>
          <a:p>
            <a:pPr>
              <a:lnSpc>
                <a:spcPts val="1800"/>
              </a:lnSpc>
              <a:defRPr b="0" sz="1600">
                <a:solidFill>
                  <a:srgbClr val="C00000"/>
                </a:solidFill>
                <a:latin typeface="Verdana"/>
                <a:ea typeface="Verdana"/>
                <a:cs typeface="Verdana"/>
                <a:sym typeface="Verdana"/>
              </a:defRPr>
            </a:pPr>
            <a:r>
              <a:t>$ </a:t>
            </a:r>
            <a:r>
              <a:rPr b="1">
                <a:solidFill>
                  <a:srgbClr val="0070C0"/>
                </a:solidFill>
              </a:rPr>
              <a:t>sudo ctr image pull docker.io/library/busybox:latest</a:t>
            </a:r>
          </a:p>
          <a:p>
            <a:pPr>
              <a:lnSpc>
                <a:spcPts val="1800"/>
              </a:lnSpc>
              <a:defRPr b="0" sz="1600">
                <a:solidFill>
                  <a:srgbClr val="C00000"/>
                </a:solidFill>
                <a:latin typeface="Verdana"/>
                <a:ea typeface="Verdana"/>
                <a:cs typeface="Verdana"/>
                <a:sym typeface="Verdana"/>
              </a:defRPr>
            </a:pP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ctr image ls -q</a:t>
            </a:r>
          </a:p>
          <a:p>
            <a:pPr>
              <a:lnSpc>
                <a:spcPts val="1800"/>
              </a:lnSpc>
              <a:defRPr b="0" sz="1500">
                <a:solidFill>
                  <a:srgbClr val="C00000"/>
                </a:solidFill>
                <a:latin typeface="Verdana"/>
                <a:ea typeface="Verdana"/>
                <a:cs typeface="Verdana"/>
                <a:sym typeface="Verdana"/>
              </a:defRPr>
            </a:pPr>
            <a:r>
              <a:t>docker.io/library/busybox:latest</a:t>
            </a:r>
          </a:p>
          <a:p>
            <a:pPr>
              <a:lnSpc>
                <a:spcPts val="1800"/>
              </a:lnSpc>
              <a:defRPr b="0" sz="1500">
                <a:solidFill>
                  <a:srgbClr val="C00000"/>
                </a:solidFill>
                <a:latin typeface="Verdana"/>
                <a:ea typeface="Verdana"/>
                <a:cs typeface="Verdana"/>
                <a:sym typeface="Verdana"/>
              </a:defRPr>
            </a:pP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ctr run --tty docker.io/library/busybox:latest b1 sh</a:t>
            </a:r>
            <a:endParaRPr b="1" sz="1600">
              <a:solidFill>
                <a:srgbClr val="0070C0"/>
              </a:solidFill>
            </a:endParaRPr>
          </a:p>
          <a:p>
            <a:pPr>
              <a:lnSpc>
                <a:spcPts val="1800"/>
              </a:lnSpc>
              <a:defRPr b="0" sz="1500">
                <a:solidFill>
                  <a:srgbClr val="C00000"/>
                </a:solidFill>
                <a:latin typeface="Verdana"/>
                <a:ea typeface="Verdana"/>
                <a:cs typeface="Verdana"/>
                <a:sym typeface="Verdana"/>
              </a:defRPr>
            </a:pPr>
            <a:r>
              <a:t>/ # </a:t>
            </a:r>
            <a:r>
              <a:rPr b="1" sz="1600">
                <a:solidFill>
                  <a:srgbClr val="0070C0"/>
                </a:solidFill>
              </a:rPr>
              <a:t>ps aux</a:t>
            </a:r>
          </a:p>
          <a:p>
            <a:pPr>
              <a:lnSpc>
                <a:spcPts val="1800"/>
              </a:lnSpc>
              <a:defRPr b="0" sz="1500">
                <a:solidFill>
                  <a:srgbClr val="C00000"/>
                </a:solidFill>
                <a:latin typeface="Verdana"/>
                <a:ea typeface="Verdana"/>
                <a:cs typeface="Verdana"/>
                <a:sym typeface="Verdana"/>
              </a:defRPr>
            </a:pPr>
            <a:r>
              <a:t>PID   USER     TIME  COMMAND</a:t>
            </a:r>
          </a:p>
          <a:p>
            <a:pPr>
              <a:lnSpc>
                <a:spcPts val="1800"/>
              </a:lnSpc>
              <a:defRPr b="0" sz="1500">
                <a:solidFill>
                  <a:srgbClr val="C00000"/>
                </a:solidFill>
                <a:latin typeface="Verdana"/>
                <a:ea typeface="Verdana"/>
                <a:cs typeface="Verdana"/>
                <a:sym typeface="Verdana"/>
              </a:defRPr>
            </a:pPr>
            <a:r>
              <a:t>    1 root      0:00 sh</a:t>
            </a:r>
          </a:p>
          <a:p>
            <a:pPr>
              <a:lnSpc>
                <a:spcPts val="1800"/>
              </a:lnSpc>
              <a:defRPr b="0" sz="1500">
                <a:solidFill>
                  <a:srgbClr val="C00000"/>
                </a:solidFill>
                <a:latin typeface="Verdana"/>
                <a:ea typeface="Verdana"/>
                <a:cs typeface="Verdana"/>
                <a:sym typeface="Verdana"/>
              </a:defRPr>
            </a:pPr>
            <a:r>
              <a:t>    8 root      0:00 ps aux</a:t>
            </a:r>
          </a:p>
          <a:p>
            <a:pPr>
              <a:lnSpc>
                <a:spcPts val="1800"/>
              </a:lnSpc>
              <a:defRPr b="0" sz="1500">
                <a:solidFill>
                  <a:srgbClr val="C00000"/>
                </a:solidFill>
                <a:latin typeface="Verdana"/>
                <a:ea typeface="Verdana"/>
                <a:cs typeface="Verdana"/>
                <a:sym typeface="Verdana"/>
              </a:defRPr>
            </a:pPr>
            <a:r>
              <a:t>/ # </a:t>
            </a:r>
            <a:r>
              <a:rPr b="1" sz="1600">
                <a:solidFill>
                  <a:srgbClr val="0070C0"/>
                </a:solidFill>
              </a:rPr>
              <a:t>exit</a:t>
            </a:r>
            <a:endParaRPr b="1" sz="1600">
              <a:solidFill>
                <a:srgbClr val="0070C0"/>
              </a:solidFill>
            </a:endParaRPr>
          </a:p>
          <a:p>
            <a:pPr>
              <a:lnSpc>
                <a:spcPts val="1800"/>
              </a:lnSpc>
              <a:defRPr b="0" sz="1500">
                <a:solidFill>
                  <a:srgbClr val="C00000"/>
                </a:solidFill>
                <a:latin typeface="Verdana"/>
                <a:ea typeface="Verdana"/>
                <a:cs typeface="Verdana"/>
                <a:sym typeface="Verdana"/>
              </a:defRPr>
            </a:pPr>
            <a:endParaRPr b="1" sz="1600">
              <a:solidFill>
                <a:srgbClr val="0070C0"/>
              </a:solidFill>
            </a:endParaRPr>
          </a:p>
          <a:p>
            <a:pPr>
              <a:lnSpc>
                <a:spcPts val="1800"/>
              </a:lnSpc>
              <a:defRPr b="0" sz="1500">
                <a:solidFill>
                  <a:srgbClr val="C00000"/>
                </a:solidFill>
                <a:latin typeface="Verdana"/>
                <a:ea typeface="Verdana"/>
                <a:cs typeface="Verdana"/>
                <a:sym typeface="Verdana"/>
              </a:defRPr>
            </a:pPr>
            <a:r>
              <a:t>$</a:t>
            </a:r>
            <a:r>
              <a:rPr b="1" sz="1600">
                <a:solidFill>
                  <a:srgbClr val="0070C0"/>
                </a:solidFill>
              </a:rPr>
              <a:t> sudo ctr container list</a:t>
            </a:r>
            <a:endParaRPr b="1" sz="1600">
              <a:solidFill>
                <a:srgbClr val="0070C0"/>
              </a:solidFill>
            </a:endParaRPr>
          </a:p>
          <a:p>
            <a:pPr>
              <a:lnSpc>
                <a:spcPts val="1800"/>
              </a:lnSpc>
              <a:defRPr b="0" sz="1500">
                <a:solidFill>
                  <a:srgbClr val="C00000"/>
                </a:solidFill>
                <a:latin typeface="Verdana"/>
                <a:ea typeface="Verdana"/>
                <a:cs typeface="Verdana"/>
                <a:sym typeface="Verdana"/>
              </a:defRPr>
            </a:pPr>
            <a:r>
              <a:t>CONTAINER    IMAGE                                           RUNTIME                  </a:t>
            </a:r>
          </a:p>
          <a:p>
            <a:pPr>
              <a:lnSpc>
                <a:spcPts val="1800"/>
              </a:lnSpc>
              <a:defRPr b="0" sz="1500">
                <a:solidFill>
                  <a:srgbClr val="C00000"/>
                </a:solidFill>
                <a:latin typeface="Verdana"/>
                <a:ea typeface="Verdana"/>
                <a:cs typeface="Verdana"/>
                <a:sym typeface="Verdana"/>
              </a:defRPr>
            </a:pPr>
            <a:r>
              <a:t>b1                 docker.io/library/busybox:latest        io.containerd.runc.v2 </a:t>
            </a:r>
          </a:p>
          <a:p>
            <a:pPr>
              <a:lnSpc>
                <a:spcPts val="1800"/>
              </a:lnSpc>
              <a:defRPr b="0" sz="1500">
                <a:solidFill>
                  <a:srgbClr val="C00000"/>
                </a:solidFill>
                <a:latin typeface="Verdana"/>
                <a:ea typeface="Verdana"/>
                <a:cs typeface="Verdana"/>
                <a:sym typeface="Verdana"/>
              </a:defRPr>
            </a:pP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ctr container rm b1</a:t>
            </a:r>
          </a:p>
          <a:p>
            <a:pPr>
              <a:lnSpc>
                <a:spcPts val="1800"/>
              </a:lnSpc>
              <a:defRPr b="0" sz="1500">
                <a:solidFill>
                  <a:srgbClr val="C00000"/>
                </a:solidFill>
                <a:latin typeface="Verdana"/>
                <a:ea typeface="Verdana"/>
                <a:cs typeface="Verdana"/>
                <a:sym typeface="Verdana"/>
              </a:defRPr>
            </a:pP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ctr image remove </a:t>
            </a:r>
            <a:r>
              <a:rPr b="1">
                <a:solidFill>
                  <a:srgbClr val="0070C0"/>
                </a:solidFill>
              </a:rPr>
              <a:t>docker.io/library/busybox:latest </a:t>
            </a:r>
            <a:r>
              <a:t>docker.io/library/busybox:latest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5" name="標題 1"/>
          <p:cNvSpPr txBox="1"/>
          <p:nvPr>
            <p:ph type="title"/>
          </p:nvPr>
        </p:nvSpPr>
        <p:spPr>
          <a:xfrm>
            <a:off x="830262" y="0"/>
            <a:ext cx="7775576" cy="841375"/>
          </a:xfrm>
          <a:prstGeom prst="rect">
            <a:avLst/>
          </a:prstGeom>
        </p:spPr>
        <p:txBody>
          <a:bodyPr/>
          <a:lstStyle/>
          <a:p>
            <a:pPr>
              <a:lnSpc>
                <a:spcPct val="100000"/>
              </a:lnSpc>
              <a:defRPr b="0" sz="3600">
                <a:latin typeface="標楷體"/>
                <a:ea typeface="標楷體"/>
                <a:cs typeface="標楷體"/>
                <a:sym typeface="標楷體"/>
              </a:defRPr>
            </a:pPr>
          </a:p>
        </p:txBody>
      </p:sp>
      <p:sp>
        <p:nvSpPr>
          <p:cNvPr id="826" name="矩形 2"/>
          <p:cNvSpPr txBox="1"/>
          <p:nvPr/>
        </p:nvSpPr>
        <p:spPr>
          <a:xfrm>
            <a:off x="2609628" y="3078481"/>
            <a:ext cx="3349096" cy="701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4200">
                <a:solidFill>
                  <a:srgbClr val="C00000"/>
                </a:solidFill>
                <a:latin typeface="Verdana"/>
                <a:ea typeface="Verdana"/>
                <a:cs typeface="Verdana"/>
                <a:sym typeface="Verdana"/>
              </a:defRPr>
            </a:pPr>
            <a:r>
              <a:rPr b="0">
                <a:latin typeface="標楷體"/>
                <a:ea typeface="標楷體"/>
                <a:cs typeface="標楷體"/>
                <a:sym typeface="標楷體"/>
              </a:rPr>
              <a:t>實作 </a:t>
            </a:r>
            <a:r>
              <a:rPr sz="4000"/>
              <a:t>Docker</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0"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安裝 </a:t>
            </a:r>
            <a:r>
              <a:rPr b="1" sz="3000">
                <a:latin typeface="Verdana"/>
                <a:ea typeface="Verdana"/>
                <a:cs typeface="Verdana"/>
                <a:sym typeface="Verdana"/>
              </a:rPr>
              <a:t>Docker</a:t>
            </a:r>
          </a:p>
        </p:txBody>
      </p:sp>
      <p:sp>
        <p:nvSpPr>
          <p:cNvPr id="831" name="文字方塊 2"/>
          <p:cNvSpPr txBox="1"/>
          <p:nvPr/>
        </p:nvSpPr>
        <p:spPr>
          <a:xfrm>
            <a:off x="935036" y="1164975"/>
            <a:ext cx="7189790" cy="506145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ts val="1800"/>
              </a:lnSpc>
              <a:defRPr b="0">
                <a:solidFill>
                  <a:srgbClr val="C00000"/>
                </a:solidFill>
                <a:latin typeface="標楷體"/>
                <a:ea typeface="標楷體"/>
                <a:cs typeface="標楷體"/>
                <a:sym typeface="標楷體"/>
              </a:defRPr>
            </a:pPr>
            <a:r>
              <a:t>開始安裝 </a:t>
            </a:r>
            <a:r>
              <a:rPr sz="1600">
                <a:latin typeface="Verdana"/>
                <a:ea typeface="Verdana"/>
                <a:cs typeface="Verdana"/>
                <a:sym typeface="Verdana"/>
              </a:rPr>
              <a:t>Docker CE</a:t>
            </a: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apt  install  docker.io</a:t>
            </a:r>
            <a:endParaRPr b="1" sz="1600">
              <a:solidFill>
                <a:srgbClr val="0070C0"/>
              </a:solidFill>
            </a:endParaRPr>
          </a:p>
          <a:p>
            <a:pPr>
              <a:lnSpc>
                <a:spcPts val="1800"/>
              </a:lnSpc>
              <a:defRPr b="0" sz="1000">
                <a:solidFill>
                  <a:srgbClr val="C00000"/>
                </a:solidFill>
                <a:latin typeface="Verdana"/>
                <a:ea typeface="Verdana"/>
                <a:cs typeface="Verdana"/>
                <a:sym typeface="Verdana"/>
              </a:defRPr>
            </a:pPr>
          </a:p>
          <a:p>
            <a:pPr>
              <a:lnSpc>
                <a:spcPts val="1800"/>
              </a:lnSpc>
              <a:defRPr b="0">
                <a:solidFill>
                  <a:srgbClr val="C00000"/>
                </a:solidFill>
                <a:latin typeface="標楷體"/>
                <a:ea typeface="標楷體"/>
                <a:cs typeface="標楷體"/>
                <a:sym typeface="標楷體"/>
              </a:defRPr>
            </a:pPr>
            <a:r>
              <a:t>將 </a:t>
            </a:r>
            <a:r>
              <a:rPr sz="1600">
                <a:latin typeface="Verdana"/>
                <a:ea typeface="Verdana"/>
                <a:cs typeface="Verdana"/>
                <a:sym typeface="Verdana"/>
              </a:rPr>
              <a:t>bigred</a:t>
            </a:r>
            <a:r>
              <a:t> 帳號加入 </a:t>
            </a:r>
            <a:r>
              <a:rPr sz="1600">
                <a:latin typeface="Verdana"/>
                <a:ea typeface="Verdana"/>
                <a:cs typeface="Verdana"/>
                <a:sym typeface="Verdana"/>
              </a:rPr>
              <a:t>docker</a:t>
            </a:r>
            <a:r>
              <a:t> 群組後, 就不需使用 </a:t>
            </a:r>
            <a:r>
              <a:rPr sz="1600">
                <a:latin typeface="Verdana"/>
                <a:ea typeface="Verdana"/>
                <a:cs typeface="Verdana"/>
                <a:sym typeface="Verdana"/>
              </a:rPr>
              <a:t>sudo</a:t>
            </a:r>
            <a:r>
              <a:t> 命令執行 </a:t>
            </a:r>
            <a:r>
              <a:rPr sz="1600">
                <a:latin typeface="Verdana"/>
                <a:ea typeface="Verdana"/>
                <a:cs typeface="Verdana"/>
                <a:sym typeface="Verdana"/>
              </a:rPr>
              <a:t>docker</a:t>
            </a:r>
            <a:endParaRPr sz="1600">
              <a:latin typeface="Verdana"/>
              <a:ea typeface="Verdana"/>
              <a:cs typeface="Verdana"/>
              <a:sym typeface="Verdana"/>
            </a:endParaRP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usermod  -aG  docker bigred</a:t>
            </a:r>
          </a:p>
          <a:p>
            <a:pPr>
              <a:lnSpc>
                <a:spcPts val="1800"/>
              </a:lnSpc>
              <a:defRPr b="0" sz="1000">
                <a:solidFill>
                  <a:srgbClr val="C00000"/>
                </a:solidFill>
                <a:latin typeface="Verdana"/>
                <a:ea typeface="Verdana"/>
                <a:cs typeface="Verdana"/>
                <a:sym typeface="Verdana"/>
              </a:defRPr>
            </a:pPr>
          </a:p>
          <a:p>
            <a:pPr>
              <a:lnSpc>
                <a:spcPts val="1800"/>
              </a:lnSpc>
              <a:defRPr b="0">
                <a:solidFill>
                  <a:srgbClr val="C00000"/>
                </a:solidFill>
                <a:latin typeface="標楷體"/>
                <a:ea typeface="標楷體"/>
                <a:cs typeface="標楷體"/>
                <a:sym typeface="標楷體"/>
              </a:defRPr>
            </a:pPr>
            <a:r>
              <a:t>重新開機 (一定要執行)</a:t>
            </a:r>
          </a:p>
          <a:p>
            <a:pPr>
              <a:lnSpc>
                <a:spcPts val="1800"/>
              </a:lnSpc>
              <a:defRPr b="0" sz="1500">
                <a:solidFill>
                  <a:srgbClr val="C00000"/>
                </a:solidFill>
                <a:latin typeface="Verdana"/>
                <a:ea typeface="Verdana"/>
                <a:cs typeface="Verdana"/>
                <a:sym typeface="Verdana"/>
              </a:defRPr>
            </a:pPr>
            <a:r>
              <a:t>$ </a:t>
            </a:r>
            <a:r>
              <a:rPr b="1" sz="1600">
                <a:solidFill>
                  <a:srgbClr val="0070C0"/>
                </a:solidFill>
              </a:rPr>
              <a:t>sudo  reboot</a:t>
            </a:r>
            <a:endParaRPr b="1" sz="1600">
              <a:solidFill>
                <a:srgbClr val="0070C0"/>
              </a:solidFill>
            </a:endParaRPr>
          </a:p>
          <a:p>
            <a:pPr>
              <a:lnSpc>
                <a:spcPts val="1800"/>
              </a:lnSpc>
              <a:defRPr b="0" sz="1500">
                <a:solidFill>
                  <a:srgbClr val="C00000"/>
                </a:solidFill>
                <a:latin typeface="Verdana"/>
                <a:ea typeface="Verdana"/>
                <a:cs typeface="Verdana"/>
                <a:sym typeface="Verdana"/>
              </a:defRPr>
            </a:pPr>
            <a:endParaRPr b="1" sz="1600">
              <a:solidFill>
                <a:srgbClr val="0070C0"/>
              </a:solidFill>
            </a:endParaRPr>
          </a:p>
          <a:p>
            <a:pPr>
              <a:lnSpc>
                <a:spcPts val="1800"/>
              </a:lnSpc>
              <a:defRPr b="0">
                <a:solidFill>
                  <a:srgbClr val="C00000"/>
                </a:solidFill>
                <a:latin typeface="標楷體"/>
                <a:ea typeface="標楷體"/>
                <a:cs typeface="標楷體"/>
                <a:sym typeface="標楷體"/>
              </a:defRPr>
            </a:pPr>
            <a:r>
              <a:t>再次登入 </a:t>
            </a:r>
            <a:r>
              <a:rPr sz="1600">
                <a:latin typeface="Verdana"/>
                <a:ea typeface="Verdana"/>
                <a:cs typeface="Verdana"/>
                <a:sym typeface="Verdana"/>
              </a:rPr>
              <a:t>ddg52</a:t>
            </a:r>
            <a:endParaRPr sz="1600">
              <a:latin typeface="Verdana"/>
              <a:ea typeface="Verdana"/>
              <a:cs typeface="Verdana"/>
              <a:sym typeface="Verdana"/>
            </a:endParaRPr>
          </a:p>
          <a:p>
            <a:pPr>
              <a:lnSpc>
                <a:spcPts val="1800"/>
              </a:lnSpc>
              <a:defRPr b="0" sz="1500">
                <a:solidFill>
                  <a:srgbClr val="C00000"/>
                </a:solidFill>
                <a:latin typeface="Verdana"/>
                <a:ea typeface="Verdana"/>
                <a:cs typeface="Verdana"/>
                <a:sym typeface="Verdana"/>
              </a:defRPr>
            </a:pPr>
            <a:r>
              <a:t>$</a:t>
            </a:r>
            <a:r>
              <a:rPr b="1" sz="1600">
                <a:solidFill>
                  <a:srgbClr val="0070C0"/>
                </a:solidFill>
              </a:rPr>
              <a:t> ssh 172.29.0.52</a:t>
            </a:r>
            <a:endParaRPr b="1" sz="1600">
              <a:solidFill>
                <a:srgbClr val="0070C0"/>
              </a:solidFill>
            </a:endParaRPr>
          </a:p>
          <a:p>
            <a:pPr>
              <a:defRPr b="0" sz="1400">
                <a:solidFill>
                  <a:srgbClr val="C00000"/>
                </a:solidFill>
                <a:latin typeface="Verdana"/>
                <a:ea typeface="Verdana"/>
                <a:cs typeface="Verdana"/>
                <a:sym typeface="Verdana"/>
              </a:defRPr>
            </a:pPr>
            <a:r>
              <a:t>bigred@172.29.0.52's password: </a:t>
            </a:r>
            <a:r>
              <a:rPr b="1" sz="1600">
                <a:solidFill>
                  <a:srgbClr val="0070C0"/>
                </a:solidFill>
              </a:rPr>
              <a:t>bigred</a:t>
            </a:r>
            <a:endParaRPr b="1" sz="1600">
              <a:solidFill>
                <a:srgbClr val="0070C0"/>
              </a:solidFill>
            </a:endParaRPr>
          </a:p>
          <a:p>
            <a:pPr>
              <a:lnSpc>
                <a:spcPts val="1800"/>
              </a:lnSpc>
              <a:defRPr b="0" sz="1500">
                <a:solidFill>
                  <a:srgbClr val="C00000"/>
                </a:solidFill>
                <a:latin typeface="Verdana"/>
                <a:ea typeface="Verdana"/>
                <a:cs typeface="Verdana"/>
                <a:sym typeface="Verdana"/>
              </a:defRPr>
            </a:pPr>
            <a:endParaRPr b="1" sz="1600">
              <a:solidFill>
                <a:srgbClr val="0070C0"/>
              </a:solidFill>
            </a:endParaRPr>
          </a:p>
          <a:p>
            <a:pPr>
              <a:lnSpc>
                <a:spcPts val="1800"/>
              </a:lnSpc>
              <a:defRPr b="0">
                <a:solidFill>
                  <a:srgbClr val="C00000"/>
                </a:solidFill>
                <a:latin typeface="標楷體"/>
                <a:ea typeface="標楷體"/>
                <a:cs typeface="標楷體"/>
                <a:sym typeface="標楷體"/>
              </a:defRPr>
            </a:pPr>
            <a:r>
              <a:t>顯示 </a:t>
            </a:r>
            <a:r>
              <a:rPr sz="1600">
                <a:latin typeface="Verdana"/>
                <a:ea typeface="Verdana"/>
                <a:cs typeface="Verdana"/>
                <a:sym typeface="Verdana"/>
              </a:rPr>
              <a:t>Docker</a:t>
            </a:r>
            <a:r>
              <a:t> 版本</a:t>
            </a:r>
            <a:endParaRPr b="1" sz="1600">
              <a:solidFill>
                <a:srgbClr val="0070C0"/>
              </a:solidFill>
              <a:latin typeface="Verdana"/>
              <a:ea typeface="Verdana"/>
              <a:cs typeface="Verdana"/>
              <a:sym typeface="Verdana"/>
            </a:endParaRPr>
          </a:p>
          <a:p>
            <a:pPr>
              <a:lnSpc>
                <a:spcPts val="1800"/>
              </a:lnSpc>
              <a:defRPr b="0" sz="1500">
                <a:solidFill>
                  <a:srgbClr val="C00000"/>
                </a:solidFill>
                <a:latin typeface="Verdana"/>
                <a:ea typeface="Verdana"/>
                <a:cs typeface="Verdana"/>
                <a:sym typeface="Verdana"/>
              </a:defRPr>
            </a:pPr>
            <a:r>
              <a:t>$ </a:t>
            </a:r>
            <a:r>
              <a:rPr b="1" sz="1600">
                <a:solidFill>
                  <a:srgbClr val="0070C0"/>
                </a:solidFill>
              </a:rPr>
              <a:t>docker info</a:t>
            </a:r>
            <a:endParaRPr b="1" sz="1600">
              <a:solidFill>
                <a:srgbClr val="0070C0"/>
              </a:solidFill>
            </a:endParaRPr>
          </a:p>
          <a:p>
            <a:pPr>
              <a:defRPr b="0" sz="1400">
                <a:solidFill>
                  <a:srgbClr val="C00000"/>
                </a:solidFill>
                <a:latin typeface="Verdana"/>
                <a:ea typeface="Verdana"/>
                <a:cs typeface="Verdana"/>
                <a:sym typeface="Verdana"/>
              </a:defRPr>
            </a:pPr>
            <a:r>
              <a:rPr b="1">
                <a:solidFill>
                  <a:srgbClr val="0070C0"/>
                </a:solidFill>
              </a:rPr>
              <a:t> </a:t>
            </a:r>
            <a:r>
              <a:t>.....</a:t>
            </a:r>
          </a:p>
          <a:p>
            <a:pPr>
              <a:defRPr b="0" sz="1400">
                <a:solidFill>
                  <a:srgbClr val="C00000"/>
                </a:solidFill>
                <a:latin typeface="Verdana"/>
                <a:ea typeface="Verdana"/>
                <a:cs typeface="Verdana"/>
                <a:sym typeface="Verdana"/>
              </a:defRPr>
            </a:pPr>
            <a:r>
              <a:t> Server Version: </a:t>
            </a:r>
            <a:r>
              <a:rPr b="1"/>
              <a:t>19.03.8</a:t>
            </a:r>
            <a:endParaRPr b="1"/>
          </a:p>
          <a:p>
            <a:pPr>
              <a:defRPr b="0" sz="1400">
                <a:solidFill>
                  <a:srgbClr val="C00000"/>
                </a:solidFill>
                <a:latin typeface="Verdana"/>
                <a:ea typeface="Verdana"/>
                <a:cs typeface="Verdana"/>
                <a:sym typeface="Verdana"/>
              </a:defRPr>
            </a:pPr>
            <a:r>
              <a:t> Storage Driver: overlay2</a:t>
            </a:r>
          </a:p>
          <a:p>
            <a:pPr>
              <a:defRPr b="0" sz="1400">
                <a:solidFill>
                  <a:srgbClr val="C00000"/>
                </a:solidFill>
                <a:latin typeface="Verdana"/>
                <a:ea typeface="Verdana"/>
                <a:cs typeface="Verdana"/>
                <a:sym typeface="Verdana"/>
              </a:defRPr>
            </a:pPr>
            <a:r>
              <a:t> ......</a:t>
            </a:r>
          </a:p>
          <a:p>
            <a:pPr>
              <a:defRPr b="0" sz="1400">
                <a:solidFill>
                  <a:srgbClr val="C00000"/>
                </a:solidFill>
                <a:latin typeface="Verdana"/>
                <a:ea typeface="Verdana"/>
                <a:cs typeface="Verdana"/>
                <a:sym typeface="Verdana"/>
              </a:defRPr>
            </a:pPr>
            <a:r>
              <a:t> Docker Root Dir: </a:t>
            </a:r>
            <a:r>
              <a:rPr b="1"/>
              <a:t>/var/lib/docker</a:t>
            </a:r>
          </a:p>
          <a:p>
            <a:pPr>
              <a:lnSpc>
                <a:spcPts val="1800"/>
              </a:lnSpc>
              <a:defRPr b="0" sz="1400">
                <a:solidFill>
                  <a:srgbClr val="C00000"/>
                </a:solidFill>
                <a:latin typeface="Verdana"/>
                <a:ea typeface="Verdana"/>
                <a:cs typeface="Verdana"/>
                <a:sym typeface="Verdana"/>
              </a:defRPr>
            </a:pPr>
            <a:r>
              <a:t> Debug Mode: false</a:t>
            </a:r>
          </a:p>
          <a:p>
            <a:pPr>
              <a:lnSpc>
                <a:spcPts val="1800"/>
              </a:lnSpc>
              <a:defRPr b="0" sz="1400">
                <a:solidFill>
                  <a:srgbClr val="C00000"/>
                </a:solidFill>
                <a:latin typeface="Verdana"/>
                <a:ea typeface="Verdana"/>
                <a:cs typeface="Verdana"/>
                <a:sym typeface="Verdana"/>
              </a:defRPr>
            </a:pPr>
            <a:r>
              <a:t>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5"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檢視 </a:t>
            </a:r>
            <a:r>
              <a:rPr b="1" sz="3000">
                <a:latin typeface="Verdana"/>
                <a:ea typeface="Verdana"/>
                <a:cs typeface="Verdana"/>
                <a:sym typeface="Verdana"/>
              </a:rPr>
              <a:t>Docker</a:t>
            </a:r>
            <a:r>
              <a:rPr sz="3000">
                <a:latin typeface="Verdana"/>
                <a:ea typeface="Verdana"/>
                <a:cs typeface="Verdana"/>
                <a:sym typeface="Verdana"/>
              </a:rPr>
              <a:t> </a:t>
            </a:r>
            <a:r>
              <a:t>運作資訊</a:t>
            </a:r>
          </a:p>
        </p:txBody>
      </p:sp>
      <p:sp>
        <p:nvSpPr>
          <p:cNvPr id="836" name="文字方塊 2"/>
          <p:cNvSpPr txBox="1"/>
          <p:nvPr/>
        </p:nvSpPr>
        <p:spPr>
          <a:xfrm>
            <a:off x="935036" y="1228354"/>
            <a:ext cx="7189790" cy="191451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nSpc>
                <a:spcPts val="1800"/>
              </a:lnSpc>
              <a:defRPr b="0">
                <a:solidFill>
                  <a:srgbClr val="C00000"/>
                </a:solidFill>
                <a:latin typeface="標楷體"/>
                <a:ea typeface="標楷體"/>
                <a:cs typeface="標楷體"/>
                <a:sym typeface="標楷體"/>
              </a:defRPr>
            </a:pPr>
            <a:r>
              <a:t>沒有任何 </a:t>
            </a:r>
            <a:r>
              <a:rPr sz="1600">
                <a:latin typeface="Verdana"/>
                <a:ea typeface="Verdana"/>
                <a:cs typeface="Verdana"/>
                <a:sym typeface="Verdana"/>
              </a:rPr>
              <a:t>Container</a:t>
            </a:r>
            <a:r>
              <a:t> 執行時, 只有 </a:t>
            </a:r>
            <a:r>
              <a:rPr sz="1600">
                <a:latin typeface="Verdana"/>
                <a:ea typeface="Verdana"/>
                <a:cs typeface="Verdana"/>
                <a:sym typeface="Verdana"/>
              </a:rPr>
              <a:t>dockerd</a:t>
            </a:r>
            <a:r>
              <a:t> 及 </a:t>
            </a:r>
            <a:r>
              <a:rPr sz="1600">
                <a:latin typeface="Verdana"/>
                <a:ea typeface="Verdana"/>
                <a:cs typeface="Verdana"/>
                <a:sym typeface="Verdana"/>
              </a:rPr>
              <a:t>containerd </a:t>
            </a:r>
            <a:r>
              <a:t>這二個 </a:t>
            </a:r>
            <a:r>
              <a:rPr sz="1600">
                <a:latin typeface="Verdana"/>
                <a:ea typeface="Verdana"/>
                <a:cs typeface="Verdana"/>
                <a:sym typeface="Verdana"/>
              </a:rPr>
              <a:t>Daemon</a:t>
            </a:r>
            <a:r>
              <a:t> 在運作</a:t>
            </a:r>
          </a:p>
          <a:p>
            <a:pPr>
              <a:lnSpc>
                <a:spcPts val="1800"/>
              </a:lnSpc>
              <a:defRPr b="0" sz="1500">
                <a:solidFill>
                  <a:srgbClr val="C00000"/>
                </a:solidFill>
                <a:latin typeface="Verdana"/>
                <a:ea typeface="Verdana"/>
                <a:cs typeface="Verdana"/>
                <a:sym typeface="Verdana"/>
              </a:defRPr>
            </a:pPr>
            <a:r>
              <a:t>$ </a:t>
            </a:r>
            <a:r>
              <a:rPr b="1" sz="1600">
                <a:solidFill>
                  <a:srgbClr val="0070C0"/>
                </a:solidFill>
              </a:rPr>
              <a:t>ps aux | grep -v grep | grep containerd</a:t>
            </a:r>
          </a:p>
          <a:p>
            <a:pPr>
              <a:lnSpc>
                <a:spcPts val="1800"/>
              </a:lnSpc>
              <a:defRPr b="0" sz="1500">
                <a:solidFill>
                  <a:srgbClr val="C00000"/>
                </a:solidFill>
                <a:latin typeface="Verdana"/>
                <a:ea typeface="Verdana"/>
                <a:cs typeface="Verdana"/>
                <a:sym typeface="Verdana"/>
              </a:defRPr>
            </a:pPr>
            <a:r>
              <a:t>root         604  0.3  1.1 969256 46788 ?        Ssl  14:48   0:06 </a:t>
            </a:r>
            <a:r>
              <a:rPr b="1"/>
              <a:t>/usr/bin/containerd</a:t>
            </a:r>
          </a:p>
          <a:p>
            <a:pPr>
              <a:lnSpc>
                <a:spcPts val="1800"/>
              </a:lnSpc>
              <a:defRPr b="0" sz="1500">
                <a:solidFill>
                  <a:srgbClr val="C00000"/>
                </a:solidFill>
                <a:latin typeface="Verdana"/>
                <a:ea typeface="Verdana"/>
                <a:cs typeface="Verdana"/>
                <a:sym typeface="Verdana"/>
              </a:defRPr>
            </a:pPr>
            <a:r>
              <a:t>root        1034  0.1  2.2 1008892 89944 ?       Ssl  14:52   0:03 </a:t>
            </a:r>
            <a:r>
              <a:rPr b="1"/>
              <a:t>/usr/bin/dockerd</a:t>
            </a:r>
            <a:r>
              <a:t> -H fd:// --containerd=/run/containerd/containerd.sock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2"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啟動與登入</a:t>
            </a:r>
            <a:r>
              <a:rPr sz="3000">
                <a:latin typeface="Verdana"/>
                <a:ea typeface="Verdana"/>
                <a:cs typeface="Verdana"/>
                <a:sym typeface="Verdana"/>
              </a:rPr>
              <a:t> </a:t>
            </a:r>
            <a:r>
              <a:rPr b="1" sz="3000">
                <a:latin typeface="Verdana"/>
                <a:ea typeface="Verdana"/>
                <a:cs typeface="Verdana"/>
                <a:sym typeface="Verdana"/>
              </a:rPr>
              <a:t>ddg52</a:t>
            </a:r>
            <a:r>
              <a:rPr sz="3000">
                <a:latin typeface="Verdana"/>
                <a:ea typeface="Verdana"/>
                <a:cs typeface="Verdana"/>
                <a:sym typeface="Verdana"/>
              </a:rPr>
              <a:t> </a:t>
            </a:r>
            <a:r>
              <a:t>虛擬主機</a:t>
            </a:r>
          </a:p>
        </p:txBody>
      </p:sp>
      <p:sp>
        <p:nvSpPr>
          <p:cNvPr id="693" name="在 cvn71 終端機執行以下命令…"/>
          <p:cNvSpPr txBox="1"/>
          <p:nvPr/>
        </p:nvSpPr>
        <p:spPr>
          <a:xfrm>
            <a:off x="838379" y="1196742"/>
            <a:ext cx="7383104" cy="2974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solidFill>
                  <a:srgbClr val="C00000"/>
                </a:solidFill>
                <a:latin typeface="標楷體"/>
                <a:ea typeface="標楷體"/>
                <a:cs typeface="標楷體"/>
                <a:sym typeface="標楷體"/>
              </a:defRPr>
            </a:pPr>
            <a:r>
              <a:t>在 </a:t>
            </a:r>
            <a:r>
              <a:rPr b="1" sz="1600">
                <a:latin typeface="Verdana"/>
                <a:ea typeface="Verdana"/>
                <a:cs typeface="Verdana"/>
                <a:sym typeface="Verdana"/>
              </a:rPr>
              <a:t>cvn71</a:t>
            </a:r>
            <a:r>
              <a:t> 終端機執行以下命令 </a:t>
            </a:r>
          </a:p>
          <a:p>
            <a:pPr>
              <a:defRPr b="0" sz="1600">
                <a:solidFill>
                  <a:srgbClr val="C00000"/>
                </a:solidFill>
                <a:latin typeface="Verdana"/>
                <a:ea typeface="Verdana"/>
                <a:cs typeface="Verdana"/>
                <a:sym typeface="Verdana"/>
              </a:defRPr>
            </a:pPr>
            <a:r>
              <a:t>$ </a:t>
            </a:r>
            <a:r>
              <a:rPr b="1">
                <a:solidFill>
                  <a:srgbClr val="0070C0"/>
                </a:solidFill>
              </a:rPr>
              <a:t>cd cnt</a:t>
            </a:r>
            <a:endParaRPr b="1">
              <a:solidFill>
                <a:srgbClr val="0070C0"/>
              </a:solidFill>
            </a:endParaRPr>
          </a:p>
          <a:p>
            <a:pPr>
              <a:defRPr b="0">
                <a:solidFill>
                  <a:srgbClr val="C00000"/>
                </a:solidFill>
                <a:latin typeface="標楷體"/>
                <a:ea typeface="標楷體"/>
                <a:cs typeface="標楷體"/>
                <a:sym typeface="標楷體"/>
              </a:defRPr>
            </a:pPr>
          </a:p>
          <a:p>
            <a:pPr>
              <a:defRPr b="0" sz="1500">
                <a:solidFill>
                  <a:srgbClr val="C00000"/>
                </a:solidFill>
                <a:latin typeface="Verdana"/>
                <a:ea typeface="Verdana"/>
                <a:cs typeface="Verdana"/>
                <a:sym typeface="Verdana"/>
              </a:defRPr>
            </a:pPr>
            <a:r>
              <a:rPr sz="1600"/>
              <a:t>$</a:t>
            </a:r>
            <a:r>
              <a:t> </a:t>
            </a:r>
            <a:r>
              <a:rPr b="1" sz="1600">
                <a:solidFill>
                  <a:srgbClr val="0070C0"/>
                </a:solidFill>
              </a:rPr>
              <a:t>dkh start ddg52</a:t>
            </a:r>
          </a:p>
          <a:p>
            <a:pPr>
              <a:defRPr b="0" sz="1500">
                <a:solidFill>
                  <a:srgbClr val="C00000"/>
                </a:solidFill>
                <a:latin typeface="Verdana"/>
                <a:ea typeface="Verdana"/>
                <a:cs typeface="Verdana"/>
                <a:sym typeface="Verdana"/>
              </a:defRPr>
            </a:pPr>
          </a:p>
          <a:p>
            <a:pPr>
              <a:defRPr b="0" sz="1500">
                <a:solidFill>
                  <a:srgbClr val="C00000"/>
                </a:solidFill>
                <a:latin typeface="Verdana"/>
                <a:ea typeface="Verdana"/>
                <a:cs typeface="Verdana"/>
                <a:sym typeface="Verdana"/>
              </a:defRPr>
            </a:pPr>
            <a:r>
              <a:rPr sz="1600"/>
              <a:t>$ </a:t>
            </a:r>
            <a:r>
              <a:rPr b="1" sz="1600">
                <a:solidFill>
                  <a:srgbClr val="0070C0"/>
                </a:solidFill>
              </a:rPr>
              <a:t>ssh 172.29.0.52</a:t>
            </a:r>
            <a:endParaRPr b="1" sz="1600">
              <a:solidFill>
                <a:srgbClr val="0070C0"/>
              </a:solidFill>
            </a:endParaRPr>
          </a:p>
          <a:p>
            <a:pPr>
              <a:defRPr b="0" sz="1500">
                <a:solidFill>
                  <a:srgbClr val="C00000"/>
                </a:solidFill>
                <a:latin typeface="Verdana"/>
                <a:ea typeface="Verdana"/>
                <a:cs typeface="Verdana"/>
                <a:sym typeface="Verdana"/>
              </a:defRPr>
            </a:pPr>
            <a:r>
              <a:t>bigred@172.29.0.52's password: </a:t>
            </a:r>
            <a:r>
              <a:rPr b="1" sz="1600">
                <a:solidFill>
                  <a:srgbClr val="0070C0"/>
                </a:solidFill>
              </a:rPr>
              <a:t>bigred</a:t>
            </a:r>
          </a:p>
          <a:p>
            <a:pPr>
              <a:defRPr b="0" sz="1500">
                <a:solidFill>
                  <a:srgbClr val="C00000"/>
                </a:solidFill>
                <a:latin typeface="Verdana"/>
                <a:ea typeface="Verdana"/>
                <a:cs typeface="Verdana"/>
                <a:sym typeface="Verdana"/>
              </a:defRPr>
            </a:pPr>
            <a:r>
              <a:t>........</a:t>
            </a:r>
          </a:p>
          <a:p>
            <a:pPr>
              <a:defRPr b="0">
                <a:solidFill>
                  <a:srgbClr val="C00000"/>
                </a:solidFill>
                <a:latin typeface="標楷體"/>
                <a:ea typeface="標楷體"/>
                <a:cs typeface="標楷體"/>
                <a:sym typeface="標楷體"/>
              </a:defRPr>
            </a:pPr>
          </a:p>
          <a:p>
            <a:pPr>
              <a:defRPr b="0">
                <a:solidFill>
                  <a:srgbClr val="C00000"/>
                </a:solidFill>
                <a:latin typeface="標楷體"/>
                <a:ea typeface="標楷體"/>
                <a:cs typeface="標楷體"/>
                <a:sym typeface="標楷體"/>
              </a:defRPr>
            </a:pPr>
            <a:r>
              <a:t>檢視 </a:t>
            </a:r>
            <a:r>
              <a:rPr sz="1600">
                <a:latin typeface="Verdana"/>
                <a:ea typeface="Verdana"/>
                <a:cs typeface="Verdana"/>
                <a:sym typeface="Verdana"/>
              </a:rPr>
              <a:t>busybox</a:t>
            </a:r>
            <a:r>
              <a:t> 是否提供 </a:t>
            </a:r>
            <a:r>
              <a:rPr sz="1600">
                <a:latin typeface="Verdana"/>
                <a:ea typeface="Verdana"/>
                <a:cs typeface="Verdana"/>
                <a:sym typeface="Verdana"/>
              </a:rPr>
              <a:t>httpd</a:t>
            </a:r>
            <a:r>
              <a:rPr>
                <a:latin typeface="Verdana"/>
                <a:ea typeface="Verdana"/>
                <a:cs typeface="Verdana"/>
                <a:sym typeface="Verdana"/>
              </a:rPr>
              <a:t> </a:t>
            </a:r>
            <a:r>
              <a:t>功能</a:t>
            </a:r>
            <a:endParaRPr>
              <a:latin typeface="Verdana"/>
              <a:ea typeface="Verdana"/>
              <a:cs typeface="Verdana"/>
              <a:sym typeface="Verdana"/>
            </a:endParaRPr>
          </a:p>
          <a:p>
            <a:pPr>
              <a:defRPr b="0" sz="1600">
                <a:solidFill>
                  <a:srgbClr val="C00000"/>
                </a:solidFill>
                <a:latin typeface="Verdana"/>
                <a:ea typeface="Verdana"/>
                <a:cs typeface="Verdana"/>
                <a:sym typeface="Verdana"/>
              </a:defRPr>
            </a:pPr>
            <a:r>
              <a:t>$ </a:t>
            </a:r>
            <a:r>
              <a:rPr b="1">
                <a:solidFill>
                  <a:srgbClr val="0070C0"/>
                </a:solidFill>
              </a:rPr>
              <a:t>busybox | grep -o httpd</a:t>
            </a:r>
            <a:endParaRPr b="1">
              <a:solidFill>
                <a:srgbClr val="0070C0"/>
              </a:solidFill>
            </a:endParaRPr>
          </a:p>
          <a:p>
            <a:pPr>
              <a:defRPr b="0" sz="1600">
                <a:solidFill>
                  <a:srgbClr val="C00000"/>
                </a:solidFill>
                <a:latin typeface="Verdana"/>
                <a:ea typeface="Verdana"/>
                <a:cs typeface="Verdana"/>
                <a:sym typeface="Verdana"/>
              </a:defRPr>
            </a:pPr>
            <a:r>
              <a:t>httpd</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8" name="Rectangle 28"/>
          <p:cNvSpPr txBox="1"/>
          <p:nvPr>
            <p:ph type="title"/>
          </p:nvPr>
        </p:nvSpPr>
        <p:spPr>
          <a:xfrm>
            <a:off x="830262" y="0"/>
            <a:ext cx="7399337" cy="841375"/>
          </a:xfrm>
          <a:prstGeom prst="rect">
            <a:avLst/>
          </a:prstGeom>
        </p:spPr>
        <p:txBody>
          <a:bodyPr/>
          <a:lstStyle/>
          <a:p>
            <a:pPr>
              <a:defRPr b="0" sz="3200">
                <a:latin typeface="標楷體"/>
                <a:ea typeface="標楷體"/>
                <a:cs typeface="標楷體"/>
                <a:sym typeface="標楷體"/>
              </a:defRPr>
            </a:pPr>
            <a:r>
              <a:t>檢視 </a:t>
            </a:r>
            <a:r>
              <a:rPr b="1" sz="2800">
                <a:latin typeface="Verdana"/>
                <a:ea typeface="Verdana"/>
                <a:cs typeface="Verdana"/>
                <a:sym typeface="Verdana"/>
              </a:rPr>
              <a:t>Docker</a:t>
            </a:r>
            <a:r>
              <a:rPr sz="3000">
                <a:latin typeface="Verdana"/>
                <a:ea typeface="Verdana"/>
                <a:cs typeface="Verdana"/>
                <a:sym typeface="Verdana"/>
              </a:rPr>
              <a:t> </a:t>
            </a:r>
            <a:r>
              <a:t>運作資訊 - 執行</a:t>
            </a:r>
            <a:r>
              <a:rPr sz="3000">
                <a:latin typeface="Verdana"/>
                <a:ea typeface="Verdana"/>
                <a:cs typeface="Verdana"/>
                <a:sym typeface="Verdana"/>
              </a:rPr>
              <a:t> </a:t>
            </a:r>
            <a:r>
              <a:rPr b="1" sz="2800">
                <a:latin typeface="Verdana"/>
                <a:ea typeface="Verdana"/>
                <a:cs typeface="Verdana"/>
                <a:sym typeface="Verdana"/>
              </a:rPr>
              <a:t>Container</a:t>
            </a:r>
          </a:p>
        </p:txBody>
      </p:sp>
      <p:sp>
        <p:nvSpPr>
          <p:cNvPr id="839" name="文字方塊 2"/>
          <p:cNvSpPr txBox="1"/>
          <p:nvPr/>
        </p:nvSpPr>
        <p:spPr>
          <a:xfrm>
            <a:off x="935036" y="1228354"/>
            <a:ext cx="7189790" cy="4892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400">
                <a:solidFill>
                  <a:srgbClr val="C00000"/>
                </a:solidFill>
                <a:latin typeface="Verdana"/>
                <a:ea typeface="Verdana"/>
                <a:cs typeface="Verdana"/>
                <a:sym typeface="Verdana"/>
              </a:defRPr>
            </a:pPr>
            <a:r>
              <a:t>$ </a:t>
            </a:r>
            <a:r>
              <a:rPr b="1" sz="1600">
                <a:solidFill>
                  <a:srgbClr val="0070C0"/>
                </a:solidFill>
              </a:rPr>
              <a:t>docker run --rm -d alpine sleep 120</a:t>
            </a:r>
            <a:endParaRPr b="1" sz="1600">
              <a:solidFill>
                <a:srgbClr val="0070C0"/>
              </a:solidFill>
            </a:endParaRPr>
          </a:p>
          <a:p>
            <a:pPr>
              <a:defRPr b="0" sz="1400">
                <a:solidFill>
                  <a:srgbClr val="C00000"/>
                </a:solidFill>
                <a:latin typeface="Verdana"/>
                <a:ea typeface="Verdana"/>
                <a:cs typeface="Verdana"/>
                <a:sym typeface="Verdana"/>
              </a:defRPr>
            </a:pPr>
            <a:r>
              <a:t>Unable to find image 'alpine:latest' locally</a:t>
            </a:r>
          </a:p>
          <a:p>
            <a:pPr>
              <a:defRPr b="0" sz="1400">
                <a:solidFill>
                  <a:srgbClr val="C00000"/>
                </a:solidFill>
                <a:latin typeface="Verdana"/>
                <a:ea typeface="Verdana"/>
                <a:cs typeface="Verdana"/>
                <a:sym typeface="Verdana"/>
              </a:defRPr>
            </a:pPr>
            <a:r>
              <a:t>latest: Pulling from library/alpine</a:t>
            </a:r>
          </a:p>
          <a:p>
            <a:pPr>
              <a:defRPr b="0" sz="1400">
                <a:solidFill>
                  <a:srgbClr val="C00000"/>
                </a:solidFill>
                <a:latin typeface="Verdana"/>
                <a:ea typeface="Verdana"/>
                <a:cs typeface="Verdana"/>
                <a:sym typeface="Verdana"/>
              </a:defRPr>
            </a:pPr>
            <a:r>
              <a:t>cbdbe7a5bc2a: Pull complete </a:t>
            </a:r>
          </a:p>
          <a:p>
            <a:pPr>
              <a:defRPr b="0" sz="1400">
                <a:solidFill>
                  <a:srgbClr val="C00000"/>
                </a:solidFill>
                <a:latin typeface="Verdana"/>
                <a:ea typeface="Verdana"/>
                <a:cs typeface="Verdana"/>
                <a:sym typeface="Verdana"/>
              </a:defRPr>
            </a:pPr>
            <a:r>
              <a:t>Digest: sha256:9a839e63dad54c3a6d1834e29692c8492d93f90c59c978c1ed79109ea4fb9a54</a:t>
            </a:r>
          </a:p>
          <a:p>
            <a:pPr>
              <a:defRPr b="0" sz="1400">
                <a:solidFill>
                  <a:srgbClr val="C00000"/>
                </a:solidFill>
                <a:latin typeface="Verdana"/>
                <a:ea typeface="Verdana"/>
                <a:cs typeface="Verdana"/>
                <a:sym typeface="Verdana"/>
              </a:defRPr>
            </a:pPr>
            <a:r>
              <a:t>Status: Downloaded newer image for alpine:latest</a:t>
            </a:r>
          </a:p>
          <a:p>
            <a:pPr>
              <a:lnSpc>
                <a:spcPts val="1800"/>
              </a:lnSpc>
              <a:defRPr b="0" sz="1500">
                <a:solidFill>
                  <a:srgbClr val="C00000"/>
                </a:solidFill>
                <a:latin typeface="Verdana"/>
                <a:ea typeface="Verdana"/>
                <a:cs typeface="Verdana"/>
                <a:sym typeface="Verdana"/>
              </a:defRPr>
            </a:pPr>
          </a:p>
          <a:p>
            <a:pPr>
              <a:lnSpc>
                <a:spcPts val="1800"/>
              </a:lnSpc>
              <a:defRPr b="0" sz="1500">
                <a:solidFill>
                  <a:srgbClr val="C00000"/>
                </a:solidFill>
                <a:latin typeface="Verdana"/>
                <a:ea typeface="Verdana"/>
                <a:cs typeface="Verdana"/>
                <a:sym typeface="Verdana"/>
              </a:defRPr>
            </a:pPr>
            <a:r>
              <a:t>$ </a:t>
            </a:r>
            <a:r>
              <a:rPr b="1" sz="1600">
                <a:solidFill>
                  <a:srgbClr val="0070C0"/>
                </a:solidFill>
              </a:rPr>
              <a:t>ps aux | grep -v grep | grep containerd</a:t>
            </a:r>
          </a:p>
          <a:p>
            <a:pPr>
              <a:defRPr b="0" sz="1400">
                <a:solidFill>
                  <a:srgbClr val="C00000"/>
                </a:solidFill>
                <a:latin typeface="Verdana"/>
                <a:ea typeface="Verdana"/>
                <a:cs typeface="Verdana"/>
                <a:sym typeface="Verdana"/>
              </a:defRPr>
            </a:pPr>
            <a:r>
              <a:t>root         604  0.3  1.1 969256 46788 ?        Ssl  14:48   0:09 </a:t>
            </a:r>
            <a:r>
              <a:rPr b="1"/>
              <a:t>/usr/bin/containerd</a:t>
            </a:r>
            <a:endParaRPr b="1"/>
          </a:p>
          <a:p>
            <a:pPr>
              <a:defRPr b="0" sz="1400">
                <a:solidFill>
                  <a:srgbClr val="C00000"/>
                </a:solidFill>
                <a:latin typeface="Verdana"/>
                <a:ea typeface="Verdana"/>
                <a:cs typeface="Verdana"/>
                <a:sym typeface="Verdana"/>
              </a:defRPr>
            </a:pPr>
          </a:p>
          <a:p>
            <a:pPr>
              <a:defRPr b="0" sz="1400">
                <a:solidFill>
                  <a:srgbClr val="C00000"/>
                </a:solidFill>
                <a:latin typeface="Verdana"/>
                <a:ea typeface="Verdana"/>
                <a:cs typeface="Verdana"/>
                <a:sym typeface="Verdana"/>
              </a:defRPr>
            </a:pPr>
            <a:r>
              <a:t>root        1034  0.1  2.2 1008892 90176 ?       Ssl  14:52   0:03 </a:t>
            </a:r>
            <a:r>
              <a:rPr b="1"/>
              <a:t>/usr/bin/dockerd</a:t>
            </a:r>
            <a:r>
              <a:t> -H fd:// --containerd=/run/containerd/containerd.sock</a:t>
            </a:r>
          </a:p>
          <a:p>
            <a:pPr>
              <a:defRPr b="0" sz="1400">
                <a:solidFill>
                  <a:srgbClr val="C00000"/>
                </a:solidFill>
                <a:latin typeface="Verdana"/>
                <a:ea typeface="Verdana"/>
                <a:cs typeface="Verdana"/>
                <a:sym typeface="Verdana"/>
              </a:defRPr>
            </a:pPr>
          </a:p>
          <a:p>
            <a:pPr>
              <a:defRPr b="0" sz="1400">
                <a:solidFill>
                  <a:srgbClr val="C00000"/>
                </a:solidFill>
                <a:latin typeface="Verdana"/>
                <a:ea typeface="Verdana"/>
                <a:cs typeface="Verdana"/>
                <a:sym typeface="Verdana"/>
              </a:defRPr>
            </a:pPr>
            <a:r>
              <a:t>root        1724  0.0  0.1 108572  5144 ?        Sl   15:41   0:00 </a:t>
            </a:r>
            <a:r>
              <a:rPr b="1"/>
              <a:t>containerd-shim</a:t>
            </a:r>
            <a:r>
              <a:t> -namespace moby -workdir /var/lib/containerd/io.containerd.runtime.v1.linux/moby/370e60c26bad84ada53e6ee55ece894d22a31aabb160de1ab9f26994e89c7a12 -address /run/containerd/containerd.sock -containerd-binary /usr/bin/containerd -runtime-root /var/run/docker/runtime-runc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5"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設定 </a:t>
            </a:r>
            <a:r>
              <a:rPr b="1" sz="2800">
                <a:latin typeface="Verdana"/>
                <a:ea typeface="Verdana"/>
                <a:cs typeface="Verdana"/>
                <a:sym typeface="Verdana"/>
              </a:rPr>
              <a:t>Busybox HTTP Daemon</a:t>
            </a:r>
            <a:r>
              <a:rPr sz="3000">
                <a:latin typeface="Verdana"/>
                <a:ea typeface="Verdana"/>
                <a:cs typeface="Verdana"/>
                <a:sym typeface="Verdana"/>
              </a:rPr>
              <a:t> </a:t>
            </a:r>
            <a:r>
              <a:t>首頁</a:t>
            </a:r>
          </a:p>
        </p:txBody>
      </p:sp>
      <p:sp>
        <p:nvSpPr>
          <p:cNvPr id="696" name="製作首頁…"/>
          <p:cNvSpPr txBox="1"/>
          <p:nvPr/>
        </p:nvSpPr>
        <p:spPr>
          <a:xfrm>
            <a:off x="874601" y="1208816"/>
            <a:ext cx="7310660" cy="3914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a:latin typeface="標楷體"/>
                <a:ea typeface="標楷體"/>
                <a:cs typeface="標楷體"/>
                <a:sym typeface="標楷體"/>
              </a:defRPr>
            </a:pPr>
            <a:r>
              <a:rPr>
                <a:solidFill>
                  <a:srgbClr val="C00000"/>
                </a:solidFill>
              </a:rPr>
              <a:t>製作首頁</a:t>
            </a:r>
            <a:endParaRPr sz="1600">
              <a:solidFill>
                <a:srgbClr val="C00000"/>
              </a:solidFill>
              <a:latin typeface="Verdana"/>
              <a:ea typeface="Verdana"/>
              <a:cs typeface="Verdana"/>
              <a:sym typeface="Verdana"/>
            </a:endParaRPr>
          </a:p>
          <a:p>
            <a:pPr lvl="1">
              <a:defRPr b="0" sz="1400">
                <a:latin typeface="Verdana"/>
                <a:ea typeface="Verdana"/>
                <a:cs typeface="Verdana"/>
                <a:sym typeface="Verdana"/>
              </a:defRPr>
            </a:pPr>
            <a:r>
              <a:rPr sz="1600">
                <a:solidFill>
                  <a:srgbClr val="C00000"/>
                </a:solidFill>
              </a:rPr>
              <a:t>$ </a:t>
            </a:r>
            <a:r>
              <a:rPr b="1" sz="1600">
                <a:solidFill>
                  <a:srgbClr val="0070C0"/>
                </a:solidFill>
              </a:rPr>
              <a:t>mkdir -p www/cgi-bin</a:t>
            </a:r>
            <a:endParaRPr b="1" sz="1600">
              <a:solidFill>
                <a:srgbClr val="0070C0"/>
              </a:solidFill>
            </a:endParaRPr>
          </a:p>
          <a:p>
            <a:pPr lvl="1">
              <a:defRPr b="0" sz="1400">
                <a:latin typeface="Verdana"/>
                <a:ea typeface="Verdana"/>
                <a:cs typeface="Verdana"/>
                <a:sym typeface="Verdana"/>
              </a:defRPr>
            </a:pPr>
            <a:endParaRPr b="1">
              <a:solidFill>
                <a:srgbClr val="0070C0"/>
              </a:solidFill>
            </a:endParaRPr>
          </a:p>
          <a:p>
            <a:pPr lvl="1">
              <a:defRPr b="0" sz="1400">
                <a:latin typeface="Verdana"/>
                <a:ea typeface="Verdana"/>
                <a:cs typeface="Verdana"/>
                <a:sym typeface="Verdana"/>
              </a:defRPr>
            </a:pPr>
            <a:r>
              <a:rPr sz="1600">
                <a:solidFill>
                  <a:srgbClr val="C00000"/>
                </a:solidFill>
              </a:rPr>
              <a:t>$ </a:t>
            </a:r>
            <a:r>
              <a:rPr b="1" sz="1600">
                <a:solidFill>
                  <a:srgbClr val="0070C0"/>
                </a:solidFill>
              </a:rPr>
              <a:t>echo '&lt;h1&gt;MyWeb : /x/x/x &lt;h1&gt;'   &gt;  www/index.html</a:t>
            </a:r>
            <a:endParaRPr b="1" sz="1600">
              <a:solidFill>
                <a:srgbClr val="0070C0"/>
              </a:solidFill>
            </a:endParaRPr>
          </a:p>
          <a:p>
            <a:pPr>
              <a:defRPr b="0" sz="1000">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rPr sz="1800">
                <a:latin typeface="標楷體"/>
                <a:ea typeface="標楷體"/>
                <a:cs typeface="標楷體"/>
                <a:sym typeface="標楷體"/>
              </a:rPr>
              <a:t>啟動</a:t>
            </a:r>
            <a:r>
              <a:t> HTTP Daemon</a:t>
            </a: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busybox httpd -p 8888 -h ~/www</a:t>
            </a:r>
            <a:endParaRPr b="1">
              <a:solidFill>
                <a:srgbClr val="0070C0"/>
              </a:solidFill>
            </a:endParaRPr>
          </a:p>
          <a:p>
            <a:pPr>
              <a:defRPr b="0" sz="16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curl http://localhost:8888</a:t>
            </a:r>
            <a:endParaRPr b="1">
              <a:solidFill>
                <a:srgbClr val="0070C0"/>
              </a:solidFill>
            </a:endParaRPr>
          </a:p>
          <a:p>
            <a:pPr>
              <a:defRPr b="0" sz="1400">
                <a:solidFill>
                  <a:srgbClr val="C00000"/>
                </a:solidFill>
                <a:latin typeface="Verdana"/>
                <a:ea typeface="Verdana"/>
                <a:cs typeface="Verdana"/>
                <a:sym typeface="Verdana"/>
              </a:defRPr>
            </a:pPr>
            <a:r>
              <a:t>&lt;h1&gt;MyWeb 1.6&lt;h1&gt;</a:t>
            </a:r>
          </a:p>
          <a:p>
            <a:pPr>
              <a:defRPr b="0" sz="1400">
                <a:latin typeface="Andale Mono"/>
                <a:ea typeface="Andale Mono"/>
                <a:cs typeface="Andale Mono"/>
                <a:sym typeface="Andale Mono"/>
              </a:defRPr>
            </a:pPr>
          </a:p>
          <a:p>
            <a:pPr>
              <a:defRPr b="0" sz="1400">
                <a:latin typeface="Andale Mono"/>
                <a:ea typeface="Andale Mono"/>
                <a:cs typeface="Andale Mono"/>
                <a:sym typeface="Andale Mono"/>
              </a:defRPr>
            </a:pPr>
          </a:p>
          <a:p>
            <a:pPr>
              <a:defRPr b="0">
                <a:latin typeface="Andale Mono"/>
                <a:ea typeface="Andale Mono"/>
                <a:cs typeface="Andale Mono"/>
                <a:sym typeface="Andale Mono"/>
              </a:defRPr>
            </a:pPr>
            <a:r>
              <a:rPr>
                <a:solidFill>
                  <a:srgbClr val="C00000"/>
                </a:solidFill>
                <a:latin typeface="標楷體"/>
                <a:ea typeface="標楷體"/>
                <a:cs typeface="標楷體"/>
                <a:sym typeface="標楷體"/>
              </a:rPr>
              <a:t>關閉 </a:t>
            </a:r>
            <a:r>
              <a:rPr sz="1600">
                <a:solidFill>
                  <a:srgbClr val="C00000"/>
                </a:solidFill>
                <a:latin typeface="Verdana"/>
                <a:ea typeface="Verdana"/>
                <a:cs typeface="Verdana"/>
                <a:sym typeface="Verdana"/>
              </a:rPr>
              <a:t>HTTP Daemon</a:t>
            </a:r>
            <a:endParaRPr b="1" sz="1600">
              <a:solidFill>
                <a:srgbClr val="0070C0"/>
              </a:solidFill>
              <a:latin typeface="Verdana"/>
              <a:ea typeface="Verdana"/>
              <a:cs typeface="Verdana"/>
              <a:sym typeface="Verdana"/>
            </a:endParaRPr>
          </a:p>
          <a:p>
            <a:pPr>
              <a:defRPr b="0" sz="1600">
                <a:solidFill>
                  <a:srgbClr val="C00000"/>
                </a:solidFill>
                <a:latin typeface="Verdana"/>
                <a:ea typeface="Verdana"/>
                <a:cs typeface="Verdana"/>
                <a:sym typeface="Verdana"/>
              </a:defRPr>
            </a:pPr>
            <a:r>
              <a:t>$ </a:t>
            </a:r>
            <a:r>
              <a:rPr b="1">
                <a:solidFill>
                  <a:srgbClr val="0070C0"/>
                </a:solidFill>
              </a:rPr>
              <a:t>ps aux | </a:t>
            </a:r>
            <a:r>
              <a:rPr b="1">
                <a:solidFill>
                  <a:srgbClr val="942192"/>
                </a:solidFill>
              </a:rPr>
              <a:t>pgrep</a:t>
            </a:r>
            <a:r>
              <a:rPr b="1">
                <a:solidFill>
                  <a:srgbClr val="0070C0"/>
                </a:solidFill>
              </a:rPr>
              <a:t> busybox</a:t>
            </a:r>
          </a:p>
          <a:p>
            <a:pPr>
              <a:defRPr sz="1400">
                <a:solidFill>
                  <a:srgbClr val="942192"/>
                </a:solidFill>
                <a:latin typeface="Verdana"/>
                <a:ea typeface="Verdana"/>
                <a:cs typeface="Verdana"/>
                <a:sym typeface="Verdana"/>
              </a:defRPr>
            </a:pPr>
            <a:r>
              <a:t>2227</a:t>
            </a:r>
          </a:p>
          <a:p>
            <a:pPr>
              <a:defRPr b="0" sz="14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kill -9 </a:t>
            </a:r>
            <a:r>
              <a:rPr b="1">
                <a:solidFill>
                  <a:srgbClr val="942192"/>
                </a:solidFill>
              </a:rPr>
              <a:t>2227</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0"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設計 </a:t>
            </a:r>
            <a:r>
              <a:rPr b="1" sz="2800">
                <a:latin typeface="Verdana"/>
                <a:ea typeface="Verdana"/>
                <a:cs typeface="Verdana"/>
                <a:sym typeface="Verdana"/>
              </a:rPr>
              <a:t>CGI</a:t>
            </a:r>
            <a:r>
              <a:rPr sz="3000">
                <a:latin typeface="Verdana"/>
                <a:ea typeface="Verdana"/>
                <a:cs typeface="Verdana"/>
                <a:sym typeface="Verdana"/>
              </a:rPr>
              <a:t> </a:t>
            </a:r>
            <a:r>
              <a:t>程式</a:t>
            </a:r>
          </a:p>
        </p:txBody>
      </p:sp>
      <p:sp>
        <p:nvSpPr>
          <p:cNvPr id="701" name="$ nano  www/cgi-bin/kungfu…"/>
          <p:cNvSpPr txBox="1"/>
          <p:nvPr/>
        </p:nvSpPr>
        <p:spPr>
          <a:xfrm>
            <a:off x="874601" y="1160782"/>
            <a:ext cx="7310660" cy="5069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a:t>
            </a:r>
            <a:r>
              <a:rPr b="1">
                <a:solidFill>
                  <a:srgbClr val="0070C0"/>
                </a:solidFill>
              </a:rPr>
              <a:t> nano  www/cgi-bin/kungfu</a:t>
            </a:r>
            <a:endParaRPr b="1">
              <a:solidFill>
                <a:srgbClr val="0070C0"/>
              </a:solidFill>
            </a:endParaRPr>
          </a:p>
          <a:p>
            <a:pPr>
              <a:defRPr b="0" sz="1500">
                <a:solidFill>
                  <a:srgbClr val="C00000"/>
                </a:solidFill>
                <a:latin typeface="Verdana"/>
                <a:ea typeface="Verdana"/>
                <a:cs typeface="Verdana"/>
                <a:sym typeface="Verdana"/>
              </a:defRPr>
            </a:pPr>
            <a:r>
              <a:t>#!/bin/sh</a:t>
            </a:r>
          </a:p>
          <a:p>
            <a:pPr>
              <a:defRPr b="0" sz="1500">
                <a:solidFill>
                  <a:srgbClr val="C00000"/>
                </a:solidFill>
                <a:latin typeface="Verdana"/>
                <a:ea typeface="Verdana"/>
                <a:cs typeface="Verdana"/>
                <a:sym typeface="Verdana"/>
              </a:defRPr>
            </a:pPr>
            <a:r>
              <a:t>echo "Content-type: text/html; charset=utf-8"</a:t>
            </a:r>
          </a:p>
          <a:p>
            <a:pPr>
              <a:defRPr b="0" sz="1500">
                <a:solidFill>
                  <a:srgbClr val="C00000"/>
                </a:solidFill>
                <a:latin typeface="Verdana"/>
                <a:ea typeface="Verdana"/>
                <a:cs typeface="Verdana"/>
                <a:sym typeface="Verdana"/>
              </a:defRPr>
            </a:pPr>
            <a:r>
              <a:t>echo ""</a:t>
            </a:r>
          </a:p>
          <a:p>
            <a:pPr>
              <a:defRPr b="0" sz="1500">
                <a:solidFill>
                  <a:srgbClr val="C00000"/>
                </a:solidFill>
                <a:latin typeface="Verdana"/>
                <a:ea typeface="Verdana"/>
                <a:cs typeface="Verdana"/>
                <a:sym typeface="Verdana"/>
              </a:defRPr>
            </a:pPr>
            <a:r>
              <a:t>parm=$(echo $QUERY_STRING | tr '&amp;' ' ')</a:t>
            </a:r>
          </a:p>
          <a:p>
            <a:pPr>
              <a:defRPr b="0" sz="1500">
                <a:solidFill>
                  <a:srgbClr val="C00000"/>
                </a:solidFill>
                <a:latin typeface="Verdana"/>
                <a:ea typeface="Verdana"/>
                <a:cs typeface="Verdana"/>
                <a:sym typeface="Verdana"/>
              </a:defRPr>
            </a:pPr>
            <a:r>
              <a:t>echo $parm</a:t>
            </a:r>
          </a:p>
          <a:p>
            <a:pPr>
              <a:defRPr b="0" sz="1500">
                <a:solidFill>
                  <a:srgbClr val="C00000"/>
                </a:solidFill>
                <a:latin typeface="Verdana"/>
                <a:ea typeface="Verdana"/>
                <a:cs typeface="Verdana"/>
                <a:sym typeface="Verdana"/>
              </a:defRPr>
            </a:pPr>
            <a:r>
              <a:t>echo ""</a:t>
            </a:r>
            <a:endParaRPr b="1">
              <a:solidFill>
                <a:srgbClr val="0070C0"/>
              </a:solidFill>
            </a:endParaRPr>
          </a:p>
          <a:p>
            <a:pPr>
              <a:defRPr b="0" sz="10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a:t>
            </a:r>
            <a:r>
              <a:rPr b="1">
                <a:solidFill>
                  <a:srgbClr val="0070C0"/>
                </a:solidFill>
              </a:rPr>
              <a:t> chmod +x  www/cgi-bin/kungfu</a:t>
            </a:r>
            <a:endParaRPr b="1">
              <a:solidFill>
                <a:srgbClr val="0070C0"/>
              </a:solidFill>
            </a:endParaRPr>
          </a:p>
          <a:p>
            <a:pPr>
              <a:defRPr b="0" sz="16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rPr sz="1800">
                <a:latin typeface="標楷體"/>
                <a:ea typeface="標楷體"/>
                <a:cs typeface="標楷體"/>
                <a:sym typeface="標楷體"/>
              </a:rPr>
              <a:t>啟動</a:t>
            </a:r>
            <a:r>
              <a:t> HTTP Daemon</a:t>
            </a: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busybox httpd -p 8888 -h ~/www</a:t>
            </a:r>
            <a:endParaRPr b="1">
              <a:solidFill>
                <a:srgbClr val="0070C0"/>
              </a:solidFill>
            </a:endParaRPr>
          </a:p>
          <a:p>
            <a:pPr>
              <a:defRPr b="0" sz="1000">
                <a:solidFill>
                  <a:srgbClr val="C00000"/>
                </a:solidFill>
                <a:latin typeface="Verdana"/>
                <a:ea typeface="Verdana"/>
                <a:cs typeface="Verdana"/>
                <a:sym typeface="Verdana"/>
              </a:defRPr>
            </a:pP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curl 'http://localhost:8888/cgi-bin/kungfu?name=car&amp;size=small'</a:t>
            </a:r>
          </a:p>
          <a:p>
            <a:pPr>
              <a:defRPr b="0" sz="1600">
                <a:solidFill>
                  <a:srgbClr val="C00000"/>
                </a:solidFill>
                <a:latin typeface="Verdana"/>
                <a:ea typeface="Verdana"/>
                <a:cs typeface="Verdana"/>
                <a:sym typeface="Verdana"/>
              </a:defRPr>
            </a:pPr>
            <a:r>
              <a:t>name=car size=small</a:t>
            </a:r>
          </a:p>
          <a:p>
            <a:pPr>
              <a:defRPr b="0" sz="1000">
                <a:latin typeface="Andale Mono"/>
                <a:ea typeface="Andale Mono"/>
                <a:cs typeface="Andale Mono"/>
                <a:sym typeface="Andale Mono"/>
              </a:defRPr>
            </a:pPr>
          </a:p>
          <a:p>
            <a:pPr>
              <a:defRPr b="0" sz="1000">
                <a:latin typeface="Andale Mono"/>
                <a:ea typeface="Andale Mono"/>
                <a:cs typeface="Andale Mono"/>
                <a:sym typeface="Andale Mono"/>
              </a:defRPr>
            </a:pPr>
          </a:p>
          <a:p>
            <a:pPr>
              <a:defRPr b="0">
                <a:latin typeface="Andale Mono"/>
                <a:ea typeface="Andale Mono"/>
                <a:cs typeface="Andale Mono"/>
                <a:sym typeface="Andale Mono"/>
              </a:defRPr>
            </a:pPr>
            <a:r>
              <a:rPr>
                <a:solidFill>
                  <a:srgbClr val="C00000"/>
                </a:solidFill>
                <a:latin typeface="標楷體"/>
                <a:ea typeface="標楷體"/>
                <a:cs typeface="標楷體"/>
                <a:sym typeface="標楷體"/>
              </a:rPr>
              <a:t>關閉 </a:t>
            </a:r>
            <a:r>
              <a:rPr sz="1600">
                <a:solidFill>
                  <a:srgbClr val="C00000"/>
                </a:solidFill>
                <a:latin typeface="Verdana"/>
                <a:ea typeface="Verdana"/>
                <a:cs typeface="Verdana"/>
                <a:sym typeface="Verdana"/>
              </a:rPr>
              <a:t>HTTP Daemon</a:t>
            </a:r>
            <a:endParaRPr b="1" sz="1600">
              <a:solidFill>
                <a:srgbClr val="0070C0"/>
              </a:solidFill>
              <a:latin typeface="Verdana"/>
              <a:ea typeface="Verdana"/>
              <a:cs typeface="Verdana"/>
              <a:sym typeface="Verdana"/>
            </a:endParaRPr>
          </a:p>
          <a:p>
            <a:pPr>
              <a:defRPr b="0" sz="1600">
                <a:solidFill>
                  <a:srgbClr val="C00000"/>
                </a:solidFill>
                <a:latin typeface="Verdana"/>
                <a:ea typeface="Verdana"/>
                <a:cs typeface="Verdana"/>
                <a:sym typeface="Verdana"/>
              </a:defRPr>
            </a:pPr>
            <a:r>
              <a:t>$ </a:t>
            </a:r>
            <a:r>
              <a:rPr b="1">
                <a:solidFill>
                  <a:srgbClr val="0070C0"/>
                </a:solidFill>
              </a:rPr>
              <a:t>ps aux | pgrep busybox</a:t>
            </a:r>
            <a:endParaRPr b="1">
              <a:solidFill>
                <a:srgbClr val="0070C0"/>
              </a:solidFill>
            </a:endParaRPr>
          </a:p>
          <a:p>
            <a:pPr>
              <a:defRPr sz="1400">
                <a:solidFill>
                  <a:srgbClr val="942192"/>
                </a:solidFill>
                <a:latin typeface="Verdana"/>
                <a:ea typeface="Verdana"/>
                <a:cs typeface="Verdana"/>
                <a:sym typeface="Verdana"/>
              </a:defRPr>
            </a:pPr>
            <a:r>
              <a:t>2227</a:t>
            </a:r>
          </a:p>
          <a:p>
            <a:pPr>
              <a:defRPr b="0" sz="1000">
                <a:solidFill>
                  <a:srgbClr val="C00000"/>
                </a:solidFill>
                <a:latin typeface="Verdana"/>
                <a:ea typeface="Verdana"/>
                <a:cs typeface="Verdana"/>
                <a:sym typeface="Verdana"/>
              </a:defRPr>
            </a:pPr>
          </a:p>
          <a:p>
            <a:pPr>
              <a:defRPr b="0" sz="1600">
                <a:solidFill>
                  <a:srgbClr val="C00000"/>
                </a:solidFill>
                <a:latin typeface="Verdana"/>
                <a:ea typeface="Verdana"/>
                <a:cs typeface="Verdana"/>
                <a:sym typeface="Verdana"/>
              </a:defRPr>
            </a:pPr>
            <a:r>
              <a:t>$ </a:t>
            </a:r>
            <a:r>
              <a:rPr b="1">
                <a:solidFill>
                  <a:srgbClr val="0070C0"/>
                </a:solidFill>
              </a:rPr>
              <a:t>kill -9 </a:t>
            </a:r>
            <a:r>
              <a:rPr b="1">
                <a:solidFill>
                  <a:srgbClr val="942192"/>
                </a:solidFill>
              </a:rPr>
              <a:t>2227</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5"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設定 </a:t>
            </a:r>
            <a:r>
              <a:rPr b="1" sz="2800">
                <a:latin typeface="Verdana"/>
                <a:ea typeface="Verdana"/>
                <a:cs typeface="Verdana"/>
                <a:sym typeface="Verdana"/>
              </a:rPr>
              <a:t>HTTP Daemon MIME</a:t>
            </a:r>
          </a:p>
        </p:txBody>
      </p:sp>
      <p:sp>
        <p:nvSpPr>
          <p:cNvPr id="706" name="$ nano www/httpd.conf…"/>
          <p:cNvSpPr txBox="1"/>
          <p:nvPr/>
        </p:nvSpPr>
        <p:spPr>
          <a:xfrm>
            <a:off x="874601" y="1208816"/>
            <a:ext cx="7310660" cy="2834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C00000"/>
                </a:solidFill>
                <a:latin typeface="Verdana"/>
                <a:ea typeface="Verdana"/>
                <a:cs typeface="Verdana"/>
                <a:sym typeface="Verdana"/>
              </a:defRPr>
            </a:pPr>
            <a:r>
              <a:t>$ </a:t>
            </a:r>
            <a:r>
              <a:rPr b="1">
                <a:solidFill>
                  <a:srgbClr val="0070C0"/>
                </a:solidFill>
              </a:rPr>
              <a:t>nano www/httpd.conf </a:t>
            </a:r>
          </a:p>
          <a:p>
            <a:pPr>
              <a:defRPr b="0" sz="1400">
                <a:solidFill>
                  <a:srgbClr val="C00000"/>
                </a:solidFill>
                <a:latin typeface="Verdana"/>
                <a:ea typeface="Verdana"/>
                <a:cs typeface="Verdana"/>
                <a:sym typeface="Verdana"/>
              </a:defRPr>
            </a:pPr>
            <a:r>
              <a:t>.htm:text/html</a:t>
            </a:r>
          </a:p>
          <a:p>
            <a:pPr>
              <a:defRPr b="0" sz="1400">
                <a:solidFill>
                  <a:srgbClr val="C00000"/>
                </a:solidFill>
                <a:latin typeface="Verdana"/>
                <a:ea typeface="Verdana"/>
                <a:cs typeface="Verdana"/>
                <a:sym typeface="Verdana"/>
              </a:defRPr>
            </a:pPr>
            <a:r>
              <a:t>.html:text/html</a:t>
            </a:r>
          </a:p>
          <a:p>
            <a:pPr>
              <a:defRPr b="0" sz="1400">
                <a:solidFill>
                  <a:srgbClr val="C00000"/>
                </a:solidFill>
                <a:latin typeface="Verdana"/>
                <a:ea typeface="Verdana"/>
                <a:cs typeface="Verdana"/>
                <a:sym typeface="Verdana"/>
              </a:defRPr>
            </a:pPr>
            <a:r>
              <a:t>.txt:text/plain</a:t>
            </a:r>
          </a:p>
          <a:p>
            <a:pPr>
              <a:defRPr b="0" sz="1400">
                <a:solidFill>
                  <a:srgbClr val="C00000"/>
                </a:solidFill>
                <a:latin typeface="Verdana"/>
                <a:ea typeface="Verdana"/>
                <a:cs typeface="Verdana"/>
                <a:sym typeface="Verdana"/>
              </a:defRPr>
            </a:pPr>
            <a:r>
              <a:t>.xml:text/xml</a:t>
            </a:r>
          </a:p>
          <a:p>
            <a:pPr>
              <a:defRPr b="0" sz="1400">
                <a:solidFill>
                  <a:srgbClr val="C00000"/>
                </a:solidFill>
                <a:latin typeface="Verdana"/>
                <a:ea typeface="Verdana"/>
                <a:cs typeface="Verdana"/>
                <a:sym typeface="Verdana"/>
              </a:defRPr>
            </a:pPr>
            <a:r>
              <a:t>.xsl:text/xsl</a:t>
            </a:r>
            <a:endParaRPr b="1" sz="1600">
              <a:solidFill>
                <a:srgbClr val="0070C0"/>
              </a:solidFill>
            </a:endParaRPr>
          </a:p>
          <a:p>
            <a:pPr>
              <a:defRPr b="0" sz="1400">
                <a:solidFill>
                  <a:srgbClr val="C00000"/>
                </a:solidFill>
                <a:latin typeface="Verdana"/>
                <a:ea typeface="Verdana"/>
                <a:cs typeface="Verdana"/>
                <a:sym typeface="Verdana"/>
              </a:defRPr>
            </a:pPr>
            <a:r>
              <a:t>.xslt:text/xslt</a:t>
            </a: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a:defRPr b="0" sz="1400">
                <a:latin typeface="Verdana"/>
                <a:ea typeface="Verdana"/>
                <a:cs typeface="Verdana"/>
                <a:sym typeface="Verdana"/>
              </a:defRPr>
            </a:pPr>
            <a:endParaRPr b="1" sz="1600">
              <a:solidFill>
                <a:srgbClr val="0070C0"/>
              </a:solidFill>
            </a:endParaRPr>
          </a:p>
          <a:p>
            <a:pPr>
              <a:defRPr b="0" sz="1600">
                <a:solidFill>
                  <a:srgbClr val="C00000"/>
                </a:solidFill>
                <a:latin typeface="Verdana"/>
                <a:ea typeface="Verdana"/>
                <a:cs typeface="Verdana"/>
                <a:sym typeface="Verdana"/>
              </a:defRPr>
            </a:pPr>
            <a:r>
              <a:rPr sz="1800">
                <a:latin typeface="標楷體"/>
                <a:ea typeface="標楷體"/>
                <a:cs typeface="標楷體"/>
                <a:sym typeface="標楷體"/>
              </a:rPr>
              <a:t>啟動</a:t>
            </a:r>
            <a:r>
              <a:t> HTTP Daemon</a:t>
            </a:r>
            <a:endParaRPr b="1">
              <a:solidFill>
                <a:srgbClr val="0070C0"/>
              </a:solidFill>
            </a:endParaRPr>
          </a:p>
          <a:p>
            <a:pPr>
              <a:defRPr b="0" sz="1600">
                <a:solidFill>
                  <a:srgbClr val="C00000"/>
                </a:solidFill>
                <a:latin typeface="Verdana"/>
                <a:ea typeface="Verdana"/>
                <a:cs typeface="Verdana"/>
                <a:sym typeface="Verdana"/>
              </a:defRPr>
            </a:pPr>
            <a:r>
              <a:t>$ </a:t>
            </a:r>
            <a:r>
              <a:rPr b="1">
                <a:solidFill>
                  <a:srgbClr val="0070C0"/>
                </a:solidFill>
              </a:rPr>
              <a:t>busybox httpd -p 8888 -h ~/www  -c ~/www/httpd.conf</a:t>
            </a:r>
            <a:endParaRPr b="1">
              <a:solidFill>
                <a:srgbClr val="0070C0"/>
              </a:solidFill>
            </a:endParaR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0" name="顯示程序資訊"/>
          <p:cNvSpPr txBox="1"/>
          <p:nvPr>
            <p:ph type="title" idx="4294967295"/>
          </p:nvPr>
        </p:nvSpPr>
        <p:spPr>
          <a:xfrm>
            <a:off x="830261" y="0"/>
            <a:ext cx="7399340" cy="841375"/>
          </a:xfrm>
          <a:prstGeom prst="rect">
            <a:avLst/>
          </a:prstGeom>
        </p:spPr>
        <p:txBody>
          <a:bodyPr lIns="0" tIns="0" rIns="0" bIns="0"/>
          <a:lstStyle/>
          <a:p>
            <a:pPr algn="l">
              <a:lnSpc>
                <a:spcPct val="85000"/>
              </a:lnSpc>
              <a:defRPr sz="3200">
                <a:latin typeface="標楷體"/>
                <a:ea typeface="標楷體"/>
                <a:cs typeface="標楷體"/>
                <a:sym typeface="標楷體"/>
              </a:defRPr>
            </a:pPr>
            <a:r>
              <a:t>顯示 </a:t>
            </a:r>
            <a:r>
              <a:rPr b="1" sz="2800">
                <a:latin typeface="Verdana"/>
                <a:ea typeface="Verdana"/>
                <a:cs typeface="Verdana"/>
                <a:sym typeface="Verdana"/>
              </a:rPr>
              <a:t>XML</a:t>
            </a:r>
            <a:r>
              <a:rPr sz="3000">
                <a:latin typeface="Verdana"/>
                <a:ea typeface="Verdana"/>
                <a:cs typeface="Verdana"/>
                <a:sym typeface="Verdana"/>
              </a:rPr>
              <a:t> </a:t>
            </a:r>
            <a:r>
              <a:t>資訊檔</a:t>
            </a:r>
          </a:p>
        </p:txBody>
      </p:sp>
      <p:sp>
        <p:nvSpPr>
          <p:cNvPr id="711" name="啟動 Firefox 瀏覽器"/>
          <p:cNvSpPr txBox="1"/>
          <p:nvPr/>
        </p:nvSpPr>
        <p:spPr>
          <a:xfrm>
            <a:off x="985524" y="1365100"/>
            <a:ext cx="3612213" cy="370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000">
                <a:solidFill>
                  <a:srgbClr val="C00000"/>
                </a:solidFill>
                <a:latin typeface="標楷體"/>
                <a:ea typeface="標楷體"/>
                <a:cs typeface="標楷體"/>
                <a:sym typeface="標楷體"/>
              </a:defRPr>
            </a:pPr>
            <a:r>
              <a:t>啟動 </a:t>
            </a:r>
            <a:r>
              <a:rPr sz="1800">
                <a:latin typeface="Verdana"/>
                <a:ea typeface="Verdana"/>
                <a:cs typeface="Verdana"/>
                <a:sym typeface="Verdana"/>
              </a:rPr>
              <a:t>Firefox</a:t>
            </a:r>
            <a:r>
              <a:t> 瀏覽器</a:t>
            </a:r>
          </a:p>
        </p:txBody>
      </p:sp>
      <p:pic>
        <p:nvPicPr>
          <p:cNvPr id="712" name="影像" descr="影像"/>
          <p:cNvPicPr>
            <a:picLocks noChangeAspect="1"/>
          </p:cNvPicPr>
          <p:nvPr/>
        </p:nvPicPr>
        <p:blipFill>
          <a:blip r:embed="rId3">
            <a:extLst/>
          </a:blip>
          <a:stretch>
            <a:fillRect/>
          </a:stretch>
        </p:blipFill>
        <p:spPr>
          <a:xfrm>
            <a:off x="1036992" y="1800709"/>
            <a:ext cx="6985878" cy="4145582"/>
          </a:xfrm>
          <a:prstGeom prst="rect">
            <a:avLst/>
          </a:prstGeom>
          <a:ln w="12700">
            <a:solidFill>
              <a:srgbClr val="000000"/>
            </a:solidFill>
            <a:miter lim="400000"/>
          </a:ln>
        </p:spPr>
      </p:pic>
      <p:sp>
        <p:nvSpPr>
          <p:cNvPr id="713" name="圓角矩形"/>
          <p:cNvSpPr/>
          <p:nvPr/>
        </p:nvSpPr>
        <p:spPr>
          <a:xfrm>
            <a:off x="3162300" y="2501900"/>
            <a:ext cx="1181646" cy="345436"/>
          </a:xfrm>
          <a:prstGeom prst="roundRect">
            <a:avLst>
              <a:gd name="adj" fmla="val 50000"/>
            </a:avLst>
          </a:prstGeom>
          <a:ln w="25400">
            <a:solidFill>
              <a:srgbClr val="FF2600"/>
            </a:solidFill>
          </a:ln>
        </p:spPr>
        <p:txBody>
          <a:bodyPr lIns="45718" tIns="45718" rIns="45718" bIns="45718" anchor="ctr"/>
          <a:lstStyle/>
          <a:p>
            <a:pPr/>
          </a:p>
        </p:txBody>
      </p:sp>
      <p:sp>
        <p:nvSpPr>
          <p:cNvPr id="714" name="線條"/>
          <p:cNvSpPr/>
          <p:nvPr/>
        </p:nvSpPr>
        <p:spPr>
          <a:xfrm flipH="1" flipV="1">
            <a:off x="4267199" y="2857500"/>
            <a:ext cx="602628" cy="360222"/>
          </a:xfrm>
          <a:prstGeom prst="line">
            <a:avLst/>
          </a:prstGeom>
          <a:ln w="25400">
            <a:solidFill>
              <a:srgbClr val="FF2600"/>
            </a:solidFill>
            <a:tailEnd type="triangle"/>
          </a:ln>
        </p:spPr>
        <p:txBody>
          <a:bodyPr lIns="45718" tIns="45718" rIns="45718" bIns="45718"/>
          <a:lstStyle/>
          <a:p>
            <a:pPr/>
          </a:p>
        </p:txBody>
      </p:sp>
      <p:sp>
        <p:nvSpPr>
          <p:cNvPr id="715" name="ddg52 虛擬主機的 IP 位址"/>
          <p:cNvSpPr txBox="1"/>
          <p:nvPr/>
        </p:nvSpPr>
        <p:spPr>
          <a:xfrm>
            <a:off x="3897631" y="3256281"/>
            <a:ext cx="3141553" cy="3835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0" sz="2000">
                <a:solidFill>
                  <a:srgbClr val="C00000"/>
                </a:solidFill>
                <a:latin typeface="標楷體"/>
                <a:ea typeface="標楷體"/>
                <a:cs typeface="標楷體"/>
                <a:sym typeface="標楷體"/>
              </a:defRPr>
            </a:pPr>
            <a:r>
              <a:rPr sz="1900">
                <a:latin typeface="Verdana"/>
                <a:ea typeface="Verdana"/>
                <a:cs typeface="Verdana"/>
                <a:sym typeface="Verdana"/>
              </a:rPr>
              <a:t>ddg52</a:t>
            </a:r>
            <a:r>
              <a:t> 虛擬主機的 </a:t>
            </a:r>
            <a:r>
              <a:rPr sz="1900">
                <a:latin typeface="Verdana"/>
                <a:ea typeface="Verdana"/>
                <a:cs typeface="Verdana"/>
                <a:sym typeface="Verdana"/>
              </a:rPr>
              <a:t>IP</a:t>
            </a:r>
            <a:r>
              <a:t> 位址</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9" name="標題 1"/>
          <p:cNvSpPr txBox="1"/>
          <p:nvPr/>
        </p:nvSpPr>
        <p:spPr>
          <a:xfrm>
            <a:off x="1055706" y="3161031"/>
            <a:ext cx="7284647" cy="11074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3400">
                <a:solidFill>
                  <a:srgbClr val="C00000"/>
                </a:solidFill>
                <a:latin typeface="標楷體"/>
                <a:ea typeface="標楷體"/>
                <a:cs typeface="標楷體"/>
                <a:sym typeface="標楷體"/>
              </a:defRPr>
            </a:pPr>
            <a:r>
              <a:t>是否有降低網站建置 </a:t>
            </a:r>
            <a:r>
              <a:rPr sz="3200">
                <a:latin typeface="Verdana"/>
                <a:ea typeface="Verdana"/>
                <a:cs typeface="Verdana"/>
                <a:sym typeface="Verdana"/>
              </a:rPr>
              <a:t>Human error</a:t>
            </a:r>
            <a:r>
              <a:t> 發生率的解決方案嗎 </a:t>
            </a:r>
            <a:r>
              <a:rPr>
                <a:latin typeface="Verdana"/>
                <a:ea typeface="Verdana"/>
                <a:cs typeface="Verdana"/>
                <a:sym typeface="Verdana"/>
              </a:rPr>
              <a:t>?</a:t>
            </a:r>
          </a:p>
        </p:txBody>
      </p:sp>
      <p:sp>
        <p:nvSpPr>
          <p:cNvPr id="720" name="標題 1"/>
          <p:cNvSpPr txBox="1"/>
          <p:nvPr/>
        </p:nvSpPr>
        <p:spPr>
          <a:xfrm>
            <a:off x="4663109" y="1284992"/>
            <a:ext cx="1609300" cy="79387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nSpc>
                <a:spcPts val="5800"/>
              </a:lnSpc>
              <a:defRPr b="0" sz="5400">
                <a:solidFill>
                  <a:srgbClr val="C00000"/>
                </a:solidFill>
                <a:latin typeface="標楷體"/>
                <a:ea typeface="標楷體"/>
                <a:cs typeface="標楷體"/>
                <a:sym typeface="標楷體"/>
              </a:defRPr>
            </a:lvl1pPr>
          </a:lstStyle>
          <a:p>
            <a:pPr/>
            <a:r>
              <a:t>討論</a:t>
            </a:r>
          </a:p>
        </p:txBody>
      </p:sp>
      <p:pic>
        <p:nvPicPr>
          <p:cNvPr id="721" name="Picture 2" descr="Picture 2"/>
          <p:cNvPicPr>
            <a:picLocks noChangeAspect="1"/>
          </p:cNvPicPr>
          <p:nvPr/>
        </p:nvPicPr>
        <p:blipFill>
          <a:blip r:embed="rId3">
            <a:extLst/>
          </a:blip>
          <a:stretch>
            <a:fillRect/>
          </a:stretch>
        </p:blipFill>
        <p:spPr>
          <a:xfrm>
            <a:off x="2747422" y="862617"/>
            <a:ext cx="1697278" cy="144174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5" name="標題 3"/>
          <p:cNvSpPr txBox="1"/>
          <p:nvPr>
            <p:ph type="title"/>
          </p:nvPr>
        </p:nvSpPr>
        <p:spPr>
          <a:xfrm>
            <a:off x="533399" y="224038"/>
            <a:ext cx="7802565" cy="838201"/>
          </a:xfrm>
          <a:prstGeom prst="rect">
            <a:avLst/>
          </a:prstGeom>
        </p:spPr>
        <p:txBody>
          <a:bodyPr/>
          <a:lstStyle/>
          <a:p>
            <a:pPr>
              <a:defRPr b="1" sz="4000">
                <a:latin typeface="Verdana"/>
                <a:ea typeface="Verdana"/>
                <a:cs typeface="Verdana"/>
                <a:sym typeface="Verdana"/>
              </a:defRPr>
            </a:pPr>
            <a:r>
              <a:rPr b="0" sz="4400">
                <a:latin typeface="標楷體"/>
                <a:ea typeface="標楷體"/>
                <a:cs typeface="標楷體"/>
                <a:sym typeface="標楷體"/>
              </a:rPr>
              <a:t>認識 </a:t>
            </a:r>
            <a:r>
              <a:t>Docker </a:t>
            </a:r>
            <a:r>
              <a:rPr b="0" sz="4400">
                <a:latin typeface="標楷體"/>
                <a:ea typeface="標楷體"/>
                <a:cs typeface="標楷體"/>
                <a:sym typeface="標楷體"/>
              </a:rPr>
              <a:t>軟體貨櫃</a:t>
            </a:r>
          </a:p>
        </p:txBody>
      </p:sp>
      <p:sp>
        <p:nvSpPr>
          <p:cNvPr id="726" name="矩形 1"/>
          <p:cNvSpPr txBox="1"/>
          <p:nvPr/>
        </p:nvSpPr>
        <p:spPr>
          <a:xfrm>
            <a:off x="3683503" y="2307932"/>
            <a:ext cx="5258699" cy="373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solidFill>
                  <a:srgbClr val="C00000"/>
                </a:solidFill>
                <a:latin typeface="Verdana"/>
                <a:ea typeface="Verdana"/>
                <a:cs typeface="Verdana"/>
                <a:sym typeface="Verdana"/>
              </a:defRPr>
            </a:pPr>
            <a:r>
              <a:t>Docker</a:t>
            </a:r>
            <a:r>
              <a:rPr b="0">
                <a:latin typeface="標楷體"/>
                <a:ea typeface="標楷體"/>
                <a:cs typeface="標楷體"/>
                <a:sym typeface="標楷體"/>
              </a:rPr>
              <a:t> 使用的 </a:t>
            </a:r>
            <a:r>
              <a:t>Linux</a:t>
            </a:r>
            <a:r>
              <a:rPr b="0">
                <a:latin typeface="標楷體"/>
                <a:ea typeface="標楷體"/>
                <a:cs typeface="標楷體"/>
                <a:sym typeface="標楷體"/>
              </a:rPr>
              <a:t> 核心模組功能有下列各項：</a:t>
            </a:r>
            <a:endParaRPr b="0"/>
          </a:p>
          <a:p>
            <a:pPr>
              <a:spcBef>
                <a:spcPts val="600"/>
              </a:spcBef>
              <a:defRPr b="0">
                <a:solidFill>
                  <a:srgbClr val="C00000"/>
                </a:solidFill>
                <a:latin typeface="Verdana"/>
                <a:ea typeface="Verdana"/>
                <a:cs typeface="Verdana"/>
                <a:sym typeface="Verdana"/>
              </a:defRPr>
            </a:pPr>
            <a:r>
              <a:rPr sz="1600"/>
              <a:t>1. Namespace -</a:t>
            </a:r>
            <a:r>
              <a:t> </a:t>
            </a:r>
            <a:r>
              <a:rPr>
                <a:latin typeface="標楷體"/>
                <a:ea typeface="標楷體"/>
                <a:cs typeface="標楷體"/>
                <a:sym typeface="標楷體"/>
              </a:rPr>
              <a:t>用來隔離不同 </a:t>
            </a:r>
            <a:r>
              <a:rPr sz="1600"/>
              <a:t>Container</a:t>
            </a:r>
            <a:r>
              <a:t> </a:t>
            </a:r>
            <a:r>
              <a:rPr>
                <a:latin typeface="標楷體"/>
                <a:ea typeface="標楷體"/>
                <a:cs typeface="標楷體"/>
                <a:sym typeface="標楷體"/>
              </a:rPr>
              <a:t>的執行空間</a:t>
            </a:r>
            <a:endParaRPr>
              <a:latin typeface="標楷體"/>
              <a:ea typeface="標楷體"/>
              <a:cs typeface="標楷體"/>
              <a:sym typeface="標楷體"/>
            </a:endParaRPr>
          </a:p>
          <a:p>
            <a:pPr>
              <a:spcBef>
                <a:spcPts val="600"/>
              </a:spcBef>
              <a:defRPr b="0">
                <a:solidFill>
                  <a:srgbClr val="C00000"/>
                </a:solidFill>
                <a:latin typeface="Verdana"/>
                <a:ea typeface="Verdana"/>
                <a:cs typeface="Verdana"/>
                <a:sym typeface="Verdana"/>
              </a:defRPr>
            </a:pPr>
            <a:r>
              <a:rPr sz="1600"/>
              <a:t>2. Cgroup - </a:t>
            </a:r>
            <a:r>
              <a:rPr>
                <a:latin typeface="標楷體"/>
                <a:ea typeface="標楷體"/>
                <a:cs typeface="標楷體"/>
                <a:sym typeface="標楷體"/>
              </a:rPr>
              <a:t>用來分配硬體資源</a:t>
            </a:r>
          </a:p>
          <a:p>
            <a:pPr>
              <a:spcBef>
                <a:spcPts val="600"/>
              </a:spcBef>
              <a:defRPr b="0">
                <a:solidFill>
                  <a:srgbClr val="C00000"/>
                </a:solidFill>
                <a:latin typeface="Verdana"/>
                <a:ea typeface="Verdana"/>
                <a:cs typeface="Verdana"/>
                <a:sym typeface="Verdana"/>
              </a:defRPr>
            </a:pPr>
            <a:r>
              <a:rPr sz="1600"/>
              <a:t>3. chroot -</a:t>
            </a:r>
            <a:r>
              <a:t> </a:t>
            </a:r>
            <a:r>
              <a:rPr>
                <a:latin typeface="標楷體"/>
                <a:ea typeface="標楷體"/>
                <a:cs typeface="標楷體"/>
                <a:sym typeface="標楷體"/>
              </a:rPr>
              <a:t>針對正在運作的軟體行程和它的子行程，改變它的根目錄</a:t>
            </a:r>
            <a:endParaRPr>
              <a:latin typeface="標楷體"/>
              <a:ea typeface="標楷體"/>
              <a:cs typeface="標楷體"/>
              <a:sym typeface="標楷體"/>
            </a:endParaRPr>
          </a:p>
          <a:p>
            <a:pPr>
              <a:spcBef>
                <a:spcPts val="600"/>
              </a:spcBef>
              <a:defRPr b="0">
                <a:solidFill>
                  <a:srgbClr val="C00000"/>
                </a:solidFill>
                <a:latin typeface="Verdana"/>
                <a:ea typeface="Verdana"/>
                <a:cs typeface="Verdana"/>
                <a:sym typeface="Verdana"/>
              </a:defRPr>
            </a:pPr>
            <a:r>
              <a:rPr sz="1600"/>
              <a:t>4. Bridge (Network) -</a:t>
            </a:r>
            <a:r>
              <a:t> </a:t>
            </a:r>
            <a:r>
              <a:rPr>
                <a:latin typeface="標楷體"/>
                <a:ea typeface="標楷體"/>
                <a:cs typeface="標楷體"/>
                <a:sym typeface="標楷體"/>
              </a:rPr>
              <a:t>建立虛擬網路</a:t>
            </a:r>
            <a:r>
              <a:t>, </a:t>
            </a:r>
            <a:r>
              <a:rPr>
                <a:latin typeface="標楷體"/>
                <a:ea typeface="標楷體"/>
                <a:cs typeface="標楷體"/>
                <a:sym typeface="標楷體"/>
              </a:rPr>
              <a:t>連接不同 </a:t>
            </a:r>
            <a:r>
              <a:rPr sz="1600"/>
              <a:t>Container</a:t>
            </a:r>
            <a:r>
              <a:t> </a:t>
            </a:r>
          </a:p>
          <a:p>
            <a:pPr>
              <a:spcBef>
                <a:spcPts val="600"/>
              </a:spcBef>
              <a:defRPr b="0">
                <a:solidFill>
                  <a:srgbClr val="C00000"/>
                </a:solidFill>
                <a:latin typeface="Verdana"/>
                <a:ea typeface="Verdana"/>
                <a:cs typeface="Verdana"/>
                <a:sym typeface="Verdana"/>
              </a:defRPr>
            </a:pPr>
            <a:r>
              <a:rPr sz="1600"/>
              <a:t>5. Overlay2(chroot) - </a:t>
            </a:r>
            <a:r>
              <a:rPr>
                <a:latin typeface="標楷體"/>
                <a:ea typeface="標楷體"/>
                <a:cs typeface="標楷體"/>
                <a:sym typeface="標楷體"/>
              </a:rPr>
              <a:t>用來建立不同 </a:t>
            </a:r>
            <a:r>
              <a:rPr sz="1600"/>
              <a:t>Container</a:t>
            </a:r>
            <a:r>
              <a:t> </a:t>
            </a:r>
            <a:r>
              <a:rPr>
                <a:latin typeface="標楷體"/>
                <a:ea typeface="標楷體"/>
                <a:cs typeface="標楷體"/>
                <a:sym typeface="標楷體"/>
              </a:rPr>
              <a:t>的檔案系統</a:t>
            </a:r>
          </a:p>
        </p:txBody>
      </p:sp>
      <p:pic>
        <p:nvPicPr>
          <p:cNvPr id="727" name="Picture 2" descr="Picture 2"/>
          <p:cNvPicPr>
            <a:picLocks noChangeAspect="1"/>
          </p:cNvPicPr>
          <p:nvPr/>
        </p:nvPicPr>
        <p:blipFill>
          <a:blip r:embed="rId3">
            <a:extLst/>
          </a:blip>
          <a:srcRect l="51352" t="2845" r="2760" b="16387"/>
          <a:stretch>
            <a:fillRect/>
          </a:stretch>
        </p:blipFill>
        <p:spPr>
          <a:xfrm>
            <a:off x="155351" y="2307932"/>
            <a:ext cx="3474631" cy="3753953"/>
          </a:xfrm>
          <a:prstGeom prst="rect">
            <a:avLst/>
          </a:prstGeom>
          <a:ln w="12700">
            <a:miter lim="400000"/>
          </a:ln>
        </p:spPr>
      </p:pic>
      <p:sp>
        <p:nvSpPr>
          <p:cNvPr id="728" name="很多人都覺得 Docker 是個新技術，其實不然，Docker 除了其開發語言用 go 比較新外，其實它還真不是個新東西，也就是個新瓶裝舊酒的東西，所謂的 The New 「Old Stuff」"/>
          <p:cNvSpPr txBox="1"/>
          <p:nvPr/>
        </p:nvSpPr>
        <p:spPr>
          <a:xfrm>
            <a:off x="217516" y="1260647"/>
            <a:ext cx="8708968" cy="1005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2000">
                <a:solidFill>
                  <a:srgbClr val="C00000"/>
                </a:solidFill>
                <a:latin typeface="標楷體"/>
                <a:ea typeface="標楷體"/>
                <a:cs typeface="標楷體"/>
                <a:sym typeface="標楷體"/>
              </a:defRPr>
            </a:pPr>
            <a:r>
              <a:t>很多人都覺得 </a:t>
            </a:r>
            <a:r>
              <a:rPr>
                <a:latin typeface="Verdana"/>
                <a:ea typeface="Verdana"/>
                <a:cs typeface="Verdana"/>
                <a:sym typeface="Verdana"/>
              </a:rPr>
              <a:t>Docker </a:t>
            </a:r>
            <a:r>
              <a:t>是個新技術，其實不然，</a:t>
            </a:r>
            <a:r>
              <a:rPr>
                <a:latin typeface="Verdana"/>
                <a:ea typeface="Verdana"/>
                <a:cs typeface="Verdana"/>
                <a:sym typeface="Verdana"/>
              </a:rPr>
              <a:t>Docker </a:t>
            </a:r>
            <a:r>
              <a:t>除了其開發語言用 </a:t>
            </a:r>
            <a:r>
              <a:rPr>
                <a:latin typeface="Verdana"/>
                <a:ea typeface="Verdana"/>
                <a:cs typeface="Verdana"/>
                <a:sym typeface="Verdana"/>
              </a:rPr>
              <a:t>go </a:t>
            </a:r>
            <a:r>
              <a:t>比較新外，其實它還真不是個新東西，也就是個新瓶裝舊酒的東西，所謂的 </a:t>
            </a:r>
            <a:r>
              <a:rPr>
                <a:latin typeface="Verdana"/>
                <a:ea typeface="Verdana"/>
                <a:cs typeface="Verdana"/>
                <a:sym typeface="Verdana"/>
              </a:rPr>
              <a:t>The New </a:t>
            </a:r>
            <a:r>
              <a:t>「</a:t>
            </a:r>
            <a:r>
              <a:rPr>
                <a:latin typeface="Verdana"/>
                <a:ea typeface="Verdana"/>
                <a:cs typeface="Verdana"/>
                <a:sym typeface="Verdana"/>
              </a:rPr>
              <a:t>Old Stuff</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2576A_V2">
  <a:themeElements>
    <a:clrScheme name="1_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1_2576A_V2">
      <a:majorFont>
        <a:latin typeface="Arial"/>
        <a:ea typeface="Arial"/>
        <a:cs typeface="Arial"/>
      </a:majorFont>
      <a:minorFont>
        <a:latin typeface="Helvetica"/>
        <a:ea typeface="Helvetica"/>
        <a:cs typeface="Helvetica"/>
      </a:minorFont>
    </a:fontScheme>
    <a:fmtScheme name="1_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2576A_V2">
  <a:themeElements>
    <a:clrScheme name="1_2576A_V2">
      <a:dk1>
        <a:srgbClr val="000000"/>
      </a:dk1>
      <a:lt1>
        <a:srgbClr val="FFFFFF"/>
      </a:lt1>
      <a:dk2>
        <a:srgbClr val="A7A7A7"/>
      </a:dk2>
      <a:lt2>
        <a:srgbClr val="535353"/>
      </a:lt2>
      <a:accent1>
        <a:srgbClr val="8F8F8F"/>
      </a:accent1>
      <a:accent2>
        <a:srgbClr val="8DACD0"/>
      </a:accent2>
      <a:accent3>
        <a:srgbClr val="6E6E6E"/>
      </a:accent3>
      <a:accent4>
        <a:srgbClr val="707070"/>
      </a:accent4>
      <a:accent5>
        <a:srgbClr val="4D4D4D"/>
      </a:accent5>
      <a:accent6>
        <a:srgbClr val="7F9BBC"/>
      </a:accent6>
      <a:hlink>
        <a:srgbClr val="0000FF"/>
      </a:hlink>
      <a:folHlink>
        <a:srgbClr val="FF00FF"/>
      </a:folHlink>
    </a:clrScheme>
    <a:fontScheme name="1_2576A_V2">
      <a:majorFont>
        <a:latin typeface="Arial"/>
        <a:ea typeface="Arial"/>
        <a:cs typeface="Arial"/>
      </a:majorFont>
      <a:minorFont>
        <a:latin typeface="Helvetica"/>
        <a:ea typeface="Helvetica"/>
        <a:cs typeface="Helvetica"/>
      </a:minorFont>
    </a:fontScheme>
    <a:fmtScheme name="1_2576A_V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