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0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0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14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7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30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4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43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06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02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2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41DE-B1F5-40FA-A7AC-AF7D9436043A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D85A-31C2-4932-865B-12FA6B5AB8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0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新增一片網卡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48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再</a:t>
            </a:r>
            <a:r>
              <a:rPr lang="zh-TW" altLang="en-US"/>
              <a:t>啟動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30" y="2944572"/>
            <a:ext cx="1757579" cy="24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71071" y="1174877"/>
            <a:ext cx="6564257" cy="5323254"/>
            <a:chOff x="3271071" y="1174877"/>
            <a:chExt cx="6564257" cy="532325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1071" y="1174877"/>
              <a:ext cx="6564257" cy="532325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271071" y="2107096"/>
              <a:ext cx="1281051" cy="41744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31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07" y="0"/>
            <a:ext cx="9293854" cy="67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7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896" y="735495"/>
            <a:ext cx="775252" cy="1510747"/>
          </a:xfrm>
        </p:spPr>
        <p:txBody>
          <a:bodyPr anchor="t"/>
          <a:lstStyle/>
          <a:p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2357" y="496955"/>
            <a:ext cx="100153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B050"/>
                </a:solidFill>
              </a:rPr>
              <a:t>bigred@gw:~$ </a:t>
            </a:r>
            <a:r>
              <a:rPr lang="en-US" altLang="zh-TW" sz="2000" smtClean="0"/>
              <a:t>ifconfig -a</a:t>
            </a:r>
          </a:p>
          <a:p>
            <a:r>
              <a:rPr lang="en-US" altLang="zh-TW" sz="2000" b="1" smtClean="0">
                <a:solidFill>
                  <a:srgbClr val="FF0000"/>
                </a:solidFill>
              </a:rPr>
              <a:t>ens33: </a:t>
            </a:r>
            <a:r>
              <a:rPr lang="en-US" altLang="zh-TW" sz="2000" smtClean="0"/>
              <a:t>flags=4163&lt;UP,BROADCAST,RUNNING,MULTICAST&gt;  mtu 1500</a:t>
            </a:r>
          </a:p>
          <a:p>
            <a:r>
              <a:rPr lang="en-US" altLang="zh-TW" sz="2000" smtClean="0"/>
              <a:t>        inet </a:t>
            </a:r>
            <a:r>
              <a:rPr lang="en-US" altLang="zh-TW" sz="2000" smtClean="0">
                <a:solidFill>
                  <a:srgbClr val="FF0000"/>
                </a:solidFill>
              </a:rPr>
              <a:t>192.168.1.115 </a:t>
            </a:r>
            <a:r>
              <a:rPr lang="en-US" altLang="zh-TW" sz="2000" smtClean="0"/>
              <a:t> netmask 255.255.255.0  broadcast 192.168.1.255</a:t>
            </a:r>
          </a:p>
          <a:p>
            <a:r>
              <a:rPr lang="en-US" altLang="zh-TW" sz="2000" smtClean="0"/>
              <a:t>        inet6 fe80::20c:29ff:fec7:810d  prefixlen 64  scopeid 0x20&lt;link&gt;</a:t>
            </a:r>
          </a:p>
          <a:p>
            <a:r>
              <a:rPr lang="en-US" altLang="zh-TW" sz="2000" smtClean="0"/>
              <a:t>        inet6 2001:b011:8:d42c:20c:29ff:fec7:810d  prefixlen 64  scopeid 0x0&lt;global&gt;</a:t>
            </a:r>
          </a:p>
          <a:p>
            <a:r>
              <a:rPr lang="en-US" altLang="zh-TW" sz="2000" smtClean="0"/>
              <a:t>        ether 00:0c:29:c7:81:0d  txqueuelen 1000  (Ethernet)</a:t>
            </a:r>
          </a:p>
          <a:p>
            <a:r>
              <a:rPr lang="en-US" altLang="zh-TW" sz="2000" smtClean="0"/>
              <a:t>        RX packets 255  bytes 79820 (79.8 KB)</a:t>
            </a:r>
          </a:p>
          <a:p>
            <a:r>
              <a:rPr lang="en-US" altLang="zh-TW" sz="2000" smtClean="0"/>
              <a:t>        RX errors 0  dropped 0  overruns 0  frame 0</a:t>
            </a:r>
          </a:p>
          <a:p>
            <a:r>
              <a:rPr lang="en-US" altLang="zh-TW" sz="2000" smtClean="0"/>
              <a:t>        TX packets 139  bytes 37330 (37.3 KB)</a:t>
            </a:r>
          </a:p>
          <a:p>
            <a:r>
              <a:rPr lang="en-US" altLang="zh-TW" sz="2000" smtClean="0"/>
              <a:t>        TX errors 0  dropped 0 overruns 0  carrier 0  collisions 0</a:t>
            </a:r>
          </a:p>
          <a:p>
            <a:endParaRPr lang="en-US" altLang="zh-TW" sz="2000" smtClean="0"/>
          </a:p>
          <a:p>
            <a:r>
              <a:rPr lang="en-US" altLang="zh-TW" sz="2000" b="1" smtClean="0">
                <a:solidFill>
                  <a:srgbClr val="FF0000"/>
                </a:solidFill>
              </a:rPr>
              <a:t>ens38: </a:t>
            </a:r>
            <a:r>
              <a:rPr lang="en-US" altLang="zh-TW" sz="2000" smtClean="0"/>
              <a:t>flags=4098&lt;BROADCAST,MULTICAST&gt;  mtu 1500</a:t>
            </a:r>
          </a:p>
          <a:p>
            <a:r>
              <a:rPr lang="en-US" altLang="zh-TW" sz="2000" smtClean="0"/>
              <a:t>        ether 00:0c:29:c7:81:17  txqueuelen 1000  (Ethernet)</a:t>
            </a:r>
          </a:p>
          <a:p>
            <a:r>
              <a:rPr lang="en-US" altLang="zh-TW" sz="2000" smtClean="0"/>
              <a:t>        RX packets 0  bytes 0 (0.0 B)</a:t>
            </a:r>
          </a:p>
          <a:p>
            <a:r>
              <a:rPr lang="en-US" altLang="zh-TW" sz="2000" smtClean="0"/>
              <a:t>        RX errors 0  dropped 0  overruns 0  frame 0</a:t>
            </a:r>
          </a:p>
          <a:p>
            <a:r>
              <a:rPr lang="en-US" altLang="zh-TW" sz="2000" smtClean="0"/>
              <a:t>        TX packets 0  bytes 0 (0.0 B)</a:t>
            </a:r>
          </a:p>
          <a:p>
            <a:r>
              <a:rPr lang="en-US" altLang="zh-TW" sz="2000" smtClean="0"/>
              <a:t>        TX errors 0  dropped 0 overruns 0  carrier 0  collisions 0</a:t>
            </a:r>
          </a:p>
          <a:p>
            <a:endParaRPr lang="en-US" altLang="zh-TW" sz="2000" smtClean="0"/>
          </a:p>
          <a:p>
            <a:r>
              <a:rPr lang="en-US" altLang="zh-TW" sz="2000" smtClean="0"/>
              <a:t>…..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101254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685800" y="1869201"/>
            <a:ext cx="10742043" cy="2127411"/>
            <a:chOff x="626165" y="507541"/>
            <a:chExt cx="10742043" cy="2127411"/>
          </a:xfrm>
        </p:grpSpPr>
        <p:cxnSp>
          <p:nvCxnSpPr>
            <p:cNvPr id="4" name="直線單箭頭接點 3"/>
            <p:cNvCxnSpPr/>
            <p:nvPr/>
          </p:nvCxnSpPr>
          <p:spPr>
            <a:xfrm flipH="1">
              <a:off x="9382539" y="1092316"/>
              <a:ext cx="1152939" cy="100122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10068338" y="507541"/>
              <a:ext cx="11769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smtClean="0">
                  <a:solidFill>
                    <a:srgbClr val="FF0000"/>
                  </a:solidFill>
                </a:rPr>
                <a:t>Tab</a:t>
              </a:r>
              <a:r>
                <a:rPr lang="zh-TW" altLang="en-US" sz="3200" smtClean="0">
                  <a:solidFill>
                    <a:srgbClr val="FF0000"/>
                  </a:solidFill>
                </a:rPr>
                <a:t>鍵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26165" y="1988621"/>
              <a:ext cx="10742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rgbClr val="00B050"/>
                  </a:solidFill>
                </a:rPr>
                <a:t>bigred@gw:~$ </a:t>
              </a:r>
              <a:r>
                <a:rPr lang="en-US" altLang="zh-TW" sz="3600"/>
                <a:t>sudo nano /etc/netplan/00-installer-config.yaml</a:t>
              </a:r>
              <a:endParaRPr lang="zh-TW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75195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既有內容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26" y="1557929"/>
            <a:ext cx="7446844" cy="38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4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改成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99791" y="1848678"/>
            <a:ext cx="67524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smtClean="0"/>
              <a:t>network:</a:t>
            </a:r>
          </a:p>
          <a:p>
            <a:r>
              <a:rPr lang="en-US" altLang="zh-TW" sz="3600" smtClean="0"/>
              <a:t>  ethernets:</a:t>
            </a:r>
          </a:p>
          <a:p>
            <a:r>
              <a:rPr lang="en-US" altLang="zh-TW" sz="3600" smtClean="0"/>
              <a:t>    </a:t>
            </a:r>
            <a:r>
              <a:rPr lang="en-US" altLang="zh-TW" sz="3600" smtClean="0">
                <a:solidFill>
                  <a:srgbClr val="FF0000"/>
                </a:solidFill>
              </a:rPr>
              <a:t>ens33</a:t>
            </a:r>
            <a:r>
              <a:rPr lang="en-US" altLang="zh-TW" sz="3600" smtClean="0"/>
              <a:t>:</a:t>
            </a:r>
          </a:p>
          <a:p>
            <a:r>
              <a:rPr lang="en-US" altLang="zh-TW" sz="3600" smtClean="0"/>
              <a:t>      dhcp4: true</a:t>
            </a:r>
          </a:p>
          <a:p>
            <a:r>
              <a:rPr lang="en-US" altLang="zh-TW" sz="3600" smtClean="0"/>
              <a:t>    </a:t>
            </a:r>
            <a:r>
              <a:rPr lang="en-US" altLang="zh-TW" sz="3600" smtClean="0">
                <a:solidFill>
                  <a:srgbClr val="FF0000"/>
                </a:solidFill>
              </a:rPr>
              <a:t>ens38</a:t>
            </a:r>
            <a:r>
              <a:rPr lang="en-US" altLang="zh-TW" sz="3600" smtClean="0"/>
              <a:t>:</a:t>
            </a:r>
          </a:p>
          <a:p>
            <a:r>
              <a:rPr lang="en-US" altLang="zh-TW" sz="3600" smtClean="0"/>
              <a:t>      dhcp4: no</a:t>
            </a:r>
          </a:p>
          <a:p>
            <a:r>
              <a:rPr lang="en-US" altLang="zh-TW" sz="3600" smtClean="0"/>
              <a:t>      addresses: [192.168.48.</a:t>
            </a:r>
            <a:r>
              <a:rPr lang="en-US" altLang="zh-TW" sz="3600" smtClean="0">
                <a:solidFill>
                  <a:srgbClr val="FF0000"/>
                </a:solidFill>
              </a:rPr>
              <a:t>188</a:t>
            </a:r>
            <a:r>
              <a:rPr lang="en-US" altLang="zh-TW" sz="3600" smtClean="0"/>
              <a:t>/24]</a:t>
            </a:r>
          </a:p>
          <a:p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189430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409" y="464517"/>
            <a:ext cx="10515600" cy="658605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$</a:t>
            </a:r>
            <a:r>
              <a:rPr lang="en-US" altLang="zh-TW" smtClean="0"/>
              <a:t>sudo reboot</a:t>
            </a:r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295503" y="1233488"/>
            <a:ext cx="5859411" cy="5236981"/>
            <a:chOff x="3295503" y="1233488"/>
            <a:chExt cx="5859411" cy="523698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5503" y="1233488"/>
              <a:ext cx="5859411" cy="512698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295503" y="6113417"/>
              <a:ext cx="1668383" cy="3570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3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5285" y="1619159"/>
            <a:ext cx="10866120" cy="4781641"/>
          </a:xfrm>
        </p:spPr>
        <p:txBody>
          <a:bodyPr anchor="t">
            <a:normAutofit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login as: </a:t>
            </a:r>
            <a:r>
              <a:rPr lang="en-US" altLang="zh-TW" smtClean="0"/>
              <a:t>bigred</a:t>
            </a:r>
            <a:br>
              <a:rPr lang="en-US" altLang="zh-TW" smtClean="0"/>
            </a:br>
            <a:r>
              <a:rPr lang="en-US" altLang="zh-TW" smtClean="0">
                <a:solidFill>
                  <a:srgbClr val="00B050"/>
                </a:solidFill>
              </a:rPr>
              <a:t>bigred@192.168.1.115's password</a:t>
            </a:r>
            <a:r>
              <a:rPr lang="en-US" altLang="zh-TW" smtClean="0"/>
              <a:t>:</a:t>
            </a:r>
            <a:br>
              <a:rPr lang="en-US" altLang="zh-TW" smtClean="0"/>
            </a:b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25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57114" cy="557984"/>
          </a:xfrm>
        </p:spPr>
        <p:txBody>
          <a:bodyPr anchor="t">
            <a:normAutofit fontScale="90000"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bigred@gw:~$ </a:t>
            </a:r>
            <a:r>
              <a:rPr lang="en-US" altLang="zh-TW"/>
              <a:t>sudo nano /etc/sysctl.conf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78" y="1191373"/>
            <a:ext cx="8387662" cy="51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8" y="1319279"/>
            <a:ext cx="2483953" cy="2483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361" y="1029805"/>
            <a:ext cx="2514433" cy="251443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60066" y="4070470"/>
            <a:ext cx="53127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/>
              <a:t>ws01(Host </a:t>
            </a:r>
            <a:r>
              <a:rPr lang="en-US" altLang="zh-TW" sz="2800"/>
              <a:t>only)</a:t>
            </a:r>
          </a:p>
          <a:p>
            <a:r>
              <a:rPr lang="en-US" altLang="zh-TW" sz="2800"/>
              <a:t>ens33:</a:t>
            </a:r>
          </a:p>
          <a:p>
            <a:r>
              <a:rPr lang="en-US" altLang="zh-TW" sz="2800"/>
              <a:t>      addresses: [192.168.48.180/24]</a:t>
            </a:r>
          </a:p>
          <a:p>
            <a:r>
              <a:rPr lang="en-US" altLang="zh-TW" sz="2800"/>
              <a:t>      gateway4: 192.168.48.188</a:t>
            </a:r>
            <a:endParaRPr lang="zh-TW" altLang="en-US" sz="2800"/>
          </a:p>
        </p:txBody>
      </p:sp>
      <p:sp>
        <p:nvSpPr>
          <p:cNvPr id="7" name="文字方塊 6"/>
          <p:cNvSpPr txBox="1"/>
          <p:nvPr/>
        </p:nvSpPr>
        <p:spPr>
          <a:xfrm>
            <a:off x="6879264" y="3424140"/>
            <a:ext cx="53127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GW(Bridge)</a:t>
            </a:r>
          </a:p>
          <a:p>
            <a:r>
              <a:rPr lang="en-US" altLang="zh-TW" sz="2800"/>
              <a:t>ens33:</a:t>
            </a:r>
          </a:p>
          <a:p>
            <a:r>
              <a:rPr lang="en-US" altLang="zh-TW" sz="2800"/>
              <a:t>      dhcp4: true</a:t>
            </a:r>
          </a:p>
          <a:p>
            <a:r>
              <a:rPr lang="en-US" altLang="zh-TW" sz="2800"/>
              <a:t>    ens38:</a:t>
            </a:r>
          </a:p>
          <a:p>
            <a:r>
              <a:rPr lang="en-US" altLang="zh-TW" sz="2800"/>
              <a:t>      dhcp4: no</a:t>
            </a:r>
          </a:p>
          <a:p>
            <a:r>
              <a:rPr lang="en-US" altLang="zh-TW" sz="2800"/>
              <a:t>      addresses: [192.168.48.188/24]</a:t>
            </a:r>
          </a:p>
          <a:p>
            <a:endParaRPr lang="zh-TW" altLang="en-US" sz="2800"/>
          </a:p>
        </p:txBody>
      </p:sp>
      <p:sp>
        <p:nvSpPr>
          <p:cNvPr id="8" name="文字方塊 7"/>
          <p:cNvSpPr txBox="1"/>
          <p:nvPr/>
        </p:nvSpPr>
        <p:spPr>
          <a:xfrm>
            <a:off x="464024" y="859809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smtClean="0">
                <a:solidFill>
                  <a:srgbClr val="FF0000"/>
                </a:solidFill>
              </a:rPr>
              <a:t>練習</a:t>
            </a:r>
            <a:r>
              <a:rPr lang="en-US" altLang="zh-TW" sz="3600" smtClean="0">
                <a:solidFill>
                  <a:srgbClr val="FF0000"/>
                </a:solidFill>
              </a:rPr>
              <a:t>:</a:t>
            </a:r>
            <a:endParaRPr lang="zh-TW" altLang="en-US" sz="3600">
              <a:solidFill>
                <a:srgbClr val="FF0000"/>
              </a:solidFill>
            </a:endParaRPr>
          </a:p>
        </p:txBody>
      </p:sp>
      <p:cxnSp>
        <p:nvCxnSpPr>
          <p:cNvPr id="3" name="肘形接點 2"/>
          <p:cNvCxnSpPr>
            <a:stCxn id="4" idx="3"/>
          </p:cNvCxnSpPr>
          <p:nvPr/>
        </p:nvCxnSpPr>
        <p:spPr>
          <a:xfrm flipV="1">
            <a:off x="4036531" y="2196548"/>
            <a:ext cx="4292460" cy="3647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479361" y="1938130"/>
            <a:ext cx="11544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>
                <a:solidFill>
                  <a:srgbClr val="FF0000"/>
                </a:solidFill>
              </a:rPr>
              <a:t>ens38:</a:t>
            </a:r>
            <a:endParaRPr lang="en-US" altLang="zh-TW" sz="2800">
              <a:solidFill>
                <a:srgbClr val="FF0000"/>
              </a:solidFill>
            </a:endParaRPr>
          </a:p>
          <a:p>
            <a:endParaRPr lang="zh-TW" altLang="en-US" sz="2800"/>
          </a:p>
        </p:txBody>
      </p:sp>
      <p:sp>
        <p:nvSpPr>
          <p:cNvPr id="10" name="向右箭號 9"/>
          <p:cNvSpPr/>
          <p:nvPr/>
        </p:nvSpPr>
        <p:spPr>
          <a:xfrm>
            <a:off x="8584151" y="2196548"/>
            <a:ext cx="1236290" cy="3647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>
                <a:solidFill>
                  <a:srgbClr val="FF0000"/>
                </a:solidFill>
              </a:rPr>
              <a:t>FORward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54641" y="2117291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>
                <a:solidFill>
                  <a:srgbClr val="FF0000"/>
                </a:solidFill>
              </a:rPr>
              <a:t>ens33</a:t>
            </a:r>
            <a:endParaRPr lang="zh-TW" altLang="en-US" sz="2800">
              <a:solidFill>
                <a:srgbClr val="FF0000"/>
              </a:solidFill>
            </a:endParaRPr>
          </a:p>
        </p:txBody>
      </p:sp>
      <p:sp>
        <p:nvSpPr>
          <p:cNvPr id="12" name="雲朵形圖說文字 11"/>
          <p:cNvSpPr/>
          <p:nvPr/>
        </p:nvSpPr>
        <p:spPr>
          <a:xfrm>
            <a:off x="10962861" y="737770"/>
            <a:ext cx="970880" cy="5958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上彎箭號 12"/>
          <p:cNvSpPr/>
          <p:nvPr/>
        </p:nvSpPr>
        <p:spPr>
          <a:xfrm>
            <a:off x="9993794" y="1506140"/>
            <a:ext cx="1456084" cy="7808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599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#</a:t>
            </a:r>
            <a:r>
              <a:rPr lang="zh-TW" altLang="en-US" smtClean="0"/>
              <a:t>去掉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403565" y="4280263"/>
            <a:ext cx="833410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5400" smtClean="0"/>
              <a:t>net.ipv4.ip_forward=1</a:t>
            </a:r>
          </a:p>
          <a:p>
            <a:endParaRPr lang="zh-TW" altLang="en-US" sz="5400"/>
          </a:p>
        </p:txBody>
      </p:sp>
      <p:grpSp>
        <p:nvGrpSpPr>
          <p:cNvPr id="9" name="群組 8"/>
          <p:cNvGrpSpPr/>
          <p:nvPr/>
        </p:nvGrpSpPr>
        <p:grpSpPr>
          <a:xfrm>
            <a:off x="2246812" y="1690688"/>
            <a:ext cx="8421188" cy="1882352"/>
            <a:chOff x="2316481" y="2447109"/>
            <a:chExt cx="8421188" cy="1882352"/>
          </a:xfrm>
        </p:grpSpPr>
        <p:sp>
          <p:nvSpPr>
            <p:cNvPr id="3" name="文字方塊 2"/>
            <p:cNvSpPr txBox="1"/>
            <p:nvPr/>
          </p:nvSpPr>
          <p:spPr>
            <a:xfrm>
              <a:off x="2403565" y="2447109"/>
              <a:ext cx="83341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smtClean="0"/>
                <a:t>#net.ipv4.ip_forward=1</a:t>
              </a:r>
            </a:p>
            <a:p>
              <a:endParaRPr lang="zh-TW" altLang="en-US" sz="5400"/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V="1">
              <a:off x="2673531" y="3239589"/>
              <a:ext cx="8709" cy="50509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2316481" y="3744686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smtClean="0">
                  <a:solidFill>
                    <a:srgbClr val="FF0000"/>
                  </a:solidFill>
                </a:rPr>
                <a:t>去掉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28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B050"/>
                </a:solidFill>
              </a:rPr>
              <a:t>$</a:t>
            </a:r>
            <a:r>
              <a:rPr lang="en-US" altLang="zh-TW" smtClean="0"/>
              <a:t>sudo reboot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25" y="1759132"/>
            <a:ext cx="10750075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3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1709" y="19587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login as: bigred</a:t>
            </a:r>
            <a:br>
              <a:rPr lang="en-US" altLang="zh-TW" smtClean="0"/>
            </a:br>
            <a:r>
              <a:rPr lang="en-US" altLang="zh-TW" smtClean="0"/>
              <a:t>bigred@192.168.1.115's password:</a:t>
            </a:r>
            <a:br>
              <a:rPr lang="en-US" altLang="zh-TW" smtClean="0"/>
            </a:b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31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5925"/>
          </a:xfrm>
        </p:spPr>
        <p:txBody>
          <a:bodyPr anchor="t">
            <a:normAutofit fontScale="90000"/>
          </a:bodyPr>
          <a:lstStyle/>
          <a:p>
            <a:r>
              <a:rPr lang="zh-TW" altLang="en-US"/>
              <a:t>偽裝</a:t>
            </a:r>
            <a:r>
              <a:rPr lang="en-US" altLang="zh-TW">
                <a:solidFill>
                  <a:srgbClr val="00B050"/>
                </a:solidFill>
              </a:rPr>
              <a:t/>
            </a:r>
            <a:br>
              <a:rPr lang="en-US" altLang="zh-TW">
                <a:solidFill>
                  <a:srgbClr val="00B050"/>
                </a:solidFill>
              </a:rPr>
            </a:br>
            <a:r>
              <a:rPr lang="en-US" altLang="zh-TW" smtClean="0">
                <a:solidFill>
                  <a:srgbClr val="00B050"/>
                </a:solidFill>
              </a:rPr>
              <a:t>bigred@gw:~$ </a:t>
            </a:r>
            <a:r>
              <a:rPr lang="en-US" altLang="zh-TW" sz="5300" b="1" smtClean="0"/>
              <a:t>sudo nano /etc/rc.local</a:t>
            </a:r>
            <a:br>
              <a:rPr lang="en-US" altLang="zh-TW" sz="5300" b="1" smtClean="0"/>
            </a:br>
            <a:endParaRPr lang="zh-TW" altLang="en-US" b="1"/>
          </a:p>
        </p:txBody>
      </p:sp>
      <p:grpSp>
        <p:nvGrpSpPr>
          <p:cNvPr id="30" name="群組 29"/>
          <p:cNvGrpSpPr/>
          <p:nvPr/>
        </p:nvGrpSpPr>
        <p:grpSpPr>
          <a:xfrm>
            <a:off x="156755" y="2177143"/>
            <a:ext cx="11416936" cy="3712715"/>
            <a:chOff x="156755" y="2177143"/>
            <a:chExt cx="11416936" cy="3712715"/>
          </a:xfrm>
        </p:grpSpPr>
        <p:sp>
          <p:nvSpPr>
            <p:cNvPr id="22" name="文字方塊 21"/>
            <p:cNvSpPr txBox="1"/>
            <p:nvPr/>
          </p:nvSpPr>
          <p:spPr>
            <a:xfrm>
              <a:off x="10067108" y="4256598"/>
              <a:ext cx="9028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smtClean="0">
                  <a:solidFill>
                    <a:srgbClr val="FF0000"/>
                  </a:solidFill>
                </a:rPr>
                <a:t>大寫</a:t>
              </a:r>
              <a:endParaRPr lang="en-US" altLang="zh-TW" sz="2800" smtClean="0">
                <a:solidFill>
                  <a:srgbClr val="FF0000"/>
                </a:solidFill>
              </a:endParaRPr>
            </a:p>
            <a:p>
              <a:r>
                <a:rPr lang="zh-TW" altLang="en-US" sz="2800">
                  <a:solidFill>
                    <a:srgbClr val="FF0000"/>
                  </a:solidFill>
                </a:rPr>
                <a:t>偽裝</a:t>
              </a:r>
            </a:p>
          </p:txBody>
        </p:sp>
        <p:grpSp>
          <p:nvGrpSpPr>
            <p:cNvPr id="29" name="群組 28"/>
            <p:cNvGrpSpPr/>
            <p:nvPr/>
          </p:nvGrpSpPr>
          <p:grpSpPr>
            <a:xfrm>
              <a:off x="156755" y="2177143"/>
              <a:ext cx="11416936" cy="3712715"/>
              <a:chOff x="156755" y="2177143"/>
              <a:chExt cx="11416936" cy="3712715"/>
            </a:xfrm>
          </p:grpSpPr>
          <p:sp>
            <p:nvSpPr>
              <p:cNvPr id="3" name="文字方塊 2"/>
              <p:cNvSpPr txBox="1"/>
              <p:nvPr/>
            </p:nvSpPr>
            <p:spPr>
              <a:xfrm>
                <a:off x="156755" y="2177143"/>
                <a:ext cx="114169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altLang="zh-TW" sz="3600" smtClean="0"/>
                  <a:t>#!/bin/bash</a:t>
                </a:r>
              </a:p>
              <a:p>
                <a:r>
                  <a:rPr lang="fr-FR" altLang="zh-TW" sz="3600" smtClean="0"/>
                  <a:t>iptable</a:t>
                </a:r>
                <a:r>
                  <a:rPr lang="fr-FR" altLang="zh-TW" sz="3600" smtClean="0">
                    <a:solidFill>
                      <a:srgbClr val="FF0000"/>
                    </a:solidFill>
                  </a:rPr>
                  <a:t>s</a:t>
                </a:r>
                <a:r>
                  <a:rPr lang="fr-FR" altLang="zh-TW" sz="3600" smtClean="0"/>
                  <a:t> -t nat -A POSTROUTING -o ens33 -j MASQUERADE</a:t>
                </a:r>
              </a:p>
              <a:p>
                <a:endParaRPr lang="zh-TW" altLang="en-US" sz="3600"/>
              </a:p>
            </p:txBody>
          </p:sp>
          <p:cxnSp>
            <p:nvCxnSpPr>
              <p:cNvPr id="5" name="直線單箭頭接點 4"/>
              <p:cNvCxnSpPr>
                <a:stCxn id="7" idx="0"/>
              </p:cNvCxnSpPr>
              <p:nvPr/>
            </p:nvCxnSpPr>
            <p:spPr>
              <a:xfrm flipH="1" flipV="1">
                <a:off x="1968740" y="3356704"/>
                <a:ext cx="8006" cy="870858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字方塊 6"/>
              <p:cNvSpPr txBox="1"/>
              <p:nvPr/>
            </p:nvSpPr>
            <p:spPr>
              <a:xfrm>
                <a:off x="1603539" y="4227562"/>
                <a:ext cx="817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smtClean="0">
                    <a:solidFill>
                      <a:srgbClr val="FF0000"/>
                    </a:solidFill>
                  </a:rPr>
                  <a:t>table</a:t>
                </a:r>
                <a:endParaRPr lang="zh-TW" altLang="en-US" sz="2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" name="直線單箭頭接點 8"/>
              <p:cNvCxnSpPr>
                <a:stCxn id="11" idx="0"/>
              </p:cNvCxnSpPr>
              <p:nvPr/>
            </p:nvCxnSpPr>
            <p:spPr>
              <a:xfrm flipH="1" flipV="1">
                <a:off x="2473723" y="3356704"/>
                <a:ext cx="20261" cy="137205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2122215" y="4728754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smtClean="0">
                    <a:solidFill>
                      <a:srgbClr val="FF0000"/>
                    </a:solidFill>
                  </a:rPr>
                  <a:t>轉址</a:t>
                </a:r>
                <a:endParaRPr lang="zh-TW" altLang="en-US" sz="2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直線單箭頭接點 12"/>
              <p:cNvCxnSpPr/>
              <p:nvPr/>
            </p:nvCxnSpPr>
            <p:spPr>
              <a:xfrm flipH="1" flipV="1">
                <a:off x="3193390" y="3356704"/>
                <a:ext cx="14026" cy="209486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/>
              <p:cNvSpPr txBox="1"/>
              <p:nvPr/>
            </p:nvSpPr>
            <p:spPr>
              <a:xfrm>
                <a:off x="2483853" y="5428193"/>
                <a:ext cx="22350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smtClean="0">
                    <a:solidFill>
                      <a:srgbClr val="FF0000"/>
                    </a:solidFill>
                  </a:rPr>
                  <a:t>Append to chain</a:t>
                </a:r>
                <a:endParaRPr lang="zh-TW" altLang="en-US" sz="2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直線單箭頭接點 16"/>
              <p:cNvCxnSpPr/>
              <p:nvPr/>
            </p:nvCxnSpPr>
            <p:spPr>
              <a:xfrm flipH="1" flipV="1">
                <a:off x="7515497" y="3356704"/>
                <a:ext cx="34834" cy="113010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17"/>
              <p:cNvSpPr txBox="1"/>
              <p:nvPr/>
            </p:nvSpPr>
            <p:spPr>
              <a:xfrm>
                <a:off x="6798371" y="4532977"/>
                <a:ext cx="25946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smtClean="0">
                    <a:solidFill>
                      <a:srgbClr val="FF0000"/>
                    </a:solidFill>
                  </a:rPr>
                  <a:t>Bridge </a:t>
                </a:r>
                <a:r>
                  <a:rPr lang="zh-TW" altLang="en-US" sz="2400" smtClean="0">
                    <a:solidFill>
                      <a:srgbClr val="FF0000"/>
                    </a:solidFill>
                  </a:rPr>
                  <a:t>網路卡代號</a:t>
                </a:r>
                <a:endParaRPr lang="en-US" altLang="zh-TW" sz="2400" smtClean="0">
                  <a:solidFill>
                    <a:srgbClr val="FF0000"/>
                  </a:solidFill>
                </a:endParaRPr>
              </a:p>
              <a:p>
                <a:r>
                  <a:rPr lang="zh-TW" altLang="en-US" sz="2400" smtClean="0">
                    <a:solidFill>
                      <a:srgbClr val="FF0000"/>
                    </a:solidFill>
                  </a:rPr>
                  <a:t>本例</a:t>
                </a:r>
                <a:r>
                  <a:rPr lang="en-US" altLang="zh-TW" sz="2400" smtClean="0">
                    <a:solidFill>
                      <a:srgbClr val="FF0000"/>
                    </a:solidFill>
                  </a:rPr>
                  <a:t>ens33</a:t>
                </a:r>
                <a:endParaRPr lang="zh-TW" altLang="en-US" sz="2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直線單箭頭接點 19"/>
              <p:cNvCxnSpPr/>
              <p:nvPr/>
            </p:nvCxnSpPr>
            <p:spPr>
              <a:xfrm flipV="1">
                <a:off x="10415451" y="3356704"/>
                <a:ext cx="0" cy="870858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V="1">
                <a:off x="6531429" y="3356704"/>
                <a:ext cx="0" cy="43543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/>
              <p:cNvSpPr txBox="1"/>
              <p:nvPr/>
            </p:nvSpPr>
            <p:spPr>
              <a:xfrm>
                <a:off x="6130835" y="3725064"/>
                <a:ext cx="11817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smtClean="0">
                    <a:solidFill>
                      <a:srgbClr val="FF0000"/>
                    </a:solidFill>
                  </a:rPr>
                  <a:t>output</a:t>
                </a:r>
                <a:endParaRPr lang="zh-TW" altLang="en-US" sz="280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090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B050"/>
                </a:solidFill>
              </a:rPr>
              <a:t>bigred@gw:~$ </a:t>
            </a:r>
            <a:r>
              <a:rPr lang="en-US" altLang="zh-TW" smtClean="0"/>
              <a:t>sudo chmod +x /etc/rc.local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279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6418"/>
          </a:xfrm>
        </p:spPr>
        <p:txBody>
          <a:bodyPr anchor="t">
            <a:normAutofit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$</a:t>
            </a:r>
            <a:r>
              <a:rPr lang="en-US" altLang="zh-TW" smtClean="0"/>
              <a:t>sudo reboot</a:t>
            </a:r>
            <a:br>
              <a:rPr lang="en-US" altLang="zh-TW" smtClean="0"/>
            </a:b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會自動執行</a:t>
            </a:r>
            <a:r>
              <a:rPr lang="en-US" altLang="zh-TW" smtClean="0"/>
              <a:t>rc.local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1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Ws01</a:t>
            </a:r>
            <a:r>
              <a:rPr lang="zh-TW" altLang="en-US" smtClean="0"/>
              <a:t>虛擬</a:t>
            </a:r>
            <a:r>
              <a:rPr lang="zh-TW" altLang="en-US"/>
              <a:t>機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50912" y="1872734"/>
            <a:ext cx="10915296" cy="4585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B050"/>
                </a:solidFill>
              </a:rPr>
              <a:t>bigred@ws01:~$ </a:t>
            </a:r>
            <a:r>
              <a:rPr lang="en-US" altLang="zh-TW" sz="3600" b="1"/>
              <a:t>cat </a:t>
            </a:r>
            <a:r>
              <a:rPr lang="en-US" altLang="zh-TW" sz="3600" b="1"/>
              <a:t>/</a:t>
            </a:r>
            <a:r>
              <a:rPr lang="en-US" altLang="zh-TW" sz="3600" b="1" smtClean="0"/>
              <a:t>etc/netplan/00-installer-config.yaml</a:t>
            </a:r>
          </a:p>
          <a:p>
            <a:r>
              <a:rPr lang="en-US" altLang="zh-TW" sz="3200" b="1"/>
              <a:t>network:</a:t>
            </a:r>
          </a:p>
          <a:p>
            <a:r>
              <a:rPr lang="en-US" altLang="zh-TW" sz="3200" b="1"/>
              <a:t>  ethernets:</a:t>
            </a:r>
          </a:p>
          <a:p>
            <a:r>
              <a:rPr lang="en-US" altLang="zh-TW" sz="3200" b="1"/>
              <a:t>    ens33:</a:t>
            </a:r>
          </a:p>
          <a:p>
            <a:r>
              <a:rPr lang="en-US" altLang="zh-TW" sz="3200" b="1"/>
              <a:t>      dhcp4: no</a:t>
            </a:r>
          </a:p>
          <a:p>
            <a:r>
              <a:rPr lang="en-US" altLang="zh-TW" sz="3200" b="1"/>
              <a:t>      addresses: [192.168.48.180/24]</a:t>
            </a:r>
          </a:p>
          <a:p>
            <a:r>
              <a:rPr lang="en-US" altLang="zh-TW" sz="3200" b="1"/>
              <a:t>      gateway4: 192.168.48.188</a:t>
            </a:r>
          </a:p>
          <a:p>
            <a:r>
              <a:rPr lang="en-US" altLang="zh-TW" sz="3200" b="1"/>
              <a:t>  version: 2</a:t>
            </a:r>
          </a:p>
          <a:p>
            <a:endParaRPr lang="zh-TW" altLang="en-US" sz="3200" b="1"/>
          </a:p>
        </p:txBody>
      </p:sp>
    </p:spTree>
    <p:extLst>
      <p:ext uri="{BB962C8B-B14F-4D97-AF65-F5344CB8AC3E}">
        <p14:creationId xmlns:p14="http://schemas.microsoft.com/office/powerpoint/2010/main" val="371679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Ws01 </a:t>
            </a:r>
            <a:r>
              <a:rPr lang="zh-TW" altLang="en-US" smtClean="0"/>
              <a:t>能</a:t>
            </a:r>
            <a:r>
              <a:rPr lang="en-US" altLang="zh-TW" smtClean="0"/>
              <a:t>ping</a:t>
            </a:r>
            <a:r>
              <a:rPr lang="zh-TW" altLang="en-US" smtClean="0"/>
              <a:t>到外面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69165" y="2663687"/>
            <a:ext cx="78956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B050"/>
                </a:solidFill>
              </a:rPr>
              <a:t>bigred@ws01:~$ </a:t>
            </a:r>
            <a:r>
              <a:rPr lang="en-US" altLang="zh-TW" sz="3600" b="1"/>
              <a:t>ping -c 3 8.8.8.8</a:t>
            </a:r>
          </a:p>
          <a:p>
            <a:r>
              <a:rPr lang="en-US" altLang="zh-TW"/>
              <a:t>PING 8.8.8.8 (8.8.8.8) 56(84) bytes of data.</a:t>
            </a:r>
          </a:p>
          <a:p>
            <a:r>
              <a:rPr lang="en-US" altLang="zh-TW"/>
              <a:t>64 bytes from 8.8.8.8: icmp_seq=1 ttl=115 time=6.98 ms</a:t>
            </a:r>
          </a:p>
          <a:p>
            <a:r>
              <a:rPr lang="en-US" altLang="zh-TW"/>
              <a:t>64 bytes from 8.8.8.8: icmp_seq=2 ttl=115 time=9.69 ms</a:t>
            </a:r>
          </a:p>
          <a:p>
            <a:r>
              <a:rPr lang="en-US" altLang="zh-TW"/>
              <a:t>64 bytes from 8.8.8.8: icmp_seq=3 ttl=115 time=4.90 ms</a:t>
            </a:r>
          </a:p>
          <a:p>
            <a:endParaRPr lang="en-US" altLang="zh-TW"/>
          </a:p>
          <a:p>
            <a:r>
              <a:rPr lang="en-US" altLang="zh-TW"/>
              <a:t>--- 8.8.8.8 ping statistics ---</a:t>
            </a:r>
          </a:p>
          <a:p>
            <a:r>
              <a:rPr lang="en-US" altLang="zh-TW"/>
              <a:t>3 packets transmitted, 3 received, 0% packet loss, time                                   2002ms</a:t>
            </a:r>
          </a:p>
          <a:p>
            <a:r>
              <a:rPr lang="en-US" altLang="zh-TW"/>
              <a:t>rtt min/avg/max/mdev = 4.900/7.189/9.689/1.960 ms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5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3657600" y="1690688"/>
            <a:ext cx="6092686" cy="4814657"/>
            <a:chOff x="3657600" y="1690688"/>
            <a:chExt cx="6092686" cy="481465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5385" y="1690688"/>
              <a:ext cx="5974899" cy="481465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657600" y="1908313"/>
              <a:ext cx="844826" cy="34787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mtClean="0">
                  <a:solidFill>
                    <a:srgbClr val="FF0000"/>
                  </a:solidFill>
                </a:rPr>
                <a:t>1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775386" y="3233876"/>
              <a:ext cx="3152187" cy="34787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mtClean="0">
                  <a:solidFill>
                    <a:srgbClr val="FF0000"/>
                  </a:solidFill>
                </a:rPr>
                <a:t>2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98099" y="3733927"/>
              <a:ext cx="3152187" cy="34787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mtClean="0">
                  <a:solidFill>
                    <a:srgbClr val="FF0000"/>
                  </a:solidFill>
                </a:rPr>
                <a:t>3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657600" y="1610139"/>
            <a:ext cx="675861" cy="29817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41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249834" y="947104"/>
            <a:ext cx="6912609" cy="5361355"/>
            <a:chOff x="4249834" y="947104"/>
            <a:chExt cx="6912609" cy="536135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9834" y="947104"/>
              <a:ext cx="6912609" cy="536135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605670" y="5615609"/>
              <a:ext cx="834887" cy="41744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mtClean="0">
                  <a:solidFill>
                    <a:srgbClr val="FF0000"/>
                  </a:solidFill>
                </a:rPr>
                <a:t>1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97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4241670" y="825941"/>
            <a:ext cx="6928938" cy="5404899"/>
            <a:chOff x="4241670" y="825941"/>
            <a:chExt cx="6928938" cy="540489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1670" y="825941"/>
              <a:ext cx="6928938" cy="540489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784574" y="3071191"/>
              <a:ext cx="1162878" cy="19878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mtClean="0">
                  <a:solidFill>
                    <a:srgbClr val="FF0000"/>
                  </a:solidFill>
                </a:rPr>
                <a:t>1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3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4862076" y="365125"/>
            <a:ext cx="5802610" cy="6075432"/>
            <a:chOff x="4862076" y="365125"/>
            <a:chExt cx="5802610" cy="607543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076" y="365125"/>
              <a:ext cx="5802610" cy="600409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999383" y="2633870"/>
              <a:ext cx="1719469" cy="30811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557591" y="5953539"/>
              <a:ext cx="1123122" cy="48701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mtClean="0">
                  <a:solidFill>
                    <a:srgbClr val="FF0000"/>
                  </a:solidFill>
                </a:rPr>
                <a:t>1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1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639695" y="726550"/>
            <a:ext cx="6912609" cy="5404899"/>
            <a:chOff x="2639695" y="726550"/>
            <a:chExt cx="6912609" cy="540489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9695" y="726550"/>
              <a:ext cx="6912609" cy="540489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763078" y="2633870"/>
              <a:ext cx="2117035" cy="2087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86400" y="2991678"/>
              <a:ext cx="477078" cy="2385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mtClean="0">
                  <a:solidFill>
                    <a:srgbClr val="FF0000"/>
                  </a:solidFill>
                </a:rPr>
                <a:t>1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607037" y="726550"/>
            <a:ext cx="6977925" cy="5404899"/>
            <a:chOff x="2607037" y="726550"/>
            <a:chExt cx="6977925" cy="540489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037" y="726550"/>
              <a:ext cx="6977925" cy="540489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555974" y="3001617"/>
              <a:ext cx="337930" cy="2186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354957" y="5834270"/>
              <a:ext cx="735495" cy="29717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mtClean="0">
                  <a:solidFill>
                    <a:srgbClr val="FF0000"/>
                  </a:solidFill>
                </a:rPr>
                <a:t>1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70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658746" y="726550"/>
            <a:ext cx="6874508" cy="5485407"/>
            <a:chOff x="2658746" y="726550"/>
            <a:chExt cx="6874508" cy="548540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8746" y="726550"/>
              <a:ext cx="6874508" cy="540489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728791" y="3597965"/>
              <a:ext cx="715618" cy="39756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mtClean="0">
                  <a:solidFill>
                    <a:srgbClr val="FF0000"/>
                  </a:solidFill>
                </a:rPr>
                <a:t>1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25139" y="5685183"/>
              <a:ext cx="705678" cy="52677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mtClean="0">
                  <a:solidFill>
                    <a:srgbClr val="FF0000"/>
                  </a:solidFill>
                </a:rPr>
                <a:t>2</a:t>
              </a:r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35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439</Words>
  <Application>Microsoft Office PowerPoint</Application>
  <PresentationFormat>寬螢幕</PresentationFormat>
  <Paragraphs>97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Office 佈景主題</vt:lpstr>
      <vt:lpstr>新增一片網卡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再啟動</vt:lpstr>
      <vt:lpstr>PowerPoint 簡報</vt:lpstr>
      <vt:lpstr>PowerPoint 簡報</vt:lpstr>
      <vt:lpstr>PowerPoint 簡報</vt:lpstr>
      <vt:lpstr>PowerPoint 簡報</vt:lpstr>
      <vt:lpstr>既有內容</vt:lpstr>
      <vt:lpstr>改成</vt:lpstr>
      <vt:lpstr>$sudo reboot</vt:lpstr>
      <vt:lpstr>login as: bigred bigred@192.168.1.115's password: </vt:lpstr>
      <vt:lpstr>bigred@gw:~$ sudo nano /etc/sysctl.conf </vt:lpstr>
      <vt:lpstr>#去掉</vt:lpstr>
      <vt:lpstr>$sudo reboot</vt:lpstr>
      <vt:lpstr>login as: bigred bigred@192.168.1.115's password: </vt:lpstr>
      <vt:lpstr>偽裝 bigred@gw:~$ sudo nano /etc/rc.local </vt:lpstr>
      <vt:lpstr>bigred@gw:~$ sudo chmod +x /etc/rc.local</vt:lpstr>
      <vt:lpstr>$sudo reboot  會自動執行rc.local</vt:lpstr>
      <vt:lpstr>Ws01虛擬機</vt:lpstr>
      <vt:lpstr>Ws01 能ping到外面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新增一片網卡</dc:title>
  <dc:creator>yangcc</dc:creator>
  <cp:lastModifiedBy>yangcc</cp:lastModifiedBy>
  <cp:revision>23</cp:revision>
  <dcterms:created xsi:type="dcterms:W3CDTF">2020-11-10T18:19:47Z</dcterms:created>
  <dcterms:modified xsi:type="dcterms:W3CDTF">2020-11-10T21:31:12Z</dcterms:modified>
</cp:coreProperties>
</file>