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4" r:id="rId7"/>
    <p:sldId id="256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825" autoAdjust="0"/>
  </p:normalViewPr>
  <p:slideViewPr>
    <p:cSldViewPr snapToGrid="0">
      <p:cViewPr varScale="1">
        <p:scale>
          <a:sx n="41" d="100"/>
          <a:sy n="41" d="100"/>
        </p:scale>
        <p:origin x="45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704C4-F6AE-4557-9B3B-72C1F4EA7C8D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4F22C-B548-4840-A5C1-6C830165C5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86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testdec01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no</a:t>
            </a:r>
          </a:p>
          <a:p>
            <a:r>
              <a:rPr lang="en-US" altLang="zh-TW" dirty="0" smtClean="0"/>
              <a:t>no=5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no=no+2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no="test"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no=no+100</a:t>
            </a:r>
          </a:p>
          <a:p>
            <a:r>
              <a:rPr lang="en-US" altLang="zh-TW" dirty="0" smtClean="0"/>
              <a:t>echo $no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./testdec01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100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[root @test test]# a=3 </a:t>
            </a:r>
          </a:p>
          <a:p>
            <a:r>
              <a:rPr lang="en-US" altLang="zh-TW" dirty="0" smtClean="0"/>
              <a:t>[root @test test]# b=5 </a:t>
            </a:r>
          </a:p>
          <a:p>
            <a:r>
              <a:rPr lang="en-US" altLang="zh-TW" dirty="0" smtClean="0"/>
              <a:t>[root @test test]# c=$a*$b </a:t>
            </a:r>
          </a:p>
          <a:p>
            <a:r>
              <a:rPr lang="en-US" altLang="zh-TW" dirty="0" smtClean="0"/>
              <a:t>[root @test test]# echo $c </a:t>
            </a:r>
          </a:p>
          <a:p>
            <a:r>
              <a:rPr lang="en-US" altLang="zh-TW" dirty="0" smtClean="0"/>
              <a:t>3*5  &lt;==</a:t>
            </a:r>
            <a:r>
              <a:rPr lang="zh-TW" altLang="en-US" dirty="0" smtClean="0"/>
              <a:t>糟糕！怎麼變成了字串了？！</a:t>
            </a:r>
          </a:p>
          <a:p>
            <a:r>
              <a:rPr lang="en-US" altLang="zh-TW" dirty="0" smtClean="0"/>
              <a:t>declare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宣告變數內容 </a:t>
            </a:r>
          </a:p>
          <a:p>
            <a:r>
              <a:rPr lang="zh-TW" altLang="en-US" dirty="0" smtClean="0"/>
              <a:t>語法：</a:t>
            </a:r>
          </a:p>
          <a:p>
            <a:r>
              <a:rPr lang="en-US" altLang="zh-TW" dirty="0" smtClean="0"/>
              <a:t>[test @test test]# declare [-</a:t>
            </a:r>
            <a:r>
              <a:rPr lang="en-US" altLang="zh-TW" dirty="0" err="1" smtClean="0"/>
              <a:t>afirx</a:t>
            </a:r>
            <a:r>
              <a:rPr lang="en-US" altLang="zh-TW" dirty="0" smtClean="0"/>
              <a:t>] </a:t>
            </a:r>
          </a:p>
          <a:p>
            <a:r>
              <a:rPr lang="zh-TW" altLang="en-US" dirty="0" smtClean="0"/>
              <a:t>參數說明： </a:t>
            </a:r>
          </a:p>
          <a:p>
            <a:r>
              <a:rPr lang="en-US" altLang="zh-TW" dirty="0" smtClean="0"/>
              <a:t>-a  </a:t>
            </a:r>
            <a:r>
              <a:rPr lang="zh-TW" altLang="en-US" dirty="0" smtClean="0"/>
              <a:t>：定義為陣列 </a:t>
            </a:r>
            <a:r>
              <a:rPr lang="en-US" altLang="zh-TW" dirty="0" smtClean="0"/>
              <a:t>array </a:t>
            </a:r>
          </a:p>
          <a:p>
            <a:r>
              <a:rPr lang="en-US" altLang="zh-TW" dirty="0" smtClean="0"/>
              <a:t>-f  </a:t>
            </a:r>
            <a:r>
              <a:rPr lang="zh-TW" altLang="en-US" dirty="0" smtClean="0"/>
              <a:t>：定義為函數 </a:t>
            </a:r>
            <a:r>
              <a:rPr lang="en-US" altLang="zh-TW" dirty="0" smtClean="0"/>
              <a:t>function  </a:t>
            </a:r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</a:t>
            </a:r>
            <a:r>
              <a:rPr lang="zh-TW" altLang="en-US" dirty="0" smtClean="0"/>
              <a:t>：定義為整數 </a:t>
            </a:r>
            <a:r>
              <a:rPr lang="en-US" altLang="zh-TW" dirty="0" smtClean="0"/>
              <a:t>integer </a:t>
            </a:r>
          </a:p>
          <a:p>
            <a:r>
              <a:rPr lang="en-US" altLang="zh-TW" dirty="0" smtClean="0"/>
              <a:t>-r  </a:t>
            </a:r>
            <a:r>
              <a:rPr lang="zh-TW" altLang="en-US" dirty="0" smtClean="0"/>
              <a:t>：定義為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』 </a:t>
            </a:r>
          </a:p>
          <a:p>
            <a:r>
              <a:rPr lang="en-US" altLang="zh-TW" dirty="0" smtClean="0"/>
              <a:t>-x  </a:t>
            </a:r>
            <a:r>
              <a:rPr lang="zh-TW" altLang="en-US" dirty="0" smtClean="0"/>
              <a:t>：定義為透過環境輸出變數 </a:t>
            </a:r>
          </a:p>
          <a:p>
            <a:r>
              <a:rPr lang="zh-TW" altLang="en-US" dirty="0" smtClean="0"/>
              <a:t>範例：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a=3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b=5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c=$a*$b </a:t>
            </a:r>
          </a:p>
          <a:p>
            <a:r>
              <a:rPr lang="en-US" altLang="zh-TW" dirty="0" smtClean="0"/>
              <a:t>[test @test test]# echo $c </a:t>
            </a:r>
          </a:p>
          <a:p>
            <a:pPr marL="228600" indent="-228600">
              <a:buAutoNum type="arabicPlain" startAt="15"/>
            </a:pPr>
            <a:r>
              <a:rPr lang="en-US" altLang="zh-TW" dirty="0" smtClean="0"/>
              <a:t>&lt;==</a:t>
            </a:r>
            <a:r>
              <a:rPr lang="zh-TW" altLang="en-US" dirty="0" smtClean="0"/>
              <a:t>變成數字囉！ </a:t>
            </a:r>
            <a:r>
              <a:rPr lang="en-US" altLang="zh-TW" dirty="0" smtClean="0"/>
              <a:t>^_^</a:t>
            </a:r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&gt;&lt;&lt;&lt;</a:t>
            </a:r>
          </a:p>
          <a:p>
            <a:pPr marL="0" indent="0">
              <a:buNone/>
            </a:pPr>
            <a:r>
              <a:rPr lang="zh-TW" altLang="en-US" dirty="0" smtClean="0"/>
              <a:t>實例</a:t>
            </a:r>
          </a:p>
          <a:p>
            <a:pPr marL="0" indent="0">
              <a:buNone/>
            </a:pP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ab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ab=56 //</a:t>
            </a:r>
            <a:r>
              <a:rPr lang="zh-TW" altLang="en-US" dirty="0" smtClean="0"/>
              <a:t>改變變數內容</a:t>
            </a:r>
          </a:p>
          <a:p>
            <a:pPr marL="0" indent="0">
              <a:buNone/>
            </a:pPr>
            <a:r>
              <a:rPr lang="en-US" altLang="zh-TW" dirty="0" smtClean="0"/>
              <a:t># echo $ab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56</a:t>
            </a:r>
          </a:p>
          <a:p>
            <a:pPr marL="0" indent="0">
              <a:buNone/>
            </a:pPr>
            <a:r>
              <a:rPr lang="zh-TW" altLang="en-US" dirty="0" smtClean="0"/>
              <a:t>改變變數屬性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=1  //</a:t>
            </a:r>
            <a:r>
              <a:rPr lang="zh-TW" altLang="en-US" dirty="0" smtClean="0"/>
              <a:t>變數賦值（整數值）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 //</a:t>
            </a:r>
            <a:r>
              <a:rPr lang="zh-TW" altLang="en-US" dirty="0" smtClean="0"/>
              <a:t>變數賦值（文本值）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# declare 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取消變數屬性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wer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197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文字 值為 </a:t>
            </a:r>
            <a:r>
              <a:rPr lang="en-US" altLang="zh-TW" dirty="0" smtClean="0"/>
              <a:t>0</a:t>
            </a:r>
          </a:p>
          <a:p>
            <a:r>
              <a:rPr lang="zh-TW" altLang="en-US" dirty="0" smtClean="0"/>
              <a:t>同名變數  後蓋前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cat testdec01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no</a:t>
            </a:r>
          </a:p>
          <a:p>
            <a:r>
              <a:rPr lang="en-US" altLang="zh-TW" dirty="0" smtClean="0"/>
              <a:t>no=5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no=no+2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no="test"</a:t>
            </a:r>
          </a:p>
          <a:p>
            <a:r>
              <a:rPr lang="en-US" altLang="zh-TW" dirty="0" smtClean="0"/>
              <a:t>echo $no</a:t>
            </a:r>
          </a:p>
          <a:p>
            <a:r>
              <a:rPr lang="en-US" altLang="zh-TW" dirty="0" smtClean="0"/>
              <a:t>no=no+100</a:t>
            </a:r>
          </a:p>
          <a:p>
            <a:r>
              <a:rPr lang="en-US" altLang="zh-TW" dirty="0" smtClean="0"/>
              <a:t>echo $no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./testdec01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100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[root @test test]# a=3 </a:t>
            </a:r>
          </a:p>
          <a:p>
            <a:r>
              <a:rPr lang="en-US" altLang="zh-TW" dirty="0" smtClean="0"/>
              <a:t>[root @test test]# b=5 </a:t>
            </a:r>
          </a:p>
          <a:p>
            <a:r>
              <a:rPr lang="en-US" altLang="zh-TW" dirty="0" smtClean="0"/>
              <a:t>[root @test test]# c=$a*$b </a:t>
            </a:r>
          </a:p>
          <a:p>
            <a:r>
              <a:rPr lang="en-US" altLang="zh-TW" dirty="0" smtClean="0"/>
              <a:t>[root @test test]# echo $c </a:t>
            </a:r>
          </a:p>
          <a:p>
            <a:r>
              <a:rPr lang="en-US" altLang="zh-TW" dirty="0" smtClean="0"/>
              <a:t>3*5  &lt;==</a:t>
            </a:r>
            <a:r>
              <a:rPr lang="zh-TW" altLang="en-US" dirty="0" smtClean="0"/>
              <a:t>糟糕！怎麼變成了字串了？！</a:t>
            </a:r>
          </a:p>
          <a:p>
            <a:r>
              <a:rPr lang="en-US" altLang="zh-TW" dirty="0" smtClean="0"/>
              <a:t>declare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宣告變數內容 </a:t>
            </a:r>
          </a:p>
          <a:p>
            <a:r>
              <a:rPr lang="zh-TW" altLang="en-US" dirty="0" smtClean="0"/>
              <a:t>語法：</a:t>
            </a:r>
          </a:p>
          <a:p>
            <a:r>
              <a:rPr lang="en-US" altLang="zh-TW" dirty="0" smtClean="0"/>
              <a:t>[test @test test]# declare [-</a:t>
            </a:r>
            <a:r>
              <a:rPr lang="en-US" altLang="zh-TW" dirty="0" err="1" smtClean="0"/>
              <a:t>afirx</a:t>
            </a:r>
            <a:r>
              <a:rPr lang="en-US" altLang="zh-TW" dirty="0" smtClean="0"/>
              <a:t>] </a:t>
            </a:r>
          </a:p>
          <a:p>
            <a:r>
              <a:rPr lang="zh-TW" altLang="en-US" dirty="0" smtClean="0"/>
              <a:t>參數說明： </a:t>
            </a:r>
          </a:p>
          <a:p>
            <a:r>
              <a:rPr lang="en-US" altLang="zh-TW" dirty="0" smtClean="0"/>
              <a:t>-a  </a:t>
            </a:r>
            <a:r>
              <a:rPr lang="zh-TW" altLang="en-US" dirty="0" smtClean="0"/>
              <a:t>：定義為陣列 </a:t>
            </a:r>
            <a:r>
              <a:rPr lang="en-US" altLang="zh-TW" dirty="0" smtClean="0"/>
              <a:t>array </a:t>
            </a:r>
          </a:p>
          <a:p>
            <a:r>
              <a:rPr lang="en-US" altLang="zh-TW" dirty="0" smtClean="0"/>
              <a:t>-f  </a:t>
            </a:r>
            <a:r>
              <a:rPr lang="zh-TW" altLang="en-US" dirty="0" smtClean="0"/>
              <a:t>：定義為函數 </a:t>
            </a:r>
            <a:r>
              <a:rPr lang="en-US" altLang="zh-TW" dirty="0" smtClean="0"/>
              <a:t>function  </a:t>
            </a:r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</a:t>
            </a:r>
            <a:r>
              <a:rPr lang="zh-TW" altLang="en-US" dirty="0" smtClean="0"/>
              <a:t>：定義為整數 </a:t>
            </a:r>
            <a:r>
              <a:rPr lang="en-US" altLang="zh-TW" dirty="0" smtClean="0"/>
              <a:t>integer </a:t>
            </a:r>
          </a:p>
          <a:p>
            <a:r>
              <a:rPr lang="en-US" altLang="zh-TW" dirty="0" smtClean="0"/>
              <a:t>-r  </a:t>
            </a:r>
            <a:r>
              <a:rPr lang="zh-TW" altLang="en-US" dirty="0" smtClean="0"/>
              <a:t>：定義為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』 </a:t>
            </a:r>
          </a:p>
          <a:p>
            <a:r>
              <a:rPr lang="en-US" altLang="zh-TW" dirty="0" smtClean="0"/>
              <a:t>-x  </a:t>
            </a:r>
            <a:r>
              <a:rPr lang="zh-TW" altLang="en-US" dirty="0" smtClean="0"/>
              <a:t>：定義為透過環境輸出變數 </a:t>
            </a:r>
          </a:p>
          <a:p>
            <a:r>
              <a:rPr lang="zh-TW" altLang="en-US" dirty="0" smtClean="0"/>
              <a:t>範例：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a=3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b=5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c=$a*$b </a:t>
            </a:r>
          </a:p>
          <a:p>
            <a:r>
              <a:rPr lang="en-US" altLang="zh-TW" dirty="0" smtClean="0"/>
              <a:t>[test @test test]# echo $c </a:t>
            </a:r>
          </a:p>
          <a:p>
            <a:pPr marL="228600" indent="-228600">
              <a:buAutoNum type="arabicPlain" startAt="15"/>
            </a:pPr>
            <a:r>
              <a:rPr lang="en-US" altLang="zh-TW" dirty="0" smtClean="0"/>
              <a:t>&lt;==</a:t>
            </a:r>
            <a:r>
              <a:rPr lang="zh-TW" altLang="en-US" dirty="0" smtClean="0"/>
              <a:t>變成數字囉！ </a:t>
            </a:r>
            <a:r>
              <a:rPr lang="en-US" altLang="zh-TW" dirty="0" smtClean="0"/>
              <a:t>^_^</a:t>
            </a:r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&gt;&lt;&lt;&lt;</a:t>
            </a:r>
          </a:p>
          <a:p>
            <a:pPr marL="0" indent="0">
              <a:buNone/>
            </a:pPr>
            <a:r>
              <a:rPr lang="zh-TW" altLang="en-US" dirty="0" smtClean="0"/>
              <a:t>實例</a:t>
            </a:r>
          </a:p>
          <a:p>
            <a:pPr marL="0" indent="0">
              <a:buNone/>
            </a:pP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ab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ab=56 //</a:t>
            </a:r>
            <a:r>
              <a:rPr lang="zh-TW" altLang="en-US" dirty="0" smtClean="0"/>
              <a:t>改變變數內容</a:t>
            </a:r>
          </a:p>
          <a:p>
            <a:pPr marL="0" indent="0">
              <a:buNone/>
            </a:pPr>
            <a:r>
              <a:rPr lang="en-US" altLang="zh-TW" dirty="0" smtClean="0"/>
              <a:t># echo $ab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56</a:t>
            </a:r>
          </a:p>
          <a:p>
            <a:pPr marL="0" indent="0">
              <a:buNone/>
            </a:pPr>
            <a:r>
              <a:rPr lang="zh-TW" altLang="en-US" dirty="0" smtClean="0"/>
              <a:t>改變變數屬性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=1  //</a:t>
            </a:r>
            <a:r>
              <a:rPr lang="zh-TW" altLang="en-US" dirty="0" smtClean="0"/>
              <a:t>變數賦值（整數值）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 //</a:t>
            </a:r>
            <a:r>
              <a:rPr lang="zh-TW" altLang="en-US" dirty="0" smtClean="0"/>
              <a:t>變數賦值（文本值）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# declare 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取消變數屬性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wer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2831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~$ cat testdec02</a:t>
            </a:r>
          </a:p>
          <a:p>
            <a:r>
              <a:rPr lang="en-US" altLang="zh-TW" dirty="0" smtClean="0"/>
              <a:t>#!/bin/bash</a:t>
            </a:r>
          </a:p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no</a:t>
            </a:r>
          </a:p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r>
              <a:rPr lang="en-US" altLang="zh-TW" dirty="0" err="1" smtClean="0"/>
              <a:t>noo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hhh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r>
              <a:rPr lang="en-US" altLang="zh-TW" dirty="0" err="1" smtClean="0"/>
              <a:t>noo</a:t>
            </a:r>
            <a:r>
              <a:rPr lang="en-US" altLang="zh-TW" dirty="0" smtClean="0"/>
              <a:t>=5</a:t>
            </a:r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r>
              <a:rPr lang="en-US" altLang="zh-TW" dirty="0" err="1" smtClean="0"/>
              <a:t>noo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kkk</a:t>
            </a:r>
            <a:r>
              <a:rPr lang="en-US" altLang="zh-TW" dirty="0" smtClean="0"/>
              <a:t>"</a:t>
            </a:r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r>
              <a:rPr lang="en-US" altLang="zh-TW" dirty="0" err="1" smtClean="0"/>
              <a:t>noo</a:t>
            </a:r>
            <a:r>
              <a:rPr lang="en-US" altLang="zh-TW" dirty="0" smtClean="0"/>
              <a:t>=noo+1</a:t>
            </a:r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noo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~$ ./testdec02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5</a:t>
            </a:r>
          </a:p>
          <a:p>
            <a:r>
              <a:rPr lang="en-US" altLang="zh-TW" dirty="0" smtClean="0"/>
              <a:t>0</a:t>
            </a:r>
          </a:p>
          <a:p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[root @test test]# a=3 </a:t>
            </a:r>
          </a:p>
          <a:p>
            <a:r>
              <a:rPr lang="en-US" altLang="zh-TW" dirty="0" smtClean="0"/>
              <a:t>[root @test test]# b=5 </a:t>
            </a:r>
          </a:p>
          <a:p>
            <a:r>
              <a:rPr lang="en-US" altLang="zh-TW" dirty="0" smtClean="0"/>
              <a:t>[root @test test]# c=$a*$b </a:t>
            </a:r>
          </a:p>
          <a:p>
            <a:r>
              <a:rPr lang="en-US" altLang="zh-TW" dirty="0" smtClean="0"/>
              <a:t>[root @test test]# echo $c </a:t>
            </a:r>
          </a:p>
          <a:p>
            <a:r>
              <a:rPr lang="en-US" altLang="zh-TW" dirty="0" smtClean="0"/>
              <a:t>3*5  &lt;==</a:t>
            </a:r>
            <a:r>
              <a:rPr lang="zh-TW" altLang="en-US" dirty="0" smtClean="0"/>
              <a:t>糟糕！怎麼變成了字串了？！</a:t>
            </a:r>
          </a:p>
          <a:p>
            <a:r>
              <a:rPr lang="en-US" altLang="zh-TW" dirty="0" smtClean="0"/>
              <a:t>declare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宣告變數內容 </a:t>
            </a:r>
          </a:p>
          <a:p>
            <a:r>
              <a:rPr lang="zh-TW" altLang="en-US" dirty="0" smtClean="0"/>
              <a:t>語法：</a:t>
            </a:r>
          </a:p>
          <a:p>
            <a:r>
              <a:rPr lang="en-US" altLang="zh-TW" dirty="0" smtClean="0"/>
              <a:t>[test @test test]# declare [-</a:t>
            </a:r>
            <a:r>
              <a:rPr lang="en-US" altLang="zh-TW" dirty="0" err="1" smtClean="0"/>
              <a:t>afirx</a:t>
            </a:r>
            <a:r>
              <a:rPr lang="en-US" altLang="zh-TW" dirty="0" smtClean="0"/>
              <a:t>] </a:t>
            </a:r>
          </a:p>
          <a:p>
            <a:r>
              <a:rPr lang="zh-TW" altLang="en-US" dirty="0" smtClean="0"/>
              <a:t>參數說明： </a:t>
            </a:r>
          </a:p>
          <a:p>
            <a:r>
              <a:rPr lang="en-US" altLang="zh-TW" dirty="0" smtClean="0"/>
              <a:t>-a  </a:t>
            </a:r>
            <a:r>
              <a:rPr lang="zh-TW" altLang="en-US" dirty="0" smtClean="0"/>
              <a:t>：定義為陣列 </a:t>
            </a:r>
            <a:r>
              <a:rPr lang="en-US" altLang="zh-TW" dirty="0" smtClean="0"/>
              <a:t>array </a:t>
            </a:r>
          </a:p>
          <a:p>
            <a:r>
              <a:rPr lang="en-US" altLang="zh-TW" dirty="0" smtClean="0"/>
              <a:t>-f  </a:t>
            </a:r>
            <a:r>
              <a:rPr lang="zh-TW" altLang="en-US" dirty="0" smtClean="0"/>
              <a:t>：定義為函數 </a:t>
            </a:r>
            <a:r>
              <a:rPr lang="en-US" altLang="zh-TW" dirty="0" smtClean="0"/>
              <a:t>function  </a:t>
            </a:r>
          </a:p>
          <a:p>
            <a:r>
              <a:rPr lang="en-US" altLang="zh-TW" dirty="0" smtClean="0"/>
              <a:t>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 </a:t>
            </a:r>
            <a:r>
              <a:rPr lang="zh-TW" altLang="en-US" dirty="0" smtClean="0"/>
              <a:t>：定義為整數 </a:t>
            </a:r>
            <a:r>
              <a:rPr lang="en-US" altLang="zh-TW" dirty="0" smtClean="0"/>
              <a:t>integer </a:t>
            </a:r>
          </a:p>
          <a:p>
            <a:r>
              <a:rPr lang="en-US" altLang="zh-TW" dirty="0" smtClean="0"/>
              <a:t>-r  </a:t>
            </a:r>
            <a:r>
              <a:rPr lang="zh-TW" altLang="en-US" dirty="0" smtClean="0"/>
              <a:t>：定義為</a:t>
            </a:r>
            <a:r>
              <a:rPr lang="en-US" altLang="zh-TW" dirty="0" smtClean="0"/>
              <a:t>『</a:t>
            </a:r>
            <a:r>
              <a:rPr lang="zh-TW" altLang="en-US" dirty="0" smtClean="0"/>
              <a:t>唯讀</a:t>
            </a:r>
            <a:r>
              <a:rPr lang="en-US" altLang="zh-TW" dirty="0" smtClean="0"/>
              <a:t>』 </a:t>
            </a:r>
          </a:p>
          <a:p>
            <a:r>
              <a:rPr lang="en-US" altLang="zh-TW" dirty="0" smtClean="0"/>
              <a:t>-x  </a:t>
            </a:r>
            <a:r>
              <a:rPr lang="zh-TW" altLang="en-US" dirty="0" smtClean="0"/>
              <a:t>：定義為透過環境輸出變數 </a:t>
            </a:r>
          </a:p>
          <a:p>
            <a:r>
              <a:rPr lang="zh-TW" altLang="en-US" dirty="0" smtClean="0"/>
              <a:t>範例：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a=3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b=5 </a:t>
            </a:r>
          </a:p>
          <a:p>
            <a:r>
              <a:rPr lang="en-US" altLang="zh-TW" dirty="0" smtClean="0"/>
              <a:t>[test @test test]#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c=$a*$b </a:t>
            </a:r>
          </a:p>
          <a:p>
            <a:r>
              <a:rPr lang="en-US" altLang="zh-TW" dirty="0" smtClean="0"/>
              <a:t>[test @test test]# echo $c </a:t>
            </a:r>
          </a:p>
          <a:p>
            <a:pPr marL="228600" indent="-228600">
              <a:buAutoNum type="arabicPlain" startAt="15"/>
            </a:pPr>
            <a:r>
              <a:rPr lang="en-US" altLang="zh-TW" dirty="0" smtClean="0"/>
              <a:t>&lt;==</a:t>
            </a:r>
            <a:r>
              <a:rPr lang="zh-TW" altLang="en-US" dirty="0" smtClean="0"/>
              <a:t>變成數字囉！ </a:t>
            </a:r>
            <a:r>
              <a:rPr lang="en-US" altLang="zh-TW" dirty="0" smtClean="0"/>
              <a:t>^_^</a:t>
            </a:r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228600" indent="-228600">
              <a:buAutoNum type="arabicPlain" startAt="15"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&gt;&lt;&lt;&lt;</a:t>
            </a:r>
          </a:p>
          <a:p>
            <a:pPr marL="0" indent="0">
              <a:buNone/>
            </a:pPr>
            <a:r>
              <a:rPr lang="zh-TW" altLang="en-US" dirty="0" smtClean="0"/>
              <a:t>實例</a:t>
            </a:r>
          </a:p>
          <a:p>
            <a:pPr marL="0" indent="0">
              <a:buNone/>
            </a:pP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ab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ab=56 //</a:t>
            </a:r>
            <a:r>
              <a:rPr lang="zh-TW" altLang="en-US" dirty="0" smtClean="0"/>
              <a:t>改變變數內容</a:t>
            </a:r>
          </a:p>
          <a:p>
            <a:pPr marL="0" indent="0">
              <a:buNone/>
            </a:pPr>
            <a:r>
              <a:rPr lang="en-US" altLang="zh-TW" dirty="0" smtClean="0"/>
              <a:t># echo $ab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56</a:t>
            </a:r>
          </a:p>
          <a:p>
            <a:pPr marL="0" indent="0">
              <a:buNone/>
            </a:pPr>
            <a:r>
              <a:rPr lang="zh-TW" altLang="en-US" dirty="0" smtClean="0"/>
              <a:t>改變變數屬性</a:t>
            </a:r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r>
              <a:rPr lang="en-US" altLang="zh-TW" dirty="0" smtClean="0"/>
              <a:t># 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聲明整數型變數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=1  //</a:t>
            </a:r>
            <a:r>
              <a:rPr lang="zh-TW" altLang="en-US" dirty="0" smtClean="0"/>
              <a:t>變數賦值（整數值）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顯示變數內容</a:t>
            </a:r>
          </a:p>
          <a:p>
            <a:pPr marL="0" indent="0">
              <a:buNone/>
            </a:pPr>
            <a:r>
              <a:rPr lang="en-US" altLang="zh-TW" dirty="0" smtClean="0"/>
              <a:t>1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 //</a:t>
            </a:r>
            <a:r>
              <a:rPr lang="zh-TW" altLang="en-US" dirty="0" smtClean="0"/>
              <a:t>變數賦值（文本值）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0</a:t>
            </a:r>
          </a:p>
          <a:p>
            <a:pPr marL="0" indent="0">
              <a:buNone/>
            </a:pPr>
            <a:r>
              <a:rPr lang="en-US" altLang="zh-TW" dirty="0" smtClean="0"/>
              <a:t># declare +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//</a:t>
            </a:r>
            <a:r>
              <a:rPr lang="zh-TW" altLang="en-US" dirty="0" smtClean="0"/>
              <a:t>取消變數屬性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wer</a:t>
            </a:r>
            <a:r>
              <a:rPr lang="en-US" altLang="zh-TW" dirty="0" smtClean="0"/>
              <a:t>"</a:t>
            </a:r>
          </a:p>
          <a:p>
            <a:pPr marL="0" indent="0">
              <a:buNone/>
            </a:pPr>
            <a:r>
              <a:rPr lang="en-US" altLang="zh-TW" dirty="0" smtClean="0"/>
              <a:t># echo $</a:t>
            </a:r>
            <a:r>
              <a:rPr lang="en-US" altLang="zh-TW" dirty="0" err="1" smtClean="0"/>
              <a:t>ef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wer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25260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declare  -i  sum  no</a:t>
            </a:r>
          </a:p>
          <a:p>
            <a:r>
              <a:rPr lang="en-US" altLang="zh-TW" smtClean="0"/>
              <a:t>sum=0</a:t>
            </a:r>
          </a:p>
          <a:p>
            <a:r>
              <a:rPr lang="en-US" altLang="zh-TW" smtClean="0"/>
              <a:t>no=1</a:t>
            </a:r>
          </a:p>
          <a:p>
            <a:r>
              <a:rPr lang="en-US" altLang="zh-TW" smtClean="0"/>
              <a:t>while [ "${no}" -lt 4 ]</a:t>
            </a:r>
          </a:p>
          <a:p>
            <a:r>
              <a:rPr lang="en-US" altLang="zh-TW" smtClean="0"/>
              <a:t>do</a:t>
            </a:r>
          </a:p>
          <a:p>
            <a:r>
              <a:rPr lang="en-US" altLang="zh-TW" smtClean="0"/>
              <a:t>echo ${no}</a:t>
            </a:r>
          </a:p>
          <a:p>
            <a:r>
              <a:rPr lang="en-US" altLang="zh-TW" smtClean="0"/>
              <a:t>sum=${sum}+${no}</a:t>
            </a:r>
          </a:p>
          <a:p>
            <a:r>
              <a:rPr lang="en-US" altLang="zh-TW" smtClean="0"/>
              <a:t>no=no+1</a:t>
            </a:r>
          </a:p>
          <a:p>
            <a:r>
              <a:rPr lang="en-US" altLang="zh-TW" smtClean="0"/>
              <a:t>done</a:t>
            </a:r>
          </a:p>
          <a:p>
            <a:r>
              <a:rPr lang="en-US" altLang="zh-TW" smtClean="0"/>
              <a:t>echo  ${sum}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4F22C-B548-4840-A5C1-6C830165C5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47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shell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的算術運算有四種方式。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第一種：使用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這個外部程式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加法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 + 5`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'4' '+' '5'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這三者之間要有空白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以下是錯誤的寫法：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 * 5`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原因：* 對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而言有特殊意義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萬用字元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，所以要改用以下寫法：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乘法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 \* 5`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也就是說用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取消 * 的特殊意義。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第二種：使用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$(( ))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上述計算，可用以下方式來做：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r=$(( 4 + 5 ))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第三種：使用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$[ ]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上述計算，可用以下方式來做：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r=$[ 4 + 5 ]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乘法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 \* 5`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r=$(( 4 * 5 ))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r=$[ 4 * 5 ]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除法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40 / 5`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r=$(( 40 / 5 ))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r=$[ 40 / 5 ]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減法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r=`expr 40 - 5`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r=$(( 40 - 5 ))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r=$[ 40 - 5 ]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求餘數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r=$[ 100 % 43 ]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乘冪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次方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r=$(( 2 ** 3 ))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r=$[ 2 ** 3 ]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$r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註：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沒有乘冪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的第四種算術運算方法，它使用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這個命令，如下所示：</a:t>
            </a:r>
          </a:p>
          <a:p>
            <a:r>
              <a:rPr lang="zh-TW" altLang="en-US" smtClean="0"/>
              <a:t>加法： </a:t>
            </a:r>
            <a:r>
              <a:rPr lang="en-US" altLang="zh-TW" smtClean="0"/>
              <a:t>n=10 let n=n+1 echo $n </a:t>
            </a:r>
            <a:r>
              <a:rPr lang="zh-TW" altLang="en-US" smtClean="0"/>
              <a:t>結果為 </a:t>
            </a:r>
            <a:r>
              <a:rPr lang="en-US" altLang="zh-TW" smtClean="0"/>
              <a:t>11 </a:t>
            </a:r>
            <a:r>
              <a:rPr lang="zh-TW" altLang="en-US" smtClean="0"/>
              <a:t>乘法： </a:t>
            </a:r>
            <a:r>
              <a:rPr lang="en-US" altLang="zh-TW" smtClean="0"/>
              <a:t>let m=n*10 echo $m </a:t>
            </a:r>
            <a:r>
              <a:rPr lang="zh-TW" altLang="en-US" smtClean="0"/>
              <a:t>結果為 </a:t>
            </a:r>
            <a:r>
              <a:rPr lang="en-US" altLang="zh-TW" smtClean="0"/>
              <a:t>110 </a:t>
            </a:r>
            <a:r>
              <a:rPr lang="zh-TW" altLang="en-US" smtClean="0"/>
              <a:t>除法： </a:t>
            </a:r>
            <a:r>
              <a:rPr lang="en-US" altLang="zh-TW" smtClean="0"/>
              <a:t>let r=m/10 echo $r </a:t>
            </a:r>
            <a:r>
              <a:rPr lang="zh-TW" altLang="en-US" smtClean="0"/>
              <a:t>求餘數： </a:t>
            </a:r>
            <a:r>
              <a:rPr lang="en-US" altLang="zh-TW" smtClean="0"/>
              <a:t>let r=m%7 echo $r </a:t>
            </a:r>
            <a:r>
              <a:rPr lang="zh-TW" altLang="en-US" smtClean="0"/>
              <a:t>乘冪： </a:t>
            </a:r>
            <a:r>
              <a:rPr lang="en-US" altLang="zh-TW" smtClean="0"/>
              <a:t>let r=m**2 echo $r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 shell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有數種算術運算方法，但並不是每一種方法都可以跨平台，若您的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檔要在其它平台上使用，建議最好用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這種方式，或許可攜性會好一點。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另外，我們在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中經常需要把某一變數做加一運算，以下四法皆可：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m=$[ m + 1]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m=`expr $m + 1`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m=$(($m + 1))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m=m+1</a:t>
            </a:r>
          </a:p>
          <a:p>
            <a:r>
              <a:rPr lang="en-US" altLang="zh-TW" smtClean="0"/>
              <a:t>http://mirror.sars.tw/Bash_Shell_by_ols3/c860.html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4F22C-B548-4840-A5C1-6C830165C5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85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 b c 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declare -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a=1 b=2 c=3 d=4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9342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sum03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sum=0</a:t>
            </a:r>
          </a:p>
          <a:p>
            <a:r>
              <a:rPr lang="en-US" altLang="zh-TW" smtClean="0"/>
              <a:t>no=1</a:t>
            </a:r>
          </a:p>
          <a:p>
            <a:r>
              <a:rPr lang="en-US" altLang="zh-TW" smtClean="0"/>
              <a:t>while [ "${no}" -lt 4 ]</a:t>
            </a:r>
          </a:p>
          <a:p>
            <a:r>
              <a:rPr lang="en-US" altLang="zh-TW" smtClean="0"/>
              <a:t>do</a:t>
            </a:r>
          </a:p>
          <a:p>
            <a:r>
              <a:rPr lang="en-US" altLang="zh-TW" smtClean="0"/>
              <a:t>echo ${no}</a:t>
            </a:r>
          </a:p>
          <a:p>
            <a:r>
              <a:rPr lang="en-US" altLang="zh-TW" smtClean="0"/>
              <a:t>sum=$((${sum}+${no}))</a:t>
            </a:r>
          </a:p>
          <a:p>
            <a:r>
              <a:rPr lang="en-US" altLang="zh-TW" smtClean="0"/>
              <a:t>no=$((${no}+1))</a:t>
            </a:r>
          </a:p>
          <a:p>
            <a:r>
              <a:rPr lang="en-US" altLang="zh-TW" smtClean="0"/>
              <a:t>done</a:t>
            </a:r>
          </a:p>
          <a:p>
            <a:r>
              <a:rPr lang="en-US" altLang="zh-TW" smtClean="0"/>
              <a:t>echo  $sum</a:t>
            </a:r>
          </a:p>
          <a:p>
            <a:endParaRPr lang="en-US" altLang="zh-TW" smtClean="0"/>
          </a:p>
          <a:p>
            <a:r>
              <a:rPr lang="en-US" altLang="zh-TW" smtClean="0"/>
              <a:t>bigred@gw:~$ ./sum03</a:t>
            </a:r>
          </a:p>
          <a:p>
            <a:r>
              <a:rPr lang="en-US" altLang="zh-TW" smtClean="0"/>
              <a:t>1</a:t>
            </a:r>
          </a:p>
          <a:p>
            <a:r>
              <a:rPr lang="en-US" altLang="zh-TW" smtClean="0"/>
              <a:t>2</a:t>
            </a:r>
          </a:p>
          <a:p>
            <a:r>
              <a:rPr lang="en-US" altLang="zh-TW" smtClean="0"/>
              <a:t>3</a:t>
            </a:r>
          </a:p>
          <a:p>
            <a:r>
              <a:rPr lang="en-US" altLang="zh-TW" smtClean="0"/>
              <a:t>6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4F22C-B548-4840-A5C1-6C830165C5C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6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zh-TW" smtClean="0"/>
              <a:t>bigred@gw:~$ ./sum04</a:t>
            </a:r>
          </a:p>
          <a:p>
            <a:r>
              <a:rPr lang="pt-BR" altLang="zh-TW" smtClean="0"/>
              <a:t>1</a:t>
            </a:r>
          </a:p>
          <a:p>
            <a:r>
              <a:rPr lang="pt-BR" altLang="zh-TW" smtClean="0"/>
              <a:t>2</a:t>
            </a:r>
          </a:p>
          <a:p>
            <a:r>
              <a:rPr lang="pt-BR" altLang="zh-TW" smtClean="0"/>
              <a:t>3</a:t>
            </a:r>
          </a:p>
          <a:p>
            <a:r>
              <a:rPr lang="pt-BR" altLang="zh-TW" smtClean="0"/>
              <a:t>6</a:t>
            </a:r>
          </a:p>
          <a:p>
            <a:r>
              <a:rPr lang="pt-BR" altLang="zh-TW" smtClean="0"/>
              <a:t>bigred@gw:~$ cat sum04</a:t>
            </a:r>
          </a:p>
          <a:p>
            <a:r>
              <a:rPr lang="pt-BR" altLang="zh-TW" smtClean="0"/>
              <a:t>#!/bin/bash</a:t>
            </a:r>
          </a:p>
          <a:p>
            <a:r>
              <a:rPr lang="pt-BR" altLang="zh-TW" smtClean="0"/>
              <a:t>sum=0</a:t>
            </a:r>
          </a:p>
          <a:p>
            <a:r>
              <a:rPr lang="pt-BR" altLang="zh-TW" smtClean="0"/>
              <a:t>no=1</a:t>
            </a:r>
          </a:p>
          <a:p>
            <a:r>
              <a:rPr lang="pt-BR" altLang="zh-TW" smtClean="0"/>
              <a:t>while [ "${no}" -lt 4 ]</a:t>
            </a:r>
          </a:p>
          <a:p>
            <a:r>
              <a:rPr lang="pt-BR" altLang="zh-TW" smtClean="0"/>
              <a:t>do</a:t>
            </a:r>
          </a:p>
          <a:p>
            <a:r>
              <a:rPr lang="pt-BR" altLang="zh-TW" smtClean="0"/>
              <a:t>echo ${no}</a:t>
            </a:r>
          </a:p>
          <a:p>
            <a:r>
              <a:rPr lang="pt-BR" altLang="zh-TW" smtClean="0"/>
              <a:t>sum=$((sum+no))</a:t>
            </a:r>
          </a:p>
          <a:p>
            <a:r>
              <a:rPr lang="pt-BR" altLang="zh-TW" smtClean="0"/>
              <a:t>no=$((no+1))</a:t>
            </a:r>
          </a:p>
          <a:p>
            <a:r>
              <a:rPr lang="pt-BR" altLang="zh-TW" smtClean="0"/>
              <a:t>done</a:t>
            </a:r>
          </a:p>
          <a:p>
            <a:r>
              <a:rPr lang="pt-BR" altLang="zh-TW" smtClean="0"/>
              <a:t>echo  $sum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4F22C-B548-4840-A5C1-6C830165C5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96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58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55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9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0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15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9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2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9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79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35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FD1D9-69FF-447A-B505-1B3335B9DBF6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8CEA-2DE7-48DC-9116-2108E809E3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9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01708" y="541060"/>
            <a:ext cx="5917067" cy="746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44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Declare</a:t>
            </a:r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44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宣告</a:t>
            </a:r>
            <a:r>
              <a:rPr lang="zh-TW" altLang="en-US" sz="440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變數為整數</a:t>
            </a:r>
            <a:endParaRPr lang="en-US" altLang="zh-TW" sz="4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565620" y="1979158"/>
            <a:ext cx="7107232" cy="3762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zh-TW" altLang="en-US" sz="4000" dirty="0">
                <a:latin typeface="Calibri" panose="020F0502020204030204"/>
                <a:ea typeface="新細明體" panose="02020500000000000000" pitchFamily="18" charset="-120"/>
              </a:rPr>
              <a:t>例</a:t>
            </a:r>
            <a:r>
              <a:rPr lang="en-US" altLang="zh-TW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</a:p>
          <a:p>
            <a:pPr defTabSz="685800"/>
            <a:r>
              <a:rPr lang="en-US" altLang="zh-TW" sz="40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Declare – i a</a:t>
            </a:r>
            <a:endParaRPr lang="en-US" altLang="zh-TW" sz="4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endParaRPr lang="en-US" altLang="zh-TW" sz="4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40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Declare –i a </a:t>
            </a:r>
            <a:r>
              <a:rPr lang="en-US" altLang="zh-TW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 c d</a:t>
            </a:r>
          </a:p>
          <a:p>
            <a:pPr defTabSz="685800"/>
            <a:endParaRPr lang="en-US" altLang="zh-TW" sz="4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declare -</a:t>
            </a:r>
            <a:r>
              <a:rPr lang="en-US" altLang="zh-TW" sz="40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i</a:t>
            </a:r>
            <a:r>
              <a:rPr lang="en-US" altLang="zh-TW" sz="4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a=1 b=2 c=3 d=4</a:t>
            </a:r>
          </a:p>
        </p:txBody>
      </p:sp>
    </p:spTree>
    <p:extLst>
      <p:ext uri="{BB962C8B-B14F-4D97-AF65-F5344CB8AC3E}">
        <p14:creationId xmlns:p14="http://schemas.microsoft.com/office/powerpoint/2010/main" val="41715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966821" y="2437982"/>
            <a:ext cx="89118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寫</a:t>
            </a:r>
            <a:r>
              <a:rPr lang="en-US" altLang="zh-TW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個 </a:t>
            </a:r>
            <a:r>
              <a:rPr lang="en-US" altLang="zh-TW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:</a:t>
            </a:r>
          </a:p>
          <a:p>
            <a:pPr defTabSz="685800"/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加總</a:t>
            </a:r>
            <a:r>
              <a:rPr lang="en-US" altLang="zh-TW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到</a:t>
            </a:r>
            <a:r>
              <a:rPr lang="en-US" altLang="zh-TW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10</a:t>
            </a:r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的程式</a:t>
            </a:r>
            <a:endParaRPr lang="en-US" altLang="zh-TW" sz="4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zh-TW" altLang="en-US" sz="4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將從幾加到幾加總的結果 顯示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926541" y="968190"/>
            <a:ext cx="5499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4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練習</a:t>
            </a:r>
            <a:r>
              <a:rPr lang="en-US" altLang="zh-TW" sz="4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:1</a:t>
            </a:r>
            <a:r>
              <a:rPr lang="zh-TW" altLang="en-US" sz="4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到</a:t>
            </a:r>
            <a:r>
              <a:rPr lang="en-US" altLang="zh-TW" sz="4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N</a:t>
            </a:r>
            <a:r>
              <a:rPr lang="zh-TW" altLang="en-US" sz="4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累加</a:t>
            </a:r>
          </a:p>
        </p:txBody>
      </p:sp>
    </p:spTree>
    <p:extLst>
      <p:ext uri="{BB962C8B-B14F-4D97-AF65-F5344CB8AC3E}">
        <p14:creationId xmlns:p14="http://schemas.microsoft.com/office/powerpoint/2010/main" val="10695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625565" y="429635"/>
            <a:ext cx="4322207" cy="1054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2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Declare</a:t>
            </a:r>
            <a:r>
              <a:rPr lang="zh-TW" altLang="en-US" sz="32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32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宣告</a:t>
            </a:r>
            <a:r>
              <a:rPr lang="zh-TW" altLang="en-US" sz="3200">
                <a:solidFill>
                  <a:prstClr val="black"/>
                </a:solidFill>
              </a:rPr>
              <a:t>變數為整數</a:t>
            </a:r>
            <a:endParaRPr lang="en-US" altLang="zh-TW" sz="3200">
              <a:solidFill>
                <a:prstClr val="black"/>
              </a:solidFill>
            </a:endParaRPr>
          </a:p>
          <a:p>
            <a:pPr algn="ctr" defTabSz="685800"/>
            <a:r>
              <a:rPr lang="de-DE" altLang="zh-TW" sz="32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testdec01</a:t>
            </a:r>
            <a:r>
              <a:rPr lang="zh-TW" altLang="en-US" sz="32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endParaRPr lang="zh-TW" altLang="en-US" sz="32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894661" y="324689"/>
            <a:ext cx="9812759" cy="6163224"/>
            <a:chOff x="894661" y="324689"/>
            <a:chExt cx="9812759" cy="6163224"/>
          </a:xfrm>
        </p:grpSpPr>
        <p:sp>
          <p:nvSpPr>
            <p:cNvPr id="4" name="文字方塊 3"/>
            <p:cNvSpPr txBox="1"/>
            <p:nvPr/>
          </p:nvSpPr>
          <p:spPr>
            <a:xfrm>
              <a:off x="894661" y="324689"/>
              <a:ext cx="3141179" cy="61632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36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testdec01</a:t>
              </a:r>
            </a:p>
            <a:p>
              <a:pPr defTabSz="685800"/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declare -</a:t>
              </a:r>
              <a:r>
                <a:rPr lang="en-US" altLang="zh-TW" sz="36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i</a:t>
              </a:r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no</a:t>
              </a:r>
            </a:p>
            <a:p>
              <a:pPr defTabSz="685800"/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no=5</a:t>
              </a:r>
            </a:p>
            <a:p>
              <a:pPr defTabSz="685800"/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$no</a:t>
              </a:r>
            </a:p>
            <a:p>
              <a:pPr defTabSz="685800"/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no=no+2</a:t>
              </a:r>
            </a:p>
            <a:p>
              <a:pPr defTabSz="685800"/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$no</a:t>
              </a:r>
            </a:p>
            <a:p>
              <a:pPr defTabSz="685800"/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no="test"</a:t>
              </a:r>
            </a:p>
            <a:p>
              <a:pPr defTabSz="685800"/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$no</a:t>
              </a:r>
            </a:p>
            <a:p>
              <a:pPr defTabSz="685800"/>
              <a:r>
                <a:rPr lang="en-US" altLang="zh-TW" sz="36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no=no+100</a:t>
              </a:r>
            </a:p>
            <a:p>
              <a:pPr defTabSz="685800"/>
              <a:r>
                <a:rPr lang="en-US" altLang="zh-TW" sz="36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$no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6581484" y="1802772"/>
              <a:ext cx="4125936" cy="42242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de-DE" altLang="zh-TW" sz="5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./testdec01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5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7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</a:p>
            <a:p>
              <a:pPr defTabSz="685800"/>
              <a:r>
                <a:rPr lang="de-DE" altLang="zh-TW" sz="5400" smtClean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100</a:t>
              </a:r>
              <a:endParaRPr lang="de-DE" altLang="zh-TW" sz="5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2998694" y="2944906"/>
              <a:ext cx="3106271" cy="12102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2850776" y="3914887"/>
              <a:ext cx="3254189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V="1">
              <a:off x="2998694" y="4800600"/>
              <a:ext cx="3254188" cy="295835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/>
            <p:nvPr/>
          </p:nvCxnSpPr>
          <p:spPr>
            <a:xfrm flipV="1">
              <a:off x="2998694" y="5580529"/>
              <a:ext cx="3254188" cy="44647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5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701540" y="241125"/>
            <a:ext cx="6069554" cy="1177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3600" b="1" dirty="0">
                <a:solidFill>
                  <a:srgbClr val="FF00FF"/>
                </a:solidFill>
                <a:latin typeface="Calibri" panose="020F0502020204030204"/>
                <a:ea typeface="新細明體" panose="02020500000000000000" pitchFamily="18" charset="-120"/>
              </a:rPr>
              <a:t>Declare</a:t>
            </a:r>
            <a:r>
              <a:rPr lang="zh-TW" altLang="en-US" sz="36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360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宣告</a:t>
            </a:r>
            <a:r>
              <a:rPr lang="zh-TW" altLang="en-US" sz="3600">
                <a:solidFill>
                  <a:prstClr val="black"/>
                </a:solidFill>
              </a:rPr>
              <a:t>變數為整數</a:t>
            </a:r>
            <a:endParaRPr lang="en-US" altLang="zh-TW" sz="3600">
              <a:solidFill>
                <a:prstClr val="black"/>
              </a:solidFill>
            </a:endParaRPr>
          </a:p>
          <a:p>
            <a:pPr algn="ctr" defTabSz="685800"/>
            <a:r>
              <a:rPr lang="de-DE" altLang="zh-TW" sz="3600" smtClean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testdec0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  <a:endParaRPr lang="zh-TW" altLang="en-US" sz="3600" dirty="0">
              <a:solidFill>
                <a:srgbClr val="FF000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713663" y="645081"/>
            <a:ext cx="9102832" cy="5978558"/>
            <a:chOff x="713663" y="645081"/>
            <a:chExt cx="9102832" cy="5978558"/>
          </a:xfrm>
        </p:grpSpPr>
        <p:sp>
          <p:nvSpPr>
            <p:cNvPr id="4" name="文字方塊 3"/>
            <p:cNvSpPr txBox="1"/>
            <p:nvPr/>
          </p:nvSpPr>
          <p:spPr>
            <a:xfrm>
              <a:off x="713663" y="645081"/>
              <a:ext cx="2805574" cy="59785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n-US" altLang="zh-TW" sz="32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cat testdec02</a:t>
              </a:r>
            </a:p>
            <a:p>
              <a:pPr defTabSz="685800"/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#!/bin/bash</a:t>
              </a: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declare -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i</a:t>
              </a:r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 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="</a:t>
              </a:r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hhh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"</a:t>
              </a: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=5</a:t>
              </a: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="</a:t>
              </a:r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kkk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"</a:t>
              </a: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en-US" altLang="zh-TW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en-US" altLang="zh-TW" sz="3200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r>
                <a:rPr lang="en-US" altLang="zh-TW" sz="32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=noo+1</a:t>
              </a:r>
            </a:p>
            <a:p>
              <a:pPr defTabSz="685800"/>
              <a:r>
                <a:rPr lang="en-US" altLang="zh-TW" sz="3200" b="1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echo $</a:t>
              </a:r>
              <a:r>
                <a:rPr lang="en-US" altLang="zh-TW" sz="3200" b="1" dirty="0" err="1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noo</a:t>
              </a:r>
              <a:endParaRPr lang="zh-TW" altLang="en-US" sz="32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5690559" y="1568411"/>
              <a:ext cx="4125936" cy="5055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de-DE" altLang="zh-TW" sz="5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de-DE" altLang="zh-TW" sz="5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./testdec0</a:t>
              </a:r>
              <a:r>
                <a:rPr lang="en-US" altLang="zh-TW" sz="5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2</a:t>
              </a:r>
              <a:endParaRPr lang="de-DE" altLang="zh-TW" sz="5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endParaRPr lang="de-DE" altLang="zh-TW" sz="5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5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0</a:t>
              </a:r>
            </a:p>
            <a:p>
              <a:pPr defTabSz="685800"/>
              <a:r>
                <a:rPr lang="de-DE" altLang="zh-TW" sz="5400" dirty="0">
                  <a:solidFill>
                    <a:srgbClr val="00B050"/>
                  </a:solidFill>
                  <a:latin typeface="Calibri" panose="020F0502020204030204"/>
                  <a:ea typeface="新細明體" panose="02020500000000000000" pitchFamily="18" charset="-120"/>
                </a:rPr>
                <a:t>1</a:t>
              </a:r>
              <a:endParaRPr lang="zh-TW" altLang="en-US" sz="5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2931459" y="2393576"/>
              <a:ext cx="2759100" cy="40341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2730839" y="3388659"/>
              <a:ext cx="2742114" cy="24570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>
              <a:off x="2931459" y="4424082"/>
              <a:ext cx="2501153" cy="12140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30839" y="5335205"/>
              <a:ext cx="2742114" cy="70513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V="1">
              <a:off x="2739332" y="6145306"/>
              <a:ext cx="2951227" cy="232632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33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599" y="0"/>
            <a:ext cx="60377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smtClean="0">
                <a:solidFill>
                  <a:srgbClr val="00B050"/>
                </a:solidFill>
              </a:rPr>
              <a:t>bigred@gw:~$ </a:t>
            </a:r>
            <a:r>
              <a:rPr lang="en-US" altLang="zh-TW" sz="3600" smtClean="0"/>
              <a:t>cat sum02</a:t>
            </a:r>
          </a:p>
          <a:p>
            <a:r>
              <a:rPr lang="en-US" altLang="zh-TW" sz="3600" smtClean="0"/>
              <a:t>#!/bin/bash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declare</a:t>
            </a:r>
            <a:r>
              <a:rPr lang="en-US" altLang="zh-TW" sz="3600" smtClean="0"/>
              <a:t>  -i  sum  no</a:t>
            </a:r>
          </a:p>
          <a:p>
            <a:r>
              <a:rPr lang="en-US" altLang="zh-TW" sz="3600" smtClean="0"/>
              <a:t>sum=0</a:t>
            </a:r>
          </a:p>
          <a:p>
            <a:r>
              <a:rPr lang="en-US" altLang="zh-TW" sz="3600" smtClean="0"/>
              <a:t>no=1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while</a:t>
            </a:r>
            <a:r>
              <a:rPr lang="en-US" altLang="zh-TW" sz="3600" smtClean="0"/>
              <a:t> [ "${</a:t>
            </a:r>
            <a:r>
              <a:rPr lang="en-US" altLang="zh-TW" sz="3600" smtClean="0">
                <a:solidFill>
                  <a:srgbClr val="FF0000"/>
                </a:solidFill>
              </a:rPr>
              <a:t>no</a:t>
            </a:r>
            <a:r>
              <a:rPr lang="en-US" altLang="zh-TW" sz="3600" smtClean="0"/>
              <a:t>}" -lt 4 ]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do</a:t>
            </a:r>
          </a:p>
          <a:p>
            <a:r>
              <a:rPr lang="en-US" altLang="zh-TW" sz="3600" smtClean="0"/>
              <a:t>echo ${no}</a:t>
            </a:r>
          </a:p>
          <a:p>
            <a:r>
              <a:rPr lang="en-US" altLang="zh-TW" sz="3600" smtClean="0"/>
              <a:t>sum=${sum}+${no}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no=no+1</a:t>
            </a:r>
          </a:p>
          <a:p>
            <a:r>
              <a:rPr lang="en-US" altLang="zh-TW" sz="3600" smtClean="0">
                <a:solidFill>
                  <a:srgbClr val="FF0000"/>
                </a:solidFill>
              </a:rPr>
              <a:t>done</a:t>
            </a:r>
          </a:p>
          <a:p>
            <a:r>
              <a:rPr lang="en-US" altLang="zh-TW" sz="3600" smtClean="0"/>
              <a:t>echo  ${sum}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387353" y="927846"/>
            <a:ext cx="55525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>
                <a:solidFill>
                  <a:srgbClr val="00B050"/>
                </a:solidFill>
              </a:rPr>
              <a:t>bigred@gw:~$ </a:t>
            </a:r>
            <a:r>
              <a:rPr lang="en-US" altLang="zh-TW" sz="4400"/>
              <a:t>./sum02</a:t>
            </a:r>
          </a:p>
          <a:p>
            <a:r>
              <a:rPr lang="en-US" altLang="zh-TW" sz="4400"/>
              <a:t>1</a:t>
            </a:r>
          </a:p>
          <a:p>
            <a:r>
              <a:rPr lang="en-US" altLang="zh-TW" sz="4400"/>
              <a:t>2</a:t>
            </a:r>
          </a:p>
          <a:p>
            <a:r>
              <a:rPr lang="en-US" altLang="zh-TW" sz="4400"/>
              <a:t>3</a:t>
            </a:r>
          </a:p>
          <a:p>
            <a:r>
              <a:rPr lang="en-US" altLang="zh-TW" sz="4400" smtClean="0"/>
              <a:t>6</a:t>
            </a:r>
            <a:endParaRPr lang="en-US" altLang="zh-TW" sz="4400"/>
          </a:p>
        </p:txBody>
      </p:sp>
    </p:spTree>
    <p:extLst>
      <p:ext uri="{BB962C8B-B14F-4D97-AF65-F5344CB8AC3E}">
        <p14:creationId xmlns:p14="http://schemas.microsoft.com/office/powerpoint/2010/main" val="10922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9236" y="140753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800" b="1" smtClean="0"/>
              <a:t>a=</a:t>
            </a:r>
            <a:r>
              <a:rPr lang="es-ES" altLang="zh-TW" sz="4800" b="1" smtClean="0">
                <a:solidFill>
                  <a:srgbClr val="FF0000"/>
                </a:solidFill>
              </a:rPr>
              <a:t>$((</a:t>
            </a:r>
            <a:r>
              <a:rPr lang="es-ES" altLang="zh-TW" sz="4800" b="1" smtClean="0"/>
              <a:t>4+5</a:t>
            </a:r>
            <a:r>
              <a:rPr lang="es-ES" altLang="zh-TW" sz="4800" b="1" smtClean="0">
                <a:solidFill>
                  <a:srgbClr val="FF0000"/>
                </a:solidFill>
              </a:rPr>
              <a:t>))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 smtClean="0"/>
              <a:t>echo a</a:t>
            </a:r>
          </a:p>
          <a:p>
            <a:r>
              <a:rPr lang="es-ES" altLang="zh-TW" sz="4400" smtClean="0"/>
              <a:t>a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 smtClean="0"/>
              <a:t>echo $a</a:t>
            </a:r>
          </a:p>
          <a:p>
            <a:r>
              <a:rPr lang="es-ES" altLang="zh-TW" sz="4400" smtClean="0"/>
              <a:t>9</a:t>
            </a:r>
          </a:p>
        </p:txBody>
      </p:sp>
      <p:sp>
        <p:nvSpPr>
          <p:cNvPr id="3" name="矩形 2"/>
          <p:cNvSpPr/>
          <p:nvPr/>
        </p:nvSpPr>
        <p:spPr>
          <a:xfrm>
            <a:off x="6096000" y="806585"/>
            <a:ext cx="6096000" cy="57246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/>
              <a:t>a=4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/>
              <a:t>b=5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800" b="1"/>
              <a:t>c=</a:t>
            </a:r>
            <a:r>
              <a:rPr lang="es-ES" altLang="zh-TW" sz="4800" b="1">
                <a:solidFill>
                  <a:srgbClr val="FF0000"/>
                </a:solidFill>
              </a:rPr>
              <a:t>$((</a:t>
            </a:r>
            <a:r>
              <a:rPr lang="es-ES" altLang="zh-TW" sz="4800" b="1"/>
              <a:t>a+b</a:t>
            </a:r>
            <a:r>
              <a:rPr lang="es-ES" altLang="zh-TW" sz="4800" b="1">
                <a:solidFill>
                  <a:srgbClr val="FF0000"/>
                </a:solidFill>
              </a:rPr>
              <a:t>))</a:t>
            </a:r>
            <a:endParaRPr lang="es-ES" altLang="zh-TW" sz="4400" b="1">
              <a:solidFill>
                <a:srgbClr val="FF0000"/>
              </a:solidFill>
            </a:endParaRP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/>
              <a:t>echo $c</a:t>
            </a:r>
          </a:p>
          <a:p>
            <a:r>
              <a:rPr lang="es-ES" altLang="zh-TW" sz="4400"/>
              <a:t>9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5400" b="1"/>
              <a:t>c=</a:t>
            </a:r>
            <a:r>
              <a:rPr lang="es-ES" altLang="zh-TW" sz="5400" b="1">
                <a:solidFill>
                  <a:srgbClr val="FF0000"/>
                </a:solidFill>
              </a:rPr>
              <a:t>$((</a:t>
            </a:r>
            <a:r>
              <a:rPr lang="es-ES" altLang="zh-TW" sz="5400" b="1"/>
              <a:t>$a+$b</a:t>
            </a:r>
            <a:r>
              <a:rPr lang="es-ES" altLang="zh-TW" sz="5400" b="1">
                <a:solidFill>
                  <a:srgbClr val="FF0000"/>
                </a:solidFill>
              </a:rPr>
              <a:t>))</a:t>
            </a:r>
          </a:p>
          <a:p>
            <a:r>
              <a:rPr lang="es-ES" altLang="zh-TW" sz="4400" smtClean="0">
                <a:solidFill>
                  <a:srgbClr val="00B050"/>
                </a:solidFill>
              </a:rPr>
              <a:t>~$ </a:t>
            </a:r>
            <a:r>
              <a:rPr lang="es-ES" altLang="zh-TW" sz="4400"/>
              <a:t>echo $c</a:t>
            </a:r>
          </a:p>
          <a:p>
            <a:r>
              <a:rPr lang="es-ES" altLang="zh-TW" sz="440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0346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085340" y="1162475"/>
            <a:ext cx="4142672" cy="4501230"/>
            <a:chOff x="1188720" y="350520"/>
            <a:chExt cx="6477798" cy="6001640"/>
          </a:xfrm>
        </p:grpSpPr>
        <p:sp>
          <p:nvSpPr>
            <p:cNvPr id="2" name="文字方塊 1"/>
            <p:cNvSpPr txBox="1"/>
            <p:nvPr/>
          </p:nvSpPr>
          <p:spPr>
            <a:xfrm>
              <a:off x="1188720" y="350520"/>
              <a:ext cx="2590800" cy="6001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 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a=5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b=10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c=a*b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d=$a*$b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c</a:t>
              </a:r>
            </a:p>
            <a:p>
              <a:pPr defTabSz="685800"/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c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$c</a:t>
              </a:r>
            </a:p>
            <a:p>
              <a:pPr defTabSz="685800"/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a*b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d</a:t>
              </a:r>
            </a:p>
            <a:p>
              <a:pPr defTabSz="685800"/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</a:t>
              </a:r>
            </a:p>
            <a:p>
              <a:pPr defTabSz="685800"/>
              <a:r>
                <a:rPr lang="es-ES" altLang="zh-TW" sz="2400" dirty="0">
                  <a:solidFill>
                    <a:srgbClr val="0000FF"/>
                  </a:solidFill>
                  <a:latin typeface="Calibri" panose="020F0502020204030204"/>
                  <a:ea typeface="新細明體" panose="02020500000000000000" pitchFamily="18" charset="-120"/>
                </a:rPr>
                <a:t>~$</a:t>
              </a:r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echo $d</a:t>
              </a:r>
            </a:p>
            <a:p>
              <a:pPr defTabSz="685800"/>
              <a:r>
                <a:rPr lang="es-E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5*10</a:t>
              </a:r>
              <a:endParaRPr lang="zh-TW" altLang="en-US" sz="2400" dirty="0"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4" name="直線單箭頭接點 3"/>
            <p:cNvCxnSpPr/>
            <p:nvPr/>
          </p:nvCxnSpPr>
          <p:spPr>
            <a:xfrm flipH="1">
              <a:off x="2148840" y="3916680"/>
              <a:ext cx="4206240" cy="19812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" name="直線單箭頭接點 5"/>
            <p:cNvCxnSpPr/>
            <p:nvPr/>
          </p:nvCxnSpPr>
          <p:spPr>
            <a:xfrm flipH="1">
              <a:off x="2484120" y="3916680"/>
              <a:ext cx="3810000" cy="211836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文字方塊 6"/>
            <p:cNvSpPr txBox="1"/>
            <p:nvPr/>
          </p:nvSpPr>
          <p:spPr>
            <a:xfrm>
              <a:off x="6355080" y="3581400"/>
              <a:ext cx="1311438" cy="7078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342900"/>
              <a:r>
                <a:rPr lang="zh-TW" altLang="en-US" sz="3000" dirty="0">
                  <a:solidFill>
                    <a:srgbClr val="FF0000"/>
                  </a:solidFill>
                </a:rPr>
                <a:t>字串</a:t>
              </a: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6217755" y="1407583"/>
            <a:ext cx="42841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7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 echo (($c))</a:t>
            </a:r>
          </a:p>
          <a:p>
            <a:pPr defTabSz="685800"/>
            <a:r>
              <a:rPr lang="en-US" altLang="zh-TW" sz="27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-bash: syntax error near unexpected token `('</a:t>
            </a:r>
          </a:p>
          <a:p>
            <a:pPr defTabSz="685800"/>
            <a:r>
              <a:rPr lang="en-US" altLang="zh-TW" sz="27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 echo $(($c))</a:t>
            </a:r>
          </a:p>
          <a:p>
            <a:pPr defTabSz="685800"/>
            <a:r>
              <a:rPr lang="en-US" altLang="zh-TW" sz="27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50</a:t>
            </a:r>
          </a:p>
          <a:p>
            <a:pPr defTabSz="685800"/>
            <a:r>
              <a:rPr lang="en-US" altLang="zh-TW" sz="27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 echo $d</a:t>
            </a:r>
          </a:p>
          <a:p>
            <a:pPr defTabSz="685800"/>
            <a:r>
              <a:rPr lang="en-US" altLang="zh-TW" sz="27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5*10</a:t>
            </a:r>
          </a:p>
          <a:p>
            <a:pPr defTabSz="685800"/>
            <a:r>
              <a:rPr lang="en-US" altLang="zh-TW" sz="27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~$ echo $(($d))</a:t>
            </a:r>
          </a:p>
          <a:p>
            <a:pPr defTabSz="685800"/>
            <a:r>
              <a:rPr lang="en-US" altLang="zh-TW" sz="27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50</a:t>
            </a:r>
            <a:endParaRPr lang="zh-TW" altLang="en-US" sz="27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17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9965" y="544987"/>
            <a:ext cx="8498541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smtClean="0">
                <a:solidFill>
                  <a:srgbClr val="00B050"/>
                </a:solidFill>
              </a:rPr>
              <a:t>~$</a:t>
            </a:r>
            <a:r>
              <a:rPr lang="en-US" altLang="zh-TW" sz="3600" smtClean="0"/>
              <a:t> cat sum01</a:t>
            </a:r>
          </a:p>
          <a:p>
            <a:r>
              <a:rPr lang="en-US" altLang="zh-TW" sz="3600" smtClean="0"/>
              <a:t>#!/bin/bash</a:t>
            </a:r>
          </a:p>
          <a:p>
            <a:r>
              <a:rPr lang="en-US" altLang="zh-TW" sz="3600" smtClean="0"/>
              <a:t>sum=0</a:t>
            </a:r>
          </a:p>
          <a:p>
            <a:r>
              <a:rPr lang="en-US" altLang="zh-TW" sz="3600" smtClean="0"/>
              <a:t>no=1</a:t>
            </a:r>
          </a:p>
          <a:p>
            <a:r>
              <a:rPr lang="en-US" altLang="zh-TW" sz="3600" smtClean="0"/>
              <a:t>while [ "${no}" -lt 4 ]</a:t>
            </a:r>
          </a:p>
          <a:p>
            <a:r>
              <a:rPr lang="en-US" altLang="zh-TW" sz="3600" smtClean="0"/>
              <a:t>do</a:t>
            </a:r>
          </a:p>
          <a:p>
            <a:r>
              <a:rPr lang="en-US" altLang="zh-TW" sz="3600" smtClean="0"/>
              <a:t>echo ${no}</a:t>
            </a:r>
          </a:p>
          <a:p>
            <a:r>
              <a:rPr lang="en-US" altLang="zh-TW" sz="4400" b="1" smtClean="0">
                <a:solidFill>
                  <a:srgbClr val="FF0000"/>
                </a:solidFill>
              </a:rPr>
              <a:t>sum=${sum}+${no}</a:t>
            </a:r>
          </a:p>
          <a:p>
            <a:r>
              <a:rPr lang="en-US" altLang="zh-TW" sz="4400" b="1" smtClean="0">
                <a:solidFill>
                  <a:srgbClr val="FF0000"/>
                </a:solidFill>
              </a:rPr>
              <a:t>no=${no}+1</a:t>
            </a:r>
          </a:p>
          <a:p>
            <a:r>
              <a:rPr lang="en-US" altLang="zh-TW" sz="3600" smtClean="0"/>
              <a:t>done</a:t>
            </a:r>
          </a:p>
        </p:txBody>
      </p:sp>
      <p:sp>
        <p:nvSpPr>
          <p:cNvPr id="7" name="矩形 6"/>
          <p:cNvSpPr/>
          <p:nvPr/>
        </p:nvSpPr>
        <p:spPr>
          <a:xfrm>
            <a:off x="4957481" y="1273005"/>
            <a:ext cx="697005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~$</a:t>
            </a:r>
            <a:r>
              <a:rPr lang="en-US" altLang="zh-TW" sz="3200" smtClean="0"/>
              <a:t> </a:t>
            </a:r>
            <a:r>
              <a:rPr lang="en-US" altLang="zh-TW" sz="3200"/>
              <a:t>./sum01</a:t>
            </a:r>
          </a:p>
          <a:p>
            <a:r>
              <a:rPr lang="en-US" altLang="zh-TW" sz="3200"/>
              <a:t>1</a:t>
            </a:r>
          </a:p>
          <a:p>
            <a:r>
              <a:rPr lang="en-US" altLang="zh-TW" sz="3200"/>
              <a:t>./sum01: line 4: [: 1+1: </a:t>
            </a:r>
            <a:r>
              <a:rPr lang="en-US" altLang="zh-TW" sz="3200">
                <a:solidFill>
                  <a:srgbClr val="FF0000"/>
                </a:solidFill>
              </a:rPr>
              <a:t>integer expression expected</a:t>
            </a:r>
          </a:p>
        </p:txBody>
      </p:sp>
    </p:spTree>
    <p:extLst>
      <p:ext uri="{BB962C8B-B14F-4D97-AF65-F5344CB8AC3E}">
        <p14:creationId xmlns:p14="http://schemas.microsoft.com/office/powerpoint/2010/main" val="80857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7553" y="472702"/>
            <a:ext cx="1676400" cy="1325563"/>
          </a:xfrm>
        </p:spPr>
        <p:txBody>
          <a:bodyPr/>
          <a:lstStyle/>
          <a:p>
            <a:r>
              <a:rPr lang="zh-TW" altLang="en-US" smtClean="0"/>
              <a:t>方法一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83306" y="369438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600" smtClean="0">
                <a:solidFill>
                  <a:srgbClr val="00B050"/>
                </a:solidFill>
              </a:rPr>
              <a:t>bigred@gw:~$ </a:t>
            </a:r>
            <a:r>
              <a:rPr lang="en-US" altLang="zh-TW" sz="3600" smtClean="0"/>
              <a:t>cat sum03</a:t>
            </a:r>
          </a:p>
          <a:p>
            <a:r>
              <a:rPr lang="en-US" altLang="zh-TW" sz="3600" smtClean="0"/>
              <a:t>#!/bin/bash</a:t>
            </a:r>
          </a:p>
          <a:p>
            <a:r>
              <a:rPr lang="en-US" altLang="zh-TW" sz="3600" smtClean="0"/>
              <a:t>sum=0</a:t>
            </a:r>
          </a:p>
          <a:p>
            <a:r>
              <a:rPr lang="en-US" altLang="zh-TW" sz="3600" smtClean="0"/>
              <a:t>no=1</a:t>
            </a:r>
          </a:p>
          <a:p>
            <a:r>
              <a:rPr lang="en-US" altLang="zh-TW" sz="3600" smtClean="0"/>
              <a:t>while [ "${no}" -lt 4 ]</a:t>
            </a:r>
          </a:p>
          <a:p>
            <a:r>
              <a:rPr lang="en-US" altLang="zh-TW" sz="3600" smtClean="0"/>
              <a:t>do</a:t>
            </a:r>
          </a:p>
          <a:p>
            <a:r>
              <a:rPr lang="en-US" altLang="zh-TW" sz="3600" smtClean="0"/>
              <a:t>echo ${no}</a:t>
            </a:r>
          </a:p>
          <a:p>
            <a:r>
              <a:rPr lang="en-US" altLang="zh-TW" sz="3600" smtClean="0"/>
              <a:t>sum=</a:t>
            </a:r>
            <a:r>
              <a:rPr lang="en-US" altLang="zh-TW" sz="3600" smtClean="0">
                <a:solidFill>
                  <a:srgbClr val="FF0000"/>
                </a:solidFill>
              </a:rPr>
              <a:t>$((</a:t>
            </a:r>
            <a:r>
              <a:rPr lang="en-US" altLang="zh-TW" sz="3600" smtClean="0"/>
              <a:t>${sum}+${no}</a:t>
            </a:r>
            <a:r>
              <a:rPr lang="en-US" altLang="zh-TW" sz="3600" smtClean="0">
                <a:solidFill>
                  <a:srgbClr val="FF0000"/>
                </a:solidFill>
              </a:rPr>
              <a:t>))</a:t>
            </a:r>
          </a:p>
          <a:p>
            <a:r>
              <a:rPr lang="en-US" altLang="zh-TW" sz="3600" smtClean="0"/>
              <a:t>no=</a:t>
            </a:r>
            <a:r>
              <a:rPr lang="en-US" altLang="zh-TW" sz="3600" smtClean="0">
                <a:solidFill>
                  <a:srgbClr val="FF0000"/>
                </a:solidFill>
              </a:rPr>
              <a:t>$((</a:t>
            </a:r>
            <a:r>
              <a:rPr lang="en-US" altLang="zh-TW" sz="3600" smtClean="0"/>
              <a:t>${no}+1</a:t>
            </a:r>
            <a:r>
              <a:rPr lang="en-US" altLang="zh-TW" sz="3600" smtClean="0">
                <a:solidFill>
                  <a:srgbClr val="FF0000"/>
                </a:solidFill>
              </a:rPr>
              <a:t>))</a:t>
            </a:r>
          </a:p>
          <a:p>
            <a:r>
              <a:rPr lang="en-US" altLang="zh-TW" sz="3600" smtClean="0"/>
              <a:t>done</a:t>
            </a:r>
          </a:p>
          <a:p>
            <a:r>
              <a:rPr lang="en-US" altLang="zh-TW" sz="3600" smtClean="0"/>
              <a:t>echo  $sum</a:t>
            </a:r>
          </a:p>
        </p:txBody>
      </p:sp>
      <p:sp>
        <p:nvSpPr>
          <p:cNvPr id="4" name="矩形 3"/>
          <p:cNvSpPr/>
          <p:nvPr/>
        </p:nvSpPr>
        <p:spPr>
          <a:xfrm>
            <a:off x="367553" y="209298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smtClean="0">
                <a:solidFill>
                  <a:srgbClr val="00B050"/>
                </a:solidFill>
              </a:rPr>
              <a:t>bigred@gw:~$ </a:t>
            </a:r>
            <a:r>
              <a:rPr lang="en-US" altLang="zh-TW" sz="3200" smtClean="0"/>
              <a:t>./sum03</a:t>
            </a:r>
          </a:p>
          <a:p>
            <a:r>
              <a:rPr lang="en-US" altLang="zh-TW" sz="3200" smtClean="0"/>
              <a:t>1</a:t>
            </a:r>
          </a:p>
          <a:p>
            <a:r>
              <a:rPr lang="en-US" altLang="zh-TW" sz="3200" smtClean="0"/>
              <a:t>2</a:t>
            </a:r>
          </a:p>
          <a:p>
            <a:r>
              <a:rPr lang="en-US" altLang="zh-TW" sz="3200" smtClean="0"/>
              <a:t>3</a:t>
            </a:r>
          </a:p>
          <a:p>
            <a:r>
              <a:rPr lang="en-US" altLang="zh-TW" sz="3200" smtClean="0">
                <a:solidFill>
                  <a:srgbClr val="00B0F0"/>
                </a:solidFill>
              </a:rPr>
              <a:t>6</a:t>
            </a:r>
            <a:endParaRPr lang="en-US" altLang="zh-TW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90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28482" cy="1557804"/>
          </a:xfrm>
        </p:spPr>
        <p:txBody>
          <a:bodyPr/>
          <a:lstStyle/>
          <a:p>
            <a:r>
              <a:rPr lang="zh-TW" altLang="en-US" smtClean="0"/>
              <a:t>方法二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360894" y="96183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TW" sz="4000" smtClean="0">
                <a:solidFill>
                  <a:srgbClr val="00B050"/>
                </a:solidFill>
              </a:rPr>
              <a:t>bigred@gw:~$ </a:t>
            </a:r>
            <a:r>
              <a:rPr lang="pt-BR" altLang="zh-TW" sz="4000" smtClean="0"/>
              <a:t>cat sum04</a:t>
            </a:r>
          </a:p>
          <a:p>
            <a:r>
              <a:rPr lang="pt-BR" altLang="zh-TW" sz="4000" smtClean="0"/>
              <a:t>#!/bin/bash</a:t>
            </a:r>
          </a:p>
          <a:p>
            <a:r>
              <a:rPr lang="pt-BR" altLang="zh-TW" sz="4000" smtClean="0"/>
              <a:t>sum=0</a:t>
            </a:r>
          </a:p>
          <a:p>
            <a:r>
              <a:rPr lang="pt-BR" altLang="zh-TW" sz="4000" smtClean="0"/>
              <a:t>no=1</a:t>
            </a:r>
          </a:p>
          <a:p>
            <a:r>
              <a:rPr lang="pt-BR" altLang="zh-TW" sz="4000" smtClean="0"/>
              <a:t>while [ "${no}" -lt 4 ]</a:t>
            </a:r>
          </a:p>
          <a:p>
            <a:r>
              <a:rPr lang="pt-BR" altLang="zh-TW" sz="4000" smtClean="0"/>
              <a:t>do</a:t>
            </a:r>
          </a:p>
          <a:p>
            <a:r>
              <a:rPr lang="pt-BR" altLang="zh-TW" sz="4000" smtClean="0"/>
              <a:t>echo ${no}</a:t>
            </a:r>
          </a:p>
          <a:p>
            <a:r>
              <a:rPr lang="pt-BR" altLang="zh-TW" sz="4000" smtClean="0"/>
              <a:t>sum=</a:t>
            </a:r>
            <a:r>
              <a:rPr lang="pt-BR" altLang="zh-TW" sz="4000" smtClean="0">
                <a:solidFill>
                  <a:srgbClr val="FF0000"/>
                </a:solidFill>
              </a:rPr>
              <a:t>$((</a:t>
            </a:r>
            <a:r>
              <a:rPr lang="pt-BR" altLang="zh-TW" sz="4000" smtClean="0"/>
              <a:t>sum+no</a:t>
            </a:r>
            <a:r>
              <a:rPr lang="pt-BR" altLang="zh-TW" sz="4000" smtClean="0">
                <a:solidFill>
                  <a:srgbClr val="FF0000"/>
                </a:solidFill>
              </a:rPr>
              <a:t>))</a:t>
            </a:r>
          </a:p>
          <a:p>
            <a:r>
              <a:rPr lang="pt-BR" altLang="zh-TW" sz="4000" smtClean="0"/>
              <a:t>no=</a:t>
            </a:r>
            <a:r>
              <a:rPr lang="pt-BR" altLang="zh-TW" sz="4000" smtClean="0">
                <a:solidFill>
                  <a:srgbClr val="FF0000"/>
                </a:solidFill>
              </a:rPr>
              <a:t>$((</a:t>
            </a:r>
            <a:r>
              <a:rPr lang="pt-BR" altLang="zh-TW" sz="4000" smtClean="0"/>
              <a:t>no+1</a:t>
            </a:r>
            <a:r>
              <a:rPr lang="pt-BR" altLang="zh-TW" sz="4000" smtClean="0">
                <a:solidFill>
                  <a:srgbClr val="FF0000"/>
                </a:solidFill>
              </a:rPr>
              <a:t>))</a:t>
            </a:r>
          </a:p>
          <a:p>
            <a:r>
              <a:rPr lang="pt-BR" altLang="zh-TW" sz="4000" smtClean="0"/>
              <a:t>done</a:t>
            </a:r>
          </a:p>
          <a:p>
            <a:r>
              <a:rPr lang="pt-BR" altLang="zh-TW" sz="4000" smtClean="0"/>
              <a:t>echo  $sum</a:t>
            </a:r>
            <a:endParaRPr lang="pt-BR" altLang="zh-TW" sz="4000"/>
          </a:p>
        </p:txBody>
      </p:sp>
      <p:sp>
        <p:nvSpPr>
          <p:cNvPr id="4" name="矩形 3"/>
          <p:cNvSpPr/>
          <p:nvPr/>
        </p:nvSpPr>
        <p:spPr>
          <a:xfrm>
            <a:off x="201706" y="2373432"/>
            <a:ext cx="51591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sz="4000" smtClean="0">
                <a:solidFill>
                  <a:srgbClr val="00B050"/>
                </a:solidFill>
              </a:rPr>
              <a:t>bigred@gw:~$ </a:t>
            </a:r>
            <a:r>
              <a:rPr lang="pt-BR" altLang="zh-TW" sz="4000" smtClean="0"/>
              <a:t>./sum04</a:t>
            </a:r>
          </a:p>
          <a:p>
            <a:r>
              <a:rPr lang="pt-BR" altLang="zh-TW" sz="4000" smtClean="0"/>
              <a:t>1</a:t>
            </a:r>
          </a:p>
          <a:p>
            <a:r>
              <a:rPr lang="pt-BR" altLang="zh-TW" sz="4000" smtClean="0"/>
              <a:t>2</a:t>
            </a:r>
          </a:p>
          <a:p>
            <a:r>
              <a:rPr lang="pt-BR" altLang="zh-TW" sz="4000" smtClean="0"/>
              <a:t>3</a:t>
            </a:r>
          </a:p>
          <a:p>
            <a:r>
              <a:rPr lang="pt-BR" altLang="zh-TW" sz="4000" smtClean="0">
                <a:solidFill>
                  <a:srgbClr val="00B0F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28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1868</Words>
  <Application>Microsoft Office PowerPoint</Application>
  <PresentationFormat>寬螢幕</PresentationFormat>
  <Paragraphs>460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方法一</vt:lpstr>
      <vt:lpstr>方法二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17</cp:revision>
  <dcterms:created xsi:type="dcterms:W3CDTF">2020-11-18T17:16:08Z</dcterms:created>
  <dcterms:modified xsi:type="dcterms:W3CDTF">2020-11-18T18:27:37Z</dcterms:modified>
</cp:coreProperties>
</file>