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3" r:id="rId3"/>
    <p:sldId id="264" r:id="rId4"/>
    <p:sldId id="265" r:id="rId5"/>
    <p:sldId id="266" r:id="rId6"/>
    <p:sldId id="267" r:id="rId7"/>
    <p:sldId id="268" r:id="rId8"/>
    <p:sldId id="269" r:id="rId9"/>
    <p:sldId id="272" r:id="rId10"/>
    <p:sldId id="274" r:id="rId11"/>
    <p:sldId id="273" r:id="rId12"/>
    <p:sldId id="275" r:id="rId13"/>
    <p:sldId id="276" r:id="rId14"/>
    <p:sldId id="270" r:id="rId15"/>
    <p:sldId id="271" r:id="rId16"/>
    <p:sldId id="258" r:id="rId17"/>
    <p:sldId id="259" r:id="rId18"/>
    <p:sldId id="260" r:id="rId19"/>
    <p:sldId id="261" r:id="rId20"/>
    <p:sldId id="257" r:id="rId21"/>
    <p:sldId id="262"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5664" autoAdjust="0"/>
  </p:normalViewPr>
  <p:slideViewPr>
    <p:cSldViewPr snapToGrid="0">
      <p:cViewPr varScale="1">
        <p:scale>
          <a:sx n="42" d="100"/>
          <a:sy n="42" d="100"/>
        </p:scale>
        <p:origin x="974"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277D2-03AE-40B0-97DF-FCA222523092}" type="datetimeFigureOut">
              <a:rPr lang="zh-TW" altLang="en-US" smtClean="0"/>
              <a:t>2020/11/18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FCC49-4B4B-41FF-9B16-43421E44FB5E}" type="slidenum">
              <a:rPr lang="zh-TW" altLang="en-US" smtClean="0"/>
              <a:t>‹#›</a:t>
            </a:fld>
            <a:endParaRPr lang="zh-TW" altLang="en-US"/>
          </a:p>
        </p:txBody>
      </p:sp>
    </p:spTree>
    <p:extLst>
      <p:ext uri="{BB962C8B-B14F-4D97-AF65-F5344CB8AC3E}">
        <p14:creationId xmlns:p14="http://schemas.microsoft.com/office/powerpoint/2010/main" val="23421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og.gtwang.org/linux/linux-io-input-output-redirection-operator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tread01.com/p/171782.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rmne0707.pixnet.net/blog/post/319927706-bash-%E6%A8%99%E6%BA%96%E8%BC%B8%E5%85%A5%E8%88%87%E8%BC%B8%E5%87%BA"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gtwang.org/linux/linux-io-input-output-redirection-operator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tread01.com/p/171782.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linux</a:t>
            </a:r>
            <a:r>
              <a:rPr lang="en-US" altLang="zh-TW" dirty="0" smtClean="0"/>
              <a:t> shell</a:t>
            </a:r>
            <a:r>
              <a:rPr lang="zh-TW" altLang="en-US" dirty="0" smtClean="0"/>
              <a:t>下常用輸入輸出操作符是</a:t>
            </a:r>
            <a:r>
              <a:rPr lang="en-US" altLang="zh-TW" dirty="0" smtClean="0"/>
              <a:t>:</a:t>
            </a:r>
          </a:p>
          <a:p>
            <a:endParaRPr lang="en-US" altLang="zh-TW" dirty="0" smtClean="0"/>
          </a:p>
          <a:p>
            <a:r>
              <a:rPr lang="en-US" altLang="zh-TW" dirty="0" smtClean="0"/>
              <a:t>1.  </a:t>
            </a:r>
            <a:r>
              <a:rPr lang="zh-TW" altLang="en-US" dirty="0" smtClean="0"/>
              <a:t>標準輸入   </a:t>
            </a:r>
            <a:r>
              <a:rPr lang="en-US" altLang="zh-TW" dirty="0" smtClean="0"/>
              <a:t>(</a:t>
            </a:r>
            <a:r>
              <a:rPr lang="en-US" altLang="zh-TW" dirty="0" err="1" smtClean="0"/>
              <a:t>stdin</a:t>
            </a:r>
            <a:r>
              <a:rPr lang="en-US" altLang="zh-TW" dirty="0" smtClean="0"/>
              <a:t>) :</a:t>
            </a:r>
            <a:r>
              <a:rPr lang="zh-TW" altLang="en-US" dirty="0" smtClean="0"/>
              <a:t>程式碼為 </a:t>
            </a:r>
            <a:r>
              <a:rPr lang="en-US" altLang="zh-TW" dirty="0" smtClean="0"/>
              <a:t>0 ,</a:t>
            </a:r>
            <a:r>
              <a:rPr lang="zh-TW" altLang="en-US" dirty="0" smtClean="0"/>
              <a:t>使用 </a:t>
            </a:r>
            <a:r>
              <a:rPr lang="en-US" altLang="zh-TW" dirty="0" smtClean="0"/>
              <a:t>&lt; </a:t>
            </a:r>
            <a:r>
              <a:rPr lang="zh-TW" altLang="en-US" dirty="0" smtClean="0"/>
              <a:t>或 </a:t>
            </a:r>
            <a:r>
              <a:rPr lang="en-US" altLang="zh-TW" dirty="0" smtClean="0"/>
              <a:t>&lt;&lt; ; /dev/</a:t>
            </a:r>
            <a:r>
              <a:rPr lang="en-US" altLang="zh-TW" dirty="0" err="1" smtClean="0"/>
              <a:t>stdin</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/0   0</a:t>
            </a:r>
            <a:r>
              <a:rPr lang="zh-TW" altLang="en-US" dirty="0" smtClean="0"/>
              <a:t>代表</a:t>
            </a:r>
            <a:r>
              <a:rPr lang="en-US" altLang="zh-TW" dirty="0" smtClean="0"/>
              <a:t>:/dev/</a:t>
            </a:r>
            <a:r>
              <a:rPr lang="en-US" altLang="zh-TW" dirty="0" err="1" smtClean="0"/>
              <a:t>stdin</a:t>
            </a:r>
            <a:r>
              <a:rPr lang="en-US" altLang="zh-TW" dirty="0" smtClean="0"/>
              <a:t> </a:t>
            </a:r>
          </a:p>
          <a:p>
            <a:r>
              <a:rPr lang="en-US" altLang="zh-TW" dirty="0" smtClean="0"/>
              <a:t>2.  </a:t>
            </a:r>
            <a:r>
              <a:rPr lang="zh-TW" altLang="en-US" dirty="0" smtClean="0"/>
              <a:t>標準輸出   </a:t>
            </a:r>
            <a:r>
              <a:rPr lang="en-US" altLang="zh-TW" dirty="0" smtClean="0"/>
              <a:t>(</a:t>
            </a:r>
            <a:r>
              <a:rPr lang="en-US" altLang="zh-TW" dirty="0" err="1" smtClean="0"/>
              <a:t>stdout</a:t>
            </a:r>
            <a:r>
              <a:rPr lang="en-US" altLang="zh-TW" dirty="0" smtClean="0"/>
              <a:t>):</a:t>
            </a:r>
            <a:r>
              <a:rPr lang="zh-TW" altLang="en-US" dirty="0" smtClean="0"/>
              <a:t>程式碼為 </a:t>
            </a:r>
            <a:r>
              <a:rPr lang="en-US" altLang="zh-TW" dirty="0" smtClean="0"/>
              <a:t>1 ,</a:t>
            </a:r>
            <a:r>
              <a:rPr lang="zh-TW" altLang="en-US" dirty="0" smtClean="0"/>
              <a:t>使用 </a:t>
            </a:r>
            <a:r>
              <a:rPr lang="en-US" altLang="zh-TW" dirty="0" smtClean="0"/>
              <a:t>&gt; </a:t>
            </a:r>
            <a:r>
              <a:rPr lang="zh-TW" altLang="en-US" dirty="0" smtClean="0"/>
              <a:t>或 </a:t>
            </a:r>
            <a:r>
              <a:rPr lang="en-US" altLang="zh-TW" dirty="0" smtClean="0"/>
              <a:t>&gt;&gt; ; /dev/</a:t>
            </a:r>
            <a:r>
              <a:rPr lang="en-US" altLang="zh-TW" dirty="0" err="1" smtClean="0"/>
              <a:t>stdout</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/1  1</a:t>
            </a:r>
            <a:r>
              <a:rPr lang="zh-TW" altLang="en-US" dirty="0" smtClean="0"/>
              <a:t>代表</a:t>
            </a:r>
            <a:r>
              <a:rPr lang="en-US" altLang="zh-TW" dirty="0" smtClean="0"/>
              <a:t>:/dev/</a:t>
            </a:r>
            <a:r>
              <a:rPr lang="en-US" altLang="zh-TW" dirty="0" err="1" smtClean="0"/>
              <a:t>stdout</a:t>
            </a:r>
            <a:endParaRPr lang="en-US" altLang="zh-TW" dirty="0" smtClean="0"/>
          </a:p>
          <a:p>
            <a:r>
              <a:rPr lang="en-US" altLang="zh-TW" dirty="0" smtClean="0"/>
              <a:t>3.  </a:t>
            </a:r>
            <a:r>
              <a:rPr lang="zh-TW" altLang="en-US" dirty="0" smtClean="0"/>
              <a:t>標準錯誤輸出</a:t>
            </a:r>
            <a:r>
              <a:rPr lang="en-US" altLang="zh-TW" dirty="0" smtClean="0"/>
              <a:t>(</a:t>
            </a:r>
            <a:r>
              <a:rPr lang="en-US" altLang="zh-TW" dirty="0" err="1" smtClean="0"/>
              <a:t>stderr</a:t>
            </a:r>
            <a:r>
              <a:rPr lang="en-US" altLang="zh-TW" dirty="0" smtClean="0"/>
              <a:t>):</a:t>
            </a:r>
            <a:r>
              <a:rPr lang="zh-TW" altLang="en-US" dirty="0" smtClean="0"/>
              <a:t>程式碼為 </a:t>
            </a:r>
            <a:r>
              <a:rPr lang="en-US" altLang="zh-TW" dirty="0" smtClean="0"/>
              <a:t>2 ,</a:t>
            </a:r>
            <a:r>
              <a:rPr lang="zh-TW" altLang="en-US" dirty="0" smtClean="0"/>
              <a:t>使用 </a:t>
            </a:r>
            <a:r>
              <a:rPr lang="en-US" altLang="zh-TW" dirty="0" smtClean="0"/>
              <a:t>2&gt; </a:t>
            </a:r>
            <a:r>
              <a:rPr lang="zh-TW" altLang="en-US" dirty="0" smtClean="0"/>
              <a:t>或 </a:t>
            </a:r>
            <a:r>
              <a:rPr lang="en-US" altLang="zh-TW" dirty="0" smtClean="0"/>
              <a:t>2&gt;&gt; ; /dev/</a:t>
            </a:r>
            <a:r>
              <a:rPr lang="en-US" altLang="zh-TW" dirty="0" err="1" smtClean="0"/>
              <a:t>stderr</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/2 2</a:t>
            </a:r>
            <a:r>
              <a:rPr lang="zh-TW" altLang="en-US" dirty="0" smtClean="0"/>
              <a:t>代表</a:t>
            </a:r>
            <a:r>
              <a:rPr lang="en-US" altLang="zh-TW" dirty="0" smtClean="0"/>
              <a:t>:/dev/</a:t>
            </a:r>
            <a:r>
              <a:rPr lang="en-US" altLang="zh-TW" dirty="0" err="1" smtClean="0"/>
              <a:t>stderr</a:t>
            </a:r>
            <a:endParaRPr lang="en-US" altLang="zh-TW" dirty="0" smtClean="0"/>
          </a:p>
          <a:p>
            <a:r>
              <a:rPr lang="en-US" altLang="zh-TW" dirty="0" smtClean="0">
                <a:hlinkClick r:id="rId3"/>
              </a:rPr>
              <a:t>https://blog.gtwang.org/linux/linux-io-input-output-redirection-operators/</a:t>
            </a:r>
            <a:endParaRPr lang="en-US" altLang="zh-TW" dirty="0" smtClean="0"/>
          </a:p>
          <a:p>
            <a:endParaRPr lang="zh-TW" altLang="en-US" dirty="0" smtClean="0"/>
          </a:p>
          <a:p>
            <a:r>
              <a:rPr lang="en-US" altLang="zh-TW" dirty="0" smtClean="0"/>
              <a:t>Linux I/O </a:t>
            </a:r>
            <a:r>
              <a:rPr lang="zh-TW" altLang="en-US" dirty="0" smtClean="0"/>
              <a:t>輸入與輸出重新導向，基礎概念教學</a:t>
            </a:r>
          </a:p>
          <a:p>
            <a:endParaRPr lang="zh-TW" altLang="en-US" dirty="0" smtClean="0"/>
          </a:p>
          <a:p>
            <a:r>
              <a:rPr lang="zh-TW" altLang="en-US" dirty="0" smtClean="0"/>
              <a:t>本篇介紹 </a:t>
            </a:r>
            <a:r>
              <a:rPr lang="en-US" altLang="zh-TW" dirty="0" smtClean="0"/>
              <a:t>Linux I/O </a:t>
            </a:r>
            <a:r>
              <a:rPr lang="zh-TW" altLang="en-US" dirty="0" smtClean="0"/>
              <a:t>輸入與輸出重新導向的入門概念與使用方式，並提供一些範例指令稿。</a:t>
            </a:r>
          </a:p>
          <a:p>
            <a:endParaRPr lang="zh-TW" altLang="en-US" dirty="0" smtClean="0"/>
          </a:p>
          <a:p>
            <a:r>
              <a:rPr lang="en-US" altLang="zh-TW" dirty="0" smtClean="0"/>
              <a:t>I/O </a:t>
            </a:r>
            <a:r>
              <a:rPr lang="zh-TW" altLang="en-US" dirty="0" smtClean="0"/>
              <a:t>的重新導向是 </a:t>
            </a:r>
            <a:r>
              <a:rPr lang="en-US" altLang="zh-TW" dirty="0" smtClean="0"/>
              <a:t>Linux </a:t>
            </a:r>
            <a:r>
              <a:rPr lang="zh-TW" altLang="en-US" dirty="0" smtClean="0"/>
              <a:t>系統中很重要的一個特性，它可以讓我們任意串接各種程式的輸入與輸出、將資料導入檔案或從檔案中導出資料，結合多種 </a:t>
            </a:r>
            <a:r>
              <a:rPr lang="en-US" altLang="zh-TW" dirty="0" smtClean="0"/>
              <a:t>Linux </a:t>
            </a:r>
            <a:r>
              <a:rPr lang="zh-TW" altLang="en-US" dirty="0" smtClean="0"/>
              <a:t>指令，組成任意的「指令管線」（</a:t>
            </a:r>
            <a:r>
              <a:rPr lang="en-US" altLang="zh-TW" dirty="0" smtClean="0"/>
              <a:t>command pipeline</a:t>
            </a:r>
            <a:r>
              <a:rPr lang="zh-TW" altLang="en-US" dirty="0" smtClean="0"/>
              <a:t>）。</a:t>
            </a:r>
          </a:p>
          <a:p>
            <a:endParaRPr lang="zh-TW" altLang="en-US" dirty="0" smtClean="0"/>
          </a:p>
          <a:p>
            <a:r>
              <a:rPr lang="zh-TW" altLang="en-US" dirty="0" smtClean="0"/>
              <a:t> </a:t>
            </a:r>
          </a:p>
          <a:p>
            <a:r>
              <a:rPr lang="zh-TW" altLang="en-US" dirty="0" smtClean="0"/>
              <a:t>輸入與輸出的重新導向</a:t>
            </a:r>
          </a:p>
          <a:p>
            <a:r>
              <a:rPr lang="zh-TW" altLang="en-US" dirty="0" smtClean="0"/>
              <a:t>一般的 </a:t>
            </a:r>
            <a:r>
              <a:rPr lang="en-US" altLang="zh-TW" dirty="0" smtClean="0"/>
              <a:t>Linux </a:t>
            </a:r>
            <a:r>
              <a:rPr lang="zh-TW" altLang="en-US" dirty="0" smtClean="0"/>
              <a:t>指令在執行時，會有三個輸入與輸出的資料流，分別為：</a:t>
            </a:r>
          </a:p>
          <a:p>
            <a:endParaRPr lang="zh-TW" altLang="en-US" dirty="0" smtClean="0"/>
          </a:p>
          <a:p>
            <a:r>
              <a:rPr lang="zh-TW" altLang="en-US" dirty="0" smtClean="0"/>
              <a:t>標準輸入（</a:t>
            </a:r>
            <a:r>
              <a:rPr lang="en-US" altLang="zh-TW" dirty="0" smtClean="0"/>
              <a:t>standard input</a:t>
            </a:r>
            <a:r>
              <a:rPr lang="zh-TW" altLang="en-US" dirty="0" smtClean="0"/>
              <a:t>，代碼為 </a:t>
            </a:r>
            <a:r>
              <a:rPr lang="en-US" altLang="zh-TW" dirty="0" smtClean="0"/>
              <a:t>0</a:t>
            </a:r>
            <a:r>
              <a:rPr lang="zh-TW" altLang="en-US" dirty="0" smtClean="0"/>
              <a:t>）：程式執行所需要的輸入資料。</a:t>
            </a:r>
          </a:p>
          <a:p>
            <a:r>
              <a:rPr lang="zh-TW" altLang="en-US" dirty="0" smtClean="0"/>
              <a:t>標準輸出（</a:t>
            </a:r>
            <a:r>
              <a:rPr lang="en-US" altLang="zh-TW" dirty="0" smtClean="0"/>
              <a:t>standard output</a:t>
            </a:r>
            <a:r>
              <a:rPr lang="zh-TW" altLang="en-US" dirty="0" smtClean="0"/>
              <a:t>，代碼為 </a:t>
            </a:r>
            <a:r>
              <a:rPr lang="en-US" altLang="zh-TW" dirty="0" smtClean="0"/>
              <a:t>1</a:t>
            </a:r>
            <a:r>
              <a:rPr lang="zh-TW" altLang="en-US" dirty="0" smtClean="0"/>
              <a:t>）：程式正常執行所產生的輸出資料。</a:t>
            </a:r>
          </a:p>
          <a:p>
            <a:r>
              <a:rPr lang="zh-TW" altLang="en-US" dirty="0" smtClean="0"/>
              <a:t>標準錯誤輸出（</a:t>
            </a:r>
            <a:r>
              <a:rPr lang="en-US" altLang="zh-TW" dirty="0" smtClean="0"/>
              <a:t>standard error output</a:t>
            </a:r>
            <a:r>
              <a:rPr lang="zh-TW" altLang="en-US" dirty="0" smtClean="0"/>
              <a:t>，代碼為 </a:t>
            </a:r>
            <a:r>
              <a:rPr lang="en-US" altLang="zh-TW" dirty="0" smtClean="0"/>
              <a:t>2</a:t>
            </a:r>
            <a:r>
              <a:rPr lang="zh-TW" altLang="en-US" dirty="0" smtClean="0"/>
              <a:t>）：程式出錯時通知使用者用的訊息，或是呈現程式狀態用的訊息。</a:t>
            </a:r>
          </a:p>
          <a:p>
            <a:r>
              <a:rPr lang="en-US" altLang="zh-TW" dirty="0" smtClean="0"/>
              <a:t>Linux </a:t>
            </a:r>
            <a:r>
              <a:rPr lang="zh-TW" altLang="en-US" dirty="0" smtClean="0"/>
              <a:t>程式執行時的狀況就像這樣：</a:t>
            </a:r>
          </a:p>
          <a:p>
            <a:endParaRPr lang="zh-TW" altLang="en-US" dirty="0" smtClean="0"/>
          </a:p>
          <a:p>
            <a:endParaRPr lang="zh-TW" altLang="en-US" dirty="0" smtClean="0"/>
          </a:p>
          <a:p>
            <a:r>
              <a:rPr lang="en-US" altLang="zh-TW" dirty="0" smtClean="0"/>
              <a:t>Linux </a:t>
            </a:r>
            <a:r>
              <a:rPr lang="zh-TW" altLang="en-US" dirty="0" smtClean="0"/>
              <a:t>程式的 </a:t>
            </a:r>
            <a:r>
              <a:rPr lang="en-US" altLang="zh-TW" dirty="0" smtClean="0"/>
              <a:t>I/O </a:t>
            </a:r>
            <a:r>
              <a:rPr lang="zh-TW" altLang="en-US" dirty="0" smtClean="0"/>
              <a:t>輸入與輸出</a:t>
            </a:r>
          </a:p>
          <a:p>
            <a:endParaRPr lang="zh-TW" altLang="en-US" dirty="0" smtClean="0"/>
          </a:p>
          <a:p>
            <a:r>
              <a:rPr lang="zh-TW" altLang="en-US" dirty="0" smtClean="0"/>
              <a:t>而重新導向的作用就是改變這些資料的流向，讓使用者可以非常彈性的組合各種程式，以下我們以範例來說明重新導向的用法。</a:t>
            </a:r>
          </a:p>
          <a:p>
            <a:endParaRPr lang="zh-TW" altLang="en-US" dirty="0" smtClean="0"/>
          </a:p>
          <a:p>
            <a:r>
              <a:rPr lang="zh-TW" altLang="en-US" dirty="0" smtClean="0"/>
              <a:t>標準輸出</a:t>
            </a:r>
          </a:p>
          <a:p>
            <a:r>
              <a:rPr lang="zh-TW" altLang="en-US" dirty="0" smtClean="0"/>
              <a:t>最典型的程式會將程式執行的結果輸出在螢幕上（也就是說標準輸出預設就是螢幕），而我們可以使用 </a:t>
            </a:r>
            <a:r>
              <a:rPr lang="en-US" altLang="zh-TW" dirty="0" smtClean="0"/>
              <a:t>&gt; </a:t>
            </a:r>
            <a:r>
              <a:rPr lang="zh-TW" altLang="en-US" dirty="0" smtClean="0"/>
              <a:t>這個重新導向的運算子，將程式的標準輸出導向檔案，這樣輸出的訊息內容就會被儲存在檔案中，其用法為：</a:t>
            </a:r>
          </a:p>
          <a:p>
            <a:endParaRPr lang="zh-TW" altLang="en-US" dirty="0" smtClean="0"/>
          </a:p>
          <a:p>
            <a:r>
              <a:rPr lang="en-US" altLang="zh-TW" dirty="0" smtClean="0"/>
              <a:t>N&gt; FILE</a:t>
            </a:r>
          </a:p>
          <a:p>
            <a:r>
              <a:rPr lang="zh-TW" altLang="en-US" dirty="0" smtClean="0"/>
              <a:t>其中 </a:t>
            </a:r>
            <a:r>
              <a:rPr lang="en-US" altLang="zh-TW" dirty="0" smtClean="0"/>
              <a:t>N </a:t>
            </a:r>
            <a:r>
              <a:rPr lang="zh-TW" altLang="en-US" dirty="0" smtClean="0"/>
              <a:t>是要設定重新導向的檔案代碼，若省略的話預設值為標準輸出的檔案代碼（即 </a:t>
            </a:r>
            <a:r>
              <a:rPr lang="en-US" altLang="zh-TW" dirty="0" smtClean="0"/>
              <a:t>1</a:t>
            </a:r>
            <a:r>
              <a:rPr lang="zh-TW" altLang="en-US" dirty="0" smtClean="0"/>
              <a:t>），而 </a:t>
            </a:r>
            <a:r>
              <a:rPr lang="en-US" altLang="zh-TW" dirty="0" smtClean="0"/>
              <a:t>FILE </a:t>
            </a:r>
            <a:r>
              <a:rPr lang="zh-TW" altLang="en-US" dirty="0" smtClean="0"/>
              <a:t>就是要儲存輸出資料的檔案名稱。</a:t>
            </a:r>
          </a:p>
          <a:p>
            <a:endParaRPr lang="zh-TW" altLang="en-US" dirty="0" smtClean="0"/>
          </a:p>
          <a:p>
            <a:r>
              <a:rPr lang="zh-TW" altLang="en-US" dirty="0" smtClean="0"/>
              <a:t>以下是一個簡單的例子：</a:t>
            </a:r>
          </a:p>
          <a:p>
            <a:endParaRPr lang="zh-TW" altLang="en-US" dirty="0" smtClean="0"/>
          </a:p>
          <a:p>
            <a:r>
              <a:rPr lang="en-US" altLang="zh-TW" dirty="0" smtClean="0"/>
              <a:t>ls &gt; output.txt</a:t>
            </a:r>
          </a:p>
          <a:p>
            <a:r>
              <a:rPr lang="zh-TW" altLang="en-US" dirty="0" smtClean="0"/>
              <a:t>這樣就會把 </a:t>
            </a:r>
            <a:r>
              <a:rPr lang="en-US" altLang="zh-TW" dirty="0" smtClean="0"/>
              <a:t>ls </a:t>
            </a:r>
            <a:r>
              <a:rPr lang="zh-TW" altLang="en-US" dirty="0" smtClean="0"/>
              <a:t>指令的輸出儲存至 </a:t>
            </a:r>
            <a:r>
              <a:rPr lang="en-US" altLang="zh-TW" dirty="0" smtClean="0"/>
              <a:t>output.txt </a:t>
            </a:r>
            <a:r>
              <a:rPr lang="zh-TW" altLang="en-US" dirty="0" smtClean="0"/>
              <a:t>檔案中，而執行這行指令時，螢幕上就不會有其他的輸出了。</a:t>
            </a:r>
          </a:p>
          <a:p>
            <a:endParaRPr lang="zh-TW" altLang="en-US" dirty="0" smtClean="0"/>
          </a:p>
          <a:p>
            <a:r>
              <a:rPr lang="zh-TW" altLang="en-US" dirty="0" smtClean="0"/>
              <a:t>在執行上面這行指令時，如果 </a:t>
            </a:r>
            <a:r>
              <a:rPr lang="en-US" altLang="zh-TW" dirty="0" smtClean="0"/>
              <a:t>output.txt </a:t>
            </a:r>
            <a:r>
              <a:rPr lang="zh-TW" altLang="en-US" dirty="0" smtClean="0"/>
              <a:t>這個檔案不存在的話，就會自動建立這個檔案，並把資料寫入其中。但若是這個檔案已經存在了，系統會把它的內容先清空，再將 </a:t>
            </a:r>
            <a:r>
              <a:rPr lang="en-US" altLang="zh-TW" dirty="0" smtClean="0"/>
              <a:t>ls </a:t>
            </a:r>
            <a:r>
              <a:rPr lang="zh-TW" altLang="en-US" dirty="0" smtClean="0"/>
              <a:t>的輸出儲存進去，所以如果原本 </a:t>
            </a:r>
            <a:r>
              <a:rPr lang="en-US" altLang="zh-TW" dirty="0" smtClean="0"/>
              <a:t>output.txt </a:t>
            </a:r>
            <a:r>
              <a:rPr lang="zh-TW" altLang="en-US" dirty="0" smtClean="0"/>
              <a:t>檔案中存在有舊的資料，就會全部被清掉。</a:t>
            </a:r>
          </a:p>
          <a:p>
            <a:endParaRPr lang="zh-TW" altLang="en-US" dirty="0" smtClean="0"/>
          </a:p>
          <a:p>
            <a:r>
              <a:rPr lang="zh-TW" altLang="en-US" dirty="0" smtClean="0"/>
              <a:t>如果想要以附加的方式把程式的輸出放在原本的檔案內容之後，可以使用 </a:t>
            </a:r>
            <a:r>
              <a:rPr lang="en-US" altLang="zh-TW" dirty="0" smtClean="0"/>
              <a:t>&gt;&gt;</a:t>
            </a:r>
            <a:r>
              <a:rPr lang="zh-TW" altLang="en-US" dirty="0" smtClean="0"/>
              <a:t>，其用法也是非常類似：</a:t>
            </a:r>
          </a:p>
          <a:p>
            <a:endParaRPr lang="zh-TW" altLang="en-US" dirty="0" smtClean="0"/>
          </a:p>
          <a:p>
            <a:r>
              <a:rPr lang="en-US" altLang="zh-TW" dirty="0" smtClean="0"/>
              <a:t>N&gt;&gt; FILE</a:t>
            </a:r>
          </a:p>
          <a:p>
            <a:r>
              <a:rPr lang="zh-TW" altLang="en-US" dirty="0" smtClean="0"/>
              <a:t>以下為實際範例：</a:t>
            </a:r>
          </a:p>
          <a:p>
            <a:endParaRPr lang="zh-TW" altLang="en-US" dirty="0" smtClean="0"/>
          </a:p>
          <a:p>
            <a:r>
              <a:rPr lang="en-US" altLang="zh-TW" dirty="0" smtClean="0"/>
              <a:t>date &gt;&gt; output.txt</a:t>
            </a:r>
          </a:p>
          <a:p>
            <a:r>
              <a:rPr lang="zh-TW" altLang="en-US" dirty="0" smtClean="0"/>
              <a:t>這樣一來，他就會在 </a:t>
            </a:r>
            <a:r>
              <a:rPr lang="en-US" altLang="zh-TW" dirty="0" smtClean="0"/>
              <a:t>output.txt </a:t>
            </a:r>
            <a:r>
              <a:rPr lang="zh-TW" altLang="en-US" dirty="0" smtClean="0"/>
              <a:t>檔案中，於原本的 </a:t>
            </a:r>
            <a:r>
              <a:rPr lang="en-US" altLang="zh-TW" dirty="0" smtClean="0"/>
              <a:t>ls </a:t>
            </a:r>
            <a:r>
              <a:rPr lang="zh-TW" altLang="en-US" dirty="0" smtClean="0"/>
              <a:t>輸出之後，再加上一行日期資訊。</a:t>
            </a:r>
          </a:p>
          <a:p>
            <a:endParaRPr lang="zh-TW" altLang="en-US" dirty="0" smtClean="0"/>
          </a:p>
          <a:p>
            <a:r>
              <a:rPr lang="zh-TW" altLang="en-US" dirty="0" smtClean="0"/>
              <a:t>標準錯誤輸出</a:t>
            </a:r>
          </a:p>
          <a:p>
            <a:r>
              <a:rPr lang="zh-TW" altLang="en-US" dirty="0" smtClean="0"/>
              <a:t>若程式發生錯誤時，錯誤訊息預設也是會輸出在螢幕上（標準錯誤輸出預設為螢幕），例如：</a:t>
            </a:r>
          </a:p>
          <a:p>
            <a:endParaRPr lang="zh-TW" altLang="en-US" dirty="0" smtClean="0"/>
          </a:p>
          <a:p>
            <a:r>
              <a:rPr lang="en-US" altLang="zh-TW" dirty="0" smtClean="0"/>
              <a:t>ls </a:t>
            </a:r>
            <a:r>
              <a:rPr lang="en-US" altLang="zh-TW" dirty="0" err="1" smtClean="0"/>
              <a:t>non_exist</a:t>
            </a:r>
            <a:r>
              <a:rPr lang="en-US" altLang="zh-TW" dirty="0" smtClean="0"/>
              <a:t> &gt; output.txt</a:t>
            </a:r>
          </a:p>
          <a:p>
            <a:r>
              <a:rPr lang="zh-TW" altLang="en-US" dirty="0" smtClean="0"/>
              <a:t>這裡我們使用 </a:t>
            </a:r>
            <a:r>
              <a:rPr lang="en-US" altLang="zh-TW" dirty="0" smtClean="0"/>
              <a:t>ls </a:t>
            </a:r>
            <a:r>
              <a:rPr lang="zh-TW" altLang="en-US" dirty="0" smtClean="0"/>
              <a:t>查看一個不存在的檔案，讓它產生錯誤，執行之後會在螢幕上看到一行錯誤訊息：</a:t>
            </a:r>
          </a:p>
          <a:p>
            <a:endParaRPr lang="zh-TW" altLang="en-US" dirty="0" smtClean="0"/>
          </a:p>
          <a:p>
            <a:r>
              <a:rPr lang="en-US" altLang="zh-TW" dirty="0" smtClean="0"/>
              <a:t>ls: </a:t>
            </a:r>
            <a:r>
              <a:rPr lang="en-US" altLang="zh-TW" dirty="0" err="1" smtClean="0"/>
              <a:t>non_exist</a:t>
            </a:r>
            <a:r>
              <a:rPr lang="en-US" altLang="zh-TW" dirty="0" smtClean="0"/>
              <a:t>: No such file or directory</a:t>
            </a:r>
          </a:p>
          <a:p>
            <a:r>
              <a:rPr lang="zh-TW" altLang="en-US" dirty="0" smtClean="0"/>
              <a:t>這一行就是來自於 </a:t>
            </a:r>
            <a:r>
              <a:rPr lang="en-US" altLang="zh-TW" dirty="0" smtClean="0"/>
              <a:t>ls </a:t>
            </a:r>
            <a:r>
              <a:rPr lang="zh-TW" altLang="en-US" dirty="0" smtClean="0"/>
              <a:t>標準錯誤輸出的訊息，而 </a:t>
            </a:r>
            <a:r>
              <a:rPr lang="en-US" altLang="zh-TW" dirty="0" smtClean="0"/>
              <a:t>output.txt </a:t>
            </a:r>
            <a:r>
              <a:rPr lang="zh-TW" altLang="en-US" dirty="0" smtClean="0"/>
              <a:t>這個輸出檔案也會被建立，不過它的內容是空的（因為程式沒有產生任何正常的輸出）。</a:t>
            </a:r>
          </a:p>
          <a:p>
            <a:endParaRPr lang="zh-TW" altLang="en-US" dirty="0" smtClean="0"/>
          </a:p>
          <a:p>
            <a:r>
              <a:rPr lang="zh-TW" altLang="en-US" dirty="0" smtClean="0"/>
              <a:t>如果我們想要把程式的錯誤訊息導入檔案，可以使用 </a:t>
            </a:r>
            <a:r>
              <a:rPr lang="en-US" altLang="zh-TW" dirty="0" smtClean="0"/>
              <a:t>&gt; </a:t>
            </a:r>
            <a:r>
              <a:rPr lang="zh-TW" altLang="en-US" dirty="0" smtClean="0"/>
              <a:t>運算子，把標準錯誤輸出（</a:t>
            </a:r>
            <a:r>
              <a:rPr lang="en-US" altLang="zh-TW" dirty="0" smtClean="0"/>
              <a:t>2</a:t>
            </a:r>
            <a:r>
              <a:rPr lang="zh-TW" altLang="en-US" dirty="0" smtClean="0"/>
              <a:t>）導至指定的檔案：</a:t>
            </a:r>
          </a:p>
          <a:p>
            <a:endParaRPr lang="zh-TW" altLang="en-US" dirty="0" smtClean="0"/>
          </a:p>
          <a:p>
            <a:r>
              <a:rPr lang="en-US" altLang="zh-TW" dirty="0" smtClean="0"/>
              <a:t>ls </a:t>
            </a:r>
            <a:r>
              <a:rPr lang="en-US" altLang="zh-TW" dirty="0" err="1" smtClean="0"/>
              <a:t>non_exist</a:t>
            </a:r>
            <a:r>
              <a:rPr lang="en-US" altLang="zh-TW" dirty="0" smtClean="0"/>
              <a:t> &gt; output.txt 2&gt; error.txt</a:t>
            </a:r>
          </a:p>
          <a:p>
            <a:r>
              <a:rPr lang="zh-TW" altLang="en-US" dirty="0" smtClean="0"/>
              <a:t>這行指令就會將 </a:t>
            </a:r>
            <a:r>
              <a:rPr lang="en-US" altLang="zh-TW" dirty="0" smtClean="0"/>
              <a:t>ls </a:t>
            </a:r>
            <a:r>
              <a:rPr lang="zh-TW" altLang="en-US" dirty="0" smtClean="0"/>
              <a:t>的標準錯誤輸出導入 </a:t>
            </a:r>
            <a:r>
              <a:rPr lang="en-US" altLang="zh-TW" dirty="0" smtClean="0"/>
              <a:t>error.txt </a:t>
            </a:r>
            <a:r>
              <a:rPr lang="zh-TW" altLang="en-US" dirty="0" smtClean="0"/>
              <a:t>檔案，而正常的輸出則一樣導入 </a:t>
            </a:r>
            <a:r>
              <a:rPr lang="en-US" altLang="zh-TW" dirty="0" smtClean="0"/>
              <a:t>output.txt</a:t>
            </a:r>
            <a:r>
              <a:rPr lang="zh-TW" altLang="en-US" dirty="0" smtClean="0"/>
              <a:t>。</a:t>
            </a:r>
          </a:p>
          <a:p>
            <a:endParaRPr lang="zh-TW" altLang="en-US" dirty="0" smtClean="0"/>
          </a:p>
          <a:p>
            <a:r>
              <a:rPr lang="zh-TW" altLang="en-US" dirty="0" smtClean="0"/>
              <a:t>這是以附加方式寫入 </a:t>
            </a:r>
            <a:r>
              <a:rPr lang="en-US" altLang="zh-TW" dirty="0" smtClean="0"/>
              <a:t>error.txt </a:t>
            </a:r>
            <a:r>
              <a:rPr lang="zh-TW" altLang="en-US" dirty="0" smtClean="0"/>
              <a:t>的例子：</a:t>
            </a:r>
          </a:p>
          <a:p>
            <a:endParaRPr lang="zh-TW" altLang="en-US" dirty="0" smtClean="0"/>
          </a:p>
          <a:p>
            <a:r>
              <a:rPr lang="en-US" altLang="zh-TW" dirty="0" smtClean="0"/>
              <a:t>ls </a:t>
            </a:r>
            <a:r>
              <a:rPr lang="en-US" altLang="zh-TW" dirty="0" err="1" smtClean="0"/>
              <a:t>non_exist</a:t>
            </a:r>
            <a:r>
              <a:rPr lang="en-US" altLang="zh-TW" dirty="0" smtClean="0"/>
              <a:t> &gt; output.txt 2&gt;&gt; error.txt</a:t>
            </a:r>
          </a:p>
          <a:p>
            <a:r>
              <a:rPr lang="zh-TW" altLang="en-US" dirty="0" smtClean="0"/>
              <a:t>如果想要把正常的輸出以及錯誤的輸出都一起導入同一個 </a:t>
            </a:r>
            <a:r>
              <a:rPr lang="en-US" altLang="zh-TW" dirty="0" smtClean="0"/>
              <a:t>output.txt</a:t>
            </a:r>
            <a:r>
              <a:rPr lang="zh-TW" altLang="en-US" dirty="0" smtClean="0"/>
              <a:t>，可以加上 </a:t>
            </a:r>
            <a:r>
              <a:rPr lang="en-US" altLang="zh-TW" dirty="0" smtClean="0"/>
              <a:t>2&gt;&amp;1</a:t>
            </a:r>
            <a:r>
              <a:rPr lang="zh-TW" altLang="en-US" dirty="0" smtClean="0"/>
              <a:t>：</a:t>
            </a:r>
          </a:p>
          <a:p>
            <a:endParaRPr lang="zh-TW" altLang="en-US" dirty="0" smtClean="0"/>
          </a:p>
          <a:p>
            <a:r>
              <a:rPr lang="en-US" altLang="zh-TW" dirty="0" smtClean="0"/>
              <a:t>ls </a:t>
            </a:r>
            <a:r>
              <a:rPr lang="en-US" altLang="zh-TW" dirty="0" err="1" smtClean="0"/>
              <a:t>non_exist</a:t>
            </a:r>
            <a:r>
              <a:rPr lang="en-US" altLang="zh-TW" dirty="0" smtClean="0"/>
              <a:t> &gt; output.txt 2&gt;&amp;1</a:t>
            </a:r>
          </a:p>
          <a:p>
            <a:r>
              <a:rPr lang="en-US" altLang="zh-TW" dirty="0" smtClean="0"/>
              <a:t>2&gt;&amp;1 </a:t>
            </a:r>
            <a:r>
              <a:rPr lang="zh-TW" altLang="en-US" dirty="0" smtClean="0"/>
              <a:t>就是把標準錯誤輸出（</a:t>
            </a:r>
            <a:r>
              <a:rPr lang="en-US" altLang="zh-TW" dirty="0" smtClean="0"/>
              <a:t>2</a:t>
            </a:r>
            <a:r>
              <a:rPr lang="zh-TW" altLang="en-US" dirty="0" smtClean="0"/>
              <a:t>）導入標準輸出（</a:t>
            </a:r>
            <a:r>
              <a:rPr lang="en-US" altLang="zh-TW" dirty="0" smtClean="0"/>
              <a:t>1</a:t>
            </a:r>
            <a:r>
              <a:rPr lang="zh-TW" altLang="en-US" dirty="0" smtClean="0"/>
              <a:t>）的意思，然後再靠著 </a:t>
            </a:r>
            <a:r>
              <a:rPr lang="en-US" altLang="zh-TW" dirty="0" smtClean="0"/>
              <a:t>&gt; </a:t>
            </a:r>
            <a:r>
              <a:rPr lang="zh-TW" altLang="en-US" dirty="0" smtClean="0"/>
              <a:t>把所有的資料全部導入 </a:t>
            </a:r>
            <a:r>
              <a:rPr lang="en-US" altLang="zh-TW" dirty="0" smtClean="0"/>
              <a:t>output.txt</a:t>
            </a:r>
            <a:r>
              <a:rPr lang="zh-TW" altLang="en-US" dirty="0" smtClean="0"/>
              <a:t>，這樣所有的輸出訊息就會一起存入 </a:t>
            </a:r>
            <a:r>
              <a:rPr lang="en-US" altLang="zh-TW" dirty="0" smtClean="0"/>
              <a:t>outpupt.txt </a:t>
            </a:r>
            <a:r>
              <a:rPr lang="zh-TW" altLang="en-US" dirty="0" smtClean="0"/>
              <a:t>中了。</a:t>
            </a:r>
          </a:p>
          <a:p>
            <a:endParaRPr lang="zh-TW" altLang="en-US" dirty="0" smtClean="0"/>
          </a:p>
          <a:p>
            <a:r>
              <a:rPr lang="zh-TW" altLang="en-US" dirty="0" smtClean="0"/>
              <a:t>這類重新導向的語法可以自己變化，例如我們也可以把資料都導向標準錯誤輸出，然後再導向檔案，結果是一樣的：</a:t>
            </a:r>
          </a:p>
          <a:p>
            <a:endParaRPr lang="zh-TW" altLang="en-US" dirty="0" smtClean="0"/>
          </a:p>
          <a:p>
            <a:r>
              <a:rPr lang="en-US" altLang="zh-TW" dirty="0" smtClean="0"/>
              <a:t>ls </a:t>
            </a:r>
            <a:r>
              <a:rPr lang="en-US" altLang="zh-TW" dirty="0" err="1" smtClean="0"/>
              <a:t>non_exist</a:t>
            </a:r>
            <a:r>
              <a:rPr lang="en-US" altLang="zh-TW" dirty="0" smtClean="0"/>
              <a:t> 2&gt; output.txt 1&gt;&amp;2</a:t>
            </a:r>
          </a:p>
          <a:p>
            <a:r>
              <a:rPr lang="zh-TW" altLang="en-US" dirty="0" smtClean="0"/>
              <a:t>另外還有一種寫法也可以將標準輸出與標準錯誤輸出都導向至同一個檔案：</a:t>
            </a:r>
          </a:p>
          <a:p>
            <a:endParaRPr lang="zh-TW" altLang="en-US" dirty="0" smtClean="0"/>
          </a:p>
          <a:p>
            <a:r>
              <a:rPr lang="en-US" altLang="zh-TW" dirty="0" smtClean="0"/>
              <a:t>ls </a:t>
            </a:r>
            <a:r>
              <a:rPr lang="en-US" altLang="zh-TW" dirty="0" err="1" smtClean="0"/>
              <a:t>non_exist</a:t>
            </a:r>
            <a:r>
              <a:rPr lang="en-US" altLang="zh-TW" dirty="0" smtClean="0"/>
              <a:t> &amp;&gt; output.txt</a:t>
            </a:r>
          </a:p>
          <a:p>
            <a:r>
              <a:rPr lang="zh-TW" altLang="en-US" dirty="0" smtClean="0"/>
              <a:t>或是這樣也可以：</a:t>
            </a:r>
          </a:p>
          <a:p>
            <a:endParaRPr lang="zh-TW" altLang="en-US" dirty="0" smtClean="0"/>
          </a:p>
          <a:p>
            <a:r>
              <a:rPr lang="en-US" altLang="zh-TW" dirty="0" smtClean="0"/>
              <a:t>ls </a:t>
            </a:r>
            <a:r>
              <a:rPr lang="en-US" altLang="zh-TW" dirty="0" err="1" smtClean="0"/>
              <a:t>non_exist</a:t>
            </a:r>
            <a:r>
              <a:rPr lang="en-US" altLang="zh-TW" dirty="0" smtClean="0"/>
              <a:t> &gt;&amp; output.txt</a:t>
            </a:r>
          </a:p>
          <a:p>
            <a:r>
              <a:rPr lang="zh-TW" altLang="en-US" dirty="0" smtClean="0"/>
              <a:t>標準輸入</a:t>
            </a:r>
          </a:p>
          <a:p>
            <a:r>
              <a:rPr lang="zh-TW" altLang="en-US" dirty="0" smtClean="0"/>
              <a:t>一般需要輸入資料的 </a:t>
            </a:r>
            <a:r>
              <a:rPr lang="en-US" altLang="zh-TW" dirty="0" smtClean="0"/>
              <a:t>Linux </a:t>
            </a:r>
            <a:r>
              <a:rPr lang="zh-TW" altLang="en-US" dirty="0" smtClean="0"/>
              <a:t>程式如果執行時沒有給他資料的話，預設就會從鍵盤讀取資料（也就是標準輸入預設是鍵盤），例如：</a:t>
            </a:r>
          </a:p>
          <a:p>
            <a:endParaRPr lang="zh-TW" altLang="en-US" dirty="0" smtClean="0"/>
          </a:p>
          <a:p>
            <a:r>
              <a:rPr lang="en-US" altLang="zh-TW" dirty="0" smtClean="0"/>
              <a:t>cat</a:t>
            </a:r>
          </a:p>
          <a:p>
            <a:r>
              <a:rPr lang="zh-TW" altLang="en-US" dirty="0" smtClean="0"/>
              <a:t>直接執行 </a:t>
            </a:r>
            <a:r>
              <a:rPr lang="en-US" altLang="zh-TW" dirty="0" smtClean="0"/>
              <a:t>cat </a:t>
            </a:r>
            <a:r>
              <a:rPr lang="zh-TW" altLang="en-US" dirty="0" smtClean="0"/>
              <a:t>時，他就會等待使用者從鍵盤輸入資料，並將接收到的資料輸出在螢幕上。</a:t>
            </a:r>
          </a:p>
          <a:p>
            <a:endParaRPr lang="zh-TW" altLang="en-US" dirty="0" smtClean="0"/>
          </a:p>
          <a:p>
            <a:r>
              <a:rPr lang="zh-TW" altLang="en-US" dirty="0" smtClean="0"/>
              <a:t>我們可以使用 </a:t>
            </a:r>
            <a:r>
              <a:rPr lang="en-US" altLang="zh-TW" dirty="0" smtClean="0"/>
              <a:t>&lt; </a:t>
            </a:r>
            <a:r>
              <a:rPr lang="zh-TW" altLang="en-US" dirty="0" smtClean="0"/>
              <a:t>運算子，將指定的檔案設定為程式的標準輸入，這樣他就會從檔案中讀取資料，用法如下：</a:t>
            </a:r>
          </a:p>
          <a:p>
            <a:endParaRPr lang="zh-TW" altLang="en-US" dirty="0" smtClean="0"/>
          </a:p>
          <a:p>
            <a:r>
              <a:rPr lang="en-US" altLang="zh-TW" dirty="0" smtClean="0"/>
              <a:t>N&lt; FILE</a:t>
            </a:r>
          </a:p>
          <a:p>
            <a:r>
              <a:rPr lang="zh-TW" altLang="en-US" dirty="0" smtClean="0"/>
              <a:t>以下是實際範例：</a:t>
            </a:r>
          </a:p>
          <a:p>
            <a:endParaRPr lang="zh-TW" altLang="en-US" dirty="0" smtClean="0"/>
          </a:p>
          <a:p>
            <a:r>
              <a:rPr lang="en-US" altLang="zh-TW" dirty="0" smtClean="0"/>
              <a:t>cat &lt; input.txt</a:t>
            </a:r>
          </a:p>
          <a:p>
            <a:r>
              <a:rPr lang="zh-TW" altLang="en-US" dirty="0" smtClean="0"/>
              <a:t>這樣 </a:t>
            </a:r>
            <a:r>
              <a:rPr lang="en-US" altLang="zh-TW" dirty="0" smtClean="0"/>
              <a:t>cat </a:t>
            </a:r>
            <a:r>
              <a:rPr lang="zh-TW" altLang="en-US" dirty="0" smtClean="0"/>
              <a:t>就可以取得 </a:t>
            </a:r>
            <a:r>
              <a:rPr lang="en-US" altLang="zh-TW" dirty="0" smtClean="0"/>
              <a:t>input.txt </a:t>
            </a:r>
            <a:r>
              <a:rPr lang="zh-TW" altLang="en-US" dirty="0" smtClean="0"/>
              <a:t>檔案中的資料，並且顯示在螢幕上。</a:t>
            </a:r>
          </a:p>
          <a:p>
            <a:endParaRPr lang="zh-TW" altLang="en-US" dirty="0" smtClean="0"/>
          </a:p>
          <a:p>
            <a:endParaRPr lang="zh-TW" altLang="en-US" dirty="0" smtClean="0"/>
          </a:p>
          <a:p>
            <a:r>
              <a:rPr lang="zh-TW" altLang="en-US" dirty="0" smtClean="0"/>
              <a:t> </a:t>
            </a:r>
          </a:p>
          <a:p>
            <a:r>
              <a:rPr lang="zh-TW" altLang="en-US" dirty="0" smtClean="0"/>
              <a:t>管線</a:t>
            </a:r>
          </a:p>
          <a:p>
            <a:r>
              <a:rPr lang="zh-TW" altLang="en-US" dirty="0" smtClean="0"/>
              <a:t>前面介紹過的重新導向都是用於程式與檔案之間的資料流，而如果要把兩個程式的輸入與輸出串接起來，就可以使用管線（</a:t>
            </a:r>
            <a:r>
              <a:rPr lang="en-US" altLang="zh-TW" dirty="0" smtClean="0"/>
              <a:t>pipe</a:t>
            </a:r>
            <a:r>
              <a:rPr lang="zh-TW" altLang="en-US" dirty="0" smtClean="0"/>
              <a:t>）。</a:t>
            </a:r>
          </a:p>
          <a:p>
            <a:endParaRPr lang="zh-TW" altLang="en-US" dirty="0" smtClean="0"/>
          </a:p>
          <a:p>
            <a:endParaRPr lang="zh-TW" altLang="en-US" dirty="0" smtClean="0"/>
          </a:p>
          <a:p>
            <a:r>
              <a:rPr lang="en-US" altLang="zh-TW" dirty="0" smtClean="0"/>
              <a:t>Linux </a:t>
            </a:r>
            <a:r>
              <a:rPr lang="zh-TW" altLang="en-US" dirty="0" smtClean="0"/>
              <a:t>的管線（</a:t>
            </a:r>
            <a:r>
              <a:rPr lang="en-US" altLang="zh-TW" dirty="0" smtClean="0"/>
              <a:t>Pipe</a:t>
            </a:r>
            <a:r>
              <a:rPr lang="zh-TW" altLang="en-US" dirty="0" smtClean="0"/>
              <a:t>）</a:t>
            </a:r>
          </a:p>
          <a:p>
            <a:endParaRPr lang="zh-TW" altLang="en-US" dirty="0" smtClean="0"/>
          </a:p>
          <a:p>
            <a:r>
              <a:rPr lang="zh-TW" altLang="en-US" dirty="0" smtClean="0"/>
              <a:t>管線的寫法是 </a:t>
            </a:r>
            <a:r>
              <a:rPr lang="en-US" altLang="zh-TW" dirty="0" smtClean="0"/>
              <a:t>|</a:t>
            </a:r>
            <a:r>
              <a:rPr lang="zh-TW" altLang="en-US" dirty="0" smtClean="0"/>
              <a:t>，以下是一個例子：</a:t>
            </a:r>
          </a:p>
          <a:p>
            <a:endParaRPr lang="zh-TW" altLang="en-US" dirty="0" smtClean="0"/>
          </a:p>
          <a:p>
            <a:r>
              <a:rPr lang="en-US" altLang="zh-TW" dirty="0" smtClean="0"/>
              <a:t>ls | </a:t>
            </a:r>
            <a:r>
              <a:rPr lang="en-US" altLang="zh-TW" dirty="0" err="1" smtClean="0"/>
              <a:t>nl</a:t>
            </a:r>
            <a:endParaRPr lang="en-US" altLang="zh-TW" dirty="0" smtClean="0"/>
          </a:p>
          <a:p>
            <a:r>
              <a:rPr lang="en-US" altLang="zh-TW" dirty="0" err="1" smtClean="0"/>
              <a:t>nl</a:t>
            </a:r>
            <a:r>
              <a:rPr lang="en-US" altLang="zh-TW" dirty="0" smtClean="0"/>
              <a:t> </a:t>
            </a:r>
            <a:r>
              <a:rPr lang="zh-TW" altLang="en-US" dirty="0" smtClean="0"/>
              <a:t>這個指令會把每一行資料加上行號，這一指令會將 </a:t>
            </a:r>
            <a:r>
              <a:rPr lang="en-US" altLang="zh-TW" dirty="0" smtClean="0"/>
              <a:t>ls </a:t>
            </a:r>
            <a:r>
              <a:rPr lang="zh-TW" altLang="en-US" dirty="0" smtClean="0"/>
              <a:t>的輸出導給 </a:t>
            </a:r>
            <a:r>
              <a:rPr lang="en-US" altLang="zh-TW" dirty="0" err="1" smtClean="0"/>
              <a:t>nl</a:t>
            </a:r>
            <a:r>
              <a:rPr lang="zh-TW" altLang="en-US" dirty="0" smtClean="0"/>
              <a:t>，讓每個檔案名稱加上行號後，輸出在螢幕上。</a:t>
            </a:r>
          </a:p>
          <a:p>
            <a:r>
              <a:rPr lang="zh-TW" altLang="en-US" dirty="0" smtClean="0"/>
              <a:t>管線與重新導向可以混用：</a:t>
            </a:r>
          </a:p>
          <a:p>
            <a:endParaRPr lang="zh-TW" altLang="en-US" dirty="0" smtClean="0"/>
          </a:p>
          <a:p>
            <a:r>
              <a:rPr lang="en-US" altLang="zh-TW" dirty="0" smtClean="0"/>
              <a:t>ls | </a:t>
            </a:r>
            <a:r>
              <a:rPr lang="en-US" altLang="zh-TW" dirty="0" err="1" smtClean="0"/>
              <a:t>nl</a:t>
            </a:r>
            <a:r>
              <a:rPr lang="en-US" altLang="zh-TW" dirty="0" smtClean="0"/>
              <a:t> &gt; output 2&gt;&amp;1</a:t>
            </a:r>
          </a:p>
          <a:p>
            <a:r>
              <a:rPr lang="zh-TW" altLang="en-US" dirty="0" smtClean="0"/>
              <a:t>串接多個程式的狀況也是很常見的：</a:t>
            </a:r>
          </a:p>
          <a:p>
            <a:endParaRPr lang="zh-TW" altLang="en-US" dirty="0" smtClean="0"/>
          </a:p>
          <a:p>
            <a:r>
              <a:rPr lang="en-US" altLang="zh-TW" dirty="0" smtClean="0"/>
              <a:t>ls | </a:t>
            </a:r>
            <a:r>
              <a:rPr lang="en-US" altLang="zh-TW" dirty="0" err="1" smtClean="0"/>
              <a:t>grep</a:t>
            </a:r>
            <a:r>
              <a:rPr lang="en-US" altLang="zh-TW" dirty="0" smtClean="0"/>
              <a:t> keyword | </a:t>
            </a:r>
            <a:r>
              <a:rPr lang="en-US" altLang="zh-TW" dirty="0" err="1" smtClean="0"/>
              <a:t>nl</a:t>
            </a:r>
            <a:r>
              <a:rPr lang="en-US" altLang="zh-TW" dirty="0" smtClean="0"/>
              <a:t> | head -n 5</a:t>
            </a:r>
          </a:p>
          <a:p>
            <a:r>
              <a:rPr lang="zh-TW" altLang="en-US" dirty="0" smtClean="0"/>
              <a:t>這個例子是在 </a:t>
            </a:r>
            <a:r>
              <a:rPr lang="en-US" altLang="zh-TW" dirty="0" smtClean="0"/>
              <a:t>ls </a:t>
            </a:r>
            <a:r>
              <a:rPr lang="zh-TW" altLang="en-US" dirty="0" smtClean="0"/>
              <a:t>的輸出中，以 </a:t>
            </a:r>
            <a:r>
              <a:rPr lang="en-US" altLang="zh-TW" dirty="0" err="1" smtClean="0"/>
              <a:t>grep</a:t>
            </a:r>
            <a:r>
              <a:rPr lang="en-US" altLang="zh-TW" dirty="0" smtClean="0"/>
              <a:t> </a:t>
            </a:r>
            <a:r>
              <a:rPr lang="zh-TW" altLang="en-US" dirty="0" smtClean="0"/>
              <a:t>篩選出有 </a:t>
            </a:r>
            <a:r>
              <a:rPr lang="en-US" altLang="zh-TW" dirty="0" smtClean="0"/>
              <a:t>keyword </a:t>
            </a:r>
            <a:r>
              <a:rPr lang="zh-TW" altLang="en-US" dirty="0" smtClean="0"/>
              <a:t>的檔名，交給 </a:t>
            </a:r>
            <a:r>
              <a:rPr lang="en-US" altLang="zh-TW" dirty="0" err="1" smtClean="0"/>
              <a:t>nl</a:t>
            </a:r>
            <a:r>
              <a:rPr lang="en-US" altLang="zh-TW" dirty="0" smtClean="0"/>
              <a:t> </a:t>
            </a:r>
            <a:r>
              <a:rPr lang="zh-TW" altLang="en-US" dirty="0" smtClean="0"/>
              <a:t>加上行號，最後交給 </a:t>
            </a:r>
            <a:r>
              <a:rPr lang="en-US" altLang="zh-TW" dirty="0" smtClean="0"/>
              <a:t>head </a:t>
            </a:r>
            <a:r>
              <a:rPr lang="zh-TW" altLang="en-US" dirty="0" smtClean="0"/>
              <a:t>輸出前 </a:t>
            </a:r>
            <a:r>
              <a:rPr lang="en-US" altLang="zh-TW" dirty="0" smtClean="0"/>
              <a:t>5 </a:t>
            </a:r>
            <a:r>
              <a:rPr lang="zh-TW" altLang="en-US" dirty="0" smtClean="0"/>
              <a:t>行資料。</a:t>
            </a:r>
          </a:p>
          <a:p>
            <a:endParaRPr lang="zh-TW" altLang="en-US" dirty="0" smtClean="0"/>
          </a:p>
          <a:p>
            <a:endParaRPr lang="zh-TW" altLang="en-US" dirty="0" smtClean="0"/>
          </a:p>
          <a:p>
            <a:r>
              <a:rPr lang="zh-TW" altLang="en-US" dirty="0" smtClean="0"/>
              <a:t> </a:t>
            </a:r>
          </a:p>
          <a:p>
            <a:r>
              <a:rPr lang="en-US" altLang="zh-TW" dirty="0" smtClean="0"/>
              <a:t>Linux </a:t>
            </a:r>
            <a:r>
              <a:rPr lang="zh-TW" altLang="en-US" dirty="0" smtClean="0"/>
              <a:t>特殊檔案</a:t>
            </a:r>
          </a:p>
          <a:p>
            <a:r>
              <a:rPr lang="zh-TW" altLang="en-US" dirty="0" smtClean="0"/>
              <a:t>在 </a:t>
            </a:r>
            <a:r>
              <a:rPr lang="en-US" altLang="zh-TW" dirty="0" smtClean="0"/>
              <a:t>Linux </a:t>
            </a:r>
            <a:r>
              <a:rPr lang="zh-TW" altLang="en-US" dirty="0" smtClean="0"/>
              <a:t>系統上有一些特殊的檔案，善用這些特殊檔案可以讓我們在撰寫 </a:t>
            </a:r>
            <a:r>
              <a:rPr lang="en-US" altLang="zh-TW" dirty="0" smtClean="0"/>
              <a:t>shell </a:t>
            </a:r>
            <a:r>
              <a:rPr lang="zh-TW" altLang="en-US" dirty="0" smtClean="0"/>
              <a:t>指令稿時更方便。</a:t>
            </a:r>
          </a:p>
          <a:p>
            <a:endParaRPr lang="zh-TW" altLang="en-US" dirty="0" smtClean="0"/>
          </a:p>
          <a:p>
            <a:r>
              <a:rPr lang="en-US" altLang="zh-TW" dirty="0" smtClean="0"/>
              <a:t>/dev/null</a:t>
            </a:r>
          </a:p>
          <a:p>
            <a:r>
              <a:rPr lang="en-US" altLang="zh-TW" dirty="0" smtClean="0"/>
              <a:t>/dev/null </a:t>
            </a:r>
            <a:r>
              <a:rPr lang="zh-TW" altLang="en-US" dirty="0" smtClean="0"/>
              <a:t>是 </a:t>
            </a:r>
            <a:r>
              <a:rPr lang="en-US" altLang="zh-TW" dirty="0" smtClean="0"/>
              <a:t>Linux </a:t>
            </a:r>
            <a:r>
              <a:rPr lang="zh-TW" altLang="en-US" dirty="0" smtClean="0"/>
              <a:t>系統的空裝置，所有寫入這個檔案的資料都會被直接丟棄，而如果從這個檔案讀取資料，則會像讀取空檔案一樣，立即得到一個 </a:t>
            </a:r>
            <a:r>
              <a:rPr lang="en-US" altLang="zh-TW" dirty="0" smtClean="0"/>
              <a:t>EOF</a:t>
            </a:r>
            <a:r>
              <a:rPr lang="zh-TW" altLang="en-US" dirty="0" smtClean="0"/>
              <a:t>。</a:t>
            </a:r>
          </a:p>
          <a:p>
            <a:endParaRPr lang="zh-TW" altLang="en-US" dirty="0" smtClean="0"/>
          </a:p>
          <a:p>
            <a:r>
              <a:rPr lang="zh-TW" altLang="en-US" dirty="0" smtClean="0"/>
              <a:t>最常見的用法就是將沒有用的程式輸出導引至 </a:t>
            </a:r>
            <a:r>
              <a:rPr lang="en-US" altLang="zh-TW" dirty="0" smtClean="0"/>
              <a:t>/dev/null</a:t>
            </a:r>
            <a:r>
              <a:rPr lang="zh-TW" altLang="en-US" dirty="0" smtClean="0"/>
              <a:t>，這樣就不會讓沒用的輸出干擾螢幕畫面：</a:t>
            </a:r>
          </a:p>
          <a:p>
            <a:endParaRPr lang="zh-TW" altLang="en-US" dirty="0" smtClean="0"/>
          </a:p>
          <a:p>
            <a:r>
              <a:rPr lang="en-US" altLang="zh-TW" dirty="0" smtClean="0"/>
              <a:t>ls &gt; /dev/null</a:t>
            </a:r>
          </a:p>
          <a:p>
            <a:r>
              <a:rPr lang="zh-TW" altLang="en-US" dirty="0" smtClean="0"/>
              <a:t>上面這個例子是將 </a:t>
            </a:r>
            <a:r>
              <a:rPr lang="en-US" altLang="zh-TW" dirty="0" smtClean="0"/>
              <a:t>ls </a:t>
            </a:r>
            <a:r>
              <a:rPr lang="zh-TW" altLang="en-US" dirty="0" smtClean="0"/>
              <a:t>的輸出導向至 </a:t>
            </a:r>
            <a:r>
              <a:rPr lang="en-US" altLang="zh-TW" dirty="0" smtClean="0"/>
              <a:t>/dev/null</a:t>
            </a:r>
            <a:r>
              <a:rPr lang="zh-TW" altLang="en-US" dirty="0" smtClean="0"/>
              <a:t>，這樣螢幕上就不會出現任何訊息。</a:t>
            </a:r>
          </a:p>
          <a:p>
            <a:endParaRPr lang="zh-TW" altLang="en-US" dirty="0" smtClean="0"/>
          </a:p>
          <a:p>
            <a:r>
              <a:rPr lang="zh-TW" altLang="en-US" dirty="0" smtClean="0"/>
              <a:t>以下是一個實務上比較常用的例子，假設我們想要檢查 </a:t>
            </a:r>
            <a:r>
              <a:rPr lang="en-US" altLang="zh-TW" dirty="0" smtClean="0"/>
              <a:t>Linux </a:t>
            </a:r>
            <a:r>
              <a:rPr lang="zh-TW" altLang="en-US" dirty="0" smtClean="0"/>
              <a:t>系統上特定的程式有沒有在執行，我們可以在 </a:t>
            </a:r>
            <a:r>
              <a:rPr lang="en-US" altLang="zh-TW" dirty="0" err="1" smtClean="0"/>
              <a:t>ps</a:t>
            </a:r>
            <a:r>
              <a:rPr lang="en-US" altLang="zh-TW" dirty="0" smtClean="0"/>
              <a:t> </a:t>
            </a:r>
            <a:r>
              <a:rPr lang="zh-TW" altLang="en-US" dirty="0" smtClean="0"/>
              <a:t>指令的輸出中，尋找特定的關鍵字，執行完之後，以 </a:t>
            </a:r>
            <a:r>
              <a:rPr lang="en-US" altLang="zh-TW" dirty="0" smtClean="0"/>
              <a:t>$? </a:t>
            </a:r>
            <a:r>
              <a:rPr lang="zh-TW" altLang="en-US" dirty="0" smtClean="0"/>
              <a:t>查看最後一個 </a:t>
            </a:r>
            <a:r>
              <a:rPr lang="en-US" altLang="zh-TW" dirty="0" err="1" smtClean="0"/>
              <a:t>grep</a:t>
            </a:r>
            <a:r>
              <a:rPr lang="en-US" altLang="zh-TW" dirty="0" smtClean="0"/>
              <a:t> </a:t>
            </a:r>
            <a:r>
              <a:rPr lang="zh-TW" altLang="en-US" dirty="0" smtClean="0"/>
              <a:t>執行的結果：</a:t>
            </a:r>
          </a:p>
          <a:p>
            <a:endParaRPr lang="zh-TW" altLang="en-US" dirty="0" smtClean="0"/>
          </a:p>
          <a:p>
            <a:r>
              <a:rPr lang="en-US" altLang="zh-TW" dirty="0" smtClean="0"/>
              <a:t>KEYWORD=chromium</a:t>
            </a:r>
          </a:p>
          <a:p>
            <a:r>
              <a:rPr lang="en-US" altLang="zh-TW" dirty="0" err="1" smtClean="0"/>
              <a:t>ps</a:t>
            </a:r>
            <a:r>
              <a:rPr lang="en-US" altLang="zh-TW" dirty="0" smtClean="0"/>
              <a:t> aux | </a:t>
            </a:r>
            <a:r>
              <a:rPr lang="en-US" altLang="zh-TW" dirty="0" err="1" smtClean="0"/>
              <a:t>grep</a:t>
            </a:r>
            <a:r>
              <a:rPr lang="en-US" altLang="zh-TW" dirty="0" smtClean="0"/>
              <a:t> $KEYWORD | </a:t>
            </a:r>
            <a:r>
              <a:rPr lang="en-US" altLang="zh-TW" dirty="0" err="1" smtClean="0"/>
              <a:t>grep</a:t>
            </a:r>
            <a:r>
              <a:rPr lang="en-US" altLang="zh-TW" dirty="0" smtClean="0"/>
              <a:t> -v </a:t>
            </a:r>
            <a:r>
              <a:rPr lang="en-US" altLang="zh-TW" dirty="0" err="1" smtClean="0"/>
              <a:t>grep</a:t>
            </a:r>
            <a:r>
              <a:rPr lang="en-US" altLang="zh-TW" dirty="0" smtClean="0"/>
              <a:t> &gt; /dev/null</a:t>
            </a:r>
          </a:p>
          <a:p>
            <a:r>
              <a:rPr lang="en-US" altLang="zh-TW" dirty="0" smtClean="0"/>
              <a:t>echo $?</a:t>
            </a:r>
          </a:p>
          <a:p>
            <a:r>
              <a:rPr lang="zh-TW" altLang="en-US" dirty="0" smtClean="0"/>
              <a:t>這我們要找的是 </a:t>
            </a:r>
            <a:r>
              <a:rPr lang="en-US" altLang="zh-TW" dirty="0" smtClean="0"/>
              <a:t>Chromium </a:t>
            </a:r>
            <a:r>
              <a:rPr lang="zh-TW" altLang="en-US" dirty="0" smtClean="0"/>
              <a:t>瀏覽器的行程，看看系統上是不是有 </a:t>
            </a:r>
            <a:r>
              <a:rPr lang="en-US" altLang="zh-TW" dirty="0" smtClean="0"/>
              <a:t>Chromium </a:t>
            </a:r>
            <a:r>
              <a:rPr lang="zh-TW" altLang="en-US" dirty="0" smtClean="0"/>
              <a:t>瀏覽器在執行，若有找到的話，</a:t>
            </a:r>
            <a:r>
              <a:rPr lang="en-US" altLang="zh-TW" dirty="0" smtClean="0"/>
              <a:t>$? </a:t>
            </a:r>
            <a:r>
              <a:rPr lang="zh-TW" altLang="en-US" dirty="0" smtClean="0"/>
              <a:t>的值就會是 </a:t>
            </a:r>
            <a:r>
              <a:rPr lang="en-US" altLang="zh-TW" dirty="0" smtClean="0"/>
              <a:t>0</a:t>
            </a:r>
            <a:r>
              <a:rPr lang="zh-TW" altLang="en-US" dirty="0" smtClean="0"/>
              <a:t>，若沒有找到的話 </a:t>
            </a:r>
            <a:r>
              <a:rPr lang="en-US" altLang="zh-TW" dirty="0" smtClean="0"/>
              <a:t>$? </a:t>
            </a:r>
            <a:r>
              <a:rPr lang="zh-TW" altLang="en-US" dirty="0" smtClean="0"/>
              <a:t>就會是 </a:t>
            </a:r>
            <a:r>
              <a:rPr lang="en-US" altLang="zh-TW" dirty="0" smtClean="0"/>
              <a:t>1</a:t>
            </a:r>
            <a:r>
              <a:rPr lang="zh-TW" altLang="en-US" dirty="0" smtClean="0"/>
              <a:t>。</a:t>
            </a:r>
          </a:p>
          <a:p>
            <a:endParaRPr lang="zh-TW" altLang="en-US" dirty="0" smtClean="0"/>
          </a:p>
          <a:p>
            <a:r>
              <a:rPr lang="zh-TW" altLang="en-US" dirty="0" smtClean="0"/>
              <a:t>在這個例子中，我們只需要 </a:t>
            </a:r>
            <a:r>
              <a:rPr lang="en-US" altLang="zh-TW" dirty="0" err="1" smtClean="0"/>
              <a:t>grep</a:t>
            </a:r>
            <a:r>
              <a:rPr lang="en-US" altLang="zh-TW" dirty="0" smtClean="0"/>
              <a:t> </a:t>
            </a:r>
            <a:r>
              <a:rPr lang="zh-TW" altLang="en-US" dirty="0" smtClean="0"/>
              <a:t>最後的傳回值，而不需要看它輸出，所以我們將其標準輸出直接導向至 </a:t>
            </a:r>
            <a:r>
              <a:rPr lang="en-US" altLang="zh-TW" dirty="0" smtClean="0"/>
              <a:t>/dev/null </a:t>
            </a:r>
            <a:r>
              <a:rPr lang="zh-TW" altLang="en-US" dirty="0" smtClean="0"/>
              <a:t>丟棄。</a:t>
            </a:r>
          </a:p>
          <a:p>
            <a:endParaRPr lang="zh-TW" altLang="en-US" dirty="0" smtClean="0"/>
          </a:p>
          <a:p>
            <a:r>
              <a:rPr lang="zh-TW" altLang="en-US" dirty="0" smtClean="0"/>
              <a:t>另外一個典型的例子就是把程式的任何輸出都丟棄，也就是把標準輸出與標準錯誤輸出都導向至 </a:t>
            </a:r>
            <a:r>
              <a:rPr lang="en-US" altLang="zh-TW" dirty="0" smtClean="0"/>
              <a:t>/dev/null</a:t>
            </a:r>
            <a:r>
              <a:rPr lang="zh-TW" altLang="en-US" dirty="0" smtClean="0"/>
              <a:t>，這個用法在執行自己撰寫的指令稿時很有用：</a:t>
            </a:r>
          </a:p>
          <a:p>
            <a:endParaRPr lang="zh-TW" altLang="en-US" dirty="0" smtClean="0"/>
          </a:p>
          <a:p>
            <a:r>
              <a:rPr lang="en-US" altLang="zh-TW" dirty="0" smtClean="0"/>
              <a:t>/path/to/script.sh &gt; /dev/null 2&gt;&amp;1</a:t>
            </a:r>
          </a:p>
          <a:p>
            <a:r>
              <a:rPr lang="zh-TW" altLang="en-US" dirty="0" smtClean="0"/>
              <a:t>如果我們將自己的指令稿放在 </a:t>
            </a:r>
            <a:r>
              <a:rPr lang="en-US" altLang="zh-TW" dirty="0" err="1" smtClean="0"/>
              <a:t>crontab</a:t>
            </a:r>
            <a:r>
              <a:rPr lang="en-US" altLang="zh-TW" dirty="0" smtClean="0"/>
              <a:t> </a:t>
            </a:r>
            <a:r>
              <a:rPr lang="zh-TW" altLang="en-US" dirty="0" smtClean="0"/>
              <a:t>中執行時，通常都會以這個方式丟棄所有的輸出，因為如果輸出太多訊息，會造成系統管理者有收不完的回報信件。</a:t>
            </a:r>
          </a:p>
          <a:p>
            <a:endParaRPr lang="zh-TW" altLang="en-US" dirty="0" smtClean="0"/>
          </a:p>
          <a:p>
            <a:r>
              <a:rPr lang="en-US" altLang="zh-TW" dirty="0" smtClean="0"/>
              <a:t>/dev/zero</a:t>
            </a:r>
          </a:p>
          <a:p>
            <a:r>
              <a:rPr lang="en-US" altLang="zh-TW" dirty="0" smtClean="0"/>
              <a:t>/dev/zero </a:t>
            </a:r>
            <a:r>
              <a:rPr lang="zh-TW" altLang="en-US" dirty="0" smtClean="0"/>
              <a:t>是一個特殊檔案，當我們從這個檔案讀取資料時，會讀出無限個 </a:t>
            </a:r>
            <a:r>
              <a:rPr lang="en-US" altLang="zh-TW" dirty="0" smtClean="0"/>
              <a:t>NULL </a:t>
            </a:r>
            <a:r>
              <a:rPr lang="zh-TW" altLang="en-US" dirty="0" smtClean="0"/>
              <a:t>字元（</a:t>
            </a:r>
            <a:r>
              <a:rPr lang="en-US" altLang="zh-TW" dirty="0" smtClean="0"/>
              <a:t>0x00</a:t>
            </a:r>
            <a:r>
              <a:rPr lang="zh-TW" altLang="en-US" dirty="0" smtClean="0"/>
              <a:t>）資料，這個檔案可以用於清除硬碟資料：</a:t>
            </a:r>
          </a:p>
          <a:p>
            <a:endParaRPr lang="zh-TW" altLang="en-US" dirty="0" smtClean="0"/>
          </a:p>
          <a:p>
            <a:r>
              <a:rPr lang="en-US" altLang="zh-TW" dirty="0" smtClean="0"/>
              <a:t># </a:t>
            </a:r>
            <a:r>
              <a:rPr lang="zh-TW" altLang="en-US" dirty="0" smtClean="0"/>
              <a:t>清除硬碟（不可執行）</a:t>
            </a:r>
          </a:p>
          <a:p>
            <a:r>
              <a:rPr lang="en-US" altLang="zh-TW" dirty="0" err="1" smtClean="0"/>
              <a:t>dd</a:t>
            </a:r>
            <a:r>
              <a:rPr lang="en-US" altLang="zh-TW" dirty="0" smtClean="0"/>
              <a:t> if=/dev/zero of=/dev/sda1</a:t>
            </a:r>
          </a:p>
          <a:p>
            <a:r>
              <a:rPr lang="zh-TW" altLang="en-US" dirty="0" smtClean="0"/>
              <a:t>或是建立內容都是 </a:t>
            </a:r>
            <a:r>
              <a:rPr lang="en-US" altLang="zh-TW" dirty="0" smtClean="0"/>
              <a:t>0x00 </a:t>
            </a:r>
            <a:r>
              <a:rPr lang="zh-TW" altLang="en-US" dirty="0" smtClean="0"/>
              <a:t>的檔案：</a:t>
            </a:r>
          </a:p>
          <a:p>
            <a:endParaRPr lang="zh-TW" altLang="en-US" dirty="0" smtClean="0"/>
          </a:p>
          <a:p>
            <a:r>
              <a:rPr lang="en-US" altLang="zh-TW" dirty="0" err="1" smtClean="0"/>
              <a:t>dd</a:t>
            </a:r>
            <a:r>
              <a:rPr lang="en-US" altLang="zh-TW" dirty="0" smtClean="0"/>
              <a:t> if=/dev/zero of=file.dat count=1024 </a:t>
            </a:r>
            <a:r>
              <a:rPr lang="en-US" altLang="zh-TW" dirty="0" err="1" smtClean="0"/>
              <a:t>bs</a:t>
            </a:r>
            <a:r>
              <a:rPr lang="en-US" altLang="zh-TW" dirty="0" smtClean="0"/>
              <a:t>=1024</a:t>
            </a:r>
          </a:p>
          <a:p>
            <a:r>
              <a:rPr lang="en-US" altLang="zh-TW" dirty="0" smtClean="0"/>
              <a:t>/dev/random </a:t>
            </a:r>
            <a:r>
              <a:rPr lang="zh-TW" altLang="en-US" dirty="0" smtClean="0"/>
              <a:t>與 </a:t>
            </a:r>
            <a:r>
              <a:rPr lang="en-US" altLang="zh-TW" dirty="0" smtClean="0"/>
              <a:t>/dev/</a:t>
            </a:r>
            <a:r>
              <a:rPr lang="en-US" altLang="zh-TW" dirty="0" err="1" smtClean="0"/>
              <a:t>urandom</a:t>
            </a:r>
            <a:endParaRPr lang="en-US" altLang="zh-TW" dirty="0" smtClean="0"/>
          </a:p>
          <a:p>
            <a:r>
              <a:rPr lang="en-US" altLang="zh-TW" dirty="0" smtClean="0"/>
              <a:t>/dev/random </a:t>
            </a:r>
            <a:r>
              <a:rPr lang="zh-TW" altLang="en-US" dirty="0" smtClean="0"/>
              <a:t>與 </a:t>
            </a:r>
            <a:r>
              <a:rPr lang="en-US" altLang="zh-TW" dirty="0" smtClean="0"/>
              <a:t>/dev/</a:t>
            </a:r>
            <a:r>
              <a:rPr lang="en-US" altLang="zh-TW" dirty="0" err="1" smtClean="0"/>
              <a:t>urandom</a:t>
            </a:r>
            <a:r>
              <a:rPr lang="en-US" altLang="zh-TW" dirty="0" smtClean="0"/>
              <a:t> </a:t>
            </a:r>
            <a:r>
              <a:rPr lang="zh-TW" altLang="en-US" dirty="0" smtClean="0"/>
              <a:t>是 </a:t>
            </a:r>
            <a:r>
              <a:rPr lang="en-US" altLang="zh-TW" dirty="0" smtClean="0"/>
              <a:t>UNIX/Linux </a:t>
            </a:r>
            <a:r>
              <a:rPr lang="zh-TW" altLang="en-US" dirty="0" smtClean="0"/>
              <a:t>系統的隨機資料來源，從這兩個檔案讀取出來的資料是隨機產生的，這兩個檔案功能相同，差別在於資料產生速度與品質。</a:t>
            </a:r>
          </a:p>
          <a:p>
            <a:endParaRPr lang="zh-TW" altLang="en-US" dirty="0" smtClean="0"/>
          </a:p>
          <a:p>
            <a:r>
              <a:rPr lang="en-US" altLang="zh-TW" dirty="0" smtClean="0"/>
              <a:t>/dev/random </a:t>
            </a:r>
            <a:r>
              <a:rPr lang="zh-TW" altLang="en-US" dirty="0" smtClean="0"/>
              <a:t>的資料產生速度比較慢，但是品質比較好（比較接近隨機），如果從中讀取大量資料，超過系統所能產生的隨機量時，就會出現阻塞（</a:t>
            </a:r>
            <a:r>
              <a:rPr lang="en-US" altLang="zh-TW" dirty="0" smtClean="0"/>
              <a:t>block</a:t>
            </a:r>
            <a:r>
              <a:rPr lang="zh-TW" altLang="en-US" dirty="0" smtClean="0"/>
              <a:t>）的狀況。</a:t>
            </a:r>
          </a:p>
          <a:p>
            <a:endParaRPr lang="zh-TW" altLang="en-US" dirty="0" smtClean="0"/>
          </a:p>
          <a:p>
            <a:r>
              <a:rPr lang="zh-TW" altLang="en-US" dirty="0" smtClean="0"/>
              <a:t>而 </a:t>
            </a:r>
            <a:r>
              <a:rPr lang="en-US" altLang="zh-TW" dirty="0" smtClean="0"/>
              <a:t>/dev/</a:t>
            </a:r>
            <a:r>
              <a:rPr lang="en-US" altLang="zh-TW" dirty="0" err="1" smtClean="0"/>
              <a:t>urandom</a:t>
            </a:r>
            <a:r>
              <a:rPr lang="en-US" altLang="zh-TW" dirty="0" smtClean="0"/>
              <a:t> </a:t>
            </a:r>
            <a:r>
              <a:rPr lang="zh-TW" altLang="en-US" dirty="0" smtClean="0"/>
              <a:t>在產生隨機資料時，若系統所能產生的隨機量不足，就會根據其他的方式生成隨機的資料，不會產生阻塞的狀況，缺點就是資料沒有那麼隨機。</a:t>
            </a:r>
          </a:p>
          <a:p>
            <a:endParaRPr lang="zh-TW" altLang="en-US" dirty="0" smtClean="0"/>
          </a:p>
          <a:p>
            <a:r>
              <a:rPr lang="zh-TW" altLang="en-US" dirty="0" smtClean="0"/>
              <a:t>以下是從 </a:t>
            </a:r>
            <a:r>
              <a:rPr lang="en-US" altLang="zh-TW" dirty="0" smtClean="0"/>
              <a:t>/dev/</a:t>
            </a:r>
            <a:r>
              <a:rPr lang="en-US" altLang="zh-TW" dirty="0" err="1" smtClean="0"/>
              <a:t>urandom</a:t>
            </a:r>
            <a:r>
              <a:rPr lang="en-US" altLang="zh-TW" dirty="0" smtClean="0"/>
              <a:t> </a:t>
            </a:r>
            <a:r>
              <a:rPr lang="zh-TW" altLang="en-US" dirty="0" smtClean="0"/>
              <a:t>讀取資料，交給 </a:t>
            </a:r>
            <a:r>
              <a:rPr lang="en-US" altLang="zh-TW" dirty="0" err="1" smtClean="0"/>
              <a:t>cksum</a:t>
            </a:r>
            <a:r>
              <a:rPr lang="en-US" altLang="zh-TW" dirty="0" smtClean="0"/>
              <a:t> </a:t>
            </a:r>
            <a:r>
              <a:rPr lang="zh-TW" altLang="en-US" dirty="0" smtClean="0"/>
              <a:t>產生隨機亂數的例子：</a:t>
            </a:r>
          </a:p>
          <a:p>
            <a:endParaRPr lang="zh-TW" altLang="en-US" dirty="0" smtClean="0"/>
          </a:p>
          <a:p>
            <a:r>
              <a:rPr lang="en-US" altLang="zh-TW" dirty="0" smtClean="0"/>
              <a:t>head -200 /dev/</a:t>
            </a:r>
            <a:r>
              <a:rPr lang="en-US" altLang="zh-TW" dirty="0" err="1" smtClean="0"/>
              <a:t>urandom</a:t>
            </a:r>
            <a:r>
              <a:rPr lang="en-US" altLang="zh-TW" dirty="0" smtClean="0"/>
              <a:t> | </a:t>
            </a:r>
            <a:r>
              <a:rPr lang="en-US" altLang="zh-TW" dirty="0" err="1" smtClean="0"/>
              <a:t>cksum</a:t>
            </a:r>
            <a:endParaRPr lang="en-US" altLang="zh-TW" dirty="0" smtClean="0"/>
          </a:p>
          <a:p>
            <a:r>
              <a:rPr lang="en-US" altLang="zh-TW" dirty="0" smtClean="0"/>
              <a:t>/dev/full</a:t>
            </a:r>
          </a:p>
          <a:p>
            <a:r>
              <a:rPr lang="en-US" altLang="zh-TW" dirty="0" smtClean="0"/>
              <a:t>/dev/full </a:t>
            </a:r>
            <a:r>
              <a:rPr lang="zh-TW" altLang="en-US" dirty="0" smtClean="0"/>
              <a:t>是一個常滿裝置，不管寫入什麼資料，都會因為空間不足而無法寫入，這個檔案通常被用來測試磁碟無剩餘空間時，程式所產生的行為。</a:t>
            </a:r>
          </a:p>
          <a:p>
            <a:endParaRPr lang="zh-TW" altLang="en-US" dirty="0" smtClean="0"/>
          </a:p>
          <a:p>
            <a:r>
              <a:rPr lang="en-US" altLang="zh-TW" dirty="0" smtClean="0"/>
              <a:t>ls &gt; /dev/full</a:t>
            </a:r>
          </a:p>
          <a:p>
            <a:r>
              <a:rPr lang="en-US" altLang="zh-TW" dirty="0" smtClean="0"/>
              <a:t>ls: write error: No space left on device</a:t>
            </a:r>
          </a:p>
          <a:p>
            <a:r>
              <a:rPr lang="zh-TW" altLang="en-US" dirty="0" smtClean="0"/>
              <a:t>參考資料：鳥哥的 </a:t>
            </a:r>
            <a:r>
              <a:rPr lang="en-US" altLang="zh-TW" dirty="0" smtClean="0"/>
              <a:t>Linux </a:t>
            </a:r>
            <a:r>
              <a:rPr lang="zh-TW" altLang="en-US" dirty="0" smtClean="0"/>
              <a:t>私房菜、網路農夫、</a:t>
            </a:r>
            <a:r>
              <a:rPr lang="en-US" altLang="zh-TW" dirty="0" err="1" smtClean="0"/>
              <a:t>Tecmint</a:t>
            </a:r>
            <a:endParaRPr lang="zh-TW" altLang="en-US" dirty="0"/>
          </a:p>
        </p:txBody>
      </p:sp>
      <p:sp>
        <p:nvSpPr>
          <p:cNvPr id="4" name="投影片編號版面配置區 3"/>
          <p:cNvSpPr>
            <a:spLocks noGrp="1"/>
          </p:cNvSpPr>
          <p:nvPr>
            <p:ph type="sldNum" sz="quarter" idx="10"/>
          </p:nvPr>
        </p:nvSpPr>
        <p:spPr/>
        <p:txBody>
          <a:bodyPr/>
          <a:lstStyle/>
          <a:p>
            <a:fld id="{B4A30EA1-8C43-4BBC-AD87-09D2B158B78F}" type="slidenum">
              <a:rPr lang="zh-TW" altLang="en-US" smtClean="0"/>
              <a:t>2</a:t>
            </a:fld>
            <a:endParaRPr lang="zh-TW" altLang="en-US"/>
          </a:p>
        </p:txBody>
      </p:sp>
    </p:spTree>
    <p:extLst>
      <p:ext uri="{BB962C8B-B14F-4D97-AF65-F5344CB8AC3E}">
        <p14:creationId xmlns:p14="http://schemas.microsoft.com/office/powerpoint/2010/main" val="458108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&amp;: </a:t>
            </a:r>
            <a:r>
              <a:rPr lang="zh-TW" altLang="en-US" smtClean="0"/>
              <a:t>設定使用 </a:t>
            </a:r>
            <a:r>
              <a:rPr lang="en-US" altLang="zh-TW" smtClean="0"/>
              <a:t>fd </a:t>
            </a:r>
            <a:r>
              <a:rPr lang="zh-TW" altLang="en-US" smtClean="0"/>
              <a:t>代號</a:t>
            </a:r>
            <a:r>
              <a:rPr lang="en-US" altLang="zh-TW" smtClean="0"/>
              <a:t>, </a:t>
            </a:r>
            <a:r>
              <a:rPr lang="zh-TW" altLang="en-US" smtClean="0"/>
              <a:t>如果 “</a:t>
            </a:r>
            <a:r>
              <a:rPr lang="en-US" altLang="zh-TW" smtClean="0"/>
              <a:t>&gt; dev/null 2&gt;&amp;1” </a:t>
            </a:r>
          </a:p>
          <a:p>
            <a:r>
              <a:rPr lang="zh-TW" altLang="en-US" smtClean="0"/>
              <a:t>沒有加上 “</a:t>
            </a:r>
            <a:r>
              <a:rPr lang="en-US" altLang="zh-TW" smtClean="0"/>
              <a:t>&amp;”, </a:t>
            </a:r>
            <a:r>
              <a:rPr lang="zh-TW" altLang="en-US" smtClean="0"/>
              <a:t>會視後面的 “</a:t>
            </a:r>
            <a:r>
              <a:rPr lang="en-US" altLang="zh-TW" smtClean="0"/>
              <a:t>1” </a:t>
            </a:r>
            <a:r>
              <a:rPr lang="zh-TW" altLang="en-US" smtClean="0"/>
              <a:t>為檔案名稱</a:t>
            </a:r>
            <a:r>
              <a:rPr lang="en-US" altLang="zh-TW" smtClean="0"/>
              <a:t>, </a:t>
            </a:r>
            <a:r>
              <a:rPr lang="zh-TW" altLang="en-US" smtClean="0"/>
              <a:t>而不是 </a:t>
            </a:r>
            <a:r>
              <a:rPr lang="en-US" altLang="zh-TW" smtClean="0"/>
              <a:t>fd.</a:t>
            </a:r>
          </a:p>
          <a:p>
            <a:endParaRPr lang="zh-TW" altLang="en-US"/>
          </a:p>
        </p:txBody>
      </p:sp>
      <p:sp>
        <p:nvSpPr>
          <p:cNvPr id="4" name="投影片編號版面配置區 3"/>
          <p:cNvSpPr>
            <a:spLocks noGrp="1"/>
          </p:cNvSpPr>
          <p:nvPr>
            <p:ph type="sldNum" sz="quarter" idx="10"/>
          </p:nvPr>
        </p:nvSpPr>
        <p:spPr/>
        <p:txBody>
          <a:bodyPr/>
          <a:lstStyle/>
          <a:p>
            <a:fld id="{10EFCC49-4B4B-41FF-9B16-43421E44FB5E}" type="slidenum">
              <a:rPr lang="zh-TW" altLang="en-US" smtClean="0"/>
              <a:t>21</a:t>
            </a:fld>
            <a:endParaRPr lang="zh-TW" altLang="en-US"/>
          </a:p>
        </p:txBody>
      </p:sp>
    </p:spTree>
    <p:extLst>
      <p:ext uri="{BB962C8B-B14F-4D97-AF65-F5344CB8AC3E}">
        <p14:creationId xmlns:p14="http://schemas.microsoft.com/office/powerpoint/2010/main" val="252134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https://www.itread01.com/p/171782.html</a:t>
            </a:r>
            <a:endParaRPr lang="en-US" altLang="zh-TW" dirty="0" smtClean="0"/>
          </a:p>
          <a:p>
            <a:endParaRPr lang="en-US" altLang="zh-TW" dirty="0" smtClean="0"/>
          </a:p>
          <a:p>
            <a:r>
              <a:rPr lang="en-US" altLang="zh-TW" dirty="0" err="1" smtClean="0"/>
              <a:t>linux</a:t>
            </a:r>
            <a:r>
              <a:rPr lang="en-US" altLang="zh-TW" dirty="0" smtClean="0"/>
              <a:t> shell</a:t>
            </a:r>
            <a:r>
              <a:rPr lang="zh-TW" altLang="en-US" dirty="0" smtClean="0"/>
              <a:t>下常用輸入輸出操作符是</a:t>
            </a:r>
            <a:r>
              <a:rPr lang="en-US" altLang="zh-TW" dirty="0" smtClean="0"/>
              <a:t>:</a:t>
            </a:r>
          </a:p>
          <a:p>
            <a:endParaRPr lang="en-US" altLang="zh-TW" dirty="0" smtClean="0"/>
          </a:p>
          <a:p>
            <a:r>
              <a:rPr lang="en-US" altLang="zh-TW" dirty="0" smtClean="0"/>
              <a:t>1.  </a:t>
            </a:r>
            <a:r>
              <a:rPr lang="zh-TW" altLang="en-US" dirty="0" smtClean="0"/>
              <a:t>標準輸入   </a:t>
            </a:r>
            <a:r>
              <a:rPr lang="en-US" altLang="zh-TW" dirty="0" smtClean="0"/>
              <a:t>(</a:t>
            </a:r>
            <a:r>
              <a:rPr lang="en-US" altLang="zh-TW" dirty="0" err="1" smtClean="0"/>
              <a:t>stdin</a:t>
            </a:r>
            <a:r>
              <a:rPr lang="en-US" altLang="zh-TW" dirty="0" smtClean="0"/>
              <a:t>) :</a:t>
            </a:r>
            <a:r>
              <a:rPr lang="zh-TW" altLang="en-US" dirty="0" smtClean="0"/>
              <a:t>程式碼為 </a:t>
            </a:r>
            <a:r>
              <a:rPr lang="en-US" altLang="zh-TW" dirty="0" smtClean="0"/>
              <a:t>0 ,</a:t>
            </a:r>
            <a:r>
              <a:rPr lang="zh-TW" altLang="en-US" dirty="0" smtClean="0"/>
              <a:t>使用 </a:t>
            </a:r>
            <a:r>
              <a:rPr lang="en-US" altLang="zh-TW" dirty="0" smtClean="0"/>
              <a:t>&lt; </a:t>
            </a:r>
            <a:r>
              <a:rPr lang="zh-TW" altLang="en-US" dirty="0" smtClean="0"/>
              <a:t>或 </a:t>
            </a:r>
            <a:r>
              <a:rPr lang="en-US" altLang="zh-TW" dirty="0" smtClean="0"/>
              <a:t>&lt;&lt; ; /dev/</a:t>
            </a:r>
            <a:r>
              <a:rPr lang="en-US" altLang="zh-TW" dirty="0" err="1" smtClean="0"/>
              <a:t>stdin</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/0   0</a:t>
            </a:r>
            <a:r>
              <a:rPr lang="zh-TW" altLang="en-US" dirty="0" smtClean="0"/>
              <a:t>代表</a:t>
            </a:r>
            <a:r>
              <a:rPr lang="en-US" altLang="zh-TW" dirty="0" smtClean="0"/>
              <a:t>:/dev/</a:t>
            </a:r>
            <a:r>
              <a:rPr lang="en-US" altLang="zh-TW" dirty="0" err="1" smtClean="0"/>
              <a:t>stdin</a:t>
            </a:r>
            <a:r>
              <a:rPr lang="en-US" altLang="zh-TW" dirty="0" smtClean="0"/>
              <a:t> </a:t>
            </a:r>
          </a:p>
          <a:p>
            <a:r>
              <a:rPr lang="en-US" altLang="zh-TW" dirty="0" smtClean="0"/>
              <a:t>2.  </a:t>
            </a:r>
            <a:r>
              <a:rPr lang="zh-TW" altLang="en-US" dirty="0" smtClean="0"/>
              <a:t>標準輸出   </a:t>
            </a:r>
            <a:r>
              <a:rPr lang="en-US" altLang="zh-TW" dirty="0" smtClean="0"/>
              <a:t>(</a:t>
            </a:r>
            <a:r>
              <a:rPr lang="en-US" altLang="zh-TW" dirty="0" err="1" smtClean="0"/>
              <a:t>stdout</a:t>
            </a:r>
            <a:r>
              <a:rPr lang="en-US" altLang="zh-TW" dirty="0" smtClean="0"/>
              <a:t>):</a:t>
            </a:r>
            <a:r>
              <a:rPr lang="zh-TW" altLang="en-US" dirty="0" smtClean="0"/>
              <a:t>程式碼為 </a:t>
            </a:r>
            <a:r>
              <a:rPr lang="en-US" altLang="zh-TW" dirty="0" smtClean="0"/>
              <a:t>1 ,</a:t>
            </a:r>
            <a:r>
              <a:rPr lang="zh-TW" altLang="en-US" dirty="0" smtClean="0"/>
              <a:t>使用 </a:t>
            </a:r>
            <a:r>
              <a:rPr lang="en-US" altLang="zh-TW" dirty="0" smtClean="0"/>
              <a:t>&gt; </a:t>
            </a:r>
            <a:r>
              <a:rPr lang="zh-TW" altLang="en-US" dirty="0" smtClean="0"/>
              <a:t>或 </a:t>
            </a:r>
            <a:r>
              <a:rPr lang="en-US" altLang="zh-TW" dirty="0" smtClean="0"/>
              <a:t>&gt;&gt; ; /dev/</a:t>
            </a:r>
            <a:r>
              <a:rPr lang="en-US" altLang="zh-TW" dirty="0" err="1" smtClean="0"/>
              <a:t>stdout</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/1  1</a:t>
            </a:r>
            <a:r>
              <a:rPr lang="zh-TW" altLang="en-US" dirty="0" smtClean="0"/>
              <a:t>代表</a:t>
            </a:r>
            <a:r>
              <a:rPr lang="en-US" altLang="zh-TW" dirty="0" smtClean="0"/>
              <a:t>:/dev/</a:t>
            </a:r>
            <a:r>
              <a:rPr lang="en-US" altLang="zh-TW" dirty="0" err="1" smtClean="0"/>
              <a:t>stdout</a:t>
            </a:r>
            <a:endParaRPr lang="en-US" altLang="zh-TW" dirty="0" smtClean="0"/>
          </a:p>
          <a:p>
            <a:r>
              <a:rPr lang="en-US" altLang="zh-TW" dirty="0" smtClean="0"/>
              <a:t>3.  </a:t>
            </a:r>
            <a:r>
              <a:rPr lang="zh-TW" altLang="en-US" dirty="0" smtClean="0"/>
              <a:t>標準錯誤輸出</a:t>
            </a:r>
            <a:r>
              <a:rPr lang="en-US" altLang="zh-TW" dirty="0" smtClean="0"/>
              <a:t>(</a:t>
            </a:r>
            <a:r>
              <a:rPr lang="en-US" altLang="zh-TW" dirty="0" err="1" smtClean="0"/>
              <a:t>stderr</a:t>
            </a:r>
            <a:r>
              <a:rPr lang="en-US" altLang="zh-TW" dirty="0" smtClean="0"/>
              <a:t>):</a:t>
            </a:r>
            <a:r>
              <a:rPr lang="zh-TW" altLang="en-US" dirty="0" smtClean="0"/>
              <a:t>程式碼為 </a:t>
            </a:r>
            <a:r>
              <a:rPr lang="en-US" altLang="zh-TW" dirty="0" smtClean="0"/>
              <a:t>2 ,</a:t>
            </a:r>
            <a:r>
              <a:rPr lang="zh-TW" altLang="en-US" dirty="0" smtClean="0"/>
              <a:t>使用 </a:t>
            </a:r>
            <a:r>
              <a:rPr lang="en-US" altLang="zh-TW" dirty="0" smtClean="0"/>
              <a:t>2&gt; </a:t>
            </a:r>
            <a:r>
              <a:rPr lang="zh-TW" altLang="en-US" dirty="0" smtClean="0"/>
              <a:t>或 </a:t>
            </a:r>
            <a:r>
              <a:rPr lang="en-US" altLang="zh-TW" dirty="0" smtClean="0"/>
              <a:t>2&gt;&gt; ; /dev/</a:t>
            </a:r>
            <a:r>
              <a:rPr lang="en-US" altLang="zh-TW" dirty="0" err="1" smtClean="0"/>
              <a:t>stderr</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/2 2</a:t>
            </a:r>
            <a:r>
              <a:rPr lang="zh-TW" altLang="en-US" dirty="0" smtClean="0"/>
              <a:t>代表</a:t>
            </a:r>
            <a:r>
              <a:rPr lang="en-US" altLang="zh-TW" dirty="0" smtClean="0"/>
              <a:t>:/dev/</a:t>
            </a:r>
            <a:r>
              <a:rPr lang="en-US" altLang="zh-TW" dirty="0" err="1" smtClean="0"/>
              <a:t>stderr</a:t>
            </a:r>
            <a:endParaRPr lang="en-US" altLang="zh-TW" dirty="0" smtClean="0"/>
          </a:p>
          <a:p>
            <a:endParaRPr lang="en-US" altLang="zh-TW" dirty="0" smtClean="0"/>
          </a:p>
          <a:p>
            <a:r>
              <a:rPr lang="zh-TW" altLang="en-US" dirty="0" smtClean="0"/>
              <a:t>記錄一段程式碼。</a:t>
            </a:r>
          </a:p>
          <a:p>
            <a:endParaRPr lang="zh-TW" altLang="en-US" dirty="0" smtClean="0"/>
          </a:p>
          <a:p>
            <a:r>
              <a:rPr lang="en-US" altLang="zh-TW" dirty="0" smtClean="0"/>
              <a:t>1 #!/bin/</a:t>
            </a:r>
            <a:r>
              <a:rPr lang="en-US" altLang="zh-TW" dirty="0" err="1" smtClean="0"/>
              <a:t>sh</a:t>
            </a:r>
            <a:r>
              <a:rPr lang="en-US" altLang="zh-TW" dirty="0" smtClean="0"/>
              <a:t> </a:t>
            </a:r>
          </a:p>
          <a:p>
            <a:r>
              <a:rPr lang="en-US" altLang="zh-TW" dirty="0" smtClean="0"/>
              <a:t>2 # </a:t>
            </a:r>
            <a:r>
              <a:rPr lang="zh-TW" altLang="en-US" dirty="0" smtClean="0"/>
              <a:t>檢查指令碼的執行引數</a:t>
            </a:r>
            <a:r>
              <a:rPr lang="en-US" altLang="zh-TW" dirty="0" smtClean="0"/>
              <a:t>,</a:t>
            </a:r>
            <a:r>
              <a:rPr lang="zh-TW" altLang="en-US" dirty="0" smtClean="0"/>
              <a:t>如果引數不等於兩個</a:t>
            </a:r>
            <a:r>
              <a:rPr lang="en-US" altLang="zh-TW" dirty="0" smtClean="0"/>
              <a:t>,</a:t>
            </a:r>
            <a:r>
              <a:rPr lang="zh-TW" altLang="en-US" dirty="0" smtClean="0"/>
              <a:t>則退出指令碼 </a:t>
            </a:r>
          </a:p>
          <a:p>
            <a:r>
              <a:rPr lang="en-US" altLang="zh-TW" dirty="0" smtClean="0"/>
              <a:t>3 if [ ! $# -</a:t>
            </a:r>
            <a:r>
              <a:rPr lang="en-US" altLang="zh-TW" dirty="0" err="1" smtClean="0"/>
              <a:t>eq</a:t>
            </a:r>
            <a:r>
              <a:rPr lang="en-US" altLang="zh-TW" dirty="0" smtClean="0"/>
              <a:t> 2 ]; then </a:t>
            </a:r>
          </a:p>
          <a:p>
            <a:r>
              <a:rPr lang="en-US" altLang="zh-TW" dirty="0" smtClean="0"/>
              <a:t>4 echo "Usage: Need parameters! Run: $0 2015 10 02" </a:t>
            </a:r>
          </a:p>
          <a:p>
            <a:r>
              <a:rPr lang="en-US" altLang="zh-TW" dirty="0" smtClean="0"/>
              <a:t>5 exit </a:t>
            </a:r>
          </a:p>
          <a:p>
            <a:r>
              <a:rPr lang="en-US" altLang="zh-TW" dirty="0" smtClean="0"/>
              <a:t>6 fi </a:t>
            </a:r>
          </a:p>
          <a:p>
            <a:r>
              <a:rPr lang="en-US" altLang="zh-TW" dirty="0" smtClean="0"/>
              <a:t>7 #</a:t>
            </a:r>
            <a:r>
              <a:rPr lang="zh-TW" altLang="en-US" dirty="0" smtClean="0"/>
              <a:t>執行程式碼 </a:t>
            </a:r>
          </a:p>
          <a:p>
            <a:r>
              <a:rPr lang="en-US" altLang="zh-TW" dirty="0" smtClean="0"/>
              <a:t>8 echo "Para1: $0 " #</a:t>
            </a:r>
            <a:r>
              <a:rPr lang="zh-TW" altLang="en-US" dirty="0" smtClean="0"/>
              <a:t>所執行的指令碼名稱 </a:t>
            </a:r>
          </a:p>
          <a:p>
            <a:r>
              <a:rPr lang="en-US" altLang="zh-TW" dirty="0" smtClean="0"/>
              <a:t>9 echo "Para2: $1 " #</a:t>
            </a:r>
            <a:r>
              <a:rPr lang="zh-TW" altLang="en-US" dirty="0" smtClean="0"/>
              <a:t>所執行的指令碼第一個引數</a:t>
            </a:r>
          </a:p>
          <a:p>
            <a:r>
              <a:rPr lang="en-US" altLang="zh-TW" dirty="0" smtClean="0"/>
              <a:t>10 echo "Para3: $2 " #</a:t>
            </a:r>
            <a:r>
              <a:rPr lang="zh-TW" altLang="en-US" dirty="0" smtClean="0"/>
              <a:t>所執行的指令碼第二個引數</a:t>
            </a:r>
          </a:p>
          <a:p>
            <a:r>
              <a:rPr lang="en-US" altLang="zh-TW" dirty="0" smtClean="0"/>
              <a:t>11 echo "Para4: $3 " #</a:t>
            </a:r>
            <a:r>
              <a:rPr lang="zh-TW" altLang="en-US" dirty="0" smtClean="0"/>
              <a:t>所執行的指令碼第三個引數</a:t>
            </a:r>
          </a:p>
          <a:p>
            <a:r>
              <a:rPr lang="en-US" altLang="zh-TW" dirty="0" smtClean="0"/>
              <a:t>12 echo "Para10: ${10} " #</a:t>
            </a:r>
            <a:r>
              <a:rPr lang="zh-TW" altLang="en-US" dirty="0" smtClean="0"/>
              <a:t>所執行的指令碼第十個引數</a:t>
            </a:r>
          </a:p>
          <a:p>
            <a:r>
              <a:rPr lang="en-US" altLang="zh-TW" dirty="0" smtClean="0"/>
              <a:t>13 echo "Para11: ${11} " #</a:t>
            </a:r>
            <a:r>
              <a:rPr lang="zh-TW" altLang="en-US" dirty="0" smtClean="0"/>
              <a:t>所執行的指令碼第十一個引數</a:t>
            </a:r>
          </a:p>
          <a:p>
            <a:r>
              <a:rPr lang="en-US" altLang="zh-TW" dirty="0" smtClean="0"/>
              <a:t>14 echo "Para5: $# " #</a:t>
            </a:r>
            <a:r>
              <a:rPr lang="zh-TW" altLang="en-US" dirty="0" smtClean="0"/>
              <a:t>所執行的指令碼引數個數</a:t>
            </a:r>
          </a:p>
          <a:p>
            <a:r>
              <a:rPr lang="en-US" altLang="zh-TW" dirty="0" smtClean="0"/>
              <a:t>15 echo "Para6: $? " #</a:t>
            </a:r>
            <a:r>
              <a:rPr lang="zh-TW" altLang="en-US" dirty="0" smtClean="0"/>
              <a:t>上一個程式碼或者</a:t>
            </a:r>
            <a:r>
              <a:rPr lang="en-US" altLang="zh-TW" dirty="0" smtClean="0"/>
              <a:t>shell</a:t>
            </a:r>
            <a:r>
              <a:rPr lang="zh-TW" altLang="en-US" dirty="0" smtClean="0"/>
              <a:t>程式在</a:t>
            </a:r>
            <a:r>
              <a:rPr lang="en-US" altLang="zh-TW" dirty="0" smtClean="0"/>
              <a:t>shell</a:t>
            </a:r>
            <a:r>
              <a:rPr lang="zh-TW" altLang="en-US" dirty="0" smtClean="0"/>
              <a:t>中退出的情況</a:t>
            </a:r>
            <a:r>
              <a:rPr lang="en-US" altLang="zh-TW" dirty="0" smtClean="0"/>
              <a:t>,</a:t>
            </a:r>
            <a:r>
              <a:rPr lang="zh-TW" altLang="en-US" dirty="0" smtClean="0"/>
              <a:t>如果正常退出則返回</a:t>
            </a:r>
            <a:r>
              <a:rPr lang="en-US" altLang="zh-TW" dirty="0" smtClean="0"/>
              <a:t>0,</a:t>
            </a:r>
            <a:r>
              <a:rPr lang="zh-TW" altLang="en-US" dirty="0" smtClean="0"/>
              <a:t>反之為非</a:t>
            </a:r>
            <a:r>
              <a:rPr lang="en-US" altLang="zh-TW" dirty="0" smtClean="0"/>
              <a:t>0</a:t>
            </a:r>
            <a:r>
              <a:rPr lang="zh-TW" altLang="en-US" dirty="0" smtClean="0"/>
              <a:t>值</a:t>
            </a:r>
          </a:p>
          <a:p>
            <a:r>
              <a:rPr lang="en-US" altLang="zh-TW" dirty="0" smtClean="0"/>
              <a:t>16 echo "Para7: $@ " #</a:t>
            </a:r>
            <a:r>
              <a:rPr lang="zh-TW" altLang="en-US" dirty="0" smtClean="0"/>
              <a:t>傳遞給指令碼引數列表</a:t>
            </a:r>
            <a:r>
              <a:rPr lang="en-US" altLang="zh-TW" dirty="0" smtClean="0"/>
              <a:t>,</a:t>
            </a:r>
            <a:r>
              <a:rPr lang="zh-TW" altLang="en-US" dirty="0" smtClean="0"/>
              <a:t>使用空格分隔每個引數</a:t>
            </a:r>
            <a:r>
              <a:rPr lang="en-US" altLang="zh-TW" dirty="0" smtClean="0"/>
              <a:t>,</a:t>
            </a:r>
            <a:r>
              <a:rPr lang="zh-TW" altLang="en-US" dirty="0" smtClean="0"/>
              <a:t>組成一個字串</a:t>
            </a:r>
          </a:p>
          <a:p>
            <a:r>
              <a:rPr lang="en-US" altLang="zh-TW" dirty="0" smtClean="0"/>
              <a:t>17 echo "Para8: $* " #</a:t>
            </a:r>
            <a:r>
              <a:rPr lang="zh-TW" altLang="en-US" dirty="0" smtClean="0"/>
              <a:t>指令碼引數列表</a:t>
            </a:r>
            <a:r>
              <a:rPr lang="en-US" altLang="zh-TW" dirty="0" smtClean="0"/>
              <a:t>,</a:t>
            </a:r>
            <a:r>
              <a:rPr lang="zh-TW" altLang="en-US" dirty="0" smtClean="0"/>
              <a:t>作為一個引數組</a:t>
            </a:r>
            <a:r>
              <a:rPr lang="en-US" altLang="zh-TW" dirty="0" smtClean="0"/>
              <a:t>,</a:t>
            </a:r>
            <a:r>
              <a:rPr lang="zh-TW" altLang="en-US" dirty="0" smtClean="0"/>
              <a:t>使用時加引號</a:t>
            </a:r>
          </a:p>
          <a:p>
            <a:r>
              <a:rPr lang="en-US" altLang="zh-TW" dirty="0" smtClean="0"/>
              <a:t>18 echo "Para9: $$ " #</a:t>
            </a:r>
            <a:r>
              <a:rPr lang="zh-TW" altLang="en-US" dirty="0" smtClean="0"/>
              <a:t>所執行指令碼的當前程序</a:t>
            </a:r>
            <a:r>
              <a:rPr lang="en-US" altLang="zh-TW" dirty="0" smtClean="0"/>
              <a:t>ID</a:t>
            </a:r>
          </a:p>
          <a:p>
            <a:r>
              <a:rPr lang="en-US" altLang="zh-TW" dirty="0" smtClean="0"/>
              <a:t>19 echo "Para1: $- " #</a:t>
            </a:r>
            <a:r>
              <a:rPr lang="zh-TW" altLang="en-US" dirty="0" smtClean="0"/>
              <a:t>顯示</a:t>
            </a:r>
            <a:r>
              <a:rPr lang="en-US" altLang="zh-TW" dirty="0" smtClean="0"/>
              <a:t>Shell</a:t>
            </a:r>
            <a:r>
              <a:rPr lang="zh-TW" altLang="en-US" dirty="0" smtClean="0"/>
              <a:t>使用的當前選項</a:t>
            </a:r>
            <a:r>
              <a:rPr lang="en-US" altLang="zh-TW" dirty="0" smtClean="0"/>
              <a:t>,</a:t>
            </a:r>
            <a:r>
              <a:rPr lang="zh-TW" altLang="en-US" dirty="0" smtClean="0"/>
              <a:t>與</a:t>
            </a:r>
            <a:r>
              <a:rPr lang="en-US" altLang="zh-TW" dirty="0" smtClean="0"/>
              <a:t>set</a:t>
            </a:r>
            <a:r>
              <a:rPr lang="zh-TW" altLang="en-US" dirty="0" smtClean="0"/>
              <a:t>命令功能相同。</a:t>
            </a:r>
          </a:p>
          <a:p>
            <a:r>
              <a:rPr lang="en-US" altLang="zh-TW" dirty="0" smtClean="0"/>
              <a:t>20 echo "Para2: $! " #</a:t>
            </a:r>
            <a:r>
              <a:rPr lang="zh-TW" altLang="en-US" dirty="0" smtClean="0"/>
              <a:t>後臺執行的最後個程序</a:t>
            </a:r>
            <a:r>
              <a:rPr lang="en-US" altLang="zh-TW" dirty="0" smtClean="0"/>
              <a:t>ID</a:t>
            </a:r>
          </a:p>
          <a:p>
            <a:endParaRPr lang="zh-TW" altLang="en-US" dirty="0"/>
          </a:p>
        </p:txBody>
      </p:sp>
      <p:sp>
        <p:nvSpPr>
          <p:cNvPr id="4" name="投影片編號版面配置區 3"/>
          <p:cNvSpPr>
            <a:spLocks noGrp="1"/>
          </p:cNvSpPr>
          <p:nvPr>
            <p:ph type="sldNum" sz="quarter" idx="10"/>
          </p:nvPr>
        </p:nvSpPr>
        <p:spPr/>
        <p:txBody>
          <a:bodyPr/>
          <a:lstStyle/>
          <a:p>
            <a:fld id="{B4A30EA1-8C43-4BBC-AD87-09D2B158B78F}" type="slidenum">
              <a:rPr lang="zh-TW" altLang="en-US" smtClean="0"/>
              <a:t>5</a:t>
            </a:fld>
            <a:endParaRPr lang="zh-TW" altLang="en-US"/>
          </a:p>
        </p:txBody>
      </p:sp>
    </p:spTree>
    <p:extLst>
      <p:ext uri="{BB962C8B-B14F-4D97-AF65-F5344CB8AC3E}">
        <p14:creationId xmlns:p14="http://schemas.microsoft.com/office/powerpoint/2010/main" val="688802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https://crmne0707.pixnet.net/blog/post/319927706-bash-%E6%A8%99%E6%BA%96%E8%BC%B8%E5%85%A5%E8%88%87%E8%BC%B8%E5%87%BA</a:t>
            </a:r>
            <a:r>
              <a:rPr lang="zh-TW" altLang="en-US" sz="1200" b="0" i="0" kern="1200" dirty="0" smtClean="0">
                <a:solidFill>
                  <a:schemeClr val="tx1"/>
                </a:solidFill>
                <a:effectLst/>
                <a:latin typeface="+mn-lt"/>
                <a:ea typeface="+mn-ea"/>
                <a:cs typeface="+mn-cs"/>
              </a:rPr>
              <a:t> </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(4-3) </a:t>
            </a:r>
            <a:r>
              <a:rPr lang="zh-TW" altLang="en-US" sz="1200" b="0" i="0" kern="1200" dirty="0" smtClean="0">
                <a:solidFill>
                  <a:schemeClr val="tx1"/>
                </a:solidFill>
                <a:effectLst/>
                <a:latin typeface="+mn-lt"/>
                <a:ea typeface="+mn-ea"/>
                <a:cs typeface="+mn-cs"/>
              </a:rPr>
              <a:t>標準輸入的重導向：</a:t>
            </a:r>
          </a:p>
          <a:p>
            <a:r>
              <a:rPr lang="zh-TW" altLang="en-US" sz="1200" b="0" i="0" kern="1200" dirty="0" smtClean="0">
                <a:solidFill>
                  <a:schemeClr val="tx1"/>
                </a:solidFill>
                <a:effectLst/>
                <a:latin typeface="+mn-lt"/>
                <a:ea typeface="+mn-ea"/>
                <a:cs typeface="+mn-cs"/>
              </a:rPr>
              <a:t>利用：命令式 </a:t>
            </a:r>
            <a:r>
              <a:rPr lang="en-US" altLang="zh-TW" sz="1200" b="0" i="0" kern="1200" dirty="0" smtClean="0">
                <a:solidFill>
                  <a:schemeClr val="tx1"/>
                </a:solidFill>
                <a:effectLst/>
                <a:latin typeface="+mn-lt"/>
                <a:ea typeface="+mn-ea"/>
                <a:cs typeface="+mn-cs"/>
              </a:rPr>
              <a:t>&lt; </a:t>
            </a:r>
            <a:r>
              <a:rPr lang="zh-TW" altLang="en-US" sz="1200" b="0" i="0" kern="1200" dirty="0" smtClean="0">
                <a:solidFill>
                  <a:schemeClr val="tx1"/>
                </a:solidFill>
                <a:effectLst/>
                <a:latin typeface="+mn-lt"/>
                <a:ea typeface="+mn-ea"/>
                <a:cs typeface="+mn-cs"/>
              </a:rPr>
              <a:t>檔案，可以將檔案的內容，作為執行命令式時所需的輸入。譬如，今有一個</a:t>
            </a:r>
            <a:r>
              <a:rPr lang="en-US" altLang="zh-TW" sz="1200" b="0" i="0" kern="1200" dirty="0" smtClean="0">
                <a:solidFill>
                  <a:schemeClr val="tx1"/>
                </a:solidFill>
                <a:effectLst/>
                <a:latin typeface="+mn-lt"/>
                <a:ea typeface="+mn-ea"/>
                <a:cs typeface="+mn-cs"/>
              </a:rPr>
              <a:t>shell script</a:t>
            </a:r>
            <a:r>
              <a:rPr lang="zh-TW" altLang="en-US" sz="1200" b="0" i="0" kern="1200" dirty="0" smtClean="0">
                <a:solidFill>
                  <a:schemeClr val="tx1"/>
                </a:solidFill>
                <a:effectLst/>
                <a:latin typeface="+mn-lt"/>
                <a:ea typeface="+mn-ea"/>
                <a:cs typeface="+mn-cs"/>
              </a:rPr>
              <a:t>檔，其名為</a:t>
            </a:r>
            <a:r>
              <a:rPr lang="en-US" altLang="zh-TW" sz="1200" b="0" i="0" kern="1200" dirty="0" smtClean="0">
                <a:solidFill>
                  <a:schemeClr val="tx1"/>
                </a:solidFill>
                <a:effectLst/>
                <a:latin typeface="+mn-lt"/>
                <a:ea typeface="+mn-ea"/>
                <a:cs typeface="+mn-cs"/>
              </a:rPr>
              <a:t>tt.sh</a:t>
            </a:r>
            <a:r>
              <a:rPr lang="zh-TW" altLang="en-US" sz="1200" b="0" i="0" kern="1200" dirty="0" smtClean="0">
                <a:solidFill>
                  <a:schemeClr val="tx1"/>
                </a:solidFill>
                <a:effectLst/>
                <a:latin typeface="+mn-lt"/>
                <a:ea typeface="+mn-ea"/>
                <a:cs typeface="+mn-cs"/>
              </a:rPr>
              <a:t>，其內容是：</a:t>
            </a:r>
          </a:p>
          <a:p>
            <a:r>
              <a:rPr lang="en-US" altLang="zh-TW" sz="1200" b="0" i="0" kern="1200" dirty="0" smtClean="0">
                <a:solidFill>
                  <a:schemeClr val="tx1"/>
                </a:solidFill>
                <a:effectLst/>
                <a:latin typeface="+mn-lt"/>
                <a:ea typeface="+mn-ea"/>
                <a:cs typeface="+mn-cs"/>
              </a:rPr>
              <a:t>read -p "who are you?" who</a:t>
            </a:r>
          </a:p>
          <a:p>
            <a:r>
              <a:rPr lang="en-US" altLang="zh-TW" sz="1200" b="0" i="0" kern="1200" dirty="0" smtClean="0">
                <a:solidFill>
                  <a:schemeClr val="tx1"/>
                </a:solidFill>
                <a:effectLst/>
                <a:latin typeface="+mn-lt"/>
                <a:ea typeface="+mn-ea"/>
                <a:cs typeface="+mn-cs"/>
              </a:rPr>
              <a:t>read -p "how old are you?" age</a:t>
            </a:r>
          </a:p>
          <a:p>
            <a:r>
              <a:rPr lang="en-US" altLang="zh-TW" sz="1200" b="0" i="0" kern="1200" dirty="0" smtClean="0">
                <a:solidFill>
                  <a:schemeClr val="tx1"/>
                </a:solidFill>
                <a:effectLst/>
                <a:latin typeface="+mn-lt"/>
                <a:ea typeface="+mn-ea"/>
                <a:cs typeface="+mn-cs"/>
              </a:rPr>
              <a:t>echo "you are "$who" , "$age" years ago."</a:t>
            </a:r>
          </a:p>
          <a:p>
            <a:r>
              <a:rPr lang="zh-TW" altLang="en-US" sz="1200" b="0" i="0" kern="1200" dirty="0" smtClean="0">
                <a:solidFill>
                  <a:schemeClr val="tx1"/>
                </a:solidFill>
                <a:effectLst/>
                <a:latin typeface="+mn-lt"/>
                <a:ea typeface="+mn-ea"/>
                <a:cs typeface="+mn-cs"/>
              </a:rPr>
              <a:t>原本在執行</a:t>
            </a:r>
            <a:r>
              <a:rPr lang="en-US" altLang="zh-TW" sz="1200" b="0" i="0" kern="1200" dirty="0" smtClean="0">
                <a:solidFill>
                  <a:schemeClr val="tx1"/>
                </a:solidFill>
                <a:effectLst/>
                <a:latin typeface="+mn-lt"/>
                <a:ea typeface="+mn-ea"/>
                <a:cs typeface="+mn-cs"/>
              </a:rPr>
              <a:t>tt.sh</a:t>
            </a:r>
            <a:r>
              <a:rPr lang="zh-TW" altLang="en-US" sz="1200" b="0" i="0" kern="1200" dirty="0" smtClean="0">
                <a:solidFill>
                  <a:schemeClr val="tx1"/>
                </a:solidFill>
                <a:effectLst/>
                <a:latin typeface="+mn-lt"/>
                <a:ea typeface="+mn-ea"/>
                <a:cs typeface="+mn-cs"/>
              </a:rPr>
              <a:t>的時候，要手動輸入變數</a:t>
            </a:r>
            <a:r>
              <a:rPr lang="en-US" altLang="zh-TW" sz="1200" b="0" i="0" kern="1200" dirty="0" smtClean="0">
                <a:solidFill>
                  <a:schemeClr val="tx1"/>
                </a:solidFill>
                <a:effectLst/>
                <a:latin typeface="+mn-lt"/>
                <a:ea typeface="+mn-ea"/>
                <a:cs typeface="+mn-cs"/>
              </a:rPr>
              <a:t>who</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age</a:t>
            </a:r>
            <a:r>
              <a:rPr lang="zh-TW" altLang="en-US" sz="1200" b="0" i="0" kern="1200" dirty="0" smtClean="0">
                <a:solidFill>
                  <a:schemeClr val="tx1"/>
                </a:solidFill>
                <a:effectLst/>
                <a:latin typeface="+mn-lt"/>
                <a:ea typeface="+mn-ea"/>
                <a:cs typeface="+mn-cs"/>
              </a:rPr>
              <a:t>，利用輸入重導向的方法，可以讓</a:t>
            </a:r>
            <a:r>
              <a:rPr lang="en-US" altLang="zh-TW" sz="1200" b="0" i="0" kern="1200" dirty="0" smtClean="0">
                <a:solidFill>
                  <a:schemeClr val="tx1"/>
                </a:solidFill>
                <a:effectLst/>
                <a:latin typeface="+mn-lt"/>
                <a:ea typeface="+mn-ea"/>
                <a:cs typeface="+mn-cs"/>
              </a:rPr>
              <a:t>tt.sh</a:t>
            </a:r>
            <a:r>
              <a:rPr lang="zh-TW" altLang="en-US" sz="1200" b="0" i="0" kern="1200" dirty="0" smtClean="0">
                <a:solidFill>
                  <a:schemeClr val="tx1"/>
                </a:solidFill>
                <a:effectLst/>
                <a:latin typeface="+mn-lt"/>
                <a:ea typeface="+mn-ea"/>
                <a:cs typeface="+mn-cs"/>
              </a:rPr>
              <a:t>使用檔案中的資料作為輸入。即是寫另一檔，其名為</a:t>
            </a:r>
            <a:r>
              <a:rPr lang="en-US" altLang="zh-TW" sz="1200" b="0" i="0" kern="1200" dirty="0" smtClean="0">
                <a:solidFill>
                  <a:schemeClr val="tx1"/>
                </a:solidFill>
                <a:effectLst/>
                <a:latin typeface="+mn-lt"/>
                <a:ea typeface="+mn-ea"/>
                <a:cs typeface="+mn-cs"/>
              </a:rPr>
              <a:t>person1</a:t>
            </a:r>
            <a:r>
              <a:rPr lang="zh-TW" altLang="en-US" sz="1200" b="0" i="0" kern="1200" dirty="0" smtClean="0">
                <a:solidFill>
                  <a:schemeClr val="tx1"/>
                </a:solidFill>
                <a:effectLst/>
                <a:latin typeface="+mn-lt"/>
                <a:ea typeface="+mn-ea"/>
                <a:cs typeface="+mn-cs"/>
              </a:rPr>
              <a:t>，其內容是：</a:t>
            </a:r>
          </a:p>
          <a:p>
            <a:r>
              <a:rPr lang="en-US" altLang="zh-TW" sz="1200" b="0" i="0" kern="1200" dirty="0" err="1" smtClean="0">
                <a:solidFill>
                  <a:schemeClr val="tx1"/>
                </a:solidFill>
                <a:effectLst/>
                <a:latin typeface="+mn-lt"/>
                <a:ea typeface="+mn-ea"/>
                <a:cs typeface="+mn-cs"/>
              </a:rPr>
              <a:t>weiwei</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18</a:t>
            </a:r>
          </a:p>
          <a:p>
            <a:r>
              <a:rPr lang="zh-TW" altLang="en-US" sz="1200" b="0" i="0" kern="1200" dirty="0" smtClean="0">
                <a:solidFill>
                  <a:schemeClr val="tx1"/>
                </a:solidFill>
                <a:effectLst/>
                <a:latin typeface="+mn-lt"/>
                <a:ea typeface="+mn-ea"/>
                <a:cs typeface="+mn-cs"/>
              </a:rPr>
              <a:t>在命令列輸入：</a:t>
            </a:r>
            <a:r>
              <a:rPr lang="en-US" altLang="zh-TW" sz="1200" b="0" i="0" kern="1200" dirty="0" err="1" smtClean="0">
                <a:solidFill>
                  <a:schemeClr val="tx1"/>
                </a:solidFill>
                <a:effectLst/>
                <a:latin typeface="+mn-lt"/>
                <a:ea typeface="+mn-ea"/>
                <a:cs typeface="+mn-cs"/>
              </a:rPr>
              <a:t>sh</a:t>
            </a:r>
            <a:r>
              <a:rPr lang="en-US" altLang="zh-TW" sz="1200" b="0" i="0" kern="1200" dirty="0" smtClean="0">
                <a:solidFill>
                  <a:schemeClr val="tx1"/>
                </a:solidFill>
                <a:effectLst/>
                <a:latin typeface="+mn-lt"/>
                <a:ea typeface="+mn-ea"/>
                <a:cs typeface="+mn-cs"/>
              </a:rPr>
              <a:t> tt.sh &lt; person1</a:t>
            </a:r>
          </a:p>
          <a:p>
            <a:r>
              <a:rPr lang="zh-TW" altLang="en-US" sz="1200" b="0" i="0" kern="1200" dirty="0" smtClean="0">
                <a:solidFill>
                  <a:schemeClr val="tx1"/>
                </a:solidFill>
                <a:effectLst/>
                <a:latin typeface="+mn-lt"/>
                <a:ea typeface="+mn-ea"/>
                <a:cs typeface="+mn-cs"/>
              </a:rPr>
              <a:t>不用手動輸入變數，即顯示：</a:t>
            </a:r>
            <a:r>
              <a:rPr lang="en-US" altLang="zh-TW" sz="1200" b="0" i="0" kern="1200" dirty="0" smtClean="0">
                <a:solidFill>
                  <a:schemeClr val="tx1"/>
                </a:solidFill>
                <a:effectLst/>
                <a:latin typeface="+mn-lt"/>
                <a:ea typeface="+mn-ea"/>
                <a:cs typeface="+mn-cs"/>
              </a:rPr>
              <a:t>you are </a:t>
            </a:r>
            <a:r>
              <a:rPr lang="en-US" altLang="zh-TW" sz="1200" b="0" i="0" kern="1200" dirty="0" err="1" smtClean="0">
                <a:solidFill>
                  <a:schemeClr val="tx1"/>
                </a:solidFill>
                <a:effectLst/>
                <a:latin typeface="+mn-lt"/>
                <a:ea typeface="+mn-ea"/>
                <a:cs typeface="+mn-cs"/>
              </a:rPr>
              <a:t>weiwei</a:t>
            </a:r>
            <a:r>
              <a:rPr lang="en-US" altLang="zh-TW" sz="1200" b="0" i="0" kern="1200" dirty="0" smtClean="0">
                <a:solidFill>
                  <a:schemeClr val="tx1"/>
                </a:solidFill>
                <a:effectLst/>
                <a:latin typeface="+mn-lt"/>
                <a:ea typeface="+mn-ea"/>
                <a:cs typeface="+mn-cs"/>
              </a:rPr>
              <a:t> , 18 years ago.</a:t>
            </a:r>
          </a:p>
          <a:p>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在</a:t>
            </a:r>
            <a:r>
              <a:rPr lang="en-US" altLang="zh-TW" sz="1200" b="0" i="0" kern="1200" dirty="0" smtClean="0">
                <a:solidFill>
                  <a:schemeClr val="tx1"/>
                </a:solidFill>
                <a:effectLst/>
                <a:latin typeface="+mn-lt"/>
                <a:ea typeface="+mn-ea"/>
                <a:cs typeface="+mn-cs"/>
              </a:rPr>
              <a:t>person1</a:t>
            </a:r>
            <a:r>
              <a:rPr lang="zh-TW" altLang="en-US" sz="1200" b="0" i="0" kern="1200" dirty="0" smtClean="0">
                <a:solidFill>
                  <a:schemeClr val="tx1"/>
                </a:solidFill>
                <a:effectLst/>
                <a:latin typeface="+mn-lt"/>
                <a:ea typeface="+mn-ea"/>
                <a:cs typeface="+mn-cs"/>
              </a:rPr>
              <a:t>檔案中，一行資料就相當一個變數值。</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 尚有命令式 </a:t>
            </a:r>
            <a:r>
              <a:rPr lang="en-US" altLang="zh-TW" sz="1200" b="0" i="0" kern="1200" dirty="0" smtClean="0">
                <a:solidFill>
                  <a:schemeClr val="tx1"/>
                </a:solidFill>
                <a:effectLst/>
                <a:latin typeface="+mn-lt"/>
                <a:ea typeface="+mn-ea"/>
                <a:cs typeface="+mn-cs"/>
              </a:rPr>
              <a:t>&lt;&lt; </a:t>
            </a:r>
            <a:r>
              <a:rPr lang="zh-TW" altLang="en-US" sz="1200" b="0" i="0" kern="1200" dirty="0" smtClean="0">
                <a:solidFill>
                  <a:schemeClr val="tx1"/>
                </a:solidFill>
                <a:effectLst/>
                <a:latin typeface="+mn-lt"/>
                <a:ea typeface="+mn-ea"/>
                <a:cs typeface="+mn-cs"/>
              </a:rPr>
              <a:t>關鍵字，可連續輸入變數值，直到輸入關鍵字之後，才停止輸入。</a:t>
            </a:r>
          </a:p>
          <a:p>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 註：上述的命令式，實際上可以是任何執行檔名。不限於命令執行檔。</a:t>
            </a:r>
          </a:p>
          <a:p>
            <a:r>
              <a:rPr lang="zh-TW" altLang="en-US" sz="1200" b="0" i="0" kern="1200" dirty="0" smtClean="0">
                <a:solidFill>
                  <a:schemeClr val="tx1"/>
                </a:solidFill>
                <a:effectLst/>
                <a:latin typeface="+mn-lt"/>
                <a:ea typeface="+mn-ea"/>
                <a:cs typeface="+mn-cs"/>
              </a:rPr>
              <a:t> </a:t>
            </a:r>
          </a:p>
          <a:p>
            <a:endParaRPr lang="zh-TW" altLang="en-US" dirty="0"/>
          </a:p>
        </p:txBody>
      </p:sp>
      <p:sp>
        <p:nvSpPr>
          <p:cNvPr id="4" name="投影片編號版面配置區 3"/>
          <p:cNvSpPr>
            <a:spLocks noGrp="1"/>
          </p:cNvSpPr>
          <p:nvPr>
            <p:ph type="sldNum" sz="quarter" idx="10"/>
          </p:nvPr>
        </p:nvSpPr>
        <p:spPr/>
        <p:txBody>
          <a:bodyPr/>
          <a:lstStyle/>
          <a:p>
            <a:fld id="{B4A30EA1-8C43-4BBC-AD87-09D2B158B78F}" type="slidenum">
              <a:rPr lang="zh-TW" altLang="en-US" smtClean="0"/>
              <a:t>6</a:t>
            </a:fld>
            <a:endParaRPr lang="zh-TW" altLang="en-US"/>
          </a:p>
        </p:txBody>
      </p:sp>
    </p:spTree>
    <p:extLst>
      <p:ext uri="{BB962C8B-B14F-4D97-AF65-F5344CB8AC3E}">
        <p14:creationId xmlns:p14="http://schemas.microsoft.com/office/powerpoint/2010/main" val="2208294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smtClean="0"/>
              <a:t>Linux I/O </a:t>
            </a:r>
            <a:r>
              <a:rPr lang="zh-TW" altLang="en-US" dirty="0" smtClean="0"/>
              <a:t>輸入與輸出重新導向，基礎概念教學</a:t>
            </a:r>
          </a:p>
          <a:p>
            <a:endParaRPr lang="zh-TW" altLang="en-US" dirty="0" smtClean="0"/>
          </a:p>
          <a:p>
            <a:r>
              <a:rPr lang="en-US" altLang="zh-TW" dirty="0" smtClean="0">
                <a:hlinkClick r:id="rId3"/>
              </a:rPr>
              <a:t>https://blog.gtwang.org/linux/linux-io-input-output-redirection-operators/</a:t>
            </a:r>
            <a:endParaRPr lang="zh-TW" altLang="en-US" dirty="0" smtClean="0"/>
          </a:p>
          <a:p>
            <a:r>
              <a:rPr lang="zh-TW" altLang="en-US" dirty="0" smtClean="0"/>
              <a:t>標準輸入</a:t>
            </a:r>
          </a:p>
          <a:p>
            <a:r>
              <a:rPr lang="zh-TW" altLang="en-US" dirty="0" smtClean="0"/>
              <a:t>一般需要輸入資料的 </a:t>
            </a:r>
            <a:r>
              <a:rPr lang="en-US" altLang="zh-TW" dirty="0" smtClean="0"/>
              <a:t>Linux </a:t>
            </a:r>
            <a:r>
              <a:rPr lang="zh-TW" altLang="en-US" dirty="0" smtClean="0"/>
              <a:t>程式如果執行時沒有給他資料的話，預設就會從鍵盤讀取資料（也就是標準輸入預設是鍵盤），例如：</a:t>
            </a:r>
          </a:p>
          <a:p>
            <a:endParaRPr lang="zh-TW" altLang="en-US" dirty="0" smtClean="0"/>
          </a:p>
          <a:p>
            <a:r>
              <a:rPr lang="en-US" altLang="zh-TW" dirty="0" smtClean="0"/>
              <a:t>cat</a:t>
            </a:r>
          </a:p>
          <a:p>
            <a:r>
              <a:rPr lang="zh-TW" altLang="en-US" dirty="0" smtClean="0"/>
              <a:t>直接執行 </a:t>
            </a:r>
            <a:r>
              <a:rPr lang="en-US" altLang="zh-TW" dirty="0" smtClean="0"/>
              <a:t>cat </a:t>
            </a:r>
            <a:r>
              <a:rPr lang="zh-TW" altLang="en-US" dirty="0" smtClean="0"/>
              <a:t>時，他就會等待使用者從鍵盤輸入資料，並將接收到的資料輸出在螢幕上。</a:t>
            </a:r>
          </a:p>
          <a:p>
            <a:endParaRPr lang="zh-TW" altLang="en-US" dirty="0" smtClean="0"/>
          </a:p>
          <a:p>
            <a:r>
              <a:rPr lang="zh-TW" altLang="en-US" dirty="0" smtClean="0"/>
              <a:t>我們可以使用 </a:t>
            </a:r>
            <a:r>
              <a:rPr lang="en-US" altLang="zh-TW" dirty="0" smtClean="0"/>
              <a:t>&lt; </a:t>
            </a:r>
            <a:r>
              <a:rPr lang="zh-TW" altLang="en-US" dirty="0" smtClean="0"/>
              <a:t>運算子，將指定的檔案設定為程式的標準輸入，這樣他就會從檔案中讀取資料，用法如下：</a:t>
            </a:r>
          </a:p>
          <a:p>
            <a:endParaRPr lang="zh-TW" altLang="en-US" dirty="0" smtClean="0"/>
          </a:p>
          <a:p>
            <a:r>
              <a:rPr lang="en-US" altLang="zh-TW" dirty="0" smtClean="0"/>
              <a:t>N&lt; FILE</a:t>
            </a:r>
          </a:p>
          <a:p>
            <a:r>
              <a:rPr lang="zh-TW" altLang="en-US" dirty="0" smtClean="0"/>
              <a:t>以下是實際範例：</a:t>
            </a:r>
          </a:p>
          <a:p>
            <a:endParaRPr lang="zh-TW" altLang="en-US" dirty="0" smtClean="0"/>
          </a:p>
          <a:p>
            <a:r>
              <a:rPr lang="en-US" altLang="zh-TW" dirty="0" smtClean="0"/>
              <a:t>cat &lt; input.txt</a:t>
            </a:r>
          </a:p>
          <a:p>
            <a:r>
              <a:rPr lang="zh-TW" altLang="en-US" dirty="0" smtClean="0"/>
              <a:t>這樣 </a:t>
            </a:r>
            <a:r>
              <a:rPr lang="en-US" altLang="zh-TW" dirty="0" smtClean="0"/>
              <a:t>cat </a:t>
            </a:r>
            <a:r>
              <a:rPr lang="zh-TW" altLang="en-US" dirty="0" smtClean="0"/>
              <a:t>就可以取得 </a:t>
            </a:r>
            <a:r>
              <a:rPr lang="en-US" altLang="zh-TW" dirty="0" smtClean="0"/>
              <a:t>input.txt </a:t>
            </a:r>
            <a:r>
              <a:rPr lang="zh-TW" altLang="en-US" dirty="0" smtClean="0"/>
              <a:t>檔案中的資料，並且顯示在螢幕上。</a:t>
            </a:r>
            <a:endParaRPr lang="zh-TW" altLang="en-US" dirty="0"/>
          </a:p>
        </p:txBody>
      </p:sp>
      <p:sp>
        <p:nvSpPr>
          <p:cNvPr id="4" name="投影片編號版面配置區 3"/>
          <p:cNvSpPr>
            <a:spLocks noGrp="1"/>
          </p:cNvSpPr>
          <p:nvPr>
            <p:ph type="sldNum" sz="quarter" idx="10"/>
          </p:nvPr>
        </p:nvSpPr>
        <p:spPr/>
        <p:txBody>
          <a:bodyPr/>
          <a:lstStyle/>
          <a:p>
            <a:fld id="{B4A30EA1-8C43-4BBC-AD87-09D2B158B78F}" type="slidenum">
              <a:rPr lang="zh-TW" altLang="en-US" smtClean="0"/>
              <a:t>8</a:t>
            </a:fld>
            <a:endParaRPr lang="zh-TW" altLang="en-US"/>
          </a:p>
        </p:txBody>
      </p:sp>
    </p:spTree>
    <p:extLst>
      <p:ext uri="{BB962C8B-B14F-4D97-AF65-F5344CB8AC3E}">
        <p14:creationId xmlns:p14="http://schemas.microsoft.com/office/powerpoint/2010/main" val="3442927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======readinput01;readinput02,input01</a:t>
            </a:r>
          </a:p>
          <a:p>
            <a:r>
              <a:rPr lang="en-US" altLang="zh-TW" dirty="0" smtClean="0"/>
              <a:t>bigred@us1804s:~$ cat readinput01</a:t>
            </a:r>
          </a:p>
          <a:p>
            <a:r>
              <a:rPr lang="en-US" altLang="zh-TW" dirty="0" smtClean="0"/>
              <a:t>#!/bin/bash</a:t>
            </a:r>
          </a:p>
          <a:p>
            <a:r>
              <a:rPr lang="en-US" altLang="zh-TW" dirty="0" smtClean="0"/>
              <a:t>read -p "input 1?" ans1</a:t>
            </a:r>
          </a:p>
          <a:p>
            <a:r>
              <a:rPr lang="en-US" altLang="zh-TW" dirty="0" smtClean="0"/>
              <a:t>read -p "input 2?" ans2</a:t>
            </a:r>
          </a:p>
          <a:p>
            <a:r>
              <a:rPr lang="en-US" altLang="zh-TW" dirty="0" smtClean="0"/>
              <a:t>read -p "input 3?" ans3</a:t>
            </a:r>
          </a:p>
          <a:p>
            <a:r>
              <a:rPr lang="en-US" altLang="zh-TW" dirty="0" smtClean="0"/>
              <a:t>echo $ans1</a:t>
            </a:r>
          </a:p>
          <a:p>
            <a:r>
              <a:rPr lang="en-US" altLang="zh-TW" dirty="0" smtClean="0"/>
              <a:t>echo $ans2</a:t>
            </a:r>
          </a:p>
          <a:p>
            <a:r>
              <a:rPr lang="en-US" altLang="zh-TW" dirty="0" smtClean="0"/>
              <a:t>echo $ans3</a:t>
            </a:r>
          </a:p>
          <a:p>
            <a:endParaRPr lang="en-US" altLang="zh-TW" dirty="0" smtClean="0"/>
          </a:p>
          <a:p>
            <a:r>
              <a:rPr lang="en-US" altLang="zh-TW" dirty="0" smtClean="0"/>
              <a:t>bigred@us1804s:~$ cat readinput02</a:t>
            </a:r>
          </a:p>
          <a:p>
            <a:r>
              <a:rPr lang="en-US" altLang="zh-TW" dirty="0" smtClean="0"/>
              <a:t>#!/bin/bash</a:t>
            </a:r>
          </a:p>
          <a:p>
            <a:r>
              <a:rPr lang="en-US" altLang="zh-TW" dirty="0" smtClean="0"/>
              <a:t>for ((no=1;no&lt;=2;no=no+1))</a:t>
            </a:r>
          </a:p>
          <a:p>
            <a:r>
              <a:rPr lang="en-US" altLang="zh-TW" dirty="0" smtClean="0"/>
              <a:t>do</a:t>
            </a:r>
          </a:p>
          <a:p>
            <a:r>
              <a:rPr lang="en-US" altLang="zh-TW" dirty="0" smtClean="0"/>
              <a:t>read -p "input 1?" ans1</a:t>
            </a:r>
          </a:p>
          <a:p>
            <a:r>
              <a:rPr lang="en-US" altLang="zh-TW" dirty="0" smtClean="0"/>
              <a:t>read -p "input 2?" ans2</a:t>
            </a:r>
          </a:p>
          <a:p>
            <a:r>
              <a:rPr lang="en-US" altLang="zh-TW" dirty="0" smtClean="0"/>
              <a:t>read -p "input 3?" ans3</a:t>
            </a:r>
          </a:p>
          <a:p>
            <a:r>
              <a:rPr lang="en-US" altLang="zh-TW" dirty="0" smtClean="0"/>
              <a:t>echo $ans1</a:t>
            </a:r>
          </a:p>
          <a:p>
            <a:r>
              <a:rPr lang="en-US" altLang="zh-TW" dirty="0" smtClean="0"/>
              <a:t>echo $ans2</a:t>
            </a:r>
          </a:p>
          <a:p>
            <a:r>
              <a:rPr lang="en-US" altLang="zh-TW" dirty="0" smtClean="0"/>
              <a:t>echo $ans3</a:t>
            </a:r>
          </a:p>
          <a:p>
            <a:r>
              <a:rPr lang="en-US" altLang="zh-TW" dirty="0" smtClean="0"/>
              <a:t>done</a:t>
            </a:r>
          </a:p>
          <a:p>
            <a:endParaRPr lang="en-US" altLang="zh-TW" dirty="0" smtClean="0"/>
          </a:p>
          <a:p>
            <a:r>
              <a:rPr lang="en-US" altLang="zh-TW" dirty="0" smtClean="0"/>
              <a:t>bigred@us1804s:~$ cat input01</a:t>
            </a:r>
          </a:p>
          <a:p>
            <a:r>
              <a:rPr lang="en-US" altLang="zh-TW" dirty="0" smtClean="0"/>
              <a:t>1</a:t>
            </a:r>
          </a:p>
          <a:p>
            <a:r>
              <a:rPr lang="en-US" altLang="zh-TW" dirty="0" smtClean="0"/>
              <a:t>2</a:t>
            </a:r>
          </a:p>
          <a:p>
            <a:r>
              <a:rPr lang="en-US" altLang="zh-TW" dirty="0" smtClean="0"/>
              <a:t>3</a:t>
            </a:r>
          </a:p>
          <a:p>
            <a:r>
              <a:rPr lang="en-US" altLang="zh-TW" dirty="0" smtClean="0"/>
              <a:t>4</a:t>
            </a:r>
          </a:p>
          <a:p>
            <a:r>
              <a:rPr lang="en-US" altLang="zh-TW" dirty="0" smtClean="0"/>
              <a:t>5</a:t>
            </a:r>
          </a:p>
          <a:p>
            <a:r>
              <a:rPr lang="en-US" altLang="zh-TW" dirty="0" smtClean="0"/>
              <a:t>6</a:t>
            </a:r>
          </a:p>
          <a:p>
            <a:r>
              <a:rPr lang="en-US" altLang="zh-TW" dirty="0" smtClean="0"/>
              <a:t>7</a:t>
            </a:r>
          </a:p>
          <a:p>
            <a:r>
              <a:rPr lang="en-US" altLang="zh-TW" dirty="0" smtClean="0"/>
              <a:t>8</a:t>
            </a:r>
          </a:p>
          <a:p>
            <a:r>
              <a:rPr lang="en-US" altLang="zh-TW" dirty="0" smtClean="0"/>
              <a:t>bigred@us1804s:~$</a:t>
            </a:r>
          </a:p>
          <a:p>
            <a:r>
              <a:rPr lang="en-US" altLang="zh-TW" dirty="0" smtClean="0"/>
              <a:t>====</a:t>
            </a:r>
            <a:r>
              <a:rPr lang="zh-TW" altLang="en-US" dirty="0" smtClean="0"/>
              <a:t>執行</a:t>
            </a:r>
            <a:r>
              <a:rPr lang="en-US" altLang="zh-TW" dirty="0" smtClean="0"/>
              <a:t>readinput01</a:t>
            </a:r>
          </a:p>
          <a:p>
            <a:r>
              <a:rPr lang="en-US" altLang="zh-TW" dirty="0" smtClean="0"/>
              <a:t>bigred@us1804s:~$ ./readinput01</a:t>
            </a:r>
          </a:p>
          <a:p>
            <a:r>
              <a:rPr lang="en-US" altLang="zh-TW" dirty="0" smtClean="0"/>
              <a:t>input 1?1</a:t>
            </a:r>
          </a:p>
          <a:p>
            <a:r>
              <a:rPr lang="en-US" altLang="zh-TW" dirty="0" smtClean="0"/>
              <a:t>input 2?1</a:t>
            </a:r>
          </a:p>
          <a:p>
            <a:r>
              <a:rPr lang="en-US" altLang="zh-TW" dirty="0" smtClean="0"/>
              <a:t>input 3?1</a:t>
            </a:r>
          </a:p>
          <a:p>
            <a:r>
              <a:rPr lang="en-US" altLang="zh-TW" dirty="0" smtClean="0"/>
              <a:t>1</a:t>
            </a:r>
          </a:p>
          <a:p>
            <a:r>
              <a:rPr lang="en-US" altLang="zh-TW" dirty="0" smtClean="0"/>
              <a:t>1</a:t>
            </a:r>
          </a:p>
          <a:p>
            <a:r>
              <a:rPr lang="en-US" altLang="zh-TW" dirty="0" smtClean="0"/>
              <a:t>1</a:t>
            </a:r>
          </a:p>
          <a:p>
            <a:r>
              <a:rPr lang="en-US" altLang="zh-TW" dirty="0" smtClean="0"/>
              <a:t>bigred@us1804s:~$ ./readinput01 &lt;input01</a:t>
            </a:r>
          </a:p>
          <a:p>
            <a:r>
              <a:rPr lang="en-US" altLang="zh-TW" dirty="0" smtClean="0"/>
              <a:t>1</a:t>
            </a:r>
          </a:p>
          <a:p>
            <a:r>
              <a:rPr lang="en-US" altLang="zh-TW" dirty="0" smtClean="0"/>
              <a:t>2</a:t>
            </a:r>
          </a:p>
          <a:p>
            <a:r>
              <a:rPr lang="en-US" altLang="zh-TW" dirty="0" smtClean="0"/>
              <a:t>3</a:t>
            </a:r>
          </a:p>
          <a:p>
            <a:r>
              <a:rPr lang="en-US" altLang="zh-TW" dirty="0" smtClean="0"/>
              <a:t>bigred@us1804s:~$ cat input01</a:t>
            </a:r>
          </a:p>
          <a:p>
            <a:r>
              <a:rPr lang="en-US" altLang="zh-TW" dirty="0" smtClean="0"/>
              <a:t>1</a:t>
            </a:r>
          </a:p>
          <a:p>
            <a:r>
              <a:rPr lang="en-US" altLang="zh-TW" dirty="0" smtClean="0"/>
              <a:t>2</a:t>
            </a:r>
          </a:p>
          <a:p>
            <a:r>
              <a:rPr lang="en-US" altLang="zh-TW" dirty="0" smtClean="0"/>
              <a:t>3</a:t>
            </a:r>
          </a:p>
          <a:p>
            <a:r>
              <a:rPr lang="en-US" altLang="zh-TW" dirty="0" smtClean="0"/>
              <a:t>4</a:t>
            </a:r>
          </a:p>
          <a:p>
            <a:r>
              <a:rPr lang="en-US" altLang="zh-TW" dirty="0" smtClean="0"/>
              <a:t>5</a:t>
            </a:r>
          </a:p>
          <a:p>
            <a:r>
              <a:rPr lang="en-US" altLang="zh-TW" dirty="0" smtClean="0"/>
              <a:t>6</a:t>
            </a:r>
          </a:p>
          <a:p>
            <a:r>
              <a:rPr lang="en-US" altLang="zh-TW" dirty="0" smtClean="0"/>
              <a:t>7</a:t>
            </a:r>
          </a:p>
          <a:p>
            <a:r>
              <a:rPr lang="en-US" altLang="zh-TW" dirty="0" smtClean="0"/>
              <a:t>8</a:t>
            </a:r>
          </a:p>
          <a:p>
            <a:r>
              <a:rPr lang="en-US" altLang="zh-TW" dirty="0" smtClean="0"/>
              <a:t>bigred@us1804s:~$</a:t>
            </a:r>
          </a:p>
          <a:p>
            <a:endParaRPr lang="en-US" altLang="zh-TW" dirty="0" smtClean="0"/>
          </a:p>
          <a:p>
            <a:endParaRPr lang="en-US" altLang="zh-TW" dirty="0" smtClean="0"/>
          </a:p>
          <a:p>
            <a:r>
              <a:rPr lang="en-US" altLang="zh-TW" dirty="0" smtClean="0"/>
              <a:t>====</a:t>
            </a:r>
            <a:r>
              <a:rPr lang="zh-TW" altLang="en-US" dirty="0" smtClean="0"/>
              <a:t>執行</a:t>
            </a:r>
            <a:r>
              <a:rPr lang="en-US" altLang="zh-TW" dirty="0" smtClean="0"/>
              <a:t>readinput02</a:t>
            </a:r>
          </a:p>
          <a:p>
            <a:r>
              <a:rPr lang="en-US" altLang="zh-TW" dirty="0" smtClean="0"/>
              <a:t>bigred@us1804s:~$ ./readinput02</a:t>
            </a:r>
          </a:p>
          <a:p>
            <a:r>
              <a:rPr lang="en-US" altLang="zh-TW" dirty="0" smtClean="0"/>
              <a:t>input 1?1</a:t>
            </a:r>
          </a:p>
          <a:p>
            <a:r>
              <a:rPr lang="en-US" altLang="zh-TW" dirty="0" smtClean="0"/>
              <a:t>input 2?2</a:t>
            </a:r>
          </a:p>
          <a:p>
            <a:r>
              <a:rPr lang="en-US" altLang="zh-TW" dirty="0" smtClean="0"/>
              <a:t>input 3?3</a:t>
            </a:r>
          </a:p>
          <a:p>
            <a:r>
              <a:rPr lang="en-US" altLang="zh-TW" dirty="0" smtClean="0"/>
              <a:t>1</a:t>
            </a:r>
          </a:p>
          <a:p>
            <a:r>
              <a:rPr lang="en-US" altLang="zh-TW" dirty="0" smtClean="0"/>
              <a:t>2</a:t>
            </a:r>
          </a:p>
          <a:p>
            <a:r>
              <a:rPr lang="en-US" altLang="zh-TW" dirty="0" smtClean="0"/>
              <a:t>3</a:t>
            </a:r>
          </a:p>
          <a:p>
            <a:r>
              <a:rPr lang="en-US" altLang="zh-TW" dirty="0" smtClean="0"/>
              <a:t>input 1?11</a:t>
            </a:r>
          </a:p>
          <a:p>
            <a:r>
              <a:rPr lang="en-US" altLang="zh-TW" dirty="0" smtClean="0"/>
              <a:t>input 2?22</a:t>
            </a:r>
          </a:p>
          <a:p>
            <a:r>
              <a:rPr lang="en-US" altLang="zh-TW" dirty="0" smtClean="0"/>
              <a:t>input 3?33</a:t>
            </a:r>
          </a:p>
          <a:p>
            <a:r>
              <a:rPr lang="en-US" altLang="zh-TW" dirty="0" smtClean="0"/>
              <a:t>11</a:t>
            </a:r>
          </a:p>
          <a:p>
            <a:r>
              <a:rPr lang="en-US" altLang="zh-TW" dirty="0" smtClean="0"/>
              <a:t>22</a:t>
            </a:r>
          </a:p>
          <a:p>
            <a:r>
              <a:rPr lang="en-US" altLang="zh-TW" dirty="0" smtClean="0"/>
              <a:t>33</a:t>
            </a:r>
          </a:p>
          <a:p>
            <a:r>
              <a:rPr lang="en-US" altLang="zh-TW" dirty="0" smtClean="0"/>
              <a:t>bigred@us1804s:~$ ./readinput02 &lt;input01</a:t>
            </a:r>
          </a:p>
          <a:p>
            <a:r>
              <a:rPr lang="en-US" altLang="zh-TW" dirty="0" smtClean="0"/>
              <a:t>1</a:t>
            </a:r>
          </a:p>
          <a:p>
            <a:r>
              <a:rPr lang="en-US" altLang="zh-TW" dirty="0" smtClean="0"/>
              <a:t>2</a:t>
            </a:r>
          </a:p>
          <a:p>
            <a:r>
              <a:rPr lang="en-US" altLang="zh-TW" dirty="0" smtClean="0"/>
              <a:t>3</a:t>
            </a:r>
          </a:p>
          <a:p>
            <a:r>
              <a:rPr lang="en-US" altLang="zh-TW" dirty="0" smtClean="0"/>
              <a:t>4</a:t>
            </a:r>
          </a:p>
          <a:p>
            <a:r>
              <a:rPr lang="en-US" altLang="zh-TW" dirty="0" smtClean="0"/>
              <a:t>5</a:t>
            </a:r>
          </a:p>
          <a:p>
            <a:r>
              <a:rPr lang="en-US" altLang="zh-TW" dirty="0" smtClean="0"/>
              <a:t>6</a:t>
            </a:r>
          </a:p>
          <a:p>
            <a:r>
              <a:rPr lang="en-US" altLang="zh-TW" dirty="0" smtClean="0"/>
              <a:t>bigred@us1804s:~$ cat input01</a:t>
            </a:r>
          </a:p>
          <a:p>
            <a:r>
              <a:rPr lang="en-US" altLang="zh-TW" dirty="0" smtClean="0"/>
              <a:t>1</a:t>
            </a:r>
          </a:p>
          <a:p>
            <a:r>
              <a:rPr lang="en-US" altLang="zh-TW" dirty="0" smtClean="0"/>
              <a:t>2</a:t>
            </a:r>
          </a:p>
          <a:p>
            <a:r>
              <a:rPr lang="en-US" altLang="zh-TW" dirty="0" smtClean="0"/>
              <a:t>3</a:t>
            </a:r>
          </a:p>
          <a:p>
            <a:r>
              <a:rPr lang="en-US" altLang="zh-TW" dirty="0" smtClean="0"/>
              <a:t>4</a:t>
            </a:r>
          </a:p>
          <a:p>
            <a:r>
              <a:rPr lang="en-US" altLang="zh-TW" dirty="0" smtClean="0"/>
              <a:t>5</a:t>
            </a:r>
          </a:p>
          <a:p>
            <a:r>
              <a:rPr lang="en-US" altLang="zh-TW" dirty="0" smtClean="0"/>
              <a:t>6</a:t>
            </a:r>
          </a:p>
          <a:p>
            <a:r>
              <a:rPr lang="en-US" altLang="zh-TW" dirty="0" smtClean="0"/>
              <a:t>7</a:t>
            </a:r>
          </a:p>
          <a:p>
            <a:r>
              <a:rPr lang="en-US" altLang="zh-TW" dirty="0" smtClean="0"/>
              <a:t>8</a:t>
            </a:r>
          </a:p>
          <a:p>
            <a:r>
              <a:rPr lang="en-US" altLang="zh-TW" dirty="0" smtClean="0"/>
              <a:t>bigred@us1804s:~$</a:t>
            </a:r>
            <a:endParaRPr lang="zh-TW" altLang="en-US" dirty="0"/>
          </a:p>
        </p:txBody>
      </p:sp>
      <p:sp>
        <p:nvSpPr>
          <p:cNvPr id="4" name="投影片編號版面配置區 3"/>
          <p:cNvSpPr>
            <a:spLocks noGrp="1"/>
          </p:cNvSpPr>
          <p:nvPr>
            <p:ph type="sldNum" sz="quarter" idx="10"/>
          </p:nvPr>
        </p:nvSpPr>
        <p:spPr/>
        <p:txBody>
          <a:bodyPr/>
          <a:lstStyle/>
          <a:p>
            <a:fld id="{B4A30EA1-8C43-4BBC-AD87-09D2B158B78F}" type="slidenum">
              <a:rPr lang="zh-TW" altLang="en-US" smtClean="0"/>
              <a:t>9</a:t>
            </a:fld>
            <a:endParaRPr lang="zh-TW" altLang="en-US"/>
          </a:p>
        </p:txBody>
      </p:sp>
    </p:spTree>
    <p:extLst>
      <p:ext uri="{BB962C8B-B14F-4D97-AF65-F5344CB8AC3E}">
        <p14:creationId xmlns:p14="http://schemas.microsoft.com/office/powerpoint/2010/main" val="1029785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語法：</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1：# echo </a:t>
            </a:r>
            <a:r>
              <a:rPr lang="en-US" altLang="zh-TW" sz="1200" kern="1200" dirty="0" err="1" smtClean="0">
                <a:solidFill>
                  <a:schemeClr val="tx1"/>
                </a:solidFill>
                <a:effectLst/>
                <a:latin typeface="+mn-lt"/>
                <a:ea typeface="+mn-ea"/>
                <a:cs typeface="+mn-cs"/>
              </a:rPr>
              <a:t>用戶名:密碼</a:t>
            </a:r>
            <a:r>
              <a:rPr lang="en-US" altLang="zh-TW" sz="1200" kern="1200" dirty="0" smtClean="0">
                <a:solidFill>
                  <a:schemeClr val="tx1"/>
                </a:solidFill>
                <a:effectLst/>
                <a:latin typeface="+mn-lt"/>
                <a:ea typeface="+mn-ea"/>
                <a:cs typeface="+mn-cs"/>
              </a:rPr>
              <a:t> | </a:t>
            </a:r>
            <a:r>
              <a:rPr lang="en-US" altLang="zh-TW" sz="1200" kern="1200" dirty="0" err="1" smtClean="0">
                <a:solidFill>
                  <a:schemeClr val="tx1"/>
                </a:solidFill>
                <a:effectLst/>
                <a:latin typeface="+mn-lt"/>
                <a:ea typeface="+mn-ea"/>
                <a:cs typeface="+mn-cs"/>
              </a:rPr>
              <a:t>chpasswd</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2：# </a:t>
            </a:r>
            <a:r>
              <a:rPr lang="en-US" altLang="zh-TW" sz="1200" kern="1200" dirty="0" err="1" smtClean="0">
                <a:solidFill>
                  <a:schemeClr val="tx1"/>
                </a:solidFill>
                <a:effectLst/>
                <a:latin typeface="+mn-lt"/>
                <a:ea typeface="+mn-ea"/>
                <a:cs typeface="+mn-cs"/>
              </a:rPr>
              <a:t>chpasswd</a:t>
            </a:r>
            <a:r>
              <a:rPr lang="en-US" altLang="zh-TW" sz="1200" kern="1200" dirty="0" smtClean="0">
                <a:solidFill>
                  <a:schemeClr val="tx1"/>
                </a:solidFill>
                <a:effectLst/>
                <a:latin typeface="+mn-lt"/>
                <a:ea typeface="+mn-ea"/>
                <a:cs typeface="+mn-cs"/>
              </a:rPr>
              <a:t> &lt; </a:t>
            </a:r>
            <a:r>
              <a:rPr lang="en-US" altLang="zh-TW" sz="1200" kern="1200" dirty="0" err="1" smtClean="0">
                <a:solidFill>
                  <a:schemeClr val="tx1"/>
                </a:solidFill>
                <a:effectLst/>
                <a:latin typeface="+mn-lt"/>
                <a:ea typeface="+mn-ea"/>
                <a:cs typeface="+mn-cs"/>
              </a:rPr>
              <a:t>本文檔</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err="1" smtClean="0">
                <a:solidFill>
                  <a:schemeClr val="tx1"/>
                </a:solidFill>
                <a:effectLst/>
                <a:latin typeface="+mn-lt"/>
                <a:ea typeface="+mn-ea"/>
                <a:cs typeface="+mn-cs"/>
              </a:rPr>
              <a:t>注意事項</a:t>
            </a:r>
            <a:r>
              <a:rPr lang="en-US" altLang="zh-TW" sz="1200" kern="1200" dirty="0" smtClean="0">
                <a:solidFill>
                  <a:schemeClr val="tx1"/>
                </a:solidFill>
                <a:effectLst/>
                <a:latin typeface="+mn-lt"/>
                <a:ea typeface="+mn-ea"/>
                <a:cs typeface="+mn-cs"/>
              </a:rPr>
              <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1：用戶名必須是系統上已存在的使用者</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2：普通使用者沒有使用這個指令的許可權</a:t>
            </a:r>
            <a:br>
              <a:rPr lang="en-US" altLang="zh-TW" sz="1200" kern="1200" dirty="0" smtClean="0">
                <a:solidFill>
                  <a:schemeClr val="tx1"/>
                </a:solidFill>
                <a:effectLst/>
                <a:latin typeface="+mn-lt"/>
                <a:ea typeface="+mn-ea"/>
                <a:cs typeface="+mn-cs"/>
              </a:rPr>
            </a:br>
            <a:r>
              <a:rPr lang="en-US" altLang="zh-TW" sz="1200" kern="1200" dirty="0" smtClean="0">
                <a:solidFill>
                  <a:schemeClr val="tx1"/>
                </a:solidFill>
                <a:effectLst/>
                <a:latin typeface="+mn-lt"/>
                <a:ea typeface="+mn-ea"/>
                <a:cs typeface="+mn-cs"/>
              </a:rPr>
              <a:t>3：指令檔不能有空行 </a:t>
            </a:r>
            <a:endParaRPr lang="zh-TW" altLang="en-US" dirty="0"/>
          </a:p>
        </p:txBody>
      </p:sp>
      <p:sp>
        <p:nvSpPr>
          <p:cNvPr id="4" name="投影片編號版面配置區 3"/>
          <p:cNvSpPr>
            <a:spLocks noGrp="1"/>
          </p:cNvSpPr>
          <p:nvPr>
            <p:ph type="sldNum" sz="quarter" idx="10"/>
          </p:nvPr>
        </p:nvSpPr>
        <p:spPr/>
        <p:txBody>
          <a:bodyPr/>
          <a:lstStyle/>
          <a:p>
            <a:fld id="{D87063D7-1A55-46B0-AEBA-BEA83D272FF1}" type="slidenum">
              <a:rPr lang="zh-TW" altLang="en-US" smtClean="0"/>
              <a:t>14</a:t>
            </a:fld>
            <a:endParaRPr lang="zh-TW" altLang="en-US"/>
          </a:p>
        </p:txBody>
      </p:sp>
    </p:spTree>
    <p:extLst>
      <p:ext uri="{BB962C8B-B14F-4D97-AF65-F5344CB8AC3E}">
        <p14:creationId xmlns:p14="http://schemas.microsoft.com/office/powerpoint/2010/main" val="184464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https://www.itread01.com/p/171782.html</a:t>
            </a:r>
            <a:endParaRPr lang="en-US" altLang="zh-TW" dirty="0" smtClean="0"/>
          </a:p>
          <a:p>
            <a:endParaRPr lang="en-US" altLang="zh-TW" dirty="0" smtClean="0"/>
          </a:p>
          <a:p>
            <a:r>
              <a:rPr lang="en-US" altLang="zh-TW" dirty="0" err="1" smtClean="0"/>
              <a:t>linux</a:t>
            </a:r>
            <a:r>
              <a:rPr lang="en-US" altLang="zh-TW" dirty="0" smtClean="0"/>
              <a:t> shell</a:t>
            </a:r>
            <a:r>
              <a:rPr lang="zh-TW" altLang="en-US" dirty="0" smtClean="0"/>
              <a:t>下常用輸入輸出操作符是</a:t>
            </a:r>
            <a:r>
              <a:rPr lang="en-US" altLang="zh-TW" dirty="0" smtClean="0"/>
              <a:t>:</a:t>
            </a:r>
          </a:p>
          <a:p>
            <a:endParaRPr lang="en-US" altLang="zh-TW" dirty="0" smtClean="0"/>
          </a:p>
          <a:p>
            <a:r>
              <a:rPr lang="en-US" altLang="zh-TW" dirty="0" smtClean="0"/>
              <a:t>1.  </a:t>
            </a:r>
            <a:r>
              <a:rPr lang="zh-TW" altLang="en-US" dirty="0" smtClean="0"/>
              <a:t>標準輸入   </a:t>
            </a:r>
            <a:r>
              <a:rPr lang="en-US" altLang="zh-TW" dirty="0" smtClean="0"/>
              <a:t>(</a:t>
            </a:r>
            <a:r>
              <a:rPr lang="en-US" altLang="zh-TW" dirty="0" err="1" smtClean="0"/>
              <a:t>stdin</a:t>
            </a:r>
            <a:r>
              <a:rPr lang="en-US" altLang="zh-TW" dirty="0" smtClean="0"/>
              <a:t>) :</a:t>
            </a:r>
            <a:r>
              <a:rPr lang="zh-TW" altLang="en-US" dirty="0" smtClean="0"/>
              <a:t>程式碼為 </a:t>
            </a:r>
            <a:r>
              <a:rPr lang="en-US" altLang="zh-TW" dirty="0" smtClean="0"/>
              <a:t>0 ,</a:t>
            </a:r>
            <a:r>
              <a:rPr lang="zh-TW" altLang="en-US" dirty="0" smtClean="0"/>
              <a:t>使用 </a:t>
            </a:r>
            <a:r>
              <a:rPr lang="en-US" altLang="zh-TW" dirty="0" smtClean="0"/>
              <a:t>&lt; </a:t>
            </a:r>
            <a:r>
              <a:rPr lang="zh-TW" altLang="en-US" dirty="0" smtClean="0"/>
              <a:t>或 </a:t>
            </a:r>
            <a:r>
              <a:rPr lang="en-US" altLang="zh-TW" dirty="0" smtClean="0"/>
              <a:t>&lt;&lt; ; /dev/</a:t>
            </a:r>
            <a:r>
              <a:rPr lang="en-US" altLang="zh-TW" dirty="0" err="1" smtClean="0"/>
              <a:t>stdin</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/0   0</a:t>
            </a:r>
            <a:r>
              <a:rPr lang="zh-TW" altLang="en-US" dirty="0" smtClean="0"/>
              <a:t>代表</a:t>
            </a:r>
            <a:r>
              <a:rPr lang="en-US" altLang="zh-TW" dirty="0" smtClean="0"/>
              <a:t>:/dev/</a:t>
            </a:r>
            <a:r>
              <a:rPr lang="en-US" altLang="zh-TW" dirty="0" err="1" smtClean="0"/>
              <a:t>stdin</a:t>
            </a:r>
            <a:r>
              <a:rPr lang="en-US" altLang="zh-TW" dirty="0" smtClean="0"/>
              <a:t> </a:t>
            </a:r>
          </a:p>
          <a:p>
            <a:r>
              <a:rPr lang="en-US" altLang="zh-TW" dirty="0" smtClean="0"/>
              <a:t>2.  </a:t>
            </a:r>
            <a:r>
              <a:rPr lang="zh-TW" altLang="en-US" dirty="0" smtClean="0"/>
              <a:t>標準輸出   </a:t>
            </a:r>
            <a:r>
              <a:rPr lang="en-US" altLang="zh-TW" dirty="0" smtClean="0"/>
              <a:t>(</a:t>
            </a:r>
            <a:r>
              <a:rPr lang="en-US" altLang="zh-TW" dirty="0" err="1" smtClean="0"/>
              <a:t>stdout</a:t>
            </a:r>
            <a:r>
              <a:rPr lang="en-US" altLang="zh-TW" dirty="0" smtClean="0"/>
              <a:t>):</a:t>
            </a:r>
            <a:r>
              <a:rPr lang="zh-TW" altLang="en-US" dirty="0" smtClean="0"/>
              <a:t>程式碼為 </a:t>
            </a:r>
            <a:r>
              <a:rPr lang="en-US" altLang="zh-TW" dirty="0" smtClean="0"/>
              <a:t>1 ,</a:t>
            </a:r>
            <a:r>
              <a:rPr lang="zh-TW" altLang="en-US" dirty="0" smtClean="0"/>
              <a:t>使用 </a:t>
            </a:r>
            <a:r>
              <a:rPr lang="en-US" altLang="zh-TW" dirty="0" smtClean="0"/>
              <a:t>&gt; </a:t>
            </a:r>
            <a:r>
              <a:rPr lang="zh-TW" altLang="en-US" dirty="0" smtClean="0"/>
              <a:t>或 </a:t>
            </a:r>
            <a:r>
              <a:rPr lang="en-US" altLang="zh-TW" dirty="0" smtClean="0"/>
              <a:t>&gt;&gt; ; /dev/</a:t>
            </a:r>
            <a:r>
              <a:rPr lang="en-US" altLang="zh-TW" dirty="0" err="1" smtClean="0"/>
              <a:t>stdout</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/1  1</a:t>
            </a:r>
            <a:r>
              <a:rPr lang="zh-TW" altLang="en-US" dirty="0" smtClean="0"/>
              <a:t>代表</a:t>
            </a:r>
            <a:r>
              <a:rPr lang="en-US" altLang="zh-TW" dirty="0" smtClean="0"/>
              <a:t>:/dev/</a:t>
            </a:r>
            <a:r>
              <a:rPr lang="en-US" altLang="zh-TW" dirty="0" err="1" smtClean="0"/>
              <a:t>stdout</a:t>
            </a:r>
            <a:endParaRPr lang="en-US" altLang="zh-TW" dirty="0" smtClean="0"/>
          </a:p>
          <a:p>
            <a:r>
              <a:rPr lang="en-US" altLang="zh-TW" dirty="0" smtClean="0"/>
              <a:t>3.  </a:t>
            </a:r>
            <a:r>
              <a:rPr lang="zh-TW" altLang="en-US" dirty="0" smtClean="0"/>
              <a:t>標準錯誤輸出</a:t>
            </a:r>
            <a:r>
              <a:rPr lang="en-US" altLang="zh-TW" dirty="0" smtClean="0"/>
              <a:t>(</a:t>
            </a:r>
            <a:r>
              <a:rPr lang="en-US" altLang="zh-TW" dirty="0" err="1" smtClean="0"/>
              <a:t>stderr</a:t>
            </a:r>
            <a:r>
              <a:rPr lang="en-US" altLang="zh-TW" dirty="0" smtClean="0"/>
              <a:t>):</a:t>
            </a:r>
            <a:r>
              <a:rPr lang="zh-TW" altLang="en-US" dirty="0" smtClean="0"/>
              <a:t>程式碼為 </a:t>
            </a:r>
            <a:r>
              <a:rPr lang="en-US" altLang="zh-TW" dirty="0" smtClean="0"/>
              <a:t>2 ,</a:t>
            </a:r>
            <a:r>
              <a:rPr lang="zh-TW" altLang="en-US" dirty="0" smtClean="0"/>
              <a:t>使用 </a:t>
            </a:r>
            <a:r>
              <a:rPr lang="en-US" altLang="zh-TW" dirty="0" smtClean="0"/>
              <a:t>2&gt; </a:t>
            </a:r>
            <a:r>
              <a:rPr lang="zh-TW" altLang="en-US" dirty="0" smtClean="0"/>
              <a:t>或 </a:t>
            </a:r>
            <a:r>
              <a:rPr lang="en-US" altLang="zh-TW" dirty="0" smtClean="0"/>
              <a:t>2&gt;&gt; ; /dev/</a:t>
            </a:r>
            <a:r>
              <a:rPr lang="en-US" altLang="zh-TW" dirty="0" err="1" smtClean="0"/>
              <a:t>stderr</a:t>
            </a:r>
            <a:r>
              <a:rPr lang="en-US" altLang="zh-TW" dirty="0" smtClean="0"/>
              <a:t> -&gt; /</a:t>
            </a:r>
            <a:r>
              <a:rPr lang="en-US" altLang="zh-TW" dirty="0" err="1" smtClean="0"/>
              <a:t>proc</a:t>
            </a:r>
            <a:r>
              <a:rPr lang="en-US" altLang="zh-TW" dirty="0" smtClean="0"/>
              <a:t>/self/</a:t>
            </a:r>
            <a:r>
              <a:rPr lang="en-US" altLang="zh-TW" dirty="0" err="1" smtClean="0"/>
              <a:t>fd</a:t>
            </a:r>
            <a:r>
              <a:rPr lang="en-US" altLang="zh-TW" dirty="0" smtClean="0"/>
              <a:t>/2 2</a:t>
            </a:r>
            <a:r>
              <a:rPr lang="zh-TW" altLang="en-US" dirty="0" smtClean="0"/>
              <a:t>代表</a:t>
            </a:r>
            <a:r>
              <a:rPr lang="en-US" altLang="zh-TW" dirty="0" smtClean="0"/>
              <a:t>:/dev/</a:t>
            </a:r>
            <a:r>
              <a:rPr lang="en-US" altLang="zh-TW" dirty="0" err="1" smtClean="0"/>
              <a:t>stderr</a:t>
            </a:r>
            <a:endParaRPr lang="en-US" altLang="zh-TW" dirty="0" smtClean="0"/>
          </a:p>
          <a:p>
            <a:endParaRPr lang="en-US" altLang="zh-TW" dirty="0" smtClean="0"/>
          </a:p>
          <a:p>
            <a:r>
              <a:rPr lang="zh-TW" altLang="en-US" dirty="0" smtClean="0"/>
              <a:t>記錄一段程式碼。</a:t>
            </a:r>
          </a:p>
          <a:p>
            <a:endParaRPr lang="zh-TW" altLang="en-US" dirty="0" smtClean="0"/>
          </a:p>
          <a:p>
            <a:r>
              <a:rPr lang="en-US" altLang="zh-TW" dirty="0" smtClean="0"/>
              <a:t>1 #!/bin/</a:t>
            </a:r>
            <a:r>
              <a:rPr lang="en-US" altLang="zh-TW" dirty="0" err="1" smtClean="0"/>
              <a:t>sh</a:t>
            </a:r>
            <a:r>
              <a:rPr lang="en-US" altLang="zh-TW" dirty="0" smtClean="0"/>
              <a:t> </a:t>
            </a:r>
          </a:p>
          <a:p>
            <a:r>
              <a:rPr lang="en-US" altLang="zh-TW" dirty="0" smtClean="0"/>
              <a:t>2 # </a:t>
            </a:r>
            <a:r>
              <a:rPr lang="zh-TW" altLang="en-US" dirty="0" smtClean="0"/>
              <a:t>檢查指令碼的執行引數</a:t>
            </a:r>
            <a:r>
              <a:rPr lang="en-US" altLang="zh-TW" dirty="0" smtClean="0"/>
              <a:t>,</a:t>
            </a:r>
            <a:r>
              <a:rPr lang="zh-TW" altLang="en-US" dirty="0" smtClean="0"/>
              <a:t>如果引數不等於兩個</a:t>
            </a:r>
            <a:r>
              <a:rPr lang="en-US" altLang="zh-TW" dirty="0" smtClean="0"/>
              <a:t>,</a:t>
            </a:r>
            <a:r>
              <a:rPr lang="zh-TW" altLang="en-US" dirty="0" smtClean="0"/>
              <a:t>則退出指令碼 </a:t>
            </a:r>
          </a:p>
          <a:p>
            <a:r>
              <a:rPr lang="en-US" altLang="zh-TW" dirty="0" smtClean="0"/>
              <a:t>3 if [ ! $# -</a:t>
            </a:r>
            <a:r>
              <a:rPr lang="en-US" altLang="zh-TW" dirty="0" err="1" smtClean="0"/>
              <a:t>eq</a:t>
            </a:r>
            <a:r>
              <a:rPr lang="en-US" altLang="zh-TW" dirty="0" smtClean="0"/>
              <a:t> 2 ]; then </a:t>
            </a:r>
          </a:p>
          <a:p>
            <a:r>
              <a:rPr lang="en-US" altLang="zh-TW" dirty="0" smtClean="0"/>
              <a:t>4 echo "Usage: Need parameters! Run: $0 2015 10 02" </a:t>
            </a:r>
          </a:p>
          <a:p>
            <a:r>
              <a:rPr lang="en-US" altLang="zh-TW" dirty="0" smtClean="0"/>
              <a:t>5 exit </a:t>
            </a:r>
          </a:p>
          <a:p>
            <a:r>
              <a:rPr lang="en-US" altLang="zh-TW" dirty="0" smtClean="0"/>
              <a:t>6 fi </a:t>
            </a:r>
          </a:p>
          <a:p>
            <a:r>
              <a:rPr lang="en-US" altLang="zh-TW" dirty="0" smtClean="0"/>
              <a:t>7 #</a:t>
            </a:r>
            <a:r>
              <a:rPr lang="zh-TW" altLang="en-US" dirty="0" smtClean="0"/>
              <a:t>執行程式碼 </a:t>
            </a:r>
          </a:p>
          <a:p>
            <a:r>
              <a:rPr lang="en-US" altLang="zh-TW" dirty="0" smtClean="0"/>
              <a:t>8 echo "Para1: $0 " #</a:t>
            </a:r>
            <a:r>
              <a:rPr lang="zh-TW" altLang="en-US" dirty="0" smtClean="0"/>
              <a:t>所執行的指令碼名稱 </a:t>
            </a:r>
          </a:p>
          <a:p>
            <a:r>
              <a:rPr lang="en-US" altLang="zh-TW" dirty="0" smtClean="0"/>
              <a:t>9 echo "Para2: $1 " #</a:t>
            </a:r>
            <a:r>
              <a:rPr lang="zh-TW" altLang="en-US" dirty="0" smtClean="0"/>
              <a:t>所執行的指令碼第一個引數</a:t>
            </a:r>
          </a:p>
          <a:p>
            <a:r>
              <a:rPr lang="en-US" altLang="zh-TW" dirty="0" smtClean="0"/>
              <a:t>10 echo "Para3: $2 " #</a:t>
            </a:r>
            <a:r>
              <a:rPr lang="zh-TW" altLang="en-US" dirty="0" smtClean="0"/>
              <a:t>所執行的指令碼第二個引數</a:t>
            </a:r>
          </a:p>
          <a:p>
            <a:r>
              <a:rPr lang="en-US" altLang="zh-TW" dirty="0" smtClean="0"/>
              <a:t>11 echo "Para4: $3 " #</a:t>
            </a:r>
            <a:r>
              <a:rPr lang="zh-TW" altLang="en-US" dirty="0" smtClean="0"/>
              <a:t>所執行的指令碼第三個引數</a:t>
            </a:r>
          </a:p>
          <a:p>
            <a:r>
              <a:rPr lang="en-US" altLang="zh-TW" dirty="0" smtClean="0"/>
              <a:t>12 echo "Para10: ${10} " #</a:t>
            </a:r>
            <a:r>
              <a:rPr lang="zh-TW" altLang="en-US" dirty="0" smtClean="0"/>
              <a:t>所執行的指令碼第十個引數</a:t>
            </a:r>
          </a:p>
          <a:p>
            <a:r>
              <a:rPr lang="en-US" altLang="zh-TW" dirty="0" smtClean="0"/>
              <a:t>13 echo "Para11: ${11} " #</a:t>
            </a:r>
            <a:r>
              <a:rPr lang="zh-TW" altLang="en-US" dirty="0" smtClean="0"/>
              <a:t>所執行的指令碼第十一個引數</a:t>
            </a:r>
          </a:p>
          <a:p>
            <a:r>
              <a:rPr lang="en-US" altLang="zh-TW" dirty="0" smtClean="0"/>
              <a:t>14 echo "Para5: $# " #</a:t>
            </a:r>
            <a:r>
              <a:rPr lang="zh-TW" altLang="en-US" dirty="0" smtClean="0"/>
              <a:t>所執行的指令碼引數個數</a:t>
            </a:r>
          </a:p>
          <a:p>
            <a:r>
              <a:rPr lang="en-US" altLang="zh-TW" dirty="0" smtClean="0"/>
              <a:t>15 echo "Para6: $? " #</a:t>
            </a:r>
            <a:r>
              <a:rPr lang="zh-TW" altLang="en-US" dirty="0" smtClean="0"/>
              <a:t>上一個程式碼或者</a:t>
            </a:r>
            <a:r>
              <a:rPr lang="en-US" altLang="zh-TW" dirty="0" smtClean="0"/>
              <a:t>shell</a:t>
            </a:r>
            <a:r>
              <a:rPr lang="zh-TW" altLang="en-US" dirty="0" smtClean="0"/>
              <a:t>程式在</a:t>
            </a:r>
            <a:r>
              <a:rPr lang="en-US" altLang="zh-TW" dirty="0" smtClean="0"/>
              <a:t>shell</a:t>
            </a:r>
            <a:r>
              <a:rPr lang="zh-TW" altLang="en-US" dirty="0" smtClean="0"/>
              <a:t>中退出的情況</a:t>
            </a:r>
            <a:r>
              <a:rPr lang="en-US" altLang="zh-TW" dirty="0" smtClean="0"/>
              <a:t>,</a:t>
            </a:r>
            <a:r>
              <a:rPr lang="zh-TW" altLang="en-US" dirty="0" smtClean="0"/>
              <a:t>如果正常退出則返回</a:t>
            </a:r>
            <a:r>
              <a:rPr lang="en-US" altLang="zh-TW" dirty="0" smtClean="0"/>
              <a:t>0,</a:t>
            </a:r>
            <a:r>
              <a:rPr lang="zh-TW" altLang="en-US" dirty="0" smtClean="0"/>
              <a:t>反之為非</a:t>
            </a:r>
            <a:r>
              <a:rPr lang="en-US" altLang="zh-TW" dirty="0" smtClean="0"/>
              <a:t>0</a:t>
            </a:r>
            <a:r>
              <a:rPr lang="zh-TW" altLang="en-US" dirty="0" smtClean="0"/>
              <a:t>值</a:t>
            </a:r>
          </a:p>
          <a:p>
            <a:r>
              <a:rPr lang="en-US" altLang="zh-TW" dirty="0" smtClean="0"/>
              <a:t>16 echo "Para7: $@ " #</a:t>
            </a:r>
            <a:r>
              <a:rPr lang="zh-TW" altLang="en-US" dirty="0" smtClean="0"/>
              <a:t>傳遞給指令碼引數列表</a:t>
            </a:r>
            <a:r>
              <a:rPr lang="en-US" altLang="zh-TW" dirty="0" smtClean="0"/>
              <a:t>,</a:t>
            </a:r>
            <a:r>
              <a:rPr lang="zh-TW" altLang="en-US" dirty="0" smtClean="0"/>
              <a:t>使用空格分隔每個引數</a:t>
            </a:r>
            <a:r>
              <a:rPr lang="en-US" altLang="zh-TW" dirty="0" smtClean="0"/>
              <a:t>,</a:t>
            </a:r>
            <a:r>
              <a:rPr lang="zh-TW" altLang="en-US" dirty="0" smtClean="0"/>
              <a:t>組成一個字串</a:t>
            </a:r>
          </a:p>
          <a:p>
            <a:r>
              <a:rPr lang="en-US" altLang="zh-TW" dirty="0" smtClean="0"/>
              <a:t>17 echo "Para8: $* " #</a:t>
            </a:r>
            <a:r>
              <a:rPr lang="zh-TW" altLang="en-US" dirty="0" smtClean="0"/>
              <a:t>指令碼引數列表</a:t>
            </a:r>
            <a:r>
              <a:rPr lang="en-US" altLang="zh-TW" dirty="0" smtClean="0"/>
              <a:t>,</a:t>
            </a:r>
            <a:r>
              <a:rPr lang="zh-TW" altLang="en-US" dirty="0" smtClean="0"/>
              <a:t>作為一個引數組</a:t>
            </a:r>
            <a:r>
              <a:rPr lang="en-US" altLang="zh-TW" dirty="0" smtClean="0"/>
              <a:t>,</a:t>
            </a:r>
            <a:r>
              <a:rPr lang="zh-TW" altLang="en-US" dirty="0" smtClean="0"/>
              <a:t>使用時加引號</a:t>
            </a:r>
          </a:p>
          <a:p>
            <a:r>
              <a:rPr lang="en-US" altLang="zh-TW" dirty="0" smtClean="0"/>
              <a:t>18 echo "Para9: $$ " #</a:t>
            </a:r>
            <a:r>
              <a:rPr lang="zh-TW" altLang="en-US" dirty="0" smtClean="0"/>
              <a:t>所執行指令碼的當前程序</a:t>
            </a:r>
            <a:r>
              <a:rPr lang="en-US" altLang="zh-TW" dirty="0" smtClean="0"/>
              <a:t>ID</a:t>
            </a:r>
          </a:p>
          <a:p>
            <a:r>
              <a:rPr lang="en-US" altLang="zh-TW" dirty="0" smtClean="0"/>
              <a:t>19 echo "Para1: $- " #</a:t>
            </a:r>
            <a:r>
              <a:rPr lang="zh-TW" altLang="en-US" dirty="0" smtClean="0"/>
              <a:t>顯示</a:t>
            </a:r>
            <a:r>
              <a:rPr lang="en-US" altLang="zh-TW" dirty="0" smtClean="0"/>
              <a:t>Shell</a:t>
            </a:r>
            <a:r>
              <a:rPr lang="zh-TW" altLang="en-US" dirty="0" smtClean="0"/>
              <a:t>使用的當前選項</a:t>
            </a:r>
            <a:r>
              <a:rPr lang="en-US" altLang="zh-TW" dirty="0" smtClean="0"/>
              <a:t>,</a:t>
            </a:r>
            <a:r>
              <a:rPr lang="zh-TW" altLang="en-US" dirty="0" smtClean="0"/>
              <a:t>與</a:t>
            </a:r>
            <a:r>
              <a:rPr lang="en-US" altLang="zh-TW" dirty="0" smtClean="0"/>
              <a:t>set</a:t>
            </a:r>
            <a:r>
              <a:rPr lang="zh-TW" altLang="en-US" dirty="0" smtClean="0"/>
              <a:t>命令功能相同。</a:t>
            </a:r>
          </a:p>
          <a:p>
            <a:r>
              <a:rPr lang="en-US" altLang="zh-TW" dirty="0" smtClean="0"/>
              <a:t>20 echo "Para2: $! " #</a:t>
            </a:r>
            <a:r>
              <a:rPr lang="zh-TW" altLang="en-US" dirty="0" smtClean="0"/>
              <a:t>後臺執行的最後個程序</a:t>
            </a:r>
            <a:r>
              <a:rPr lang="en-US" altLang="zh-TW" dirty="0" smtClean="0"/>
              <a:t>ID</a:t>
            </a:r>
          </a:p>
          <a:p>
            <a:endParaRPr lang="zh-TW" altLang="en-US" dirty="0"/>
          </a:p>
        </p:txBody>
      </p:sp>
      <p:sp>
        <p:nvSpPr>
          <p:cNvPr id="4" name="投影片編號版面配置區 3"/>
          <p:cNvSpPr>
            <a:spLocks noGrp="1"/>
          </p:cNvSpPr>
          <p:nvPr>
            <p:ph type="sldNum" sz="quarter" idx="10"/>
          </p:nvPr>
        </p:nvSpPr>
        <p:spPr/>
        <p:txBody>
          <a:bodyPr/>
          <a:lstStyle/>
          <a:p>
            <a:fld id="{B4A30EA1-8C43-4BBC-AD87-09D2B158B78F}" type="slidenum">
              <a:rPr lang="zh-TW" altLang="en-US" smtClean="0"/>
              <a:t>15</a:t>
            </a:fld>
            <a:endParaRPr lang="zh-TW" altLang="en-US"/>
          </a:p>
        </p:txBody>
      </p:sp>
    </p:spTree>
    <p:extLst>
      <p:ext uri="{BB962C8B-B14F-4D97-AF65-F5344CB8AC3E}">
        <p14:creationId xmlns:p14="http://schemas.microsoft.com/office/powerpoint/2010/main" val="82482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bigred@gw:~$ cat wprog1.sh</a:t>
            </a:r>
          </a:p>
          <a:p>
            <a:r>
              <a:rPr lang="en-US" altLang="zh-TW" smtClean="0"/>
              <a:t>#wprog1.sh</a:t>
            </a:r>
          </a:p>
          <a:p>
            <a:r>
              <a:rPr lang="en-US" altLang="zh-TW" smtClean="0"/>
              <a:t>#!/bin/bash</a:t>
            </a:r>
          </a:p>
          <a:p>
            <a:r>
              <a:rPr lang="en-US" altLang="zh-TW" smtClean="0"/>
              <a:t>clear</a:t>
            </a:r>
          </a:p>
          <a:p>
            <a:r>
              <a:rPr lang="en-US" altLang="zh-TW" smtClean="0"/>
              <a:t>echo -e '</a:t>
            </a:r>
          </a:p>
          <a:p>
            <a:r>
              <a:rPr lang="en-US" altLang="zh-TW" smtClean="0"/>
              <a:t>                   </a:t>
            </a:r>
            <a:r>
              <a:rPr lang="zh-TW" altLang="en-US" smtClean="0"/>
              <a:t>選單</a:t>
            </a:r>
          </a:p>
          <a:p>
            <a:r>
              <a:rPr lang="zh-TW" altLang="en-US" smtClean="0"/>
              <a:t>               </a:t>
            </a:r>
            <a:r>
              <a:rPr lang="en-US" altLang="zh-TW" smtClean="0"/>
              <a:t>1.</a:t>
            </a:r>
            <a:r>
              <a:rPr lang="zh-TW" altLang="en-US" smtClean="0"/>
              <a:t>程式</a:t>
            </a:r>
            <a:r>
              <a:rPr lang="en-US" altLang="zh-TW" smtClean="0"/>
              <a:t>1'</a:t>
            </a:r>
          </a:p>
          <a:p>
            <a:r>
              <a:rPr lang="en-US" altLang="zh-TW" smtClean="0"/>
              <a:t>read -p "</a:t>
            </a:r>
            <a:r>
              <a:rPr lang="zh-TW" altLang="en-US" smtClean="0"/>
              <a:t>按任意鍵返回</a:t>
            </a:r>
            <a:r>
              <a:rPr lang="en-US" altLang="zh-TW" smtClean="0"/>
              <a:t>"</a:t>
            </a:r>
            <a:endParaRPr lang="zh-TW" altLang="en-US"/>
          </a:p>
        </p:txBody>
      </p:sp>
      <p:sp>
        <p:nvSpPr>
          <p:cNvPr id="4" name="投影片編號版面配置區 3"/>
          <p:cNvSpPr>
            <a:spLocks noGrp="1"/>
          </p:cNvSpPr>
          <p:nvPr>
            <p:ph type="sldNum" sz="quarter" idx="10"/>
          </p:nvPr>
        </p:nvSpPr>
        <p:spPr/>
        <p:txBody>
          <a:bodyPr/>
          <a:lstStyle/>
          <a:p>
            <a:fld id="{10EFCC49-4B4B-41FF-9B16-43421E44FB5E}" type="slidenum">
              <a:rPr lang="zh-TW" altLang="en-US" smtClean="0"/>
              <a:t>16</a:t>
            </a:fld>
            <a:endParaRPr lang="zh-TW" altLang="en-US"/>
          </a:p>
        </p:txBody>
      </p:sp>
    </p:spTree>
    <p:extLst>
      <p:ext uri="{BB962C8B-B14F-4D97-AF65-F5344CB8AC3E}">
        <p14:creationId xmlns:p14="http://schemas.microsoft.com/office/powerpoint/2010/main" val="63876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mtClean="0"/>
              <a:t>＆ ＞ </a:t>
            </a:r>
            <a:r>
              <a:rPr lang="en-US" altLang="zh-TW" smtClean="0"/>
              <a:t>/ dev / null</a:t>
            </a:r>
            <a:r>
              <a:rPr lang="zh-TW" altLang="en-US" smtClean="0"/>
              <a:t>相當</a:t>
            </a:r>
            <a:r>
              <a:rPr lang="en-US" altLang="zh-TW" smtClean="0"/>
              <a:t>/ dev / null 2  </a:t>
            </a:r>
            <a:r>
              <a:rPr lang="zh-TW" altLang="en-US" smtClean="0"/>
              <a:t>＞＆</a:t>
            </a:r>
            <a:r>
              <a:rPr lang="en-US" altLang="zh-TW" smtClean="0"/>
              <a:t>1</a:t>
            </a:r>
          </a:p>
          <a:p>
            <a:r>
              <a:rPr lang="en-US" altLang="zh-TW" smtClean="0"/>
              <a:t>&amp;&gt;/dev/null </a:t>
            </a:r>
            <a:r>
              <a:rPr lang="zh-TW" altLang="en-US" smtClean="0"/>
              <a:t>＞</a:t>
            </a:r>
          </a:p>
          <a:p>
            <a:endParaRPr lang="zh-TW" altLang="en-US" smtClean="0"/>
          </a:p>
          <a:p>
            <a:r>
              <a:rPr lang="en-US" altLang="zh-TW" smtClean="0"/>
              <a:t>&gt; /dev/null 2&gt;&amp;1” </a:t>
            </a:r>
            <a:r>
              <a:rPr lang="zh-TW" altLang="en-US" smtClean="0"/>
              <a:t>的意思 </a:t>
            </a:r>
            <a:r>
              <a:rPr lang="en-US" altLang="zh-TW" smtClean="0"/>
              <a:t>Sam Tang  16 February 2017  Linux  2 Comments</a:t>
            </a:r>
          </a:p>
          <a:p>
            <a:endParaRPr lang="en-US" altLang="zh-TW" smtClean="0"/>
          </a:p>
          <a:p>
            <a:r>
              <a:rPr lang="en-US" altLang="zh-TW" smtClean="0"/>
              <a:t> </a:t>
            </a:r>
          </a:p>
          <a:p>
            <a:r>
              <a:rPr lang="zh-TW" altLang="en-US" smtClean="0"/>
              <a:t>在 </a:t>
            </a:r>
            <a:r>
              <a:rPr lang="en-US" altLang="zh-TW" smtClean="0"/>
              <a:t>Unix Like </a:t>
            </a:r>
            <a:r>
              <a:rPr lang="zh-TW" altLang="en-US" smtClean="0"/>
              <a:t>環境下用 </a:t>
            </a:r>
            <a:r>
              <a:rPr lang="en-US" altLang="zh-TW" smtClean="0"/>
              <a:t>crontab </a:t>
            </a:r>
            <a:r>
              <a:rPr lang="zh-TW" altLang="en-US" smtClean="0"/>
              <a:t>排程執行指令或 </a:t>
            </a:r>
            <a:r>
              <a:rPr lang="en-US" altLang="zh-TW" smtClean="0"/>
              <a:t>Shell Script </a:t>
            </a:r>
            <a:r>
              <a:rPr lang="zh-TW" altLang="en-US" smtClean="0"/>
              <a:t>時</a:t>
            </a:r>
            <a:r>
              <a:rPr lang="en-US" altLang="zh-TW" smtClean="0"/>
              <a:t>, </a:t>
            </a:r>
            <a:r>
              <a:rPr lang="zh-TW" altLang="en-US" smtClean="0"/>
              <a:t>很多時最後都會加上 “</a:t>
            </a:r>
            <a:r>
              <a:rPr lang="en-US" altLang="zh-TW" smtClean="0"/>
              <a:t>&gt; /dev/null 2&gt;&amp;1”, </a:t>
            </a:r>
            <a:r>
              <a:rPr lang="zh-TW" altLang="en-US" smtClean="0"/>
              <a:t>例如</a:t>
            </a:r>
            <a:r>
              <a:rPr lang="en-US" altLang="zh-TW" smtClean="0"/>
              <a:t>:</a:t>
            </a:r>
          </a:p>
          <a:p>
            <a:endParaRPr lang="en-US" altLang="zh-TW" smtClean="0"/>
          </a:p>
          <a:p>
            <a:r>
              <a:rPr lang="en-US" altLang="zh-TW" smtClean="0"/>
              <a:t>* * * * * /path/to/my-script.sh &gt; /dev/null 2&gt;&amp;1</a:t>
            </a:r>
          </a:p>
          <a:p>
            <a:r>
              <a:rPr lang="zh-TW" altLang="en-US" smtClean="0"/>
              <a:t>以下是對 “</a:t>
            </a:r>
            <a:r>
              <a:rPr lang="en-US" altLang="zh-TW" smtClean="0"/>
              <a:t>&gt; /dev/null 2&gt;&amp;1” </a:t>
            </a:r>
            <a:r>
              <a:rPr lang="zh-TW" altLang="en-US" smtClean="0"/>
              <a:t>分拆的解釋</a:t>
            </a:r>
            <a:r>
              <a:rPr lang="en-US" altLang="zh-TW" smtClean="0"/>
              <a:t>:</a:t>
            </a:r>
          </a:p>
          <a:p>
            <a:endParaRPr lang="en-US" altLang="zh-TW" smtClean="0"/>
          </a:p>
          <a:p>
            <a:r>
              <a:rPr lang="en-US" altLang="zh-TW" smtClean="0"/>
              <a:t>&gt;: </a:t>
            </a:r>
            <a:r>
              <a:rPr lang="zh-TW" altLang="en-US" smtClean="0"/>
              <a:t>是重新導向</a:t>
            </a:r>
            <a:r>
              <a:rPr lang="en-US" altLang="zh-TW" smtClean="0"/>
              <a:t>, </a:t>
            </a:r>
            <a:r>
              <a:rPr lang="zh-TW" altLang="en-US" smtClean="0"/>
              <a:t>例如將指令的執行結果寫入到檔案</a:t>
            </a:r>
            <a:r>
              <a:rPr lang="en-US" altLang="zh-TW" smtClean="0"/>
              <a:t>, </a:t>
            </a:r>
            <a:r>
              <a:rPr lang="zh-TW" altLang="en-US" smtClean="0"/>
              <a:t>而以上的例子是將 </a:t>
            </a:r>
            <a:r>
              <a:rPr lang="en-US" altLang="zh-TW" smtClean="0"/>
              <a:t>/path/to/my-script.sh </a:t>
            </a:r>
            <a:r>
              <a:rPr lang="zh-TW" altLang="en-US" smtClean="0"/>
              <a:t>的執行結果重新導向到 </a:t>
            </a:r>
            <a:r>
              <a:rPr lang="en-US" altLang="zh-TW" smtClean="0"/>
              <a:t>/dev/null.</a:t>
            </a:r>
          </a:p>
          <a:p>
            <a:endParaRPr lang="en-US" altLang="zh-TW" smtClean="0"/>
          </a:p>
          <a:p>
            <a:r>
              <a:rPr lang="en-US" altLang="zh-TW" smtClean="0"/>
              <a:t>/dev/null: /dev/null </a:t>
            </a:r>
            <a:r>
              <a:rPr lang="zh-TW" altLang="en-US" smtClean="0"/>
              <a:t>在 </a:t>
            </a:r>
            <a:r>
              <a:rPr lang="en-US" altLang="zh-TW" smtClean="0"/>
              <a:t>Unix </a:t>
            </a:r>
            <a:r>
              <a:rPr lang="zh-TW" altLang="en-US" smtClean="0"/>
              <a:t>或 </a:t>
            </a:r>
            <a:r>
              <a:rPr lang="en-US" altLang="zh-TW" smtClean="0"/>
              <a:t>Linux </a:t>
            </a:r>
            <a:r>
              <a:rPr lang="zh-TW" altLang="en-US" smtClean="0"/>
              <a:t>就像黑洞</a:t>
            </a:r>
            <a:r>
              <a:rPr lang="en-US" altLang="zh-TW" smtClean="0"/>
              <a:t>, </a:t>
            </a:r>
            <a:r>
              <a:rPr lang="zh-TW" altLang="en-US" smtClean="0"/>
              <a:t>會將任何導入的東西吃掉</a:t>
            </a:r>
            <a:r>
              <a:rPr lang="en-US" altLang="zh-TW" smtClean="0"/>
              <a:t>, </a:t>
            </a:r>
            <a:r>
              <a:rPr lang="zh-TW" altLang="en-US" smtClean="0"/>
              <a:t>簡單來說就是程式會照常執行</a:t>
            </a:r>
            <a:r>
              <a:rPr lang="en-US" altLang="zh-TW" smtClean="0"/>
              <a:t>, </a:t>
            </a:r>
            <a:r>
              <a:rPr lang="zh-TW" altLang="en-US" smtClean="0"/>
              <a:t>但不會輸出任何執行結果</a:t>
            </a:r>
            <a:r>
              <a:rPr lang="en-US" altLang="zh-TW" smtClean="0"/>
              <a:t>.</a:t>
            </a:r>
          </a:p>
          <a:p>
            <a:endParaRPr lang="en-US" altLang="zh-TW" smtClean="0"/>
          </a:p>
          <a:p>
            <a:endParaRPr lang="en-US" altLang="zh-TW" smtClean="0"/>
          </a:p>
          <a:p>
            <a:r>
              <a:rPr lang="en-US" altLang="zh-TW" smtClean="0"/>
              <a:t> </a:t>
            </a:r>
          </a:p>
          <a:p>
            <a:r>
              <a:rPr lang="en-US" altLang="zh-TW" smtClean="0"/>
              <a:t>2: </a:t>
            </a:r>
            <a:r>
              <a:rPr lang="zh-TW" altLang="en-US" smtClean="0"/>
              <a:t>系統將標準輸入</a:t>
            </a:r>
            <a:r>
              <a:rPr lang="en-US" altLang="zh-TW" smtClean="0"/>
              <a:t>/</a:t>
            </a:r>
            <a:r>
              <a:rPr lang="zh-TW" altLang="en-US" smtClean="0"/>
              <a:t>輸出分成三個</a:t>
            </a:r>
            <a:r>
              <a:rPr lang="en-US" altLang="zh-TW" smtClean="0"/>
              <a:t>, </a:t>
            </a:r>
            <a:r>
              <a:rPr lang="zh-TW" altLang="en-US" smtClean="0"/>
              <a:t>分別是 </a:t>
            </a:r>
            <a:r>
              <a:rPr lang="en-US" altLang="zh-TW" smtClean="0"/>
              <a:t>stdin (fd </a:t>
            </a:r>
            <a:r>
              <a:rPr lang="zh-TW" altLang="en-US" smtClean="0"/>
              <a:t>是 </a:t>
            </a:r>
            <a:r>
              <a:rPr lang="en-US" altLang="zh-TW" smtClean="0"/>
              <a:t>0), stdout (fd </a:t>
            </a:r>
            <a:r>
              <a:rPr lang="zh-TW" altLang="en-US" smtClean="0"/>
              <a:t>是 </a:t>
            </a:r>
            <a:r>
              <a:rPr lang="en-US" altLang="zh-TW" smtClean="0"/>
              <a:t>1), </a:t>
            </a:r>
            <a:r>
              <a:rPr lang="zh-TW" altLang="en-US" smtClean="0"/>
              <a:t>及 </a:t>
            </a:r>
            <a:r>
              <a:rPr lang="en-US" altLang="zh-TW" smtClean="0"/>
              <a:t>stderr (fd </a:t>
            </a:r>
            <a:r>
              <a:rPr lang="zh-TW" altLang="en-US" smtClean="0"/>
              <a:t>是 </a:t>
            </a:r>
            <a:r>
              <a:rPr lang="en-US" altLang="zh-TW" smtClean="0"/>
              <a:t>2), </a:t>
            </a:r>
            <a:r>
              <a:rPr lang="zh-TW" altLang="en-US" smtClean="0"/>
              <a:t>在這裡 </a:t>
            </a:r>
            <a:r>
              <a:rPr lang="en-US" altLang="zh-TW" smtClean="0"/>
              <a:t>2 </a:t>
            </a:r>
            <a:r>
              <a:rPr lang="zh-TW" altLang="en-US" smtClean="0"/>
              <a:t>代表標準錯誤輸出 </a:t>
            </a:r>
            <a:r>
              <a:rPr lang="en-US" altLang="zh-TW" smtClean="0"/>
              <a:t>stderr.</a:t>
            </a:r>
          </a:p>
          <a:p>
            <a:r>
              <a:rPr lang="en-US" altLang="zh-TW" smtClean="0"/>
              <a:t>File Descriptor</a:t>
            </a:r>
          </a:p>
          <a:p>
            <a:r>
              <a:rPr lang="zh-TW" altLang="en-US" smtClean="0"/>
              <a:t>　　檔案必須先開啟後才能進行讀寫操作，開啟檔案後會回傳一個 </a:t>
            </a:r>
            <a:r>
              <a:rPr lang="en-US" altLang="zh-TW" smtClean="0"/>
              <a:t>File Descriptor (</a:t>
            </a:r>
            <a:r>
              <a:rPr lang="zh-TW" altLang="en-US" smtClean="0"/>
              <a:t>檔案描述器、簡稱 </a:t>
            </a:r>
            <a:r>
              <a:rPr lang="en-US" altLang="zh-TW" smtClean="0"/>
              <a:t>fd)</a:t>
            </a:r>
            <a:r>
              <a:rPr lang="zh-TW" altLang="en-US" smtClean="0"/>
              <a:t>，之後的所有操作都會需要 </a:t>
            </a:r>
            <a:r>
              <a:rPr lang="en-US" altLang="zh-TW" smtClean="0"/>
              <a:t>fd </a:t>
            </a:r>
            <a:r>
              <a:rPr lang="zh-TW" altLang="en-US" smtClean="0"/>
              <a:t>作為參數。除非每個行程明確將其關閉，否則行程至少會開啟 </a:t>
            </a:r>
            <a:r>
              <a:rPr lang="en-US" altLang="zh-TW" smtClean="0"/>
              <a:t>3 </a:t>
            </a:r>
            <a:r>
              <a:rPr lang="zh-TW" altLang="en-US" smtClean="0"/>
              <a:t>個 </a:t>
            </a:r>
            <a:r>
              <a:rPr lang="en-US" altLang="zh-TW" smtClean="0"/>
              <a:t>fd</a:t>
            </a:r>
            <a:r>
              <a:rPr lang="zh-TW" altLang="en-US" smtClean="0"/>
              <a:t>，分別是 </a:t>
            </a:r>
            <a:r>
              <a:rPr lang="en-US" altLang="zh-TW" smtClean="0"/>
              <a:t>stdin(0), stdout(1) </a:t>
            </a:r>
            <a:r>
              <a:rPr lang="zh-TW" altLang="en-US" smtClean="0"/>
              <a:t>及 </a:t>
            </a:r>
            <a:r>
              <a:rPr lang="en-US" altLang="zh-TW" smtClean="0"/>
              <a:t>stderr(2)</a:t>
            </a:r>
            <a:r>
              <a:rPr lang="zh-TW" altLang="en-US" smtClean="0"/>
              <a:t>，實際使用這三個 </a:t>
            </a:r>
            <a:r>
              <a:rPr lang="en-US" altLang="zh-TW" smtClean="0"/>
              <a:t>fd </a:t>
            </a:r>
            <a:r>
              <a:rPr lang="zh-TW" altLang="en-US" smtClean="0"/>
              <a:t>時不需直接用 </a:t>
            </a:r>
            <a:r>
              <a:rPr lang="en-US" altLang="zh-TW" smtClean="0"/>
              <a:t>0 ~ 2 </a:t>
            </a:r>
            <a:r>
              <a:rPr lang="zh-TW" altLang="en-US" smtClean="0"/>
              <a:t>整數值</a:t>
            </a:r>
          </a:p>
          <a:p>
            <a:r>
              <a:rPr lang="en-US" altLang="zh-TW" smtClean="0"/>
              <a:t>unistd.h </a:t>
            </a:r>
            <a:r>
              <a:rPr lang="zh-TW" altLang="en-US" smtClean="0"/>
              <a:t>有預先定義好的 </a:t>
            </a:r>
            <a:r>
              <a:rPr lang="en-US" altLang="zh-TW" smtClean="0"/>
              <a:t>STDIN_FILENO, STDOUT_FILENO </a:t>
            </a:r>
            <a:r>
              <a:rPr lang="zh-TW" altLang="en-US" smtClean="0"/>
              <a:t>及 </a:t>
            </a:r>
            <a:r>
              <a:rPr lang="en-US" altLang="zh-TW" smtClean="0"/>
              <a:t>STDERR_FILENO</a:t>
            </a:r>
            <a:r>
              <a:rPr lang="zh-TW" altLang="en-US" smtClean="0"/>
              <a:t>。</a:t>
            </a:r>
          </a:p>
          <a:p>
            <a:r>
              <a:rPr lang="zh-TW" altLang="en-US" smtClean="0"/>
              <a:t>在 </a:t>
            </a:r>
            <a:r>
              <a:rPr lang="en-US" altLang="zh-TW" smtClean="0"/>
              <a:t>Linux </a:t>
            </a:r>
            <a:r>
              <a:rPr lang="zh-TW" altLang="en-US" smtClean="0"/>
              <a:t>或其他 </a:t>
            </a:r>
            <a:r>
              <a:rPr lang="en-US" altLang="zh-TW" smtClean="0"/>
              <a:t>Unix-Based </a:t>
            </a:r>
            <a:r>
              <a:rPr lang="zh-TW" altLang="en-US" smtClean="0"/>
              <a:t>的系統中</a:t>
            </a:r>
            <a:r>
              <a:rPr lang="en-US" altLang="zh-TW" smtClean="0"/>
              <a:t>, C </a:t>
            </a:r>
            <a:r>
              <a:rPr lang="zh-TW" altLang="en-US" smtClean="0"/>
              <a:t>語言是最主要的語言</a:t>
            </a:r>
            <a:r>
              <a:rPr lang="en-US" altLang="zh-TW" smtClean="0"/>
              <a:t>. </a:t>
            </a:r>
            <a:r>
              <a:rPr lang="zh-TW" altLang="en-US" smtClean="0"/>
              <a:t>在 </a:t>
            </a:r>
            <a:r>
              <a:rPr lang="en-US" altLang="zh-TW" smtClean="0"/>
              <a:t>C </a:t>
            </a:r>
            <a:r>
              <a:rPr lang="zh-TW" altLang="en-US" smtClean="0"/>
              <a:t>語言中關於檔案的功能大部份都透過 </a:t>
            </a:r>
            <a:r>
              <a:rPr lang="en-US" altLang="zh-TW" smtClean="0"/>
              <a:t>Standard I/O Library </a:t>
            </a:r>
            <a:r>
              <a:rPr lang="zh-TW" altLang="en-US" smtClean="0"/>
              <a:t>來完成 </a:t>
            </a:r>
            <a:r>
              <a:rPr lang="en-US" altLang="zh-TW" smtClean="0"/>
              <a:t>(</a:t>
            </a:r>
            <a:r>
              <a:rPr lang="zh-TW" altLang="en-US" smtClean="0"/>
              <a:t>也就是最常見的 </a:t>
            </a:r>
            <a:r>
              <a:rPr lang="en-US" altLang="zh-TW" smtClean="0"/>
              <a:t>printf </a:t>
            </a:r>
            <a:r>
              <a:rPr lang="zh-TW" altLang="en-US" smtClean="0"/>
              <a:t>和 </a:t>
            </a:r>
            <a:r>
              <a:rPr lang="en-US" altLang="zh-TW" smtClean="0"/>
              <a:t>scanf </a:t>
            </a:r>
            <a:r>
              <a:rPr lang="zh-TW" altLang="en-US" smtClean="0"/>
              <a:t>等 </a:t>
            </a:r>
            <a:r>
              <a:rPr lang="en-US" altLang="zh-TW" smtClean="0"/>
              <a:t>function). </a:t>
            </a:r>
            <a:r>
              <a:rPr lang="zh-TW" altLang="en-US" smtClean="0"/>
              <a:t>在此我們要介紹的是更低階的檔案功能</a:t>
            </a:r>
            <a:r>
              <a:rPr lang="en-US" altLang="zh-TW" smtClean="0"/>
              <a:t>, </a:t>
            </a:r>
            <a:r>
              <a:rPr lang="zh-TW" altLang="en-US" smtClean="0"/>
              <a:t>一般稱之為 </a:t>
            </a:r>
            <a:r>
              <a:rPr lang="en-US" altLang="zh-TW" smtClean="0"/>
              <a:t>File I/O, </a:t>
            </a:r>
            <a:r>
              <a:rPr lang="zh-TW" altLang="en-US" smtClean="0"/>
              <a:t>這些功能都是直接作系統呼叫</a:t>
            </a:r>
            <a:r>
              <a:rPr lang="en-US" altLang="zh-TW" smtClean="0"/>
              <a:t>. </a:t>
            </a:r>
            <a:r>
              <a:rPr lang="zh-TW" altLang="en-US" smtClean="0"/>
              <a:t>在 </a:t>
            </a:r>
            <a:r>
              <a:rPr lang="en-US" altLang="zh-TW" smtClean="0"/>
              <a:t>File I/O, </a:t>
            </a:r>
            <a:r>
              <a:rPr lang="zh-TW" altLang="en-US" smtClean="0"/>
              <a:t>開啟檔案是使用 </a:t>
            </a:r>
            <a:r>
              <a:rPr lang="en-US" altLang="zh-TW" smtClean="0"/>
              <a:t>open </a:t>
            </a:r>
            <a:r>
              <a:rPr lang="zh-TW" altLang="en-US" smtClean="0"/>
              <a:t>這個 </a:t>
            </a:r>
            <a:r>
              <a:rPr lang="en-US" altLang="zh-TW" smtClean="0"/>
              <a:t>function (</a:t>
            </a:r>
            <a:r>
              <a:rPr lang="zh-TW" altLang="en-US" smtClean="0"/>
              <a:t>在</a:t>
            </a:r>
            <a:r>
              <a:rPr lang="en-US" altLang="zh-TW" smtClean="0"/>
              <a:t>Standard I/O </a:t>
            </a:r>
            <a:r>
              <a:rPr lang="zh-TW" altLang="en-US" smtClean="0"/>
              <a:t>是使用 </a:t>
            </a:r>
            <a:r>
              <a:rPr lang="en-US" altLang="zh-TW" smtClean="0"/>
              <a:t>fopen). </a:t>
            </a:r>
            <a:r>
              <a:rPr lang="zh-TW" altLang="en-US" smtClean="0"/>
              <a:t>開檔成功後系統會傳回一個叫做 </a:t>
            </a:r>
            <a:r>
              <a:rPr lang="en-US" altLang="zh-TW" smtClean="0"/>
              <a:t>File Descriptor (FD) </a:t>
            </a:r>
            <a:r>
              <a:rPr lang="zh-TW" altLang="en-US" smtClean="0"/>
              <a:t>的整數</a:t>
            </a:r>
            <a:r>
              <a:rPr lang="en-US" altLang="zh-TW" smtClean="0"/>
              <a:t>, </a:t>
            </a:r>
            <a:r>
              <a:rPr lang="zh-TW" altLang="en-US" smtClean="0"/>
              <a:t>後續關於這個檔案的動作及功能都要使用這個 </a:t>
            </a:r>
            <a:r>
              <a:rPr lang="en-US" altLang="zh-TW" smtClean="0"/>
              <a:t>FD, </a:t>
            </a:r>
            <a:r>
              <a:rPr lang="zh-TW" altLang="en-US" smtClean="0"/>
              <a:t>如檔案讀寫等</a:t>
            </a:r>
            <a:r>
              <a:rPr lang="en-US" altLang="zh-TW" smtClean="0"/>
              <a:t>, </a:t>
            </a:r>
            <a:r>
              <a:rPr lang="zh-TW" altLang="en-US" smtClean="0"/>
              <a:t>都要傳入這個</a:t>
            </a:r>
            <a:r>
              <a:rPr lang="en-US" altLang="zh-TW" smtClean="0"/>
              <a:t>FD</a:t>
            </a:r>
            <a:r>
              <a:rPr lang="zh-TW" altLang="en-US" smtClean="0"/>
              <a:t>當做參數</a:t>
            </a:r>
            <a:r>
              <a:rPr lang="en-US" altLang="zh-TW" smtClean="0"/>
              <a:t>.  FD </a:t>
            </a:r>
            <a:r>
              <a:rPr lang="zh-TW" altLang="en-US" smtClean="0"/>
              <a:t>基本上是一個</a:t>
            </a:r>
            <a:r>
              <a:rPr lang="en-US" altLang="zh-TW" smtClean="0"/>
              <a:t>Index, </a:t>
            </a:r>
            <a:r>
              <a:rPr lang="zh-TW" altLang="en-US" smtClean="0"/>
              <a:t>而 </a:t>
            </a:r>
            <a:r>
              <a:rPr lang="en-US" altLang="zh-TW" smtClean="0"/>
              <a:t>FD </a:t>
            </a:r>
            <a:r>
              <a:rPr lang="zh-TW" altLang="en-US" smtClean="0"/>
              <a:t>也是檔案系統的資料結構中</a:t>
            </a:r>
            <a:r>
              <a:rPr lang="en-US" altLang="zh-TW" smtClean="0"/>
              <a:t>, </a:t>
            </a:r>
            <a:r>
              <a:rPr lang="zh-TW" altLang="en-US" smtClean="0"/>
              <a:t>唯一使用者程式能夠看到的部份</a:t>
            </a:r>
            <a:r>
              <a:rPr lang="en-US" altLang="zh-TW" smtClean="0"/>
              <a:t>. </a:t>
            </a:r>
          </a:p>
          <a:p>
            <a:r>
              <a:rPr lang="en-US" altLang="zh-TW" smtClean="0"/>
              <a:t>&gt;: </a:t>
            </a:r>
            <a:r>
              <a:rPr lang="zh-TW" altLang="en-US" smtClean="0"/>
              <a:t>重新導向</a:t>
            </a:r>
            <a:r>
              <a:rPr lang="en-US" altLang="zh-TW" smtClean="0"/>
              <a:t>.</a:t>
            </a:r>
          </a:p>
          <a:p>
            <a:endParaRPr lang="en-US" altLang="zh-TW" smtClean="0"/>
          </a:p>
          <a:p>
            <a:r>
              <a:rPr lang="en-US" altLang="zh-TW" smtClean="0"/>
              <a:t>&amp;: </a:t>
            </a:r>
            <a:r>
              <a:rPr lang="zh-TW" altLang="en-US" smtClean="0"/>
              <a:t>設定使用 </a:t>
            </a:r>
            <a:r>
              <a:rPr lang="en-US" altLang="zh-TW" smtClean="0"/>
              <a:t>fd </a:t>
            </a:r>
            <a:r>
              <a:rPr lang="zh-TW" altLang="en-US" smtClean="0"/>
              <a:t>代號</a:t>
            </a:r>
            <a:r>
              <a:rPr lang="en-US" altLang="zh-TW" smtClean="0"/>
              <a:t>, </a:t>
            </a:r>
            <a:r>
              <a:rPr lang="zh-TW" altLang="en-US" smtClean="0"/>
              <a:t>如果 “</a:t>
            </a:r>
            <a:r>
              <a:rPr lang="en-US" altLang="zh-TW" smtClean="0"/>
              <a:t>&gt; dev/null 2&gt;&amp;1” </a:t>
            </a:r>
            <a:r>
              <a:rPr lang="zh-TW" altLang="en-US" smtClean="0"/>
              <a:t>沒有加上 “</a:t>
            </a:r>
            <a:r>
              <a:rPr lang="en-US" altLang="zh-TW" smtClean="0"/>
              <a:t>&amp;”, </a:t>
            </a:r>
            <a:r>
              <a:rPr lang="zh-TW" altLang="en-US" smtClean="0"/>
              <a:t>會視後面的 “</a:t>
            </a:r>
            <a:r>
              <a:rPr lang="en-US" altLang="zh-TW" smtClean="0"/>
              <a:t>1” </a:t>
            </a:r>
            <a:r>
              <a:rPr lang="zh-TW" altLang="en-US" smtClean="0"/>
              <a:t>為檔案名稱</a:t>
            </a:r>
            <a:r>
              <a:rPr lang="en-US" altLang="zh-TW" smtClean="0"/>
              <a:t>, </a:t>
            </a:r>
            <a:r>
              <a:rPr lang="zh-TW" altLang="en-US" smtClean="0"/>
              <a:t>而不是 </a:t>
            </a:r>
            <a:r>
              <a:rPr lang="en-US" altLang="zh-TW" smtClean="0"/>
              <a:t>fd.</a:t>
            </a:r>
          </a:p>
          <a:p>
            <a:endParaRPr lang="en-US" altLang="zh-TW" smtClean="0"/>
          </a:p>
          <a:p>
            <a:r>
              <a:rPr lang="en-US" altLang="zh-TW" smtClean="0"/>
              <a:t>1: fd </a:t>
            </a:r>
            <a:r>
              <a:rPr lang="zh-TW" altLang="en-US" smtClean="0"/>
              <a:t>的標準輸出 </a:t>
            </a:r>
            <a:r>
              <a:rPr lang="en-US" altLang="zh-TW" smtClean="0"/>
              <a:t>stdout.</a:t>
            </a:r>
          </a:p>
          <a:p>
            <a:endParaRPr lang="en-US" altLang="zh-TW" smtClean="0"/>
          </a:p>
          <a:p>
            <a:r>
              <a:rPr lang="zh-TW" altLang="en-US" smtClean="0"/>
              <a:t>簡單來說</a:t>
            </a:r>
            <a:r>
              <a:rPr lang="en-US" altLang="zh-TW" smtClean="0"/>
              <a:t>, “&gt; /dev/null 2&gt;&amp;1” </a:t>
            </a:r>
            <a:r>
              <a:rPr lang="zh-TW" altLang="en-US" smtClean="0"/>
              <a:t>的意思</a:t>
            </a:r>
            <a:r>
              <a:rPr lang="en-US" altLang="zh-TW" smtClean="0"/>
              <a:t>, </a:t>
            </a:r>
            <a:r>
              <a:rPr lang="zh-TW" altLang="en-US" smtClean="0"/>
              <a:t>是將左邊程式的所有標準輸出 </a:t>
            </a:r>
            <a:r>
              <a:rPr lang="en-US" altLang="zh-TW" smtClean="0"/>
              <a:t>stdout, </a:t>
            </a:r>
            <a:r>
              <a:rPr lang="zh-TW" altLang="en-US" smtClean="0"/>
              <a:t>及標準錯誤輸出 </a:t>
            </a:r>
            <a:r>
              <a:rPr lang="en-US" altLang="zh-TW" smtClean="0"/>
              <a:t>stderr </a:t>
            </a:r>
            <a:r>
              <a:rPr lang="zh-TW" altLang="en-US" smtClean="0"/>
              <a:t>導向到 </a:t>
            </a:r>
            <a:r>
              <a:rPr lang="en-US" altLang="zh-TW" smtClean="0"/>
              <a:t>/dev/null, </a:t>
            </a:r>
            <a:r>
              <a:rPr lang="zh-TW" altLang="en-US" smtClean="0"/>
              <a:t>即左邊的程式只會執行</a:t>
            </a:r>
            <a:r>
              <a:rPr lang="en-US" altLang="zh-TW" smtClean="0"/>
              <a:t>, </a:t>
            </a:r>
            <a:r>
              <a:rPr lang="zh-TW" altLang="en-US" smtClean="0"/>
              <a:t>而不會輸出任何程式執行的結果。</a:t>
            </a:r>
          </a:p>
          <a:p>
            <a:endParaRPr lang="zh-TW" altLang="en-US" smtClean="0"/>
          </a:p>
          <a:p>
            <a:endParaRPr lang="zh-TW" altLang="en-US" smtClean="0"/>
          </a:p>
          <a:p>
            <a:r>
              <a:rPr lang="en-US" altLang="zh-TW" smtClean="0"/>
              <a:t>&gt;&gt;&gt;</a:t>
            </a:r>
            <a:r>
              <a:rPr lang="zh-TW" altLang="en-US" smtClean="0"/>
              <a:t>什麼是</a:t>
            </a:r>
            <a:r>
              <a:rPr lang="en-US" altLang="zh-TW" smtClean="0"/>
              <a:t>/ dev / null</a:t>
            </a:r>
            <a:r>
              <a:rPr lang="zh-TW" altLang="en-US" smtClean="0"/>
              <a:t>以及如何使用它</a:t>
            </a:r>
          </a:p>
          <a:p>
            <a:r>
              <a:rPr lang="en-US" altLang="zh-TW" smtClean="0"/>
              <a:t>https://linuxhint.com/what_is_dev_null/</a:t>
            </a:r>
          </a:p>
          <a:p>
            <a:r>
              <a:rPr lang="zh-TW" altLang="en-US" smtClean="0"/>
              <a:t>這樣的示例之一是</a:t>
            </a:r>
            <a:r>
              <a:rPr lang="en-US" altLang="zh-TW" smtClean="0"/>
              <a:t>/ dev / null</a:t>
            </a:r>
            <a:r>
              <a:rPr lang="zh-TW" altLang="en-US" smtClean="0"/>
              <a:t>。這是每個</a:t>
            </a:r>
            <a:r>
              <a:rPr lang="en-US" altLang="zh-TW" smtClean="0"/>
              <a:t>Linux</a:t>
            </a:r>
            <a:r>
              <a:rPr lang="zh-TW" altLang="en-US" smtClean="0"/>
              <a:t>系統中都存在的特殊文件。但是，與大多數其他虛擬文件不同，它不是用於讀取而是用於寫入。您寫到</a:t>
            </a:r>
            <a:r>
              <a:rPr lang="en-US" altLang="zh-TW" smtClean="0"/>
              <a:t>/ dev / null</a:t>
            </a:r>
            <a:r>
              <a:rPr lang="zh-TW" altLang="en-US" smtClean="0"/>
              <a:t>的任何內容都將被丟棄，並被遺忘到空白中。在</a:t>
            </a:r>
            <a:r>
              <a:rPr lang="en-US" altLang="zh-TW" smtClean="0"/>
              <a:t>UNIX</a:t>
            </a:r>
            <a:r>
              <a:rPr lang="zh-TW" altLang="en-US" smtClean="0"/>
              <a:t>系統中，它被稱為空設備。</a:t>
            </a:r>
          </a:p>
          <a:p>
            <a:r>
              <a:rPr lang="zh-TW" altLang="en-US" smtClean="0"/>
              <a:t>我們需要了解文件描述符。在</a:t>
            </a:r>
            <a:r>
              <a:rPr lang="en-US" altLang="zh-TW" smtClean="0"/>
              <a:t>UNIX</a:t>
            </a:r>
            <a:r>
              <a:rPr lang="zh-TW" altLang="en-US" smtClean="0"/>
              <a:t>生態系統中，這些是分配給文件的整數值。兩個標準輸出（文件描述符</a:t>
            </a:r>
            <a:r>
              <a:rPr lang="en-US" altLang="zh-TW" smtClean="0"/>
              <a:t>= 1</a:t>
            </a:r>
            <a:r>
              <a:rPr lang="zh-TW" altLang="en-US" smtClean="0"/>
              <a:t>）和標準錯誤（文件描述符</a:t>
            </a:r>
            <a:r>
              <a:rPr lang="en-US" altLang="zh-TW" smtClean="0"/>
              <a:t>= 2</a:t>
            </a:r>
            <a:r>
              <a:rPr lang="zh-TW" altLang="en-US" smtClean="0"/>
              <a:t>）具有特定的文件描述符。使用文件描述符（在這種情況下為</a:t>
            </a:r>
            <a:r>
              <a:rPr lang="en-US" altLang="zh-TW" smtClean="0"/>
              <a:t>1</a:t>
            </a:r>
            <a:r>
              <a:rPr lang="zh-TW" altLang="en-US" smtClean="0"/>
              <a:t>和</a:t>
            </a:r>
            <a:r>
              <a:rPr lang="en-US" altLang="zh-TW" smtClean="0"/>
              <a:t>2</a:t>
            </a:r>
            <a:r>
              <a:rPr lang="zh-TW" altLang="en-US" smtClean="0"/>
              <a:t>），我們可以將</a:t>
            </a:r>
            <a:r>
              <a:rPr lang="en-US" altLang="zh-TW" smtClean="0"/>
              <a:t>stdout</a:t>
            </a:r>
            <a:r>
              <a:rPr lang="zh-TW" altLang="en-US" smtClean="0"/>
              <a:t>和</a:t>
            </a:r>
            <a:r>
              <a:rPr lang="en-US" altLang="zh-TW" smtClean="0"/>
              <a:t>stderr</a:t>
            </a:r>
            <a:r>
              <a:rPr lang="zh-TW" altLang="en-US" smtClean="0"/>
              <a:t>重定向到其他文件。</a:t>
            </a:r>
          </a:p>
          <a:p>
            <a:endParaRPr lang="zh-TW" altLang="en-US" smtClean="0"/>
          </a:p>
          <a:p>
            <a:r>
              <a:rPr lang="zh-TW" altLang="en-US" smtClean="0"/>
              <a:t>首先，以下示例將</a:t>
            </a:r>
            <a:r>
              <a:rPr lang="en-US" altLang="zh-TW" smtClean="0"/>
              <a:t>echo</a:t>
            </a:r>
            <a:r>
              <a:rPr lang="zh-TW" altLang="en-US" smtClean="0"/>
              <a:t>命令的標準輸出重定向到文本文件。在這裡，我們沒有指定文件描述符。如果未指定，</a:t>
            </a:r>
            <a:r>
              <a:rPr lang="en-US" altLang="zh-TW" smtClean="0"/>
              <a:t>bash</a:t>
            </a:r>
            <a:r>
              <a:rPr lang="zh-TW" altLang="en-US" smtClean="0"/>
              <a:t>將默認使用</a:t>
            </a:r>
            <a:r>
              <a:rPr lang="en-US" altLang="zh-TW" smtClean="0"/>
              <a:t>stdout</a:t>
            </a:r>
            <a:r>
              <a:rPr lang="zh-TW" altLang="en-US" smtClean="0"/>
              <a:t>。</a:t>
            </a:r>
          </a:p>
          <a:p>
            <a:endParaRPr lang="zh-TW" altLang="en-US" smtClean="0"/>
          </a:p>
          <a:p>
            <a:r>
              <a:rPr lang="zh-TW" altLang="en-US" smtClean="0"/>
              <a:t>在以下示例中，我們將對</a:t>
            </a:r>
            <a:r>
              <a:rPr lang="en-US" altLang="zh-TW" smtClean="0"/>
              <a:t>Google</a:t>
            </a:r>
            <a:r>
              <a:rPr lang="zh-TW" altLang="en-US" smtClean="0"/>
              <a:t>進行</a:t>
            </a:r>
            <a:r>
              <a:rPr lang="en-US" altLang="zh-TW" smtClean="0"/>
              <a:t>ping</a:t>
            </a:r>
            <a:r>
              <a:rPr lang="zh-TW" altLang="en-US" smtClean="0"/>
              <a:t>操作。</a:t>
            </a:r>
          </a:p>
          <a:p>
            <a:endParaRPr lang="zh-TW" altLang="en-US" smtClean="0"/>
          </a:p>
          <a:p>
            <a:r>
              <a:rPr lang="en-US" altLang="zh-TW" smtClean="0"/>
              <a:t>$ ping google.com</a:t>
            </a:r>
          </a:p>
          <a:p>
            <a:endParaRPr lang="en-US" altLang="zh-TW" smtClean="0"/>
          </a:p>
          <a:p>
            <a:endParaRPr lang="en-US" altLang="zh-TW" smtClean="0"/>
          </a:p>
          <a:p>
            <a:endParaRPr lang="en-US" altLang="zh-TW" smtClean="0"/>
          </a:p>
          <a:p>
            <a:r>
              <a:rPr lang="zh-TW" altLang="en-US" smtClean="0"/>
              <a:t>但是，我們不希望看到所有成功的</a:t>
            </a:r>
            <a:r>
              <a:rPr lang="en-US" altLang="zh-TW" smtClean="0"/>
              <a:t>ping</a:t>
            </a:r>
            <a:r>
              <a:rPr lang="zh-TW" altLang="en-US" smtClean="0"/>
              <a:t>結果。取而代之的是，我們只想在</a:t>
            </a:r>
            <a:r>
              <a:rPr lang="en-US" altLang="zh-TW" smtClean="0"/>
              <a:t>ping</a:t>
            </a:r>
            <a:r>
              <a:rPr lang="zh-TW" altLang="en-US" smtClean="0"/>
              <a:t>無法到達</a:t>
            </a:r>
            <a:r>
              <a:rPr lang="en-US" altLang="zh-TW" smtClean="0"/>
              <a:t>Google</a:t>
            </a:r>
            <a:r>
              <a:rPr lang="zh-TW" altLang="en-US" smtClean="0"/>
              <a:t>時關注錯誤。我們該怎麼做？</a:t>
            </a:r>
          </a:p>
          <a:p>
            <a:endParaRPr lang="zh-TW" altLang="en-US" smtClean="0"/>
          </a:p>
          <a:p>
            <a:r>
              <a:rPr lang="en-US" altLang="zh-TW" smtClean="0"/>
              <a:t>$ ping google.com 1 &gt; / dev / null</a:t>
            </a:r>
          </a:p>
          <a:p>
            <a:endParaRPr lang="en-US" altLang="zh-TW" smtClean="0"/>
          </a:p>
          <a:p>
            <a:endParaRPr lang="en-US" altLang="zh-TW" smtClean="0"/>
          </a:p>
          <a:p>
            <a:r>
              <a:rPr lang="zh-TW" altLang="en-US" smtClean="0"/>
              <a:t>在這裡，</a:t>
            </a:r>
            <a:r>
              <a:rPr lang="en-US" altLang="zh-TW" smtClean="0"/>
              <a:t>stdout</a:t>
            </a:r>
            <a:r>
              <a:rPr lang="zh-TW" altLang="en-US" smtClean="0"/>
              <a:t>的內容被轉儲到</a:t>
            </a:r>
            <a:r>
              <a:rPr lang="en-US" altLang="zh-TW" smtClean="0"/>
              <a:t>/ dev / null</a:t>
            </a:r>
            <a:r>
              <a:rPr lang="zh-TW" altLang="en-US" smtClean="0"/>
              <a:t>，僅留下錯誤。</a:t>
            </a:r>
          </a:p>
          <a:p>
            <a:endParaRPr lang="zh-TW" altLang="en-US" smtClean="0"/>
          </a:p>
          <a:p>
            <a:r>
              <a:rPr lang="zh-TW" altLang="en-US" smtClean="0"/>
              <a:t>將所有輸出重定向到</a:t>
            </a:r>
            <a:r>
              <a:rPr lang="en-US" altLang="zh-TW" smtClean="0"/>
              <a:t>/ dev / null</a:t>
            </a:r>
          </a:p>
          <a:p>
            <a:r>
              <a:rPr lang="zh-TW" altLang="en-US" smtClean="0"/>
              <a:t>在某些情況下，輸出可能根本沒有用。使用重定向，我們可以將所有輸出轉儲到</a:t>
            </a:r>
            <a:r>
              <a:rPr lang="en-US" altLang="zh-TW" smtClean="0"/>
              <a:t>void</a:t>
            </a:r>
            <a:r>
              <a:rPr lang="zh-TW" altLang="en-US" smtClean="0"/>
              <a:t>中。</a:t>
            </a:r>
          </a:p>
          <a:p>
            <a:endParaRPr lang="zh-TW" altLang="en-US" smtClean="0"/>
          </a:p>
          <a:p>
            <a:r>
              <a:rPr lang="en-US" altLang="zh-TW" smtClean="0"/>
              <a:t>$ grep -r hello / sys / &gt; / dev / null 2 &gt;</a:t>
            </a:r>
            <a:r>
              <a:rPr lang="zh-TW" altLang="en-US" smtClean="0"/>
              <a:t>＆</a:t>
            </a:r>
            <a:r>
              <a:rPr lang="en-US" altLang="zh-TW" smtClean="0"/>
              <a:t>1</a:t>
            </a:r>
          </a:p>
          <a:p>
            <a:endParaRPr lang="en-US" altLang="zh-TW" smtClean="0"/>
          </a:p>
          <a:p>
            <a:endParaRPr lang="en-US" altLang="zh-TW" smtClean="0"/>
          </a:p>
          <a:p>
            <a:r>
              <a:rPr lang="zh-TW" altLang="en-US" smtClean="0"/>
              <a:t>讓我們中斷一下此命令。首先，我們將所有標準輸出轉儲到</a:t>
            </a:r>
            <a:r>
              <a:rPr lang="en-US" altLang="zh-TW" smtClean="0"/>
              <a:t>/ dev / null</a:t>
            </a:r>
            <a:r>
              <a:rPr lang="zh-TW" altLang="en-US" smtClean="0"/>
              <a:t>。然後，在第二部分中，我們告訴</a:t>
            </a:r>
            <a:r>
              <a:rPr lang="en-US" altLang="zh-TW" smtClean="0"/>
              <a:t>bash</a:t>
            </a:r>
            <a:r>
              <a:rPr lang="zh-TW" altLang="en-US" smtClean="0"/>
              <a:t>將</a:t>
            </a:r>
            <a:r>
              <a:rPr lang="en-US" altLang="zh-TW" smtClean="0"/>
              <a:t>stderr</a:t>
            </a:r>
            <a:r>
              <a:rPr lang="zh-TW" altLang="en-US" smtClean="0"/>
              <a:t>發送到</a:t>
            </a:r>
            <a:r>
              <a:rPr lang="en-US" altLang="zh-TW" smtClean="0"/>
              <a:t>stdout</a:t>
            </a:r>
            <a:r>
              <a:rPr lang="zh-TW" altLang="en-US" smtClean="0"/>
              <a:t>。在此示例中，沒有任何輸出。但是，如果您感到困惑，可以隨時檢查命令是否成功運行。</a:t>
            </a:r>
          </a:p>
          <a:p>
            <a:endParaRPr lang="zh-TW" altLang="en-US" smtClean="0"/>
          </a:p>
          <a:p>
            <a:r>
              <a:rPr lang="en-US" altLang="zh-TW" smtClean="0"/>
              <a:t>$ echo $</a:t>
            </a:r>
            <a:r>
              <a:rPr lang="zh-TW" altLang="en-US" smtClean="0"/>
              <a:t>？</a:t>
            </a:r>
          </a:p>
          <a:p>
            <a:endParaRPr lang="zh-TW" altLang="en-US" smtClean="0"/>
          </a:p>
          <a:p>
            <a:endParaRPr lang="zh-TW" altLang="en-US" smtClean="0"/>
          </a:p>
          <a:p>
            <a:r>
              <a:rPr lang="zh-TW" altLang="en-US" smtClean="0"/>
              <a:t>該值是</a:t>
            </a:r>
            <a:r>
              <a:rPr lang="en-US" altLang="zh-TW" smtClean="0"/>
              <a:t>2</a:t>
            </a:r>
            <a:r>
              <a:rPr lang="zh-TW" altLang="en-US" smtClean="0"/>
              <a:t>，因為該命令生成了很多錯誤。</a:t>
            </a:r>
          </a:p>
          <a:p>
            <a:endParaRPr lang="zh-TW" altLang="en-US" smtClean="0"/>
          </a:p>
          <a:p>
            <a:endParaRPr lang="zh-TW" altLang="en-US" smtClean="0"/>
          </a:p>
          <a:p>
            <a:r>
              <a:rPr lang="zh-TW" altLang="en-US" smtClean="0"/>
              <a:t>如果您傾向於忘記</a:t>
            </a:r>
            <a:r>
              <a:rPr lang="en-US" altLang="zh-TW" smtClean="0"/>
              <a:t>stdout</a:t>
            </a:r>
            <a:r>
              <a:rPr lang="zh-TW" altLang="en-US" smtClean="0"/>
              <a:t>和</a:t>
            </a:r>
            <a:r>
              <a:rPr lang="en-US" altLang="zh-TW" smtClean="0"/>
              <a:t>stderr</a:t>
            </a:r>
            <a:r>
              <a:rPr lang="zh-TW" altLang="en-US" smtClean="0"/>
              <a:t>的文件描述符，則使用以下命令即可。這是上一個命令的更通用的格式。這兩個標準輸出和標準錯誤將被重定向到</a:t>
            </a:r>
            <a:r>
              <a:rPr lang="en-US" altLang="zh-TW" smtClean="0"/>
              <a:t>/ dev / null</a:t>
            </a:r>
            <a:r>
              <a:rPr lang="zh-TW" altLang="en-US" smtClean="0"/>
              <a:t>的。</a:t>
            </a:r>
          </a:p>
          <a:p>
            <a:endParaRPr lang="zh-TW" altLang="en-US" smtClean="0"/>
          </a:p>
          <a:p>
            <a:r>
              <a:rPr lang="en-US" altLang="zh-TW" smtClean="0"/>
              <a:t>$ grep -r hello / sys / </a:t>
            </a:r>
            <a:r>
              <a:rPr lang="zh-TW" altLang="en-US" smtClean="0"/>
              <a:t>＆</a:t>
            </a:r>
            <a:r>
              <a:rPr lang="en-US" altLang="zh-TW" smtClean="0"/>
              <a:t>&gt; / dev / null</a:t>
            </a:r>
          </a:p>
          <a:p>
            <a:endParaRPr lang="en-US" altLang="zh-TW" smtClean="0"/>
          </a:p>
          <a:p>
            <a:endParaRPr lang="en-US" altLang="zh-TW" smtClean="0"/>
          </a:p>
          <a:p>
            <a:endParaRPr lang="en-US" altLang="zh-TW" smtClean="0"/>
          </a:p>
          <a:p>
            <a:r>
              <a:rPr lang="en-US" altLang="zh-TW" smtClean="0"/>
              <a:t>&gt;&gt;&gt;&gt;&gt;</a:t>
            </a:r>
          </a:p>
          <a:p>
            <a:r>
              <a:rPr lang="en-US" altLang="zh-TW" smtClean="0"/>
              <a:t>$ grep -r hello / sys / </a:t>
            </a:r>
            <a:r>
              <a:rPr lang="zh-TW" altLang="en-US" smtClean="0"/>
              <a:t>＆</a:t>
            </a:r>
            <a:r>
              <a:rPr lang="en-US" altLang="zh-TW" smtClean="0"/>
              <a:t>&gt; / dev / null</a:t>
            </a:r>
          </a:p>
          <a:p>
            <a:endParaRPr lang="en-US" altLang="zh-TW" smtClean="0"/>
          </a:p>
          <a:p>
            <a:r>
              <a:rPr lang="en-US" altLang="zh-TW" smtClean="0"/>
              <a:t>$ grep -r hello / sys / &gt; / dev / null 2 &gt;</a:t>
            </a:r>
            <a:r>
              <a:rPr lang="zh-TW" altLang="en-US" smtClean="0"/>
              <a:t>＆</a:t>
            </a:r>
            <a:r>
              <a:rPr lang="en-US" altLang="zh-TW" smtClean="0"/>
              <a:t>1</a:t>
            </a:r>
          </a:p>
          <a:p>
            <a:endParaRPr lang="en-US" altLang="zh-TW" smtClean="0"/>
          </a:p>
          <a:p>
            <a:r>
              <a:rPr lang="en-US" altLang="zh-TW" smtClean="0"/>
              <a:t>stdout</a:t>
            </a:r>
            <a:r>
              <a:rPr lang="zh-TW" altLang="en-US" smtClean="0"/>
              <a:t>的內容被轉儲到</a:t>
            </a:r>
            <a:r>
              <a:rPr lang="en-US" altLang="zh-TW" smtClean="0"/>
              <a:t>/ dev / null</a:t>
            </a:r>
            <a:endParaRPr lang="zh-TW" altLang="en-US"/>
          </a:p>
        </p:txBody>
      </p:sp>
      <p:sp>
        <p:nvSpPr>
          <p:cNvPr id="4" name="投影片編號版面配置區 3"/>
          <p:cNvSpPr>
            <a:spLocks noGrp="1"/>
          </p:cNvSpPr>
          <p:nvPr>
            <p:ph type="sldNum" sz="quarter" idx="10"/>
          </p:nvPr>
        </p:nvSpPr>
        <p:spPr/>
        <p:txBody>
          <a:bodyPr/>
          <a:lstStyle/>
          <a:p>
            <a:fld id="{10EFCC49-4B4B-41FF-9B16-43421E44FB5E}" type="slidenum">
              <a:rPr lang="zh-TW" altLang="en-US" smtClean="0"/>
              <a:t>20</a:t>
            </a:fld>
            <a:endParaRPr lang="zh-TW" altLang="en-US"/>
          </a:p>
        </p:txBody>
      </p:sp>
    </p:spTree>
    <p:extLst>
      <p:ext uri="{BB962C8B-B14F-4D97-AF65-F5344CB8AC3E}">
        <p14:creationId xmlns:p14="http://schemas.microsoft.com/office/powerpoint/2010/main" val="340765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303143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219796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127732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45987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524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190568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309324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300369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299076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158077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3196B5AB-24FA-4EA0-B6B9-C4408A738235}" type="datetimeFigureOut">
              <a:rPr lang="zh-TW" altLang="en-US" smtClean="0"/>
              <a:t>2020/11/18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4223573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6B5AB-24FA-4EA0-B6B9-C4408A738235}" type="datetimeFigureOut">
              <a:rPr lang="zh-TW" altLang="en-US" smtClean="0"/>
              <a:t>2020/11/18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6C9A0-04A5-4E6A-BEED-83857493440D}" type="slidenum">
              <a:rPr lang="zh-TW" altLang="en-US" smtClean="0"/>
              <a:t>‹#›</a:t>
            </a:fld>
            <a:endParaRPr lang="zh-TW" altLang="en-US"/>
          </a:p>
        </p:txBody>
      </p:sp>
    </p:spTree>
    <p:extLst>
      <p:ext uri="{BB962C8B-B14F-4D97-AF65-F5344CB8AC3E}">
        <p14:creationId xmlns:p14="http://schemas.microsoft.com/office/powerpoint/2010/main" val="154399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blog.gtwang.org/linux/linux-io-input-output-redirection-operato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00446" y="1122363"/>
            <a:ext cx="11560628" cy="2387600"/>
          </a:xfrm>
        </p:spPr>
        <p:txBody>
          <a:bodyPr/>
          <a:lstStyle/>
          <a:p>
            <a:r>
              <a:rPr lang="zh-TW" altLang="en-US" smtClean="0">
                <a:solidFill>
                  <a:srgbClr val="FF0000"/>
                </a:solidFill>
              </a:rPr>
              <a:t>＆ </a:t>
            </a:r>
            <a:r>
              <a:rPr lang="en-US" altLang="zh-TW" smtClean="0">
                <a:solidFill>
                  <a:srgbClr val="FF0000"/>
                </a:solidFill>
              </a:rPr>
              <a:t>&gt;/dev/null</a:t>
            </a:r>
            <a:r>
              <a:rPr lang="zh-TW" altLang="en-US" smtClean="0"/>
              <a:t>相當</a:t>
            </a:r>
            <a:r>
              <a:rPr lang="en-US" altLang="zh-TW">
                <a:solidFill>
                  <a:srgbClr val="FF0000"/>
                </a:solidFill>
              </a:rPr>
              <a:t>&gt;/dev/null  2  &gt;&amp;1</a:t>
            </a:r>
            <a:endParaRPr lang="zh-TW" altLang="en-US"/>
          </a:p>
        </p:txBody>
      </p:sp>
      <p:sp>
        <p:nvSpPr>
          <p:cNvPr id="3" name="副標題 2"/>
          <p:cNvSpPr>
            <a:spLocks noGrp="1"/>
          </p:cNvSpPr>
          <p:nvPr>
            <p:ph type="subTitle" idx="1"/>
          </p:nvPr>
        </p:nvSpPr>
        <p:spPr/>
        <p:txBody>
          <a:bodyPr>
            <a:normAutofit/>
          </a:bodyPr>
          <a:lstStyle/>
          <a:p>
            <a:r>
              <a:rPr lang="en-US" altLang="zh-TW" sz="7200">
                <a:solidFill>
                  <a:srgbClr val="FF0000"/>
                </a:solidFill>
              </a:rPr>
              <a:t>&gt;/</a:t>
            </a:r>
            <a:r>
              <a:rPr lang="en-US" altLang="zh-TW" sz="7200" smtClean="0">
                <a:solidFill>
                  <a:srgbClr val="FF0000"/>
                </a:solidFill>
              </a:rPr>
              <a:t>dev/null</a:t>
            </a:r>
            <a:r>
              <a:rPr lang="zh-TW" altLang="en-US" sz="7200" smtClean="0"/>
              <a:t>黑洞</a:t>
            </a:r>
            <a:endParaRPr lang="zh-TW" altLang="en-US" sz="7200"/>
          </a:p>
        </p:txBody>
      </p:sp>
    </p:spTree>
    <p:extLst>
      <p:ext uri="{BB962C8B-B14F-4D97-AF65-F5344CB8AC3E}">
        <p14:creationId xmlns:p14="http://schemas.microsoft.com/office/powerpoint/2010/main" val="56530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43205"/>
            <a:ext cx="10515600" cy="610235"/>
          </a:xfrm>
        </p:spPr>
        <p:txBody>
          <a:bodyPr>
            <a:normAutofit fontScale="90000"/>
          </a:bodyPr>
          <a:lstStyle/>
          <a:p>
            <a:r>
              <a:rPr lang="zh-TW" altLang="en-US" dirty="0"/>
              <a:t>執行</a:t>
            </a:r>
            <a:r>
              <a:rPr lang="en-US" altLang="zh-TW" dirty="0" smtClean="0"/>
              <a:t>readinput01</a:t>
            </a:r>
            <a:endParaRPr lang="zh-TW" altLang="en-US" dirty="0"/>
          </a:p>
        </p:txBody>
      </p:sp>
      <p:sp>
        <p:nvSpPr>
          <p:cNvPr id="3" name="內容版面配置區 2"/>
          <p:cNvSpPr>
            <a:spLocks noGrp="1"/>
          </p:cNvSpPr>
          <p:nvPr>
            <p:ph idx="1"/>
          </p:nvPr>
        </p:nvSpPr>
        <p:spPr>
          <a:xfrm>
            <a:off x="640080" y="1112520"/>
            <a:ext cx="10911840" cy="5201603"/>
          </a:xfrm>
        </p:spPr>
        <p:txBody>
          <a:bodyPr>
            <a:normAutofit/>
          </a:bodyPr>
          <a:lstStyle/>
          <a:p>
            <a:pPr marL="0" indent="0">
              <a:buNone/>
            </a:pPr>
            <a:r>
              <a:rPr lang="en-US" altLang="zh-TW" sz="3600" dirty="0">
                <a:solidFill>
                  <a:srgbClr val="00B050"/>
                </a:solidFill>
              </a:rPr>
              <a:t>bigred@us1804s</a:t>
            </a:r>
            <a:r>
              <a:rPr lang="en-US" altLang="zh-TW" sz="3600" dirty="0" smtClean="0">
                <a:solidFill>
                  <a:srgbClr val="00B050"/>
                </a:solidFill>
              </a:rPr>
              <a:t>:~$</a:t>
            </a:r>
            <a:r>
              <a:rPr lang="en-US" altLang="zh-TW" sz="3600" dirty="0" err="1" smtClean="0"/>
              <a:t>chmod</a:t>
            </a:r>
            <a:r>
              <a:rPr lang="en-US" altLang="zh-TW" sz="3600" dirty="0" smtClean="0"/>
              <a:t> +x  </a:t>
            </a:r>
            <a:r>
              <a:rPr lang="en-US" altLang="zh-TW" sz="3600" dirty="0"/>
              <a:t>readinput01</a:t>
            </a:r>
            <a:endParaRPr lang="en-US" altLang="zh-TW" sz="3600" dirty="0" smtClean="0">
              <a:solidFill>
                <a:srgbClr val="00B050"/>
              </a:solidFill>
            </a:endParaRPr>
          </a:p>
          <a:p>
            <a:pPr marL="0" indent="0">
              <a:buNone/>
            </a:pPr>
            <a:r>
              <a:rPr lang="en-US" altLang="zh-TW" sz="3600" dirty="0" smtClean="0">
                <a:solidFill>
                  <a:srgbClr val="00B050"/>
                </a:solidFill>
              </a:rPr>
              <a:t>bigred@us1804s</a:t>
            </a:r>
            <a:r>
              <a:rPr lang="en-US" altLang="zh-TW" sz="3600" dirty="0">
                <a:solidFill>
                  <a:srgbClr val="00B050"/>
                </a:solidFill>
              </a:rPr>
              <a:t>:~$ </a:t>
            </a:r>
            <a:r>
              <a:rPr lang="en-US" altLang="zh-TW" sz="3600" dirty="0"/>
              <a:t>./readinput01</a:t>
            </a:r>
          </a:p>
          <a:p>
            <a:pPr marL="0" indent="0">
              <a:buNone/>
            </a:pPr>
            <a:r>
              <a:rPr lang="en-US" altLang="zh-TW" sz="3600" dirty="0">
                <a:solidFill>
                  <a:srgbClr val="92D050"/>
                </a:solidFill>
              </a:rPr>
              <a:t>input 1?</a:t>
            </a:r>
            <a:r>
              <a:rPr lang="en-US" altLang="zh-TW" sz="3600" dirty="0"/>
              <a:t>1</a:t>
            </a:r>
          </a:p>
          <a:p>
            <a:pPr marL="0" indent="0">
              <a:buNone/>
            </a:pPr>
            <a:r>
              <a:rPr lang="en-US" altLang="zh-TW" sz="3600" dirty="0">
                <a:solidFill>
                  <a:srgbClr val="92D050"/>
                </a:solidFill>
              </a:rPr>
              <a:t>input 2</a:t>
            </a:r>
            <a:r>
              <a:rPr lang="en-US" altLang="zh-TW" sz="3600" dirty="0"/>
              <a:t>?1</a:t>
            </a:r>
          </a:p>
          <a:p>
            <a:pPr marL="0" indent="0">
              <a:buNone/>
            </a:pPr>
            <a:r>
              <a:rPr lang="en-US" altLang="zh-TW" sz="3600" dirty="0">
                <a:solidFill>
                  <a:srgbClr val="92D050"/>
                </a:solidFill>
              </a:rPr>
              <a:t>input 3</a:t>
            </a:r>
            <a:r>
              <a:rPr lang="en-US" altLang="zh-TW" sz="3600" dirty="0"/>
              <a:t>?1</a:t>
            </a:r>
          </a:p>
          <a:p>
            <a:pPr marL="0" indent="0">
              <a:buNone/>
            </a:pPr>
            <a:r>
              <a:rPr lang="en-US" altLang="zh-TW" sz="3600" dirty="0"/>
              <a:t>1</a:t>
            </a:r>
          </a:p>
          <a:p>
            <a:pPr marL="0" indent="0">
              <a:buNone/>
            </a:pPr>
            <a:r>
              <a:rPr lang="en-US" altLang="zh-TW" sz="3600" dirty="0"/>
              <a:t>1</a:t>
            </a:r>
          </a:p>
          <a:p>
            <a:pPr marL="0" indent="0">
              <a:buNone/>
            </a:pPr>
            <a:r>
              <a:rPr lang="en-US" altLang="zh-TW" sz="3600" dirty="0"/>
              <a:t>1</a:t>
            </a:r>
            <a:endParaRPr lang="zh-TW" altLang="en-US" sz="3600" dirty="0"/>
          </a:p>
        </p:txBody>
      </p:sp>
    </p:spTree>
    <p:extLst>
      <p:ext uri="{BB962C8B-B14F-4D97-AF65-F5344CB8AC3E}">
        <p14:creationId xmlns:p14="http://schemas.microsoft.com/office/powerpoint/2010/main" val="255679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899795"/>
          </a:xfrm>
        </p:spPr>
        <p:txBody>
          <a:bodyPr/>
          <a:lstStyle/>
          <a:p>
            <a:r>
              <a:rPr lang="en-US" altLang="zh-TW" dirty="0"/>
              <a:t>input01</a:t>
            </a:r>
            <a:endParaRPr lang="zh-TW" altLang="en-US" dirty="0"/>
          </a:p>
        </p:txBody>
      </p:sp>
      <p:sp>
        <p:nvSpPr>
          <p:cNvPr id="3" name="內容版面配置區 2"/>
          <p:cNvSpPr>
            <a:spLocks noGrp="1"/>
          </p:cNvSpPr>
          <p:nvPr>
            <p:ph idx="1"/>
          </p:nvPr>
        </p:nvSpPr>
        <p:spPr>
          <a:xfrm>
            <a:off x="838200" y="1475104"/>
            <a:ext cx="10515600" cy="5032375"/>
          </a:xfrm>
        </p:spPr>
        <p:txBody>
          <a:bodyPr>
            <a:noAutofit/>
          </a:bodyPr>
          <a:lstStyle/>
          <a:p>
            <a:pPr marL="0" indent="0">
              <a:buNone/>
            </a:pPr>
            <a:r>
              <a:rPr lang="en-US" altLang="zh-TW" sz="3200" dirty="0">
                <a:solidFill>
                  <a:srgbClr val="00B050"/>
                </a:solidFill>
              </a:rPr>
              <a:t>bigred@us1804s:~$ </a:t>
            </a:r>
            <a:r>
              <a:rPr lang="en-US" altLang="zh-TW" sz="3200" dirty="0"/>
              <a:t>cat input01</a:t>
            </a:r>
          </a:p>
          <a:p>
            <a:pPr marL="0" indent="0">
              <a:buNone/>
            </a:pPr>
            <a:r>
              <a:rPr lang="en-US" altLang="zh-TW" sz="3200" dirty="0"/>
              <a:t>1</a:t>
            </a:r>
          </a:p>
          <a:p>
            <a:pPr marL="0" indent="0">
              <a:buNone/>
            </a:pPr>
            <a:r>
              <a:rPr lang="en-US" altLang="zh-TW" sz="3200" dirty="0"/>
              <a:t>2</a:t>
            </a:r>
          </a:p>
          <a:p>
            <a:pPr marL="0" indent="0">
              <a:buNone/>
            </a:pPr>
            <a:r>
              <a:rPr lang="en-US" altLang="zh-TW" sz="3200" dirty="0"/>
              <a:t>3</a:t>
            </a:r>
          </a:p>
          <a:p>
            <a:pPr marL="0" indent="0">
              <a:buNone/>
            </a:pPr>
            <a:r>
              <a:rPr lang="en-US" altLang="zh-TW" sz="3200" dirty="0"/>
              <a:t>4</a:t>
            </a:r>
          </a:p>
          <a:p>
            <a:pPr marL="0" indent="0">
              <a:buNone/>
            </a:pPr>
            <a:r>
              <a:rPr lang="en-US" altLang="zh-TW" sz="3200" dirty="0"/>
              <a:t>5</a:t>
            </a:r>
          </a:p>
          <a:p>
            <a:pPr marL="0" indent="0">
              <a:buNone/>
            </a:pPr>
            <a:r>
              <a:rPr lang="en-US" altLang="zh-TW" sz="3200" dirty="0"/>
              <a:t>6</a:t>
            </a:r>
          </a:p>
          <a:p>
            <a:pPr marL="0" indent="0">
              <a:buNone/>
            </a:pPr>
            <a:r>
              <a:rPr lang="en-US" altLang="zh-TW" sz="3200" dirty="0"/>
              <a:t>7</a:t>
            </a:r>
          </a:p>
          <a:p>
            <a:pPr marL="0" indent="0">
              <a:buNone/>
            </a:pPr>
            <a:r>
              <a:rPr lang="en-US" altLang="zh-TW" sz="3200" dirty="0"/>
              <a:t>8</a:t>
            </a:r>
            <a:endParaRPr lang="zh-TW" altLang="en-US" sz="3200" dirty="0"/>
          </a:p>
        </p:txBody>
      </p:sp>
    </p:spTree>
    <p:extLst>
      <p:ext uri="{BB962C8B-B14F-4D97-AF65-F5344CB8AC3E}">
        <p14:creationId xmlns:p14="http://schemas.microsoft.com/office/powerpoint/2010/main" val="4197276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執行</a:t>
            </a:r>
            <a:r>
              <a:rPr lang="en-US" altLang="zh-TW" dirty="0" smtClean="0"/>
              <a:t>readinput01</a:t>
            </a:r>
            <a:r>
              <a:rPr lang="zh-TW" altLang="en-US" dirty="0"/>
              <a:t>標準輸入</a:t>
            </a:r>
          </a:p>
        </p:txBody>
      </p:sp>
      <p:sp>
        <p:nvSpPr>
          <p:cNvPr id="3" name="內容版面配置區 2"/>
          <p:cNvSpPr>
            <a:spLocks noGrp="1"/>
          </p:cNvSpPr>
          <p:nvPr>
            <p:ph idx="1"/>
          </p:nvPr>
        </p:nvSpPr>
        <p:spPr>
          <a:xfrm>
            <a:off x="838200" y="1825625"/>
            <a:ext cx="11353800" cy="4351338"/>
          </a:xfrm>
        </p:spPr>
        <p:txBody>
          <a:bodyPr>
            <a:normAutofit/>
          </a:bodyPr>
          <a:lstStyle/>
          <a:p>
            <a:pPr marL="0" indent="0">
              <a:buNone/>
            </a:pPr>
            <a:r>
              <a:rPr lang="en-US" altLang="zh-TW" sz="4800" dirty="0">
                <a:solidFill>
                  <a:srgbClr val="00B050"/>
                </a:solidFill>
              </a:rPr>
              <a:t>bigred@us1804s:~$ </a:t>
            </a:r>
            <a:r>
              <a:rPr lang="en-US" altLang="zh-TW" sz="4800" dirty="0"/>
              <a:t>./readinput01 </a:t>
            </a:r>
            <a:r>
              <a:rPr lang="en-US" altLang="zh-TW" sz="4800" dirty="0">
                <a:solidFill>
                  <a:srgbClr val="FF0000"/>
                </a:solidFill>
              </a:rPr>
              <a:t>&lt;input01</a:t>
            </a:r>
          </a:p>
          <a:p>
            <a:pPr marL="0" indent="0">
              <a:buNone/>
            </a:pPr>
            <a:r>
              <a:rPr lang="en-US" altLang="zh-TW" sz="4800" dirty="0"/>
              <a:t>1</a:t>
            </a:r>
          </a:p>
          <a:p>
            <a:pPr marL="0" indent="0">
              <a:buNone/>
            </a:pPr>
            <a:r>
              <a:rPr lang="en-US" altLang="zh-TW" sz="4800" dirty="0"/>
              <a:t>2</a:t>
            </a:r>
          </a:p>
          <a:p>
            <a:pPr marL="0" indent="0">
              <a:buNone/>
            </a:pPr>
            <a:r>
              <a:rPr lang="en-US" altLang="zh-TW" sz="4800" dirty="0"/>
              <a:t>3</a:t>
            </a:r>
            <a:endParaRPr lang="zh-TW" altLang="en-US" sz="4800" dirty="0"/>
          </a:p>
        </p:txBody>
      </p:sp>
    </p:spTree>
    <p:extLst>
      <p:ext uri="{BB962C8B-B14F-4D97-AF65-F5344CB8AC3E}">
        <p14:creationId xmlns:p14="http://schemas.microsoft.com/office/powerpoint/2010/main" val="230820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補充</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4000" dirty="0" err="1"/>
              <a:t>chmod</a:t>
            </a:r>
            <a:r>
              <a:rPr lang="en-US" altLang="zh-TW" sz="4000" dirty="0"/>
              <a:t> +X </a:t>
            </a:r>
            <a:r>
              <a:rPr lang="zh-TW" altLang="en-US" sz="4000" dirty="0"/>
              <a:t>未設定</a:t>
            </a:r>
          </a:p>
          <a:p>
            <a:pPr marL="0" indent="0">
              <a:buNone/>
            </a:pPr>
            <a:r>
              <a:rPr lang="en-US" altLang="zh-TW" sz="4000" dirty="0"/>
              <a:t>-bash: ./password01: </a:t>
            </a:r>
            <a:r>
              <a:rPr lang="en-US" altLang="zh-TW" sz="4000" dirty="0">
                <a:solidFill>
                  <a:srgbClr val="FF0000"/>
                </a:solidFill>
              </a:rPr>
              <a:t>Permission denied</a:t>
            </a:r>
            <a:endParaRPr lang="zh-TW" altLang="en-US" sz="4000" dirty="0">
              <a:solidFill>
                <a:srgbClr val="FF0000"/>
              </a:solidFill>
            </a:endParaRPr>
          </a:p>
        </p:txBody>
      </p:sp>
    </p:spTree>
    <p:extLst>
      <p:ext uri="{BB962C8B-B14F-4D97-AF65-F5344CB8AC3E}">
        <p14:creationId xmlns:p14="http://schemas.microsoft.com/office/powerpoint/2010/main" val="315517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15538"/>
            <a:ext cx="10515600" cy="732155"/>
          </a:xfrm>
        </p:spPr>
        <p:txBody>
          <a:bodyPr/>
          <a:lstStyle/>
          <a:p>
            <a:r>
              <a:rPr lang="en-US" altLang="zh-TW" dirty="0" err="1" smtClean="0"/>
              <a:t>Chpasswd</a:t>
            </a:r>
            <a:r>
              <a:rPr lang="en-US" altLang="zh-TW" dirty="0" smtClean="0"/>
              <a:t>-</a:t>
            </a:r>
            <a:r>
              <a:rPr lang="zh-TW" altLang="en-US" dirty="0" smtClean="0"/>
              <a:t>批次改密碼</a:t>
            </a:r>
            <a:endParaRPr lang="zh-TW" altLang="en-US" dirty="0"/>
          </a:p>
        </p:txBody>
      </p:sp>
      <p:sp>
        <p:nvSpPr>
          <p:cNvPr id="3" name="內容版面配置區 2"/>
          <p:cNvSpPr>
            <a:spLocks noGrp="1"/>
          </p:cNvSpPr>
          <p:nvPr>
            <p:ph idx="1"/>
          </p:nvPr>
        </p:nvSpPr>
        <p:spPr>
          <a:xfrm>
            <a:off x="328749" y="947693"/>
            <a:ext cx="10948851" cy="5773782"/>
          </a:xfrm>
        </p:spPr>
        <p:txBody>
          <a:bodyPr>
            <a:noAutofit/>
          </a:bodyPr>
          <a:lstStyle/>
          <a:p>
            <a:r>
              <a:rPr lang="zh-TW" altLang="zh-TW" sz="3200" dirty="0"/>
              <a:t>語法：</a:t>
            </a:r>
            <a:r>
              <a:rPr lang="en-US" altLang="zh-TW" sz="3200" dirty="0"/>
              <a:t/>
            </a:r>
            <a:br>
              <a:rPr lang="en-US" altLang="zh-TW" sz="3200" dirty="0"/>
            </a:br>
            <a:r>
              <a:rPr lang="en-US" altLang="zh-TW" sz="3200" dirty="0"/>
              <a:t>1：</a:t>
            </a:r>
            <a:r>
              <a:rPr lang="en-US" altLang="zh-TW" sz="3200" dirty="0">
                <a:solidFill>
                  <a:srgbClr val="00B050"/>
                </a:solidFill>
              </a:rPr>
              <a:t>#</a:t>
            </a:r>
            <a:r>
              <a:rPr lang="en-US" altLang="zh-TW" sz="3200" dirty="0"/>
              <a:t> echo </a:t>
            </a:r>
            <a:r>
              <a:rPr lang="en-US" altLang="zh-TW" sz="3200" dirty="0" err="1"/>
              <a:t>用戶名:密碼</a:t>
            </a:r>
            <a:r>
              <a:rPr lang="en-US" altLang="zh-TW" sz="3200" dirty="0"/>
              <a:t> | </a:t>
            </a:r>
            <a:r>
              <a:rPr lang="en-US" altLang="zh-TW" sz="3200" dirty="0" err="1"/>
              <a:t>chpasswd</a:t>
            </a:r>
            <a:r>
              <a:rPr lang="en-US" altLang="zh-TW" sz="3200" dirty="0"/>
              <a:t/>
            </a:r>
            <a:br>
              <a:rPr lang="en-US" altLang="zh-TW" sz="3200" dirty="0"/>
            </a:br>
            <a:r>
              <a:rPr lang="en-US" altLang="zh-TW" sz="3200" dirty="0"/>
              <a:t>2：</a:t>
            </a:r>
            <a:r>
              <a:rPr lang="en-US" altLang="zh-TW" sz="3200" dirty="0">
                <a:solidFill>
                  <a:srgbClr val="00B050"/>
                </a:solidFill>
              </a:rPr>
              <a:t>#</a:t>
            </a:r>
            <a:r>
              <a:rPr lang="en-US" altLang="zh-TW" sz="3200" dirty="0"/>
              <a:t> </a:t>
            </a:r>
            <a:r>
              <a:rPr lang="en-US" altLang="zh-TW" sz="3200" dirty="0" err="1"/>
              <a:t>chpasswd</a:t>
            </a:r>
            <a:r>
              <a:rPr lang="en-US" altLang="zh-TW" sz="3200" dirty="0"/>
              <a:t> &lt; </a:t>
            </a:r>
            <a:r>
              <a:rPr lang="en-US" altLang="zh-TW" sz="3200" dirty="0" err="1"/>
              <a:t>本文檔</a:t>
            </a:r>
            <a:r>
              <a:rPr lang="en-US" altLang="zh-TW" sz="3200" dirty="0"/>
              <a:t/>
            </a:r>
            <a:br>
              <a:rPr lang="en-US" altLang="zh-TW" sz="3200" dirty="0"/>
            </a:br>
            <a:r>
              <a:rPr lang="en-US" altLang="zh-TW" sz="3200" dirty="0"/>
              <a:t/>
            </a:r>
            <a:br>
              <a:rPr lang="en-US" altLang="zh-TW" sz="3200" dirty="0"/>
            </a:br>
            <a:r>
              <a:rPr lang="en-US" altLang="zh-TW" sz="3200" dirty="0" err="1"/>
              <a:t>注意事項</a:t>
            </a:r>
            <a:r>
              <a:rPr lang="en-US" altLang="zh-TW" sz="3200" dirty="0"/>
              <a:t/>
            </a:r>
            <a:br>
              <a:rPr lang="en-US" altLang="zh-TW" sz="3200" dirty="0"/>
            </a:br>
            <a:r>
              <a:rPr lang="en-US" altLang="zh-TW" sz="3200" dirty="0"/>
              <a:t>1：用戶名必須是系統上已存在的使用者</a:t>
            </a:r>
            <a:br>
              <a:rPr lang="en-US" altLang="zh-TW" sz="3200" dirty="0"/>
            </a:br>
            <a:r>
              <a:rPr lang="en-US" altLang="zh-TW" sz="3200" dirty="0"/>
              <a:t>2：普通使用者沒有使用這個指令的許可權</a:t>
            </a:r>
            <a:br>
              <a:rPr lang="en-US" altLang="zh-TW" sz="3200" dirty="0"/>
            </a:br>
            <a:r>
              <a:rPr lang="en-US" altLang="zh-TW" sz="3200" dirty="0"/>
              <a:t>3：指令檔不能有空行 </a:t>
            </a:r>
            <a:endParaRPr lang="en-US" altLang="zh-TW" sz="3200" dirty="0" smtClean="0"/>
          </a:p>
          <a:p>
            <a:r>
              <a:rPr lang="en-US" altLang="zh-TW" sz="3200" dirty="0" err="1" smtClean="0"/>
              <a:t>本文檔</a:t>
            </a:r>
            <a:endParaRPr lang="en-US" altLang="zh-TW" sz="3200" dirty="0" smtClean="0"/>
          </a:p>
          <a:p>
            <a:pPr marL="0" indent="0">
              <a:buNone/>
            </a:pPr>
            <a:r>
              <a:rPr lang="en-US" altLang="zh-TW" sz="3200" dirty="0" err="1" smtClean="0"/>
              <a:t>用戶名:密碼</a:t>
            </a:r>
            <a:endParaRPr lang="en-US" altLang="zh-TW" sz="3200" dirty="0" smtClean="0"/>
          </a:p>
          <a:p>
            <a:pPr marL="0" indent="0">
              <a:buNone/>
            </a:pPr>
            <a:r>
              <a:rPr lang="en-US" altLang="zh-TW" sz="3200" dirty="0" err="1" smtClean="0"/>
              <a:t>用戶名:密碼</a:t>
            </a:r>
            <a:endParaRPr lang="en-US" altLang="zh-TW" sz="3200" dirty="0" smtClean="0"/>
          </a:p>
          <a:p>
            <a:pPr marL="0" indent="0">
              <a:buNone/>
            </a:pPr>
            <a:r>
              <a:rPr lang="en-US" altLang="zh-TW" sz="3200" dirty="0" err="1" smtClean="0"/>
              <a:t>用戶名:密碼</a:t>
            </a:r>
            <a:endParaRPr lang="en-US" altLang="zh-TW" sz="3200" dirty="0" smtClean="0"/>
          </a:p>
        </p:txBody>
      </p:sp>
      <p:sp>
        <p:nvSpPr>
          <p:cNvPr id="4" name="投影片編號版面配置區 3"/>
          <p:cNvSpPr>
            <a:spLocks noGrp="1"/>
          </p:cNvSpPr>
          <p:nvPr>
            <p:ph type="sldNum" sz="quarter" idx="12"/>
          </p:nvPr>
        </p:nvSpPr>
        <p:spPr/>
        <p:txBody>
          <a:bodyPr/>
          <a:lstStyle/>
          <a:p>
            <a:fld id="{0F04FDD2-B282-4F0B-82C0-1606F53137C8}" type="slidenum">
              <a:rPr lang="zh-TW" altLang="en-US" smtClean="0"/>
              <a:t>14</a:t>
            </a:fld>
            <a:endParaRPr lang="zh-TW" altLang="en-US"/>
          </a:p>
        </p:txBody>
      </p:sp>
    </p:spTree>
    <p:extLst>
      <p:ext uri="{BB962C8B-B14F-4D97-AF65-F5344CB8AC3E}">
        <p14:creationId xmlns:p14="http://schemas.microsoft.com/office/powerpoint/2010/main" val="3586230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smtClean="0"/>
              <a:t>標準輸出與錯誤訊息</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555659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mtClean="0"/>
              <a:t>1&gt; </a:t>
            </a:r>
            <a:r>
              <a:rPr lang="zh-TW" altLang="en-US" smtClean="0"/>
              <a:t>檔案   </a:t>
            </a:r>
            <a:r>
              <a:rPr lang="en-US" altLang="zh-TW" smtClean="0"/>
              <a:t>2&gt;</a:t>
            </a:r>
            <a:r>
              <a:rPr lang="zh-TW" altLang="en-US" smtClean="0"/>
              <a:t>檔案</a:t>
            </a:r>
            <a:endParaRPr lang="zh-TW" altLang="en-US"/>
          </a:p>
        </p:txBody>
      </p:sp>
      <p:sp>
        <p:nvSpPr>
          <p:cNvPr id="5" name="矩形 4"/>
          <p:cNvSpPr/>
          <p:nvPr/>
        </p:nvSpPr>
        <p:spPr>
          <a:xfrm>
            <a:off x="1933303" y="2105020"/>
            <a:ext cx="8334103" cy="4524315"/>
          </a:xfrm>
          <a:prstGeom prst="rect">
            <a:avLst/>
          </a:prstGeom>
        </p:spPr>
        <p:txBody>
          <a:bodyPr wrap="square">
            <a:spAutoFit/>
          </a:bodyPr>
          <a:lstStyle/>
          <a:p>
            <a:r>
              <a:rPr lang="en-US" altLang="zh-TW" sz="3600" smtClean="0">
                <a:solidFill>
                  <a:srgbClr val="00B050"/>
                </a:solidFill>
              </a:rPr>
              <a:t>bigred@gw:~$ </a:t>
            </a:r>
            <a:r>
              <a:rPr lang="en-US" altLang="zh-TW" sz="3600" smtClean="0"/>
              <a:t>cat wprog1.sh</a:t>
            </a:r>
          </a:p>
          <a:p>
            <a:r>
              <a:rPr lang="en-US" altLang="zh-TW" sz="3600" smtClean="0"/>
              <a:t>#wprog1.sh</a:t>
            </a:r>
          </a:p>
          <a:p>
            <a:r>
              <a:rPr lang="en-US" altLang="zh-TW" sz="3600" smtClean="0"/>
              <a:t>#!/bin/bash</a:t>
            </a:r>
          </a:p>
          <a:p>
            <a:r>
              <a:rPr lang="en-US" altLang="zh-TW" sz="3600" smtClean="0"/>
              <a:t>clear</a:t>
            </a:r>
          </a:p>
          <a:p>
            <a:r>
              <a:rPr lang="en-US" altLang="zh-TW" sz="3600" smtClean="0"/>
              <a:t>echo -e '</a:t>
            </a:r>
          </a:p>
          <a:p>
            <a:r>
              <a:rPr lang="en-US" altLang="zh-TW" sz="3600" smtClean="0"/>
              <a:t>                   </a:t>
            </a:r>
            <a:r>
              <a:rPr lang="zh-TW" altLang="en-US" sz="3600" smtClean="0"/>
              <a:t>選單</a:t>
            </a:r>
          </a:p>
          <a:p>
            <a:r>
              <a:rPr lang="zh-TW" altLang="en-US" sz="3600" smtClean="0"/>
              <a:t>               </a:t>
            </a:r>
            <a:r>
              <a:rPr lang="en-US" altLang="zh-TW" sz="3600" smtClean="0"/>
              <a:t>1.</a:t>
            </a:r>
            <a:r>
              <a:rPr lang="zh-TW" altLang="en-US" sz="3600" smtClean="0"/>
              <a:t>程式</a:t>
            </a:r>
            <a:r>
              <a:rPr lang="en-US" altLang="zh-TW" sz="3600" smtClean="0"/>
              <a:t>1'</a:t>
            </a:r>
          </a:p>
          <a:p>
            <a:r>
              <a:rPr lang="en-US" altLang="zh-TW" sz="3600" smtClean="0"/>
              <a:t>read -p "</a:t>
            </a:r>
            <a:r>
              <a:rPr lang="zh-TW" altLang="en-US" sz="3600" smtClean="0"/>
              <a:t>按任意鍵返回</a:t>
            </a:r>
            <a:r>
              <a:rPr lang="en-US" altLang="zh-TW" sz="3600" smtClean="0"/>
              <a:t>"</a:t>
            </a:r>
            <a:endParaRPr lang="zh-TW" altLang="en-US" sz="3600"/>
          </a:p>
        </p:txBody>
      </p:sp>
    </p:spTree>
    <p:extLst>
      <p:ext uri="{BB962C8B-B14F-4D97-AF65-F5344CB8AC3E}">
        <p14:creationId xmlns:p14="http://schemas.microsoft.com/office/powerpoint/2010/main" val="29641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5137" y="182245"/>
            <a:ext cx="10515600" cy="614589"/>
          </a:xfrm>
        </p:spPr>
        <p:txBody>
          <a:bodyPr>
            <a:normAutofit fontScale="90000"/>
          </a:bodyPr>
          <a:lstStyle/>
          <a:p>
            <a:r>
              <a:rPr lang="en-US" altLang="zh-TW" smtClean="0"/>
              <a:t>1-</a:t>
            </a:r>
            <a:r>
              <a:rPr lang="zh-TW" altLang="en-US" smtClean="0"/>
              <a:t>標準輸出 </a:t>
            </a:r>
            <a:r>
              <a:rPr lang="en-US" altLang="zh-TW" smtClean="0"/>
              <a:t>2-</a:t>
            </a:r>
            <a:r>
              <a:rPr lang="zh-TW" altLang="en-US" smtClean="0"/>
              <a:t>錯誤輸出 </a:t>
            </a:r>
            <a:endParaRPr lang="zh-TW" altLang="en-US"/>
          </a:p>
        </p:txBody>
      </p:sp>
      <p:sp>
        <p:nvSpPr>
          <p:cNvPr id="3" name="矩形 2"/>
          <p:cNvSpPr/>
          <p:nvPr/>
        </p:nvSpPr>
        <p:spPr>
          <a:xfrm>
            <a:off x="600891" y="856357"/>
            <a:ext cx="10189029" cy="5878532"/>
          </a:xfrm>
          <a:prstGeom prst="rect">
            <a:avLst/>
          </a:prstGeom>
        </p:spPr>
        <p:txBody>
          <a:bodyPr wrap="square">
            <a:spAutoFit/>
          </a:bodyPr>
          <a:lstStyle/>
          <a:p>
            <a:r>
              <a:rPr lang="en-US" altLang="zh-TW" sz="3200" smtClean="0">
                <a:solidFill>
                  <a:srgbClr val="00B050"/>
                </a:solidFill>
              </a:rPr>
              <a:t>bigred@gw:~$ </a:t>
            </a:r>
            <a:r>
              <a:rPr lang="en-US" altLang="zh-TW" sz="4000" b="1" smtClean="0"/>
              <a:t>cat wprog1.sh   </a:t>
            </a:r>
            <a:r>
              <a:rPr lang="en-US" altLang="zh-TW" sz="4000" b="1" smtClean="0">
                <a:solidFill>
                  <a:srgbClr val="FF0000"/>
                </a:solidFill>
              </a:rPr>
              <a:t>1</a:t>
            </a:r>
            <a:r>
              <a:rPr lang="en-US" altLang="zh-TW" sz="4000" b="1" smtClean="0"/>
              <a:t>&gt;</a:t>
            </a:r>
            <a:r>
              <a:rPr lang="en-US" altLang="zh-TW" sz="4000" b="1" smtClean="0">
                <a:solidFill>
                  <a:srgbClr val="00B0F0"/>
                </a:solidFill>
              </a:rPr>
              <a:t>out1 </a:t>
            </a:r>
            <a:r>
              <a:rPr lang="en-US" altLang="zh-TW" sz="4000" b="1" smtClean="0">
                <a:solidFill>
                  <a:srgbClr val="FF0000"/>
                </a:solidFill>
              </a:rPr>
              <a:t>2</a:t>
            </a:r>
            <a:r>
              <a:rPr lang="en-US" altLang="zh-TW" sz="4000" b="1" smtClean="0"/>
              <a:t>&gt;</a:t>
            </a:r>
            <a:r>
              <a:rPr lang="en-US" altLang="zh-TW" sz="4000" b="1" smtClean="0">
                <a:solidFill>
                  <a:schemeClr val="accent2">
                    <a:lumMod val="75000"/>
                  </a:schemeClr>
                </a:solidFill>
              </a:rPr>
              <a:t>out2</a:t>
            </a:r>
          </a:p>
          <a:p>
            <a:r>
              <a:rPr lang="en-US" altLang="zh-TW" sz="3200" smtClean="0">
                <a:solidFill>
                  <a:srgbClr val="00B050"/>
                </a:solidFill>
              </a:rPr>
              <a:t>bigred@gw:~$ </a:t>
            </a:r>
            <a:r>
              <a:rPr lang="en-US" altLang="zh-TW" sz="4000" b="1" smtClean="0"/>
              <a:t>cat </a:t>
            </a:r>
            <a:r>
              <a:rPr lang="en-US" altLang="zh-TW" sz="4000" b="1" smtClean="0">
                <a:solidFill>
                  <a:srgbClr val="00B0F0"/>
                </a:solidFill>
              </a:rPr>
              <a:t>out1</a:t>
            </a:r>
          </a:p>
          <a:p>
            <a:r>
              <a:rPr lang="en-US" altLang="zh-TW" sz="3200" smtClean="0"/>
              <a:t>#wprog1.sh</a:t>
            </a:r>
          </a:p>
          <a:p>
            <a:r>
              <a:rPr lang="en-US" altLang="zh-TW" sz="3200" smtClean="0"/>
              <a:t>#!/bin/bash</a:t>
            </a:r>
          </a:p>
          <a:p>
            <a:r>
              <a:rPr lang="en-US" altLang="zh-TW" sz="3200" smtClean="0"/>
              <a:t>clear</a:t>
            </a:r>
          </a:p>
          <a:p>
            <a:r>
              <a:rPr lang="en-US" altLang="zh-TW" sz="3200" smtClean="0"/>
              <a:t>echo -e '</a:t>
            </a:r>
          </a:p>
          <a:p>
            <a:r>
              <a:rPr lang="en-US" altLang="zh-TW" sz="3200" smtClean="0"/>
              <a:t>                   </a:t>
            </a:r>
            <a:r>
              <a:rPr lang="zh-TW" altLang="en-US" sz="3200" smtClean="0"/>
              <a:t>選單</a:t>
            </a:r>
          </a:p>
          <a:p>
            <a:r>
              <a:rPr lang="zh-TW" altLang="en-US" sz="3200" smtClean="0"/>
              <a:t>               </a:t>
            </a:r>
            <a:r>
              <a:rPr lang="en-US" altLang="zh-TW" sz="3200" smtClean="0"/>
              <a:t>1.</a:t>
            </a:r>
            <a:r>
              <a:rPr lang="zh-TW" altLang="en-US" sz="3200" smtClean="0"/>
              <a:t>程式</a:t>
            </a:r>
            <a:r>
              <a:rPr lang="en-US" altLang="zh-TW" sz="3200" smtClean="0"/>
              <a:t>1'</a:t>
            </a:r>
          </a:p>
          <a:p>
            <a:r>
              <a:rPr lang="en-US" altLang="zh-TW" sz="3200" smtClean="0"/>
              <a:t>read -p "</a:t>
            </a:r>
            <a:r>
              <a:rPr lang="zh-TW" altLang="en-US" sz="3200" smtClean="0"/>
              <a:t>按任意鍵返回</a:t>
            </a:r>
            <a:r>
              <a:rPr lang="en-US" altLang="zh-TW" sz="3200" smtClean="0"/>
              <a:t>"</a:t>
            </a:r>
          </a:p>
          <a:p>
            <a:r>
              <a:rPr lang="en-US" altLang="zh-TW" sz="3200" smtClean="0">
                <a:solidFill>
                  <a:srgbClr val="00B050"/>
                </a:solidFill>
              </a:rPr>
              <a:t>bigred@gw:~$</a:t>
            </a:r>
            <a:r>
              <a:rPr lang="en-US" altLang="zh-TW" sz="3200" smtClean="0"/>
              <a:t> </a:t>
            </a:r>
            <a:r>
              <a:rPr lang="en-US" altLang="zh-TW" sz="4000" b="1" smtClean="0"/>
              <a:t>cat </a:t>
            </a:r>
            <a:r>
              <a:rPr lang="en-US" altLang="zh-TW" sz="4000" b="1" smtClean="0">
                <a:solidFill>
                  <a:schemeClr val="accent2">
                    <a:lumMod val="75000"/>
                  </a:schemeClr>
                </a:solidFill>
              </a:rPr>
              <a:t>out2</a:t>
            </a:r>
          </a:p>
          <a:p>
            <a:r>
              <a:rPr lang="en-US" altLang="zh-TW" sz="3200" smtClean="0">
                <a:solidFill>
                  <a:srgbClr val="00B050"/>
                </a:solidFill>
              </a:rPr>
              <a:t>bigred@gw:~$ </a:t>
            </a:r>
            <a:endParaRPr lang="zh-TW" altLang="en-US" sz="3200">
              <a:solidFill>
                <a:srgbClr val="00B050"/>
              </a:solidFill>
            </a:endParaRPr>
          </a:p>
        </p:txBody>
      </p:sp>
    </p:spTree>
    <p:extLst>
      <p:ext uri="{BB962C8B-B14F-4D97-AF65-F5344CB8AC3E}">
        <p14:creationId xmlns:p14="http://schemas.microsoft.com/office/powerpoint/2010/main" val="3470504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1-</a:t>
            </a:r>
            <a:r>
              <a:rPr lang="zh-TW" altLang="en-US" smtClean="0"/>
              <a:t>標準輸出 </a:t>
            </a:r>
            <a:r>
              <a:rPr lang="en-US" altLang="zh-TW" smtClean="0"/>
              <a:t>2-</a:t>
            </a:r>
            <a:r>
              <a:rPr lang="zh-TW" altLang="en-US" smtClean="0"/>
              <a:t>錯誤輸出 </a:t>
            </a:r>
            <a:endParaRPr lang="zh-TW" altLang="en-US"/>
          </a:p>
        </p:txBody>
      </p:sp>
      <p:grpSp>
        <p:nvGrpSpPr>
          <p:cNvPr id="9" name="群組 8"/>
          <p:cNvGrpSpPr/>
          <p:nvPr/>
        </p:nvGrpSpPr>
        <p:grpSpPr>
          <a:xfrm>
            <a:off x="1136468" y="1690688"/>
            <a:ext cx="10894651" cy="4031873"/>
            <a:chOff x="1136468" y="1690688"/>
            <a:chExt cx="10894651" cy="4031873"/>
          </a:xfrm>
        </p:grpSpPr>
        <p:sp>
          <p:nvSpPr>
            <p:cNvPr id="3" name="矩形 2"/>
            <p:cNvSpPr/>
            <p:nvPr/>
          </p:nvSpPr>
          <p:spPr>
            <a:xfrm>
              <a:off x="1136468" y="1690688"/>
              <a:ext cx="10450286" cy="4031873"/>
            </a:xfrm>
            <a:prstGeom prst="rect">
              <a:avLst/>
            </a:prstGeom>
          </p:spPr>
          <p:txBody>
            <a:bodyPr wrap="square">
              <a:spAutoFit/>
            </a:bodyPr>
            <a:lstStyle/>
            <a:p>
              <a:r>
                <a:rPr lang="en-US" altLang="zh-TW" sz="3200" smtClean="0">
                  <a:solidFill>
                    <a:srgbClr val="00B050"/>
                  </a:solidFill>
                </a:rPr>
                <a:t>bigred@gw:~$ </a:t>
              </a:r>
              <a:r>
                <a:rPr lang="en-US" altLang="zh-TW" sz="4000" b="1" smtClean="0"/>
                <a:t>cat wprog11.sh   1&gt;</a:t>
              </a:r>
              <a:r>
                <a:rPr lang="en-US" altLang="zh-TW" sz="4000" b="1" smtClean="0">
                  <a:solidFill>
                    <a:srgbClr val="00B0F0"/>
                  </a:solidFill>
                </a:rPr>
                <a:t>out1</a:t>
              </a:r>
              <a:r>
                <a:rPr lang="en-US" altLang="zh-TW" sz="4000" b="1" smtClean="0"/>
                <a:t> 2&gt;</a:t>
              </a:r>
              <a:r>
                <a:rPr lang="en-US" altLang="zh-TW" sz="4000" b="1" smtClean="0">
                  <a:solidFill>
                    <a:srgbClr val="C00000"/>
                  </a:solidFill>
                </a:rPr>
                <a:t>out2</a:t>
              </a:r>
              <a:endParaRPr lang="en-US" altLang="zh-TW" sz="3200" b="1" smtClean="0">
                <a:solidFill>
                  <a:srgbClr val="C00000"/>
                </a:solidFill>
              </a:endParaRPr>
            </a:p>
            <a:p>
              <a:r>
                <a:rPr lang="en-US" altLang="zh-TW" sz="3200" smtClean="0">
                  <a:solidFill>
                    <a:srgbClr val="00B050"/>
                  </a:solidFill>
                </a:rPr>
                <a:t>bigred@gw:~$ </a:t>
              </a:r>
              <a:r>
                <a:rPr lang="en-US" altLang="zh-TW" sz="4000" b="1" smtClean="0">
                  <a:solidFill>
                    <a:srgbClr val="00B0F0"/>
                  </a:solidFill>
                </a:rPr>
                <a:t>cat out1</a:t>
              </a:r>
            </a:p>
            <a:p>
              <a:r>
                <a:rPr lang="en-US" altLang="zh-TW" sz="3200" smtClean="0">
                  <a:solidFill>
                    <a:srgbClr val="00B050"/>
                  </a:solidFill>
                </a:rPr>
                <a:t>bigred@gw:~$ </a:t>
              </a:r>
              <a:r>
                <a:rPr lang="en-US" altLang="zh-TW" sz="4000" b="1" smtClean="0"/>
                <a:t>cat </a:t>
              </a:r>
              <a:r>
                <a:rPr lang="en-US" altLang="zh-TW" sz="4000" b="1" smtClean="0">
                  <a:solidFill>
                    <a:srgbClr val="C00000"/>
                  </a:solidFill>
                </a:rPr>
                <a:t>out2</a:t>
              </a:r>
            </a:p>
            <a:p>
              <a:r>
                <a:rPr lang="en-US" altLang="zh-TW" sz="3200" smtClean="0"/>
                <a:t>cat: wprog11.sh: No such file or directory</a:t>
              </a:r>
            </a:p>
            <a:p>
              <a:r>
                <a:rPr lang="en-US" altLang="zh-TW" sz="3200" smtClean="0"/>
                <a:t>bigred@gw:~$</a:t>
              </a:r>
            </a:p>
            <a:p>
              <a:r>
                <a:rPr lang="en-US" altLang="zh-TW" sz="3200" smtClean="0">
                  <a:solidFill>
                    <a:srgbClr val="00B050"/>
                  </a:solidFill>
                </a:rPr>
                <a:t>bigred@gw:~$ </a:t>
              </a:r>
              <a:r>
                <a:rPr lang="en-US" altLang="zh-TW" sz="4000" b="1" smtClean="0"/>
                <a:t>ls out*</a:t>
              </a:r>
            </a:p>
            <a:p>
              <a:r>
                <a:rPr lang="en-US" altLang="zh-TW" sz="3200" smtClean="0"/>
                <a:t>out1  out2</a:t>
              </a:r>
              <a:endParaRPr lang="en-US" altLang="zh-TW" sz="3200"/>
            </a:p>
          </p:txBody>
        </p:sp>
        <p:cxnSp>
          <p:nvCxnSpPr>
            <p:cNvPr id="5" name="直線單箭頭接點 4"/>
            <p:cNvCxnSpPr/>
            <p:nvPr/>
          </p:nvCxnSpPr>
          <p:spPr>
            <a:xfrm flipH="1" flipV="1">
              <a:off x="7798526" y="2403566"/>
              <a:ext cx="640080" cy="10711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8516983" y="2442754"/>
              <a:ext cx="52251" cy="108421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8255726" y="3521958"/>
              <a:ext cx="3775393" cy="1384995"/>
            </a:xfrm>
            <a:prstGeom prst="rect">
              <a:avLst/>
            </a:prstGeom>
            <a:noFill/>
          </p:spPr>
          <p:txBody>
            <a:bodyPr wrap="none" rtlCol="0">
              <a:spAutoFit/>
            </a:bodyPr>
            <a:lstStyle/>
            <a:p>
              <a:r>
                <a:rPr lang="zh-TW" altLang="en-US" sz="2800" b="1" smtClean="0">
                  <a:solidFill>
                    <a:srgbClr val="C00000"/>
                  </a:solidFill>
                </a:rPr>
                <a:t>直接蓋掉檔案</a:t>
              </a:r>
              <a:endParaRPr lang="en-US" altLang="zh-TW" sz="2800" b="1" smtClean="0">
                <a:solidFill>
                  <a:srgbClr val="C00000"/>
                </a:solidFill>
              </a:endParaRPr>
            </a:p>
            <a:p>
              <a:r>
                <a:rPr lang="zh-TW" altLang="en-US" sz="2800" b="1" smtClean="0">
                  <a:solidFill>
                    <a:srgbClr val="C00000"/>
                  </a:solidFill>
                </a:rPr>
                <a:t>檔案已存在，覆蓋</a:t>
              </a:r>
              <a:endParaRPr lang="en-US" altLang="zh-TW" sz="2800" b="1" smtClean="0">
                <a:solidFill>
                  <a:srgbClr val="C00000"/>
                </a:solidFill>
              </a:endParaRPr>
            </a:p>
            <a:p>
              <a:r>
                <a:rPr lang="zh-TW" altLang="en-US" sz="2800" b="1" smtClean="0">
                  <a:solidFill>
                    <a:srgbClr val="C00000"/>
                  </a:solidFill>
                </a:rPr>
                <a:t>檔案不存在，直接產生</a:t>
              </a:r>
              <a:endParaRPr lang="zh-TW" altLang="en-US" sz="2800" b="1">
                <a:solidFill>
                  <a:srgbClr val="C00000"/>
                </a:solidFill>
              </a:endParaRPr>
            </a:p>
          </p:txBody>
        </p:sp>
      </p:grpSp>
    </p:spTree>
    <p:extLst>
      <p:ext uri="{BB962C8B-B14F-4D97-AF65-F5344CB8AC3E}">
        <p14:creationId xmlns:p14="http://schemas.microsoft.com/office/powerpoint/2010/main" val="362598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25137" y="208370"/>
            <a:ext cx="10515600" cy="483961"/>
          </a:xfrm>
        </p:spPr>
        <p:txBody>
          <a:bodyPr>
            <a:normAutofit fontScale="90000"/>
          </a:bodyPr>
          <a:lstStyle/>
          <a:p>
            <a:r>
              <a:rPr lang="en-US" altLang="zh-TW" smtClean="0"/>
              <a:t>&amp;</a:t>
            </a:r>
            <a:r>
              <a:rPr lang="zh-TW" altLang="en-US" smtClean="0"/>
              <a:t> 輸出或錯誤訊息</a:t>
            </a:r>
            <a:endParaRPr lang="zh-TW" altLang="en-US"/>
          </a:p>
        </p:txBody>
      </p:sp>
      <p:sp>
        <p:nvSpPr>
          <p:cNvPr id="3" name="矩形 2"/>
          <p:cNvSpPr/>
          <p:nvPr/>
        </p:nvSpPr>
        <p:spPr>
          <a:xfrm>
            <a:off x="1554480" y="692331"/>
            <a:ext cx="9692640" cy="6186309"/>
          </a:xfrm>
          <a:prstGeom prst="rect">
            <a:avLst/>
          </a:prstGeom>
        </p:spPr>
        <p:txBody>
          <a:bodyPr wrap="square">
            <a:spAutoFit/>
          </a:bodyPr>
          <a:lstStyle/>
          <a:p>
            <a:r>
              <a:rPr lang="en-US" altLang="zh-TW" sz="2800" smtClean="0">
                <a:solidFill>
                  <a:srgbClr val="00B050"/>
                </a:solidFill>
              </a:rPr>
              <a:t>bigred@gw:~$ </a:t>
            </a:r>
            <a:r>
              <a:rPr lang="en-US" altLang="zh-TW" sz="3600" b="1" smtClean="0"/>
              <a:t>cat wprog</a:t>
            </a:r>
            <a:r>
              <a:rPr lang="en-US" altLang="zh-TW" sz="3600" b="1" smtClean="0">
                <a:solidFill>
                  <a:srgbClr val="FF0000"/>
                </a:solidFill>
              </a:rPr>
              <a:t>11</a:t>
            </a:r>
            <a:r>
              <a:rPr lang="en-US" altLang="zh-TW" sz="3600" b="1" smtClean="0"/>
              <a:t>.sh   </a:t>
            </a:r>
            <a:r>
              <a:rPr lang="en-US" altLang="zh-TW" sz="3600" b="1" smtClean="0">
                <a:solidFill>
                  <a:srgbClr val="FF0000"/>
                </a:solidFill>
              </a:rPr>
              <a:t>&amp;&gt;</a:t>
            </a:r>
            <a:r>
              <a:rPr lang="en-US" altLang="zh-TW" sz="3600" b="1" smtClean="0"/>
              <a:t>out3</a:t>
            </a:r>
          </a:p>
          <a:p>
            <a:r>
              <a:rPr lang="en-US" altLang="zh-TW" sz="2800" smtClean="0">
                <a:solidFill>
                  <a:srgbClr val="00B050"/>
                </a:solidFill>
              </a:rPr>
              <a:t>bigred@gw:~$ </a:t>
            </a:r>
            <a:r>
              <a:rPr lang="en-US" altLang="zh-TW" sz="3600" b="1" smtClean="0"/>
              <a:t>cat out3</a:t>
            </a:r>
          </a:p>
          <a:p>
            <a:r>
              <a:rPr lang="en-US" altLang="zh-TW" sz="2800" smtClean="0"/>
              <a:t>cat: wprog11.sh: No such file or directory</a:t>
            </a:r>
          </a:p>
          <a:p>
            <a:r>
              <a:rPr lang="en-US" altLang="zh-TW" sz="2800" smtClean="0">
                <a:solidFill>
                  <a:srgbClr val="00B050"/>
                </a:solidFill>
              </a:rPr>
              <a:t>bigred@gw:~$ </a:t>
            </a:r>
            <a:r>
              <a:rPr lang="en-US" altLang="zh-TW" sz="3600" b="1" smtClean="0"/>
              <a:t>cat wprog</a:t>
            </a:r>
            <a:r>
              <a:rPr lang="en-US" altLang="zh-TW" sz="3600" b="1" smtClean="0">
                <a:solidFill>
                  <a:srgbClr val="FF0000"/>
                </a:solidFill>
              </a:rPr>
              <a:t>1</a:t>
            </a:r>
            <a:r>
              <a:rPr lang="en-US" altLang="zh-TW" sz="3600" b="1" smtClean="0"/>
              <a:t>.sh   </a:t>
            </a:r>
            <a:r>
              <a:rPr lang="en-US" altLang="zh-TW" sz="3600" b="1" smtClean="0">
                <a:solidFill>
                  <a:srgbClr val="FF0000"/>
                </a:solidFill>
              </a:rPr>
              <a:t>&amp;&gt;&gt;</a:t>
            </a:r>
            <a:r>
              <a:rPr lang="en-US" altLang="zh-TW" sz="3600" b="1" smtClean="0"/>
              <a:t>out3</a:t>
            </a:r>
          </a:p>
          <a:p>
            <a:r>
              <a:rPr lang="en-US" altLang="zh-TW" sz="2800" smtClean="0">
                <a:solidFill>
                  <a:srgbClr val="00B050"/>
                </a:solidFill>
              </a:rPr>
              <a:t>bigred@gw:~$ </a:t>
            </a:r>
            <a:r>
              <a:rPr lang="en-US" altLang="zh-TW" sz="3600" b="1" smtClean="0"/>
              <a:t>cat out3</a:t>
            </a:r>
          </a:p>
          <a:p>
            <a:r>
              <a:rPr lang="en-US" altLang="zh-TW" sz="2800" smtClean="0"/>
              <a:t>cat: wprog11.sh: No such file or directory</a:t>
            </a:r>
          </a:p>
          <a:p>
            <a:r>
              <a:rPr lang="en-US" altLang="zh-TW" sz="2800" smtClean="0"/>
              <a:t>#wprog1.sh</a:t>
            </a:r>
          </a:p>
          <a:p>
            <a:r>
              <a:rPr lang="en-US" altLang="zh-TW" sz="2800" smtClean="0"/>
              <a:t>#!/bin/bash</a:t>
            </a:r>
          </a:p>
          <a:p>
            <a:r>
              <a:rPr lang="en-US" altLang="zh-TW" sz="2800" smtClean="0"/>
              <a:t>clear</a:t>
            </a:r>
          </a:p>
          <a:p>
            <a:r>
              <a:rPr lang="en-US" altLang="zh-TW" sz="2800" smtClean="0"/>
              <a:t>echo -e '</a:t>
            </a:r>
          </a:p>
          <a:p>
            <a:r>
              <a:rPr lang="en-US" altLang="zh-TW" sz="2800" smtClean="0"/>
              <a:t>                   </a:t>
            </a:r>
            <a:r>
              <a:rPr lang="zh-TW" altLang="en-US" sz="2800" smtClean="0"/>
              <a:t>選單</a:t>
            </a:r>
          </a:p>
          <a:p>
            <a:r>
              <a:rPr lang="zh-TW" altLang="en-US" sz="2800" smtClean="0"/>
              <a:t>               </a:t>
            </a:r>
            <a:r>
              <a:rPr lang="en-US" altLang="zh-TW" sz="2800" smtClean="0"/>
              <a:t>1.</a:t>
            </a:r>
            <a:r>
              <a:rPr lang="zh-TW" altLang="en-US" sz="2800" smtClean="0"/>
              <a:t>程式</a:t>
            </a:r>
            <a:r>
              <a:rPr lang="en-US" altLang="zh-TW" sz="2800" smtClean="0"/>
              <a:t>1'</a:t>
            </a:r>
          </a:p>
          <a:p>
            <a:r>
              <a:rPr lang="en-US" altLang="zh-TW" sz="2800" smtClean="0"/>
              <a:t>read -p "</a:t>
            </a:r>
            <a:r>
              <a:rPr lang="zh-TW" altLang="en-US" sz="2800" smtClean="0"/>
              <a:t>按任意鍵返回</a:t>
            </a:r>
            <a:r>
              <a:rPr lang="en-US" altLang="zh-TW" sz="2800" smtClean="0"/>
              <a:t>"</a:t>
            </a:r>
            <a:endParaRPr lang="en-US" altLang="zh-TW" sz="2800"/>
          </a:p>
        </p:txBody>
      </p:sp>
    </p:spTree>
    <p:extLst>
      <p:ext uri="{BB962C8B-B14F-4D97-AF65-F5344CB8AC3E}">
        <p14:creationId xmlns:p14="http://schemas.microsoft.com/office/powerpoint/2010/main" val="188766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04461" y="1122362"/>
            <a:ext cx="10595113" cy="2406029"/>
          </a:xfrm>
        </p:spPr>
        <p:txBody>
          <a:bodyPr anchor="t"/>
          <a:lstStyle/>
          <a:p>
            <a:r>
              <a:rPr lang="en-US" altLang="zh-TW" b="1" u="sng" dirty="0">
                <a:hlinkClick r:id="rId3" tooltip="Linux I/O 輸入與輸出重新導向，基礎概念教學"/>
              </a:rPr>
              <a:t>Linux I/O </a:t>
            </a:r>
            <a:r>
              <a:rPr lang="zh-TW" altLang="en-US" b="1" u="sng" dirty="0">
                <a:hlinkClick r:id="rId3" tooltip="Linux I/O 輸入與輸出重新導向，基礎概念教學"/>
              </a:rPr>
              <a:t>輸入與輸出重新導向</a:t>
            </a:r>
            <a:endParaRPr lang="zh-TW" altLang="en-US" dirty="0"/>
          </a:p>
        </p:txBody>
      </p:sp>
      <p:sp>
        <p:nvSpPr>
          <p:cNvPr id="3" name="副標題 2"/>
          <p:cNvSpPr>
            <a:spLocks noGrp="1"/>
          </p:cNvSpPr>
          <p:nvPr>
            <p:ph type="subTitle" idx="1"/>
          </p:nvPr>
        </p:nvSpPr>
        <p:spPr>
          <a:xfrm>
            <a:off x="1630017" y="3068638"/>
            <a:ext cx="9144000" cy="3012122"/>
          </a:xfrm>
        </p:spPr>
        <p:txBody>
          <a:bodyPr>
            <a:noAutofit/>
          </a:bodyPr>
          <a:lstStyle/>
          <a:p>
            <a:pPr algn="l"/>
            <a:r>
              <a:rPr lang="zh-TW" altLang="en-US" sz="4000" dirty="0"/>
              <a:t>名詞解釋</a:t>
            </a:r>
            <a:r>
              <a:rPr lang="zh-TW" altLang="en-US" sz="4000" dirty="0" smtClean="0"/>
              <a:t>：</a:t>
            </a:r>
            <a:endParaRPr lang="en-US" altLang="zh-TW" sz="4000" dirty="0" smtClean="0"/>
          </a:p>
          <a:p>
            <a:pPr algn="l"/>
            <a:r>
              <a:rPr lang="en-US" altLang="zh-TW" sz="4000" dirty="0" smtClean="0"/>
              <a:t>0.</a:t>
            </a:r>
            <a:r>
              <a:rPr lang="zh-TW" altLang="en-US" sz="4000" dirty="0"/>
              <a:t>標準輸入：</a:t>
            </a:r>
            <a:r>
              <a:rPr lang="en-US" altLang="zh-TW" sz="4000" dirty="0"/>
              <a:t>keyboard</a:t>
            </a:r>
            <a:r>
              <a:rPr lang="zh-TW" altLang="en-US" sz="4000" dirty="0"/>
              <a:t>、</a:t>
            </a:r>
            <a:r>
              <a:rPr lang="en-US" altLang="zh-TW" sz="4000" dirty="0"/>
              <a:t>file</a:t>
            </a:r>
            <a:r>
              <a:rPr lang="zh-TW" altLang="en-US" sz="4000" dirty="0" smtClean="0"/>
              <a:t>。</a:t>
            </a:r>
            <a:endParaRPr lang="en-US" altLang="zh-TW" sz="4000" dirty="0" smtClean="0"/>
          </a:p>
          <a:p>
            <a:pPr algn="l"/>
            <a:r>
              <a:rPr lang="en-US" altLang="zh-TW" sz="4000" dirty="0" smtClean="0"/>
              <a:t>1.</a:t>
            </a:r>
            <a:r>
              <a:rPr lang="zh-TW" altLang="en-US" sz="4000" dirty="0"/>
              <a:t>標準輸出：螢幕</a:t>
            </a:r>
            <a:r>
              <a:rPr lang="zh-TW" altLang="en-US" sz="4000" dirty="0" smtClean="0"/>
              <a:t>。</a:t>
            </a:r>
            <a:endParaRPr lang="en-US" altLang="zh-TW" sz="4000" dirty="0" smtClean="0"/>
          </a:p>
          <a:p>
            <a:pPr algn="l"/>
            <a:r>
              <a:rPr lang="en-US" altLang="zh-TW" sz="4000" dirty="0" smtClean="0"/>
              <a:t>2.</a:t>
            </a:r>
            <a:r>
              <a:rPr lang="zh-TW" altLang="en-US" sz="4000" dirty="0"/>
              <a:t>標準錯誤：命令提示錯誤訊息。</a:t>
            </a:r>
          </a:p>
        </p:txBody>
      </p:sp>
    </p:spTree>
    <p:extLst>
      <p:ext uri="{BB962C8B-B14F-4D97-AF65-F5344CB8AC3E}">
        <p14:creationId xmlns:p14="http://schemas.microsoft.com/office/powerpoint/2010/main" val="2953930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1071154" y="0"/>
            <a:ext cx="10282646" cy="1325563"/>
          </a:xfrm>
        </p:spPr>
        <p:txBody>
          <a:bodyPr/>
          <a:lstStyle/>
          <a:p>
            <a:r>
              <a:rPr lang="zh-TW" altLang="en-US" smtClean="0">
                <a:solidFill>
                  <a:srgbClr val="FF0000"/>
                </a:solidFill>
              </a:rPr>
              <a:t>＆ </a:t>
            </a:r>
            <a:r>
              <a:rPr lang="en-US" altLang="zh-TW" smtClean="0">
                <a:solidFill>
                  <a:srgbClr val="FF0000"/>
                </a:solidFill>
              </a:rPr>
              <a:t>&gt;/dev/null</a:t>
            </a:r>
            <a:r>
              <a:rPr lang="zh-TW" altLang="en-US" smtClean="0"/>
              <a:t>相當</a:t>
            </a:r>
            <a:r>
              <a:rPr lang="en-US" altLang="zh-TW" sz="4800" smtClean="0">
                <a:solidFill>
                  <a:srgbClr val="FF0000"/>
                </a:solidFill>
              </a:rPr>
              <a:t>&gt;/dev/null  2  &gt;&amp;1</a:t>
            </a:r>
            <a:endParaRPr lang="zh-TW" altLang="en-US" sz="4800">
              <a:solidFill>
                <a:srgbClr val="FF0000"/>
              </a:solidFill>
            </a:endParaRPr>
          </a:p>
        </p:txBody>
      </p:sp>
      <p:sp>
        <p:nvSpPr>
          <p:cNvPr id="5" name="矩形 4"/>
          <p:cNvSpPr/>
          <p:nvPr/>
        </p:nvSpPr>
        <p:spPr>
          <a:xfrm>
            <a:off x="557349" y="1476101"/>
            <a:ext cx="11077302" cy="5016758"/>
          </a:xfrm>
          <a:prstGeom prst="rect">
            <a:avLst/>
          </a:prstGeom>
        </p:spPr>
        <p:txBody>
          <a:bodyPr wrap="square">
            <a:spAutoFit/>
          </a:bodyPr>
          <a:lstStyle/>
          <a:p>
            <a:pPr marL="457200" indent="-457200">
              <a:buFont typeface="Arial" panose="020B0604020202020204" pitchFamily="34" charset="0"/>
              <a:buChar char="•"/>
            </a:pPr>
            <a:r>
              <a:rPr lang="zh-TW" altLang="en-US" sz="3200" smtClean="0"/>
              <a:t>檔案必須先開啟後才能進行讀寫操作，開啟檔案後會回傳一個 </a:t>
            </a:r>
            <a:r>
              <a:rPr lang="en-US" altLang="zh-TW" sz="3200" smtClean="0"/>
              <a:t>File Descriptor (</a:t>
            </a:r>
            <a:r>
              <a:rPr lang="zh-TW" altLang="en-US" sz="3200" smtClean="0"/>
              <a:t>檔案描述器、簡稱 </a:t>
            </a:r>
            <a:r>
              <a:rPr lang="en-US" altLang="zh-TW" sz="3200" smtClean="0"/>
              <a:t>fd)</a:t>
            </a:r>
            <a:r>
              <a:rPr lang="zh-TW" altLang="en-US" sz="3200" smtClean="0"/>
              <a:t>，之後的所有操作都會需要 </a:t>
            </a:r>
            <a:r>
              <a:rPr lang="en-US" altLang="zh-TW" sz="3200" smtClean="0"/>
              <a:t>fd </a:t>
            </a:r>
            <a:r>
              <a:rPr lang="zh-TW" altLang="en-US" sz="3200" smtClean="0"/>
              <a:t>作為參數。除非每個行程明確將其關閉，否則行程至少會開啟 </a:t>
            </a:r>
            <a:r>
              <a:rPr lang="en-US" altLang="zh-TW" sz="3200" smtClean="0"/>
              <a:t>3 </a:t>
            </a:r>
            <a:r>
              <a:rPr lang="zh-TW" altLang="en-US" sz="3200" smtClean="0"/>
              <a:t>個 </a:t>
            </a:r>
            <a:r>
              <a:rPr lang="en-US" altLang="zh-TW" sz="3200" smtClean="0"/>
              <a:t>fd</a:t>
            </a:r>
            <a:r>
              <a:rPr lang="zh-TW" altLang="en-US" sz="3200" smtClean="0"/>
              <a:t>，分別是 </a:t>
            </a:r>
            <a:r>
              <a:rPr lang="en-US" altLang="zh-TW" sz="3200" smtClean="0"/>
              <a:t>stdin(0), stdout(1) </a:t>
            </a:r>
            <a:r>
              <a:rPr lang="zh-TW" altLang="en-US" sz="3200" smtClean="0"/>
              <a:t>及 </a:t>
            </a:r>
            <a:r>
              <a:rPr lang="en-US" altLang="zh-TW" sz="3200" smtClean="0"/>
              <a:t>stderr(2)</a:t>
            </a:r>
          </a:p>
          <a:p>
            <a:pPr marL="457200" indent="-457200">
              <a:buFont typeface="Arial" panose="020B0604020202020204" pitchFamily="34" charset="0"/>
              <a:buChar char="•"/>
            </a:pPr>
            <a:r>
              <a:rPr lang="zh-TW" altLang="en-US" sz="3200" smtClean="0"/>
              <a:t>系統將標準輸入</a:t>
            </a:r>
            <a:r>
              <a:rPr lang="en-US" altLang="zh-TW" sz="3200" smtClean="0"/>
              <a:t>/</a:t>
            </a:r>
            <a:r>
              <a:rPr lang="zh-TW" altLang="en-US" sz="3200" smtClean="0"/>
              <a:t>輸出分成三個</a:t>
            </a:r>
            <a:r>
              <a:rPr lang="en-US" altLang="zh-TW" sz="3200" smtClean="0"/>
              <a:t>, </a:t>
            </a:r>
          </a:p>
          <a:p>
            <a:r>
              <a:rPr lang="zh-TW" altLang="en-US" sz="3200" smtClean="0"/>
              <a:t>分別是 </a:t>
            </a:r>
            <a:endParaRPr lang="en-US" altLang="zh-TW" sz="3200" smtClean="0"/>
          </a:p>
          <a:p>
            <a:r>
              <a:rPr lang="en-US" altLang="zh-TW" sz="3200" smtClean="0"/>
              <a:t>stdin (fd </a:t>
            </a:r>
            <a:r>
              <a:rPr lang="zh-TW" altLang="en-US" sz="3200" smtClean="0"/>
              <a:t>是 </a:t>
            </a:r>
            <a:r>
              <a:rPr lang="en-US" altLang="zh-TW" sz="3200" smtClean="0"/>
              <a:t>0), </a:t>
            </a:r>
          </a:p>
          <a:p>
            <a:r>
              <a:rPr lang="en-US" altLang="zh-TW" sz="3200" smtClean="0"/>
              <a:t>stdout (fd </a:t>
            </a:r>
            <a:r>
              <a:rPr lang="zh-TW" altLang="en-US" sz="3200" smtClean="0"/>
              <a:t>是 </a:t>
            </a:r>
            <a:r>
              <a:rPr lang="en-US" altLang="zh-TW" sz="3200" smtClean="0"/>
              <a:t>1), </a:t>
            </a:r>
            <a:r>
              <a:rPr lang="zh-TW" altLang="en-US" sz="3200" smtClean="0"/>
              <a:t>及 </a:t>
            </a:r>
            <a:endParaRPr lang="en-US" altLang="zh-TW" sz="3200" smtClean="0"/>
          </a:p>
          <a:p>
            <a:r>
              <a:rPr lang="en-US" altLang="zh-TW" sz="3200" smtClean="0"/>
              <a:t>stderr (fd </a:t>
            </a:r>
            <a:r>
              <a:rPr lang="zh-TW" altLang="en-US" sz="3200" smtClean="0"/>
              <a:t>是 </a:t>
            </a:r>
            <a:r>
              <a:rPr lang="en-US" altLang="zh-TW" sz="3200" smtClean="0"/>
              <a:t>2), </a:t>
            </a:r>
            <a:r>
              <a:rPr lang="zh-TW" altLang="en-US" sz="3200" smtClean="0"/>
              <a:t>在這裡 </a:t>
            </a:r>
            <a:r>
              <a:rPr lang="en-US" altLang="zh-TW" sz="3200" smtClean="0"/>
              <a:t>2 </a:t>
            </a:r>
            <a:r>
              <a:rPr lang="zh-TW" altLang="en-US" sz="3200" smtClean="0"/>
              <a:t>代表標準錯誤輸出 </a:t>
            </a:r>
            <a:r>
              <a:rPr lang="en-US" altLang="zh-TW" sz="3200" smtClean="0"/>
              <a:t>stderr.</a:t>
            </a:r>
            <a:endParaRPr lang="zh-TW" altLang="en-US" sz="3200"/>
          </a:p>
        </p:txBody>
      </p:sp>
    </p:spTree>
    <p:extLst>
      <p:ext uri="{BB962C8B-B14F-4D97-AF65-F5344CB8AC3E}">
        <p14:creationId xmlns:p14="http://schemas.microsoft.com/office/powerpoint/2010/main" val="181115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沒有加上 “</a:t>
            </a:r>
            <a:r>
              <a:rPr lang="en-US" altLang="zh-TW" smtClean="0"/>
              <a:t>&amp;”, </a:t>
            </a:r>
            <a:r>
              <a:rPr lang="zh-TW" altLang="en-US" smtClean="0"/>
              <a:t>會視後面的 “</a:t>
            </a:r>
            <a:r>
              <a:rPr lang="en-US" altLang="zh-TW" smtClean="0"/>
              <a:t>1” </a:t>
            </a:r>
            <a:r>
              <a:rPr lang="zh-TW" altLang="en-US" smtClean="0"/>
              <a:t>為檔案名稱而不是 </a:t>
            </a:r>
            <a:r>
              <a:rPr lang="en-US" altLang="zh-TW" smtClean="0"/>
              <a:t>fd</a:t>
            </a:r>
            <a:endParaRPr lang="zh-TW" altLang="en-US"/>
          </a:p>
        </p:txBody>
      </p:sp>
      <p:sp>
        <p:nvSpPr>
          <p:cNvPr id="3" name="矩形 2"/>
          <p:cNvSpPr/>
          <p:nvPr/>
        </p:nvSpPr>
        <p:spPr>
          <a:xfrm>
            <a:off x="838200" y="2055448"/>
            <a:ext cx="10515600" cy="4154984"/>
          </a:xfrm>
          <a:prstGeom prst="rect">
            <a:avLst/>
          </a:prstGeom>
        </p:spPr>
        <p:txBody>
          <a:bodyPr wrap="square">
            <a:spAutoFit/>
          </a:bodyPr>
          <a:lstStyle/>
          <a:p>
            <a:r>
              <a:rPr lang="en-US" altLang="zh-TW" sz="3600" smtClean="0">
                <a:solidFill>
                  <a:srgbClr val="00B050"/>
                </a:solidFill>
              </a:rPr>
              <a:t>bigred@gw:~$ </a:t>
            </a:r>
            <a:r>
              <a:rPr lang="en-US" altLang="zh-TW" sz="4400" b="1" smtClean="0"/>
              <a:t>cat wprog1.sh  </a:t>
            </a:r>
            <a:r>
              <a:rPr lang="en-US" altLang="zh-TW" sz="4400" b="1" smtClean="0">
                <a:solidFill>
                  <a:srgbClr val="FF0000"/>
                </a:solidFill>
              </a:rPr>
              <a:t>&gt; /dev/null</a:t>
            </a:r>
            <a:endParaRPr lang="en-US" altLang="zh-TW" sz="3600" b="1" smtClean="0">
              <a:solidFill>
                <a:srgbClr val="FF0000"/>
              </a:solidFill>
            </a:endParaRPr>
          </a:p>
          <a:p>
            <a:r>
              <a:rPr lang="en-US" altLang="zh-TW" sz="3600" smtClean="0">
                <a:solidFill>
                  <a:srgbClr val="00B050"/>
                </a:solidFill>
              </a:rPr>
              <a:t>bigred@gw:~$ </a:t>
            </a:r>
            <a:r>
              <a:rPr lang="en-US" altLang="zh-TW" sz="4400" b="1" smtClean="0"/>
              <a:t>cat /dev/null</a:t>
            </a:r>
            <a:endParaRPr lang="en-US" altLang="zh-TW" sz="3600" b="1" smtClean="0"/>
          </a:p>
          <a:p>
            <a:r>
              <a:rPr lang="en-US" altLang="zh-TW" sz="3600" smtClean="0">
                <a:solidFill>
                  <a:srgbClr val="00B050"/>
                </a:solidFill>
              </a:rPr>
              <a:t>bigred@gw:~$ </a:t>
            </a:r>
            <a:r>
              <a:rPr lang="en-US" altLang="zh-TW" sz="4400" b="1" smtClean="0"/>
              <a:t>cat wprog11.sh  </a:t>
            </a:r>
            <a:r>
              <a:rPr lang="en-US" altLang="zh-TW" sz="4400" b="1" smtClean="0">
                <a:solidFill>
                  <a:srgbClr val="FF0000"/>
                </a:solidFill>
              </a:rPr>
              <a:t>&amp;&gt; /dev/null</a:t>
            </a:r>
            <a:endParaRPr lang="en-US" altLang="zh-TW" sz="3600" b="1" smtClean="0">
              <a:solidFill>
                <a:srgbClr val="FF0000"/>
              </a:solidFill>
            </a:endParaRPr>
          </a:p>
          <a:p>
            <a:r>
              <a:rPr lang="en-US" altLang="zh-TW" sz="3600" smtClean="0">
                <a:solidFill>
                  <a:srgbClr val="00B050"/>
                </a:solidFill>
              </a:rPr>
              <a:t>bigred@gw:~$ </a:t>
            </a:r>
            <a:r>
              <a:rPr lang="en-US" altLang="zh-TW" sz="4400" b="1" smtClean="0"/>
              <a:t>cat /dev/null</a:t>
            </a:r>
            <a:endParaRPr lang="en-US" altLang="zh-TW" sz="3600" b="1" smtClean="0"/>
          </a:p>
          <a:p>
            <a:r>
              <a:rPr lang="en-US" altLang="zh-TW" sz="3600" smtClean="0">
                <a:solidFill>
                  <a:srgbClr val="00B050"/>
                </a:solidFill>
              </a:rPr>
              <a:t>bigred@gw:~$ </a:t>
            </a:r>
            <a:r>
              <a:rPr lang="en-US" altLang="zh-TW" sz="4400" b="1" smtClean="0"/>
              <a:t>cat wprog1.sh </a:t>
            </a:r>
            <a:r>
              <a:rPr lang="en-US" altLang="zh-TW" sz="4400" b="1" smtClean="0">
                <a:solidFill>
                  <a:srgbClr val="FF0000"/>
                </a:solidFill>
              </a:rPr>
              <a:t>&gt; /dev/null </a:t>
            </a:r>
            <a:r>
              <a:rPr lang="en-US" altLang="zh-TW" sz="4400" b="1" smtClean="0">
                <a:solidFill>
                  <a:srgbClr val="FF33CC"/>
                </a:solidFill>
              </a:rPr>
              <a:t>2&gt;&amp;1</a:t>
            </a:r>
          </a:p>
          <a:p>
            <a:r>
              <a:rPr lang="en-US" altLang="zh-TW" sz="3600" smtClean="0">
                <a:solidFill>
                  <a:srgbClr val="00B050"/>
                </a:solidFill>
              </a:rPr>
              <a:t>bigred@gw:~$ </a:t>
            </a:r>
            <a:r>
              <a:rPr lang="en-US" altLang="zh-TW" sz="4400" b="1" smtClean="0"/>
              <a:t>cat /dev/null</a:t>
            </a:r>
            <a:endParaRPr lang="en-US" altLang="zh-TW" sz="4400" b="1"/>
          </a:p>
        </p:txBody>
      </p:sp>
    </p:spTree>
    <p:extLst>
      <p:ext uri="{BB962C8B-B14F-4D97-AF65-F5344CB8AC3E}">
        <p14:creationId xmlns:p14="http://schemas.microsoft.com/office/powerpoint/2010/main" val="86245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輸入與輸出的重新導向</a:t>
            </a:r>
            <a:br>
              <a:rPr lang="zh-TW" altLang="en-US" dirty="0" smtClean="0"/>
            </a:br>
            <a:endParaRPr lang="zh-TW" altLang="en-US" dirty="0"/>
          </a:p>
        </p:txBody>
      </p:sp>
      <p:sp>
        <p:nvSpPr>
          <p:cNvPr id="3" name="內容版面配置區 2"/>
          <p:cNvSpPr>
            <a:spLocks noGrp="1"/>
          </p:cNvSpPr>
          <p:nvPr>
            <p:ph idx="1"/>
          </p:nvPr>
        </p:nvSpPr>
        <p:spPr>
          <a:xfrm>
            <a:off x="541811" y="1528742"/>
            <a:ext cx="11108377" cy="4351338"/>
          </a:xfrm>
        </p:spPr>
        <p:txBody>
          <a:bodyPr/>
          <a:lstStyle/>
          <a:p>
            <a:pPr marL="0" indent="0">
              <a:buNone/>
            </a:pPr>
            <a:r>
              <a:rPr lang="zh-TW" altLang="en-US" dirty="0" smtClean="0"/>
              <a:t>一般的 </a:t>
            </a:r>
            <a:r>
              <a:rPr lang="en-US" altLang="zh-TW" dirty="0" smtClean="0"/>
              <a:t>Linux </a:t>
            </a:r>
            <a:r>
              <a:rPr lang="zh-TW" altLang="en-US" dirty="0" smtClean="0"/>
              <a:t>指令在執行時，會有三個輸入與輸出的資料流，分別為：</a:t>
            </a:r>
          </a:p>
          <a:p>
            <a:endParaRPr lang="zh-TW" altLang="en-US" dirty="0" smtClean="0"/>
          </a:p>
          <a:p>
            <a:r>
              <a:rPr lang="zh-TW" altLang="en-US" dirty="0" smtClean="0"/>
              <a:t>標準輸入（</a:t>
            </a:r>
            <a:r>
              <a:rPr lang="en-US" altLang="zh-TW" dirty="0" smtClean="0"/>
              <a:t>standard input</a:t>
            </a:r>
            <a:r>
              <a:rPr lang="zh-TW" altLang="en-US" dirty="0" smtClean="0"/>
              <a:t>，代碼為 </a:t>
            </a:r>
            <a:r>
              <a:rPr lang="en-US" altLang="zh-TW" dirty="0" smtClean="0"/>
              <a:t>0</a:t>
            </a:r>
            <a:r>
              <a:rPr lang="zh-TW" altLang="en-US" dirty="0" smtClean="0"/>
              <a:t>）：程式執行所需要的輸入資料。</a:t>
            </a:r>
          </a:p>
          <a:p>
            <a:r>
              <a:rPr lang="zh-TW" altLang="en-US" dirty="0" smtClean="0"/>
              <a:t>標準輸出（</a:t>
            </a:r>
            <a:r>
              <a:rPr lang="en-US" altLang="zh-TW" dirty="0" smtClean="0"/>
              <a:t>standard output</a:t>
            </a:r>
            <a:r>
              <a:rPr lang="zh-TW" altLang="en-US" dirty="0" smtClean="0"/>
              <a:t>，代碼為 </a:t>
            </a:r>
            <a:r>
              <a:rPr lang="en-US" altLang="zh-TW" dirty="0" smtClean="0"/>
              <a:t>1</a:t>
            </a:r>
            <a:r>
              <a:rPr lang="zh-TW" altLang="en-US" dirty="0" smtClean="0"/>
              <a:t>）：程式正常執行所產生的輸出資料。</a:t>
            </a:r>
          </a:p>
          <a:p>
            <a:r>
              <a:rPr lang="zh-TW" altLang="en-US" dirty="0" smtClean="0"/>
              <a:t>標準錯誤輸出（</a:t>
            </a:r>
            <a:r>
              <a:rPr lang="en-US" altLang="zh-TW" dirty="0" smtClean="0"/>
              <a:t>standard error output</a:t>
            </a:r>
            <a:r>
              <a:rPr lang="zh-TW" altLang="en-US" dirty="0" smtClean="0"/>
              <a:t>，代碼為 </a:t>
            </a:r>
            <a:r>
              <a:rPr lang="en-US" altLang="zh-TW" dirty="0" smtClean="0"/>
              <a:t>2</a:t>
            </a:r>
            <a:r>
              <a:rPr lang="zh-TW" altLang="en-US" dirty="0" smtClean="0"/>
              <a:t>）：程式出錯時通知使用者用的訊息，或是呈現程式狀態用的訊息。</a:t>
            </a:r>
            <a:endParaRPr lang="zh-TW" altLang="en-US" dirty="0"/>
          </a:p>
        </p:txBody>
      </p:sp>
    </p:spTree>
    <p:extLst>
      <p:ext uri="{BB962C8B-B14F-4D97-AF65-F5344CB8AC3E}">
        <p14:creationId xmlns:p14="http://schemas.microsoft.com/office/powerpoint/2010/main" val="124394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i="0" dirty="0" smtClean="0">
                <a:solidFill>
                  <a:srgbClr val="111111"/>
                </a:solidFill>
                <a:effectLst/>
                <a:latin typeface="Lucida Grande"/>
              </a:rPr>
              <a:t>Linux </a:t>
            </a:r>
            <a:r>
              <a:rPr lang="zh-TW" altLang="en-US" b="0" i="0" dirty="0" smtClean="0">
                <a:solidFill>
                  <a:srgbClr val="111111"/>
                </a:solidFill>
                <a:effectLst/>
                <a:latin typeface="Lucida Grande"/>
              </a:rPr>
              <a:t>程式執行時的狀況就像這樣</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4992" y="1825625"/>
            <a:ext cx="10442015" cy="4351338"/>
          </a:xfrm>
        </p:spPr>
      </p:pic>
    </p:spTree>
    <p:extLst>
      <p:ext uri="{BB962C8B-B14F-4D97-AF65-F5344CB8AC3E}">
        <p14:creationId xmlns:p14="http://schemas.microsoft.com/office/powerpoint/2010/main" val="401274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zh-TW" altLang="en-US" dirty="0" smtClean="0"/>
              <a:t>標準輸入</a:t>
            </a:r>
            <a:endParaRPr lang="zh-TW" altLang="en-US" dirty="0"/>
          </a:p>
        </p:txBody>
      </p:sp>
      <p:sp>
        <p:nvSpPr>
          <p:cNvPr id="5" name="副標題 4"/>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78581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標準輸入</a:t>
            </a:r>
            <a:endParaRPr lang="zh-TW" altLang="en-US" dirty="0"/>
          </a:p>
        </p:txBody>
      </p:sp>
      <p:sp>
        <p:nvSpPr>
          <p:cNvPr id="3" name="內容版面配置區 2"/>
          <p:cNvSpPr>
            <a:spLocks noGrp="1"/>
          </p:cNvSpPr>
          <p:nvPr>
            <p:ph idx="1"/>
          </p:nvPr>
        </p:nvSpPr>
        <p:spPr>
          <a:xfrm>
            <a:off x="838200" y="1825624"/>
            <a:ext cx="10515600" cy="4788535"/>
          </a:xfrm>
        </p:spPr>
        <p:txBody>
          <a:bodyPr>
            <a:noAutofit/>
          </a:bodyPr>
          <a:lstStyle/>
          <a:p>
            <a:pPr marL="0" indent="0">
              <a:buNone/>
            </a:pPr>
            <a:r>
              <a:rPr lang="zh-TW" altLang="en-US" sz="3600" dirty="0" smtClean="0"/>
              <a:t>一般需要輸入資料的 </a:t>
            </a:r>
            <a:r>
              <a:rPr lang="en-US" altLang="zh-TW" sz="3600" dirty="0" smtClean="0"/>
              <a:t>Linux </a:t>
            </a:r>
            <a:r>
              <a:rPr lang="zh-TW" altLang="en-US" sz="3600" dirty="0" smtClean="0"/>
              <a:t>程式</a:t>
            </a:r>
          </a:p>
          <a:p>
            <a:pPr marL="0" indent="0">
              <a:buNone/>
            </a:pPr>
            <a:r>
              <a:rPr lang="zh-TW" altLang="en-US" sz="3600" dirty="0" smtClean="0"/>
              <a:t>如果執行時沒有給他資料的話，</a:t>
            </a:r>
          </a:p>
          <a:p>
            <a:pPr marL="0" indent="0">
              <a:buNone/>
            </a:pPr>
            <a:r>
              <a:rPr lang="zh-TW" altLang="en-US" sz="3600" dirty="0" smtClean="0"/>
              <a:t>預設就會從鍵盤讀取資料</a:t>
            </a:r>
          </a:p>
          <a:p>
            <a:pPr marL="0" indent="0">
              <a:buNone/>
            </a:pPr>
            <a:r>
              <a:rPr lang="zh-TW" altLang="en-US" sz="3600" dirty="0" smtClean="0"/>
              <a:t>（也就是標準輸入預設是鍵盤），例如：</a:t>
            </a:r>
          </a:p>
          <a:p>
            <a:pPr marL="0" indent="0">
              <a:buNone/>
            </a:pPr>
            <a:r>
              <a:rPr lang="en-US" altLang="zh-TW" sz="3600" dirty="0" smtClean="0"/>
              <a:t>cat</a:t>
            </a:r>
          </a:p>
          <a:p>
            <a:pPr marL="0" indent="0">
              <a:buNone/>
            </a:pPr>
            <a:r>
              <a:rPr lang="zh-TW" altLang="en-US" sz="3600" dirty="0" smtClean="0"/>
              <a:t>直接執行 </a:t>
            </a:r>
            <a:r>
              <a:rPr lang="en-US" altLang="zh-TW" sz="3600" dirty="0" smtClean="0"/>
              <a:t>cat </a:t>
            </a:r>
            <a:r>
              <a:rPr lang="zh-TW" altLang="en-US" sz="3600" dirty="0" smtClean="0"/>
              <a:t>時，他就會等待使用者從鍵盤輸入資料，</a:t>
            </a:r>
          </a:p>
          <a:p>
            <a:pPr marL="0" indent="0">
              <a:buNone/>
            </a:pPr>
            <a:r>
              <a:rPr lang="zh-TW" altLang="en-US" sz="3600" dirty="0" smtClean="0"/>
              <a:t>並將接收到的資料輸出在螢幕上。</a:t>
            </a:r>
          </a:p>
          <a:p>
            <a:pPr marL="0" indent="0">
              <a:buNone/>
            </a:pPr>
            <a:endParaRPr lang="zh-TW" altLang="en-US" sz="3600" dirty="0"/>
          </a:p>
        </p:txBody>
      </p:sp>
    </p:spTree>
    <p:extLst>
      <p:ext uri="{BB962C8B-B14F-4D97-AF65-F5344CB8AC3E}">
        <p14:creationId xmlns:p14="http://schemas.microsoft.com/office/powerpoint/2010/main" val="264718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4294967295"/>
          </p:nvPr>
        </p:nvSpPr>
        <p:spPr>
          <a:xfrm>
            <a:off x="716280" y="484505"/>
            <a:ext cx="10515600" cy="5809417"/>
          </a:xfrm>
        </p:spPr>
        <p:txBody>
          <a:bodyPr>
            <a:noAutofit/>
          </a:bodyPr>
          <a:lstStyle/>
          <a:p>
            <a:pPr marL="0" indent="0">
              <a:buNone/>
            </a:pPr>
            <a:r>
              <a:rPr lang="zh-TW" altLang="en-US" sz="6000" dirty="0" smtClean="0"/>
              <a:t>我們可以使用 </a:t>
            </a:r>
            <a:r>
              <a:rPr lang="en-US" altLang="zh-TW" sz="6000" dirty="0" smtClean="0"/>
              <a:t>&lt; </a:t>
            </a:r>
            <a:r>
              <a:rPr lang="zh-TW" altLang="en-US" sz="6000" dirty="0" smtClean="0"/>
              <a:t>運算子，</a:t>
            </a:r>
          </a:p>
          <a:p>
            <a:pPr marL="0" indent="0">
              <a:buNone/>
            </a:pPr>
            <a:r>
              <a:rPr lang="zh-TW" altLang="en-US" sz="6000" dirty="0" smtClean="0"/>
              <a:t>將指定的</a:t>
            </a:r>
            <a:r>
              <a:rPr lang="zh-TW" altLang="en-US" sz="6000" dirty="0" smtClean="0">
                <a:solidFill>
                  <a:srgbClr val="FF00FF"/>
                </a:solidFill>
              </a:rPr>
              <a:t>檔案</a:t>
            </a:r>
            <a:endParaRPr lang="en-US" altLang="zh-TW" sz="6000" dirty="0" smtClean="0">
              <a:solidFill>
                <a:srgbClr val="FF00FF"/>
              </a:solidFill>
            </a:endParaRPr>
          </a:p>
          <a:p>
            <a:pPr marL="0" indent="0">
              <a:buNone/>
            </a:pPr>
            <a:r>
              <a:rPr lang="zh-TW" altLang="en-US" sz="6000" dirty="0" smtClean="0"/>
              <a:t>設定為程式的標準</a:t>
            </a:r>
            <a:r>
              <a:rPr lang="zh-TW" altLang="en-US" sz="6000" dirty="0" smtClean="0">
                <a:solidFill>
                  <a:srgbClr val="FF00FF"/>
                </a:solidFill>
              </a:rPr>
              <a:t>輸入</a:t>
            </a:r>
            <a:r>
              <a:rPr lang="zh-TW" altLang="en-US" sz="6000" dirty="0" smtClean="0"/>
              <a:t>，</a:t>
            </a:r>
          </a:p>
          <a:p>
            <a:pPr marL="0" indent="0">
              <a:buNone/>
            </a:pPr>
            <a:r>
              <a:rPr lang="zh-TW" altLang="en-US" sz="6000" dirty="0" smtClean="0"/>
              <a:t>這樣他就會從檔案中讀取資料，用法如下：</a:t>
            </a:r>
          </a:p>
          <a:p>
            <a:pPr marL="0" indent="0">
              <a:buNone/>
            </a:pPr>
            <a:r>
              <a:rPr lang="en-US" altLang="zh-TW" sz="6000" dirty="0" smtClean="0"/>
              <a:t>N&lt; FILE</a:t>
            </a:r>
            <a:endParaRPr lang="zh-TW" altLang="en-US" sz="6000" dirty="0"/>
          </a:p>
        </p:txBody>
      </p:sp>
    </p:spTree>
    <p:extLst>
      <p:ext uri="{BB962C8B-B14F-4D97-AF65-F5344CB8AC3E}">
        <p14:creationId xmlns:p14="http://schemas.microsoft.com/office/powerpoint/2010/main" val="80552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cat &lt; input.txt</a:t>
            </a:r>
            <a:endParaRPr lang="zh-TW" altLang="en-US" dirty="0"/>
          </a:p>
        </p:txBody>
      </p:sp>
      <p:sp>
        <p:nvSpPr>
          <p:cNvPr id="3" name="內容版面配置區 2"/>
          <p:cNvSpPr>
            <a:spLocks noGrp="1"/>
          </p:cNvSpPr>
          <p:nvPr>
            <p:ph idx="1"/>
          </p:nvPr>
        </p:nvSpPr>
        <p:spPr/>
        <p:txBody>
          <a:bodyPr>
            <a:normAutofit/>
          </a:bodyPr>
          <a:lstStyle/>
          <a:p>
            <a:pPr marL="0" indent="0">
              <a:buNone/>
            </a:pPr>
            <a:r>
              <a:rPr lang="zh-TW" altLang="en-US" sz="4800" dirty="0" smtClean="0"/>
              <a:t>這樣 </a:t>
            </a:r>
            <a:r>
              <a:rPr lang="en-US" altLang="zh-TW" sz="4800" dirty="0" smtClean="0"/>
              <a:t>cat </a:t>
            </a:r>
            <a:r>
              <a:rPr lang="zh-TW" altLang="en-US" sz="4800" dirty="0" smtClean="0"/>
              <a:t>就可以取得 </a:t>
            </a:r>
            <a:r>
              <a:rPr lang="en-US" altLang="zh-TW" sz="4800" dirty="0" smtClean="0"/>
              <a:t>input.txt </a:t>
            </a:r>
            <a:r>
              <a:rPr lang="zh-TW" altLang="en-US" sz="4800" dirty="0" smtClean="0"/>
              <a:t>檔案中的資料，</a:t>
            </a:r>
          </a:p>
          <a:p>
            <a:pPr marL="0" indent="0">
              <a:buNone/>
            </a:pPr>
            <a:r>
              <a:rPr lang="zh-TW" altLang="en-US" sz="4800" dirty="0" smtClean="0"/>
              <a:t>且顯示在螢幕上。</a:t>
            </a:r>
            <a:endParaRPr lang="zh-TW" altLang="en-US" sz="4800" dirty="0"/>
          </a:p>
        </p:txBody>
      </p:sp>
    </p:spTree>
    <p:extLst>
      <p:ext uri="{BB962C8B-B14F-4D97-AF65-F5344CB8AC3E}">
        <p14:creationId xmlns:p14="http://schemas.microsoft.com/office/powerpoint/2010/main" val="291413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869315"/>
          </a:xfrm>
        </p:spPr>
        <p:txBody>
          <a:bodyPr/>
          <a:lstStyle/>
          <a:p>
            <a:r>
              <a:rPr lang="zh-TW" altLang="en-US" dirty="0"/>
              <a:t>標準</a:t>
            </a:r>
            <a:r>
              <a:rPr lang="zh-TW" altLang="en-US" dirty="0" smtClean="0"/>
              <a:t>輸入範例</a:t>
            </a:r>
            <a:r>
              <a:rPr lang="en-US" altLang="zh-TW" dirty="0" smtClean="0"/>
              <a:t>1-readinput01</a:t>
            </a:r>
            <a:endParaRPr lang="zh-TW" altLang="en-US" dirty="0"/>
          </a:p>
        </p:txBody>
      </p:sp>
      <p:sp>
        <p:nvSpPr>
          <p:cNvPr id="3" name="內容版面配置區 2"/>
          <p:cNvSpPr>
            <a:spLocks noGrp="1"/>
          </p:cNvSpPr>
          <p:nvPr>
            <p:ph idx="1"/>
          </p:nvPr>
        </p:nvSpPr>
        <p:spPr>
          <a:xfrm>
            <a:off x="502920" y="1371600"/>
            <a:ext cx="11247120" cy="5166360"/>
          </a:xfrm>
        </p:spPr>
        <p:txBody>
          <a:bodyPr>
            <a:normAutofit/>
          </a:bodyPr>
          <a:lstStyle/>
          <a:p>
            <a:pPr marL="0" indent="0">
              <a:buNone/>
            </a:pPr>
            <a:r>
              <a:rPr lang="en-US" altLang="zh-TW" sz="3600" dirty="0">
                <a:solidFill>
                  <a:srgbClr val="00B050"/>
                </a:solidFill>
              </a:rPr>
              <a:t>bigred@us1804s:~$ </a:t>
            </a:r>
            <a:r>
              <a:rPr lang="en-US" altLang="zh-TW" sz="3600" dirty="0"/>
              <a:t>cat readinput01</a:t>
            </a:r>
          </a:p>
          <a:p>
            <a:pPr marL="0" indent="0">
              <a:buNone/>
            </a:pPr>
            <a:r>
              <a:rPr lang="en-US" altLang="zh-TW" sz="3600" dirty="0"/>
              <a:t>#!/bin/bash</a:t>
            </a:r>
          </a:p>
          <a:p>
            <a:pPr marL="0" indent="0">
              <a:buNone/>
            </a:pPr>
            <a:r>
              <a:rPr lang="en-US" altLang="zh-TW" sz="3600" dirty="0"/>
              <a:t>read -p "input 1?" ans1</a:t>
            </a:r>
          </a:p>
          <a:p>
            <a:pPr marL="0" indent="0">
              <a:buNone/>
            </a:pPr>
            <a:r>
              <a:rPr lang="en-US" altLang="zh-TW" sz="3600" dirty="0"/>
              <a:t>read -p "input 2?" ans2</a:t>
            </a:r>
          </a:p>
          <a:p>
            <a:pPr marL="0" indent="0">
              <a:buNone/>
            </a:pPr>
            <a:r>
              <a:rPr lang="en-US" altLang="zh-TW" sz="3600" dirty="0"/>
              <a:t>read -p "input 3?" ans3</a:t>
            </a:r>
          </a:p>
          <a:p>
            <a:pPr marL="0" indent="0">
              <a:buNone/>
            </a:pPr>
            <a:r>
              <a:rPr lang="en-US" altLang="zh-TW" sz="3600" dirty="0"/>
              <a:t>echo $ans1</a:t>
            </a:r>
          </a:p>
          <a:p>
            <a:pPr marL="0" indent="0">
              <a:buNone/>
            </a:pPr>
            <a:r>
              <a:rPr lang="en-US" altLang="zh-TW" sz="3600" dirty="0"/>
              <a:t>echo $ans2</a:t>
            </a:r>
          </a:p>
          <a:p>
            <a:pPr marL="0" indent="0">
              <a:buNone/>
            </a:pPr>
            <a:r>
              <a:rPr lang="en-US" altLang="zh-TW" sz="3600" dirty="0"/>
              <a:t>echo $ans3</a:t>
            </a:r>
            <a:endParaRPr lang="zh-TW" altLang="en-US" sz="3600" dirty="0"/>
          </a:p>
        </p:txBody>
      </p:sp>
    </p:spTree>
    <p:extLst>
      <p:ext uri="{BB962C8B-B14F-4D97-AF65-F5344CB8AC3E}">
        <p14:creationId xmlns:p14="http://schemas.microsoft.com/office/powerpoint/2010/main" val="44286080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5190</Words>
  <Application>Microsoft Office PowerPoint</Application>
  <PresentationFormat>寬螢幕</PresentationFormat>
  <Paragraphs>576</Paragraphs>
  <Slides>21</Slides>
  <Notes>10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Lucida Grande</vt:lpstr>
      <vt:lpstr>新細明體</vt:lpstr>
      <vt:lpstr>Arial</vt:lpstr>
      <vt:lpstr>Calibri</vt:lpstr>
      <vt:lpstr>Calibri Light</vt:lpstr>
      <vt:lpstr>Office 佈景主題</vt:lpstr>
      <vt:lpstr>＆ &gt;/dev/null相當&gt;/dev/null  2  &gt;&amp;1</vt:lpstr>
      <vt:lpstr>Linux I/O 輸入與輸出重新導向</vt:lpstr>
      <vt:lpstr>輸入與輸出的重新導向 </vt:lpstr>
      <vt:lpstr>Linux 程式執行時的狀況就像這樣</vt:lpstr>
      <vt:lpstr>標準輸入</vt:lpstr>
      <vt:lpstr>標準輸入</vt:lpstr>
      <vt:lpstr>PowerPoint 簡報</vt:lpstr>
      <vt:lpstr>cat &lt; input.txt</vt:lpstr>
      <vt:lpstr>標準輸入範例1-readinput01</vt:lpstr>
      <vt:lpstr>執行readinput01</vt:lpstr>
      <vt:lpstr>input01</vt:lpstr>
      <vt:lpstr>執行readinput01標準輸入</vt:lpstr>
      <vt:lpstr>補充</vt:lpstr>
      <vt:lpstr>Chpasswd-批次改密碼</vt:lpstr>
      <vt:lpstr>標準輸出與錯誤訊息</vt:lpstr>
      <vt:lpstr>1&gt; 檔案   2&gt;檔案</vt:lpstr>
      <vt:lpstr>1-標準輸出 2-錯誤輸出 </vt:lpstr>
      <vt:lpstr>1-標準輸出 2-錯誤輸出 </vt:lpstr>
      <vt:lpstr>&amp; 輸出或錯誤訊息</vt:lpstr>
      <vt:lpstr>＆ &gt;/dev/null相當&gt;/dev/null  2  &gt;&amp;1</vt:lpstr>
      <vt:lpstr>沒有加上 “&amp;”, 會視後面的 “1” 為檔案名稱而不是 fd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yangcc</dc:creator>
  <cp:lastModifiedBy>yangcc</cp:lastModifiedBy>
  <cp:revision>11</cp:revision>
  <dcterms:created xsi:type="dcterms:W3CDTF">2020-11-18T14:03:20Z</dcterms:created>
  <dcterms:modified xsi:type="dcterms:W3CDTF">2020-11-18T15:57:15Z</dcterms:modified>
</cp:coreProperties>
</file>