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4" r:id="rId2"/>
    <p:sldId id="307" r:id="rId3"/>
    <p:sldId id="305" r:id="rId4"/>
    <p:sldId id="306" r:id="rId5"/>
    <p:sldId id="313" r:id="rId6"/>
    <p:sldId id="314" r:id="rId7"/>
    <p:sldId id="262" r:id="rId8"/>
    <p:sldId id="284" r:id="rId9"/>
    <p:sldId id="264" r:id="rId10"/>
    <p:sldId id="265" r:id="rId11"/>
    <p:sldId id="266" r:id="rId12"/>
    <p:sldId id="319" r:id="rId13"/>
    <p:sldId id="320" r:id="rId14"/>
    <p:sldId id="321" r:id="rId15"/>
    <p:sldId id="322" r:id="rId16"/>
    <p:sldId id="316" r:id="rId17"/>
    <p:sldId id="317" r:id="rId18"/>
    <p:sldId id="318" r:id="rId19"/>
    <p:sldId id="267" r:id="rId20"/>
    <p:sldId id="268" r:id="rId21"/>
    <p:sldId id="269" r:id="rId22"/>
    <p:sldId id="324" r:id="rId23"/>
    <p:sldId id="325" r:id="rId24"/>
    <p:sldId id="326" r:id="rId25"/>
    <p:sldId id="327" r:id="rId26"/>
    <p:sldId id="328" r:id="rId27"/>
    <p:sldId id="345" r:id="rId28"/>
    <p:sldId id="340" r:id="rId29"/>
    <p:sldId id="341" r:id="rId30"/>
    <p:sldId id="342" r:id="rId31"/>
    <p:sldId id="343" r:id="rId32"/>
    <p:sldId id="344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D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1B562-99AE-469F-9949-14E5A84B1BCD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2FB9-4362-445B-A164-F9C1853AF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3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EasonJim/p/6850319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7541184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tread01.com/infolist/%E5%85%B6%E4%BB%96/1/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njr.tw/97502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51cto.com/woyaoxuelinux" TargetMode="External"/><Relationship Id="rId4" Type="http://schemas.openxmlformats.org/officeDocument/2006/relationships/hyperlink" Target="https://blog.51cto.com/woyaoxuelinux/1864425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variable in variable1 variable2 .....</a:t>
            </a:r>
          </a:p>
          <a:p>
            <a:r>
              <a:rPr lang="zh-TW" altLang="en-US" dirty="0" smtClean="0"/>
              <a:t>這一種格式是以空白鍵當作 變數的選擇項目</a:t>
            </a:r>
          </a:p>
          <a:p>
            <a:r>
              <a:rPr lang="en-US" altLang="zh-TW" dirty="0" smtClean="0"/>
              <a:t>#! /bin/bash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list="</a:t>
            </a:r>
            <a:r>
              <a:rPr lang="zh-TW" altLang="en-US" dirty="0" smtClean="0"/>
              <a:t>趙 錢 孫 李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$list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err="1" smtClean="0"/>
              <a:t>tt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 ccc 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</a:t>
            </a:r>
            <a:r>
              <a:rPr lang="en-US" altLang="zh-TW" dirty="0" err="1" smtClean="0"/>
              <a:t>tt</a:t>
            </a:r>
            <a:endParaRPr lang="en-US" altLang="zh-TW" dirty="0" smtClean="0"/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ds159@ds159:~$ ./test01</a:t>
            </a:r>
          </a:p>
          <a:p>
            <a:r>
              <a:rPr lang="en-US" altLang="zh-TW" dirty="0" smtClean="0"/>
              <a:t>-bash: ./test01: Permission denied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err="1" smtClean="0"/>
              <a:t>tt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aaa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bbb</a:t>
            </a:r>
            <a:r>
              <a:rPr lang="en-US" altLang="zh-TW" dirty="0" smtClean="0"/>
              <a:t> ccc </a:t>
            </a:r>
            <a:r>
              <a:rPr lang="en-US" altLang="zh-TW" dirty="0" err="1" smtClean="0"/>
              <a:t>ddd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</a:t>
            </a:r>
            <a:r>
              <a:rPr lang="en-US" altLang="zh-TW" dirty="0" err="1" smtClean="0"/>
              <a:t>tt</a:t>
            </a:r>
            <a:endParaRPr lang="en-US" altLang="zh-TW" dirty="0" smtClean="0"/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r>
              <a:rPr lang="en-US" altLang="zh-TW" dirty="0" smtClean="0"/>
              <a:t>~$ ./test01</a:t>
            </a:r>
          </a:p>
          <a:p>
            <a:r>
              <a:rPr lang="en-US" altLang="zh-TW" dirty="0" err="1" smtClean="0"/>
              <a:t>aaa</a:t>
            </a:r>
            <a:endParaRPr lang="en-US" altLang="zh-TW" dirty="0" smtClean="0"/>
          </a:p>
          <a:p>
            <a:r>
              <a:rPr lang="en-US" altLang="zh-TW" dirty="0" err="1" smtClean="0"/>
              <a:t>bbb</a:t>
            </a:r>
            <a:endParaRPr lang="en-US" altLang="zh-TW" dirty="0" smtClean="0"/>
          </a:p>
          <a:p>
            <a:r>
              <a:rPr lang="en-US" altLang="zh-TW" dirty="0" smtClean="0"/>
              <a:t>ccc</a:t>
            </a:r>
          </a:p>
          <a:p>
            <a:r>
              <a:rPr lang="en-US" altLang="zh-TW" dirty="0" err="1" smtClean="0"/>
              <a:t>ddd</a:t>
            </a:r>
            <a:endParaRPr lang="en-US" altLang="zh-TW" dirty="0" smtClean="0"/>
          </a:p>
          <a:p>
            <a:r>
              <a:rPr lang="en-US" altLang="zh-TW" dirty="0" smtClean="0"/>
              <a:t>end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================</a:t>
            </a:r>
          </a:p>
          <a:p>
            <a:r>
              <a:rPr lang="en-US" altLang="zh-TW" dirty="0" smtClean="0"/>
              <a:t>~$ cat test01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list="</a:t>
            </a:r>
            <a:r>
              <a:rPr lang="zh-TW" altLang="en-US" dirty="0" smtClean="0"/>
              <a:t>趙 錢 孫 李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$list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echo $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end</a:t>
            </a:r>
          </a:p>
          <a:p>
            <a:r>
              <a:rPr lang="en-US" altLang="zh-TW" dirty="0" smtClean="0"/>
              <a:t>~$ ./test01</a:t>
            </a:r>
          </a:p>
          <a:p>
            <a:r>
              <a:rPr lang="zh-TW" altLang="en-US" dirty="0" smtClean="0"/>
              <a:t>趙</a:t>
            </a:r>
          </a:p>
          <a:p>
            <a:r>
              <a:rPr lang="zh-TW" altLang="en-US" dirty="0" smtClean="0"/>
              <a:t>錢</a:t>
            </a:r>
          </a:p>
          <a:p>
            <a:r>
              <a:rPr lang="zh-TW" altLang="en-US" dirty="0" smtClean="0"/>
              <a:t>孫</a:t>
            </a:r>
          </a:p>
          <a:p>
            <a:r>
              <a:rPr lang="zh-TW" altLang="en-US" dirty="0" smtClean="0"/>
              <a:t>李</a:t>
            </a:r>
          </a:p>
          <a:p>
            <a:r>
              <a:rPr lang="en-US" altLang="zh-TW" dirty="0" smtClean="0"/>
              <a:t>end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35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$ </a:t>
            </a:r>
            <a:r>
              <a:rPr lang="en-US" altLang="zh-TW" sz="1200" dirty="0" err="1" smtClean="0"/>
              <a:t>nano</a:t>
            </a:r>
            <a:r>
              <a:rPr lang="en-US" altLang="zh-TW" sz="1200" dirty="0" smtClean="0"/>
              <a:t> mypopulation.sh</a:t>
            </a:r>
          </a:p>
          <a:p>
            <a:r>
              <a:rPr lang="en-US" altLang="zh-TW" sz="1200" dirty="0" smtClean="0"/>
              <a:t>#!/bin/bash</a:t>
            </a:r>
          </a:p>
          <a:p>
            <a:r>
              <a:rPr lang="en-US" altLang="zh-TW" sz="1200" dirty="0" smtClean="0"/>
              <a:t>[ $# == 0 ] &amp;&amp; echo "</a:t>
            </a:r>
            <a:r>
              <a:rPr lang="en-US" altLang="zh-TW" sz="1200" dirty="0" err="1" smtClean="0"/>
              <a:t>mypopulation</a:t>
            </a:r>
            <a:r>
              <a:rPr lang="en-US" altLang="zh-TW" sz="1200" dirty="0" smtClean="0"/>
              <a:t> y1 y2 y3 ..." &amp;&amp; exit 1</a:t>
            </a:r>
          </a:p>
          <a:p>
            <a:r>
              <a:rPr lang="en-US" altLang="zh-TW" sz="1200" dirty="0" smtClean="0"/>
              <a:t>for y in $@</a:t>
            </a:r>
          </a:p>
          <a:p>
            <a:r>
              <a:rPr lang="en-US" altLang="zh-TW" sz="1200" dirty="0" smtClean="0"/>
              <a:t>do</a:t>
            </a:r>
          </a:p>
          <a:p>
            <a:r>
              <a:rPr lang="en-US" altLang="zh-TW" sz="1200" dirty="0" smtClean="0"/>
              <a:t>  echo ${y//[!0-9]/}</a:t>
            </a:r>
          </a:p>
          <a:p>
            <a:r>
              <a:rPr lang="en-US" altLang="zh-TW" sz="1200" dirty="0" smtClean="0"/>
              <a:t>done</a:t>
            </a:r>
          </a:p>
          <a:p>
            <a:r>
              <a:rPr lang="en-US" altLang="zh-TW" sz="1200" dirty="0" smtClean="0"/>
              <a:t>$ </a:t>
            </a:r>
            <a:r>
              <a:rPr lang="en-US" altLang="zh-TW" sz="1200" dirty="0" err="1" smtClean="0"/>
              <a:t>chmod</a:t>
            </a:r>
            <a:r>
              <a:rPr lang="en-US" altLang="zh-TW" sz="1200" dirty="0" smtClean="0"/>
              <a:t> +x mypopulation.sh</a:t>
            </a:r>
          </a:p>
          <a:p>
            <a:r>
              <a:rPr lang="en-US" altLang="zh-TW" sz="1200" dirty="0" smtClean="0"/>
              <a:t>$ ./mypopulation.sh 12 </a:t>
            </a:r>
            <a:r>
              <a:rPr lang="en-US" altLang="zh-TW" sz="1200" dirty="0" err="1" smtClean="0"/>
              <a:t>cb</a:t>
            </a:r>
            <a:r>
              <a:rPr lang="en-US" altLang="zh-TW" sz="1200" dirty="0" smtClean="0"/>
              <a:t> 345</a:t>
            </a:r>
          </a:p>
          <a:p>
            <a:r>
              <a:rPr lang="en-US" altLang="zh-TW" sz="1200" dirty="0" smtClean="0"/>
              <a:t>12</a:t>
            </a:r>
          </a:p>
          <a:p>
            <a:endParaRPr lang="en-US" altLang="zh-TW" sz="1200" dirty="0" smtClean="0"/>
          </a:p>
          <a:p>
            <a:r>
              <a:rPr lang="en-US" altLang="zh-TW" sz="1200" dirty="0" smtClean="0"/>
              <a:t>345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4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prstClr val="black"/>
                </a:solidFill>
              </a:rPr>
              <a:t>[ $# == 0 ] &amp;&amp; echo "</a:t>
            </a:r>
            <a:r>
              <a:rPr lang="en-US" altLang="zh-TW" sz="1200" dirty="0" err="1" smtClean="0">
                <a:solidFill>
                  <a:prstClr val="black"/>
                </a:solidFill>
              </a:rPr>
              <a:t>mypopulation</a:t>
            </a:r>
            <a:r>
              <a:rPr lang="en-US" altLang="zh-TW" sz="1200" dirty="0" smtClean="0">
                <a:solidFill>
                  <a:prstClr val="black"/>
                </a:solidFill>
              </a:rPr>
              <a:t> y1 y2 y3 ..." &amp;&amp; exit 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EB9D5-B4DB-4684-97D0-27E67E342A9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16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source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作用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在當前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環境下讀取並執行</a:t>
            </a:r>
            <a:r>
              <a:rPr lang="en-US" altLang="zh-TW" dirty="0" err="1" smtClean="0"/>
              <a:t>FileName</a:t>
            </a:r>
            <a:r>
              <a:rPr lang="zh-TW" altLang="en-US" dirty="0" smtClean="0"/>
              <a:t>中的命令，使環境變數生效。</a:t>
            </a:r>
          </a:p>
          <a:p>
            <a:r>
              <a:rPr lang="zh-TW" altLang="en-US" dirty="0" smtClean="0"/>
              <a:t>該命令通常用命令“</a:t>
            </a:r>
            <a:r>
              <a:rPr lang="en-US" altLang="zh-TW" dirty="0" smtClean="0"/>
              <a:t>.”</a:t>
            </a:r>
            <a:r>
              <a:rPr lang="zh-TW" altLang="en-US" dirty="0" smtClean="0"/>
              <a:t>來替代。</a:t>
            </a:r>
          </a:p>
          <a:p>
            <a:r>
              <a:rPr lang="zh-TW" altLang="en-US" dirty="0" smtClean="0"/>
              <a:t>例如：</a:t>
            </a:r>
          </a:p>
          <a:p>
            <a:r>
              <a:rPr lang="en-US" altLang="zh-TW" dirty="0" smtClean="0"/>
              <a:t>source ~/.</a:t>
            </a:r>
            <a:r>
              <a:rPr lang="en-US" altLang="zh-TW" dirty="0" err="1" smtClean="0"/>
              <a:t>bash_profile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400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都可以執行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檔，那它們有什麼不同嗎？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內去讀取、執行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執行許可權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命令可以簡寫為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注意：中間是有空格的。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/bash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都是打開一個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去讀取、執行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不需要有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執行許可權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裡運行的腳本裡設置變數，不會影響到父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#bash: ./a.sh: 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許可權不夠</a:t>
            </a: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 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./a.sh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打開一個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去讀取、執行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執行許可權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添加執行許可權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來執行的檔裡有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語句的話，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並不會把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別名擴展成對應的命令，要解決的話，得使用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命令來開啟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擴展選項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shopt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-s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expand_aliases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 就是讓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shell(parent process)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去執行該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，當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結束後，會返回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的環境是不會因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的改變而改變的。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 就是讓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內執行， 而不是產生一個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 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來執行。由於所有執行結果均於當前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內完成，若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的環境有所改變， 當然也會改變當前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環境了。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方式運行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 它和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一樣，也是讓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在當前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內執行，但是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內的原代碼剩下部分將被終止。同樣，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內的環境隨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改變而改變。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通常如果我們執行時，都是默認為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的。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為了實踐下，我們可以先建立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檔，以下代碼來自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ChinaUnix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的網中人：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複製代碼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A=B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"PID for 1.sh before exec/source/fork:$$"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"1.sh: \$A is $A"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 $1 in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exec)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echo "using exec..."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exec ./2.sh ;;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source)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echo "using source..."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. ./2.sh ;;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*)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echo "using fork by default..."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./2.sh ;;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esac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"PID for 1.sh after exec/source/fork:$$"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"1.sh: \$A is $A"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複製代碼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"PID for 2.sh: $$"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"2.sh get \$A=$A from 1.sh"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A=C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A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"2.sh: \$A is $A"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自己運行下，觀看結果吧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:)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 1.sh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+x 2.sh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./1.sh fork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./1.sh source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./1.sh exec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07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https://www.itread01.com/p/145312.html</a:t>
            </a:r>
          </a:p>
          <a:p>
            <a:r>
              <a:rPr lang="en-US" altLang="zh-TW" dirty="0" smtClean="0"/>
              <a:t>export:</a:t>
            </a:r>
            <a:r>
              <a:rPr lang="zh-TW" altLang="en-US" dirty="0" smtClean="0"/>
              <a:t>將自定義變數設定為系統環境變數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中有效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功能說明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設定或顯示環境變數。</a:t>
            </a:r>
          </a:p>
          <a:p>
            <a:r>
              <a:rPr lang="zh-TW" altLang="en-US" dirty="0" smtClean="0"/>
              <a:t>語 法</a:t>
            </a:r>
            <a:r>
              <a:rPr lang="en-US" altLang="zh-TW" dirty="0" smtClean="0"/>
              <a:t>:export</a:t>
            </a:r>
          </a:p>
          <a:p>
            <a:r>
              <a:rPr lang="en-US" altLang="zh-TW" dirty="0" smtClean="0"/>
              <a:t>[-</a:t>
            </a:r>
            <a:r>
              <a:rPr lang="en-US" altLang="zh-TW" dirty="0" err="1" smtClean="0"/>
              <a:t>fnp</a:t>
            </a:r>
            <a:r>
              <a:rPr lang="en-US" altLang="zh-TW" dirty="0" smtClean="0"/>
              <a:t>][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]=[</a:t>
            </a:r>
            <a:r>
              <a:rPr lang="zh-TW" altLang="en-US" dirty="0" smtClean="0"/>
              <a:t>變數設定值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參 數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-f 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[</a:t>
            </a:r>
            <a:r>
              <a:rPr lang="zh-TW" altLang="en-US" dirty="0" smtClean="0"/>
              <a:t>變數名稱</a:t>
            </a:r>
            <a:r>
              <a:rPr lang="en-US" altLang="zh-TW" dirty="0" smtClean="0"/>
              <a:t>]</a:t>
            </a:r>
            <a:r>
              <a:rPr lang="zh-TW" altLang="en-US" dirty="0" smtClean="0"/>
              <a:t>中為函式名稱。</a:t>
            </a:r>
          </a:p>
          <a:p>
            <a:r>
              <a:rPr lang="en-US" altLang="zh-TW" dirty="0" smtClean="0"/>
              <a:t>-n </a:t>
            </a:r>
            <a:r>
              <a:rPr lang="zh-TW" altLang="en-US" dirty="0" smtClean="0"/>
              <a:t>刪除指定的變數。變數實際上並未刪除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只是不會輸出到後續指令的執行環境中。</a:t>
            </a:r>
          </a:p>
          <a:p>
            <a:r>
              <a:rPr lang="en-US" altLang="zh-TW" dirty="0" smtClean="0"/>
              <a:t>-p </a:t>
            </a:r>
            <a:r>
              <a:rPr lang="zh-TW" altLang="en-US" dirty="0" smtClean="0"/>
              <a:t>列出所有的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賦予程式的環境變數。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補充說明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中執行程式時</a:t>
            </a:r>
            <a:r>
              <a:rPr lang="en-US" altLang="zh-TW" dirty="0" smtClean="0"/>
              <a:t>,shell</a:t>
            </a:r>
            <a:r>
              <a:rPr lang="zh-TW" altLang="en-US" dirty="0" smtClean="0"/>
              <a:t>會提供一組環境變數。</a:t>
            </a:r>
          </a:p>
          <a:p>
            <a:r>
              <a:rPr lang="en-US" altLang="zh-TW" dirty="0" smtClean="0"/>
              <a:t>export</a:t>
            </a:r>
            <a:r>
              <a:rPr lang="zh-TW" altLang="en-US" dirty="0" smtClean="0"/>
              <a:t>可新增</a:t>
            </a:r>
            <a:r>
              <a:rPr lang="en-US" altLang="zh-TW" dirty="0" smtClean="0"/>
              <a:t>,</a:t>
            </a:r>
            <a:r>
              <a:rPr lang="zh-TW" altLang="en-US" dirty="0" smtClean="0"/>
              <a:t>修改或刪除環境變數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供後續執行的程式使用。</a:t>
            </a:r>
          </a:p>
          <a:p>
            <a:r>
              <a:rPr lang="en-US" altLang="zh-TW" dirty="0" smtClean="0"/>
              <a:t>export</a:t>
            </a:r>
            <a:r>
              <a:rPr lang="zh-TW" altLang="en-US" dirty="0" smtClean="0"/>
              <a:t>的效力僅及於該此登陸操作。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中輸入</a:t>
            </a:r>
            <a:r>
              <a:rPr lang="en-US" altLang="zh-TW" dirty="0" smtClean="0"/>
              <a:t>export</a:t>
            </a:r>
            <a:r>
              <a:rPr lang="zh-TW" altLang="en-US" dirty="0" smtClean="0"/>
              <a:t>可以輸出當前的變數。</a:t>
            </a:r>
          </a:p>
          <a:p>
            <a:r>
              <a:rPr lang="zh-TW" altLang="en-US" dirty="0" smtClean="0"/>
              <a:t>也可以通過 </a:t>
            </a:r>
          </a:p>
          <a:p>
            <a:r>
              <a:rPr lang="en-US" altLang="zh-TW" dirty="0" smtClean="0"/>
              <a:t>export TARGET=arm-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-</a:t>
            </a:r>
            <a:r>
              <a:rPr lang="zh-TW" altLang="en-US" dirty="0" smtClean="0"/>
              <a:t>這樣的命令設定環境變數</a:t>
            </a:r>
            <a:r>
              <a:rPr lang="en-US" altLang="zh-TW" dirty="0" smtClean="0"/>
              <a:t>, </a:t>
            </a:r>
          </a:p>
          <a:p>
            <a:r>
              <a:rPr lang="en-US" altLang="zh-TW" dirty="0" smtClean="0"/>
              <a:t>export PATH=$PATH:/…/bin</a:t>
            </a:r>
            <a:r>
              <a:rPr lang="zh-TW" altLang="en-US" dirty="0" smtClean="0"/>
              <a:t>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當執行一個指令碼時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新開了一個子</a:t>
            </a:r>
            <a:r>
              <a:rPr lang="en-US" altLang="zh-TW" dirty="0" smtClean="0"/>
              <a:t>shell,</a:t>
            </a:r>
            <a:r>
              <a:rPr lang="zh-TW" altLang="en-US" dirty="0" smtClean="0"/>
              <a:t>繼承父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中的環境 </a:t>
            </a:r>
          </a:p>
          <a:p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但是在子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中定義的變數是不能被帶回到父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/environment</a:t>
            </a:r>
            <a:r>
              <a:rPr lang="zh-TW" altLang="en-US" dirty="0" smtClean="0"/>
              <a:t>是設定整個系統的環境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是設定所有使用者的環境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前者與登入使用者無關</a:t>
            </a:r>
            <a:r>
              <a:rPr lang="en-US" altLang="zh-TW" dirty="0" smtClean="0"/>
              <a:t>,</a:t>
            </a:r>
            <a:r>
              <a:rPr lang="zh-TW" altLang="en-US" dirty="0" smtClean="0"/>
              <a:t>後者與登入使用者有關。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如果同一個變數在使用者環境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/profile)</a:t>
            </a:r>
          </a:p>
          <a:p>
            <a:r>
              <a:rPr lang="zh-TW" altLang="en-US" dirty="0" smtClean="0"/>
              <a:t>和系統環境</a:t>
            </a:r>
            <a:r>
              <a:rPr lang="en-US" altLang="zh-TW" dirty="0" smtClean="0"/>
              <a:t>(/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/environment)</a:t>
            </a:r>
            <a:r>
              <a:rPr lang="zh-TW" altLang="en-US" dirty="0" smtClean="0"/>
              <a:t>有不同的值那應該是</a:t>
            </a:r>
          </a:p>
          <a:p>
            <a:r>
              <a:rPr lang="zh-TW" altLang="en-US" dirty="0" smtClean="0"/>
              <a:t>以使用者環境為準了。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另外設定環境變數可以在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區別如下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/profile:</a:t>
            </a:r>
            <a:r>
              <a:rPr lang="zh-TW" altLang="en-US" dirty="0" smtClean="0"/>
              <a:t>此檔案為系統的每個使用者設定環境資訊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當用戶第一次登入時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該檔案被執行</a:t>
            </a:r>
            <a:r>
              <a:rPr lang="en-US" altLang="zh-TW" dirty="0" smtClean="0"/>
              <a:t>. </a:t>
            </a:r>
          </a:p>
          <a:p>
            <a:r>
              <a:rPr lang="zh-TW" altLang="en-US" dirty="0" smtClean="0"/>
              <a:t>並從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profile.d</a:t>
            </a:r>
            <a:r>
              <a:rPr lang="zh-TW" altLang="en-US" dirty="0" smtClean="0"/>
              <a:t>目錄的配置檔案中搜集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的設定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:</a:t>
            </a:r>
            <a:r>
              <a:rPr lang="zh-TW" altLang="en-US" dirty="0" smtClean="0"/>
              <a:t>為每一個執行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的使用者執行此檔案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當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被開啟時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該檔案被讀取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:</a:t>
            </a:r>
            <a:r>
              <a:rPr lang="zh-TW" altLang="en-US" dirty="0" smtClean="0"/>
              <a:t>每個使用者都可使用該檔案輸入專用於自己使用的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當用戶登入時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該檔案僅僅執行一次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預設情況下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他設定一些環境變數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執行使用者的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bashrc</a:t>
            </a:r>
            <a:r>
              <a:rPr lang="zh-TW" altLang="en-US" dirty="0" smtClean="0"/>
              <a:t>檔案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:</a:t>
            </a:r>
            <a:r>
              <a:rPr lang="zh-TW" altLang="en-US" dirty="0" smtClean="0"/>
              <a:t>該檔案包含專用於你的</a:t>
            </a:r>
            <a:r>
              <a:rPr lang="en-US" altLang="zh-TW" dirty="0" smtClean="0"/>
              <a:t>bash shell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當登入時以及每次開啟新的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 </a:t>
            </a:r>
          </a:p>
          <a:p>
            <a:r>
              <a:rPr lang="zh-TW" altLang="en-US" dirty="0" smtClean="0"/>
              <a:t>該檔案被讀取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bash_logout</a:t>
            </a:r>
            <a:r>
              <a:rPr lang="en-US" altLang="zh-TW" dirty="0" smtClean="0"/>
              <a:t>:</a:t>
            </a:r>
            <a:r>
              <a:rPr lang="zh-TW" altLang="en-US" dirty="0" smtClean="0"/>
              <a:t>當每次退出系統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退出</a:t>
            </a:r>
            <a:r>
              <a:rPr lang="en-US" altLang="zh-TW" dirty="0" smtClean="0"/>
              <a:t>bash shell)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執行該檔案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另外</a:t>
            </a:r>
            <a:r>
              <a:rPr lang="en-US" altLang="zh-TW" dirty="0" smtClean="0"/>
              <a:t>,/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中設定的變數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全域性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的可以作用於任何使用者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而</a:t>
            </a:r>
            <a:r>
              <a:rPr lang="en-US" altLang="zh-TW" dirty="0" smtClean="0"/>
              <a:t>~/.</a:t>
            </a:r>
            <a:r>
              <a:rPr lang="en-US" altLang="zh-TW" dirty="0" err="1" smtClean="0"/>
              <a:t>bashrc</a:t>
            </a:r>
            <a:r>
              <a:rPr lang="zh-TW" altLang="en-US" dirty="0" smtClean="0"/>
              <a:t>等中設定的變數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區域性</a:t>
            </a:r>
            <a:r>
              <a:rPr lang="en-US" altLang="zh-TW" dirty="0" smtClean="0"/>
              <a:t>)</a:t>
            </a:r>
            <a:r>
              <a:rPr lang="zh-TW" altLang="en-US" dirty="0" smtClean="0"/>
              <a:t>只能繼承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/profile</a:t>
            </a:r>
            <a:r>
              <a:rPr lang="zh-TW" altLang="en-US" dirty="0" smtClean="0"/>
              <a:t>中的變數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他們是”父子”關係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bash_profile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是互動式、</a:t>
            </a:r>
            <a:r>
              <a:rPr lang="en-US" altLang="zh-TW" dirty="0" smtClean="0"/>
              <a:t>login </a:t>
            </a:r>
            <a:r>
              <a:rPr lang="zh-TW" altLang="en-US" dirty="0" smtClean="0"/>
              <a:t>方式進入 </a:t>
            </a:r>
            <a:r>
              <a:rPr lang="en-US" altLang="zh-TW" dirty="0" smtClean="0"/>
              <a:t>bash </a:t>
            </a:r>
            <a:r>
              <a:rPr lang="zh-TW" altLang="en-US" dirty="0" smtClean="0"/>
              <a:t>執行的 </a:t>
            </a:r>
          </a:p>
          <a:p>
            <a:r>
              <a:rPr lang="en-US" altLang="zh-TW" dirty="0" smtClean="0"/>
              <a:t>~/.</a:t>
            </a:r>
            <a:r>
              <a:rPr lang="en-US" altLang="zh-TW" dirty="0" err="1" smtClean="0"/>
              <a:t>bashrc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是互動式 </a:t>
            </a:r>
            <a:r>
              <a:rPr lang="en-US" altLang="zh-TW" dirty="0" smtClean="0"/>
              <a:t>non-login </a:t>
            </a:r>
            <a:r>
              <a:rPr lang="zh-TW" altLang="en-US" dirty="0" smtClean="0"/>
              <a:t>方式進入 </a:t>
            </a:r>
            <a:r>
              <a:rPr lang="en-US" altLang="zh-TW" dirty="0" smtClean="0"/>
              <a:t>bash </a:t>
            </a:r>
            <a:r>
              <a:rPr lang="zh-TW" altLang="en-US" dirty="0" smtClean="0"/>
              <a:t>執行的 </a:t>
            </a:r>
          </a:p>
          <a:p>
            <a:r>
              <a:rPr lang="zh-TW" altLang="en-US" dirty="0" smtClean="0"/>
              <a:t>通常二者設定大致相同</a:t>
            </a:r>
            <a:r>
              <a:rPr lang="en-US" altLang="zh-TW" dirty="0" smtClean="0"/>
              <a:t>,</a:t>
            </a:r>
            <a:r>
              <a:rPr lang="zh-TW" altLang="en-US" dirty="0" smtClean="0"/>
              <a:t>所以通常前者會呼叫後者。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136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bigred@ds159:~$ ./test1</a:t>
            </a:r>
          </a:p>
          <a:p>
            <a:r>
              <a:rPr lang="en-US" altLang="zh-TW" dirty="0" smtClean="0"/>
              <a:t>test1 begin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bigred@ds159:~$ cat test1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test1 begin</a:t>
            </a:r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a1="1"</a:t>
            </a:r>
          </a:p>
          <a:p>
            <a:r>
              <a:rPr lang="en-US" altLang="zh-TW" dirty="0" smtClean="0"/>
              <a:t>echo test1.a1 ${a1}</a:t>
            </a:r>
          </a:p>
          <a:p>
            <a:r>
              <a:rPr lang="en-US" altLang="zh-TW" dirty="0" smtClean="0"/>
              <a:t>a2="11"</a:t>
            </a:r>
          </a:p>
          <a:p>
            <a:r>
              <a:rPr lang="en-US" altLang="zh-TW" dirty="0" smtClean="0"/>
              <a:t>echo test1.a2 ${a2}</a:t>
            </a:r>
          </a:p>
          <a:p>
            <a:r>
              <a:rPr lang="en-US" altLang="zh-TW" dirty="0" smtClean="0"/>
              <a:t>echo end</a:t>
            </a:r>
          </a:p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bigred@ds159:~$ cat test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a1="0"</a:t>
            </a:r>
          </a:p>
          <a:p>
            <a:r>
              <a:rPr lang="en-US" altLang="zh-TW" dirty="0" smtClean="0"/>
              <a:t>echo test.a1 ${a1}</a:t>
            </a:r>
          </a:p>
          <a:p>
            <a:r>
              <a:rPr lang="en-US" altLang="zh-TW" dirty="0" smtClean="0"/>
              <a:t>a2="00"</a:t>
            </a:r>
          </a:p>
          <a:p>
            <a:r>
              <a:rPr lang="en-US" altLang="zh-TW" dirty="0" smtClean="0"/>
              <a:t>echo test.a2 ${a2}</a:t>
            </a:r>
          </a:p>
          <a:p>
            <a:r>
              <a:rPr lang="en-US" altLang="zh-TW" dirty="0" smtClean="0"/>
              <a:t>echo end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914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bigred@ds159:~$ cat test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a1="0"</a:t>
            </a:r>
          </a:p>
          <a:p>
            <a:r>
              <a:rPr lang="en-US" altLang="zh-TW" dirty="0" smtClean="0"/>
              <a:t>echo test.a1 ${a1}</a:t>
            </a:r>
          </a:p>
          <a:p>
            <a:r>
              <a:rPr lang="en-US" altLang="zh-TW" dirty="0" smtClean="0"/>
              <a:t>a2="00"</a:t>
            </a:r>
          </a:p>
          <a:p>
            <a:r>
              <a:rPr lang="en-US" altLang="zh-TW" dirty="0" smtClean="0"/>
              <a:t>echo test.a2 ${a2}</a:t>
            </a:r>
          </a:p>
          <a:p>
            <a:r>
              <a:rPr lang="en-US" altLang="zh-TW" dirty="0" smtClean="0"/>
              <a:t>./test1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test begin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err="1" smtClean="0"/>
              <a:t>endtest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66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test1 begin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bigred@ds159:~$ cat ./test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export a1="0"</a:t>
            </a:r>
          </a:p>
          <a:p>
            <a:r>
              <a:rPr lang="en-US" altLang="zh-TW" dirty="0" smtClean="0"/>
              <a:t>echo test.a1 ${a1}</a:t>
            </a:r>
          </a:p>
          <a:p>
            <a:r>
              <a:rPr lang="en-US" altLang="zh-TW" dirty="0" smtClean="0"/>
              <a:t>a2="00"</a:t>
            </a:r>
          </a:p>
          <a:p>
            <a:r>
              <a:rPr lang="en-US" altLang="zh-TW" dirty="0" smtClean="0"/>
              <a:t>echo test.a2 ${a2}</a:t>
            </a:r>
          </a:p>
          <a:p>
            <a:r>
              <a:rPr lang="en-US" altLang="zh-TW" dirty="0" smtClean="0"/>
              <a:t>./test1</a:t>
            </a:r>
          </a:p>
          <a:p>
            <a:r>
              <a:rPr lang="en-US" altLang="zh-TW" dirty="0" smtClean="0"/>
              <a:t>echo </a:t>
            </a:r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bigred@ds159:~$ ./test1</a:t>
            </a:r>
          </a:p>
          <a:p>
            <a:r>
              <a:rPr lang="en-US" altLang="zh-TW" dirty="0" smtClean="0"/>
              <a:t>test1 begin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smtClean="0"/>
              <a:t>bigred@ds159:~$</a:t>
            </a:r>
          </a:p>
          <a:p>
            <a:r>
              <a:rPr lang="en-US" altLang="zh-TW" dirty="0" smtClean="0"/>
              <a:t>$ cat test1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echo test1 begin</a:t>
            </a:r>
          </a:p>
          <a:p>
            <a:r>
              <a:rPr lang="en-US" altLang="zh-TW" dirty="0" smtClean="0"/>
              <a:t>echo $a1</a:t>
            </a:r>
          </a:p>
          <a:p>
            <a:r>
              <a:rPr lang="en-US" altLang="zh-TW" dirty="0" smtClean="0"/>
              <a:t>a1="1"</a:t>
            </a:r>
          </a:p>
          <a:p>
            <a:r>
              <a:rPr lang="en-US" altLang="zh-TW" dirty="0" smtClean="0"/>
              <a:t>echo test1.a1 ${a1}</a:t>
            </a:r>
          </a:p>
          <a:p>
            <a:r>
              <a:rPr lang="en-US" altLang="zh-TW" dirty="0" smtClean="0"/>
              <a:t>a2="11"</a:t>
            </a:r>
          </a:p>
          <a:p>
            <a:r>
              <a:rPr lang="en-US" altLang="zh-TW" dirty="0" smtClean="0"/>
              <a:t>echo test1.a2 ${a2}</a:t>
            </a:r>
          </a:p>
          <a:p>
            <a:r>
              <a:rPr lang="en-US" altLang="zh-TW" dirty="0" smtClean="0"/>
              <a:t>echo endtest1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09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當執行一個指令碼時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新開了一個子</a:t>
            </a:r>
            <a:r>
              <a:rPr lang="en-US" altLang="zh-TW" dirty="0" smtClean="0"/>
              <a:t>shell,</a:t>
            </a:r>
            <a:r>
              <a:rPr lang="zh-TW" altLang="en-US" dirty="0" smtClean="0"/>
              <a:t>繼承父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中的環境 </a:t>
            </a:r>
          </a:p>
          <a:p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</a:p>
          <a:p>
            <a:r>
              <a:rPr lang="zh-TW" altLang="en-US" dirty="0" smtClean="0"/>
              <a:t>但是在子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中定義的變數是不能被帶回到父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中。</a:t>
            </a:r>
          </a:p>
          <a:p>
            <a:r>
              <a:rPr lang="en-US" altLang="zh-TW" dirty="0" smtClean="0"/>
              <a:t>&gt;&gt;&gt;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 export a1="up"</a:t>
            </a:r>
          </a:p>
          <a:p>
            <a:r>
              <a:rPr lang="en-US" altLang="zh-TW" dirty="0" smtClean="0"/>
              <a:t>bigred@ds159:~$ ./test</a:t>
            </a:r>
          </a:p>
          <a:p>
            <a:r>
              <a:rPr lang="en-US" altLang="zh-TW" dirty="0" err="1" smtClean="0"/>
              <a:t>testbegin</a:t>
            </a:r>
            <a:endParaRPr lang="en-US" altLang="zh-TW" dirty="0" smtClean="0"/>
          </a:p>
          <a:p>
            <a:r>
              <a:rPr lang="en-US" altLang="zh-TW" dirty="0" smtClean="0"/>
              <a:t>up</a:t>
            </a:r>
          </a:p>
          <a:p>
            <a:r>
              <a:rPr lang="en-US" altLang="zh-TW" dirty="0" smtClean="0"/>
              <a:t>test.a1 0</a:t>
            </a:r>
          </a:p>
          <a:p>
            <a:r>
              <a:rPr lang="en-US" altLang="zh-TW" dirty="0" smtClean="0"/>
              <a:t>test.a2 00</a:t>
            </a:r>
          </a:p>
          <a:p>
            <a:r>
              <a:rPr lang="en-US" altLang="zh-TW" dirty="0" smtClean="0"/>
              <a:t>test1 begin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test1.a1 1</a:t>
            </a:r>
          </a:p>
          <a:p>
            <a:r>
              <a:rPr lang="en-US" altLang="zh-TW" dirty="0" smtClean="0"/>
              <a:t>test1.a2 11</a:t>
            </a:r>
          </a:p>
          <a:p>
            <a:r>
              <a:rPr lang="en-US" altLang="zh-TW" dirty="0" smtClean="0"/>
              <a:t>endtest1</a:t>
            </a:r>
          </a:p>
          <a:p>
            <a:r>
              <a:rPr lang="en-US" altLang="zh-TW" dirty="0" err="1" smtClean="0"/>
              <a:t>endtest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E52D9-37FF-4278-B25F-B54D23A665F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290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export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用於把變數變成當前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和其子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的環境變數，存活期是當前的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，因此重新登陸或者關閉當前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後，它所設定的環境變數就消失了。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0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6" name="Shape 6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$#  </a:t>
            </a:r>
            <a:r>
              <a:rPr lang="zh-TW" altLang="en-US" sz="1200" dirty="0" smtClean="0"/>
              <a:t>意指程式名後面的總共有多少個參數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$@ </a:t>
            </a:r>
            <a:r>
              <a:rPr lang="zh-TW" altLang="en-US" sz="1200" dirty="0" smtClean="0"/>
              <a:t>將所有的參數全部都輸出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$? </a:t>
            </a:r>
            <a:r>
              <a:rPr lang="zh-TW" altLang="en-US" dirty="0" smtClean="0"/>
              <a:t>它是系統變數，</a:t>
            </a: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反應上ㄧ個執行命令的結果，</a:t>
            </a:r>
            <a:endParaRPr lang="en-US" altLang="zh-TW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0 </a:t>
            </a:r>
            <a:r>
              <a:rPr lang="zh-TW" altLang="en-US" dirty="0" smtClean="0"/>
              <a:t>代表 成功，非 </a:t>
            </a:r>
            <a:r>
              <a:rPr lang="en-US" altLang="zh-TW" dirty="0" smtClean="0"/>
              <a:t>0 </a:t>
            </a:r>
            <a:r>
              <a:rPr lang="zh-TW" altLang="en-US" dirty="0" smtClean="0"/>
              <a:t>代表失敗</a:t>
            </a:r>
            <a:endParaRPr lang="en-US" altLang="zh-TW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# </a:t>
            </a:r>
            <a:r>
              <a:rPr lang="en-US" altLang="zh-TW" sz="1200" dirty="0" err="1" smtClean="0"/>
              <a:t>myscript</a:t>
            </a:r>
            <a:r>
              <a:rPr lang="en-US" altLang="zh-TW" sz="1200" dirty="0" smtClean="0"/>
              <a:t> opt1 opt2 opt3 opt4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1200" dirty="0" smtClean="0"/>
              <a:t>　　　</a:t>
            </a:r>
            <a:r>
              <a:rPr lang="en-US" altLang="zh-TW" sz="1200" dirty="0" smtClean="0"/>
              <a:t>$0</a:t>
            </a:r>
            <a:r>
              <a:rPr lang="zh-TW" altLang="en-US" sz="1200" dirty="0" smtClean="0"/>
              <a:t>　　</a:t>
            </a:r>
            <a:r>
              <a:rPr lang="en-US" altLang="zh-TW" sz="1200" dirty="0" smtClean="0"/>
              <a:t>$1</a:t>
            </a:r>
            <a:r>
              <a:rPr lang="zh-TW" altLang="en-US" sz="1200" dirty="0" smtClean="0"/>
              <a:t>　 </a:t>
            </a:r>
            <a:r>
              <a:rPr lang="en-US" altLang="zh-TW" sz="1200" dirty="0" smtClean="0"/>
              <a:t>$2</a:t>
            </a:r>
            <a:r>
              <a:rPr lang="zh-TW" altLang="en-US" sz="1200" dirty="0" smtClean="0"/>
              <a:t>　 </a:t>
            </a:r>
            <a:r>
              <a:rPr lang="en-US" altLang="zh-TW" sz="1200" dirty="0" smtClean="0"/>
              <a:t>$3 </a:t>
            </a:r>
            <a:r>
              <a:rPr lang="zh-TW" altLang="en-US" sz="1200" dirty="0" smtClean="0"/>
              <a:t>　</a:t>
            </a:r>
            <a:r>
              <a:rPr lang="en-US" altLang="zh-TW" sz="1200" dirty="0" smtClean="0"/>
              <a:t>$4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$0 : </a:t>
            </a:r>
            <a:r>
              <a:rPr lang="en-US" altLang="zh-TW" sz="1200" dirty="0" err="1" smtClean="0"/>
              <a:t>myscript</a:t>
            </a:r>
            <a:r>
              <a:rPr lang="en-US" altLang="zh-TW" sz="1200" dirty="0" smtClean="0"/>
              <a:t> </a:t>
            </a:r>
            <a:r>
              <a:rPr lang="zh-TW" altLang="en-US" sz="1200" dirty="0" smtClean="0"/>
              <a:t>亦即是 </a:t>
            </a:r>
            <a:r>
              <a:rPr lang="en-US" altLang="zh-TW" sz="1200" dirty="0" smtClean="0"/>
              <a:t>script </a:t>
            </a:r>
            <a:r>
              <a:rPr lang="zh-TW" altLang="en-US" sz="1200" dirty="0" smtClean="0"/>
              <a:t>的檔名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$1 : opt1 </a:t>
            </a:r>
            <a:r>
              <a:rPr lang="zh-TW" altLang="en-US" sz="1200" dirty="0" smtClean="0"/>
              <a:t>亦即是第一個附加的參數 </a:t>
            </a:r>
            <a:r>
              <a:rPr lang="en-US" altLang="zh-TW" sz="1200" dirty="0" smtClean="0"/>
              <a:t>(parameter)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$2 : opt2 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$3 : opt3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====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$0  </a:t>
            </a:r>
            <a:r>
              <a:rPr lang="zh-TW" altLang="en-US" sz="1200" dirty="0" smtClean="0"/>
              <a:t>現在我執行這個程式的名字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$1 </a:t>
            </a:r>
            <a:r>
              <a:rPr lang="zh-TW" altLang="en-US" sz="1200" dirty="0" smtClean="0"/>
              <a:t>抓程式名後面的第一個參數</a:t>
            </a:r>
            <a:endParaRPr lang="en-US" altLang="zh-TW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 echo $2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 echo $3</a:t>
            </a:r>
            <a:endParaRPr lang="zh-TW" altLang="en-US" sz="1200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$#  </a:t>
            </a:r>
            <a:r>
              <a:rPr lang="zh-TW" altLang="en-US" sz="1200" dirty="0" smtClean="0"/>
              <a:t>意指程式名後面的總共有多少個參數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1200" dirty="0" smtClean="0"/>
              <a:t>echo $@ </a:t>
            </a:r>
            <a:r>
              <a:rPr lang="zh-TW" altLang="en-US" sz="1200" dirty="0" smtClean="0"/>
              <a:t>將所有的參數全部都輸出</a:t>
            </a:r>
          </a:p>
          <a:p>
            <a:endParaRPr lang="en-US" altLang="zh-TW" sz="1200" b="1" u="sng" dirty="0" smtClean="0">
              <a:effectLst/>
              <a:latin typeface="+mn-lt"/>
              <a:ea typeface="+mn-ea"/>
              <a:cs typeface="+mn-cs"/>
              <a:sym typeface="Calibri"/>
              <a:hlinkClick r:id="rId3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在執行一個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scripts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時，在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scripts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內的變數，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$0, $1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代表什麼？</a:t>
            </a:r>
          </a:p>
          <a:p>
            <a:pPr lvl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代表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scripts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的檔名；</a:t>
            </a:r>
          </a:p>
          <a:p>
            <a:pPr lvl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$1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代表第一個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parameter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，例如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rc.d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init.d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xinetd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start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那個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start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的變數即為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$1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u="sng" dirty="0" smtClean="0">
              <a:effectLst/>
              <a:latin typeface="+mn-lt"/>
              <a:ea typeface="+mn-ea"/>
              <a:cs typeface="+mn-cs"/>
              <a:sym typeface="Calibri"/>
              <a:hlinkClick r:id="rId3"/>
            </a:endParaRPr>
          </a:p>
          <a:p>
            <a:r>
              <a:rPr lang="en-US" altLang="zh-TW" sz="1200" b="1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Linux腳本開頭</a:t>
            </a:r>
            <a:r>
              <a:rPr lang="en-US" altLang="zh-TW" sz="1200" b="1" u="sng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#!/bin/</a:t>
            </a:r>
            <a:r>
              <a:rPr lang="en-US" altLang="zh-TW" sz="1200" b="1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bash和</a:t>
            </a:r>
            <a:r>
              <a:rPr lang="en-US" altLang="zh-TW" sz="1200" b="1" u="sng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#!/bin/</a:t>
            </a:r>
            <a:r>
              <a:rPr lang="en-US" altLang="zh-TW" sz="1200" b="1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sh是什麼意思以及區別</a:t>
            </a:r>
            <a:endParaRPr lang="zh-TW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一、意思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是指此腳本使用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來解釋執行，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是特殊的表示符，其後面根的是此解釋此腳本的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的路徑。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其實第一句的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是對腳本的解譯器程式路徑，腳本的內容是由解譯器解釋的，我們可以用各種各樣的解譯器來寫對應的腳本。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比如說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perl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腳本，甚至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/bin/echo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等等。</a:t>
            </a: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#!/bin/bash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同理。</a:t>
            </a:r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dirty="0" smtClean="0"/>
          </a:p>
          <a:p>
            <a:pPr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935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不用</a:t>
            </a:r>
            <a:r>
              <a:rPr lang="en-US" altLang="zh-TW" dirty="0" smtClean="0"/>
              <a:t>#!/bin/bash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99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02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   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儲存使用者設定的別名和函式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———- shell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級別 環境變數配置檔案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 【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全域性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它主要定義一些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Alias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；更改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bashrc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會影響到所有使用者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使用者管理。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3"/>
              </a:rPr>
              <a:t>https://www.itread01.com/content/1547541184.html</a:t>
            </a:r>
            <a:endParaRPr lang="en-US" altLang="zh-TW" dirty="0" smtClean="0"/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 fontAlgn="base"/>
            <a:r>
              <a:rPr lang="en-US" altLang="zh-TW" b="1" i="0" dirty="0" err="1" smtClean="0">
                <a:solidFill>
                  <a:srgbClr val="444444"/>
                </a:solidFill>
                <a:effectLst/>
                <a:latin typeface="Source Sans Pro"/>
              </a:rPr>
              <a:t>linux</a:t>
            </a:r>
            <a:r>
              <a:rPr lang="en-US" altLang="zh-TW" b="1" i="0" dirty="0" smtClean="0">
                <a:solidFill>
                  <a:srgbClr val="444444"/>
                </a:solidFill>
                <a:effectLst/>
                <a:latin typeface="Source Sans Pro"/>
              </a:rPr>
              <a:t> bash</a:t>
            </a:r>
            <a:r>
              <a:rPr lang="zh-TW" altLang="en-US" b="1" i="0" dirty="0" smtClean="0">
                <a:solidFill>
                  <a:srgbClr val="444444"/>
                </a:solidFill>
                <a:effectLst/>
                <a:latin typeface="Source Sans Pro"/>
              </a:rPr>
              <a:t>環境變數簡單總結</a:t>
            </a:r>
          </a:p>
          <a:p>
            <a:pPr algn="l" fontAlgn="base"/>
            <a:r>
              <a:rPr lang="zh-TW" altLang="en-US" b="0" i="0" u="none" strike="noStrike" cap="all" dirty="0" smtClean="0">
                <a:solidFill>
                  <a:srgbClr val="FCA61B"/>
                </a:solidFill>
                <a:effectLst/>
                <a:latin typeface="Source Sans Pro"/>
                <a:hlinkClick r:id="rId4"/>
              </a:rPr>
              <a:t>其他</a:t>
            </a:r>
            <a:r>
              <a:rPr lang="zh-TW" altLang="en-US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 </a:t>
            </a:r>
            <a:r>
              <a:rPr lang="en-US" altLang="zh-TW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· </a:t>
            </a:r>
            <a:r>
              <a:rPr lang="zh-TW" altLang="en-US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發表 </a:t>
            </a:r>
            <a:r>
              <a:rPr lang="en-US" altLang="zh-TW" b="0" i="0" cap="all" dirty="0" smtClean="0">
                <a:solidFill>
                  <a:srgbClr val="AAAAAA"/>
                </a:solidFill>
                <a:effectLst/>
                <a:latin typeface="Source Sans Pro"/>
              </a:rPr>
              <a:t>2019-01-15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環境變數簡介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是一個多使用者的作業系統。每個使用者登入系統後，都會有一個專用的執行環境。通常每個使用者預設的環境都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是相同的，這個預設環境實際上就是一組環境變數的定義。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環境變數是全域性的，設定好的環境變數可以被所有當前使用者所執行的程式所使用。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使用者可以對自己的執行環境進行定製，其方法就是修改相應的系統環境變數。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常見的環境變數：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 決定了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將到哪些目錄中尋找命令或程式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ROOTPATH: 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這個變數的功能和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相同，但它只羅列出超級使用者（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）鍵入命令時所需檢查的目錄。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當前使用者主目錄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USER: 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檢視當前的使用者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LOGNAME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 檢視當前使用者的登入名。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UID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   當前使用者的識別字，取值是由數位構成的字串。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是指當前使用者用的是哪種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TERM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 終端的型別。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PWD  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當前工作目錄的絕對路徑名，該變數的取值隨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cd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命令的使用而變化。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MAIL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 是指當前使用者的郵件存放目錄。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HISTSIZE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 是指儲存歷史命令記錄的條數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HOSTNAME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 是指主機的名稱，許多應用程式如果要用到主機名的話，通常是從這個環境變數中來取得的。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PS1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 是基本提示符，對於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，對於普通使用者是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，也可以使用一些更復雜的值。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PS2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 是附屬提示符，預設是“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&gt;”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。可以通過修改此環境變數來修改當前的命令符，比如下列命令會將提示符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             修改成字串“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Hello,My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NewPrompt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 PS1="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Hello,My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NewPrompt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IFS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               輸入域分隔符。當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讀取輸入時，用來分隔單詞的一組字元，它們通常是空格、製表符和換行符。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語言及環境字符集相關的重要環境變數：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相關命令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stty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顯示或設定文字終端設定，主要是按鍵的代表意義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locale (local environment)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檢視當前的語系資訊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locale -a 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檢視當前系統所支援的字符集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LANG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沒有設定任何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LC_XXX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變數時所使用的預設值。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【LANG=zh.CN.UTF-8  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gedit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a.txt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臨時採用其它字符集語言開啟指定的應用程式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LC_ALL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用來覆蓋掉所有其他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LC_XXX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變數的值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LC_COLLATE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使用所指定地區的排序規則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LC_CTYPE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使用指定地區的字符集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即：字母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數字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標點符號等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LC_MESSAGES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使用所指定地區的響應與資訊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POSIX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適用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LC_MONETARY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使用指定地區的貨幣格式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LC_NUMERIC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使用指定地區的數字格式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LC_TIME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使用指定地區的日期與時間格式。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不太常用的實用環境變數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LD_LIBRARY_PATH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這個變數包含了一系列用冒號隔開的目錄，動態連結器將在這些目錄裡查詢庫檔案。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MANPATH      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這個變數包含了一系列用冒號隔開的目錄，命令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會在這些目錄裡搜尋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頁面。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:man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幫助目錄結構必須為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:man/{man1,man2,..man8}, MANPATH=/man】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INFODIR        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這個變數包含了一系列用冒號隔開的目錄，命令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將在這些目錄裡搜尋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info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頁面。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PAGER     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這個變數包含了瀏覽檔案內容的程式的路徑（例如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less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　　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EDITOR    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這個變數包含了修改檔案內容的程式（檔案編輯器）的路徑（比如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nano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系統位置變數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僅用於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指令碼中獲取命令列傳遞給指令碼的引數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$0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$1 $2 $3 $4 $5 $6 $7 $8 $9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$*   ——&gt;$0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與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0~9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的含義一樣。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$0: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當前執行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檔名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$#: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命令列中位置引數的個數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$*: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獲取當前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的所有引數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$@: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此程式的所有引數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系統特殊變數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$?: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上一條命令執行後返回的狀態，當返回值為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：表執行正常，非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：執行異常或出錯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        程式執行，可能有兩類返回值：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》0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：正確執行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》1~255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：錯誤執行。其中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1,2,127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是系統預留錯誤程式碼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可自行使用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$$: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當前所在程序的程序號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【$$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變數最常見的用途是用做暫存檔案的名字以保證暫存檔案不會重複。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$!: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後臺執行的最後一個程序號      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$_: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在此之前執行命令或指令碼的最後一個引數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引號對變數賦值的影響：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雙引號“”：允許通過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符號引用其他變數值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單引號‘’： 禁止引用其他變數值，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視為普通字元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反撇號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` `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：將命令執行的結果變輸出給變數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$(…) 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這是反撇號的另一種版本。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.Bash(Bourne-Again Shell)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簡介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是許多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平臺的內定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，事實上，還有許多傳統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UNIX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上用的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，像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tcsh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ksh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等等。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Script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大致都類同，當您學會一種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以後，其它的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會很快就上手。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大多數的時候，一個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Script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通常可以在很多種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上使用。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通常而言，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的功能是從終端或其它輸入取得命令列，將其解析為一系列操作指令，呼叫系統核心或相應的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外部程式執行，然後將執行結果返回給終端或其它輸出。因此，實現一個簡單的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是一項容易的工作。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的功能不僅限於此，它支援用管道和重定向協同執行命令，提供了強大的指令碼程式設計能力，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具備作業管理功能。一般的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發行版中，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的可執行檔案往往是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/bin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中最大的幾個實用程式之一，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客觀反映了它的複雜性。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三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實現原理簡介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GNU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Readline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庫處理使用者命令輸入，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Readline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提供類似於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emacs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的行編輯功能。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執行時的排程中心是其主控迴圈。主控迴圈的功能較為簡單，它迴圈讀取使用者（或指令碼）輸入，傳遞給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語法分析器，同時處理下層遞迴返回的錯誤。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語法分析器對文字形式的輸入首先進行萬用字元、別名、算術和變數展開等工作，然後通過命令生成器得到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規範的命令結構，並由專門的重定向處理機制填寫重定向語義，交由命令執行器執行。命令執行器依據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命令種類不同，執行內部命令函式、外部程式或檔案系統呼叫。在命令執行過程中，執行器要對系統訊號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進行捕獲和處理。在支援作業管理的作業系統中，命令執行器將程序資訊加入作業控制機制，並允許使用者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使用內部命令或鍵盤訊號來啟停作業。如果在不支援作業管理的作業系統中編譯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，會使用另一套介面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相同的機制對程序資訊進行簡單的維護。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四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和環境變數的關係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  環境變數是和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緊密相關的，環境變數是通過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命令來設定的。使用者登入系統後就啟動了一個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對於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來說一般是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，但也可以重新設定或切換到其它的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  設定好的環境變數又可以被所有當前使用者所執行的程式所使用。對於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程式來說，可以通過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變數名來訪問相應的環境變數。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的環境變數具有繼承性，即子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會繼承父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的環境變數。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中的變數也叫本地變數，很顯然本地變數中肯定包含環境變數。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的本地變數的非環境變數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不具備繼承性。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五、登入指令碼的執行順序：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注：僅適用於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 shell】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Login Shell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是指登入時，需要提供使用者名稱密碼的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，如：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su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– user1 ,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圖形登入，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ctrl+alt+F2-6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進入的登入介面。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這種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Login shell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執行指令碼的順序：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/profile    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全域性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它定義了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LoginUser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PATH, USER, LOGNAME(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登入使用者帳號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)】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2.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profile.d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目錄下的指令碼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搜尋命令的路徑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——————-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登入級別 環境變數配置檔案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4.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儲存使用者設定的別名和函式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———- 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級別 環境變數配置檔案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5.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   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全域性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它主要定義一些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Alias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；更改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會影響到所有使用者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使用者管理。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Non-Login shell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非登入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指的是，不需要輸入使用者名稱密碼的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，如圖形下 右鍵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terminal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，或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ctrl+shift+T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開啟的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Non-Login shell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執行登入指令碼的順序：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~/.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2.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3.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profile.d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目錄下的指令碼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說到使用者指令碼就不能不說下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與使用者密切相關的兩個檔案：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login.defs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 —–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它定義了使用者密碼長度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最長使用期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警告天數，密碼加密方法，家目錄預設許可權 等。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/default/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useradd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 –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它定義了建立使用者時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預設家目錄的根，預設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從哪裡拷貝必要配置檔案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是否建立郵箱等。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–【.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bashrc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bash_logout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等檔案都源自這裡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當用命令新增一個使用者時，它預設會在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/home/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下新建一個以使用者名稱為名的目錄，並把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skel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下的檔案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copy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到這個新使用者的家目錄中。這樣當該使用者登入時，系統會自動呼叫這些檔案，配置該使用者的登入環境。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環境變數的應用 和 操作：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變數內容的刪除和替換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從頭開始檢查關鍵詞，將符合的最短資料刪除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##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從頭開始檢查關鍵詞，將符合的最長資料刪除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從尾開始檢查關鍵詞，將符合的最短資料刪除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%%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關鍵詞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從尾開始檢查關鍵詞，將符合的最長資料刪除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舊字串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若符合舊字串，則第一個舊字串被替換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舊字串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新字串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若符合舊字串，則全部舊字串被替換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變數內容的設定和替換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一次變數置換：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   變數沒有值：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${a:=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沒有值，就送給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一個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，作為它的值，這時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的值就永久是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了，直到下次修改。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下面例子不常用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${a:?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必須需要給變數一個值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沒有值，則提示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必須需要給變數一個值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echo ${a:-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}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沒有值，就借給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一個值，次命令執行完後，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還是空值。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   變數有值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  ${a:+123}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臨時替換變數的值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 a=1; expr ${a:+123} – 1;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其值為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122</a:t>
            </a:r>
          </a:p>
          <a:p>
            <a:pPr algn="l" fontAlgn="base"/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 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二次變數置換 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示例一：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A=B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a=1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B1="B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echo \$$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A$a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&gt; B1.txt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這裡不能直接用反撇號獲取二次置換的結果。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C=`cat B1.txt`      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如此就可以獲取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的變數值了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l" fontAlgn="base"/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示例二：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FAIL="echo -e \"\n\e[31m\${FMSG}\e[0m\n\""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FMSG="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需要紅色提示顯示的字串。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  &amp;&amp; 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${FAIL}</a:t>
            </a:r>
          </a:p>
          <a:p>
            <a:pPr algn="l" fontAlgn="base"/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示例三：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grep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的結果：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"APPDIR="/home/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/bin“"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通過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可以直接將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APPDIR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轉換為賦值語句執行。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`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grep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'^ .*APPDIR'  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tuxconfig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`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echo ${APPDIR}      //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這樣就可以輸出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APPDIR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的值。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七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一些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內建命令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1.source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作用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環境下讀取並執行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FileName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中的命令，使環境變數生效。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注：該命令通常用命令“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來替代。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例如：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source ~/.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bash_profile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2.export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用於把變數變成當前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和其子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的環境變數，存活期是當前的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，因此重新登陸或者關閉當前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及其子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後，它所設定的環境變數就消失了。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3.env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printenv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這兩個變數用於列印所有的環境 變數：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4.set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用於顯示與設定當前本地 變數。單獨一個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set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就顯示了當前環境的所有的變數，它肯定包括環境變數和一些非環境變數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5.unset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用於清除變數。不管這個變數是環境變數還是本地變數，它都可以清除。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八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其它與變數相關的小知識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 :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屬於弱型別語言，變數可直接使用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不需要宣告和初始化。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 對於強型別語言，則必須在使用變數前先宣告，甚至需要初始化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因為變數不初始化其值為隨機數。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變數： 它是記憶體空間的一個別名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這個別名對映的是記憶體的儲存單元的編址。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陣列：是一個命名的連續的記憶體空間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的變數型別： 是事先確定資料的儲存格式和長度。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字元：  是按照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儲存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一個字串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是儲存為兩個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佔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16bit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數值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  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1.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整型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它儲存時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是轉為二進位制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1010,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佔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4bit,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實際佔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8bit.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2.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浮點型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“11.23”,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它在儲存時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是會轉為兩部分存放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一般為數值和小數點位置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11.23–&gt;0.1123*10^2,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儲存時僅存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1123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和次方數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2014/11/11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在存放時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它是若按字串存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64bit.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如按數值存則採用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2014/11/11 – 1977/1/1 = N,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它若存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這個數值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需要的空間最多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24bit. 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變數溢位：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一個整型是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8bit,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可存放的值有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個，範圍是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0-255,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但若一個整型中存放了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256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，最怎樣？結果就是變數溢位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8bit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中存的是全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0,1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溢位了，溢位之後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被存放到其它程式的儲存空間中了，它可能覆蓋其它程式的資料。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這看上去沒有任何意義，但若是一個設計精良的溢位值，則可能會因此覆蓋掉某些程式的一部分記憶體空間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從而輕易的獲取該程式的控制權，若該程式是系統程序，則它將可能獲取系統許可權</a:t>
            </a:r>
          </a:p>
          <a:p>
            <a:pPr algn="l" fontAlgn="base"/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中陣列相關操作：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—【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注：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中的陣列不能做為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export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匯出的物件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因此它僅不能作為環境變數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變數名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=(Value1  Value2  Value3  Value4)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a=(1  2  3  4  5)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例子：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(s):  1.0%us,  0.5%sy,  0.0%ni, 98.5%id,  0.0%wa,  0.0%hi,  0.0%si,  0.0%st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    a=(`top -n5 -d1 |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awk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'$1~/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\(s\):/{print $2}' |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awk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-F'%' '{print $1}' | </a:t>
            </a:r>
            <a:r>
              <a:rPr lang="en-US" altLang="zh-TW" b="0" i="0" dirty="0" err="1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xargs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-n5`)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 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查陣列成員數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  ${#a[*]}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前面加“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#”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，表示檢視陣列有多少個成員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 檢視成員值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${a[0]}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第一個陣列成員的值為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b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echo ${a[*]}  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或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echo ${a[@]} 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檢視所以成員的值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               </a:t>
            </a:r>
            <a:r>
              <a:rPr lang="en-US" altLang="zh-TW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declare  -p  a  —&gt;</a:t>
            </a:r>
            <a: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檢視所有陣列成員。</a:t>
            </a:r>
            <a:br>
              <a:rPr lang="zh-TW" altLang="en-US" b="0" i="0" dirty="0" smtClean="0">
                <a:solidFill>
                  <a:srgbClr val="55555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zh-TW" altLang="en-US" b="0" i="0" dirty="0" smtClean="0">
              <a:solidFill>
                <a:srgbClr val="555555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ase"/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                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echo  ${a[*]:1:3}  —&gt;</a:t>
            </a:r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檢視陣列中下標為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1</a:t>
            </a:r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～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3</a:t>
            </a:r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的成員值</a:t>
            </a:r>
          </a:p>
          <a:p>
            <a:pPr algn="l" fontAlgn="base"/>
            <a:r>
              <a:rPr lang="zh-TW" altLang="en-US" b="0" i="0" dirty="0" smtClean="0">
                <a:solidFill>
                  <a:srgbClr val="666666"/>
                </a:solidFill>
                <a:effectLst/>
                <a:latin typeface="Source Sans Pro"/>
              </a:rPr>
              <a:t>原文地址：</a:t>
            </a:r>
            <a:r>
              <a:rPr lang="en-US" altLang="zh-TW" b="0" i="0" dirty="0" smtClean="0">
                <a:solidFill>
                  <a:srgbClr val="666666"/>
                </a:solidFill>
                <a:effectLst/>
                <a:latin typeface="Source Sans Pro"/>
              </a:rPr>
              <a:t>http://www.178linux.com/8005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83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1.source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作用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在當前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環境下讀取並執行</a:t>
            </a:r>
            <a:r>
              <a:rPr lang="en-US" altLang="zh-TW" dirty="0" err="1" smtClean="0"/>
              <a:t>FileName</a:t>
            </a:r>
            <a:r>
              <a:rPr lang="zh-TW" altLang="en-US" dirty="0" smtClean="0"/>
              <a:t>中的命令，使環境變數生效。</a:t>
            </a:r>
          </a:p>
          <a:p>
            <a:r>
              <a:rPr lang="zh-TW" altLang="en-US" dirty="0" smtClean="0"/>
              <a:t>該命令通常用命令“</a:t>
            </a:r>
            <a:r>
              <a:rPr lang="en-US" altLang="zh-TW" dirty="0" smtClean="0"/>
              <a:t>.”</a:t>
            </a:r>
            <a:r>
              <a:rPr lang="zh-TW" altLang="en-US" dirty="0" smtClean="0"/>
              <a:t>來替代。</a:t>
            </a:r>
          </a:p>
          <a:p>
            <a:r>
              <a:rPr lang="zh-TW" altLang="en-US" dirty="0" smtClean="0"/>
              <a:t>例如：</a:t>
            </a:r>
          </a:p>
          <a:p>
            <a:r>
              <a:rPr lang="en-US" altLang="zh-TW" dirty="0" smtClean="0"/>
              <a:t>source ~/.</a:t>
            </a:r>
            <a:r>
              <a:rPr lang="en-US" altLang="zh-TW" dirty="0" err="1" smtClean="0"/>
              <a:t>bash_profile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2.export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用於把變數變成當前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和其子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的環境變數，存活期是當前的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，因此重新登陸或者關閉當前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後，它所設定的環境變數就消失了。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3.env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printenv</a:t>
            </a:r>
            <a:endParaRPr lang="en-US" altLang="zh-TW" dirty="0" smtClean="0"/>
          </a:p>
          <a:p>
            <a:r>
              <a:rPr lang="zh-TW" altLang="en-US" dirty="0" smtClean="0"/>
              <a:t>這兩個變數用於列印所有的環境 變數：</a:t>
            </a:r>
          </a:p>
          <a:p>
            <a:r>
              <a:rPr lang="en-US" altLang="zh-TW" dirty="0" smtClean="0"/>
              <a:t>4.set</a:t>
            </a:r>
          </a:p>
          <a:p>
            <a:r>
              <a:rPr lang="zh-TW" altLang="en-US" dirty="0" smtClean="0"/>
              <a:t>用於顯示與設定當前本地 變數。單獨一個</a:t>
            </a:r>
            <a:r>
              <a:rPr lang="en-US" altLang="zh-TW" dirty="0" smtClean="0"/>
              <a:t>set </a:t>
            </a:r>
            <a:r>
              <a:rPr lang="zh-TW" altLang="en-US" dirty="0" smtClean="0"/>
              <a:t>就顯示了當前環境的所有的變數，它肯定包括環境變數和一些非環境變數</a:t>
            </a:r>
          </a:p>
          <a:p>
            <a:r>
              <a:rPr lang="en-US" altLang="zh-TW" dirty="0" smtClean="0"/>
              <a:t>5.unset</a:t>
            </a:r>
          </a:p>
          <a:p>
            <a:r>
              <a:rPr lang="zh-TW" altLang="en-US" dirty="0" smtClean="0"/>
              <a:t>用於清除變數。不管這個變數是環境變數還是本地變數，它都可以清除。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155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822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my0413.1.sh</a:t>
            </a:r>
          </a:p>
          <a:p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1200" dirty="0" smtClean="0"/>
              <a:t>cat ycc01</a:t>
            </a:r>
          </a:p>
          <a:p>
            <a:pPr marL="0" indent="0">
              <a:buNone/>
            </a:pPr>
            <a:r>
              <a:rPr lang="en-US" altLang="zh-TW" sz="1200" dirty="0" smtClean="0"/>
              <a:t>#! /bin/bash</a:t>
            </a:r>
          </a:p>
          <a:p>
            <a:pPr marL="0" indent="0">
              <a:buNone/>
            </a:pPr>
            <a:r>
              <a:rPr lang="en-US" altLang="zh-TW" sz="1200" dirty="0" smtClean="0"/>
              <a:t>[ "$USER" != "root" ] &amp;&amp; echo "need root to run" &amp;&amp; exit 1</a:t>
            </a:r>
          </a:p>
          <a:p>
            <a:pPr marL="0" indent="0">
              <a:buNone/>
            </a:pPr>
            <a:r>
              <a:rPr lang="en-US" altLang="zh-TW" sz="1200" dirty="0" smtClean="0"/>
              <a:t>source </a:t>
            </a:r>
            <a:r>
              <a:rPr lang="en-US" altLang="zh-TW" sz="1200" dirty="0" err="1" smtClean="0"/>
              <a:t>kong.conf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echo "project name:" $PROJECT_NAME</a:t>
            </a:r>
          </a:p>
          <a:p>
            <a:pPr marL="0" indent="0">
              <a:buNone/>
            </a:pPr>
            <a:r>
              <a:rPr lang="en-US" altLang="zh-TW" sz="1200" dirty="0" smtClean="0"/>
              <a:t>echo "Project user:" $PROJECT_USER_NAME</a:t>
            </a:r>
          </a:p>
          <a:p>
            <a:pPr marL="0" indent="0">
              <a:buNone/>
            </a:pPr>
            <a:r>
              <a:rPr lang="en-US" altLang="zh-TW" sz="1200" dirty="0" smtClean="0"/>
              <a:t>echo "project </a:t>
            </a:r>
            <a:r>
              <a:rPr lang="en-US" altLang="zh-TW" sz="1200" dirty="0" err="1" smtClean="0"/>
              <a:t>dir</a:t>
            </a:r>
            <a:r>
              <a:rPr lang="en-US" altLang="zh-TW" sz="1200" dirty="0" smtClean="0"/>
              <a:t>:" $</a:t>
            </a:r>
            <a:r>
              <a:rPr lang="en-US" altLang="zh-TW" sz="1200" dirty="0" err="1" smtClean="0"/>
              <a:t>PROJECT_dir</a:t>
            </a:r>
            <a:endParaRPr lang="en-US" altLang="zh-TW" sz="1200" dirty="0" smtClean="0"/>
          </a:p>
          <a:p>
            <a:pPr marL="0" indent="0">
              <a:buNone/>
            </a:pP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81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nano my0413.1.sh</a:t>
            </a:r>
          </a:p>
          <a:p>
            <a:r>
              <a:t>#!/bin/bash</a:t>
            </a:r>
          </a:p>
          <a:p>
            <a:r>
              <a:t>[ "$USER" != "root" ] &amp;&amp; echo "need root to run" &amp;&amp; exit 1</a:t>
            </a:r>
          </a:p>
          <a:p>
            <a:endParaRPr/>
          </a:p>
          <a:p>
            <a:r>
              <a:t>source kong.conf</a:t>
            </a:r>
          </a:p>
          <a:p>
            <a:endParaRPr/>
          </a:p>
          <a:p>
            <a:r>
              <a:t>echo "Project Name : $PROJECT_NAME"</a:t>
            </a:r>
          </a:p>
          <a:p>
            <a:r>
              <a:t>echo "Project User : $PROJECT_USER_NAME"</a:t>
            </a:r>
          </a:p>
        </p:txBody>
      </p:sp>
    </p:spTree>
    <p:extLst>
      <p:ext uri="{BB962C8B-B14F-4D97-AF65-F5344CB8AC3E}">
        <p14:creationId xmlns:p14="http://schemas.microsoft.com/office/powerpoint/2010/main" val="2627275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dirty="0" smtClean="0"/>
              <a:t>bigred@ds168:~$ cat ycc02</a:t>
            </a:r>
          </a:p>
          <a:p>
            <a:pPr marL="0" indent="0">
              <a:buNone/>
            </a:pPr>
            <a:r>
              <a:rPr lang="en-US" altLang="zh-TW" sz="1200" dirty="0" smtClean="0"/>
              <a:t>#!/bin/bash</a:t>
            </a:r>
          </a:p>
          <a:p>
            <a:pPr marL="0" indent="0">
              <a:buNone/>
            </a:pPr>
            <a:r>
              <a:rPr lang="en-US" altLang="zh-TW" sz="1200" dirty="0" smtClean="0"/>
              <a:t>[ "$USER" != "root" ] &amp;&amp; echo "no root to run" &amp;&amp; exit 1</a:t>
            </a:r>
          </a:p>
          <a:p>
            <a:pPr marL="0" indent="0">
              <a:buNone/>
            </a:pPr>
            <a:r>
              <a:rPr lang="en-US" altLang="zh-TW" sz="1200" dirty="0" smtClean="0"/>
              <a:t>source </a:t>
            </a:r>
            <a:r>
              <a:rPr lang="en-US" altLang="zh-TW" sz="1200" dirty="0" err="1" smtClean="0"/>
              <a:t>kong.conf</a:t>
            </a: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for </a:t>
            </a:r>
            <a:r>
              <a:rPr lang="en-US" altLang="zh-TW" sz="1400" dirty="0" smtClean="0"/>
              <a:t>un in $PROJECT_USER_NAME</a:t>
            </a:r>
          </a:p>
          <a:p>
            <a:pPr marL="0" indent="0">
              <a:buNone/>
            </a:pPr>
            <a:r>
              <a:rPr lang="en-US" altLang="zh-TW" sz="1400" dirty="0" smtClean="0"/>
              <a:t>do</a:t>
            </a:r>
          </a:p>
          <a:p>
            <a:pPr marL="0" indent="0">
              <a:buNone/>
            </a:pPr>
            <a:r>
              <a:rPr lang="en-US" altLang="zh-TW" sz="1400" dirty="0" err="1" smtClean="0"/>
              <a:t>useradd</a:t>
            </a:r>
            <a:r>
              <a:rPr lang="en-US" altLang="zh-TW" sz="1400" dirty="0" smtClean="0"/>
              <a:t> -m -s /bin/bash $un</a:t>
            </a:r>
          </a:p>
          <a:p>
            <a:pPr marL="0" indent="0">
              <a:buNone/>
            </a:pPr>
            <a:r>
              <a:rPr lang="en-US" altLang="zh-TW" sz="1400" dirty="0" smtClean="0"/>
              <a:t>done</a:t>
            </a:r>
          </a:p>
          <a:p>
            <a:pPr marL="0" indent="0">
              <a:buNone/>
            </a:pPr>
            <a:r>
              <a:rPr lang="en-US" altLang="zh-TW" sz="1400" dirty="0" smtClean="0"/>
              <a:t>exit 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3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2" name="Shape 6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以空白鍵當作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zh-TW" altLang="en-US" dirty="0" smtClean="0"/>
              <a:t>這個變數的選擇項目！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sz="8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判斷非數字的類型</a:t>
            </a:r>
            <a:endParaRPr lang="en-US" altLang="zh-TW" dirty="0" smtClean="0"/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上面的 </a:t>
            </a:r>
            <a:r>
              <a:rPr lang="en-US" altLang="zh-TW" dirty="0" smtClean="0"/>
              <a:t>$</a:t>
            </a:r>
            <a:r>
              <a:rPr lang="en-US" dirty="0" smtClean="0"/>
              <a:t>LIST </a:t>
            </a:r>
            <a:r>
              <a:rPr lang="zh-TW" altLang="en-US" dirty="0" smtClean="0"/>
              <a:t>這個變數當中，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以空白鍵來分隔的時候，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共可以分離出來四個！所以囉！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當以 </a:t>
            </a:r>
            <a:r>
              <a:rPr lang="en-US" dirty="0" smtClean="0"/>
              <a:t>do ..... done ... </a:t>
            </a:r>
            <a:r>
              <a:rPr lang="zh-TW" altLang="en-US" dirty="0" smtClean="0"/>
              <a:t>就可以分別寫出四個</a:t>
            </a:r>
          </a:p>
          <a:p>
            <a:pPr>
              <a:lnSpc>
                <a:spcPct val="80000"/>
              </a:lnSpc>
              <a:defRPr sz="800"/>
            </a:pPr>
            <a:endParaRPr lang="zh-TW" alt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LIST="</a:t>
            </a:r>
            <a:r>
              <a:rPr lang="en-US" dirty="0" err="1" smtClean="0"/>
              <a:t>Tomy</a:t>
            </a:r>
            <a:r>
              <a:rPr lang="en-US" dirty="0" smtClean="0"/>
              <a:t> </a:t>
            </a:r>
            <a:r>
              <a:rPr lang="en-US" dirty="0" err="1" smtClean="0"/>
              <a:t>Jony</a:t>
            </a:r>
            <a:r>
              <a:rPr lang="en-US" dirty="0" smtClean="0"/>
              <a:t> Mary </a:t>
            </a:r>
            <a:r>
              <a:rPr lang="en-US" dirty="0" err="1" smtClean="0"/>
              <a:t>Geoge</a:t>
            </a:r>
            <a:r>
              <a:rPr lang="en-US" dirty="0" smtClean="0"/>
              <a:t>"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$LIST 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 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      echo $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dirty="0" smtClean="0"/>
              <a:t>#@</a:t>
            </a:r>
            <a:r>
              <a:rPr dirty="0" err="1"/>
              <a:t>抓出所有參數給</a:t>
            </a:r>
            <a:r>
              <a:rPr dirty="0"/>
              <a:t> x </a:t>
            </a:r>
            <a:r>
              <a:rPr dirty="0" err="1"/>
              <a:t>變數</a:t>
            </a:r>
            <a:endParaRPr dirty="0"/>
          </a:p>
          <a:p>
            <a:pPr>
              <a:lnSpc>
                <a:spcPct val="80000"/>
              </a:lnSpc>
              <a:defRPr sz="800"/>
            </a:pPr>
            <a:r>
              <a:rPr dirty="0" err="1"/>
              <a:t>再利用echo把存在</a:t>
            </a:r>
            <a:r>
              <a:rPr dirty="0"/>
              <a:t> x </a:t>
            </a:r>
            <a:r>
              <a:rPr dirty="0" err="1" smtClean="0"/>
              <a:t>裡的資料倒出來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&gt;&gt;&gt;&gt;</a:t>
            </a:r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>
                <a:hlinkClick r:id="rId3"/>
              </a:rPr>
              <a:t>http://benjr.tw/97502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list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語法如下</a:t>
            </a:r>
          </a:p>
          <a:p>
            <a:pPr>
              <a:lnSpc>
                <a:spcPct val="80000"/>
              </a:lnSpc>
              <a:defRPr sz="800"/>
            </a:pPr>
            <a:endParaRPr lang="zh-TW" alt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</a:t>
            </a:r>
            <a:r>
              <a:rPr lang="en-US" dirty="0" err="1" smtClean="0"/>
              <a:t>var</a:t>
            </a:r>
            <a:r>
              <a:rPr lang="en-US" dirty="0" smtClean="0"/>
              <a:t> in list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   statements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直接來看下面的範例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定義了一個變數 </a:t>
            </a:r>
            <a:r>
              <a:rPr lang="en-US" dirty="0" err="1" smtClean="0"/>
              <a:t>testlist</a:t>
            </a:r>
            <a:r>
              <a:rPr lang="en-US" dirty="0" smtClean="0"/>
              <a:t> 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,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內容為 </a:t>
            </a:r>
            <a:r>
              <a:rPr lang="en-US" dirty="0" smtClean="0"/>
              <a:t>test1 test2 ,</a:t>
            </a:r>
            <a:r>
              <a:rPr lang="zh-TW" altLang="en-US" dirty="0" smtClean="0"/>
              <a:t>接下來的 </a:t>
            </a:r>
            <a:r>
              <a:rPr lang="en-US" dirty="0" smtClean="0"/>
              <a:t>for </a:t>
            </a:r>
            <a:r>
              <a:rPr lang="zh-TW" altLang="en-US" dirty="0" smtClean="0"/>
              <a:t>的變數 </a:t>
            </a:r>
            <a:r>
              <a:rPr lang="en-US" dirty="0" smtClean="0"/>
              <a:t>test </a:t>
            </a:r>
            <a:r>
              <a:rPr lang="zh-TW" altLang="en-US" dirty="0" smtClean="0"/>
              <a:t>會取用這兩個字串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並執行 </a:t>
            </a:r>
            <a:r>
              <a:rPr lang="en-US" dirty="0" smtClean="0"/>
              <a:t>do done </a:t>
            </a:r>
            <a:r>
              <a:rPr lang="zh-TW" altLang="en-US" dirty="0" smtClean="0"/>
              <a:t>內的程式</a:t>
            </a:r>
            <a:r>
              <a:rPr lang="en-US" altLang="zh-TW" dirty="0" smtClean="0"/>
              <a:t>.</a:t>
            </a:r>
          </a:p>
          <a:p>
            <a:pPr>
              <a:lnSpc>
                <a:spcPct val="80000"/>
              </a:lnSpc>
              <a:defRPr sz="800"/>
            </a:pPr>
            <a:endParaRPr lang="en-US" altLang="zh-TW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[</a:t>
            </a:r>
            <a:r>
              <a:rPr lang="en-US" dirty="0" err="1" smtClean="0"/>
              <a:t>root@localhost</a:t>
            </a:r>
            <a:r>
              <a:rPr lang="en-US" dirty="0" smtClean="0"/>
              <a:t> ~]$ vi for.sh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#!/bin/bash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err="1" smtClean="0"/>
              <a:t>testlist</a:t>
            </a:r>
            <a:r>
              <a:rPr lang="en-US" dirty="0" smtClean="0"/>
              <a:t>="test1 test2"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test in $</a:t>
            </a:r>
            <a:r>
              <a:rPr lang="en-US" dirty="0" err="1" smtClean="0"/>
              <a:t>testlist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echo </a:t>
            </a:r>
            <a:r>
              <a:rPr lang="en-US" dirty="0" err="1" smtClean="0"/>
              <a:t>Testlist</a:t>
            </a:r>
            <a:r>
              <a:rPr lang="en-US" dirty="0" smtClean="0"/>
              <a:t>=$test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省掉變數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直接把 </a:t>
            </a:r>
            <a:r>
              <a:rPr lang="en-US" dirty="0" smtClean="0"/>
              <a:t>list </a:t>
            </a:r>
            <a:r>
              <a:rPr lang="zh-TW" altLang="en-US" dirty="0" smtClean="0"/>
              <a:t>寫在 </a:t>
            </a:r>
            <a:r>
              <a:rPr lang="en-US" dirty="0" smtClean="0"/>
              <a:t>for </a:t>
            </a:r>
            <a:r>
              <a:rPr lang="zh-TW" altLang="en-US" dirty="0" smtClean="0"/>
              <a:t>後面也是一樣的</a:t>
            </a:r>
            <a:r>
              <a:rPr lang="en-US" altLang="zh-TW" dirty="0" smtClean="0"/>
              <a:t>.</a:t>
            </a:r>
          </a:p>
          <a:p>
            <a:pPr>
              <a:lnSpc>
                <a:spcPct val="80000"/>
              </a:lnSpc>
              <a:defRPr sz="800"/>
            </a:pPr>
            <a:endParaRPr lang="en-US" altLang="zh-TW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#!/</a:t>
            </a:r>
            <a:r>
              <a:rPr lang="en-US" dirty="0" smtClean="0"/>
              <a:t>bin/bash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 test in test1 test2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  echo </a:t>
            </a:r>
            <a:r>
              <a:rPr lang="en-US" dirty="0" err="1" smtClean="0"/>
              <a:t>Testlist</a:t>
            </a:r>
            <a:r>
              <a:rPr lang="en-US" dirty="0" smtClean="0"/>
              <a:t>=$test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/>
              <a:t>&gt;&gt;&gt;&gt;&gt;</a:t>
            </a: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for((</a:t>
            </a:r>
            <a:r>
              <a:rPr lang="en-US" dirty="0" err="1" smtClean="0"/>
              <a:t>i</a:t>
            </a:r>
            <a:r>
              <a:rPr lang="en-US" dirty="0" smtClean="0"/>
              <a:t>=0;i&lt;=1000;i++))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echo "</a:t>
            </a:r>
            <a:r>
              <a:rPr lang="en-US" dirty="0" err="1" smtClean="0"/>
              <a:t>num</a:t>
            </a:r>
            <a:r>
              <a:rPr lang="en-US" dirty="0" smtClean="0"/>
              <a:t> is $</a:t>
            </a:r>
            <a:r>
              <a:rPr lang="en-US" dirty="0" err="1" smtClean="0"/>
              <a:t>i</a:t>
            </a:r>
            <a:r>
              <a:rPr lang="en-US" dirty="0" smtClean="0"/>
              <a:t>"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done</a:t>
            </a:r>
          </a:p>
          <a:p>
            <a:pPr>
              <a:lnSpc>
                <a:spcPct val="80000"/>
              </a:lnSpc>
              <a:defRPr sz="800"/>
            </a:pPr>
            <a:r>
              <a:rPr lang="zh-TW" altLang="en-US" dirty="0" smtClean="0"/>
              <a:t>也可寫成</a:t>
            </a:r>
            <a:r>
              <a:rPr lang="en-US" altLang="zh-TW" dirty="0" smtClean="0"/>
              <a:t>:</a:t>
            </a:r>
          </a:p>
          <a:p>
            <a:pPr>
              <a:lnSpc>
                <a:spcPct val="80000"/>
              </a:lnSpc>
              <a:defRPr sz="800"/>
            </a:pPr>
            <a:r>
              <a:rPr lang="en-US" dirty="0" smtClean="0"/>
              <a:t>for((</a:t>
            </a:r>
            <a:r>
              <a:rPr lang="en-US" dirty="0" err="1" smtClean="0"/>
              <a:t>i</a:t>
            </a:r>
            <a:r>
              <a:rPr lang="en-US" dirty="0" smtClean="0"/>
              <a:t>=0;i&lt;=1000;i++)); do echo "</a:t>
            </a:r>
            <a:r>
              <a:rPr lang="en-US" dirty="0" err="1" smtClean="0"/>
              <a:t>num</a:t>
            </a:r>
            <a:r>
              <a:rPr lang="en-US" dirty="0" smtClean="0"/>
              <a:t> is $</a:t>
            </a:r>
            <a:r>
              <a:rPr lang="en-US" dirty="0" err="1" smtClean="0"/>
              <a:t>i</a:t>
            </a:r>
            <a:r>
              <a:rPr lang="en-US" dirty="0" smtClean="0"/>
              <a:t>"; done</a:t>
            </a:r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endParaRPr lang="en-US" dirty="0" smtClean="0"/>
          </a:p>
          <a:p>
            <a:pPr>
              <a:lnSpc>
                <a:spcPct val="80000"/>
              </a:lnSpc>
              <a:defRPr sz="800"/>
            </a:pPr>
            <a:r>
              <a:rPr lang="en-US" altLang="zh-TW" dirty="0" smtClean="0">
                <a:hlinkClick r:id="rId4"/>
              </a:rPr>
              <a:t>https://blog.51cto.com/woyaoxuelinux/1864425</a:t>
            </a:r>
            <a:endParaRPr lang="en-US" dirty="0" smtClean="0"/>
          </a:p>
          <a:p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</a:t>
            </a:r>
          </a:p>
          <a:p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5"/>
              </a:rPr>
              <a:t>wang6501081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關注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人評論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2317</a:t>
            </a:r>
            <a:r>
              <a:rPr lang="zh-TW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人閱讀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</a:rPr>
              <a:t>2016-10-21 22:22:23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進行迴圈操作，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迴圈語句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．命令格式：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第一種格式：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in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; do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循環體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done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Usage: for I in {1..100}; do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 let SUM+=$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done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echo "$SUM"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第二種格式：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 ((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=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初始值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;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變數範圍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;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變數變化方式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)); do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  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循環體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Usage: for ((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=1; 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&lt;=100; 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++)); do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 let SUM+=$</a:t>
            </a:r>
            <a:r>
              <a:rPr lang="en-US" altLang="zh-TW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done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      echo "$SUM"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．命令功能：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執行迴圈語句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．命令參數：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in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列表；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循環體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迴圈的清單生成方式：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{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n..m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}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：通過花括弧，中間是變數的遍歷範圍，從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到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都為變數的遍歷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[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起始數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[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步進長度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]]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結束數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`  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1 2 10`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變數的遍歷值為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1 3 5 7 9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超過十就退出遍歷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{1..100}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declare 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SUM=0    declare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聲明變數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聲明變數為整數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integer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declare -x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將變數聲明為環境變數</a:t>
            </a:r>
          </a:p>
          <a:p>
            <a:pPr latinLnBrk="1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．命令實例：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、計算從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到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的和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#!/bin/bash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# program: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# 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計算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到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的和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history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donggen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2016-10-21-20:30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PATH=/bin:/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:~/bash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export PATH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declare 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SUM=0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for I in {1..100}; do   #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或者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for I in 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1 100`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let SUM=$SUM+$I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echo "1+..+100=$SUM"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 2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 寫一個腳本：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、設定變數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FILE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的值為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、依次向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中的每個使用者問好，並顯示對方的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，形如： </a:t>
            </a:r>
          </a:p>
          <a:p>
            <a:pPr latinLnBrk="1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Hello, root, your shell:/bin/bash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#!/bin/bash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#program: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向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裡面用戶問好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#history 2016-10-21-21:30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PATH=/bin:/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/local/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~/bash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export PATH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LINES=`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-l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cut -d' ' -f1`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for I in `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1 $LINES`; do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 echo "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helo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,`head -n $I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tail -1 | cut -d: -f1` your shell is: `head -n $I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tail -1 | cut -d: -f7`"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done</a:t>
            </a:r>
          </a:p>
          <a:p>
            <a:pPr latinLnBrk="1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</a:p>
          <a:p>
            <a:pPr>
              <a:lnSpc>
                <a:spcPct val="80000"/>
              </a:lnSpc>
              <a:defRPr sz="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6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:~$ cat testcase03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"Press your select one, two, three"</a:t>
            </a:r>
          </a:p>
          <a:p>
            <a:r>
              <a:rPr lang="en-US" altLang="zh-TW" dirty="0" smtClean="0"/>
              <a:t>read number</a:t>
            </a:r>
          </a:p>
          <a:p>
            <a:r>
              <a:rPr lang="en-US" altLang="zh-TW" dirty="0" smtClean="0"/>
              <a:t>case $number in</a:t>
            </a:r>
          </a:p>
          <a:p>
            <a:r>
              <a:rPr lang="en-US" altLang="zh-TW" dirty="0" smtClean="0"/>
              <a:t>  one)</a:t>
            </a:r>
          </a:p>
          <a:p>
            <a:r>
              <a:rPr lang="en-US" altLang="zh-TW" dirty="0" smtClean="0"/>
              <a:t>        echo "your choice is one"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two)</a:t>
            </a:r>
          </a:p>
          <a:p>
            <a:r>
              <a:rPr lang="en-US" altLang="zh-TW" dirty="0" smtClean="0"/>
              <a:t>        echo "your choice is two"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three)</a:t>
            </a:r>
          </a:p>
          <a:p>
            <a:r>
              <a:rPr lang="en-US" altLang="zh-TW" dirty="0" smtClean="0"/>
              <a:t>        echo "your choice is three"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*)</a:t>
            </a:r>
          </a:p>
          <a:p>
            <a:r>
              <a:rPr lang="en-US" altLang="zh-TW" dirty="0" smtClean="0"/>
              <a:t>        echo "Usage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}"</a:t>
            </a:r>
          </a:p>
          <a:p>
            <a:r>
              <a:rPr lang="en-US" altLang="zh-TW" dirty="0" smtClean="0"/>
              <a:t>        exit 1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r>
              <a:rPr lang="en-US" altLang="zh-TW" dirty="0" smtClean="0"/>
              <a:t>echo "end"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==============</a:t>
            </a:r>
          </a:p>
          <a:p>
            <a:r>
              <a:rPr lang="en-US" altLang="zh-TW" dirty="0" smtClean="0"/>
              <a:t>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one</a:t>
            </a:r>
          </a:p>
          <a:p>
            <a:r>
              <a:rPr lang="en-US" altLang="zh-TW" dirty="0" smtClean="0"/>
              <a:t>your choice is one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two</a:t>
            </a:r>
          </a:p>
          <a:p>
            <a:r>
              <a:rPr lang="en-US" altLang="zh-TW" dirty="0" smtClean="0"/>
              <a:t>your choice is two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three</a:t>
            </a:r>
          </a:p>
          <a:p>
            <a:r>
              <a:rPr lang="en-US" altLang="zh-TW" dirty="0" smtClean="0"/>
              <a:t>your choice is three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./testcase03</a:t>
            </a:r>
          </a:p>
          <a:p>
            <a:r>
              <a:rPr lang="en-US" altLang="zh-TW" dirty="0" smtClean="0"/>
              <a:t>Press your select one, two, three</a:t>
            </a:r>
          </a:p>
          <a:p>
            <a:r>
              <a:rPr lang="en-US" altLang="zh-TW" dirty="0" smtClean="0"/>
              <a:t>four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715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cat testcase01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 echo "This program will print your selection!"</a:t>
            </a:r>
          </a:p>
          <a:p>
            <a:r>
              <a:rPr lang="en-US" altLang="zh-TW" dirty="0" smtClean="0"/>
              <a:t>case $1 in</a:t>
            </a:r>
          </a:p>
          <a:p>
            <a:r>
              <a:rPr lang="en-US" altLang="zh-TW" dirty="0" smtClean="0"/>
              <a:t>  one)</a:t>
            </a:r>
          </a:p>
          <a:p>
            <a:r>
              <a:rPr lang="en-US" altLang="zh-TW" dirty="0" smtClean="0"/>
              <a:t>        echo "your choice is one"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two)</a:t>
            </a:r>
          </a:p>
          <a:p>
            <a:r>
              <a:rPr lang="en-US" altLang="zh-TW" dirty="0" smtClean="0"/>
              <a:t>        echo "your choice is two"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three)</a:t>
            </a:r>
          </a:p>
          <a:p>
            <a:r>
              <a:rPr lang="en-US" altLang="zh-TW" dirty="0" smtClean="0"/>
              <a:t>        echo "your choice is three"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*)</a:t>
            </a:r>
          </a:p>
          <a:p>
            <a:r>
              <a:rPr lang="en-US" altLang="zh-TW" dirty="0" smtClean="0"/>
              <a:t>        echo "Usage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}"</a:t>
            </a:r>
          </a:p>
          <a:p>
            <a:r>
              <a:rPr lang="en-US" altLang="zh-TW" dirty="0" smtClean="0"/>
              <a:t>        exit 1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echo "end"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-----------</a:t>
            </a:r>
          </a:p>
          <a:p>
            <a:r>
              <a:rPr lang="en-US" altLang="zh-TW" dirty="0" smtClean="0"/>
              <a:t>~$./testcase01 one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one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./testcase01 two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two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./testcase01 three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three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~$./testcase01 four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729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cat testcase02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 echo "This program will print your selection!"</a:t>
            </a:r>
          </a:p>
          <a:p>
            <a:r>
              <a:rPr lang="en-US" altLang="zh-TW" dirty="0" smtClean="0"/>
              <a:t>case $1 in</a:t>
            </a:r>
          </a:p>
          <a:p>
            <a:r>
              <a:rPr lang="en-US" altLang="zh-TW" dirty="0" smtClean="0"/>
              <a:t>   01)</a:t>
            </a:r>
          </a:p>
          <a:p>
            <a:r>
              <a:rPr lang="en-US" altLang="zh-TW" dirty="0" smtClean="0"/>
              <a:t>        echo "your choice is one"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 02)</a:t>
            </a:r>
          </a:p>
          <a:p>
            <a:r>
              <a:rPr lang="en-US" altLang="zh-TW" dirty="0" smtClean="0"/>
              <a:t>        echo "your choice is two"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 03)</a:t>
            </a:r>
          </a:p>
          <a:p>
            <a:r>
              <a:rPr lang="en-US" altLang="zh-TW" dirty="0" smtClean="0"/>
              <a:t>        echo "your choice is three"</a:t>
            </a:r>
          </a:p>
          <a:p>
            <a:r>
              <a:rPr lang="en-US" altLang="zh-TW" dirty="0" smtClean="0"/>
              <a:t>        ;;</a:t>
            </a:r>
          </a:p>
          <a:p>
            <a:r>
              <a:rPr lang="en-US" altLang="zh-TW" dirty="0" smtClean="0"/>
              <a:t>  *)</a:t>
            </a:r>
          </a:p>
          <a:p>
            <a:r>
              <a:rPr lang="en-US" altLang="zh-TW" dirty="0" smtClean="0"/>
              <a:t>        echo "Usage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}"</a:t>
            </a:r>
          </a:p>
          <a:p>
            <a:r>
              <a:rPr lang="en-US" altLang="zh-TW" dirty="0" smtClean="0"/>
              <a:t>        exit 1</a:t>
            </a:r>
          </a:p>
          <a:p>
            <a:r>
              <a:rPr lang="en-US" altLang="zh-TW" dirty="0" err="1" smtClean="0"/>
              <a:t>esac</a:t>
            </a:r>
            <a:endParaRPr lang="en-US" altLang="zh-TW" dirty="0" smtClean="0"/>
          </a:p>
          <a:p>
            <a:r>
              <a:rPr lang="en-US" altLang="zh-TW" dirty="0" smtClean="0"/>
              <a:t>echo "end"</a:t>
            </a:r>
          </a:p>
          <a:p>
            <a:r>
              <a:rPr lang="en-US" altLang="zh-TW" dirty="0" smtClean="0"/>
              <a:t>-----------------------</a:t>
            </a:r>
          </a:p>
          <a:p>
            <a:r>
              <a:rPr lang="en-US" altLang="zh-TW" dirty="0" smtClean="0"/>
              <a:t>~$ ./testcase02 1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~$ ./testcase02 01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one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./testcase02 02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two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ds159@ds159:~$ ./testcase02 03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your choice is three</a:t>
            </a:r>
          </a:p>
          <a:p>
            <a:r>
              <a:rPr lang="en-US" altLang="zh-TW" dirty="0" smtClean="0"/>
              <a:t>end</a:t>
            </a:r>
          </a:p>
          <a:p>
            <a:r>
              <a:rPr lang="en-US" altLang="zh-TW" dirty="0" smtClean="0"/>
              <a:t>~$ ./testcase02 04</a:t>
            </a:r>
          </a:p>
          <a:p>
            <a:r>
              <a:rPr lang="en-US" altLang="zh-TW" dirty="0" smtClean="0"/>
              <a:t>This program will print your selection!</a:t>
            </a:r>
          </a:p>
          <a:p>
            <a:r>
              <a:rPr lang="en-US" altLang="zh-TW" dirty="0" smtClean="0"/>
              <a:t>Usage {</a:t>
            </a:r>
            <a:r>
              <a:rPr lang="en-US" altLang="zh-TW" dirty="0" err="1" smtClean="0"/>
              <a:t>one|two|three</a:t>
            </a:r>
            <a:r>
              <a:rPr lang="en-US" altLang="zh-TW" dirty="0" smtClean="0"/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556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2" name="Shape 6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$ </a:t>
            </a:r>
            <a:r>
              <a:rPr dirty="0" err="1"/>
              <a:t>nano</a:t>
            </a:r>
            <a:r>
              <a:rPr dirty="0"/>
              <a:t>  mycal.sh</a:t>
            </a:r>
          </a:p>
          <a:p>
            <a:r>
              <a:rPr dirty="0"/>
              <a:t>#!/bin/bash</a:t>
            </a:r>
          </a:p>
          <a:p>
            <a:endParaRPr dirty="0"/>
          </a:p>
          <a:p>
            <a:r>
              <a:rPr dirty="0"/>
              <a:t>if [ "$#" == "1" ]; then</a:t>
            </a:r>
          </a:p>
          <a:p>
            <a:r>
              <a:rPr dirty="0"/>
              <a:t>   echo $(($1))</a:t>
            </a:r>
          </a:p>
          <a:p>
            <a:r>
              <a:rPr dirty="0"/>
              <a:t>   exit 0</a:t>
            </a:r>
          </a:p>
          <a:p>
            <a:r>
              <a:rPr dirty="0"/>
              <a:t>fi</a:t>
            </a:r>
          </a:p>
          <a:p>
            <a:r>
              <a:rPr dirty="0"/>
              <a:t>t=0</a:t>
            </a:r>
          </a:p>
          <a:p>
            <a:r>
              <a:rPr dirty="0"/>
              <a:t>for x in $@</a:t>
            </a:r>
          </a:p>
          <a:p>
            <a:r>
              <a:rPr dirty="0"/>
              <a:t>do</a:t>
            </a:r>
          </a:p>
          <a:p>
            <a:r>
              <a:rPr dirty="0"/>
              <a:t>   t=$(( t + x ))</a:t>
            </a:r>
          </a:p>
          <a:p>
            <a:r>
              <a:rPr dirty="0"/>
              <a:t>done</a:t>
            </a:r>
          </a:p>
          <a:p>
            <a:r>
              <a:rPr dirty="0"/>
              <a:t>echo $t</a:t>
            </a:r>
          </a:p>
        </p:txBody>
      </p:sp>
    </p:spTree>
    <p:extLst>
      <p:ext uri="{BB962C8B-B14F-4D97-AF65-F5344CB8AC3E}">
        <p14:creationId xmlns:p14="http://schemas.microsoft.com/office/powerpoint/2010/main" val="5867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[ "$USER" != "root" ] &amp;&amp; exit 1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echo "$USER"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exit 0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chmod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+x test.sh 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./test.sh 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echo $?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sudo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./test.sh 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root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bigred@CVN80:~/</a:t>
            </a:r>
            <a:r>
              <a:rPr lang="en-US" altLang="zh-TW" sz="1200" b="1" kern="100" dirty="0" err="1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wk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 echo $?</a:t>
            </a: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0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程式中 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exit 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後面的數字會傳給 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$?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已離開程式還能做 條件式 判斷 嗎 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?</a:t>
            </a: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&gt;&gt;&gt;&gt;&gt;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只有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個參數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將其顯示</a:t>
            </a: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en-US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 開始加總</a:t>
            </a: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&gt;&gt;&gt;&gt;&gt;&gt;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latin typeface="Verdana"/>
                <a:ea typeface="Verdana"/>
                <a:cs typeface="Verdana"/>
                <a:sym typeface="Verdana"/>
              </a:rPr>
              <a:t>(( )) : </a:t>
            </a:r>
            <a:r>
              <a:rPr lang="zh-TW" altLang="en-US" dirty="0" smtClean="0"/>
              <a:t>第二個括號代表運算處理</a:t>
            </a:r>
          </a:p>
          <a:p>
            <a:pPr>
              <a:spcAft>
                <a:spcPts val="0"/>
              </a:spcAft>
            </a:pPr>
            <a:endParaRPr lang="en-US" altLang="zh-TW" sz="1200" b="1" kern="1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$(())</a:t>
            </a:r>
            <a:r>
              <a:rPr lang="en-US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是把執行結果放入變數</a:t>
            </a:r>
            <a:endParaRPr lang="zh-TW" altLang="zh-TW" sz="9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en-US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((   ))</a:t>
            </a:r>
            <a:r>
              <a:rPr lang="en-US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中字串會自動被轉成</a:t>
            </a:r>
            <a:r>
              <a:rPr lang="zh-TW" altLang="zh-TW" sz="1200" b="1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數值</a:t>
            </a:r>
            <a:endParaRPr lang="zh-TW" altLang="zh-TW" sz="9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1200" b="1" kern="1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沒宣告 就是 字串處理</a:t>
            </a:r>
            <a:endParaRPr lang="zh-TW" altLang="zh-TW" sz="900" kern="100" dirty="0" smtClean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r>
              <a:rPr lang="en-US" altLang="zh-TW" dirty="0" smtClean="0"/>
              <a:t>~$ ./sum05 1 2 3 4</a:t>
            </a:r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~$ cat sum05</a:t>
            </a:r>
          </a:p>
          <a:p>
            <a:r>
              <a:rPr lang="en-US" altLang="zh-TW" dirty="0" smtClean="0"/>
              <a:t>#!/bin/bash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if [ "$#" == "1" ]; then</a:t>
            </a:r>
          </a:p>
          <a:p>
            <a:r>
              <a:rPr lang="en-US" altLang="zh-TW" dirty="0" smtClean="0"/>
              <a:t>   echo $(($1))</a:t>
            </a:r>
          </a:p>
          <a:p>
            <a:r>
              <a:rPr lang="en-US" altLang="zh-TW" dirty="0" smtClean="0"/>
              <a:t>   exit 0</a:t>
            </a:r>
          </a:p>
          <a:p>
            <a:r>
              <a:rPr lang="en-US" altLang="zh-TW" dirty="0" smtClean="0"/>
              <a:t>fi</a:t>
            </a:r>
          </a:p>
          <a:p>
            <a:r>
              <a:rPr lang="en-US" altLang="zh-TW" dirty="0" smtClean="0"/>
              <a:t>t=0</a:t>
            </a:r>
          </a:p>
          <a:p>
            <a:r>
              <a:rPr lang="en-US" altLang="zh-TW" dirty="0" smtClean="0"/>
              <a:t>for x in $@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 t=$(( t + x ))</a:t>
            </a:r>
          </a:p>
          <a:p>
            <a:r>
              <a:rPr lang="en-US" altLang="zh-TW" dirty="0" smtClean="0"/>
              <a:t>done</a:t>
            </a:r>
          </a:p>
          <a:p>
            <a:r>
              <a:rPr lang="en-US" altLang="zh-TW" dirty="0" smtClean="0"/>
              <a:t>echo $t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57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-d </a:t>
            </a:r>
            <a:r>
              <a:rPr lang="zh-TW" altLang="en-US" dirty="0" smtClean="0"/>
              <a:t>目錄 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AA5325-BE31-4085-8652-0D6D168A620E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02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36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8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0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矩形 19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4" name="矩形 20"/>
          <p:cNvSpPr/>
          <p:nvPr/>
        </p:nvSpPr>
        <p:spPr>
          <a:xfrm>
            <a:off x="0" y="3"/>
            <a:ext cx="12192000" cy="155575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5" name="矩形 23"/>
          <p:cNvSpPr/>
          <p:nvPr/>
        </p:nvSpPr>
        <p:spPr>
          <a:xfrm>
            <a:off x="11988800" y="0"/>
            <a:ext cx="2032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6" name="矩形 24"/>
          <p:cNvSpPr/>
          <p:nvPr/>
        </p:nvSpPr>
        <p:spPr>
          <a:xfrm>
            <a:off x="0" y="0"/>
            <a:ext cx="203200" cy="6858000"/>
          </a:xfrm>
          <a:prstGeom prst="rect">
            <a:avLst/>
          </a:prstGeom>
          <a:solidFill>
            <a:schemeClr val="accent1">
              <a:lumOff val="44000"/>
            </a:schemeClr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7" name="矩形 5"/>
          <p:cNvSpPr/>
          <p:nvPr/>
        </p:nvSpPr>
        <p:spPr>
          <a:xfrm>
            <a:off x="194735" y="6391275"/>
            <a:ext cx="11777133" cy="309564"/>
          </a:xfrm>
          <a:prstGeom prst="rect">
            <a:avLst/>
          </a:prstGeom>
          <a:solidFill>
            <a:srgbClr val="8CADAE"/>
          </a:solidFill>
          <a:ln w="12700">
            <a:miter lim="400000"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8" name="矩形 6"/>
          <p:cNvSpPr/>
          <p:nvPr/>
        </p:nvSpPr>
        <p:spPr>
          <a:xfrm>
            <a:off x="203200" y="158750"/>
            <a:ext cx="11777133" cy="6546850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34289" rIns="34289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Georgia"/>
                <a:ea typeface="Georgia"/>
                <a:cs typeface="Georgia"/>
                <a:sym typeface="Georgia"/>
              </a:defRPr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sym typeface="Georgia"/>
            </a:endParaRPr>
          </a:p>
        </p:txBody>
      </p:sp>
      <p:sp>
        <p:nvSpPr>
          <p:cNvPr id="32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903012" y="6385245"/>
            <a:ext cx="385976" cy="32004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685800">
              <a:defRPr sz="1200" b="1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pPr hangingPunct="1"/>
            <a:fld id="{86CB4B4D-7CA3-9044-876B-883B54F8677D}" type="slidenum">
              <a:rPr lang="en-US" altLang="zh-TW" kern="1200" smtClean="0">
                <a:solidFill>
                  <a:srgbClr val="5B9BD5">
                    <a:lumOff val="44000"/>
                  </a:srgbClr>
                </a:solidFill>
                <a:latin typeface="Calibri" panose="020F0502020204030204"/>
                <a:ea typeface="+mn-ea"/>
                <a:cs typeface="+mn-cs"/>
              </a:rPr>
              <a:pPr hangingPunct="1"/>
              <a:t>‹#›</a:t>
            </a:fld>
            <a:endParaRPr lang="en-US" altLang="zh-TW" kern="1200">
              <a:solidFill>
                <a:srgbClr val="5B9BD5">
                  <a:lumOff val="44000"/>
                </a:srgb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027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0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47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37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46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53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7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0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7F963-A66D-4FA3-B39E-A2422980742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360A-63CE-4BBA-8EDB-7EC5545F44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76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0" y="33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for </a:t>
            </a:r>
            <a:r>
              <a:rPr lang="en-US" altLang="zh-TW" sz="8800" b="1" dirty="0" err="1"/>
              <a:t>var</a:t>
            </a:r>
            <a:r>
              <a:rPr lang="en-US" altLang="zh-TW" sz="8800" b="1" dirty="0"/>
              <a:t> in list</a:t>
            </a:r>
            <a:endParaRPr lang="zh-TW" altLang="en-US" sz="8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166" y="1983543"/>
            <a:ext cx="8173329" cy="4121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dirty="0"/>
              <a:t>語法如下</a:t>
            </a:r>
            <a:r>
              <a:rPr lang="en-US" altLang="zh-TW" sz="5400" dirty="0"/>
              <a:t>:</a:t>
            </a:r>
            <a:endParaRPr lang="zh-TW" altLang="en-US" sz="5400" dirty="0"/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for</a:t>
            </a:r>
            <a:r>
              <a:rPr lang="en-US" altLang="zh-TW" sz="5400" dirty="0"/>
              <a:t> </a:t>
            </a:r>
            <a:r>
              <a:rPr lang="en-US" altLang="zh-TW" sz="5400" dirty="0" err="1"/>
              <a:t>var</a:t>
            </a:r>
            <a:r>
              <a:rPr lang="en-US" altLang="zh-TW" sz="5400" dirty="0"/>
              <a:t> in list</a:t>
            </a:r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5400" dirty="0"/>
              <a:t>     statements</a:t>
            </a:r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done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91873" y="1752711"/>
            <a:ext cx="4978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FF"/>
                </a:solidFill>
              </a:rPr>
              <a:t>For</a:t>
            </a:r>
            <a:r>
              <a:rPr lang="en-US" altLang="zh-TW" sz="2400" b="1" dirty="0"/>
              <a:t>  </a:t>
            </a:r>
            <a:r>
              <a:rPr lang="zh-TW" altLang="en-US" sz="2400" b="1" dirty="0"/>
              <a:t>變數</a:t>
            </a:r>
            <a:r>
              <a:rPr lang="en-US" altLang="zh-TW" sz="2400" b="1" dirty="0">
                <a:solidFill>
                  <a:srgbClr val="FF00FF"/>
                </a:solidFill>
              </a:rPr>
              <a:t> in</a:t>
            </a:r>
            <a:r>
              <a:rPr lang="zh-TW" altLang="en-US" sz="2400" b="1" dirty="0">
                <a:solidFill>
                  <a:srgbClr val="FF00FF"/>
                </a:solidFill>
              </a:rPr>
              <a:t> </a:t>
            </a:r>
            <a:r>
              <a:rPr lang="zh-TW" altLang="en-US" sz="2400" b="1" dirty="0"/>
              <a:t>變數清單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非數字的類型</a:t>
            </a:r>
            <a:r>
              <a:rPr lang="en-US" altLang="zh-TW" sz="2400" b="1" dirty="0"/>
              <a:t>)</a:t>
            </a:r>
            <a:endParaRPr lang="zh-TW" altLang="en-US" sz="2400" b="1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7484012" y="1280160"/>
            <a:ext cx="2278966" cy="379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008098" y="3292777"/>
            <a:ext cx="7022950" cy="1731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36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for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variable </a:t>
            </a:r>
            <a:r>
              <a:rPr lang="en-US" altLang="zh-TW" sz="36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in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variable1 variable2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.....</a:t>
            </a:r>
          </a:p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這一種格式是以</a:t>
            </a:r>
            <a:r>
              <a:rPr lang="zh-TW" altLang="en-US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空白鍵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當作 </a:t>
            </a:r>
            <a:r>
              <a:rPr lang="zh-TW" altLang="en-US" sz="36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變數逐一輪流</a:t>
            </a:r>
            <a:r>
              <a:rPr lang="zh-TW" altLang="en-US" sz="3600" dirty="0">
                <a:solidFill>
                  <a:prstClr val="black"/>
                </a:solidFill>
              </a:rPr>
              <a:t>選擇的項目</a:t>
            </a:r>
            <a:endParaRPr lang="zh-TW" altLang="en-US" sz="36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253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2" name="Rectangle 28"/>
          <p:cNvSpPr txBox="1">
            <a:spLocks noGrp="1"/>
          </p:cNvSpPr>
          <p:nvPr>
            <p:ph type="title" idx="4294967295"/>
          </p:nvPr>
        </p:nvSpPr>
        <p:spPr>
          <a:xfrm>
            <a:off x="2664924" y="130807"/>
            <a:ext cx="6568527" cy="89292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dirty="0" err="1"/>
              <a:t>程式範例</a:t>
            </a:r>
            <a:r>
              <a:rPr sz="4000" dirty="0"/>
              <a:t> </a:t>
            </a:r>
            <a:r>
              <a:rPr sz="4000" dirty="0">
                <a:sym typeface="Verdana"/>
              </a:rPr>
              <a:t>- myarg.sh </a:t>
            </a:r>
          </a:p>
        </p:txBody>
      </p:sp>
      <p:sp>
        <p:nvSpPr>
          <p:cNvPr id="663" name="矩形 1"/>
          <p:cNvSpPr txBox="1"/>
          <p:nvPr/>
        </p:nvSpPr>
        <p:spPr>
          <a:xfrm>
            <a:off x="2454966" y="927583"/>
            <a:ext cx="7161294" cy="579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>
            <a:spAutoFit/>
          </a:bodyPr>
          <a:lstStyle/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</a:t>
            </a:r>
            <a:r>
              <a:rPr sz="28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800" b="1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nano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myarg.sh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#!/bin/bash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$0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$1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$#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echo </a:t>
            </a:r>
            <a:r>
              <a:rPr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$@</a:t>
            </a:r>
            <a:endParaRPr sz="2800" b="1" dirty="0">
              <a:solidFill>
                <a:srgbClr val="FF000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C00000"/>
              </a:solidFill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800" b="1" dirty="0" err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chmod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+x myarg.sh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dirty="0">
              <a:solidFill>
                <a:srgbClr val="0070C0"/>
              </a:solidFill>
              <a:latin typeface="Verdana"/>
              <a:ea typeface="Verdana"/>
              <a:sym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 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./myarg.sh </a:t>
            </a:r>
            <a:r>
              <a:rPr sz="2800" b="1" dirty="0">
                <a:solidFill>
                  <a:srgbClr val="00B0F0"/>
                </a:solidFill>
                <a:latin typeface="Verdana"/>
                <a:ea typeface="Verdana"/>
                <a:sym typeface="Verdana"/>
              </a:rPr>
              <a:t>lee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800" b="1" dirty="0">
                <a:solidFill>
                  <a:srgbClr val="2D0DB3"/>
                </a:solidFill>
                <a:latin typeface="Verdana"/>
                <a:ea typeface="Verdana"/>
                <a:sym typeface="Verdana"/>
              </a:rPr>
              <a:t>ton</a:t>
            </a:r>
            <a:r>
              <a:rPr sz="2800" b="1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sz="2800" b="1" dirty="0" err="1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lin</a:t>
            </a:r>
            <a:endParaRPr sz="2800" b="1" dirty="0">
              <a:solidFill>
                <a:srgbClr val="FF0000"/>
              </a:solidFill>
              <a:latin typeface="Verdana"/>
              <a:ea typeface="Verdana"/>
              <a:sym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./myarg.sh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lee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2800" dirty="0">
                <a:solidFill>
                  <a:srgbClr val="00B050"/>
                </a:solidFill>
                <a:latin typeface="Verdana"/>
                <a:ea typeface="Verdana"/>
                <a:sym typeface="Verdana"/>
              </a:rPr>
              <a:t>3</a:t>
            </a:r>
            <a:endParaRPr sz="2800" b="1" dirty="0">
              <a:solidFill>
                <a:srgbClr val="00B050"/>
              </a:solidFill>
              <a:latin typeface="Verdana"/>
              <a:ea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b="1">
                <a:solidFill>
                  <a:srgbClr val="00B0F0"/>
                </a:solidFill>
                <a:latin typeface="Verdana"/>
                <a:ea typeface="Verdana"/>
                <a:sym typeface="Verdana"/>
              </a:rPr>
              <a:t>lee</a:t>
            </a:r>
            <a:r>
              <a:rPr lang="en-US" altLang="zh-TW" sz="2800" b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800" b="1">
                <a:solidFill>
                  <a:srgbClr val="2D0DB3"/>
                </a:solidFill>
                <a:latin typeface="Verdana"/>
                <a:ea typeface="Verdana"/>
                <a:sym typeface="Verdana"/>
              </a:rPr>
              <a:t>ton</a:t>
            </a:r>
            <a:r>
              <a:rPr lang="en-US" altLang="zh-TW" sz="2800" b="1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lin</a:t>
            </a:r>
            <a:endParaRPr sz="2800" dirty="0">
              <a:solidFill>
                <a:srgbClr val="00B050"/>
              </a:solidFill>
              <a:latin typeface="Verdana"/>
              <a:ea typeface="Verdana"/>
              <a:sym typeface="Verdana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4077148" y="2743200"/>
            <a:ext cx="2614108" cy="1075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884894" y="2571078"/>
            <a:ext cx="2326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mtClean="0">
                <a:solidFill>
                  <a:srgbClr val="FF0000"/>
                </a:solidFill>
              </a:rPr>
              <a:t>沒參數  值為</a:t>
            </a:r>
            <a:r>
              <a:rPr lang="en-US" altLang="zh-TW" sz="2800" smtClean="0">
                <a:solidFill>
                  <a:srgbClr val="FF0000"/>
                </a:solidFill>
              </a:rPr>
              <a:t>0</a:t>
            </a:r>
            <a:endParaRPr lang="zh-TW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11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8" name="Rectangle 28"/>
          <p:cNvSpPr txBox="1">
            <a:spLocks noGrp="1"/>
          </p:cNvSpPr>
          <p:nvPr>
            <p:ph type="title" idx="4294967295"/>
          </p:nvPr>
        </p:nvSpPr>
        <p:spPr>
          <a:xfrm>
            <a:off x="2766907" y="80627"/>
            <a:ext cx="6225778" cy="6310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dirty="0" err="1"/>
              <a:t>程式範例</a:t>
            </a:r>
            <a:r>
              <a:rPr sz="4000" dirty="0"/>
              <a:t> </a:t>
            </a:r>
            <a:r>
              <a:rPr sz="4000" b="1" dirty="0">
                <a:latin typeface="Verdana"/>
                <a:ea typeface="Verdana"/>
                <a:cs typeface="Verdana"/>
                <a:sym typeface="Verdana"/>
              </a:rPr>
              <a:t>- myfor.sh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649586" y="711658"/>
            <a:ext cx="5343099" cy="61632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nano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myfor.sh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#!/</a:t>
            </a:r>
            <a:r>
              <a:rPr lang="en-US" altLang="zh-TW" sz="3600" dirty="0">
                <a:latin typeface="Calibri" panose="020F0502020204030204"/>
                <a:ea typeface="新細明體" panose="02020500000000000000" pitchFamily="18" charset="-120"/>
              </a:rPr>
              <a:t>bin/bash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for </a:t>
            </a:r>
            <a:r>
              <a:rPr lang="en-US" altLang="zh-TW" sz="3600" dirty="0">
                <a:latin typeface="Calibri" panose="020F0502020204030204"/>
                <a:ea typeface="新細明體" panose="02020500000000000000" pitchFamily="18" charset="-120"/>
              </a:rPr>
              <a:t>x in 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$@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do</a:t>
            </a:r>
            <a:endParaRPr lang="en-US" altLang="zh-TW" sz="3600" dirty="0"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echo </a:t>
            </a:r>
            <a:r>
              <a:rPr lang="en-US" altLang="zh-TW" sz="3600" dirty="0">
                <a:latin typeface="Calibri" panose="020F0502020204030204"/>
                <a:ea typeface="新細明體" panose="02020500000000000000" pitchFamily="18" charset="-120"/>
              </a:rPr>
              <a:t>$x</a:t>
            </a:r>
          </a:p>
          <a:p>
            <a:pPr defTabSz="685800"/>
            <a:r>
              <a:rPr lang="zh-TW" altLang="en-US" sz="3600" smtClean="0">
                <a:latin typeface="Calibri" panose="020F0502020204030204"/>
                <a:ea typeface="新細明體" panose="02020500000000000000" pitchFamily="18" charset="-120"/>
              </a:rPr>
              <a:t>   </a:t>
            </a:r>
            <a:r>
              <a:rPr lang="en-US" altLang="zh-TW" sz="3600" smtClean="0">
                <a:latin typeface="Calibri" panose="020F0502020204030204"/>
                <a:ea typeface="新細明體" panose="02020500000000000000" pitchFamily="18" charset="-120"/>
              </a:rPr>
              <a:t>done</a:t>
            </a:r>
            <a:endParaRPr lang="en-US" altLang="zh-TW" sz="3600" dirty="0"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chmod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+x myfor.sh</a:t>
            </a: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./myfor.sh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lee ton </a:t>
            </a:r>
            <a:r>
              <a:rPr lang="en-US" altLang="zh-TW" sz="36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lin</a:t>
            </a:r>
            <a:endParaRPr lang="en-US" altLang="zh-TW" sz="3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lee</a:t>
            </a:r>
          </a:p>
          <a:p>
            <a:pPr defTabSz="685800"/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ton</a:t>
            </a:r>
          </a:p>
          <a:p>
            <a:pPr defTabSz="685800"/>
            <a:r>
              <a:rPr lang="en-US" altLang="zh-TW" sz="36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Lin</a:t>
            </a:r>
            <a:r>
              <a:rPr lang="zh-TW" altLang="en-US" sz="36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endParaRPr lang="en-US" altLang="zh-TW" sz="3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7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改成參數的寫法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8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01816" y="171372"/>
            <a:ext cx="3016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zh-TW" sz="36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Case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testcase03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61311" y="726986"/>
            <a:ext cx="10984824" cy="6500161"/>
            <a:chOff x="461311" y="726986"/>
            <a:chExt cx="10984824" cy="6500161"/>
          </a:xfrm>
        </p:grpSpPr>
        <p:sp>
          <p:nvSpPr>
            <p:cNvPr id="3" name="文字方塊 2"/>
            <p:cNvSpPr txBox="1"/>
            <p:nvPr/>
          </p:nvSpPr>
          <p:spPr>
            <a:xfrm>
              <a:off x="461311" y="726986"/>
              <a:ext cx="4247507" cy="57631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:~$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testcase03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"Press your select one, two, three"</a:t>
              </a:r>
            </a:p>
            <a:p>
              <a:pPr defTabSz="685800"/>
              <a:r>
                <a:rPr lang="en-US" altLang="zh-TW" sz="3200" b="1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read number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case</a:t>
              </a:r>
              <a:r>
                <a:rPr lang="en-US" altLang="zh-TW" sz="20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 $number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in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one)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one"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two)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two"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three)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three"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*)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"Usage {</a:t>
              </a:r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}"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exit 1</a:t>
              </a:r>
            </a:p>
            <a:p>
              <a:pPr defTabSz="685800"/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esac</a:t>
              </a:r>
              <a:endPara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"end"</a:t>
              </a: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7102528" y="756147"/>
              <a:ext cx="4343607" cy="647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one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one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two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two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~$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three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three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Press your select one, two, three</a:t>
              </a:r>
            </a:p>
            <a:p>
              <a:pPr defTabSz="685800"/>
              <a:r>
                <a:rPr lang="en-US" altLang="zh-TW" sz="24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four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Usage {</a:t>
              </a:r>
              <a:r>
                <a:rPr lang="en-US" altLang="zh-TW" sz="2000" dirty="0" err="1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</a:p>
            <a:p>
              <a:pPr defTabSz="342900"/>
              <a:endParaRPr lang="zh-TW" altLang="en-US" sz="2000" dirty="0"/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3851238" y="1624405"/>
              <a:ext cx="2990626" cy="8498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3926541" y="3238052"/>
              <a:ext cx="2969111" cy="3872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 flipV="1">
              <a:off x="4163209" y="4496696"/>
              <a:ext cx="2850777" cy="3442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 flipV="1">
              <a:off x="3151991" y="5701553"/>
              <a:ext cx="3851237" cy="6454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09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404" y="140779"/>
            <a:ext cx="5799919" cy="6717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cat testcase01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echo "This program will print your selection!"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case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$1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in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one)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"your choice is one"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two)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"your choice is two"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three)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"your choice is three"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*)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"Usage {</a:t>
            </a:r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one|two|three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}"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exit 1</a:t>
            </a:r>
          </a:p>
          <a:p>
            <a:pPr defTabSz="685800"/>
            <a:r>
              <a:rPr lang="en-US" altLang="zh-TW" sz="24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esac</a:t>
            </a:r>
            <a:endParaRPr lang="en-US" altLang="zh-TW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"end"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282753" y="1287036"/>
            <a:ext cx="4590656" cy="5044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0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one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your choice is one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end</a:t>
            </a:r>
          </a:p>
          <a:p>
            <a:pPr defTabSz="685800"/>
            <a:r>
              <a:rPr lang="en-US" altLang="zh-TW" sz="20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two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your choice is two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end</a:t>
            </a:r>
          </a:p>
          <a:p>
            <a:pPr defTabSz="685800"/>
            <a:r>
              <a:rPr lang="en-US" altLang="zh-TW" sz="20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 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three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your choice is three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end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~$./testcase01 </a:t>
            </a:r>
            <a:r>
              <a:rPr lang="en-US" altLang="zh-TW" sz="20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four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This program will print your selection!</a:t>
            </a:r>
          </a:p>
          <a:p>
            <a:pPr defTabSz="685800"/>
            <a:r>
              <a: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Usage {</a:t>
            </a:r>
            <a:r>
              <a:rPr lang="en-US" altLang="zh-TW" sz="2000" dirty="0" err="1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one|two|three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}</a:t>
            </a:r>
          </a:p>
          <a:p>
            <a:pPr defTabSz="342900"/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5343392" y="205974"/>
            <a:ext cx="5953539" cy="623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342900"/>
            <a:r>
              <a:rPr lang="en-US" altLang="zh-TW" sz="3600" b="1" dirty="0">
                <a:solidFill>
                  <a:srgbClr val="FF00FF"/>
                </a:solidFill>
              </a:rPr>
              <a:t>Case</a:t>
            </a:r>
            <a:r>
              <a:rPr lang="zh-TW" altLang="en-US" sz="2800" dirty="0"/>
              <a:t>練習</a:t>
            </a:r>
            <a:r>
              <a:rPr lang="en-US" altLang="zh-TW" sz="2800" dirty="0"/>
              <a:t>testcase01-</a:t>
            </a:r>
            <a:r>
              <a:rPr lang="zh-TW" altLang="en-US" sz="2800" dirty="0"/>
              <a:t>執行帶參數</a:t>
            </a:r>
            <a:r>
              <a:rPr lang="en-US" altLang="zh-TW" sz="2800" dirty="0"/>
              <a:t>-</a:t>
            </a:r>
            <a:r>
              <a:rPr lang="zh-TW" altLang="en-US" sz="2800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136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8581" y="199165"/>
            <a:ext cx="6279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TW" sz="36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Case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testcase02-</a:t>
            </a:r>
            <a:r>
              <a:rPr lang="en-US" altLang="zh-TW" sz="2400" dirty="0"/>
              <a:t>-</a:t>
            </a:r>
            <a:r>
              <a:rPr lang="zh-TW" altLang="en-US" sz="2400" dirty="0"/>
              <a:t>執行帶參數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文數字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419548" y="666974"/>
            <a:ext cx="10951284" cy="5984249"/>
            <a:chOff x="419548" y="666974"/>
            <a:chExt cx="10951284" cy="5984249"/>
          </a:xfrm>
        </p:grpSpPr>
        <p:sp>
          <p:nvSpPr>
            <p:cNvPr id="3" name="文字方塊 2"/>
            <p:cNvSpPr txBox="1"/>
            <p:nvPr/>
          </p:nvSpPr>
          <p:spPr>
            <a:xfrm>
              <a:off x="419548" y="666974"/>
              <a:ext cx="5245216" cy="59108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testcase02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echo "This program will print your selection!"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case 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$1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in</a:t>
              </a:r>
            </a:p>
            <a:p>
              <a:pPr defTabSz="685800"/>
              <a:r>
                <a:rPr lang="en-US" altLang="zh-TW" sz="20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01)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one"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</a:t>
              </a:r>
              <a:r>
                <a:rPr lang="en-US" altLang="zh-TW" sz="20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02)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two"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</a:t>
              </a:r>
              <a:r>
                <a:rPr lang="en-US" altLang="zh-TW" sz="20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03)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"your choice is three"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;;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*)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echo "Usage {</a:t>
              </a:r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}"</a:t>
              </a: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     exit 1</a:t>
              </a:r>
            </a:p>
            <a:p>
              <a:pPr defTabSz="685800"/>
              <a:r>
                <a:rPr lang="en-US" altLang="zh-TW" sz="20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esac</a:t>
              </a:r>
              <a:endPara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"end"</a:t>
              </a:r>
              <a:endParaRPr lang="en-US" altLang="zh-TW" sz="20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6657751" y="1041997"/>
              <a:ext cx="4713081" cy="5609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Usage {</a:t>
              </a:r>
              <a:r>
                <a:rPr lang="en-US" altLang="zh-TW" sz="2000" dirty="0" err="1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01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one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02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two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03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your choice is three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685800"/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n-US" altLang="zh-TW" sz="2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./testcase02 </a:t>
              </a:r>
              <a:r>
                <a:rPr lang="en-US" altLang="zh-TW" sz="20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04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This program will print your selection!</a:t>
              </a:r>
            </a:p>
            <a:p>
              <a:pPr defTabSz="685800"/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Usage {</a:t>
              </a:r>
              <a:r>
                <a:rPr lang="en-US" altLang="zh-TW" sz="2000" dirty="0" err="1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one|two|three</a:t>
              </a:r>
              <a:r>
                <a:rPr lang="en-US" altLang="zh-TW" sz="20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}</a:t>
              </a:r>
            </a:p>
          </p:txBody>
        </p:sp>
        <p:cxnSp>
          <p:nvCxnSpPr>
            <p:cNvPr id="6" name="直線單箭頭接點 5"/>
            <p:cNvCxnSpPr/>
            <p:nvPr/>
          </p:nvCxnSpPr>
          <p:spPr>
            <a:xfrm flipH="1">
              <a:off x="4120179" y="1420009"/>
              <a:ext cx="2537572" cy="35069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3722146" y="2334409"/>
              <a:ext cx="2807746" cy="1506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3377901" y="3334871"/>
              <a:ext cx="3108960" cy="43030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2936838" y="4496696"/>
              <a:ext cx="3410174" cy="204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H="1" flipV="1">
              <a:off x="2893807" y="5486400"/>
              <a:ext cx="3399417" cy="268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9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矩形 3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78" name="標題 1"/>
          <p:cNvSpPr txBox="1">
            <a:spLocks noGrp="1"/>
          </p:cNvSpPr>
          <p:nvPr>
            <p:ph type="title" idx="4294967295"/>
          </p:nvPr>
        </p:nvSpPr>
        <p:spPr>
          <a:xfrm>
            <a:off x="2896698" y="521516"/>
            <a:ext cx="7333824" cy="56911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 algn="ctr"/>
            <a:r>
              <a:rPr dirty="0" err="1">
                <a:solidFill>
                  <a:schemeClr val="tx1"/>
                </a:solidFill>
              </a:rPr>
              <a:t>練習</a:t>
            </a:r>
            <a:r>
              <a:rPr lang="zh-TW" altLang="en-US" dirty="0">
                <a:solidFill>
                  <a:schemeClr val="tx1"/>
                </a:solidFill>
              </a:rPr>
              <a:t>：寫支程式將參數加總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79" name="矩形 4"/>
          <p:cNvSpPr txBox="1"/>
          <p:nvPr/>
        </p:nvSpPr>
        <p:spPr>
          <a:xfrm>
            <a:off x="3208123" y="1917418"/>
            <a:ext cx="7183764" cy="425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tIns="34289" rIns="34289" bIns="34289">
            <a:spAutoFit/>
          </a:bodyPr>
          <a:lstStyle/>
          <a:p>
            <a:pPr defTabSz="685800"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請將輸入的參數加總</a:t>
            </a:r>
            <a:r>
              <a:rPr sz="36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, </a:t>
            </a: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如下</a:t>
            </a:r>
            <a:r>
              <a:rPr sz="36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:</a:t>
            </a:r>
            <a:endParaRPr sz="4400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70C0"/>
                </a:solidFill>
                <a:latin typeface="Consolas"/>
                <a:sym typeface="Consolas"/>
              </a:rPr>
              <a:t>$</a:t>
            </a:r>
            <a:r>
              <a:rPr sz="4000" dirty="0">
                <a:solidFill>
                  <a:srgbClr val="C00000"/>
                </a:solidFill>
                <a:latin typeface="Consolas"/>
                <a:sym typeface="Consolas"/>
              </a:rPr>
              <a:t> ./mycal.sh 1 3 5 7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B050"/>
                </a:solidFill>
                <a:latin typeface="Consolas"/>
                <a:sym typeface="Consolas"/>
              </a:rPr>
              <a:t>16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 sz="4000" dirty="0">
              <a:solidFill>
                <a:srgbClr val="C00000"/>
              </a:solidFill>
              <a:latin typeface="Consolas"/>
              <a:sym typeface="Consolas"/>
            </a:endParaRPr>
          </a:p>
          <a:p>
            <a:pPr defTabSz="685800">
              <a:defRPr sz="28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請計算輸入的參數</a:t>
            </a:r>
            <a:r>
              <a:rPr sz="36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3600" dirty="0" err="1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如下</a:t>
            </a:r>
            <a:r>
              <a:rPr sz="3600" dirty="0">
                <a:solidFill>
                  <a:srgbClr val="C00000"/>
                </a:solidFill>
                <a:latin typeface="標楷體"/>
                <a:ea typeface="標楷體"/>
                <a:sym typeface="標楷體"/>
              </a:rPr>
              <a:t> </a:t>
            </a:r>
            <a:r>
              <a:rPr sz="36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70C0"/>
                </a:solidFill>
                <a:latin typeface="Consolas"/>
                <a:sym typeface="Consolas"/>
              </a:rPr>
              <a:t>$</a:t>
            </a:r>
            <a:r>
              <a:rPr sz="4000" dirty="0">
                <a:solidFill>
                  <a:srgbClr val="C00000"/>
                </a:solidFill>
                <a:latin typeface="Consolas"/>
                <a:sym typeface="Consolas"/>
              </a:rPr>
              <a:t> ./mycal.sh 2*3-5</a:t>
            </a:r>
          </a:p>
          <a:p>
            <a:pPr defTabSz="685800"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4000" dirty="0">
                <a:solidFill>
                  <a:srgbClr val="00B050"/>
                </a:solidFill>
                <a:latin typeface="Consolas"/>
                <a:sym typeface="Consola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700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8052" y="710006"/>
            <a:ext cx="501694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t=0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x in $@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t=</a:t>
            </a:r>
            <a:r>
              <a:rPr lang="en-US" altLang="zh-TW" sz="6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$((</a:t>
            </a:r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 + x </a:t>
            </a:r>
            <a:r>
              <a:rPr lang="en-US" altLang="zh-TW" sz="6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))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done</a:t>
            </a:r>
          </a:p>
          <a:p>
            <a:pPr defTabSz="685800"/>
            <a:r>
              <a:rPr lang="en-US" altLang="zh-TW" sz="6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$t</a:t>
            </a:r>
          </a:p>
        </p:txBody>
      </p:sp>
    </p:spTree>
    <p:extLst>
      <p:ext uri="{BB962C8B-B14F-4D97-AF65-F5344CB8AC3E}">
        <p14:creationId xmlns:p14="http://schemas.microsoft.com/office/powerpoint/2010/main" val="24590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35756" y="298134"/>
            <a:ext cx="4771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en-US" altLang="zh-TW" sz="40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For</a:t>
            </a:r>
            <a:r>
              <a:rPr lang="zh-TW" altLang="en-US" sz="40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lang="en-US" altLang="zh-TW" sz="40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 in</a:t>
            </a:r>
            <a:r>
              <a:rPr lang="en-US" altLang="zh-TW" sz="4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 </a:t>
            </a:r>
            <a:r>
              <a:rPr lang="zh-TW" altLang="en-US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參數相加</a:t>
            </a:r>
            <a:endParaRPr lang="en-US" altLang="zh-TW" sz="40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algn="ctr" defTabSz="685800"/>
            <a:r>
              <a:rPr lang="en-US" altLang="zh-TW" sz="40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sum05</a:t>
            </a:r>
            <a:endParaRPr lang="zh-TW" altLang="en-US" sz="40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76517" y="959853"/>
            <a:ext cx="10126622" cy="5547671"/>
            <a:chOff x="376517" y="959853"/>
            <a:chExt cx="10126622" cy="5547671"/>
          </a:xfrm>
        </p:grpSpPr>
        <p:sp>
          <p:nvSpPr>
            <p:cNvPr id="4" name="文字方塊 3"/>
            <p:cNvSpPr txBox="1"/>
            <p:nvPr/>
          </p:nvSpPr>
          <p:spPr>
            <a:xfrm>
              <a:off x="376517" y="959853"/>
              <a:ext cx="4691791" cy="55476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2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sum05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if 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[ "</a:t>
              </a:r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$#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" == "1" ]; then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echo $((</a:t>
              </a:r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$1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))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exit 0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fi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t=0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for</a:t>
              </a:r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x in $@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do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 t=$(( t + x ))</a:t>
              </a:r>
            </a:p>
            <a:p>
              <a:pPr defTabSz="685800"/>
              <a:r>
                <a:rPr lang="en-US" altLang="zh-TW" sz="2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done</a:t>
              </a:r>
            </a:p>
            <a:p>
              <a:pPr defTabSz="685800"/>
              <a:r>
                <a:rPr lang="en-US" altLang="zh-TW" sz="2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$t</a:t>
              </a:r>
            </a:p>
            <a:p>
              <a:pPr defTabSz="342900"/>
              <a:endParaRPr lang="zh-TW" altLang="en-US" sz="2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379063" y="1813933"/>
              <a:ext cx="4124076" cy="4501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36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./sum05 1 2 3 4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10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</a:rPr>
                <a:t>~$</a:t>
              </a:r>
              <a:r>
                <a:rPr lang="en-US" altLang="zh-TW" sz="3600" smtClean="0"/>
                <a:t> </a:t>
              </a:r>
              <a:r>
                <a:rPr lang="en-US" altLang="zh-TW" sz="3600"/>
                <a:t>./sum05</a:t>
              </a:r>
            </a:p>
            <a:p>
              <a:pPr defTabSz="685800"/>
              <a:r>
                <a:rPr lang="en-US" altLang="zh-TW" sz="3600"/>
                <a:t>0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</a:rPr>
                <a:t>~$</a:t>
              </a:r>
              <a:r>
                <a:rPr lang="en-US" altLang="zh-TW" sz="3600" smtClean="0"/>
                <a:t> </a:t>
              </a:r>
              <a:r>
                <a:rPr lang="en-US" altLang="zh-TW" sz="3600"/>
                <a:t>./sum05 3*5+6</a:t>
              </a:r>
            </a:p>
            <a:p>
              <a:pPr defTabSz="685800"/>
              <a:r>
                <a:rPr lang="en-US" altLang="zh-TW" sz="3600"/>
                <a:t>21</a:t>
              </a:r>
            </a:p>
            <a:p>
              <a:pPr defTabSz="685800"/>
              <a:r>
                <a:rPr lang="en-US" altLang="zh-TW" sz="3600" smtClean="0">
                  <a:solidFill>
                    <a:srgbClr val="00B050"/>
                  </a:solidFill>
                </a:rPr>
                <a:t>~$</a:t>
              </a:r>
              <a:r>
                <a:rPr lang="en-US" altLang="zh-TW" sz="3600" smtClean="0"/>
                <a:t> </a:t>
              </a:r>
              <a:r>
                <a:rPr lang="en-US" altLang="zh-TW" sz="3600"/>
                <a:t>./sum05 3*5+6 7 8</a:t>
              </a:r>
            </a:p>
            <a:p>
              <a:pPr defTabSz="685800"/>
              <a:r>
                <a:rPr lang="en-US" altLang="zh-TW" sz="3600"/>
                <a:t>36</a:t>
              </a:r>
              <a:endParaRPr lang="zh-TW" altLang="en-US" sz="36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2108499" y="3636085"/>
              <a:ext cx="968188" cy="42846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3270325" y="3733688"/>
              <a:ext cx="2883049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2592593" y="3051310"/>
              <a:ext cx="27959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smtClean="0">
                  <a:solidFill>
                    <a:srgbClr val="FF0000"/>
                  </a:solidFill>
                </a:rPr>
                <a:t>沒參數  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$@</a:t>
              </a:r>
              <a:r>
                <a:rPr lang="zh-TW" altLang="en-US" sz="3200" smtClean="0">
                  <a:solidFill>
                    <a:srgbClr val="FF0000"/>
                  </a:solidFill>
                </a:rPr>
                <a:t>為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0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6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329823" y="1561898"/>
            <a:ext cx="6379997" cy="50552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請寫支程式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家目錄下建立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myteam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資料夾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參數帶入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並在其下產生 </a:t>
            </a:r>
            <a:r>
              <a:rPr lang="zh-TW" altLang="en-US" sz="36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參數</a:t>
            </a:r>
            <a:r>
              <a:rPr lang="zh-TW" altLang="en-US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帶入的目錄</a:t>
            </a:r>
            <a:r>
              <a:rPr lang="en-US" altLang="zh-TW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(</a:t>
            </a:r>
            <a:r>
              <a:rPr lang="zh-TW" altLang="en-US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資料夾</a:t>
            </a:r>
            <a:r>
              <a:rPr lang="en-US" altLang="zh-TW" sz="36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./mydir.sh u101 u102</a:t>
            </a:r>
          </a:p>
          <a:p>
            <a:pPr defTabSz="685800"/>
            <a:r>
              <a:rPr lang="zh-TW" altLang="en-US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～</a:t>
            </a:r>
            <a:r>
              <a:rPr lang="en-US" altLang="zh-TW" sz="3600" dirty="0" err="1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myteam</a:t>
            </a:r>
            <a:endParaRPr lang="en-US" altLang="zh-TW" sz="36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├── u101</a:t>
            </a:r>
          </a:p>
          <a:p>
            <a:pPr defTabSz="685800"/>
            <a:r>
              <a:rPr lang="en-US" altLang="zh-TW" sz="36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└── u102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11681" y="516201"/>
            <a:ext cx="816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練習： 參數 帶入產生對應的資料夾</a:t>
            </a:r>
          </a:p>
        </p:txBody>
      </p:sp>
    </p:spTree>
    <p:extLst>
      <p:ext uri="{BB962C8B-B14F-4D97-AF65-F5344CB8AC3E}">
        <p14:creationId xmlns:p14="http://schemas.microsoft.com/office/powerpoint/2010/main" val="9823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55690" y="443720"/>
            <a:ext cx="56066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TW" sz="3200">
                <a:solidFill>
                  <a:srgbClr val="00B050"/>
                </a:solidFill>
              </a:rPr>
              <a:t>bigred@gw:~$ </a:t>
            </a:r>
            <a:r>
              <a:rPr lang="es-ES" altLang="zh-TW" sz="3200"/>
              <a:t>./list</a:t>
            </a:r>
          </a:p>
          <a:p>
            <a:r>
              <a:rPr lang="es-ES" altLang="zh-TW" sz="3200"/>
              <a:t>1</a:t>
            </a:r>
          </a:p>
          <a:p>
            <a:r>
              <a:rPr lang="es-ES" altLang="zh-TW" sz="3200"/>
              <a:t>2</a:t>
            </a:r>
          </a:p>
          <a:p>
            <a:r>
              <a:rPr lang="es-ES" altLang="zh-TW" sz="3200"/>
              <a:t>3</a:t>
            </a:r>
          </a:p>
          <a:p>
            <a:r>
              <a:rPr lang="es-ES" altLang="zh-TW" sz="3200">
                <a:solidFill>
                  <a:srgbClr val="00B050"/>
                </a:solidFill>
              </a:rPr>
              <a:t>bigred@gw:~$ </a:t>
            </a:r>
            <a:r>
              <a:rPr lang="es-ES" altLang="zh-TW" sz="3200"/>
              <a:t>cat list</a:t>
            </a:r>
          </a:p>
          <a:p>
            <a:r>
              <a:rPr lang="es-ES" altLang="zh-TW" sz="3200"/>
              <a:t>#!/bin/bash</a:t>
            </a:r>
          </a:p>
          <a:p>
            <a:r>
              <a:rPr lang="es-ES" altLang="zh-TW" sz="3200"/>
              <a:t>un=</a:t>
            </a:r>
            <a:r>
              <a:rPr lang="es-ES" altLang="zh-TW" sz="3200">
                <a:solidFill>
                  <a:srgbClr val="00B0F0"/>
                </a:solidFill>
              </a:rPr>
              <a:t>1</a:t>
            </a:r>
          </a:p>
          <a:p>
            <a:r>
              <a:rPr lang="es-ES" altLang="zh-TW" sz="3200"/>
              <a:t>echo $un</a:t>
            </a:r>
          </a:p>
          <a:p>
            <a:r>
              <a:rPr lang="es-ES" altLang="zh-TW" sz="3200"/>
              <a:t>un=</a:t>
            </a:r>
            <a:r>
              <a:rPr lang="es-ES" altLang="zh-TW" sz="3200">
                <a:solidFill>
                  <a:srgbClr val="00B0F0"/>
                </a:solidFill>
              </a:rPr>
              <a:t>2</a:t>
            </a:r>
          </a:p>
          <a:p>
            <a:r>
              <a:rPr lang="es-ES" altLang="zh-TW" sz="3200"/>
              <a:t>echo $un</a:t>
            </a:r>
          </a:p>
          <a:p>
            <a:r>
              <a:rPr lang="es-ES" altLang="zh-TW" sz="3200"/>
              <a:t>un=</a:t>
            </a:r>
            <a:r>
              <a:rPr lang="es-ES" altLang="zh-TW" sz="3200">
                <a:solidFill>
                  <a:srgbClr val="00B0F0"/>
                </a:solidFill>
              </a:rPr>
              <a:t>3</a:t>
            </a:r>
          </a:p>
          <a:p>
            <a:r>
              <a:rPr lang="es-ES" altLang="zh-TW" sz="3200"/>
              <a:t>echo $un</a:t>
            </a:r>
          </a:p>
        </p:txBody>
      </p:sp>
    </p:spTree>
    <p:extLst>
      <p:ext uri="{BB962C8B-B14F-4D97-AF65-F5344CB8AC3E}">
        <p14:creationId xmlns:p14="http://schemas.microsoft.com/office/powerpoint/2010/main" val="190462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2354" y="340982"/>
            <a:ext cx="237067" cy="27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94903" y="2433743"/>
            <a:ext cx="7131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660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mkdir myteam/$x</a:t>
            </a:r>
            <a:endParaRPr lang="en-US" altLang="zh-TW" sz="6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2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defTabSz="685800"/>
            <a:fld id="{86CB4B4D-7CA3-9044-876B-883B54F8677D}" type="slidenum">
              <a:rPr kern="1200">
                <a:solidFill>
                  <a:prstClr val="black">
                    <a:tint val="75000"/>
                  </a:prstClr>
                </a:solidFill>
              </a:rPr>
              <a:pPr defTabSz="685800"/>
              <a:t>21</a:t>
            </a:fld>
            <a:endParaRPr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74" name="Rectangle 28"/>
          <p:cNvSpPr txBox="1">
            <a:spLocks noGrp="1"/>
          </p:cNvSpPr>
          <p:nvPr>
            <p:ph type="title" idx="4294967295"/>
          </p:nvPr>
        </p:nvSpPr>
        <p:spPr>
          <a:xfrm>
            <a:off x="3664462" y="204395"/>
            <a:ext cx="6329391" cy="86837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b="1" dirty="0" err="1"/>
              <a:t>程式範例</a:t>
            </a:r>
            <a:r>
              <a:rPr sz="4000" b="1" dirty="0"/>
              <a:t> </a:t>
            </a:r>
            <a:r>
              <a:rPr sz="4000" b="1" dirty="0">
                <a:latin typeface="Verdana"/>
                <a:ea typeface="Verdana"/>
                <a:cs typeface="Verdana"/>
                <a:sym typeface="Verdana"/>
              </a:rPr>
              <a:t>- mydir.sh 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99247" y="1072766"/>
            <a:ext cx="11403106" cy="5648709"/>
            <a:chOff x="699247" y="1072766"/>
            <a:chExt cx="11403106" cy="5648709"/>
          </a:xfrm>
        </p:grpSpPr>
        <p:sp>
          <p:nvSpPr>
            <p:cNvPr id="3" name="文字方塊 2"/>
            <p:cNvSpPr txBox="1"/>
            <p:nvPr/>
          </p:nvSpPr>
          <p:spPr>
            <a:xfrm>
              <a:off x="699247" y="1072766"/>
              <a:ext cx="5443369" cy="5486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4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$ </a:t>
              </a:r>
              <a:r>
                <a:rPr lang="en-US" altLang="zh-TW" sz="44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nano</a:t>
              </a:r>
              <a:r>
                <a:rPr lang="en-US" altLang="zh-TW" sz="4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mydir.sh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4400" dirty="0" err="1">
                  <a:latin typeface="Calibri" panose="020F0502020204030204"/>
                  <a:ea typeface="新細明體" panose="02020500000000000000" pitchFamily="18" charset="-120"/>
                </a:rPr>
                <a:t>mkdir</a:t>
              </a:r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4400" b="1" dirty="0" err="1">
                  <a:latin typeface="Calibri" panose="020F0502020204030204"/>
                  <a:ea typeface="新細明體" panose="02020500000000000000" pitchFamily="18" charset="-120"/>
                </a:rPr>
                <a:t>myteam</a:t>
              </a:r>
              <a:endParaRPr lang="en-US" altLang="zh-TW" sz="4400" b="1" dirty="0"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for x in </a:t>
              </a:r>
              <a:r>
                <a:rPr lang="en-US" altLang="zh-TW" sz="4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$@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do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   </a:t>
              </a:r>
              <a:r>
                <a:rPr lang="en-US" altLang="zh-TW" sz="4400" dirty="0" err="1">
                  <a:latin typeface="Calibri" panose="020F0502020204030204"/>
                  <a:ea typeface="新細明體" panose="02020500000000000000" pitchFamily="18" charset="-120"/>
                </a:rPr>
                <a:t>mkdir</a:t>
              </a:r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4400" dirty="0" err="1">
                  <a:latin typeface="Calibri" panose="020F0502020204030204"/>
                  <a:ea typeface="新細明體" panose="02020500000000000000" pitchFamily="18" charset="-120"/>
                </a:rPr>
                <a:t>myteam</a:t>
              </a:r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/$x</a:t>
              </a: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done</a:t>
              </a:r>
            </a:p>
            <a:p>
              <a:pPr defTabSz="685800"/>
              <a:r>
                <a:rPr lang="en-US" altLang="zh-TW" sz="4400">
                  <a:latin typeface="Calibri" panose="020F0502020204030204"/>
                  <a:ea typeface="新細明體" panose="02020500000000000000" pitchFamily="18" charset="-120"/>
                </a:rPr>
                <a:t>exit </a:t>
              </a:r>
              <a:r>
                <a:rPr lang="en-US" altLang="zh-TW" sz="4400" smtClean="0">
                  <a:latin typeface="Calibri" panose="020F0502020204030204"/>
                  <a:ea typeface="新細明體" panose="02020500000000000000" pitchFamily="18" charset="-120"/>
                </a:rPr>
                <a:t>0</a:t>
              </a:r>
              <a:endParaRPr lang="en-US" altLang="zh-TW" sz="4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744583" y="1458496"/>
              <a:ext cx="5921365" cy="526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$ </a:t>
              </a:r>
              <a:r>
                <a:rPr lang="en-US" altLang="zh-TW" sz="4800">
                  <a:solidFill>
                    <a:prstClr val="black"/>
                  </a:solidFill>
                </a:rPr>
                <a:t>chmod +x mydir.sh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$ </a:t>
              </a:r>
              <a:r>
                <a:rPr lang="en-US" altLang="zh-TW" sz="4800">
                  <a:solidFill>
                    <a:prstClr val="black"/>
                  </a:solidFill>
                </a:rPr>
                <a:t>./mydir.sh </a:t>
              </a:r>
              <a:r>
                <a:rPr lang="en-US" altLang="zh-TW" sz="4800">
                  <a:solidFill>
                    <a:srgbClr val="00B0F0"/>
                  </a:solidFill>
                </a:rPr>
                <a:t>u101</a:t>
              </a:r>
              <a:r>
                <a:rPr lang="en-US" altLang="zh-TW" sz="4800">
                  <a:solidFill>
                    <a:prstClr val="black"/>
                  </a:solidFill>
                </a:rPr>
                <a:t> </a:t>
              </a:r>
              <a:r>
                <a:rPr lang="en-US" altLang="zh-TW" sz="4800">
                  <a:solidFill>
                    <a:srgbClr val="2D0DB3"/>
                  </a:solidFill>
                </a:rPr>
                <a:t>u102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$ </a:t>
              </a:r>
              <a:r>
                <a:rPr lang="en-US" altLang="zh-TW" sz="4800">
                  <a:solidFill>
                    <a:prstClr val="black"/>
                  </a:solidFill>
                </a:rPr>
                <a:t>tree myteam</a:t>
              </a:r>
            </a:p>
            <a:p>
              <a:pPr defTabSz="685800"/>
              <a:r>
                <a:rPr lang="zh-TW" altLang="en-US" sz="4800">
                  <a:solidFill>
                    <a:srgbClr val="00B050"/>
                  </a:solidFill>
                </a:rPr>
                <a:t>～</a:t>
              </a:r>
              <a:r>
                <a:rPr lang="en-US" altLang="zh-TW" sz="4800">
                  <a:solidFill>
                    <a:srgbClr val="00B050"/>
                  </a:solidFill>
                </a:rPr>
                <a:t>myteam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├── u101</a:t>
              </a:r>
            </a:p>
            <a:p>
              <a:pPr defTabSz="685800"/>
              <a:r>
                <a:rPr lang="en-US" altLang="zh-TW" sz="4800">
                  <a:solidFill>
                    <a:srgbClr val="00B050"/>
                  </a:solidFill>
                </a:rPr>
                <a:t>└── u102</a:t>
              </a:r>
            </a:p>
            <a:p>
              <a:endParaRPr lang="zh-TW" altLang="en-US" sz="4800"/>
            </a:p>
          </p:txBody>
        </p:sp>
        <p:sp>
          <p:nvSpPr>
            <p:cNvPr id="5" name="弧形箭號 (左彎) 4"/>
            <p:cNvSpPr/>
            <p:nvPr/>
          </p:nvSpPr>
          <p:spPr>
            <a:xfrm>
              <a:off x="9681883" y="2886485"/>
              <a:ext cx="2420470" cy="323461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9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817035" y="1159026"/>
            <a:ext cx="8876065" cy="388631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zh-TW" altLang="en-US" sz="6000" dirty="0" smtClean="0"/>
              <a:t>練習</a:t>
            </a:r>
            <a:r>
              <a:rPr lang="en-US" altLang="zh-TW" sz="6000" dirty="0" smtClean="0"/>
              <a:t>:</a:t>
            </a:r>
            <a:r>
              <a:rPr lang="en-US" altLang="zh-TW" sz="6000" dirty="0">
                <a:solidFill>
                  <a:prstClr val="black"/>
                </a:solidFill>
              </a:rPr>
              <a:t>mypopulation.sh</a:t>
            </a:r>
            <a:r>
              <a:rPr lang="en-US" altLang="zh-TW" sz="6000">
                <a:solidFill>
                  <a:prstClr val="black"/>
                </a:solidFill>
              </a:rPr>
              <a:t/>
            </a:r>
            <a:br>
              <a:rPr lang="en-US" altLang="zh-TW" sz="6000">
                <a:solidFill>
                  <a:prstClr val="black"/>
                </a:solidFill>
              </a:rPr>
            </a:br>
            <a:r>
              <a:rPr lang="zh-TW" altLang="en-US" sz="6000" smtClean="0">
                <a:solidFill>
                  <a:prstClr val="black"/>
                </a:solidFill>
              </a:rPr>
              <a:t>執行程式</a:t>
            </a:r>
            <a:r>
              <a:rPr lang="zh-TW" altLang="en-US" sz="6000" smtClean="0"/>
              <a:t>沒有</a:t>
            </a:r>
            <a:r>
              <a:rPr lang="zh-TW" altLang="en-US" sz="6000" smtClean="0"/>
              <a:t>參數 </a:t>
            </a:r>
            <a:r>
              <a:rPr lang="zh-TW" altLang="en-US" sz="6000" smtClean="0"/>
              <a:t>就跳出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err="1">
                <a:solidFill>
                  <a:srgbClr val="FF0000"/>
                </a:solidFill>
              </a:rPr>
              <a:t>mypopulation</a:t>
            </a:r>
            <a:r>
              <a:rPr lang="en-US" altLang="zh-TW" sz="6000" dirty="0">
                <a:solidFill>
                  <a:srgbClr val="FF0000"/>
                </a:solidFill>
              </a:rPr>
              <a:t> y1 </a:t>
            </a:r>
            <a:r>
              <a:rPr lang="en-US" altLang="zh-TW" sz="6000">
                <a:solidFill>
                  <a:srgbClr val="FF0000"/>
                </a:solidFill>
              </a:rPr>
              <a:t>y2 </a:t>
            </a:r>
            <a:r>
              <a:rPr lang="en-US" altLang="zh-TW" sz="6000" smtClean="0">
                <a:solidFill>
                  <a:srgbClr val="FF0000"/>
                </a:solidFill>
              </a:rPr>
              <a:t>y3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063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57892" y="301214"/>
            <a:ext cx="841247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36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srgbClr val="0070C0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nano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mypopulation.sh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y in $@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echo ${y//[!0-9]/}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done</a:t>
            </a:r>
          </a:p>
          <a:p>
            <a:pPr defTabSz="685800"/>
            <a:r>
              <a:rPr lang="en-US" altLang="zh-TW" sz="36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6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chmod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+x mypopulation.sh</a:t>
            </a:r>
          </a:p>
          <a:p>
            <a:pPr defTabSz="685800"/>
            <a:r>
              <a:rPr lang="en-US" altLang="zh-TW" sz="36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./mypopulation.sh 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12 </a:t>
            </a:r>
            <a:r>
              <a:rPr lang="en-US" altLang="zh-TW" sz="36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cb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345</a:t>
            </a: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12</a:t>
            </a:r>
          </a:p>
          <a:p>
            <a:pPr defTabSz="685800"/>
            <a:endParaRPr lang="en-US" altLang="zh-TW" sz="36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12561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04103" y="433303"/>
            <a:ext cx="96926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32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nano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mypopulation.sh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[ $#==0 ] &amp;&amp; echo "</a:t>
            </a:r>
            <a:r>
              <a:rPr lang="en-US" altLang="zh-TW" sz="3200" dirty="0" err="1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mypopulation</a:t>
            </a:r>
            <a:r>
              <a:rPr lang="en-US" altLang="zh-TW" sz="32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y1 y2 y3 ..." &amp;&amp; exit 1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y in $@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echo ${y//[!0-9]/}</a:t>
            </a:r>
          </a:p>
          <a:p>
            <a:pPr defTabSz="685800"/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done</a:t>
            </a:r>
          </a:p>
          <a:p>
            <a:pPr defTabSz="685800"/>
            <a:r>
              <a:rPr lang="en-US" altLang="zh-TW" sz="32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chmod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+x mypopulation.sh</a:t>
            </a:r>
          </a:p>
          <a:p>
            <a:pPr defTabSz="685800"/>
            <a:r>
              <a:rPr lang="en-US" altLang="zh-TW" sz="3200" dirty="0">
                <a:solidFill>
                  <a:srgbClr val="00B0F0"/>
                </a:solidFill>
                <a:latin typeface="Calibri" panose="020F0502020204030204"/>
                <a:ea typeface="新細明體" panose="02020500000000000000" pitchFamily="18" charset="-120"/>
              </a:rPr>
              <a:t>$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./mypopulation.sh 12 </a:t>
            </a:r>
            <a:r>
              <a:rPr lang="en-US" altLang="zh-TW" sz="32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cb</a:t>
            </a:r>
            <a:r>
              <a:rPr lang="en-US" altLang="zh-TW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345</a:t>
            </a:r>
          </a:p>
          <a:p>
            <a:pPr defTabSz="685800"/>
            <a:r>
              <a:rPr lang="en-US" altLang="zh-TW" sz="32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12</a:t>
            </a:r>
          </a:p>
          <a:p>
            <a:pPr defTabSz="685800"/>
            <a:endParaRPr lang="en-US" altLang="zh-TW" sz="32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3200" smtClean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345</a:t>
            </a:r>
            <a:endParaRPr lang="en-US" altLang="zh-TW" sz="32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86972" y="11013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36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5673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341" y="359241"/>
            <a:ext cx="10515600" cy="1103800"/>
          </a:xfrm>
        </p:spPr>
        <p:txBody>
          <a:bodyPr anchor="t"/>
          <a:lstStyle/>
          <a:p>
            <a:pPr algn="ctr"/>
            <a:r>
              <a:rPr lang="en-US" altLang="zh-TW" dirty="0" smtClean="0"/>
              <a:t>source</a:t>
            </a:r>
            <a:r>
              <a:rPr lang="zh-TW" altLang="en-US" dirty="0" smtClean="0"/>
              <a:t>命令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0504" y="1856936"/>
            <a:ext cx="11071274" cy="4797082"/>
          </a:xfrm>
        </p:spPr>
        <p:txBody>
          <a:bodyPr>
            <a:noAutofit/>
          </a:bodyPr>
          <a:lstStyle/>
          <a:p>
            <a:r>
              <a:rPr lang="zh-TW" altLang="en-US" sz="4800" dirty="0" smtClean="0">
                <a:solidFill>
                  <a:srgbClr val="000000"/>
                </a:solidFill>
              </a:rPr>
              <a:t>作用</a:t>
            </a:r>
            <a:r>
              <a:rPr lang="en-US" altLang="zh-TW" sz="4800" dirty="0" smtClean="0">
                <a:solidFill>
                  <a:srgbClr val="000000"/>
                </a:solidFill>
              </a:rPr>
              <a:t>:</a:t>
            </a:r>
            <a:r>
              <a:rPr lang="zh-TW" altLang="en-US" sz="4800" dirty="0" smtClean="0">
                <a:solidFill>
                  <a:srgbClr val="000000"/>
                </a:solidFill>
              </a:rPr>
              <a:t>在當前</a:t>
            </a:r>
            <a:r>
              <a:rPr lang="en-US" altLang="zh-TW" sz="4800" dirty="0" smtClean="0">
                <a:solidFill>
                  <a:srgbClr val="000000"/>
                </a:solidFill>
              </a:rPr>
              <a:t>bash</a:t>
            </a:r>
            <a:r>
              <a:rPr lang="zh-TW" altLang="en-US" sz="4800" dirty="0" smtClean="0">
                <a:solidFill>
                  <a:srgbClr val="000000"/>
                </a:solidFill>
              </a:rPr>
              <a:t>環境下讀取並執行</a:t>
            </a:r>
            <a:r>
              <a:rPr lang="en-US" altLang="zh-TW" sz="4800" dirty="0" err="1" smtClean="0">
                <a:solidFill>
                  <a:srgbClr val="000000"/>
                </a:solidFill>
              </a:rPr>
              <a:t>FileName</a:t>
            </a:r>
            <a:r>
              <a:rPr lang="zh-TW" altLang="en-US" sz="4800" dirty="0" smtClean="0">
                <a:solidFill>
                  <a:srgbClr val="000000"/>
                </a:solidFill>
              </a:rPr>
              <a:t>中的命令，使環境變數生效。</a:t>
            </a:r>
          </a:p>
          <a:p>
            <a:r>
              <a:rPr lang="zh-TW" altLang="en-US" sz="4800" dirty="0" smtClean="0">
                <a:solidFill>
                  <a:srgbClr val="000000"/>
                </a:solidFill>
              </a:rPr>
              <a:t>該命令</a:t>
            </a:r>
            <a:r>
              <a:rPr lang="zh-TW" altLang="en-US" sz="4800" dirty="0">
                <a:solidFill>
                  <a:srgbClr val="000000"/>
                </a:solidFill>
              </a:rPr>
              <a:t>可</a:t>
            </a:r>
            <a:r>
              <a:rPr lang="zh-TW" altLang="en-US" sz="4800" dirty="0" smtClean="0">
                <a:solidFill>
                  <a:srgbClr val="000000"/>
                </a:solidFill>
              </a:rPr>
              <a:t>用命令“</a:t>
            </a:r>
            <a:r>
              <a:rPr lang="en-US" altLang="zh-TW" sz="4800" dirty="0" smtClean="0">
                <a:solidFill>
                  <a:srgbClr val="000000"/>
                </a:solidFill>
              </a:rPr>
              <a:t>.”</a:t>
            </a:r>
            <a:r>
              <a:rPr lang="zh-TW" altLang="en-US" sz="4800" dirty="0" smtClean="0">
                <a:solidFill>
                  <a:srgbClr val="000000"/>
                </a:solidFill>
              </a:rPr>
              <a:t>來替代。</a:t>
            </a:r>
          </a:p>
          <a:p>
            <a:r>
              <a:rPr lang="zh-TW" altLang="en-US" sz="4800" dirty="0" smtClean="0">
                <a:solidFill>
                  <a:srgbClr val="000000"/>
                </a:solidFill>
              </a:rPr>
              <a:t>例如：</a:t>
            </a:r>
          </a:p>
          <a:p>
            <a:r>
              <a:rPr lang="en-US" altLang="zh-TW" sz="4800" dirty="0" smtClean="0">
                <a:solidFill>
                  <a:srgbClr val="000000"/>
                </a:solidFill>
              </a:rPr>
              <a:t>source </a:t>
            </a:r>
            <a:r>
              <a:rPr lang="zh-TW" altLang="en-US" sz="4800" dirty="0" smtClean="0">
                <a:solidFill>
                  <a:srgbClr val="000000"/>
                </a:solidFill>
              </a:rPr>
              <a:t>  </a:t>
            </a:r>
            <a:r>
              <a:rPr lang="en-US" altLang="zh-TW" sz="4800" dirty="0" smtClean="0">
                <a:solidFill>
                  <a:srgbClr val="000000"/>
                </a:solidFill>
              </a:rPr>
              <a:t>~/.</a:t>
            </a:r>
            <a:r>
              <a:rPr lang="en-US" altLang="zh-TW" sz="4800" dirty="0" err="1" smtClean="0">
                <a:solidFill>
                  <a:srgbClr val="000000"/>
                </a:solidFill>
              </a:rPr>
              <a:t>bash_profile</a:t>
            </a:r>
            <a:endParaRPr lang="en-US" altLang="zh-TW" sz="4800" dirty="0" smtClean="0">
              <a:solidFill>
                <a:srgbClr val="000000"/>
              </a:solidFill>
            </a:endParaRPr>
          </a:p>
          <a:p>
            <a:r>
              <a:rPr lang="en-US" altLang="zh-TW" sz="4800" dirty="0" smtClean="0">
                <a:solidFill>
                  <a:srgbClr val="000000"/>
                </a:solidFill>
              </a:rPr>
              <a:t>.</a:t>
            </a:r>
            <a:r>
              <a:rPr lang="zh-TW" altLang="en-US" sz="4800" dirty="0" smtClean="0">
                <a:solidFill>
                  <a:srgbClr val="000000"/>
                </a:solidFill>
              </a:rPr>
              <a:t>   </a:t>
            </a:r>
            <a:r>
              <a:rPr lang="en-US" altLang="zh-TW" sz="4800" dirty="0" smtClean="0">
                <a:solidFill>
                  <a:srgbClr val="000000"/>
                </a:solidFill>
              </a:rPr>
              <a:t>~/.</a:t>
            </a:r>
            <a:r>
              <a:rPr lang="en-US" altLang="zh-TW" sz="4800" dirty="0" err="1" smtClean="0">
                <a:solidFill>
                  <a:srgbClr val="000000"/>
                </a:solidFill>
              </a:rPr>
              <a:t>bash_profile</a:t>
            </a:r>
            <a:endParaRPr lang="zh-TW" altLang="en-US" sz="4800" dirty="0" smtClean="0">
              <a:solidFill>
                <a:srgbClr val="000000"/>
              </a:solidFill>
            </a:endParaRPr>
          </a:p>
          <a:p>
            <a:endParaRPr lang="zh-TW" altLang="en-US" sz="4800" dirty="0" smtClean="0">
              <a:solidFill>
                <a:srgbClr val="000000"/>
              </a:solidFill>
            </a:endParaRPr>
          </a:p>
          <a:p>
            <a:endParaRPr lang="zh-TW" alt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51692"/>
            <a:ext cx="12056013" cy="6506308"/>
          </a:xfrm>
        </p:spPr>
        <p:txBody>
          <a:bodyPr>
            <a:noAutofit/>
          </a:bodyPr>
          <a:lstStyle/>
          <a:p>
            <a:r>
              <a:rPr lang="en-US" altLang="zh-TW" sz="4000" dirty="0" smtClean="0"/>
              <a:t>source a.sh</a:t>
            </a:r>
          </a:p>
          <a:p>
            <a:pPr lvl="1"/>
            <a:r>
              <a:rPr lang="zh-TW" altLang="en-US" sz="3600" dirty="0" smtClean="0"/>
              <a:t>在當前</a:t>
            </a:r>
            <a:r>
              <a:rPr lang="en-US" altLang="zh-TW" sz="3600" dirty="0" smtClean="0"/>
              <a:t>shell</a:t>
            </a:r>
            <a:r>
              <a:rPr lang="zh-TW" altLang="en-US" sz="3600" dirty="0" smtClean="0"/>
              <a:t>內去讀取、執行</a:t>
            </a:r>
            <a:r>
              <a:rPr lang="en-US" altLang="zh-TW" sz="3600" dirty="0" smtClean="0"/>
              <a:t>a.sh</a:t>
            </a:r>
            <a:r>
              <a:rPr lang="zh-TW" altLang="en-US" sz="3600" dirty="0" smtClean="0"/>
              <a:t>，而</a:t>
            </a:r>
            <a:r>
              <a:rPr lang="en-US" altLang="zh-TW" sz="3600" dirty="0" smtClean="0"/>
              <a:t>a.sh</a:t>
            </a:r>
            <a:r>
              <a:rPr lang="zh-TW" altLang="en-US" sz="3600" dirty="0" smtClean="0"/>
              <a:t>不需要有</a:t>
            </a:r>
            <a:r>
              <a:rPr lang="en-US" altLang="zh-TW" sz="3600" dirty="0" smtClean="0"/>
              <a:t>“</a:t>
            </a:r>
            <a:r>
              <a:rPr lang="zh-TW" altLang="en-US" sz="3600" dirty="0" smtClean="0"/>
              <a:t>執行許可權</a:t>
            </a:r>
            <a:r>
              <a:rPr lang="en-US" altLang="zh-TW" sz="3600" dirty="0" smtClean="0"/>
              <a:t>”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</a:t>
            </a:r>
            <a:r>
              <a:rPr lang="zh-TW" altLang="en-US" sz="3600" dirty="0" smtClean="0">
                <a:solidFill>
                  <a:srgbClr val="FF0000"/>
                </a:solidFill>
              </a:rPr>
              <a:t>不用</a:t>
            </a:r>
            <a:r>
              <a:rPr lang="zh-TW" altLang="en-US" sz="3600" dirty="0" smtClean="0"/>
              <a:t> </a:t>
            </a:r>
            <a:r>
              <a:rPr lang="en-US" altLang="zh-TW" sz="3600" dirty="0" err="1" smtClean="0"/>
              <a:t>chmod</a:t>
            </a:r>
            <a:r>
              <a:rPr lang="en-US" altLang="zh-TW" sz="3600" dirty="0" smtClean="0"/>
              <a:t> +x a.sh)</a:t>
            </a:r>
          </a:p>
          <a:p>
            <a:pPr lvl="1"/>
            <a:r>
              <a:rPr lang="en-US" altLang="zh-TW" sz="3600" dirty="0" smtClean="0"/>
              <a:t>Source</a:t>
            </a:r>
            <a:r>
              <a:rPr lang="zh-TW" altLang="en-US" sz="3600" dirty="0" smtClean="0"/>
              <a:t>命令可以簡寫為</a:t>
            </a:r>
            <a:r>
              <a:rPr lang="en-US" altLang="zh-TW" sz="3600" dirty="0" smtClean="0"/>
              <a:t>”</a:t>
            </a:r>
            <a:r>
              <a:rPr lang="en-US" altLang="zh-TW" sz="3600" dirty="0" smtClean="0">
                <a:solidFill>
                  <a:srgbClr val="FF0000"/>
                </a:solidFill>
              </a:rPr>
              <a:t>.</a:t>
            </a:r>
            <a:r>
              <a:rPr lang="en-US" altLang="zh-TW" sz="3600" dirty="0" smtClean="0"/>
              <a:t>”</a:t>
            </a:r>
          </a:p>
          <a:p>
            <a:pPr lvl="1"/>
            <a:r>
              <a:rPr lang="en-US" altLang="zh-TW" sz="3600" dirty="0" smtClean="0"/>
              <a:t>.  a.sh</a:t>
            </a:r>
          </a:p>
          <a:p>
            <a:pPr lvl="1"/>
            <a:r>
              <a:rPr lang="zh-TW" altLang="en-US" sz="3600" dirty="0" smtClean="0"/>
              <a:t>注意：中間是有空格的。</a:t>
            </a:r>
          </a:p>
          <a:p>
            <a:r>
              <a:rPr lang="en-US" altLang="zh-TW" sz="4000" dirty="0" smtClean="0"/>
              <a:t>source</a:t>
            </a:r>
            <a:r>
              <a:rPr lang="zh-TW" altLang="en-US" sz="4000" dirty="0" smtClean="0"/>
              <a:t>方式運行</a:t>
            </a:r>
            <a:r>
              <a:rPr lang="en-US" altLang="zh-TW" sz="4000" dirty="0" smtClean="0"/>
              <a:t>script</a:t>
            </a:r>
            <a:r>
              <a:rPr lang="zh-TW" altLang="en-US" sz="4000" dirty="0" smtClean="0"/>
              <a:t>時， 就是讓</a:t>
            </a:r>
            <a:r>
              <a:rPr lang="en-US" altLang="zh-TW" sz="4000" dirty="0" smtClean="0"/>
              <a:t>script</a:t>
            </a:r>
            <a:r>
              <a:rPr lang="zh-TW" altLang="en-US" sz="4000" dirty="0" smtClean="0"/>
              <a:t>在</a:t>
            </a:r>
            <a:r>
              <a:rPr lang="zh-TW" altLang="en-US" sz="4000" dirty="0" smtClean="0">
                <a:solidFill>
                  <a:srgbClr val="FF0000"/>
                </a:solidFill>
              </a:rPr>
              <a:t>當前</a:t>
            </a:r>
            <a:r>
              <a:rPr lang="en-US" altLang="zh-TW" sz="4000" dirty="0" smtClean="0">
                <a:solidFill>
                  <a:srgbClr val="FF0000"/>
                </a:solidFill>
              </a:rPr>
              <a:t>process</a:t>
            </a:r>
            <a:r>
              <a:rPr lang="zh-TW" altLang="en-US" sz="4000" dirty="0" smtClean="0"/>
              <a:t>內執行， 而不是產生一個</a:t>
            </a:r>
            <a:r>
              <a:rPr lang="en-US" altLang="zh-TW" sz="4000" dirty="0" smtClean="0"/>
              <a:t>child process</a:t>
            </a:r>
            <a:r>
              <a:rPr lang="zh-TW" altLang="en-US" sz="4000" dirty="0" smtClean="0"/>
              <a:t>來執行。由於所有執行結果均於</a:t>
            </a:r>
            <a:r>
              <a:rPr lang="zh-TW" altLang="en-US" sz="4000" dirty="0" smtClean="0">
                <a:solidFill>
                  <a:srgbClr val="FF0000"/>
                </a:solidFill>
              </a:rPr>
              <a:t>當前</a:t>
            </a:r>
            <a:r>
              <a:rPr lang="en-US" altLang="zh-TW" sz="4000" dirty="0" smtClean="0">
                <a:solidFill>
                  <a:srgbClr val="FF0000"/>
                </a:solidFill>
              </a:rPr>
              <a:t>process</a:t>
            </a:r>
            <a:r>
              <a:rPr lang="zh-TW" altLang="en-US" sz="4000" dirty="0" smtClean="0"/>
              <a:t>內完成，若</a:t>
            </a:r>
            <a:r>
              <a:rPr lang="en-US" altLang="zh-TW" sz="4000" dirty="0" smtClean="0"/>
              <a:t>script</a:t>
            </a:r>
            <a:r>
              <a:rPr lang="zh-TW" altLang="en-US" sz="4000" dirty="0" smtClean="0"/>
              <a:t>的環境有所改變， 當然也會改變當前</a:t>
            </a:r>
            <a:r>
              <a:rPr lang="en-US" altLang="zh-TW" sz="4000" dirty="0" smtClean="0"/>
              <a:t>process</a:t>
            </a:r>
            <a:r>
              <a:rPr lang="zh-TW" altLang="en-US" sz="4000" dirty="0" smtClean="0"/>
              <a:t>環境了。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66527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export:</a:t>
            </a:r>
            <a:r>
              <a:rPr lang="zh-TW" altLang="en-US" dirty="0"/>
              <a:t>將自定義變數設定為系統環境變數</a:t>
            </a:r>
            <a:r>
              <a:rPr lang="en-US" altLang="zh-TW" dirty="0"/>
              <a:t>(</a:t>
            </a:r>
            <a:r>
              <a:rPr lang="zh-TW" altLang="en-US" dirty="0"/>
              <a:t>當前</a:t>
            </a:r>
            <a:r>
              <a:rPr lang="en-US" altLang="zh-TW" dirty="0"/>
              <a:t>shell</a:t>
            </a:r>
            <a:r>
              <a:rPr lang="zh-TW" altLang="en-US" dirty="0"/>
              <a:t>中有效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功能說明</a:t>
            </a:r>
            <a:r>
              <a:rPr lang="en-US" altLang="zh-TW" dirty="0"/>
              <a:t>:</a:t>
            </a:r>
            <a:r>
              <a:rPr lang="zh-TW" altLang="en-US" dirty="0"/>
              <a:t>設定或顯示環境變數。</a:t>
            </a:r>
          </a:p>
          <a:p>
            <a:pPr marL="0" indent="0">
              <a:buNone/>
            </a:pPr>
            <a:r>
              <a:rPr lang="zh-TW" altLang="en-US" dirty="0"/>
              <a:t>語 法</a:t>
            </a:r>
            <a:r>
              <a:rPr lang="en-US" altLang="zh-TW" dirty="0"/>
              <a:t>:export</a:t>
            </a:r>
          </a:p>
          <a:p>
            <a:pPr marL="0" indent="0">
              <a:buNone/>
            </a:pPr>
            <a:r>
              <a:rPr lang="en-US" altLang="zh-TW" dirty="0"/>
              <a:t>[-</a:t>
            </a:r>
            <a:r>
              <a:rPr lang="en-US" altLang="zh-TW" dirty="0" err="1"/>
              <a:t>fnp</a:t>
            </a:r>
            <a:r>
              <a:rPr lang="en-US" altLang="zh-TW" dirty="0"/>
              <a:t>][</a:t>
            </a:r>
            <a:r>
              <a:rPr lang="zh-TW" altLang="en-US" dirty="0"/>
              <a:t>變數名稱</a:t>
            </a:r>
            <a:r>
              <a:rPr lang="en-US" altLang="zh-TW" dirty="0"/>
              <a:t>]=[</a:t>
            </a:r>
            <a:r>
              <a:rPr lang="zh-TW" altLang="en-US" dirty="0"/>
              <a:t>變數設定值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r>
              <a:rPr lang="zh-TW" altLang="en-US" dirty="0"/>
              <a:t>參 數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en-US" altLang="zh-TW" dirty="0"/>
              <a:t>-f </a:t>
            </a:r>
            <a:r>
              <a:rPr lang="zh-TW" altLang="en-US" dirty="0"/>
              <a:t>代表</a:t>
            </a:r>
            <a:r>
              <a:rPr lang="en-US" altLang="zh-TW" dirty="0"/>
              <a:t>[</a:t>
            </a:r>
            <a:r>
              <a:rPr lang="zh-TW" altLang="en-US" dirty="0"/>
              <a:t>變數名稱</a:t>
            </a:r>
            <a:r>
              <a:rPr lang="en-US" altLang="zh-TW" dirty="0"/>
              <a:t>]</a:t>
            </a:r>
            <a:r>
              <a:rPr lang="zh-TW" altLang="en-US" dirty="0"/>
              <a:t>中為函式名稱。</a:t>
            </a:r>
          </a:p>
          <a:p>
            <a:pPr marL="0" indent="0">
              <a:buNone/>
            </a:pPr>
            <a:r>
              <a:rPr lang="en-US" altLang="zh-TW" dirty="0"/>
              <a:t>-n </a:t>
            </a:r>
            <a:r>
              <a:rPr lang="zh-TW" altLang="en-US" dirty="0"/>
              <a:t>刪除指定的變數。變數實際上並未刪除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zh-TW" altLang="en-US" dirty="0" smtClean="0"/>
              <a:t>只是</a:t>
            </a:r>
            <a:r>
              <a:rPr lang="zh-TW" altLang="en-US" dirty="0"/>
              <a:t>不會輸出到後續指令的執行環境中。</a:t>
            </a:r>
          </a:p>
          <a:p>
            <a:pPr marL="0" indent="0">
              <a:buNone/>
            </a:pPr>
            <a:r>
              <a:rPr lang="en-US" altLang="zh-TW" dirty="0"/>
              <a:t>-p </a:t>
            </a:r>
            <a:r>
              <a:rPr lang="zh-TW" altLang="en-US" dirty="0"/>
              <a:t>列出所有的</a:t>
            </a:r>
            <a:r>
              <a:rPr lang="en-US" altLang="zh-TW" dirty="0"/>
              <a:t>shell</a:t>
            </a:r>
            <a:r>
              <a:rPr lang="zh-TW" altLang="en-US" dirty="0"/>
              <a:t>賦予程式的環境變數。</a:t>
            </a:r>
          </a:p>
        </p:txBody>
      </p:sp>
    </p:spTree>
    <p:extLst>
      <p:ext uri="{BB962C8B-B14F-4D97-AF65-F5344CB8AC3E}">
        <p14:creationId xmlns:p14="http://schemas.microsoft.com/office/powerpoint/2010/main" val="2037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區域變數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2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57434" y="322094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Test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test1</a:t>
            </a:r>
            <a:r>
              <a:rPr lang="zh-TW" altLang="en-US" dirty="0" smtClean="0"/>
              <a:t>各自相同變數</a:t>
            </a:r>
            <a:r>
              <a:rPr lang="en-US" altLang="zh-TW" dirty="0" smtClean="0"/>
              <a:t>a1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a2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11135" y="989703"/>
            <a:ext cx="5048600" cy="6124754"/>
            <a:chOff x="911135" y="989703"/>
            <a:chExt cx="5048600" cy="6124754"/>
          </a:xfrm>
        </p:grpSpPr>
        <p:grpSp>
          <p:nvGrpSpPr>
            <p:cNvPr id="11" name="群組 10"/>
            <p:cNvGrpSpPr/>
            <p:nvPr/>
          </p:nvGrpSpPr>
          <p:grpSpPr>
            <a:xfrm>
              <a:off x="911135" y="989703"/>
              <a:ext cx="5048600" cy="6124754"/>
              <a:chOff x="911135" y="989703"/>
              <a:chExt cx="5048600" cy="6124754"/>
            </a:xfrm>
          </p:grpSpPr>
          <p:sp>
            <p:nvSpPr>
              <p:cNvPr id="9" name="文字方塊 8"/>
              <p:cNvSpPr txBox="1"/>
              <p:nvPr/>
            </p:nvSpPr>
            <p:spPr>
              <a:xfrm flipH="1">
                <a:off x="4390724" y="1705137"/>
                <a:ext cx="1569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dirty="0">
                    <a:solidFill>
                      <a:srgbClr val="FF0000"/>
                    </a:solidFill>
                  </a:rPr>
                  <a:t>無此變數</a:t>
                </a:r>
              </a:p>
            </p:txBody>
          </p:sp>
          <p:sp>
            <p:nvSpPr>
              <p:cNvPr id="2" name="文字方塊 1"/>
              <p:cNvSpPr txBox="1"/>
              <p:nvPr/>
            </p:nvSpPr>
            <p:spPr>
              <a:xfrm>
                <a:off x="911135" y="989703"/>
                <a:ext cx="3908291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smtClean="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800" b="1"/>
                  <a:t>./test</a:t>
                </a:r>
              </a:p>
              <a:p>
                <a:r>
                  <a:rPr lang="en-US" altLang="zh-TW" sz="2400"/>
                  <a:t>testbegin</a:t>
                </a:r>
              </a:p>
              <a:p>
                <a:endParaRPr lang="en-US" altLang="zh-TW" sz="2400"/>
              </a:p>
              <a:p>
                <a:r>
                  <a:rPr lang="en-US" altLang="zh-TW" sz="2400"/>
                  <a:t>test.a1 </a:t>
                </a:r>
                <a:r>
                  <a:rPr lang="en-US" altLang="zh-TW" sz="240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sz="2400"/>
                  <a:t>test.a2 </a:t>
                </a:r>
                <a:r>
                  <a:rPr lang="en-US" altLang="zh-TW" sz="2400">
                    <a:solidFill>
                      <a:srgbClr val="FF00FF"/>
                    </a:solidFill>
                  </a:rPr>
                  <a:t>00</a:t>
                </a:r>
              </a:p>
              <a:p>
                <a:r>
                  <a:rPr lang="en-US" altLang="zh-TW" sz="2400"/>
                  <a:t>endtest</a:t>
                </a:r>
              </a:p>
              <a:p>
                <a:r>
                  <a:rPr lang="en-US" altLang="zh-TW" sz="2400" smtClean="0">
                    <a:solidFill>
                      <a:srgbClr val="00B050"/>
                    </a:solidFill>
                  </a:rPr>
                  <a:t>~$</a:t>
                </a:r>
                <a:r>
                  <a:rPr lang="en-US" altLang="zh-TW" sz="2400" smtClean="0"/>
                  <a:t> </a:t>
                </a:r>
                <a:r>
                  <a:rPr lang="en-US" altLang="zh-TW" sz="2800" b="1"/>
                  <a:t>cat test</a:t>
                </a:r>
              </a:p>
              <a:p>
                <a:r>
                  <a:rPr lang="en-US" altLang="zh-TW" sz="2400"/>
                  <a:t>#!/bin/bash</a:t>
                </a:r>
              </a:p>
              <a:p>
                <a:r>
                  <a:rPr lang="en-US" altLang="zh-TW" sz="2400"/>
                  <a:t>echo testbegin</a:t>
                </a:r>
              </a:p>
              <a:p>
                <a:r>
                  <a:rPr lang="en-US" altLang="zh-TW" sz="2400"/>
                  <a:t>echo </a:t>
                </a:r>
                <a:r>
                  <a:rPr lang="en-US" altLang="zh-TW" sz="2400">
                    <a:solidFill>
                      <a:srgbClr val="00B0F0"/>
                    </a:solidFill>
                  </a:rPr>
                  <a:t>$a1</a:t>
                </a:r>
              </a:p>
              <a:p>
                <a:r>
                  <a:rPr lang="en-US" altLang="zh-TW" sz="2400">
                    <a:solidFill>
                      <a:srgbClr val="FF0000"/>
                    </a:solidFill>
                  </a:rPr>
                  <a:t>a1</a:t>
                </a:r>
                <a:r>
                  <a:rPr lang="en-US" altLang="zh-TW" sz="2400"/>
                  <a:t>="</a:t>
                </a:r>
                <a:r>
                  <a:rPr lang="en-US" altLang="zh-TW" sz="2400">
                    <a:solidFill>
                      <a:srgbClr val="FF0000"/>
                    </a:solidFill>
                  </a:rPr>
                  <a:t>0</a:t>
                </a:r>
                <a:r>
                  <a:rPr lang="en-US" altLang="zh-TW" sz="2400"/>
                  <a:t>"</a:t>
                </a:r>
              </a:p>
              <a:p>
                <a:r>
                  <a:rPr lang="en-US" altLang="zh-TW" sz="2400"/>
                  <a:t>echo test.a1 ${a1}</a:t>
                </a:r>
              </a:p>
              <a:p>
                <a:r>
                  <a:rPr lang="en-US" altLang="zh-TW" sz="2400">
                    <a:solidFill>
                      <a:srgbClr val="FF0000"/>
                    </a:solidFill>
                  </a:rPr>
                  <a:t>a2</a:t>
                </a:r>
                <a:r>
                  <a:rPr lang="en-US" altLang="zh-TW" sz="2400"/>
                  <a:t>="</a:t>
                </a:r>
                <a:r>
                  <a:rPr lang="en-US" altLang="zh-TW" sz="2400">
                    <a:solidFill>
                      <a:srgbClr val="FF00FF"/>
                    </a:solidFill>
                  </a:rPr>
                  <a:t>00</a:t>
                </a:r>
                <a:r>
                  <a:rPr lang="en-US" altLang="zh-TW" sz="2400"/>
                  <a:t>"</a:t>
                </a:r>
              </a:p>
              <a:p>
                <a:r>
                  <a:rPr lang="en-US" altLang="zh-TW" sz="2400"/>
                  <a:t>echo test.a2 ${a2}</a:t>
                </a:r>
              </a:p>
              <a:p>
                <a:r>
                  <a:rPr lang="en-US" altLang="zh-TW" sz="2400"/>
                  <a:t>echo </a:t>
                </a:r>
                <a:r>
                  <a:rPr lang="en-US" altLang="zh-TW" sz="2400" smtClean="0"/>
                  <a:t>endtest</a:t>
                </a:r>
                <a:endParaRPr lang="en-US" altLang="zh-TW" sz="2400"/>
              </a:p>
              <a:p>
                <a:endParaRPr lang="zh-TW" altLang="en-US" sz="2400"/>
              </a:p>
            </p:txBody>
          </p:sp>
          <p:cxnSp>
            <p:nvCxnSpPr>
              <p:cNvPr id="10" name="直線單箭頭接點 9"/>
              <p:cNvCxnSpPr/>
              <p:nvPr/>
            </p:nvCxnSpPr>
            <p:spPr>
              <a:xfrm flipH="1">
                <a:off x="2180154" y="2259106"/>
                <a:ext cx="2434877" cy="217304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線單箭頭接點 7"/>
            <p:cNvCxnSpPr/>
            <p:nvPr/>
          </p:nvCxnSpPr>
          <p:spPr>
            <a:xfrm flipH="1">
              <a:off x="2180154" y="1927995"/>
              <a:ext cx="2296633" cy="7975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/>
          <p:cNvSpPr txBox="1"/>
          <p:nvPr/>
        </p:nvSpPr>
        <p:spPr>
          <a:xfrm>
            <a:off x="6895651" y="1075082"/>
            <a:ext cx="25887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~$ </a:t>
            </a:r>
            <a:r>
              <a:rPr lang="en-US" altLang="zh-TW" sz="2800" b="1"/>
              <a:t>./test</a:t>
            </a:r>
            <a:r>
              <a:rPr lang="en-US" altLang="zh-TW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400"/>
              <a:t>test1 begin</a:t>
            </a:r>
          </a:p>
          <a:p>
            <a:endParaRPr lang="en-US" altLang="zh-TW" sz="2400"/>
          </a:p>
          <a:p>
            <a:r>
              <a:rPr lang="en-US" altLang="zh-TW" sz="2400"/>
              <a:t>test1.a1 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400"/>
              <a:t>test1.a2 </a:t>
            </a:r>
            <a:r>
              <a:rPr lang="en-US" altLang="zh-TW" sz="2400">
                <a:solidFill>
                  <a:srgbClr val="FF00FF"/>
                </a:solidFill>
              </a:rPr>
              <a:t>11</a:t>
            </a:r>
          </a:p>
          <a:p>
            <a:r>
              <a:rPr lang="en-US" altLang="zh-TW" sz="2400"/>
              <a:t>endtest1</a:t>
            </a:r>
          </a:p>
          <a:p>
            <a:r>
              <a:rPr lang="en-US" altLang="zh-TW" sz="2400" smtClean="0">
                <a:solidFill>
                  <a:srgbClr val="00B050"/>
                </a:solidFill>
              </a:rPr>
              <a:t>~$ </a:t>
            </a:r>
            <a:r>
              <a:rPr lang="en-US" altLang="zh-TW" sz="2800" b="1"/>
              <a:t>cat test</a:t>
            </a:r>
            <a:r>
              <a:rPr lang="en-US" altLang="zh-TW" sz="2800" b="1">
                <a:solidFill>
                  <a:srgbClr val="FF0000"/>
                </a:solidFill>
              </a:rPr>
              <a:t>1</a:t>
            </a:r>
          </a:p>
          <a:p>
            <a:r>
              <a:rPr lang="en-US" altLang="zh-TW" sz="2400"/>
              <a:t>#!/bin/bash</a:t>
            </a:r>
          </a:p>
          <a:p>
            <a:r>
              <a:rPr lang="en-US" altLang="zh-TW" sz="2400"/>
              <a:t>echo test1 begin</a:t>
            </a:r>
          </a:p>
          <a:p>
            <a:r>
              <a:rPr lang="en-US" altLang="zh-TW" sz="2400"/>
              <a:t>echo $a1</a:t>
            </a:r>
          </a:p>
          <a:p>
            <a:r>
              <a:rPr lang="en-US" altLang="zh-TW" sz="2400">
                <a:solidFill>
                  <a:srgbClr val="FF0000"/>
                </a:solidFill>
              </a:rPr>
              <a:t>a1</a:t>
            </a:r>
            <a:r>
              <a:rPr lang="en-US" altLang="zh-TW" sz="2400"/>
              <a:t>="</a:t>
            </a:r>
            <a:r>
              <a:rPr lang="en-US" altLang="zh-TW" sz="2400">
                <a:solidFill>
                  <a:srgbClr val="FF0000"/>
                </a:solidFill>
              </a:rPr>
              <a:t>1</a:t>
            </a:r>
            <a:r>
              <a:rPr lang="en-US" altLang="zh-TW" sz="2400"/>
              <a:t>"</a:t>
            </a:r>
          </a:p>
          <a:p>
            <a:r>
              <a:rPr lang="en-US" altLang="zh-TW" sz="2400"/>
              <a:t>echo test1.a1 ${a1}</a:t>
            </a:r>
          </a:p>
          <a:p>
            <a:r>
              <a:rPr lang="en-US" altLang="zh-TW" sz="2400">
                <a:solidFill>
                  <a:srgbClr val="FF0000"/>
                </a:solidFill>
              </a:rPr>
              <a:t>a2</a:t>
            </a:r>
            <a:r>
              <a:rPr lang="en-US" altLang="zh-TW" sz="2400"/>
              <a:t>="</a:t>
            </a:r>
            <a:r>
              <a:rPr lang="en-US" altLang="zh-TW" sz="2400">
                <a:solidFill>
                  <a:srgbClr val="FF00FF"/>
                </a:solidFill>
              </a:rPr>
              <a:t>11</a:t>
            </a:r>
            <a:r>
              <a:rPr lang="en-US" altLang="zh-TW" sz="2400"/>
              <a:t>"</a:t>
            </a:r>
          </a:p>
          <a:p>
            <a:r>
              <a:rPr lang="en-US" altLang="zh-TW" sz="2400"/>
              <a:t>echo test1.a2 ${a2}</a:t>
            </a:r>
          </a:p>
          <a:p>
            <a:r>
              <a:rPr lang="en-US" altLang="zh-TW" sz="2400"/>
              <a:t>echo endtest1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17014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424" y="97836"/>
            <a:ext cx="1637714" cy="647751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1738" y="0"/>
            <a:ext cx="6997506" cy="676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00B0F0"/>
                </a:solidFill>
              </a:rPr>
              <a:t>cat in01</a:t>
            </a:r>
          </a:p>
          <a:p>
            <a:pPr marL="0" indent="0">
              <a:buNone/>
            </a:pPr>
            <a:r>
              <a:rPr lang="en-US" altLang="zh-TW" sz="3200" dirty="0"/>
              <a:t>#!/bin/bash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for </a:t>
            </a:r>
            <a:r>
              <a:rPr lang="en-US" altLang="zh-TW" sz="3200" dirty="0"/>
              <a:t>un </a:t>
            </a:r>
            <a:r>
              <a:rPr lang="en-US" altLang="zh-TW" sz="3200" dirty="0">
                <a:solidFill>
                  <a:srgbClr val="FF0000"/>
                </a:solidFill>
              </a:rPr>
              <a:t>in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B0F0"/>
                </a:solidFill>
              </a:rPr>
              <a:t>1</a:t>
            </a:r>
            <a:r>
              <a:rPr lang="en-US" altLang="zh-TW" sz="3200" dirty="0"/>
              <a:t>     </a:t>
            </a:r>
            <a:r>
              <a:rPr lang="en-US" altLang="zh-TW" sz="3200" dirty="0">
                <a:solidFill>
                  <a:srgbClr val="00B0F0"/>
                </a:solidFill>
              </a:rPr>
              <a:t>2</a:t>
            </a:r>
            <a:r>
              <a:rPr lang="en-US" altLang="zh-TW" sz="3200" dirty="0"/>
              <a:t>       </a:t>
            </a:r>
            <a:r>
              <a:rPr lang="en-US" altLang="zh-TW" sz="3200" dirty="0">
                <a:solidFill>
                  <a:srgbClr val="00B0F0"/>
                </a:solidFill>
              </a:rPr>
              <a:t>3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3200" dirty="0"/>
              <a:t>echo $un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done</a:t>
            </a:r>
            <a:endParaRPr lang="en-US" altLang="zh-TW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3200" dirty="0"/>
              <a:t>echo end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</a:t>
            </a:r>
            <a:r>
              <a:rPr lang="en-US" altLang="zh-TW" dirty="0">
                <a:solidFill>
                  <a:srgbClr val="00B050"/>
                </a:solidFill>
              </a:rPr>
              <a:t>:~$ </a:t>
            </a:r>
            <a:r>
              <a:rPr lang="en-US" altLang="zh-TW" b="1" dirty="0" err="1">
                <a:solidFill>
                  <a:srgbClr val="00B0F0"/>
                </a:solidFill>
              </a:rPr>
              <a:t>chmod</a:t>
            </a:r>
            <a:r>
              <a:rPr lang="en-US" altLang="zh-TW" b="1" dirty="0">
                <a:solidFill>
                  <a:srgbClr val="00B0F0"/>
                </a:solidFill>
              </a:rPr>
              <a:t> +x in01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b="1" dirty="0">
                <a:solidFill>
                  <a:srgbClr val="00B0F0"/>
                </a:solidFill>
              </a:rPr>
              <a:t>./in01</a:t>
            </a:r>
          </a:p>
          <a:p>
            <a:pPr marL="0" indent="0">
              <a:buNone/>
            </a:pPr>
            <a:r>
              <a:rPr lang="en-US" altLang="zh-TW" dirty="0"/>
              <a:t>1</a:t>
            </a:r>
          </a:p>
          <a:p>
            <a:pPr marL="0" indent="0">
              <a:buNone/>
            </a:pPr>
            <a:r>
              <a:rPr lang="en-US" altLang="zh-TW" dirty="0"/>
              <a:t>2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 smtClean="0"/>
              <a:t>end</a:t>
            </a:r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188226" y="1023730"/>
            <a:ext cx="2077278" cy="566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箭號 (上彎) 7"/>
          <p:cNvSpPr/>
          <p:nvPr/>
        </p:nvSpPr>
        <p:spPr>
          <a:xfrm rot="10800000">
            <a:off x="4378326" y="846228"/>
            <a:ext cx="1215615" cy="355003"/>
          </a:xfrm>
          <a:prstGeom prst="curvedUpArrow">
            <a:avLst>
              <a:gd name="adj1" fmla="val 25000"/>
              <a:gd name="adj2" fmla="val 50000"/>
              <a:gd name="adj3" fmla="val 5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823"/>
          </a:xfrm>
        </p:spPr>
        <p:txBody>
          <a:bodyPr/>
          <a:lstStyle/>
          <a:p>
            <a:r>
              <a:rPr lang="zh-TW" altLang="en-US" dirty="0" smtClean="0"/>
              <a:t>副程式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13653"/>
            <a:ext cx="5181600" cy="50915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>
                <a:solidFill>
                  <a:srgbClr val="00B050"/>
                </a:solidFill>
              </a:rPr>
              <a:t>~$</a:t>
            </a:r>
            <a:r>
              <a:rPr lang="en-US" altLang="zh-TW" smtClean="0">
                <a:solidFill>
                  <a:srgbClr val="00B0F0"/>
                </a:solidFill>
              </a:rPr>
              <a:t> </a:t>
            </a:r>
            <a:r>
              <a:rPr lang="en-US" altLang="zh-TW" sz="3200" b="1" dirty="0"/>
              <a:t>cat test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testbegin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$a1</a:t>
            </a:r>
          </a:p>
          <a:p>
            <a:pPr marL="0" indent="0">
              <a:buNone/>
            </a:pPr>
            <a:r>
              <a:rPr lang="en-US" altLang="zh-TW" dirty="0"/>
              <a:t>a1="0"</a:t>
            </a:r>
          </a:p>
          <a:p>
            <a:pPr marL="0" indent="0">
              <a:buNone/>
            </a:pPr>
            <a:r>
              <a:rPr lang="en-US" altLang="zh-TW" dirty="0"/>
              <a:t>echo test.a1 ${a1}</a:t>
            </a:r>
          </a:p>
          <a:p>
            <a:pPr marL="0" indent="0">
              <a:buNone/>
            </a:pPr>
            <a:r>
              <a:rPr lang="en-US" altLang="zh-TW" dirty="0"/>
              <a:t>a2="00"</a:t>
            </a:r>
          </a:p>
          <a:p>
            <a:pPr marL="0" indent="0">
              <a:buNone/>
            </a:pPr>
            <a:r>
              <a:rPr lang="en-US" altLang="zh-TW" dirty="0"/>
              <a:t>echo test.a2 ${a2}</a:t>
            </a:r>
          </a:p>
          <a:p>
            <a:pPr marL="0" indent="0">
              <a:buNone/>
            </a:pPr>
            <a:r>
              <a:rPr lang="en-US" altLang="zh-TW" sz="3200" b="1" dirty="0"/>
              <a:t>./test</a:t>
            </a:r>
            <a:r>
              <a:rPr lang="en-US" altLang="zh-TW" sz="3200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endtest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70985" y="749860"/>
            <a:ext cx="5181600" cy="58553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mtClean="0">
                <a:solidFill>
                  <a:srgbClr val="00B050"/>
                </a:solidFill>
              </a:rPr>
              <a:t>~$</a:t>
            </a:r>
            <a:r>
              <a:rPr lang="en-US" altLang="zh-TW" smtClean="0">
                <a:solidFill>
                  <a:srgbClr val="00B0F0"/>
                </a:solidFill>
              </a:rPr>
              <a:t> </a:t>
            </a:r>
            <a:r>
              <a:rPr lang="en-US" altLang="zh-TW" sz="3600" b="1"/>
              <a:t>./</a:t>
            </a:r>
            <a:r>
              <a:rPr lang="en-US" altLang="zh-TW" sz="3600" b="1" smtClean="0"/>
              <a:t>test</a:t>
            </a:r>
            <a:endParaRPr lang="en-US" altLang="zh-TW" sz="3600" b="1" dirty="0"/>
          </a:p>
          <a:p>
            <a:pPr marL="0" indent="0">
              <a:buNone/>
            </a:pPr>
            <a:r>
              <a:rPr lang="en-US" altLang="zh-TW" dirty="0" err="1"/>
              <a:t>testbegin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test.a1 0</a:t>
            </a:r>
          </a:p>
          <a:p>
            <a:pPr marL="0" indent="0">
              <a:buNone/>
            </a:pPr>
            <a:r>
              <a:rPr lang="en-US" altLang="zh-TW" dirty="0"/>
              <a:t>test.a2 00</a:t>
            </a:r>
          </a:p>
          <a:p>
            <a:pPr marL="0" indent="0">
              <a:buNone/>
            </a:pPr>
            <a:r>
              <a:rPr lang="en-US" altLang="zh-TW" dirty="0" smtClean="0"/>
              <a:t>test1 </a:t>
            </a:r>
            <a:r>
              <a:rPr lang="en-US" altLang="zh-TW" dirty="0"/>
              <a:t>begin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test1.a1 1</a:t>
            </a:r>
          </a:p>
          <a:p>
            <a:pPr marL="0" indent="0">
              <a:buNone/>
            </a:pPr>
            <a:r>
              <a:rPr lang="en-US" altLang="zh-TW" dirty="0"/>
              <a:t>test1.a2 11</a:t>
            </a:r>
          </a:p>
          <a:p>
            <a:pPr marL="0" indent="0">
              <a:buNone/>
            </a:pPr>
            <a:r>
              <a:rPr lang="en-US" altLang="zh-TW" dirty="0"/>
              <a:t>endtest1</a:t>
            </a:r>
          </a:p>
          <a:p>
            <a:pPr marL="0" indent="0">
              <a:buNone/>
            </a:pPr>
            <a:r>
              <a:rPr lang="en-US" altLang="zh-TW" dirty="0" err="1"/>
              <a:t>endtest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731295" y="4244564"/>
            <a:ext cx="215309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9036788" y="400129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上層的傳不下來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549562" y="2151529"/>
            <a:ext cx="3470238" cy="12156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668358" y="2753958"/>
            <a:ext cx="2202627" cy="1490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625327" y="3291840"/>
            <a:ext cx="2245658" cy="21515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中括弧 13"/>
          <p:cNvSpPr/>
          <p:nvPr/>
        </p:nvSpPr>
        <p:spPr>
          <a:xfrm>
            <a:off x="5486400" y="4244564"/>
            <a:ext cx="384585" cy="1951841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355925" y="5712311"/>
            <a:ext cx="2979868" cy="2043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1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zh-TW" altLang="en-US" dirty="0" smtClean="0"/>
              <a:t>宣告</a:t>
            </a:r>
            <a:r>
              <a:rPr lang="en-US" altLang="zh-TW" dirty="0" smtClean="0"/>
              <a:t>a1</a:t>
            </a:r>
            <a:r>
              <a:rPr lang="zh-TW" altLang="en-US" dirty="0" smtClean="0"/>
              <a:t>為系統變數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1532" y="1266229"/>
            <a:ext cx="5110779" cy="546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F0"/>
                </a:solidFill>
              </a:rPr>
              <a:t>bigred@ds159:~$ </a:t>
            </a:r>
            <a:r>
              <a:rPr lang="en-US" altLang="zh-TW" dirty="0"/>
              <a:t>cat ./test</a:t>
            </a:r>
          </a:p>
          <a:p>
            <a:pPr marL="0" indent="0">
              <a:buNone/>
            </a:pPr>
            <a:r>
              <a:rPr lang="en-US" altLang="zh-TW" dirty="0"/>
              <a:t>#!/bin/bash</a:t>
            </a:r>
          </a:p>
          <a:p>
            <a:pPr marL="0" indent="0">
              <a:buNone/>
            </a:pPr>
            <a:r>
              <a:rPr lang="en-US" altLang="zh-TW" dirty="0"/>
              <a:t>echo </a:t>
            </a:r>
            <a:r>
              <a:rPr lang="en-US" altLang="zh-TW" dirty="0" err="1"/>
              <a:t>testbegin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echo $a1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export</a:t>
            </a:r>
            <a:r>
              <a:rPr lang="en-US" altLang="zh-TW" dirty="0"/>
              <a:t> a1="0"</a:t>
            </a:r>
          </a:p>
          <a:p>
            <a:pPr marL="0" indent="0">
              <a:buNone/>
            </a:pPr>
            <a:r>
              <a:rPr lang="en-US" altLang="zh-TW" dirty="0"/>
              <a:t>echo test.a1 ${a1}</a:t>
            </a:r>
          </a:p>
          <a:p>
            <a:pPr marL="0" indent="0">
              <a:buNone/>
            </a:pPr>
            <a:r>
              <a:rPr lang="en-US" altLang="zh-TW" dirty="0"/>
              <a:t>a2="00"</a:t>
            </a:r>
          </a:p>
          <a:p>
            <a:pPr marL="0" indent="0">
              <a:buNone/>
            </a:pPr>
            <a:r>
              <a:rPr lang="en-US" altLang="zh-TW" dirty="0"/>
              <a:t>echo test.a2 ${a2}</a:t>
            </a:r>
          </a:p>
          <a:p>
            <a:pPr marL="0" indent="0">
              <a:buNone/>
            </a:pPr>
            <a:r>
              <a:rPr lang="en-US" altLang="zh-TW" sz="3600" b="1" dirty="0"/>
              <a:t>./test1</a:t>
            </a:r>
          </a:p>
          <a:p>
            <a:pPr marL="0" indent="0">
              <a:buNone/>
            </a:pPr>
            <a:r>
              <a:rPr lang="en-US" altLang="zh-TW"/>
              <a:t>echo </a:t>
            </a:r>
            <a:r>
              <a:rPr lang="en-US" altLang="zh-TW" smtClean="0"/>
              <a:t>endtest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0" y="1083346"/>
            <a:ext cx="5181600" cy="5199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>
                <a:solidFill>
                  <a:srgbClr val="00B0F0"/>
                </a:solidFill>
              </a:rPr>
              <a:t>$</a:t>
            </a:r>
            <a:r>
              <a:rPr lang="en-US" altLang="zh-TW" sz="3200" dirty="0"/>
              <a:t> cat test1</a:t>
            </a:r>
          </a:p>
          <a:p>
            <a:pPr marL="0" indent="0">
              <a:buNone/>
            </a:pPr>
            <a:r>
              <a:rPr lang="en-US" altLang="zh-TW" sz="3200" dirty="0"/>
              <a:t>#!/bin/bash</a:t>
            </a:r>
          </a:p>
          <a:p>
            <a:pPr marL="0" indent="0">
              <a:buNone/>
            </a:pPr>
            <a:r>
              <a:rPr lang="en-US" altLang="zh-TW" sz="3200" dirty="0"/>
              <a:t>echo </a:t>
            </a:r>
            <a:r>
              <a:rPr lang="en-US" altLang="zh-TW" sz="3200" dirty="0" smtClean="0"/>
              <a:t>test1 </a:t>
            </a:r>
            <a:r>
              <a:rPr lang="en-US" altLang="zh-TW" sz="3200" dirty="0"/>
              <a:t>begin</a:t>
            </a:r>
          </a:p>
          <a:p>
            <a:pPr marL="0" indent="0">
              <a:buNone/>
            </a:pPr>
            <a:r>
              <a:rPr lang="en-US" altLang="zh-TW" sz="3200" dirty="0">
                <a:solidFill>
                  <a:srgbClr val="FF0000"/>
                </a:solidFill>
              </a:rPr>
              <a:t>echo $a1</a:t>
            </a:r>
          </a:p>
          <a:p>
            <a:pPr marL="0" indent="0">
              <a:buNone/>
            </a:pPr>
            <a:r>
              <a:rPr lang="en-US" altLang="zh-TW" sz="3200" dirty="0"/>
              <a:t>a1="1"</a:t>
            </a:r>
          </a:p>
          <a:p>
            <a:pPr marL="0" indent="0">
              <a:buNone/>
            </a:pPr>
            <a:r>
              <a:rPr lang="en-US" altLang="zh-TW" sz="3200" dirty="0"/>
              <a:t>echo test1.a1 ${a1}</a:t>
            </a:r>
          </a:p>
          <a:p>
            <a:pPr marL="0" indent="0">
              <a:buNone/>
            </a:pPr>
            <a:r>
              <a:rPr lang="en-US" altLang="zh-TW" sz="3200" dirty="0"/>
              <a:t>a2="11"</a:t>
            </a:r>
          </a:p>
          <a:p>
            <a:pPr marL="0" indent="0">
              <a:buNone/>
            </a:pPr>
            <a:r>
              <a:rPr lang="en-US" altLang="zh-TW" sz="3200" dirty="0"/>
              <a:t>echo test1.a2 ${a2}</a:t>
            </a:r>
          </a:p>
          <a:p>
            <a:pPr marL="0" indent="0">
              <a:buNone/>
            </a:pPr>
            <a:r>
              <a:rPr lang="en-US" altLang="zh-TW" sz="3200" dirty="0"/>
              <a:t>echo endtest1</a:t>
            </a:r>
          </a:p>
        </p:txBody>
      </p:sp>
    </p:spTree>
    <p:extLst>
      <p:ext uri="{BB962C8B-B14F-4D97-AF65-F5344CB8AC3E}">
        <p14:creationId xmlns:p14="http://schemas.microsoft.com/office/powerpoint/2010/main" val="38597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011680" y="235724"/>
            <a:ext cx="8534400" cy="142803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Test</a:t>
            </a:r>
            <a:r>
              <a:rPr lang="zh-TW" altLang="en-US" dirty="0" smtClean="0"/>
              <a:t>內的</a:t>
            </a:r>
            <a:r>
              <a:rPr lang="en-US" altLang="zh-TW" dirty="0" smtClean="0"/>
              <a:t>a1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傳到</a:t>
            </a:r>
            <a:r>
              <a:rPr lang="en-US" altLang="zh-TW" dirty="0" smtClean="0"/>
              <a:t>test1</a:t>
            </a:r>
            <a:r>
              <a:rPr lang="zh-TW" altLang="en-US" dirty="0" smtClean="0"/>
              <a:t>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a1</a:t>
            </a:r>
            <a:r>
              <a:rPr lang="zh-TW" altLang="en-US" dirty="0"/>
              <a:t>變數</a:t>
            </a:r>
            <a:r>
              <a:rPr lang="en-US" altLang="zh-TW" dirty="0"/>
              <a:t>,</a:t>
            </a:r>
            <a:r>
              <a:rPr lang="zh-TW" altLang="en-US" dirty="0"/>
              <a:t>傳到</a:t>
            </a:r>
            <a:r>
              <a:rPr lang="en-US" altLang="zh-TW" dirty="0" smtClean="0"/>
              <a:t>test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30710" y="1386756"/>
            <a:ext cx="11661290" cy="5262979"/>
            <a:chOff x="530710" y="1386756"/>
            <a:chExt cx="11661290" cy="5262979"/>
          </a:xfrm>
        </p:grpSpPr>
        <p:grpSp>
          <p:nvGrpSpPr>
            <p:cNvPr id="10" name="群組 9"/>
            <p:cNvGrpSpPr/>
            <p:nvPr/>
          </p:nvGrpSpPr>
          <p:grpSpPr>
            <a:xfrm>
              <a:off x="530710" y="1663755"/>
              <a:ext cx="6096000" cy="4832092"/>
              <a:chOff x="530710" y="1663755"/>
              <a:chExt cx="6096000" cy="483209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530710" y="1663755"/>
                <a:ext cx="6096000" cy="48320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800" smtClean="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800"/>
                  <a:t>./test</a:t>
                </a:r>
              </a:p>
              <a:p>
                <a:r>
                  <a:rPr lang="en-US" altLang="zh-TW" sz="2800"/>
                  <a:t>testbegin</a:t>
                </a:r>
              </a:p>
              <a:p>
                <a:endParaRPr lang="en-US" altLang="zh-TW" sz="2800"/>
              </a:p>
              <a:p>
                <a:r>
                  <a:rPr lang="en-US" altLang="zh-TW" sz="2800"/>
                  <a:t>test.a1 0</a:t>
                </a:r>
              </a:p>
              <a:p>
                <a:r>
                  <a:rPr lang="en-US" altLang="zh-TW" sz="2800"/>
                  <a:t>test.a2 00</a:t>
                </a:r>
              </a:p>
              <a:p>
                <a:r>
                  <a:rPr lang="en-US" altLang="zh-TW" sz="2800"/>
                  <a:t>test1 begin</a:t>
                </a:r>
              </a:p>
              <a:p>
                <a:r>
                  <a:rPr lang="en-US" altLang="zh-TW" sz="280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sz="2800"/>
                  <a:t>test1.a1 1</a:t>
                </a:r>
              </a:p>
              <a:p>
                <a:r>
                  <a:rPr lang="en-US" altLang="zh-TW" sz="2800"/>
                  <a:t>test1.a2 11</a:t>
                </a:r>
              </a:p>
              <a:p>
                <a:r>
                  <a:rPr lang="en-US" altLang="zh-TW" sz="2800"/>
                  <a:t>endtest1</a:t>
                </a:r>
              </a:p>
              <a:p>
                <a:r>
                  <a:rPr lang="en-US" altLang="zh-TW" sz="2800"/>
                  <a:t>endtest</a:t>
                </a:r>
                <a:endParaRPr lang="zh-TW" altLang="en-US" sz="2800" dirty="0"/>
              </a:p>
            </p:txBody>
          </p:sp>
          <p:sp>
            <p:nvSpPr>
              <p:cNvPr id="8" name="右中括弧 7"/>
              <p:cNvSpPr/>
              <p:nvPr/>
            </p:nvSpPr>
            <p:spPr>
              <a:xfrm>
                <a:off x="2398955" y="4130936"/>
                <a:ext cx="462579" cy="2259106"/>
              </a:xfrm>
              <a:prstGeom prst="rightBracket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2861534" y="5029656"/>
                <a:ext cx="2351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400" smtClean="0">
                    <a:solidFill>
                      <a:srgbClr val="FF0000"/>
                    </a:solidFill>
                  </a:rPr>
                  <a:t>進入</a:t>
                </a:r>
                <a:r>
                  <a:rPr lang="en-US" altLang="zh-TW" sz="2400" smtClean="0">
                    <a:solidFill>
                      <a:srgbClr val="FF0000"/>
                    </a:solidFill>
                  </a:rPr>
                  <a:t>test1</a:t>
                </a:r>
                <a:r>
                  <a:rPr lang="zh-TW" altLang="en-US" sz="2400" smtClean="0">
                    <a:solidFill>
                      <a:srgbClr val="FF0000"/>
                    </a:solidFill>
                  </a:rPr>
                  <a:t>副程式</a:t>
                </a:r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" name="群組 12"/>
            <p:cNvGrpSpPr/>
            <p:nvPr/>
          </p:nvGrpSpPr>
          <p:grpSpPr>
            <a:xfrm>
              <a:off x="5701553" y="1386756"/>
              <a:ext cx="6490447" cy="5262979"/>
              <a:chOff x="5701553" y="1386756"/>
              <a:chExt cx="6490447" cy="5262979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096000" y="1386756"/>
                <a:ext cx="6096000" cy="526297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sz="2400">
                    <a:solidFill>
                      <a:srgbClr val="00B050"/>
                    </a:solidFill>
                  </a:rPr>
                  <a:t>~$</a:t>
                </a:r>
                <a:r>
                  <a:rPr lang="en-US" altLang="zh-TW" sz="2400"/>
                  <a:t> </a:t>
                </a:r>
                <a:r>
                  <a:rPr lang="en-US" altLang="zh-TW" sz="2800">
                    <a:solidFill>
                      <a:srgbClr val="FF0000"/>
                    </a:solidFill>
                  </a:rPr>
                  <a:t>export a1="up"</a:t>
                </a:r>
              </a:p>
              <a:p>
                <a:r>
                  <a:rPr lang="en-US" altLang="zh-TW" sz="240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400"/>
                  <a:t>./test</a:t>
                </a:r>
              </a:p>
              <a:p>
                <a:r>
                  <a:rPr lang="en-US" altLang="zh-TW" sz="2400"/>
                  <a:t>testbegin</a:t>
                </a:r>
              </a:p>
              <a:p>
                <a:r>
                  <a:rPr lang="en-US" altLang="zh-TW" sz="2400">
                    <a:solidFill>
                      <a:srgbClr val="FF0000"/>
                    </a:solidFill>
                  </a:rPr>
                  <a:t>up</a:t>
                </a:r>
              </a:p>
              <a:p>
                <a:r>
                  <a:rPr lang="en-US" altLang="zh-TW" sz="2400"/>
                  <a:t>test.a1 0</a:t>
                </a:r>
              </a:p>
              <a:p>
                <a:r>
                  <a:rPr lang="en-US" altLang="zh-TW" sz="2400"/>
                  <a:t>test.a2 00</a:t>
                </a:r>
              </a:p>
              <a:p>
                <a:r>
                  <a:rPr lang="en-US" altLang="zh-TW" sz="2400"/>
                  <a:t>test1 begin</a:t>
                </a:r>
              </a:p>
              <a:p>
                <a:r>
                  <a:rPr lang="en-US" altLang="zh-TW" sz="2400"/>
                  <a:t>0</a:t>
                </a:r>
              </a:p>
              <a:p>
                <a:r>
                  <a:rPr lang="en-US" altLang="zh-TW" sz="2400"/>
                  <a:t>test1.a1 1</a:t>
                </a:r>
              </a:p>
              <a:p>
                <a:r>
                  <a:rPr lang="en-US" altLang="zh-TW" sz="2400"/>
                  <a:t>test1.a2 11</a:t>
                </a:r>
              </a:p>
              <a:p>
                <a:r>
                  <a:rPr lang="en-US" altLang="zh-TW" sz="2400"/>
                  <a:t>endtest1</a:t>
                </a:r>
              </a:p>
              <a:p>
                <a:r>
                  <a:rPr lang="en-US" altLang="zh-TW" sz="2400"/>
                  <a:t>Endtest</a:t>
                </a:r>
              </a:p>
              <a:p>
                <a:r>
                  <a:rPr lang="en-US" altLang="zh-TW" sz="2400">
                    <a:solidFill>
                      <a:srgbClr val="00B050"/>
                    </a:solidFill>
                  </a:rPr>
                  <a:t>~$ </a:t>
                </a:r>
                <a:r>
                  <a:rPr lang="en-US" altLang="zh-TW" sz="2400"/>
                  <a:t>echo $a1</a:t>
                </a:r>
              </a:p>
              <a:p>
                <a:r>
                  <a:rPr lang="en-US" altLang="zh-TW" sz="2000" b="1">
                    <a:solidFill>
                      <a:srgbClr val="FF0000"/>
                    </a:solidFill>
                  </a:rPr>
                  <a:t>up</a:t>
                </a:r>
                <a:endParaRPr lang="en-US" altLang="zh-TW" sz="20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左中括弧 11"/>
              <p:cNvSpPr/>
              <p:nvPr/>
            </p:nvSpPr>
            <p:spPr>
              <a:xfrm>
                <a:off x="5701553" y="4079801"/>
                <a:ext cx="394447" cy="1707813"/>
              </a:xfrm>
              <a:prstGeom prst="leftBracket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4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export</a:t>
            </a:r>
            <a:r>
              <a:rPr lang="zh-TW" altLang="en-US" dirty="0" smtClean="0"/>
              <a:t>命令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用於把變數變成</a:t>
            </a:r>
            <a:r>
              <a:rPr lang="zh-TW" altLang="en-US" sz="4400" dirty="0" smtClean="0">
                <a:solidFill>
                  <a:srgbClr val="FF0000"/>
                </a:solidFill>
              </a:rPr>
              <a:t>當前</a:t>
            </a:r>
            <a:r>
              <a:rPr lang="en-US" altLang="zh-TW" sz="4400" dirty="0" smtClean="0">
                <a:solidFill>
                  <a:srgbClr val="FF0000"/>
                </a:solidFill>
              </a:rPr>
              <a:t>shell</a:t>
            </a:r>
            <a:r>
              <a:rPr lang="zh-TW" altLang="en-US" sz="4400" dirty="0" smtClean="0"/>
              <a:t>和</a:t>
            </a:r>
            <a:r>
              <a:rPr lang="zh-TW" altLang="en-US" sz="4400" dirty="0" smtClean="0">
                <a:solidFill>
                  <a:srgbClr val="FF0000"/>
                </a:solidFill>
              </a:rPr>
              <a:t>其子</a:t>
            </a:r>
            <a:r>
              <a:rPr lang="en-US" altLang="zh-TW" sz="4400" dirty="0" smtClean="0">
                <a:solidFill>
                  <a:srgbClr val="FF0000"/>
                </a:solidFill>
              </a:rPr>
              <a:t>shell</a:t>
            </a:r>
            <a:r>
              <a:rPr lang="zh-TW" altLang="en-US" sz="4400" dirty="0" smtClean="0"/>
              <a:t>的環境變數，存活期是當前的</a:t>
            </a:r>
            <a:r>
              <a:rPr lang="en-US" altLang="zh-TW" sz="4400" dirty="0" smtClean="0"/>
              <a:t>shell</a:t>
            </a:r>
            <a:r>
              <a:rPr lang="zh-TW" altLang="en-US" sz="4400" dirty="0" smtClean="0"/>
              <a:t>及其子</a:t>
            </a:r>
            <a:r>
              <a:rPr lang="en-US" altLang="zh-TW" sz="4400" dirty="0" smtClean="0"/>
              <a:t>shell</a:t>
            </a:r>
            <a:endParaRPr lang="en-US" altLang="zh-TW" sz="4400" dirty="0"/>
          </a:p>
          <a:p>
            <a:r>
              <a:rPr lang="zh-TW" altLang="en-US" sz="4400" dirty="0" smtClean="0"/>
              <a:t>因此重新登陸或者關閉當前</a:t>
            </a:r>
            <a:r>
              <a:rPr lang="en-US" altLang="zh-TW" sz="4400" dirty="0" smtClean="0"/>
              <a:t>shell</a:t>
            </a:r>
            <a:r>
              <a:rPr lang="zh-TW" altLang="en-US" sz="4400" dirty="0" smtClean="0"/>
              <a:t>及其子</a:t>
            </a:r>
            <a:r>
              <a:rPr lang="en-US" altLang="zh-TW" sz="4400" dirty="0" smtClean="0"/>
              <a:t>shell</a:t>
            </a:r>
            <a:r>
              <a:rPr lang="zh-TW" altLang="en-US" sz="4400" dirty="0" smtClean="0"/>
              <a:t>後，它所</a:t>
            </a:r>
            <a:r>
              <a:rPr lang="zh-TW" altLang="en-US" sz="4400" smtClean="0"/>
              <a:t>設定</a:t>
            </a:r>
            <a:r>
              <a:rPr lang="zh-TW" altLang="en-US" sz="4400" smtClean="0"/>
              <a:t>的變數</a:t>
            </a:r>
            <a:r>
              <a:rPr lang="zh-TW" altLang="en-US" sz="4400" dirty="0" smtClean="0"/>
              <a:t>就消失了。</a:t>
            </a:r>
          </a:p>
        </p:txBody>
      </p:sp>
    </p:spTree>
    <p:extLst>
      <p:ext uri="{BB962C8B-B14F-4D97-AF65-F5344CB8AC3E}">
        <p14:creationId xmlns:p14="http://schemas.microsoft.com/office/powerpoint/2010/main" val="395868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協同作業設定檔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083" y="1825625"/>
            <a:ext cx="11619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solidFill>
                  <a:srgbClr val="00B050"/>
                </a:solidFill>
              </a:rPr>
              <a:t>$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nano</a:t>
            </a:r>
            <a:r>
              <a:rPr lang="en-US" altLang="zh-TW" sz="4400" dirty="0" smtClean="0">
                <a:solidFill>
                  <a:srgbClr val="00B0F0"/>
                </a:solidFill>
              </a:rPr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kong.conf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400" dirty="0" smtClean="0"/>
              <a:t>export PROJECT_NAME=“</a:t>
            </a:r>
            <a:r>
              <a:rPr lang="en-US" altLang="zh-TW" sz="4400" dirty="0" err="1" smtClean="0"/>
              <a:t>kong</a:t>
            </a:r>
            <a:r>
              <a:rPr lang="en-US" altLang="zh-TW" sz="4400" dirty="0" smtClean="0"/>
              <a:t>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PROJECT_USER_NAME=“k101  k102 k103"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PROJECT_DIR="/</a:t>
            </a:r>
            <a:r>
              <a:rPr lang="en-US" altLang="zh-TW" sz="4400" dirty="0" err="1" smtClean="0"/>
              <a:t>kong</a:t>
            </a:r>
            <a:r>
              <a:rPr lang="en-US" altLang="zh-TW" sz="4400" dirty="0" smtClean="0"/>
              <a:t>"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087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協同作業設定檔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083" y="1825625"/>
            <a:ext cx="116199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smtClean="0">
                <a:solidFill>
                  <a:srgbClr val="00B050"/>
                </a:solidFill>
              </a:rPr>
              <a:t>$</a:t>
            </a:r>
            <a:r>
              <a:rPr lang="en-US" altLang="zh-TW" sz="4400" dirty="0" smtClean="0"/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nano</a:t>
            </a:r>
            <a:r>
              <a:rPr lang="en-US" altLang="zh-TW" sz="4400" dirty="0" smtClean="0">
                <a:solidFill>
                  <a:srgbClr val="00B0F0"/>
                </a:solidFill>
              </a:rPr>
              <a:t> </a:t>
            </a:r>
            <a:r>
              <a:rPr lang="en-US" altLang="zh-TW" sz="4400" dirty="0" err="1" smtClean="0">
                <a:solidFill>
                  <a:srgbClr val="00B0F0"/>
                </a:solidFill>
              </a:rPr>
              <a:t>ycc.conf</a:t>
            </a:r>
            <a:endParaRPr lang="en-US" altLang="zh-TW" sz="4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400" dirty="0" smtClean="0"/>
              <a:t>export PROJECT_NAME=“</a:t>
            </a:r>
            <a:r>
              <a:rPr lang="en-US" altLang="zh-TW" sz="4400" dirty="0" err="1" smtClean="0"/>
              <a:t>ycc</a:t>
            </a:r>
            <a:r>
              <a:rPr lang="en-US" altLang="zh-TW" sz="4400" dirty="0" smtClean="0"/>
              <a:t>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PROJECT_USER_NAME=“y101  y102 y103"</a:t>
            </a:r>
          </a:p>
          <a:p>
            <a:pPr marL="0" indent="0">
              <a:buNone/>
            </a:pPr>
            <a:r>
              <a:rPr lang="en-US" altLang="zh-TW" sz="4400" dirty="0" smtClean="0"/>
              <a:t>export PROJECT_DIR="/</a:t>
            </a:r>
            <a:r>
              <a:rPr lang="en-US" altLang="zh-TW" sz="4400" dirty="0" err="1" smtClean="0"/>
              <a:t>ycc</a:t>
            </a:r>
            <a:r>
              <a:rPr lang="en-US" altLang="zh-TW" sz="4400" dirty="0" smtClean="0"/>
              <a:t>"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5874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1086" y="125045"/>
            <a:ext cx="1482969" cy="56334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908517" y="125044"/>
            <a:ext cx="10485119" cy="6732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cat </a:t>
            </a:r>
            <a:r>
              <a:rPr lang="en-US" altLang="zh-TW" sz="4000" dirty="0" err="1" smtClean="0">
                <a:solidFill>
                  <a:srgbClr val="00B0F0"/>
                </a:solidFill>
              </a:rPr>
              <a:t>kong.conf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000" dirty="0" smtClean="0"/>
              <a:t>export PROJECT_NAME="</a:t>
            </a:r>
            <a:r>
              <a:rPr lang="en-US" altLang="zh-TW" sz="4000" dirty="0" err="1" smtClean="0"/>
              <a:t>kong</a:t>
            </a:r>
            <a:r>
              <a:rPr lang="en-US" altLang="zh-TW" sz="4000" dirty="0" smtClean="0"/>
              <a:t>"</a:t>
            </a:r>
          </a:p>
          <a:p>
            <a:pPr marL="0" indent="0">
              <a:buNone/>
            </a:pPr>
            <a:r>
              <a:rPr lang="en-US" altLang="zh-TW" sz="4000" dirty="0" smtClean="0"/>
              <a:t>export PROJECT_USER_NAME="k101 k102 k103"</a:t>
            </a:r>
          </a:p>
          <a:p>
            <a:pPr marL="0" indent="0">
              <a:buNone/>
            </a:pPr>
            <a:r>
              <a:rPr lang="en-US" altLang="zh-TW" sz="4000" dirty="0" smtClean="0"/>
              <a:t>export PROJECT_DIR="/</a:t>
            </a:r>
            <a:r>
              <a:rPr lang="en-US" altLang="zh-TW" sz="4000" dirty="0" err="1" smtClean="0"/>
              <a:t>kong</a:t>
            </a:r>
            <a:r>
              <a:rPr lang="en-US" altLang="zh-TW" sz="4000" dirty="0" smtClean="0"/>
              <a:t>"</a:t>
            </a:r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echo PROJECT_NAME</a:t>
            </a:r>
          </a:p>
          <a:p>
            <a:pPr marL="0" indent="0">
              <a:buNone/>
            </a:pPr>
            <a:r>
              <a:rPr lang="en-US" altLang="zh-TW" sz="4000" dirty="0" smtClean="0"/>
              <a:t>PROJECT_NAME</a:t>
            </a:r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echo </a:t>
            </a:r>
            <a:r>
              <a:rPr lang="en-US" altLang="zh-TW" sz="4000" dirty="0" smtClean="0">
                <a:solidFill>
                  <a:srgbClr val="FF0000"/>
                </a:solidFill>
              </a:rPr>
              <a:t>$</a:t>
            </a:r>
            <a:r>
              <a:rPr lang="en-US" altLang="zh-TW" sz="4000" dirty="0" smtClean="0">
                <a:solidFill>
                  <a:srgbClr val="00B0F0"/>
                </a:solidFill>
              </a:rPr>
              <a:t>PROJECT_NAME</a:t>
            </a: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 smtClean="0">
                <a:solidFill>
                  <a:srgbClr val="00B0F0"/>
                </a:solidFill>
              </a:rPr>
              <a:t>source </a:t>
            </a:r>
            <a:r>
              <a:rPr lang="en-US" altLang="zh-TW" sz="4000" dirty="0" err="1" smtClean="0">
                <a:solidFill>
                  <a:srgbClr val="00B0F0"/>
                </a:solidFill>
              </a:rPr>
              <a:t>kong.conf</a:t>
            </a:r>
            <a:endParaRPr lang="en-US" altLang="zh-TW" sz="4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zh-TW" altLang="en-US" sz="4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49304" y="5196753"/>
            <a:ext cx="9694792" cy="695531"/>
            <a:chOff x="1181686" y="5247249"/>
            <a:chExt cx="9694792" cy="695531"/>
          </a:xfrm>
        </p:grpSpPr>
        <p:cxnSp>
          <p:nvCxnSpPr>
            <p:cNvPr id="7" name="直線單箭頭接點 6"/>
            <p:cNvCxnSpPr/>
            <p:nvPr/>
          </p:nvCxnSpPr>
          <p:spPr>
            <a:xfrm flipH="1" flipV="1">
              <a:off x="1181686" y="5247249"/>
              <a:ext cx="7047914" cy="2954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229600" y="535800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rgbClr val="FF0000"/>
                  </a:solidFill>
                </a:rPr>
                <a:t>目前無此</a:t>
              </a:r>
              <a:r>
                <a:rPr lang="zh-TW" altLang="en-US" sz="3200" b="1" dirty="0" smtClean="0">
                  <a:solidFill>
                    <a:srgbClr val="FF0000"/>
                  </a:solidFill>
                </a:rPr>
                <a:t>變數</a:t>
              </a:r>
              <a:endParaRPr lang="zh-TW" altLang="en-US" sz="3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598940" y="3491521"/>
            <a:ext cx="4121833" cy="801074"/>
            <a:chOff x="3826412" y="3713872"/>
            <a:chExt cx="4121833" cy="801074"/>
          </a:xfrm>
        </p:grpSpPr>
        <p:cxnSp>
          <p:nvCxnSpPr>
            <p:cNvPr id="10" name="直線單箭頭接點 9"/>
            <p:cNvCxnSpPr/>
            <p:nvPr/>
          </p:nvCxnSpPr>
          <p:spPr>
            <a:xfrm flipH="1">
              <a:off x="3826412" y="4093698"/>
              <a:ext cx="25743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6400800" y="3713872"/>
              <a:ext cx="140677" cy="5064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6400800" y="3868615"/>
              <a:ext cx="1547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 smtClean="0">
                  <a:solidFill>
                    <a:srgbClr val="FF0000"/>
                  </a:solidFill>
                </a:rPr>
                <a:t>字串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1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1420837" y="182879"/>
            <a:ext cx="10372726" cy="6372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echo $PROJECT_NAME</a:t>
            </a:r>
          </a:p>
          <a:p>
            <a:pPr marL="0" indent="0">
              <a:buNone/>
            </a:pPr>
            <a:r>
              <a:rPr lang="en-US" altLang="zh-TW" sz="4000" dirty="0" err="1"/>
              <a:t>kong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. </a:t>
            </a:r>
            <a:r>
              <a:rPr lang="en-US" altLang="zh-TW" sz="4000" dirty="0" err="1">
                <a:solidFill>
                  <a:srgbClr val="00B0F0"/>
                </a:solidFill>
              </a:rPr>
              <a:t>ycc.conf</a:t>
            </a:r>
            <a:endParaRPr lang="en-US" altLang="zh-TW" sz="4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echo $PROJECT_NAME</a:t>
            </a:r>
          </a:p>
          <a:p>
            <a:pPr marL="0" indent="0">
              <a:buNone/>
            </a:pPr>
            <a:r>
              <a:rPr lang="en-US" altLang="zh-TW" sz="4000" dirty="0" err="1"/>
              <a:t>ycc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>
                <a:solidFill>
                  <a:srgbClr val="00B0F0"/>
                </a:solidFill>
              </a:rPr>
              <a:t>cat </a:t>
            </a:r>
            <a:r>
              <a:rPr lang="en-US" altLang="zh-TW" sz="4000" dirty="0" err="1">
                <a:solidFill>
                  <a:srgbClr val="00B0F0"/>
                </a:solidFill>
              </a:rPr>
              <a:t>ycc.conf</a:t>
            </a:r>
            <a:endParaRPr lang="en-US" altLang="zh-TW" sz="4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4000" dirty="0"/>
              <a:t>export PROJECT_NAME="</a:t>
            </a:r>
            <a:r>
              <a:rPr lang="en-US" altLang="zh-TW" sz="4000" dirty="0" err="1">
                <a:solidFill>
                  <a:srgbClr val="FF0000"/>
                </a:solidFill>
              </a:rPr>
              <a:t>ycc</a:t>
            </a:r>
            <a:r>
              <a:rPr lang="en-US" altLang="zh-TW" sz="4000" dirty="0"/>
              <a:t>"</a:t>
            </a:r>
          </a:p>
          <a:p>
            <a:pPr marL="0" indent="0">
              <a:buNone/>
            </a:pPr>
            <a:r>
              <a:rPr lang="en-US" altLang="zh-TW" sz="4000" dirty="0"/>
              <a:t>export PROJECT_USER_NAME="y101 y102 y103"</a:t>
            </a:r>
          </a:p>
          <a:p>
            <a:pPr marL="0" indent="0">
              <a:buNone/>
            </a:pPr>
            <a:r>
              <a:rPr lang="en-US" altLang="zh-TW" sz="4000" dirty="0"/>
              <a:t>export PROJECT_DIR="/</a:t>
            </a:r>
            <a:r>
              <a:rPr lang="en-US" altLang="zh-TW" sz="4000" dirty="0" err="1"/>
              <a:t>kong</a:t>
            </a:r>
            <a:r>
              <a:rPr lang="en-US" altLang="zh-TW" sz="4000" dirty="0"/>
              <a:t>"</a:t>
            </a:r>
          </a:p>
          <a:p>
            <a:endParaRPr lang="zh-TW" altLang="en-US" sz="4000" dirty="0"/>
          </a:p>
        </p:txBody>
      </p:sp>
      <p:grpSp>
        <p:nvGrpSpPr>
          <p:cNvPr id="2" name="群組 1"/>
          <p:cNvGrpSpPr/>
          <p:nvPr/>
        </p:nvGrpSpPr>
        <p:grpSpPr>
          <a:xfrm>
            <a:off x="7357404" y="1505242"/>
            <a:ext cx="4436159" cy="523220"/>
            <a:chOff x="6189785" y="1547446"/>
            <a:chExt cx="4436159" cy="523220"/>
          </a:xfrm>
        </p:grpSpPr>
        <p:sp>
          <p:nvSpPr>
            <p:cNvPr id="5" name="文字方塊 4"/>
            <p:cNvSpPr txBox="1"/>
            <p:nvPr/>
          </p:nvSpPr>
          <p:spPr>
            <a:xfrm>
              <a:off x="7118252" y="1547446"/>
              <a:ext cx="35076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　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.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相當ｓｏｕｒｃｅ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6189785" y="1871003"/>
              <a:ext cx="1083212" cy="5627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6680" y="182879"/>
            <a:ext cx="1314157" cy="620543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6271591" y="2136913"/>
            <a:ext cx="59635" cy="143123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099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環境變數簡介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65759" y="1825624"/>
            <a:ext cx="11113477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Linux</a:t>
            </a:r>
            <a:r>
              <a:rPr lang="zh-TW" altLang="en-US" sz="3600" dirty="0"/>
              <a:t>是一個多使用者的作業系統。每個使用者登入系統後，都會有一個專用的執行環境。通常每個使用者預設的環境</a:t>
            </a:r>
            <a:r>
              <a:rPr lang="zh-TW" altLang="en-US" sz="3600" dirty="0" smtClean="0"/>
              <a:t>都</a:t>
            </a:r>
            <a:r>
              <a:rPr lang="zh-TW" altLang="en-US" sz="3600" dirty="0"/>
              <a:t> 是相同的，這個預設環境實際上就是一組</a:t>
            </a:r>
            <a:r>
              <a:rPr lang="zh-TW" altLang="en-US" sz="3600" dirty="0">
                <a:solidFill>
                  <a:srgbClr val="FF0000"/>
                </a:solidFill>
              </a:rPr>
              <a:t>環境變</a:t>
            </a:r>
            <a:r>
              <a:rPr lang="zh-TW" altLang="en-US" sz="3600" dirty="0"/>
              <a:t>數的定義。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/>
              <a:t> 環境變數是全域性的，設定好的環境變數可以被所有當前使用者所執行的程式所使用。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/>
              <a:t> 使用者可以對自己的執行環境進行定製，其方法就是修改相應的系統環境變數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0000"/>
                </a:solidFill>
              </a:rPr>
              <a:t>$USER</a:t>
            </a:r>
            <a:r>
              <a:rPr lang="en-US" altLang="zh-TW" sz="3600" dirty="0" smtClean="0"/>
              <a:t>:               </a:t>
            </a:r>
            <a:r>
              <a:rPr lang="zh-TW" altLang="en-US" sz="3600" dirty="0" smtClean="0"/>
              <a:t>檢視當前的使用者</a:t>
            </a:r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518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222" y="224449"/>
            <a:ext cx="1567375" cy="760290"/>
          </a:xfrm>
          <a:solidFill>
            <a:srgbClr val="FFFF00"/>
          </a:solidFill>
        </p:spPr>
        <p:txBody>
          <a:bodyPr/>
          <a:lstStyle/>
          <a:p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5182" y="323556"/>
            <a:ext cx="9448800" cy="6344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smtClean="0">
                <a:solidFill>
                  <a:srgbClr val="00B0F0"/>
                </a:solidFill>
              </a:rPr>
              <a:t>cat test</a:t>
            </a:r>
          </a:p>
          <a:p>
            <a:pPr marL="0" indent="0">
              <a:buNone/>
            </a:pPr>
            <a:r>
              <a:rPr lang="zh-TW" altLang="en-US" sz="4800" smtClean="0"/>
              <a:t>  </a:t>
            </a:r>
            <a:r>
              <a:rPr lang="en-US" altLang="zh-TW" sz="4800" smtClean="0"/>
              <a:t>#!/</a:t>
            </a:r>
            <a:r>
              <a:rPr lang="en-US" altLang="zh-TW" sz="4800" dirty="0" smtClean="0"/>
              <a:t>bin/bash</a:t>
            </a:r>
          </a:p>
          <a:p>
            <a:pPr marL="0" indent="0">
              <a:buNone/>
            </a:pPr>
            <a:r>
              <a:rPr lang="zh-TW" altLang="en-US" sz="4800" smtClean="0"/>
              <a:t>  </a:t>
            </a:r>
            <a:r>
              <a:rPr lang="en-US" altLang="zh-TW" sz="4800" smtClean="0"/>
              <a:t>echo </a:t>
            </a:r>
            <a:r>
              <a:rPr lang="en-US" altLang="zh-TW" sz="4800" dirty="0" smtClean="0"/>
              <a:t>$USER</a:t>
            </a:r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err="1" smtClean="0">
                <a:solidFill>
                  <a:srgbClr val="00B0F0"/>
                </a:solidFill>
              </a:rPr>
              <a:t>chmod</a:t>
            </a:r>
            <a:r>
              <a:rPr lang="en-US" altLang="zh-TW" sz="4800" dirty="0" smtClean="0">
                <a:solidFill>
                  <a:srgbClr val="00B0F0"/>
                </a:solidFill>
              </a:rPr>
              <a:t> +x test</a:t>
            </a:r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smtClean="0">
                <a:solidFill>
                  <a:srgbClr val="00B0F0"/>
                </a:solidFill>
              </a:rPr>
              <a:t>./test</a:t>
            </a:r>
          </a:p>
          <a:p>
            <a:pPr marL="0" indent="0">
              <a:buNone/>
            </a:pPr>
            <a:r>
              <a:rPr lang="en-US" altLang="zh-TW" sz="4800" dirty="0" err="1" smtClean="0"/>
              <a:t>bigred</a:t>
            </a: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4800" dirty="0" smtClean="0">
                <a:solidFill>
                  <a:srgbClr val="00B0F0"/>
                </a:solidFill>
              </a:rPr>
              <a:t> ./test</a:t>
            </a:r>
          </a:p>
          <a:p>
            <a:pPr marL="0" indent="0">
              <a:buNone/>
            </a:pPr>
            <a:r>
              <a:rPr lang="en-US" altLang="zh-TW" sz="4800" dirty="0" smtClean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29291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162950" y="207465"/>
            <a:ext cx="1637714" cy="647751"/>
          </a:xfrm>
          <a:prstGeom prst="rect">
            <a:avLst/>
          </a:prstGeom>
          <a:solidFill>
            <a:srgbClr val="FFFF00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mtClean="0"/>
              <a:t>操作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186455" y="207465"/>
            <a:ext cx="9334984" cy="7455885"/>
            <a:chOff x="2186455" y="207465"/>
            <a:chExt cx="9334984" cy="7455885"/>
          </a:xfrm>
        </p:grpSpPr>
        <p:sp>
          <p:nvSpPr>
            <p:cNvPr id="6" name="文字方塊 5"/>
            <p:cNvSpPr txBox="1"/>
            <p:nvPr/>
          </p:nvSpPr>
          <p:spPr>
            <a:xfrm>
              <a:off x="7736468" y="939620"/>
              <a:ext cx="3784971" cy="48090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4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n-US" altLang="zh-TW" sz="4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4400" dirty="0">
                  <a:solidFill>
                    <a:srgbClr val="00B0F0"/>
                  </a:solidFill>
                  <a:latin typeface="Calibri" panose="020F0502020204030204"/>
                  <a:ea typeface="新細明體" panose="02020500000000000000" pitchFamily="18" charset="-120"/>
                </a:rPr>
                <a:t>./test01</a:t>
              </a:r>
            </a:p>
            <a:p>
              <a:pPr defTabSz="685800"/>
              <a:r>
                <a:rPr lang="en-US" altLang="zh-TW" sz="4400" dirty="0" err="1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aaa</a:t>
              </a:r>
              <a:endParaRPr lang="en-US" altLang="zh-TW" sz="4400" dirty="0">
                <a:solidFill>
                  <a:srgbClr val="2D0DB3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 err="1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bbb</a:t>
              </a:r>
              <a:endParaRPr lang="en-US" altLang="zh-TW" sz="4400" dirty="0">
                <a:solidFill>
                  <a:srgbClr val="2D0DB3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ccc</a:t>
              </a:r>
            </a:p>
            <a:p>
              <a:pPr defTabSz="685800"/>
              <a:r>
                <a:rPr lang="en-US" altLang="zh-TW" sz="4400" dirty="0" err="1">
                  <a:solidFill>
                    <a:srgbClr val="2D0DB3"/>
                  </a:solidFill>
                  <a:latin typeface="Calibri" panose="020F0502020204030204"/>
                  <a:ea typeface="新細明體" panose="02020500000000000000" pitchFamily="18" charset="-120"/>
                </a:rPr>
                <a:t>ddd</a:t>
              </a:r>
              <a:endParaRPr lang="en-US" altLang="zh-TW" sz="4400" dirty="0">
                <a:solidFill>
                  <a:srgbClr val="2D0DB3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4400" dirty="0">
                  <a:latin typeface="Calibri" panose="020F0502020204030204"/>
                  <a:ea typeface="新細明體" panose="02020500000000000000" pitchFamily="18" charset="-120"/>
                </a:rPr>
                <a:t>end</a:t>
              </a:r>
            </a:p>
            <a:p>
              <a:pPr defTabSz="342900"/>
              <a:endParaRPr lang="zh-TW" altLang="en-US" sz="4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4" name="群組 3"/>
            <p:cNvGrpSpPr/>
            <p:nvPr/>
          </p:nvGrpSpPr>
          <p:grpSpPr>
            <a:xfrm>
              <a:off x="2186455" y="207465"/>
              <a:ext cx="6437877" cy="7455885"/>
              <a:chOff x="2186455" y="207465"/>
              <a:chExt cx="6437877" cy="7455885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2186455" y="207465"/>
                <a:ext cx="6437877" cy="74558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4289" tIns="34289" rIns="34289" bIns="34289" numCol="1" spcCol="38100" rtlCol="0" anchor="t">
                <a:spAutoFit/>
              </a:bodyPr>
              <a:lstStyle/>
              <a:p>
                <a:pPr defTabSz="685800"/>
                <a:r>
                  <a:rPr lang="en-US" altLang="zh-TW" sz="4800" dirty="0">
                    <a:solidFill>
                      <a:srgbClr val="00B05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~$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>
                    <a:solidFill>
                      <a:srgbClr val="00B0F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cat test01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#!/bin/bash</a:t>
                </a:r>
              </a:p>
              <a:p>
                <a:pPr defTabSz="685800"/>
                <a:r>
                  <a:rPr lang="en-US" altLang="zh-TW" sz="48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tt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="</a:t>
                </a:r>
                <a:r>
                  <a:rPr lang="en-US" altLang="zh-TW" sz="4800" dirty="0" err="1">
                    <a:solidFill>
                      <a:srgbClr val="00B0F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aaa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 err="1">
                    <a:solidFill>
                      <a:srgbClr val="0070C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bbb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>
                    <a:solidFill>
                      <a:schemeClr val="accent1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ccc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4800" dirty="0" err="1">
                    <a:solidFill>
                      <a:srgbClr val="2D0DB3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ddd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"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for </a:t>
                </a:r>
                <a:r>
                  <a:rPr lang="en-US" altLang="zh-TW" sz="48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i</a:t>
                </a:r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4800" dirty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$</a:t>
                </a:r>
                <a:r>
                  <a:rPr lang="en-US" altLang="zh-TW" sz="4800" dirty="0" err="1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tt</a:t>
                </a:r>
                <a:endParaRPr lang="en-US" altLang="zh-TW" sz="48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do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 echo $</a:t>
                </a:r>
                <a:r>
                  <a:rPr lang="en-US" altLang="zh-TW" sz="4800" dirty="0" err="1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i</a:t>
                </a:r>
                <a:endParaRPr lang="en-US" altLang="zh-TW" sz="4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done</a:t>
                </a:r>
              </a:p>
              <a:p>
                <a:pPr defTabSz="685800"/>
                <a:r>
                  <a:rPr lang="en-US" altLang="zh-TW" sz="48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echo </a:t>
                </a:r>
                <a:r>
                  <a:rPr lang="en-US" altLang="zh-TW" sz="4800" dirty="0" smtClean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end</a:t>
                </a:r>
              </a:p>
              <a:p>
                <a:pPr defTabSz="685800"/>
                <a:r>
                  <a:rPr lang="en-US" altLang="zh-TW" sz="4800" dirty="0">
                    <a:solidFill>
                      <a:srgbClr val="00B050"/>
                    </a:solidFill>
                  </a:rPr>
                  <a:t>~$</a:t>
                </a:r>
                <a:r>
                  <a:rPr lang="en-US" altLang="zh-TW" sz="48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4800" dirty="0" err="1" smtClean="0">
                    <a:solidFill>
                      <a:srgbClr val="00B0F0"/>
                    </a:solidFill>
                  </a:rPr>
                  <a:t>chmod</a:t>
                </a:r>
                <a:r>
                  <a:rPr lang="en-US" altLang="zh-TW" sz="4800" dirty="0" smtClean="0">
                    <a:solidFill>
                      <a:srgbClr val="00B0F0"/>
                    </a:solidFill>
                  </a:rPr>
                  <a:t> +x test01</a:t>
                </a:r>
                <a:endParaRPr lang="en-US" altLang="zh-TW" sz="4800" dirty="0">
                  <a:solidFill>
                    <a:srgbClr val="00B0F0"/>
                  </a:solidFill>
                </a:endParaRPr>
              </a:p>
              <a:p>
                <a:pPr defTabSz="685800"/>
                <a:endParaRPr lang="en-US" altLang="zh-TW" sz="4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836504" y="2504661"/>
                <a:ext cx="1292087" cy="62616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87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139" y="417443"/>
            <a:ext cx="12590586" cy="5759520"/>
          </a:xfrm>
        </p:spPr>
        <p:txBody>
          <a:bodyPr>
            <a:normAutofit/>
          </a:bodyPr>
          <a:lstStyle/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B050"/>
                </a:solidFill>
              </a:rPr>
              <a:t>$</a:t>
            </a:r>
            <a:r>
              <a:rPr lang="en-US" altLang="zh-TW" sz="3200" dirty="0"/>
              <a:t> </a:t>
            </a:r>
            <a:r>
              <a:rPr lang="en-US" altLang="zh-TW" sz="3200" b="1" dirty="0" err="1">
                <a:solidFill>
                  <a:srgbClr val="00B0F0"/>
                </a:solidFill>
              </a:rPr>
              <a:t>nano</a:t>
            </a:r>
            <a:r>
              <a:rPr lang="en-US" altLang="zh-TW" sz="3200" b="1" dirty="0">
                <a:solidFill>
                  <a:srgbClr val="00B0F0"/>
                </a:solidFill>
              </a:rPr>
              <a:t> my0413.1.sh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#!/bin/bash</a:t>
            </a:r>
            <a:endParaRPr lang="en-US" altLang="zh-TW" sz="32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[ "$USER" != "root" ] </a:t>
            </a:r>
            <a:r>
              <a:rPr lang="en-US" altLang="zh-TW" sz="3200" dirty="0">
                <a:solidFill>
                  <a:srgbClr val="FF0000"/>
                </a:solidFill>
              </a:rPr>
              <a:t>&amp;&amp;</a:t>
            </a:r>
            <a:r>
              <a:rPr lang="en-US" altLang="zh-TW" sz="3200" dirty="0">
                <a:solidFill>
                  <a:srgbClr val="000000"/>
                </a:solidFill>
              </a:rPr>
              <a:t> echo "need root to run" </a:t>
            </a:r>
            <a:r>
              <a:rPr lang="en-US" altLang="zh-TW" sz="3200" dirty="0">
                <a:solidFill>
                  <a:srgbClr val="FF0000"/>
                </a:solidFill>
              </a:rPr>
              <a:t>&amp;&amp;</a:t>
            </a:r>
            <a:r>
              <a:rPr lang="en-US" altLang="zh-TW" sz="3200" dirty="0">
                <a:solidFill>
                  <a:srgbClr val="000000"/>
                </a:solidFill>
              </a:rPr>
              <a:t> exit 1</a:t>
            </a:r>
            <a:endParaRPr lang="en-US" altLang="zh-TW" sz="32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0000"/>
                </a:solidFill>
              </a:rPr>
              <a:t>source </a:t>
            </a:r>
            <a:r>
              <a:rPr lang="en-US" altLang="zh-TW" sz="3200" dirty="0" err="1">
                <a:solidFill>
                  <a:srgbClr val="000000"/>
                </a:solidFill>
              </a:rPr>
              <a:t>kong.conf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0000"/>
                </a:solidFill>
              </a:rPr>
              <a:t>echo </a:t>
            </a:r>
            <a:r>
              <a:rPr lang="en-US" altLang="zh-TW" sz="3200" dirty="0">
                <a:solidFill>
                  <a:srgbClr val="000000"/>
                </a:solidFill>
              </a:rPr>
              <a:t>$PROJECT_DIR</a:t>
            </a:r>
            <a:endParaRPr lang="en-US" altLang="zh-TW" sz="3200" b="1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B050"/>
                </a:solidFill>
              </a:rPr>
              <a:t>$</a:t>
            </a:r>
            <a:r>
              <a:rPr lang="en-US" altLang="zh-TW" sz="3200" dirty="0" smtClean="0"/>
              <a:t> </a:t>
            </a:r>
            <a:r>
              <a:rPr lang="en-US" altLang="zh-TW" sz="3200" b="1" dirty="0" err="1">
                <a:solidFill>
                  <a:srgbClr val="00B0F0"/>
                </a:solidFill>
              </a:rPr>
              <a:t>chmod</a:t>
            </a:r>
            <a:r>
              <a:rPr lang="en-US" altLang="zh-TW" sz="3200" b="1" dirty="0">
                <a:solidFill>
                  <a:srgbClr val="00B0F0"/>
                </a:solidFill>
              </a:rPr>
              <a:t> +x my0413.1.sh</a:t>
            </a:r>
            <a:endParaRPr lang="en-US" altLang="zh-TW" sz="3200" b="1" dirty="0">
              <a:solidFill>
                <a:srgbClr val="00B0F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B050"/>
                </a:solidFill>
              </a:rPr>
              <a:t>$ </a:t>
            </a:r>
            <a:r>
              <a:rPr lang="en-US" altLang="zh-TW" sz="3200" b="1" dirty="0">
                <a:solidFill>
                  <a:srgbClr val="00B0F0"/>
                </a:solidFill>
              </a:rPr>
              <a:t>./my0413.1.sh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need root to run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 smtClean="0">
                <a:solidFill>
                  <a:srgbClr val="00B050"/>
                </a:solidFill>
              </a:rPr>
              <a:t>$</a:t>
            </a:r>
            <a:r>
              <a:rPr lang="en-US" altLang="zh-TW" sz="3200" dirty="0" smtClean="0"/>
              <a:t> </a:t>
            </a:r>
            <a:r>
              <a:rPr lang="en-US" altLang="zh-TW" sz="3200" b="1" dirty="0" err="1">
                <a:solidFill>
                  <a:srgbClr val="FF0000"/>
                </a:solidFill>
              </a:rPr>
              <a:t>sudo</a:t>
            </a:r>
            <a:r>
              <a:rPr lang="en-US" altLang="zh-TW" sz="3200" b="1" dirty="0">
                <a:solidFill>
                  <a:srgbClr val="00B0F0"/>
                </a:solidFill>
              </a:rPr>
              <a:t> ./my0413.1.sh</a:t>
            </a:r>
          </a:p>
          <a:p>
            <a:pPr marL="0" indent="0">
              <a:buNone/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3200" dirty="0">
                <a:solidFill>
                  <a:srgbClr val="000000"/>
                </a:solidFill>
              </a:rPr>
              <a:t>/</a:t>
            </a:r>
            <a:r>
              <a:rPr lang="en-US" altLang="zh-TW" sz="3200" dirty="0" err="1">
                <a:solidFill>
                  <a:srgbClr val="000000"/>
                </a:solidFill>
              </a:rPr>
              <a:t>kong</a:t>
            </a:r>
            <a:endParaRPr lang="en-US" altLang="zh-TW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4861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838200" y="201353"/>
            <a:ext cx="10515600" cy="1081538"/>
          </a:xfrm>
        </p:spPr>
        <p:txBody>
          <a:bodyPr/>
          <a:lstStyle/>
          <a:p>
            <a:r>
              <a:rPr lang="en-US" altLang="zh-TW" dirty="0" err="1" smtClean="0"/>
              <a:t>Ans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18615" y="1433015"/>
            <a:ext cx="11673385" cy="5254388"/>
          </a:xfrm>
        </p:spPr>
        <p:txBody>
          <a:bodyPr>
            <a:noAutofit/>
          </a:bodyPr>
          <a:lstStyle/>
          <a:p>
            <a:r>
              <a:rPr lang="en-US" altLang="zh-TW" sz="4000" dirty="0">
                <a:solidFill>
                  <a:srgbClr val="00B050"/>
                </a:solidFill>
              </a:rPr>
              <a:t>bigred@ds168:~$ </a:t>
            </a:r>
            <a:r>
              <a:rPr lang="en-US" altLang="zh-TW" sz="4000" dirty="0"/>
              <a:t>cat my0413.1.sh</a:t>
            </a:r>
          </a:p>
          <a:p>
            <a:pPr marL="0" indent="0">
              <a:buNone/>
            </a:pPr>
            <a:r>
              <a:rPr lang="en-US" altLang="zh-TW" sz="4000" dirty="0" smtClean="0"/>
              <a:t>#! </a:t>
            </a:r>
            <a:r>
              <a:rPr lang="en-US" altLang="zh-TW" sz="4000" dirty="0"/>
              <a:t>/bin/bash</a:t>
            </a:r>
          </a:p>
          <a:p>
            <a:pPr marL="0" indent="0">
              <a:buNone/>
            </a:pPr>
            <a:r>
              <a:rPr lang="en-US" altLang="zh-TW" sz="3600" dirty="0"/>
              <a:t>[ "$USER" != "root" ] &amp;&amp; echo "need root to run" &amp;&amp; exit 1</a:t>
            </a:r>
          </a:p>
          <a:p>
            <a:pPr marL="0" indent="0">
              <a:buNone/>
            </a:pPr>
            <a:r>
              <a:rPr lang="en-US" altLang="zh-TW" sz="4000" dirty="0"/>
              <a:t>source </a:t>
            </a:r>
            <a:r>
              <a:rPr lang="en-US" altLang="zh-TW" sz="4000" dirty="0" err="1"/>
              <a:t>kong.conf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/>
              <a:t>echo "project name:" $PROJECT_NAME</a:t>
            </a:r>
          </a:p>
          <a:p>
            <a:pPr marL="0" indent="0">
              <a:buNone/>
            </a:pPr>
            <a:r>
              <a:rPr lang="en-US" altLang="zh-TW" sz="4000" dirty="0"/>
              <a:t>echo "Project user:" $PROJECT_USER_NAME</a:t>
            </a:r>
          </a:p>
          <a:p>
            <a:pPr marL="0" indent="0">
              <a:buNone/>
            </a:pPr>
            <a:r>
              <a:rPr lang="en-US" altLang="zh-TW" sz="4000" dirty="0"/>
              <a:t>echo "project </a:t>
            </a:r>
            <a:r>
              <a:rPr lang="en-US" altLang="zh-TW" sz="4000" dirty="0" err="1"/>
              <a:t>dir</a:t>
            </a:r>
            <a:r>
              <a:rPr lang="en-US" altLang="zh-TW" sz="4000" dirty="0"/>
              <a:t>:" $</a:t>
            </a:r>
            <a:r>
              <a:rPr lang="en-US" altLang="zh-TW" sz="4000" dirty="0" smtClean="0"/>
              <a:t>PROJECT_DIR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27754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標題 1"/>
          <p:cNvSpPr txBox="1">
            <a:spLocks noGrp="1"/>
          </p:cNvSpPr>
          <p:nvPr>
            <p:ph type="title"/>
          </p:nvPr>
        </p:nvSpPr>
        <p:spPr>
          <a:xfrm>
            <a:off x="729018" y="310534"/>
            <a:ext cx="1550158" cy="1325563"/>
          </a:xfrm>
          <a:prstGeom prst="rect">
            <a:avLst/>
          </a:prstGeom>
          <a:solidFill>
            <a:srgbClr val="FFFF00"/>
          </a:solidFill>
        </p:spPr>
        <p:txBody>
          <a:bodyPr>
            <a:noAutofit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rPr sz="4800" dirty="0" err="1"/>
              <a:t>練習</a:t>
            </a:r>
            <a:endParaRPr sz="48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/>
              <a:t>請修改 </a:t>
            </a:r>
            <a:r>
              <a:rPr lang="en-US" altLang="zh-TW" sz="4400" dirty="0"/>
              <a:t>my0413.1.sh, </a:t>
            </a:r>
            <a:r>
              <a:rPr lang="zh-TW" altLang="en-US" sz="4400" dirty="0" smtClean="0">
                <a:solidFill>
                  <a:srgbClr val="FF0000"/>
                </a:solidFill>
              </a:rPr>
              <a:t>建立專案成員名字的帳號</a:t>
            </a:r>
            <a:endParaRPr lang="en-US" altLang="zh-TW" sz="4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4400" dirty="0" smtClean="0"/>
          </a:p>
          <a:p>
            <a:pPr marL="0" indent="0">
              <a:buNone/>
            </a:pPr>
            <a:r>
              <a:rPr lang="zh-TW" altLang="en-US" sz="4400" dirty="0"/>
              <a:t>專案成員</a:t>
            </a:r>
            <a:r>
              <a:rPr lang="zh-TW" altLang="en-US" sz="4400" dirty="0" smtClean="0"/>
              <a:t>名字取自於</a:t>
            </a:r>
            <a:r>
              <a:rPr lang="en-US" altLang="zh-TW" sz="4400" dirty="0" err="1"/>
              <a:t>kong.conf</a:t>
            </a:r>
            <a:endParaRPr lang="en-US" altLang="zh-TW" sz="4400" dirty="0"/>
          </a:p>
          <a:p>
            <a:pPr marL="0" indent="0">
              <a:buNone/>
            </a:pPr>
            <a:r>
              <a:rPr lang="zh-TW" altLang="en-US" sz="4400" dirty="0" smtClean="0"/>
              <a:t>內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/>
              <a:t>PROJECT_USER_NAME=“k101  k102 k103</a:t>
            </a:r>
            <a:r>
              <a:rPr lang="en-US" altLang="zh-TW" sz="4400" dirty="0" smtClean="0"/>
              <a:t>"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34164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altLang="zh-TW" dirty="0" err="1" smtClean="0"/>
              <a:t>Ans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29839"/>
            <a:ext cx="10515600" cy="54281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dirty="0"/>
              <a:t>bigred@ds168:~$ cat my0413.1.sh 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#!/</a:t>
            </a:r>
            <a:r>
              <a:rPr lang="en-US" altLang="zh-TW" sz="3200" dirty="0"/>
              <a:t>bin/bash</a:t>
            </a:r>
          </a:p>
          <a:p>
            <a:pPr marL="0" indent="0">
              <a:buNone/>
            </a:pPr>
            <a:r>
              <a:rPr lang="en-US" altLang="zh-TW" sz="3200" dirty="0"/>
              <a:t>[ "$USER" != "root" ] &amp;&amp; echo "no root to run" &amp;&amp; exit 1</a:t>
            </a:r>
          </a:p>
          <a:p>
            <a:pPr marL="0" indent="0">
              <a:buNone/>
            </a:pPr>
            <a:r>
              <a:rPr lang="en-US" altLang="zh-TW" sz="3200" dirty="0"/>
              <a:t>source </a:t>
            </a:r>
            <a:r>
              <a:rPr lang="en-US" altLang="zh-TW" sz="3200" dirty="0" err="1"/>
              <a:t>kong.conf</a:t>
            </a: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for </a:t>
            </a:r>
            <a:r>
              <a:rPr lang="en-US" altLang="zh-TW" sz="3600" dirty="0"/>
              <a:t>un </a:t>
            </a:r>
            <a:r>
              <a:rPr lang="en-US" altLang="zh-TW" sz="3600" dirty="0">
                <a:solidFill>
                  <a:srgbClr val="FF0000"/>
                </a:solidFill>
              </a:rPr>
              <a:t>in $PROJECT_USER_NAME</a:t>
            </a:r>
          </a:p>
          <a:p>
            <a:pPr marL="0" indent="0">
              <a:buNone/>
            </a:pPr>
            <a:r>
              <a:rPr lang="en-US" altLang="zh-TW" sz="3600" dirty="0"/>
              <a:t>do</a:t>
            </a:r>
          </a:p>
          <a:p>
            <a:pPr marL="0" indent="0">
              <a:buNone/>
            </a:pPr>
            <a:r>
              <a:rPr lang="en-US" altLang="zh-TW" sz="3600" dirty="0" err="1"/>
              <a:t>useradd</a:t>
            </a:r>
            <a:r>
              <a:rPr lang="en-US" altLang="zh-TW" sz="3600" dirty="0"/>
              <a:t> -m -s /bin/bash $un</a:t>
            </a:r>
          </a:p>
          <a:p>
            <a:pPr marL="0" indent="0">
              <a:buNone/>
            </a:pPr>
            <a:r>
              <a:rPr lang="en-US" altLang="zh-TW" sz="3600" dirty="0"/>
              <a:t>done</a:t>
            </a:r>
          </a:p>
          <a:p>
            <a:pPr marL="0" indent="0">
              <a:buNone/>
            </a:pPr>
            <a:r>
              <a:rPr lang="en-US" altLang="zh-TW" sz="3600" dirty="0"/>
              <a:t>exit 0</a:t>
            </a:r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992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9043" y="356586"/>
            <a:ext cx="8179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cat txt</a:t>
            </a:r>
          </a:p>
          <a:p>
            <a:r>
              <a:rPr lang="en-US" altLang="zh-TW" sz="4400"/>
              <a:t>aaa bbb ccc</a:t>
            </a:r>
          </a:p>
          <a:p>
            <a:r>
              <a:rPr lang="en-US" altLang="zh-TW" sz="4400">
                <a:solidFill>
                  <a:srgbClr val="FF0000"/>
                </a:solidFill>
              </a:rPr>
              <a:t>ddd</a:t>
            </a:r>
          </a:p>
          <a:p>
            <a:r>
              <a:rPr lang="en-US" altLang="zh-TW" sz="4400">
                <a:solidFill>
                  <a:srgbClr val="FF0000"/>
                </a:solidFill>
              </a:rPr>
              <a:t>eee</a:t>
            </a:r>
          </a:p>
          <a:p>
            <a:r>
              <a:rPr lang="en-US" altLang="zh-TW" sz="4400">
                <a:solidFill>
                  <a:srgbClr val="FF0000"/>
                </a:solidFill>
              </a:rPr>
              <a:t>fff</a:t>
            </a:r>
          </a:p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tt=$(cat txt)</a:t>
            </a:r>
          </a:p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echo $tt</a:t>
            </a:r>
          </a:p>
          <a:p>
            <a:r>
              <a:rPr lang="en-US" altLang="zh-TW" sz="4400"/>
              <a:t>aaa bbb ccc </a:t>
            </a:r>
            <a:r>
              <a:rPr lang="en-US" altLang="zh-TW" sz="4400">
                <a:solidFill>
                  <a:srgbClr val="FF0000"/>
                </a:solidFill>
              </a:rPr>
              <a:t>ddd eee fff</a:t>
            </a:r>
            <a:endParaRPr lang="zh-TW" alt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0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83704" y="215927"/>
            <a:ext cx="10528853" cy="6494085"/>
            <a:chOff x="483704" y="215927"/>
            <a:chExt cx="10528853" cy="6494085"/>
          </a:xfrm>
        </p:grpSpPr>
        <p:sp>
          <p:nvSpPr>
            <p:cNvPr id="2" name="矩形 1"/>
            <p:cNvSpPr/>
            <p:nvPr/>
          </p:nvSpPr>
          <p:spPr>
            <a:xfrm>
              <a:off x="5963478" y="573735"/>
              <a:ext cx="5049079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4000">
                  <a:solidFill>
                    <a:srgbClr val="00B050"/>
                  </a:solidFill>
                </a:rPr>
                <a:t>bigred@gw:~$ </a:t>
              </a:r>
              <a:r>
                <a:rPr lang="en-US" altLang="zh-TW" sz="4000"/>
                <a:t>./txt01</a:t>
              </a:r>
            </a:p>
            <a:p>
              <a:r>
                <a:rPr lang="en-US" altLang="zh-TW" sz="4000"/>
                <a:t>aaa</a:t>
              </a:r>
            </a:p>
            <a:p>
              <a:r>
                <a:rPr lang="en-US" altLang="zh-TW" sz="4000"/>
                <a:t>bbb</a:t>
              </a:r>
            </a:p>
            <a:p>
              <a:r>
                <a:rPr lang="en-US" altLang="zh-TW" sz="4000"/>
                <a:t>ccc</a:t>
              </a:r>
            </a:p>
            <a:p>
              <a:r>
                <a:rPr lang="en-US" altLang="zh-TW" sz="4000"/>
                <a:t>ddd</a:t>
              </a:r>
            </a:p>
            <a:p>
              <a:r>
                <a:rPr lang="en-US" altLang="zh-TW" sz="4000"/>
                <a:t>eee</a:t>
              </a:r>
            </a:p>
            <a:p>
              <a:r>
                <a:rPr lang="en-US" altLang="zh-TW" sz="4000"/>
                <a:t>fff</a:t>
              </a:r>
            </a:p>
            <a:p>
              <a:r>
                <a:rPr lang="en-US" altLang="zh-TW" sz="4000" smtClean="0"/>
                <a:t>end</a:t>
              </a:r>
              <a:endParaRPr lang="en-US" altLang="zh-TW" sz="4000"/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483704" y="215927"/>
              <a:ext cx="5072270" cy="6494085"/>
              <a:chOff x="483704" y="215927"/>
              <a:chExt cx="5072270" cy="649408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83704" y="215927"/>
                <a:ext cx="5072270" cy="6494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smtClean="0">
                    <a:solidFill>
                      <a:srgbClr val="00B050"/>
                    </a:solidFill>
                  </a:rPr>
                  <a:t>bigred@gw:~$ </a:t>
                </a:r>
                <a:r>
                  <a:rPr lang="en-US" altLang="zh-TW" sz="3200"/>
                  <a:t>cat txt</a:t>
                </a:r>
              </a:p>
              <a:p>
                <a:r>
                  <a:rPr lang="en-US" altLang="zh-TW" sz="3200"/>
                  <a:t>aaa bbb ccc</a:t>
                </a:r>
              </a:p>
              <a:p>
                <a:r>
                  <a:rPr lang="en-US" altLang="zh-TW" sz="3200"/>
                  <a:t>ddd</a:t>
                </a:r>
              </a:p>
              <a:p>
                <a:r>
                  <a:rPr lang="en-US" altLang="zh-TW" sz="3200"/>
                  <a:t>eee</a:t>
                </a:r>
              </a:p>
              <a:p>
                <a:r>
                  <a:rPr lang="en-US" altLang="zh-TW" sz="3200"/>
                  <a:t>fff</a:t>
                </a:r>
              </a:p>
              <a:p>
                <a:r>
                  <a:rPr lang="en-US" altLang="zh-TW" sz="3200">
                    <a:solidFill>
                      <a:srgbClr val="00B050"/>
                    </a:solidFill>
                  </a:rPr>
                  <a:t>bigred@gw:~$ </a:t>
                </a:r>
                <a:r>
                  <a:rPr lang="en-US" altLang="zh-TW" sz="3200"/>
                  <a:t>cat txt01</a:t>
                </a:r>
              </a:p>
              <a:p>
                <a:r>
                  <a:rPr lang="en-US" altLang="zh-TW" sz="3200"/>
                  <a:t>#!/bin/bash</a:t>
                </a:r>
              </a:p>
              <a:p>
                <a:r>
                  <a:rPr lang="en-US" altLang="zh-TW" sz="3200">
                    <a:solidFill>
                      <a:srgbClr val="FF0000"/>
                    </a:solidFill>
                  </a:rPr>
                  <a:t>tt=$(cat txt)</a:t>
                </a:r>
              </a:p>
              <a:p>
                <a:r>
                  <a:rPr lang="en-US" altLang="zh-TW" sz="3200"/>
                  <a:t>for i in $tt</a:t>
                </a:r>
              </a:p>
              <a:p>
                <a:r>
                  <a:rPr lang="en-US" altLang="zh-TW" sz="3200"/>
                  <a:t>do</a:t>
                </a:r>
              </a:p>
              <a:p>
                <a:r>
                  <a:rPr lang="en-US" altLang="zh-TW" sz="3200"/>
                  <a:t>  echo $i</a:t>
                </a:r>
              </a:p>
              <a:p>
                <a:r>
                  <a:rPr lang="en-US" altLang="zh-TW" sz="3200"/>
                  <a:t>done</a:t>
                </a:r>
              </a:p>
              <a:p>
                <a:r>
                  <a:rPr lang="en-US" altLang="zh-TW" sz="3200"/>
                  <a:t>echo end</a:t>
                </a:r>
                <a:endParaRPr lang="en-US" altLang="zh-TW" sz="320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639957" y="4154557"/>
                <a:ext cx="894521" cy="5764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515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7200" b="1" dirty="0"/>
              <a:t>for </a:t>
            </a:r>
            <a:r>
              <a:rPr lang="en-US" altLang="zh-TW" sz="7200" b="1" dirty="0" err="1"/>
              <a:t>var</a:t>
            </a:r>
            <a:r>
              <a:rPr lang="en-US" altLang="zh-TW" sz="7200" b="1" dirty="0"/>
              <a:t> in list</a:t>
            </a:r>
            <a:endParaRPr lang="zh-TW" altLang="en-US" sz="72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487" y="1928191"/>
            <a:ext cx="6082748" cy="4502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5400" dirty="0"/>
              <a:t>語法如下</a:t>
            </a:r>
            <a:r>
              <a:rPr lang="en-US" altLang="zh-TW" sz="5400" dirty="0"/>
              <a:t>:</a:t>
            </a:r>
            <a:endParaRPr lang="zh-TW" altLang="en-US" sz="5400" dirty="0"/>
          </a:p>
          <a:p>
            <a:pPr marL="0" indent="0">
              <a:buNone/>
            </a:pPr>
            <a:r>
              <a:rPr lang="en-US" altLang="zh-TW" sz="5400">
                <a:solidFill>
                  <a:srgbClr val="FF0000"/>
                </a:solidFill>
              </a:rPr>
              <a:t>for</a:t>
            </a:r>
            <a:r>
              <a:rPr lang="en-US" altLang="zh-TW" sz="5400"/>
              <a:t> </a:t>
            </a:r>
            <a:r>
              <a:rPr lang="zh-TW" altLang="en-US" sz="5400" smtClean="0"/>
              <a:t>變</a:t>
            </a:r>
            <a:r>
              <a:rPr lang="zh-TW" altLang="en-US" sz="5400"/>
              <a:t>數</a:t>
            </a:r>
            <a:r>
              <a:rPr lang="en-US" altLang="zh-TW" sz="5400" smtClean="0"/>
              <a:t> </a:t>
            </a:r>
            <a:r>
              <a:rPr lang="en-US" altLang="zh-TW" sz="5400">
                <a:solidFill>
                  <a:srgbClr val="FF0000"/>
                </a:solidFill>
              </a:rPr>
              <a:t>in</a:t>
            </a:r>
            <a:r>
              <a:rPr lang="en-US" altLang="zh-TW" sz="5400"/>
              <a:t> </a:t>
            </a:r>
            <a:r>
              <a:rPr lang="zh-TW" altLang="en-US" sz="5400" smtClean="0"/>
              <a:t>參數</a:t>
            </a:r>
            <a:endParaRPr lang="en-US" altLang="zh-TW" sz="5400" dirty="0"/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5400" dirty="0"/>
              <a:t>     statements</a:t>
            </a:r>
          </a:p>
          <a:p>
            <a:pPr marL="0" indent="0">
              <a:buNone/>
            </a:pPr>
            <a:r>
              <a:rPr lang="en-US" altLang="zh-TW" sz="5400" dirty="0">
                <a:solidFill>
                  <a:srgbClr val="FF0000"/>
                </a:solidFill>
              </a:rPr>
              <a:t>done</a:t>
            </a:r>
            <a:endParaRPr lang="zh-TW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2105" y="125976"/>
            <a:ext cx="10515600" cy="886899"/>
          </a:xfrm>
        </p:spPr>
        <p:txBody>
          <a:bodyPr/>
          <a:lstStyle/>
          <a:p>
            <a:r>
              <a:rPr lang="en-US" altLang="zh-TW" dirty="0" smtClean="0"/>
              <a:t>$?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507" y="1153551"/>
            <a:ext cx="11006797" cy="5412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$?:</a:t>
            </a:r>
            <a:r>
              <a:rPr lang="zh-TW" altLang="en-US" sz="3600" dirty="0"/>
              <a:t>系統特殊變數 </a:t>
            </a:r>
            <a:r>
              <a:rPr lang="en-US" altLang="zh-TW" sz="3600" dirty="0" smtClean="0"/>
              <a:t>;</a:t>
            </a:r>
            <a:r>
              <a:rPr lang="zh-TW" altLang="en-US" sz="3600" dirty="0" smtClean="0"/>
              <a:t>傳回上一</a:t>
            </a:r>
            <a:r>
              <a:rPr lang="zh-TW" altLang="en-US" sz="3600" dirty="0"/>
              <a:t>條命令執行後返回的狀態，</a:t>
            </a:r>
          </a:p>
          <a:p>
            <a:pPr marL="0" indent="0">
              <a:buNone/>
            </a:pPr>
            <a:r>
              <a:rPr lang="zh-TW" altLang="en-US" sz="3600" dirty="0"/>
              <a:t>當返回值</a:t>
            </a:r>
          </a:p>
          <a:p>
            <a:pPr marL="0" indent="0">
              <a:buNone/>
            </a:pPr>
            <a:r>
              <a:rPr lang="zh-TW" altLang="en-US" sz="3600" dirty="0"/>
              <a:t>為</a:t>
            </a:r>
            <a:r>
              <a:rPr lang="en-US" altLang="zh-TW" sz="3600" dirty="0"/>
              <a:t>0</a:t>
            </a:r>
            <a:r>
              <a:rPr lang="zh-TW" altLang="en-US" sz="3600" dirty="0"/>
              <a:t>：表執行正常</a:t>
            </a:r>
            <a:r>
              <a:rPr lang="en-US" altLang="zh-TW" sz="3600" dirty="0"/>
              <a:t>(</a:t>
            </a:r>
            <a:r>
              <a:rPr lang="zh-TW" altLang="en-US" sz="3600" dirty="0"/>
              <a:t>成功</a:t>
            </a:r>
            <a:r>
              <a:rPr lang="en-US" altLang="zh-TW" sz="3600" dirty="0"/>
              <a:t>)</a:t>
            </a:r>
            <a:r>
              <a:rPr lang="zh-TW" altLang="en-US" sz="3600" dirty="0"/>
              <a:t>，</a:t>
            </a:r>
          </a:p>
          <a:p>
            <a:pPr marL="0" indent="0">
              <a:buNone/>
            </a:pPr>
            <a:r>
              <a:rPr lang="zh-TW" altLang="en-US" sz="3600" dirty="0"/>
              <a:t>非</a:t>
            </a:r>
            <a:r>
              <a:rPr lang="en-US" altLang="zh-TW" sz="3600" dirty="0"/>
              <a:t>0</a:t>
            </a:r>
            <a:r>
              <a:rPr lang="zh-TW" altLang="en-US" sz="3600" dirty="0"/>
              <a:t>：執行異常或出錯</a:t>
            </a:r>
            <a:br>
              <a:rPr lang="zh-TW" altLang="en-US" sz="3600" dirty="0"/>
            </a:br>
            <a:r>
              <a:rPr lang="zh-TW" altLang="en-US" sz="3600" dirty="0"/>
              <a:t>            </a:t>
            </a:r>
          </a:p>
          <a:p>
            <a:r>
              <a:rPr lang="zh-TW" altLang="en-US" sz="3600" dirty="0"/>
              <a:t>程式執行，可能有兩類返回值：</a:t>
            </a:r>
          </a:p>
          <a:p>
            <a:pPr marL="0" indent="0">
              <a:buNone/>
            </a:pPr>
            <a:r>
              <a:rPr lang="en-US" altLang="zh-TW" sz="3600" dirty="0"/>
              <a:t>》0</a:t>
            </a:r>
            <a:r>
              <a:rPr lang="zh-TW" altLang="en-US" sz="3600" dirty="0"/>
              <a:t>：正確執行</a:t>
            </a:r>
          </a:p>
          <a:p>
            <a:pPr marL="0" indent="0">
              <a:buNone/>
            </a:pPr>
            <a:r>
              <a:rPr lang="en-US" altLang="zh-TW" sz="3600" dirty="0"/>
              <a:t>》1~255</a:t>
            </a:r>
            <a:r>
              <a:rPr lang="zh-TW" altLang="en-US" sz="3600" dirty="0"/>
              <a:t>：錯誤執行。</a:t>
            </a:r>
          </a:p>
          <a:p>
            <a:pPr marL="0" indent="0">
              <a:buNone/>
            </a:pPr>
            <a:r>
              <a:rPr lang="zh-TW" altLang="en-US" sz="3600" dirty="0"/>
              <a:t>其中</a:t>
            </a:r>
            <a:r>
              <a:rPr lang="en-US" altLang="zh-TW" sz="3600" dirty="0"/>
              <a:t>1,2,127 </a:t>
            </a:r>
            <a:r>
              <a:rPr lang="zh-TW" altLang="en-US" sz="3600" dirty="0"/>
              <a:t>是系統預留錯誤程式碼</a:t>
            </a:r>
            <a:r>
              <a:rPr lang="en-US" altLang="zh-TW" sz="3600" dirty="0"/>
              <a:t>,</a:t>
            </a:r>
            <a:r>
              <a:rPr lang="zh-TW" altLang="en-US" sz="3600" dirty="0"/>
              <a:t>可自行使用 </a:t>
            </a:r>
          </a:p>
        </p:txBody>
      </p:sp>
    </p:spTree>
    <p:extLst>
      <p:ext uri="{BB962C8B-B14F-4D97-AF65-F5344CB8AC3E}">
        <p14:creationId xmlns:p14="http://schemas.microsoft.com/office/powerpoint/2010/main" val="8456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683" y="431449"/>
            <a:ext cx="6236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dirty="0">
                <a:solidFill>
                  <a:srgbClr val="0000FF"/>
                </a:solidFill>
                <a:latin typeface="Verdana"/>
                <a:ea typeface="Verdana"/>
                <a:sym typeface="Verdana"/>
              </a:rPr>
              <a:t>$</a:t>
            </a:r>
            <a:r>
              <a:rPr lang="en-US" altLang="zh-TW" sz="2800" dirty="0">
                <a:solidFill>
                  <a:srgbClr val="C00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zh-TW" sz="2800" dirty="0" err="1">
                <a:latin typeface="Verdana"/>
                <a:ea typeface="Verdana"/>
                <a:sym typeface="Verdana"/>
              </a:rPr>
              <a:t>myscript</a:t>
            </a:r>
            <a:r>
              <a:rPr lang="en-US" altLang="zh-TW" sz="2800" dirty="0">
                <a:latin typeface="Verdana"/>
                <a:ea typeface="Verdana"/>
                <a:sym typeface="Verdana"/>
              </a:rPr>
              <a:t> opt1 opt2 opt3 opt4 </a:t>
            </a:r>
          </a:p>
          <a:p>
            <a:pPr defTabSz="342900">
              <a:defRPr sz="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2800" dirty="0">
                <a:solidFill>
                  <a:srgbClr val="C00000"/>
                </a:solidFill>
                <a:latin typeface="Verdana"/>
                <a:sym typeface="Verdana"/>
              </a:rPr>
              <a:t>　　　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$0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　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$1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 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$2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 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$3 </a:t>
            </a:r>
            <a:r>
              <a:rPr lang="zh-TW" altLang="en-US" sz="2800" dirty="0">
                <a:solidFill>
                  <a:srgbClr val="FF0000"/>
                </a:solidFill>
                <a:latin typeface="Verdana"/>
                <a:sym typeface="Verdana"/>
              </a:rPr>
              <a:t>　</a:t>
            </a:r>
            <a:r>
              <a:rPr lang="en-US" altLang="zh-TW" sz="2800" dirty="0">
                <a:solidFill>
                  <a:srgbClr val="FF0000"/>
                </a:solidFill>
                <a:latin typeface="Verdana"/>
                <a:ea typeface="Verdana"/>
                <a:sym typeface="Verdana"/>
              </a:rPr>
              <a:t>$4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035997" y="1496742"/>
            <a:ext cx="8877168" cy="48090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$0 : myscript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亦即是 </a:t>
            </a: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script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的檔名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$1 : </a:t>
            </a: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opt1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亦即是第一個附加的參數 </a:t>
            </a: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(</a:t>
            </a: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parameter)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$2 : opt2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$3 : opt3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$#  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程式名後面的總共有多少個參數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$@   </a:t>
            </a: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將所有的參數全部都輸出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zh-TW" altLang="en-US" sz="2800" b="1" dirty="0">
                <a:solidFill>
                  <a:srgbClr val="1409A7"/>
                </a:solidFill>
                <a:latin typeface="Verdana"/>
              </a:rPr>
              <a:t>例</a:t>
            </a:r>
            <a:r>
              <a:rPr lang="en-U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:</a:t>
            </a:r>
            <a:endParaRPr lang="zh-TW" altLang="en-US" sz="2800" b="1" dirty="0">
              <a:solidFill>
                <a:srgbClr val="1409A7"/>
              </a:solidFill>
              <a:latin typeface="Verdana"/>
            </a:endParaRP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$0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$1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$#   </a:t>
            </a:r>
          </a:p>
          <a:p>
            <a:pPr defTabSz="685800"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es-ES" altLang="zh-TW" sz="2800" b="1" dirty="0">
                <a:solidFill>
                  <a:srgbClr val="1409A7"/>
                </a:solidFill>
                <a:latin typeface="Verdana"/>
                <a:ea typeface="Verdana"/>
              </a:rPr>
              <a:t>echo $@</a:t>
            </a:r>
          </a:p>
        </p:txBody>
      </p:sp>
    </p:spTree>
    <p:extLst>
      <p:ext uri="{BB962C8B-B14F-4D97-AF65-F5344CB8AC3E}">
        <p14:creationId xmlns:p14="http://schemas.microsoft.com/office/powerpoint/2010/main" val="10535936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11222</Words>
  <Application>Microsoft Office PowerPoint</Application>
  <PresentationFormat>寬螢幕</PresentationFormat>
  <Paragraphs>1283</Paragraphs>
  <Slides>43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6" baseType="lpstr">
      <vt:lpstr>Microsoft Yahei</vt:lpstr>
      <vt:lpstr>Source Sans Pro</vt:lpstr>
      <vt:lpstr>新細明體</vt:lpstr>
      <vt:lpstr>標楷體</vt:lpstr>
      <vt:lpstr>Arial</vt:lpstr>
      <vt:lpstr>Arial Narrow</vt:lpstr>
      <vt:lpstr>Calibri</vt:lpstr>
      <vt:lpstr>Calibri Light</vt:lpstr>
      <vt:lpstr>Consolas</vt:lpstr>
      <vt:lpstr>Georgia</vt:lpstr>
      <vt:lpstr>Times New Roman</vt:lpstr>
      <vt:lpstr>Verdana</vt:lpstr>
      <vt:lpstr>Office 佈景主題</vt:lpstr>
      <vt:lpstr>for var in list</vt:lpstr>
      <vt:lpstr>PowerPoint 簡報</vt:lpstr>
      <vt:lpstr>操作</vt:lpstr>
      <vt:lpstr>PowerPoint 簡報</vt:lpstr>
      <vt:lpstr>PowerPoint 簡報</vt:lpstr>
      <vt:lpstr>PowerPoint 簡報</vt:lpstr>
      <vt:lpstr>for var in list</vt:lpstr>
      <vt:lpstr>$?</vt:lpstr>
      <vt:lpstr>PowerPoint 簡報</vt:lpstr>
      <vt:lpstr>程式範例 - myarg.sh </vt:lpstr>
      <vt:lpstr>程式範例 - myfor.sh </vt:lpstr>
      <vt:lpstr>改成參數的寫法</vt:lpstr>
      <vt:lpstr>PowerPoint 簡報</vt:lpstr>
      <vt:lpstr>PowerPoint 簡報</vt:lpstr>
      <vt:lpstr>PowerPoint 簡報</vt:lpstr>
      <vt:lpstr>練習：寫支程式將參數加總</vt:lpstr>
      <vt:lpstr>PowerPoint 簡報</vt:lpstr>
      <vt:lpstr>PowerPoint 簡報</vt:lpstr>
      <vt:lpstr>PowerPoint 簡報</vt:lpstr>
      <vt:lpstr>PowerPoint 簡報</vt:lpstr>
      <vt:lpstr>程式範例 - mydir.sh </vt:lpstr>
      <vt:lpstr>練習:mypopulation.sh 執行程式沒有參數 就跳出 mypopulation y1 y2 y3</vt:lpstr>
      <vt:lpstr>PowerPoint 簡報</vt:lpstr>
      <vt:lpstr>PowerPoint 簡報</vt:lpstr>
      <vt:lpstr>source命令</vt:lpstr>
      <vt:lpstr>PowerPoint 簡報</vt:lpstr>
      <vt:lpstr>export:將自定義變數設定為系統環境變數(當前shell中有效)</vt:lpstr>
      <vt:lpstr>區域變數</vt:lpstr>
      <vt:lpstr>Test與test1各自相同變數a1與a2</vt:lpstr>
      <vt:lpstr>副程式</vt:lpstr>
      <vt:lpstr>宣告a1為系統變數</vt:lpstr>
      <vt:lpstr>Test內的a1變數,傳到test1； a1變數,傳到test</vt:lpstr>
      <vt:lpstr>export命令</vt:lpstr>
      <vt:lpstr>協同作業設定檔</vt:lpstr>
      <vt:lpstr>協同作業設定檔</vt:lpstr>
      <vt:lpstr>操作</vt:lpstr>
      <vt:lpstr>操作</vt:lpstr>
      <vt:lpstr>環境變數簡介</vt:lpstr>
      <vt:lpstr>操作</vt:lpstr>
      <vt:lpstr>PowerPoint 簡報</vt:lpstr>
      <vt:lpstr>Ans:</vt:lpstr>
      <vt:lpstr>練習</vt:lpstr>
      <vt:lpstr>Ans: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var in list</dc:title>
  <dc:creator>yangcc</dc:creator>
  <cp:lastModifiedBy>yangcc</cp:lastModifiedBy>
  <cp:revision>43</cp:revision>
  <dcterms:created xsi:type="dcterms:W3CDTF">2020-11-18T16:40:34Z</dcterms:created>
  <dcterms:modified xsi:type="dcterms:W3CDTF">2020-11-19T21:01:13Z</dcterms:modified>
</cp:coreProperties>
</file>