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58" r:id="rId5"/>
    <p:sldId id="260" r:id="rId6"/>
    <p:sldId id="268" r:id="rId7"/>
    <p:sldId id="264" r:id="rId8"/>
    <p:sldId id="265" r:id="rId9"/>
    <p:sldId id="263" r:id="rId10"/>
    <p:sldId id="266" r:id="rId11"/>
    <p:sldId id="262" r:id="rId12"/>
    <p:sldId id="259" r:id="rId13"/>
    <p:sldId id="270" r:id="rId14"/>
    <p:sldId id="269"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685" autoAdjust="0"/>
  </p:normalViewPr>
  <p:slideViewPr>
    <p:cSldViewPr snapToGrid="0">
      <p:cViewPr varScale="1">
        <p:scale>
          <a:sx n="41" d="100"/>
          <a:sy n="41" d="100"/>
        </p:scale>
        <p:origin x="1183"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FC91D-112F-4A50-BEFF-FA66EB512A94}" type="datetimeFigureOut">
              <a:rPr lang="zh-TW" altLang="en-US" smtClean="0"/>
              <a:t>2020/11/21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8A7DB-04A4-4EC5-87BA-B44D044C9402}" type="slidenum">
              <a:rPr lang="zh-TW" altLang="en-US" smtClean="0"/>
              <a:t>‹#›</a:t>
            </a:fld>
            <a:endParaRPr lang="zh-TW" altLang="en-US"/>
          </a:p>
        </p:txBody>
      </p:sp>
    </p:spTree>
    <p:extLst>
      <p:ext uri="{BB962C8B-B14F-4D97-AF65-F5344CB8AC3E}">
        <p14:creationId xmlns:p14="http://schemas.microsoft.com/office/powerpoint/2010/main" val="233771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kknews.cc/code/xqxznmr.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kknews.cc/code/avkv5vg.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gnu.org/" TargetMode="External"/><Relationship Id="rId7" Type="http://schemas.openxmlformats.org/officeDocument/2006/relationships/hyperlink" Target="http://www.tux.org/lk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ww.kerneltraffic.org/kernel-traffic/index.html" TargetMode="External"/><Relationship Id="rId5" Type="http://schemas.openxmlformats.org/officeDocument/2006/relationships/hyperlink" Target="http://www.li.org/linuxhistory.php" TargetMode="External"/><Relationship Id="rId4" Type="http://schemas.openxmlformats.org/officeDocument/2006/relationships/hyperlink" Target="http://www.kernel.or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kknews.cc/code/avkv5vg.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kknews.cc/code/avkv5vg.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cnblogs.com/douJiangYouTiao888/p/6474035.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smtClean="0">
                <a:solidFill>
                  <a:schemeClr val="tx1"/>
                </a:solidFill>
                <a:effectLst/>
                <a:latin typeface="+mn-lt"/>
                <a:ea typeface="+mn-ea"/>
                <a:cs typeface="+mn-cs"/>
              </a:rPr>
              <a:t>因為對於諸如 </a:t>
            </a:r>
            <a:r>
              <a:rPr lang="en-US" altLang="zh-TW" sz="1200" b="0" i="0" kern="1200" smtClean="0">
                <a:solidFill>
                  <a:schemeClr val="tx1"/>
                </a:solidFill>
                <a:effectLst/>
                <a:latin typeface="+mn-lt"/>
                <a:ea typeface="+mn-ea"/>
                <a:cs typeface="+mn-cs"/>
              </a:rPr>
              <a:t>RHEL</a:t>
            </a:r>
            <a:r>
              <a:rPr lang="zh-TW" altLang="en-US" sz="1200" b="0" i="0" kern="1200" smtClean="0">
                <a:solidFill>
                  <a:schemeClr val="tx1"/>
                </a:solidFill>
                <a:effectLst/>
                <a:latin typeface="+mn-lt"/>
                <a:ea typeface="+mn-ea"/>
                <a:cs typeface="+mn-cs"/>
              </a:rPr>
              <a:t>、</a:t>
            </a:r>
            <a:r>
              <a:rPr lang="en-US" altLang="zh-TW" sz="1200" b="0" i="0" kern="1200" smtClean="0">
                <a:solidFill>
                  <a:schemeClr val="tx1"/>
                </a:solidFill>
                <a:effectLst/>
                <a:latin typeface="+mn-lt"/>
                <a:ea typeface="+mn-ea"/>
                <a:cs typeface="+mn-cs"/>
              </a:rPr>
              <a:t>Debian</a:t>
            </a:r>
            <a:r>
              <a:rPr lang="zh-TW" altLang="en-US" sz="1200" b="0" i="0" kern="1200" smtClean="0">
                <a:solidFill>
                  <a:schemeClr val="tx1"/>
                </a:solidFill>
                <a:effectLst/>
                <a:latin typeface="+mn-lt"/>
                <a:ea typeface="+mn-ea"/>
                <a:cs typeface="+mn-cs"/>
              </a:rPr>
              <a:t>、</a:t>
            </a:r>
            <a:r>
              <a:rPr lang="en-US" altLang="zh-TW" sz="1200" b="0" i="0" kern="1200" smtClean="0">
                <a:solidFill>
                  <a:schemeClr val="tx1"/>
                </a:solidFill>
                <a:effectLst/>
                <a:latin typeface="+mn-lt"/>
                <a:ea typeface="+mn-ea"/>
                <a:cs typeface="+mn-cs"/>
              </a:rPr>
              <a:t>openSUSE</a:t>
            </a:r>
            <a:r>
              <a:rPr lang="zh-TW" altLang="en-US" sz="1200" b="0" i="0" kern="1200" smtClean="0">
                <a:solidFill>
                  <a:schemeClr val="tx1"/>
                </a:solidFill>
                <a:effectLst/>
                <a:latin typeface="+mn-lt"/>
                <a:ea typeface="+mn-ea"/>
                <a:cs typeface="+mn-cs"/>
              </a:rPr>
              <a:t>、</a:t>
            </a:r>
            <a:r>
              <a:rPr lang="en-US" altLang="zh-TW" sz="1200" b="0" i="0" kern="1200" smtClean="0">
                <a:solidFill>
                  <a:schemeClr val="tx1"/>
                </a:solidFill>
                <a:effectLst/>
                <a:latin typeface="+mn-lt"/>
                <a:ea typeface="+mn-ea"/>
                <a:cs typeface="+mn-cs"/>
              </a:rPr>
              <a:t>Arch Linux </a:t>
            </a:r>
            <a:r>
              <a:rPr lang="zh-TW" altLang="en-US" sz="1200" b="0" i="0" kern="1200" smtClean="0">
                <a:solidFill>
                  <a:schemeClr val="tx1"/>
                </a:solidFill>
                <a:effectLst/>
                <a:latin typeface="+mn-lt"/>
                <a:ea typeface="+mn-ea"/>
                <a:cs typeface="+mn-cs"/>
              </a:rPr>
              <a:t>這幾種主流發行版來說，它們各自擁有不同的包管理器來管理系統上的軟體包，如果不知道所使用的是哪一個發行版的系統，在軟體包安裝的時候就會無從下手，而且由於大多數發行版都是用 </a:t>
            </a:r>
            <a:r>
              <a:rPr lang="en-US" altLang="zh-TW" sz="1200" b="0" i="0" kern="1200" smtClean="0">
                <a:solidFill>
                  <a:schemeClr val="tx1"/>
                </a:solidFill>
                <a:effectLst/>
                <a:latin typeface="+mn-lt"/>
                <a:ea typeface="+mn-ea"/>
                <a:cs typeface="+mn-cs"/>
              </a:rPr>
              <a:t>systemd </a:t>
            </a:r>
            <a:r>
              <a:rPr lang="zh-TW" altLang="en-US" sz="1200" b="0" i="0" kern="1200" smtClean="0">
                <a:solidFill>
                  <a:schemeClr val="tx1"/>
                </a:solidFill>
                <a:effectLst/>
                <a:latin typeface="+mn-lt"/>
                <a:ea typeface="+mn-ea"/>
                <a:cs typeface="+mn-cs"/>
              </a:rPr>
              <a:t>命令而不是 </a:t>
            </a:r>
            <a:r>
              <a:rPr lang="en-US" altLang="zh-TW" sz="1200" b="0" i="0" kern="1200" smtClean="0">
                <a:solidFill>
                  <a:schemeClr val="tx1"/>
                </a:solidFill>
                <a:effectLst/>
                <a:latin typeface="+mn-lt"/>
                <a:ea typeface="+mn-ea"/>
                <a:cs typeface="+mn-cs"/>
              </a:rPr>
              <a:t>SysVinit </a:t>
            </a:r>
            <a:r>
              <a:rPr lang="zh-TW" altLang="en-US" sz="1200" b="0" i="0" kern="1200" smtClean="0">
                <a:solidFill>
                  <a:schemeClr val="tx1"/>
                </a:solidFill>
                <a:effectLst/>
                <a:latin typeface="+mn-lt"/>
                <a:ea typeface="+mn-ea"/>
                <a:cs typeface="+mn-cs"/>
              </a:rPr>
              <a:t>腳本，在重啟服務的時候也難以執行正確的命令。</a:t>
            </a:r>
            <a:r>
              <a:rPr lang="zh-TW" altLang="en-US" smtClean="0"/>
              <a:t/>
            </a:r>
            <a:br>
              <a:rPr lang="zh-TW" altLang="en-US" smtClean="0"/>
            </a:br>
            <a:r>
              <a:rPr lang="zh-TW" altLang="en-US" smtClean="0"/>
              <a:t/>
            </a:r>
            <a:br>
              <a:rPr lang="zh-TW" altLang="en-US" smtClean="0"/>
            </a:br>
            <a:r>
              <a:rPr lang="zh-TW" altLang="en-US" sz="1200" b="0" i="0" kern="1200" smtClean="0">
                <a:solidFill>
                  <a:schemeClr val="tx1"/>
                </a:solidFill>
                <a:effectLst/>
                <a:latin typeface="+mn-lt"/>
                <a:ea typeface="+mn-ea"/>
                <a:cs typeface="+mn-cs"/>
              </a:rPr>
              <a:t>原文網址：</a:t>
            </a:r>
            <a:r>
              <a:rPr lang="en-US" altLang="zh-TW" sz="1200" b="0" i="0" u="none" strike="noStrike" kern="1200" smtClean="0">
                <a:solidFill>
                  <a:schemeClr val="tx1"/>
                </a:solidFill>
                <a:effectLst/>
                <a:latin typeface="+mn-lt"/>
                <a:ea typeface="+mn-ea"/>
                <a:cs typeface="+mn-cs"/>
                <a:hlinkClick r:id="rId3"/>
              </a:rPr>
              <a:t>https://kknews.cc/code/xqxznmr.html</a:t>
            </a:r>
            <a:endParaRPr lang="zh-TW" altLang="en-US"/>
          </a:p>
        </p:txBody>
      </p:sp>
      <p:sp>
        <p:nvSpPr>
          <p:cNvPr id="4" name="投影片編號版面配置區 3"/>
          <p:cNvSpPr>
            <a:spLocks noGrp="1"/>
          </p:cNvSpPr>
          <p:nvPr>
            <p:ph type="sldNum" sz="quarter" idx="10"/>
          </p:nvPr>
        </p:nvSpPr>
        <p:spPr/>
        <p:txBody>
          <a:bodyPr/>
          <a:lstStyle/>
          <a:p>
            <a:fld id="{5588A7DB-04A4-4EC5-87BA-B44D044C9402}" type="slidenum">
              <a:rPr lang="zh-TW" altLang="en-US" smtClean="0"/>
              <a:t>2</a:t>
            </a:fld>
            <a:endParaRPr lang="zh-TW" altLang="en-US"/>
          </a:p>
        </p:txBody>
      </p:sp>
    </p:spTree>
    <p:extLst>
      <p:ext uri="{BB962C8B-B14F-4D97-AF65-F5344CB8AC3E}">
        <p14:creationId xmlns:p14="http://schemas.microsoft.com/office/powerpoint/2010/main" val="1734922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https://www.cnblogs.com/douJiangYouTiao888/p/6474035.html</a:t>
            </a:r>
          </a:p>
          <a:p>
            <a:r>
              <a:rPr lang="en-US" altLang="zh-TW" sz="1200" b="0" i="0" kern="1200" smtClean="0">
                <a:solidFill>
                  <a:schemeClr val="tx1"/>
                </a:solidFill>
                <a:effectLst/>
                <a:latin typeface="+mn-lt"/>
                <a:ea typeface="+mn-ea"/>
                <a:cs typeface="+mn-cs"/>
              </a:rPr>
              <a:t>uname --kernel-name --kernel-release --machine</a:t>
            </a:r>
            <a:r>
              <a:rPr lang="en-US" altLang="zh-TW" smtClean="0"/>
              <a:t/>
            </a:r>
            <a:br>
              <a:rPr lang="en-US" altLang="zh-TW" smtClean="0"/>
            </a:br>
            <a:r>
              <a:rPr lang="en-US" altLang="zh-TW" smtClean="0"/>
              <a:t/>
            </a:r>
            <a:br>
              <a:rPr lang="en-US" altLang="zh-TW" smtClean="0"/>
            </a:br>
            <a:r>
              <a:rPr lang="zh-TW" altLang="en-US" sz="1200" b="0" i="0" kern="1200" smtClean="0">
                <a:solidFill>
                  <a:schemeClr val="tx1"/>
                </a:solidFill>
                <a:effectLst/>
                <a:latin typeface="+mn-lt"/>
                <a:ea typeface="+mn-ea"/>
                <a:cs typeface="+mn-cs"/>
              </a:rPr>
              <a:t>原文網址：</a:t>
            </a:r>
            <a:r>
              <a:rPr lang="en-US" altLang="zh-TW" sz="1200" b="0" i="0" u="none" strike="noStrike" kern="1200" smtClean="0">
                <a:solidFill>
                  <a:schemeClr val="tx1"/>
                </a:solidFill>
                <a:effectLst/>
                <a:latin typeface="+mn-lt"/>
                <a:ea typeface="+mn-ea"/>
                <a:cs typeface="+mn-cs"/>
                <a:hlinkClick r:id="rId3"/>
              </a:rPr>
              <a:t>https://kknews.cc/code/avkv5vg.html</a:t>
            </a:r>
            <a:endParaRPr lang="en-US" altLang="zh-TW" smtClean="0"/>
          </a:p>
          <a:p>
            <a:r>
              <a:rPr lang="zh-TW" altLang="en-US" smtClean="0"/>
              <a:t>原文網址：</a:t>
            </a:r>
            <a:r>
              <a:rPr lang="en-US" altLang="zh-TW" smtClean="0"/>
              <a:t>https://kknews.cc/code/avkv5vg.html</a:t>
            </a:r>
          </a:p>
          <a:p>
            <a:endParaRPr lang="en-US" altLang="zh-TW" smtClean="0"/>
          </a:p>
          <a:p>
            <a:endParaRPr lang="zh-TW" altLang="en-US"/>
          </a:p>
        </p:txBody>
      </p:sp>
      <p:sp>
        <p:nvSpPr>
          <p:cNvPr id="4" name="投影片編號版面配置區 3"/>
          <p:cNvSpPr>
            <a:spLocks noGrp="1"/>
          </p:cNvSpPr>
          <p:nvPr>
            <p:ph type="sldNum" sz="quarter" idx="10"/>
          </p:nvPr>
        </p:nvSpPr>
        <p:spPr/>
        <p:txBody>
          <a:bodyPr/>
          <a:lstStyle/>
          <a:p>
            <a:fld id="{5588A7DB-04A4-4EC5-87BA-B44D044C9402}" type="slidenum">
              <a:rPr lang="zh-TW" altLang="en-US" smtClean="0"/>
              <a:t>3</a:t>
            </a:fld>
            <a:endParaRPr lang="zh-TW" altLang="en-US"/>
          </a:p>
        </p:txBody>
      </p:sp>
    </p:spTree>
    <p:extLst>
      <p:ext uri="{BB962C8B-B14F-4D97-AF65-F5344CB8AC3E}">
        <p14:creationId xmlns:p14="http://schemas.microsoft.com/office/powerpoint/2010/main" val="2705965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====bigred@gw:~$ man uname</a:t>
            </a:r>
          </a:p>
          <a:p>
            <a:endParaRPr lang="en-US" altLang="zh-TW" smtClean="0"/>
          </a:p>
          <a:p>
            <a:endParaRPr lang="en-US" altLang="zh-TW" smtClean="0"/>
          </a:p>
          <a:p>
            <a:r>
              <a:rPr lang="en-US" altLang="zh-TW" smtClean="0"/>
              <a:t>NAME</a:t>
            </a:r>
          </a:p>
          <a:p>
            <a:r>
              <a:rPr lang="en-US" altLang="zh-TW" smtClean="0"/>
              <a:t>       uname - print system information</a:t>
            </a:r>
          </a:p>
          <a:p>
            <a:endParaRPr lang="en-US" altLang="zh-TW" smtClean="0"/>
          </a:p>
          <a:p>
            <a:r>
              <a:rPr lang="en-US" altLang="zh-TW" smtClean="0"/>
              <a:t>SYNOPSIS</a:t>
            </a:r>
          </a:p>
          <a:p>
            <a:r>
              <a:rPr lang="en-US" altLang="zh-TW" smtClean="0"/>
              <a:t>       uname [OPTION]...</a:t>
            </a:r>
          </a:p>
          <a:p>
            <a:endParaRPr lang="en-US" altLang="zh-TW" smtClean="0"/>
          </a:p>
          <a:p>
            <a:r>
              <a:rPr lang="en-US" altLang="zh-TW" smtClean="0"/>
              <a:t>DESCRIPTION</a:t>
            </a:r>
          </a:p>
          <a:p>
            <a:r>
              <a:rPr lang="en-US" altLang="zh-TW" smtClean="0"/>
              <a:t>       Print certain system information.  With no OPTION, same as -s.</a:t>
            </a:r>
          </a:p>
          <a:p>
            <a:endParaRPr lang="en-US" altLang="zh-TW" smtClean="0"/>
          </a:p>
          <a:p>
            <a:r>
              <a:rPr lang="en-US" altLang="zh-TW" smtClean="0"/>
              <a:t>       -a, --all</a:t>
            </a:r>
          </a:p>
          <a:p>
            <a:r>
              <a:rPr lang="en-US" altLang="zh-TW" smtClean="0"/>
              <a:t>              print all information, in the following order, except omit -p and -i</a:t>
            </a:r>
          </a:p>
          <a:p>
            <a:r>
              <a:rPr lang="en-US" altLang="zh-TW" smtClean="0"/>
              <a:t>              if unknown:</a:t>
            </a:r>
          </a:p>
          <a:p>
            <a:endParaRPr lang="en-US" altLang="zh-TW" smtClean="0"/>
          </a:p>
          <a:p>
            <a:r>
              <a:rPr lang="en-US" altLang="zh-TW" smtClean="0"/>
              <a:t>       -s, --kernel-name</a:t>
            </a:r>
          </a:p>
          <a:p>
            <a:r>
              <a:rPr lang="en-US" altLang="zh-TW" smtClean="0"/>
              <a:t>              print the kernel name</a:t>
            </a:r>
          </a:p>
          <a:p>
            <a:endParaRPr lang="en-US" altLang="zh-TW" smtClean="0"/>
          </a:p>
          <a:p>
            <a:r>
              <a:rPr lang="en-US" altLang="zh-TW" smtClean="0"/>
              <a:t>       -n, --nodename</a:t>
            </a:r>
          </a:p>
          <a:p>
            <a:r>
              <a:rPr lang="en-US" altLang="zh-TW" smtClean="0"/>
              <a:t>              print the network node hostname</a:t>
            </a:r>
          </a:p>
          <a:p>
            <a:endParaRPr lang="en-US" altLang="zh-TW" smtClean="0"/>
          </a:p>
          <a:p>
            <a:r>
              <a:rPr lang="en-US" altLang="zh-TW" smtClean="0"/>
              <a:t>       -r, --kernel-release</a:t>
            </a:r>
          </a:p>
          <a:p>
            <a:endParaRPr lang="en-US" altLang="zh-TW" smtClean="0"/>
          </a:p>
          <a:p>
            <a:r>
              <a:rPr lang="en-US" altLang="zh-TW" smtClean="0"/>
              <a:t>====</a:t>
            </a:r>
          </a:p>
          <a:p>
            <a:endParaRPr lang="zh-TW" altLang="en-US"/>
          </a:p>
        </p:txBody>
      </p:sp>
      <p:sp>
        <p:nvSpPr>
          <p:cNvPr id="4" name="投影片編號版面配置區 3"/>
          <p:cNvSpPr>
            <a:spLocks noGrp="1"/>
          </p:cNvSpPr>
          <p:nvPr>
            <p:ph type="sldNum" sz="quarter" idx="10"/>
          </p:nvPr>
        </p:nvSpPr>
        <p:spPr/>
        <p:txBody>
          <a:bodyPr/>
          <a:lstStyle/>
          <a:p>
            <a:fld id="{5588A7DB-04A4-4EC5-87BA-B44D044C9402}" type="slidenum">
              <a:rPr lang="zh-TW" altLang="en-US" smtClean="0"/>
              <a:t>4</a:t>
            </a:fld>
            <a:endParaRPr lang="zh-TW" altLang="en-US"/>
          </a:p>
        </p:txBody>
      </p:sp>
    </p:spTree>
    <p:extLst>
      <p:ext uri="{BB962C8B-B14F-4D97-AF65-F5344CB8AC3E}">
        <p14:creationId xmlns:p14="http://schemas.microsoft.com/office/powerpoint/2010/main" val="1591776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smtClean="0">
                <a:solidFill>
                  <a:schemeClr val="tx1"/>
                </a:solidFill>
                <a:effectLst/>
                <a:latin typeface="+mn-lt"/>
                <a:ea typeface="+mn-ea"/>
                <a:cs typeface="+mn-cs"/>
              </a:rPr>
              <a:t>&gt;&gt;&gt;</a:t>
            </a:r>
          </a:p>
          <a:p>
            <a:r>
              <a:rPr lang="en-US" altLang="zh-TW" sz="1200" b="1" i="0" kern="1200" smtClean="0">
                <a:solidFill>
                  <a:schemeClr val="tx1"/>
                </a:solidFill>
                <a:effectLst/>
                <a:latin typeface="+mn-lt"/>
                <a:ea typeface="+mn-ea"/>
                <a:cs typeface="+mn-cs"/>
              </a:rPr>
              <a:t>Ubuntu SMP version</a:t>
            </a:r>
            <a:endParaRPr lang="en-US" altLang="zh-TW" sz="1200" b="0" i="0" kern="1200" smtClean="0">
              <a:solidFill>
                <a:schemeClr val="tx1"/>
              </a:solidFill>
              <a:effectLst/>
              <a:latin typeface="+mn-lt"/>
              <a:ea typeface="+mn-ea"/>
              <a:cs typeface="+mn-cs"/>
            </a:endParaRPr>
          </a:p>
          <a:p>
            <a:r>
              <a:rPr lang="zh-TW" altLang="en-US" sz="1200" b="0" i="0" kern="1200" smtClean="0">
                <a:solidFill>
                  <a:schemeClr val="tx1"/>
                </a:solidFill>
                <a:effectLst/>
                <a:latin typeface="+mn-lt"/>
                <a:ea typeface="+mn-ea"/>
                <a:cs typeface="+mn-cs"/>
              </a:rPr>
              <a:t>是給多</a:t>
            </a:r>
            <a:r>
              <a:rPr lang="en-US" altLang="zh-TW" sz="1200" b="0" i="0" kern="1200" smtClean="0">
                <a:solidFill>
                  <a:schemeClr val="tx1"/>
                </a:solidFill>
                <a:effectLst/>
                <a:latin typeface="+mn-lt"/>
                <a:ea typeface="+mn-ea"/>
                <a:cs typeface="+mn-cs"/>
              </a:rPr>
              <a:t>CPU</a:t>
            </a:r>
            <a:r>
              <a:rPr lang="zh-TW" altLang="en-US" sz="1200" b="0" i="0" kern="1200" smtClean="0">
                <a:solidFill>
                  <a:schemeClr val="tx1"/>
                </a:solidFill>
                <a:effectLst/>
                <a:latin typeface="+mn-lt"/>
                <a:ea typeface="+mn-ea"/>
                <a:cs typeface="+mn-cs"/>
              </a:rPr>
              <a:t>用的</a:t>
            </a:r>
            <a:r>
              <a:rPr lang="en-US" altLang="zh-TW" sz="1200" b="0" i="0" kern="1200" smtClean="0">
                <a:solidFill>
                  <a:schemeClr val="tx1"/>
                </a:solidFill>
                <a:effectLst/>
                <a:latin typeface="+mn-lt"/>
                <a:ea typeface="+mn-ea"/>
                <a:cs typeface="+mn-cs"/>
              </a:rPr>
              <a:t>kernel</a:t>
            </a:r>
          </a:p>
          <a:p>
            <a:r>
              <a:rPr lang="en-US" altLang="zh-TW" sz="1200" b="0" i="0" kern="1200" smtClean="0">
                <a:solidFill>
                  <a:schemeClr val="tx1"/>
                </a:solidFill>
                <a:effectLst/>
                <a:latin typeface="+mn-lt"/>
                <a:ea typeface="+mn-ea"/>
                <a:cs typeface="+mn-cs"/>
              </a:rPr>
              <a:t>&gt;&gt;&gt;UTC</a:t>
            </a:r>
          </a:p>
          <a:p>
            <a:r>
              <a:rPr lang="zh-TW" altLang="en-US" sz="1200" b="0" i="0" kern="1200" smtClean="0">
                <a:solidFill>
                  <a:schemeClr val="tx1"/>
                </a:solidFill>
                <a:effectLst/>
                <a:latin typeface="+mn-lt"/>
                <a:ea typeface="+mn-ea"/>
                <a:cs typeface="+mn-cs"/>
              </a:rPr>
              <a:t>電腦的標準就是使用 </a:t>
            </a:r>
            <a:r>
              <a:rPr lang="en-US" altLang="zh-TW" sz="1200" b="0" i="0" kern="1200" smtClean="0">
                <a:solidFill>
                  <a:schemeClr val="tx1"/>
                </a:solidFill>
                <a:effectLst/>
                <a:latin typeface="+mn-lt"/>
                <a:ea typeface="+mn-ea"/>
                <a:cs typeface="+mn-cs"/>
              </a:rPr>
              <a:t>UTC (Coordinated Universal Time)  </a:t>
            </a:r>
            <a:r>
              <a:rPr lang="zh-TW" altLang="en-US" sz="1200" b="0" i="0" kern="1200" smtClean="0">
                <a:solidFill>
                  <a:schemeClr val="tx1"/>
                </a:solidFill>
                <a:effectLst/>
                <a:latin typeface="+mn-lt"/>
                <a:ea typeface="+mn-ea"/>
                <a:cs typeface="+mn-cs"/>
              </a:rPr>
              <a:t>時間而已，之後看在哪個時區 </a:t>
            </a:r>
            <a:r>
              <a:rPr lang="en-US" altLang="zh-TW" sz="1200" b="0" i="0" kern="1200" smtClean="0">
                <a:solidFill>
                  <a:schemeClr val="tx1"/>
                </a:solidFill>
                <a:effectLst/>
                <a:latin typeface="+mn-lt"/>
                <a:ea typeface="+mn-ea"/>
                <a:cs typeface="+mn-cs"/>
              </a:rPr>
              <a:t>(timezone)</a:t>
            </a:r>
            <a:r>
              <a:rPr lang="zh-TW" altLang="en-US" sz="1200" b="0" i="0" kern="1200" smtClean="0">
                <a:solidFill>
                  <a:schemeClr val="tx1"/>
                </a:solidFill>
                <a:effectLst/>
                <a:latin typeface="+mn-lt"/>
                <a:ea typeface="+mn-ea"/>
                <a:cs typeface="+mn-cs"/>
              </a:rPr>
              <a:t>，加上時區偏移量，就是相對的顯示時間。</a:t>
            </a:r>
            <a:r>
              <a:rPr lang="zh-TW" altLang="en-US" smtClean="0"/>
              <a:t/>
            </a:r>
            <a:br>
              <a:rPr lang="zh-TW" altLang="en-US" smtClean="0"/>
            </a:br>
            <a:r>
              <a:rPr lang="en-US" altLang="zh-TW" sz="1200" b="0" i="0" kern="1200" smtClean="0">
                <a:solidFill>
                  <a:schemeClr val="tx1"/>
                </a:solidFill>
                <a:effectLst/>
                <a:latin typeface="+mn-lt"/>
                <a:ea typeface="+mn-ea"/>
                <a:cs typeface="+mn-cs"/>
              </a:rPr>
              <a:t>(</a:t>
            </a:r>
            <a:r>
              <a:rPr lang="zh-TW" altLang="en-US" sz="1200" b="0" i="0" kern="1200" smtClean="0">
                <a:solidFill>
                  <a:schemeClr val="tx1"/>
                </a:solidFill>
                <a:effectLst/>
                <a:latin typeface="+mn-lt"/>
                <a:ea typeface="+mn-ea"/>
                <a:cs typeface="+mn-cs"/>
              </a:rPr>
              <a:t>謎之音：這世界上就是有少數幾個程式不遵守這規定，等各位用心去發掘</a:t>
            </a:r>
            <a:r>
              <a:rPr lang="en-US" altLang="zh-TW" sz="1200" b="0" i="0" kern="1200" smtClean="0">
                <a:solidFill>
                  <a:schemeClr val="tx1"/>
                </a:solidFill>
                <a:effectLst/>
                <a:latin typeface="+mn-lt"/>
                <a:ea typeface="+mn-ea"/>
                <a:cs typeface="+mn-cs"/>
              </a:rPr>
              <a:t>…</a:t>
            </a:r>
            <a:r>
              <a:rPr lang="zh-TW" altLang="en-US" sz="1200" b="0" i="0" kern="1200" smtClean="0">
                <a:solidFill>
                  <a:schemeClr val="tx1"/>
                </a:solidFill>
                <a:effectLst/>
                <a:latin typeface="+mn-lt"/>
                <a:ea typeface="+mn-ea"/>
                <a:cs typeface="+mn-cs"/>
              </a:rPr>
              <a:t>蹩腳的</a:t>
            </a:r>
            <a:r>
              <a:rPr lang="en-US" altLang="zh-TW" sz="1200" b="0" i="0" kern="1200" smtClean="0">
                <a:solidFill>
                  <a:schemeClr val="tx1"/>
                </a:solidFill>
                <a:effectLst/>
                <a:latin typeface="+mn-lt"/>
                <a:ea typeface="+mn-ea"/>
                <a:cs typeface="+mn-cs"/>
              </a:rPr>
              <a:t>windows</a:t>
            </a:r>
            <a:r>
              <a:rPr lang="zh-TW" altLang="en-US" sz="1200" b="0" i="0" kern="1200" smtClean="0">
                <a:solidFill>
                  <a:schemeClr val="tx1"/>
                </a:solidFill>
                <a:effectLst/>
                <a:latin typeface="+mn-lt"/>
                <a:ea typeface="+mn-ea"/>
                <a:cs typeface="+mn-cs"/>
              </a:rPr>
              <a:t>早期使用</a:t>
            </a:r>
            <a:r>
              <a:rPr lang="en-US" altLang="zh-TW" sz="1200" b="0" i="0" kern="1200" smtClean="0">
                <a:solidFill>
                  <a:schemeClr val="tx1"/>
                </a:solidFill>
                <a:effectLst/>
                <a:latin typeface="+mn-lt"/>
                <a:ea typeface="+mn-ea"/>
                <a:cs typeface="+mn-cs"/>
              </a:rPr>
              <a:t>local time</a:t>
            </a:r>
            <a:r>
              <a:rPr lang="zh-TW" altLang="en-US" sz="1200" b="0" i="0" kern="1200" smtClean="0">
                <a:solidFill>
                  <a:schemeClr val="tx1"/>
                </a:solidFill>
                <a:effectLst/>
                <a:latin typeface="+mn-lt"/>
                <a:ea typeface="+mn-ea"/>
                <a:cs typeface="+mn-cs"/>
              </a:rPr>
              <a:t>，後來才加上了時區的設定</a:t>
            </a:r>
            <a:r>
              <a:rPr lang="en-US" altLang="zh-TW" sz="1200" b="0" i="0" kern="1200" smtClean="0">
                <a:solidFill>
                  <a:schemeClr val="tx1"/>
                </a:solidFill>
                <a:effectLst/>
                <a:latin typeface="+mn-lt"/>
                <a:ea typeface="+mn-ea"/>
                <a:cs typeface="+mn-cs"/>
              </a:rPr>
              <a:t>…)</a:t>
            </a:r>
          </a:p>
          <a:p>
            <a:endParaRPr lang="en-US" altLang="zh-TW" sz="1200" b="0" i="0" kern="1200" smtClean="0">
              <a:solidFill>
                <a:schemeClr val="tx1"/>
              </a:solidFill>
              <a:effectLst/>
              <a:latin typeface="+mn-lt"/>
              <a:ea typeface="+mn-ea"/>
              <a:cs typeface="+mn-cs"/>
            </a:endParaRPr>
          </a:p>
          <a:p>
            <a:endParaRPr lang="en-US" altLang="zh-TW" sz="1200" b="0" i="0" kern="1200" smtClean="0">
              <a:solidFill>
                <a:schemeClr val="tx1"/>
              </a:solidFill>
              <a:effectLst/>
              <a:latin typeface="+mn-lt"/>
              <a:ea typeface="+mn-ea"/>
              <a:cs typeface="+mn-cs"/>
            </a:endParaRPr>
          </a:p>
          <a:p>
            <a:endParaRPr lang="en-US" altLang="zh-TW" sz="1200" b="0" i="0" kern="1200" smtClean="0">
              <a:solidFill>
                <a:schemeClr val="tx1"/>
              </a:solidFill>
              <a:effectLst/>
              <a:latin typeface="+mn-lt"/>
              <a:ea typeface="+mn-ea"/>
              <a:cs typeface="+mn-cs"/>
            </a:endParaRPr>
          </a:p>
          <a:p>
            <a:endParaRPr lang="en-US" altLang="zh-TW" sz="1200" smtClean="0"/>
          </a:p>
          <a:p>
            <a:endParaRPr lang="en-US" altLang="zh-TW" sz="1200" smtClean="0"/>
          </a:p>
          <a:p>
            <a:r>
              <a:rPr lang="en-US" altLang="zh-TW" sz="1200" smtClean="0"/>
              <a:t>generic</a:t>
            </a:r>
            <a:r>
              <a:rPr lang="zh-TW" altLang="en-US" sz="1200" smtClean="0"/>
              <a:t> 通用</a:t>
            </a:r>
            <a:endParaRPr lang="en-US" altLang="zh-TW" sz="1200" smtClean="0"/>
          </a:p>
          <a:p>
            <a:endParaRPr lang="en-US" altLang="zh-TW" sz="1200" smtClean="0"/>
          </a:p>
          <a:p>
            <a:r>
              <a:rPr lang="zh-TW" altLang="en-US" sz="1200" b="1" i="0" kern="1200" smtClean="0">
                <a:solidFill>
                  <a:schemeClr val="tx1"/>
                </a:solidFill>
                <a:effectLst/>
                <a:latin typeface="+mn-lt"/>
                <a:ea typeface="+mn-ea"/>
                <a:cs typeface="+mn-cs"/>
              </a:rPr>
              <a:t> 什麼是 </a:t>
            </a:r>
            <a:r>
              <a:rPr lang="en-US" altLang="zh-TW" sz="1200" b="1" i="0" kern="1200" smtClean="0">
                <a:solidFill>
                  <a:schemeClr val="tx1"/>
                </a:solidFill>
                <a:effectLst/>
                <a:latin typeface="+mn-lt"/>
                <a:ea typeface="+mn-ea"/>
                <a:cs typeface="+mn-cs"/>
              </a:rPr>
              <a:t>GNU/Linux</a:t>
            </a:r>
            <a:r>
              <a:rPr lang="zh-TW" altLang="en-US" sz="1200" b="1" i="0" kern="1200" smtClean="0">
                <a:solidFill>
                  <a:schemeClr val="tx1"/>
                </a:solidFill>
                <a:effectLst/>
                <a:latin typeface="+mn-lt"/>
                <a:ea typeface="+mn-ea"/>
                <a:cs typeface="+mn-cs"/>
              </a:rPr>
              <a:t>？</a:t>
            </a:r>
          </a:p>
          <a:p>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是一種作業系統：一系列能讓您與電腦互動並且執行其他程式的程式</a:t>
            </a:r>
          </a:p>
          <a:p>
            <a:r>
              <a:rPr lang="zh-TW" altLang="en-US" sz="1200" b="0" i="0" kern="1200" smtClean="0">
                <a:solidFill>
                  <a:schemeClr val="tx1"/>
                </a:solidFill>
                <a:effectLst/>
                <a:latin typeface="+mn-lt"/>
                <a:ea typeface="+mn-ea"/>
                <a:cs typeface="+mn-cs"/>
              </a:rPr>
              <a:t>作業系統由許多基礎程式組成，它們是讓電腦接受使用者指令並與之溝通的必要程式；讀取資料或將其寫入硬碟、磁帶或印表機；控制記憶體的使用；以及執行其它軟體。作業系統最重要的部分是核心。在 </a:t>
            </a:r>
            <a:r>
              <a:rPr lang="en-US" altLang="zh-TW" sz="1200" b="0" i="0" kern="1200" smtClean="0">
                <a:solidFill>
                  <a:schemeClr val="tx1"/>
                </a:solidFill>
                <a:effectLst/>
                <a:latin typeface="+mn-lt"/>
                <a:ea typeface="+mn-ea"/>
                <a:cs typeface="+mn-cs"/>
              </a:rPr>
              <a:t>GNU/Linux </a:t>
            </a:r>
            <a:r>
              <a:rPr lang="zh-TW" altLang="en-US" sz="1200" b="0" i="0" kern="1200" smtClean="0">
                <a:solidFill>
                  <a:schemeClr val="tx1"/>
                </a:solidFill>
                <a:effectLst/>
                <a:latin typeface="+mn-lt"/>
                <a:ea typeface="+mn-ea"/>
                <a:cs typeface="+mn-cs"/>
              </a:rPr>
              <a:t>系統中，就是以 </a:t>
            </a:r>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為核心。而系統的其他部分則是由其他程式組成，這些程式主要由 </a:t>
            </a:r>
            <a:r>
              <a:rPr lang="en-US" altLang="zh-TW" sz="1200" b="0" i="0" kern="1200" smtClean="0">
                <a:solidFill>
                  <a:schemeClr val="tx1"/>
                </a:solidFill>
                <a:effectLst/>
                <a:latin typeface="+mn-lt"/>
                <a:ea typeface="+mn-ea"/>
                <a:cs typeface="+mn-cs"/>
              </a:rPr>
              <a:t>GNU </a:t>
            </a:r>
            <a:r>
              <a:rPr lang="zh-TW" altLang="en-US" sz="1200" b="0" i="0" kern="1200" smtClean="0">
                <a:solidFill>
                  <a:schemeClr val="tx1"/>
                </a:solidFill>
                <a:effectLst/>
                <a:latin typeface="+mn-lt"/>
                <a:ea typeface="+mn-ea"/>
                <a:cs typeface="+mn-cs"/>
              </a:rPr>
              <a:t>計畫所提供，或者是針對 </a:t>
            </a:r>
            <a:r>
              <a:rPr lang="en-US" altLang="zh-TW" sz="1200" b="0" i="0" kern="1200" smtClean="0">
                <a:solidFill>
                  <a:schemeClr val="tx1"/>
                </a:solidFill>
                <a:effectLst/>
                <a:latin typeface="+mn-lt"/>
                <a:ea typeface="+mn-ea"/>
                <a:cs typeface="+mn-cs"/>
              </a:rPr>
              <a:t>GNU </a:t>
            </a:r>
            <a:r>
              <a:rPr lang="zh-TW" altLang="en-US" sz="1200" b="0" i="0" kern="1200" smtClean="0">
                <a:solidFill>
                  <a:schemeClr val="tx1"/>
                </a:solidFill>
                <a:effectLst/>
                <a:latin typeface="+mn-lt"/>
                <a:ea typeface="+mn-ea"/>
                <a:cs typeface="+mn-cs"/>
              </a:rPr>
              <a:t>計畫所編寫的。因為單獨的 </a:t>
            </a:r>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核心不能成為一個可以正常工作的作業系統，所以我們更傾向使用 </a:t>
            </a:r>
            <a:r>
              <a:rPr lang="en-US" altLang="zh-TW" sz="1200" b="0" i="0" kern="1200" smtClean="0">
                <a:solidFill>
                  <a:schemeClr val="tx1"/>
                </a:solidFill>
                <a:effectLst/>
                <a:latin typeface="+mn-lt"/>
                <a:ea typeface="+mn-ea"/>
                <a:cs typeface="+mn-cs"/>
              </a:rPr>
              <a:t>"GNU/Linux" </a:t>
            </a:r>
            <a:r>
              <a:rPr lang="zh-TW" altLang="en-US" sz="1200" b="0" i="0" kern="1200" smtClean="0">
                <a:solidFill>
                  <a:schemeClr val="tx1"/>
                </a:solidFill>
                <a:effectLst/>
                <a:latin typeface="+mn-lt"/>
                <a:ea typeface="+mn-ea"/>
                <a:cs typeface="+mn-cs"/>
              </a:rPr>
              <a:t>一詞來表達人們常用的 </a:t>
            </a:r>
            <a:r>
              <a:rPr lang="en-US" altLang="zh-TW" sz="1200" b="0" i="0" kern="1200" smtClean="0">
                <a:solidFill>
                  <a:schemeClr val="tx1"/>
                </a:solidFill>
                <a:effectLst/>
                <a:latin typeface="+mn-lt"/>
                <a:ea typeface="+mn-ea"/>
                <a:cs typeface="+mn-cs"/>
              </a:rPr>
              <a:t>"Linux"</a:t>
            </a:r>
            <a:r>
              <a:rPr lang="zh-TW" altLang="en-US" sz="1200" b="0" i="0" kern="1200" smtClean="0">
                <a:solidFill>
                  <a:schemeClr val="tx1"/>
                </a:solidFill>
                <a:effectLst/>
                <a:latin typeface="+mn-lt"/>
                <a:ea typeface="+mn-ea"/>
                <a:cs typeface="+mn-cs"/>
              </a:rPr>
              <a:t>。</a:t>
            </a:r>
          </a:p>
          <a:p>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是以 </a:t>
            </a:r>
            <a:r>
              <a:rPr lang="en-US" altLang="zh-TW" sz="1200" b="0" i="0" kern="1200" smtClean="0">
                <a:solidFill>
                  <a:schemeClr val="tx1"/>
                </a:solidFill>
                <a:effectLst/>
                <a:latin typeface="+mn-lt"/>
                <a:ea typeface="+mn-ea"/>
                <a:cs typeface="+mn-cs"/>
              </a:rPr>
              <a:t>Unix </a:t>
            </a:r>
            <a:r>
              <a:rPr lang="zh-TW" altLang="en-US" sz="1200" b="0" i="0" kern="1200" smtClean="0">
                <a:solidFill>
                  <a:schemeClr val="tx1"/>
                </a:solidFill>
                <a:effectLst/>
                <a:latin typeface="+mn-lt"/>
                <a:ea typeface="+mn-ea"/>
                <a:cs typeface="+mn-cs"/>
              </a:rPr>
              <a:t>作業系統為原型。從一開始，它就被設計為一個多工、多使用者的系統。這些特點使 </a:t>
            </a:r>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不同於其它著名的作業系統。事實上，</a:t>
            </a:r>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比您所能想像的更加不同。相對於其他作業系統，沒人真正擁有 </a:t>
            </a:r>
            <a:r>
              <a:rPr lang="en-US" altLang="zh-TW" sz="1200" b="0" i="0" kern="1200" smtClean="0">
                <a:solidFill>
                  <a:schemeClr val="tx1"/>
                </a:solidFill>
                <a:effectLst/>
                <a:latin typeface="+mn-lt"/>
                <a:ea typeface="+mn-ea"/>
                <a:cs typeface="+mn-cs"/>
              </a:rPr>
              <a:t>Linux</a:t>
            </a:r>
            <a:r>
              <a:rPr lang="zh-TW" altLang="en-US" sz="1200" b="0" i="0" kern="1200" smtClean="0">
                <a:solidFill>
                  <a:schemeClr val="tx1"/>
                </a:solidFill>
                <a:effectLst/>
                <a:latin typeface="+mn-lt"/>
                <a:ea typeface="+mn-ea"/>
                <a:cs typeface="+mn-cs"/>
              </a:rPr>
              <a:t>，大部分的開發工作都是由無酬償的志願者完成。</a:t>
            </a:r>
          </a:p>
          <a:p>
            <a:r>
              <a:rPr lang="en-US" altLang="zh-TW" sz="1200" b="0" i="0" kern="1200" smtClean="0">
                <a:solidFill>
                  <a:schemeClr val="tx1"/>
                </a:solidFill>
                <a:effectLst/>
                <a:latin typeface="+mn-lt"/>
                <a:ea typeface="+mn-ea"/>
                <a:cs typeface="+mn-cs"/>
              </a:rPr>
              <a:t>GNU/Linux </a:t>
            </a:r>
            <a:r>
              <a:rPr lang="zh-TW" altLang="en-US" sz="1200" b="0" i="0" kern="1200" smtClean="0">
                <a:solidFill>
                  <a:schemeClr val="tx1"/>
                </a:solidFill>
                <a:effectLst/>
                <a:latin typeface="+mn-lt"/>
                <a:ea typeface="+mn-ea"/>
                <a:cs typeface="+mn-cs"/>
              </a:rPr>
              <a:t>濫觴於 </a:t>
            </a:r>
            <a:r>
              <a:rPr lang="en-US" altLang="zh-TW" sz="1200" b="0" i="0" kern="1200" smtClean="0">
                <a:solidFill>
                  <a:schemeClr val="tx1"/>
                </a:solidFill>
                <a:effectLst/>
                <a:latin typeface="+mn-lt"/>
                <a:ea typeface="+mn-ea"/>
                <a:cs typeface="+mn-cs"/>
              </a:rPr>
              <a:t>1984 </a:t>
            </a:r>
            <a:r>
              <a:rPr lang="zh-TW" altLang="en-US" sz="1200" b="0" i="0" kern="1200" smtClean="0">
                <a:solidFill>
                  <a:schemeClr val="tx1"/>
                </a:solidFill>
                <a:effectLst/>
                <a:latin typeface="+mn-lt"/>
                <a:ea typeface="+mn-ea"/>
                <a:cs typeface="+mn-cs"/>
              </a:rPr>
              <a:t>年。當時，</a:t>
            </a:r>
            <a:r>
              <a:rPr lang="zh-TW" altLang="en-US" sz="1200" b="0" i="0" kern="1200" smtClean="0">
                <a:solidFill>
                  <a:schemeClr val="tx1"/>
                </a:solidFill>
                <a:effectLst/>
                <a:latin typeface="+mn-lt"/>
                <a:ea typeface="+mn-ea"/>
                <a:cs typeface="+mn-cs"/>
                <a:hlinkClick r:id="rId3"/>
              </a:rPr>
              <a:t>自由軟體基金會</a:t>
            </a:r>
            <a:r>
              <a:rPr lang="en-US" altLang="zh-TW" sz="1200" b="0" i="0" kern="1200" smtClean="0">
                <a:solidFill>
                  <a:schemeClr val="tx1"/>
                </a:solidFill>
                <a:effectLst/>
                <a:latin typeface="+mn-lt"/>
                <a:ea typeface="+mn-ea"/>
                <a:cs typeface="+mn-cs"/>
                <a:hlinkClick r:id="rId3"/>
              </a:rPr>
              <a:t>(Free Software Foundation)</a:t>
            </a:r>
            <a:r>
              <a:rPr lang="zh-TW" altLang="en-US" sz="1200" b="0" i="0" kern="1200" smtClean="0">
                <a:solidFill>
                  <a:schemeClr val="tx1"/>
                </a:solidFill>
                <a:effectLst/>
                <a:latin typeface="+mn-lt"/>
                <a:ea typeface="+mn-ea"/>
                <a:cs typeface="+mn-cs"/>
              </a:rPr>
              <a:t> 開始發展一套類 </a:t>
            </a:r>
            <a:r>
              <a:rPr lang="en-US" altLang="zh-TW" sz="1200" b="0" i="0" kern="1200" smtClean="0">
                <a:solidFill>
                  <a:schemeClr val="tx1"/>
                </a:solidFill>
                <a:effectLst/>
                <a:latin typeface="+mn-lt"/>
                <a:ea typeface="+mn-ea"/>
                <a:cs typeface="+mn-cs"/>
              </a:rPr>
              <a:t>Unix </a:t>
            </a:r>
            <a:r>
              <a:rPr lang="zh-TW" altLang="en-US" sz="1200" b="0" i="0" kern="1200" smtClean="0">
                <a:solidFill>
                  <a:schemeClr val="tx1"/>
                </a:solidFill>
                <a:effectLst/>
                <a:latin typeface="+mn-lt"/>
                <a:ea typeface="+mn-ea"/>
                <a:cs typeface="+mn-cs"/>
              </a:rPr>
              <a:t>的自由軟體作業系統，被稱為 </a:t>
            </a:r>
            <a:r>
              <a:rPr lang="en-US" altLang="zh-TW" sz="1200" b="0" i="0" kern="1200" smtClean="0">
                <a:solidFill>
                  <a:schemeClr val="tx1"/>
                </a:solidFill>
                <a:effectLst/>
                <a:latin typeface="+mn-lt"/>
                <a:ea typeface="+mn-ea"/>
                <a:cs typeface="+mn-cs"/>
              </a:rPr>
              <a:t>GNU</a:t>
            </a:r>
            <a:r>
              <a:rPr lang="zh-TW" altLang="en-US" sz="1200" b="0" i="0" kern="1200" smtClean="0">
                <a:solidFill>
                  <a:schemeClr val="tx1"/>
                </a:solidFill>
                <a:effectLst/>
                <a:latin typeface="+mn-lt"/>
                <a:ea typeface="+mn-ea"/>
                <a:cs typeface="+mn-cs"/>
              </a:rPr>
              <a:t>。</a:t>
            </a:r>
          </a:p>
          <a:p>
            <a:r>
              <a:rPr lang="en-US" altLang="zh-TW" sz="1200" b="0" i="0" kern="1200" smtClean="0">
                <a:solidFill>
                  <a:schemeClr val="tx1"/>
                </a:solidFill>
                <a:effectLst/>
                <a:latin typeface="+mn-lt"/>
                <a:ea typeface="+mn-ea"/>
                <a:cs typeface="+mn-cs"/>
              </a:rPr>
              <a:t>GNU </a:t>
            </a:r>
            <a:r>
              <a:rPr lang="zh-TW" altLang="en-US" sz="1200" b="0" i="0" kern="1200" smtClean="0">
                <a:solidFill>
                  <a:schemeClr val="tx1"/>
                </a:solidFill>
                <a:effectLst/>
                <a:latin typeface="+mn-lt"/>
                <a:ea typeface="+mn-ea"/>
                <a:cs typeface="+mn-cs"/>
              </a:rPr>
              <a:t>計畫開發了被大量用於 </a:t>
            </a:r>
            <a:r>
              <a:rPr lang="en-US" altLang="zh-TW" sz="1200" b="0" i="0" kern="1200" smtClean="0">
                <a:solidFill>
                  <a:schemeClr val="tx1"/>
                </a:solidFill>
                <a:effectLst/>
                <a:latin typeface="+mn-lt"/>
                <a:ea typeface="+mn-ea"/>
                <a:cs typeface="+mn-cs"/>
              </a:rPr>
              <a:t>Unix™ </a:t>
            </a:r>
            <a:r>
              <a:rPr lang="zh-TW" altLang="en-US" sz="1200" b="0" i="0" kern="1200" smtClean="0">
                <a:solidFill>
                  <a:schemeClr val="tx1"/>
                </a:solidFill>
                <a:effectLst/>
                <a:latin typeface="+mn-lt"/>
                <a:ea typeface="+mn-ea"/>
                <a:cs typeface="+mn-cs"/>
              </a:rPr>
              <a:t>的自由軟體工具和類 </a:t>
            </a:r>
            <a:r>
              <a:rPr lang="en-US" altLang="zh-TW" sz="1200" b="0" i="0" kern="1200" smtClean="0">
                <a:solidFill>
                  <a:schemeClr val="tx1"/>
                </a:solidFill>
                <a:effectLst/>
                <a:latin typeface="+mn-lt"/>
                <a:ea typeface="+mn-ea"/>
                <a:cs typeface="+mn-cs"/>
              </a:rPr>
              <a:t>Unix </a:t>
            </a:r>
            <a:r>
              <a:rPr lang="zh-TW" altLang="en-US" sz="1200" b="0" i="0" kern="1200" smtClean="0">
                <a:solidFill>
                  <a:schemeClr val="tx1"/>
                </a:solidFill>
                <a:effectLst/>
                <a:latin typeface="+mn-lt"/>
                <a:ea typeface="+mn-ea"/>
                <a:cs typeface="+mn-cs"/>
              </a:rPr>
              <a:t>作業系統，例如</a:t>
            </a:r>
            <a:r>
              <a:rPr lang="en-US" altLang="zh-TW" sz="1200" b="0" i="0" kern="1200" smtClean="0">
                <a:solidFill>
                  <a:schemeClr val="tx1"/>
                </a:solidFill>
                <a:effectLst/>
                <a:latin typeface="+mn-lt"/>
                <a:ea typeface="+mn-ea"/>
                <a:cs typeface="+mn-cs"/>
              </a:rPr>
              <a:t>Linux</a:t>
            </a:r>
            <a:r>
              <a:rPr lang="zh-TW" altLang="en-US" sz="1200" b="0" i="0" kern="1200" smtClean="0">
                <a:solidFill>
                  <a:schemeClr val="tx1"/>
                </a:solidFill>
                <a:effectLst/>
                <a:latin typeface="+mn-lt"/>
                <a:ea typeface="+mn-ea"/>
                <a:cs typeface="+mn-cs"/>
              </a:rPr>
              <a:t>。這些工具使使用者能執行從簡單常用 </a:t>
            </a:r>
            <a:r>
              <a:rPr lang="en-US" altLang="zh-TW" sz="1200" b="0" i="0" kern="1200" smtClean="0">
                <a:solidFill>
                  <a:schemeClr val="tx1"/>
                </a:solidFill>
                <a:effectLst/>
                <a:latin typeface="+mn-lt"/>
                <a:ea typeface="+mn-ea"/>
                <a:cs typeface="+mn-cs"/>
              </a:rPr>
              <a:t>(</a:t>
            </a:r>
            <a:r>
              <a:rPr lang="zh-TW" altLang="en-US" sz="1200" b="0" i="0" kern="1200" smtClean="0">
                <a:solidFill>
                  <a:schemeClr val="tx1"/>
                </a:solidFill>
                <a:effectLst/>
                <a:latin typeface="+mn-lt"/>
                <a:ea typeface="+mn-ea"/>
                <a:cs typeface="+mn-cs"/>
              </a:rPr>
              <a:t>例如在系統中複製和刪除文件</a:t>
            </a:r>
            <a:r>
              <a:rPr lang="en-US" altLang="zh-TW" sz="1200" b="0" i="0" kern="1200" smtClean="0">
                <a:solidFill>
                  <a:schemeClr val="tx1"/>
                </a:solidFill>
                <a:effectLst/>
                <a:latin typeface="+mn-lt"/>
                <a:ea typeface="+mn-ea"/>
                <a:cs typeface="+mn-cs"/>
              </a:rPr>
              <a:t>) </a:t>
            </a:r>
            <a:r>
              <a:rPr lang="zh-TW" altLang="en-US" sz="1200" b="0" i="0" kern="1200" smtClean="0">
                <a:solidFill>
                  <a:schemeClr val="tx1"/>
                </a:solidFill>
                <a:effectLst/>
                <a:latin typeface="+mn-lt"/>
                <a:ea typeface="+mn-ea"/>
                <a:cs typeface="+mn-cs"/>
              </a:rPr>
              <a:t>到進階複雜 </a:t>
            </a:r>
            <a:r>
              <a:rPr lang="en-US" altLang="zh-TW" sz="1200" b="0" i="0" kern="1200" smtClean="0">
                <a:solidFill>
                  <a:schemeClr val="tx1"/>
                </a:solidFill>
                <a:effectLst/>
                <a:latin typeface="+mn-lt"/>
                <a:ea typeface="+mn-ea"/>
                <a:cs typeface="+mn-cs"/>
              </a:rPr>
              <a:t>(</a:t>
            </a:r>
            <a:r>
              <a:rPr lang="zh-TW" altLang="en-US" sz="1200" b="0" i="0" kern="1200" smtClean="0">
                <a:solidFill>
                  <a:schemeClr val="tx1"/>
                </a:solidFill>
                <a:effectLst/>
                <a:latin typeface="+mn-lt"/>
                <a:ea typeface="+mn-ea"/>
                <a:cs typeface="+mn-cs"/>
              </a:rPr>
              <a:t>例如撰寫和編譯程式或對多種文件格式進行編輯</a:t>
            </a:r>
            <a:r>
              <a:rPr lang="en-US" altLang="zh-TW" sz="1200" b="0" i="0" kern="1200" smtClean="0">
                <a:solidFill>
                  <a:schemeClr val="tx1"/>
                </a:solidFill>
                <a:effectLst/>
                <a:latin typeface="+mn-lt"/>
                <a:ea typeface="+mn-ea"/>
                <a:cs typeface="+mn-cs"/>
              </a:rPr>
              <a:t>) </a:t>
            </a:r>
            <a:r>
              <a:rPr lang="zh-TW" altLang="en-US" sz="1200" b="0" i="0" kern="1200" smtClean="0">
                <a:solidFill>
                  <a:schemeClr val="tx1"/>
                </a:solidFill>
                <a:effectLst/>
                <a:latin typeface="+mn-lt"/>
                <a:ea typeface="+mn-ea"/>
                <a:cs typeface="+mn-cs"/>
              </a:rPr>
              <a:t>的各類工作。</a:t>
            </a:r>
          </a:p>
          <a:p>
            <a:r>
              <a:rPr lang="zh-TW" altLang="en-US" sz="1200" b="0" i="0" kern="1200" smtClean="0">
                <a:solidFill>
                  <a:schemeClr val="tx1"/>
                </a:solidFill>
                <a:effectLst/>
                <a:latin typeface="+mn-lt"/>
                <a:ea typeface="+mn-ea"/>
                <a:cs typeface="+mn-cs"/>
              </a:rPr>
              <a:t>雖然有許多組織和個人都為 </a:t>
            </a:r>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的發展做出貢獻，但是自由軟體基金會依然是最大的貢獻者。他不僅僅創造了絕大部分在 </a:t>
            </a:r>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中使用的工具，還為 </a:t>
            </a:r>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的存在提供了理論和社會基礎。</a:t>
            </a:r>
          </a:p>
          <a:p>
            <a:r>
              <a:rPr lang="en-US" altLang="zh-TW" sz="1200" b="0" i="0" kern="1200" smtClean="0">
                <a:solidFill>
                  <a:schemeClr val="tx1"/>
                </a:solidFill>
                <a:effectLst/>
                <a:latin typeface="+mn-lt"/>
                <a:ea typeface="+mn-ea"/>
                <a:cs typeface="+mn-cs"/>
                <a:hlinkClick r:id="rId4"/>
              </a:rPr>
              <a:t>Linux </a:t>
            </a:r>
            <a:r>
              <a:rPr lang="zh-TW" altLang="en-US" sz="1200" b="0" i="0" kern="1200" smtClean="0">
                <a:solidFill>
                  <a:schemeClr val="tx1"/>
                </a:solidFill>
                <a:effectLst/>
                <a:latin typeface="+mn-lt"/>
                <a:ea typeface="+mn-ea"/>
                <a:cs typeface="+mn-cs"/>
                <a:hlinkClick r:id="rId4"/>
              </a:rPr>
              <a:t>核心 </a:t>
            </a:r>
            <a:r>
              <a:rPr lang="en-US" altLang="zh-TW" sz="1200" b="0" i="0" kern="1200" smtClean="0">
                <a:solidFill>
                  <a:schemeClr val="tx1"/>
                </a:solidFill>
                <a:effectLst/>
                <a:latin typeface="+mn-lt"/>
                <a:ea typeface="+mn-ea"/>
                <a:cs typeface="+mn-cs"/>
                <a:hlinkClick r:id="rId4"/>
              </a:rPr>
              <a:t>(kernel)</a:t>
            </a:r>
            <a:r>
              <a:rPr lang="zh-TW" altLang="en-US" sz="1200" b="0" i="0" kern="1200" smtClean="0">
                <a:solidFill>
                  <a:schemeClr val="tx1"/>
                </a:solidFill>
                <a:effectLst/>
                <a:latin typeface="+mn-lt"/>
                <a:ea typeface="+mn-ea"/>
                <a:cs typeface="+mn-cs"/>
              </a:rPr>
              <a:t> 的首次面世是在 </a:t>
            </a:r>
            <a:r>
              <a:rPr lang="en-US" altLang="zh-TW" sz="1200" b="0" i="0" kern="1200" smtClean="0">
                <a:solidFill>
                  <a:schemeClr val="tx1"/>
                </a:solidFill>
                <a:effectLst/>
                <a:latin typeface="+mn-lt"/>
                <a:ea typeface="+mn-ea"/>
                <a:cs typeface="+mn-cs"/>
              </a:rPr>
              <a:t>1991 </a:t>
            </a:r>
            <a:r>
              <a:rPr lang="zh-TW" altLang="en-US" sz="1200" b="0" i="0" kern="1200" smtClean="0">
                <a:solidFill>
                  <a:schemeClr val="tx1"/>
                </a:solidFill>
                <a:effectLst/>
                <a:latin typeface="+mn-lt"/>
                <a:ea typeface="+mn-ea"/>
                <a:cs typeface="+mn-cs"/>
              </a:rPr>
              <a:t>年。當時，名為 </a:t>
            </a:r>
            <a:r>
              <a:rPr lang="en-US" altLang="zh-TW" sz="1200" b="0" i="0" kern="1200" smtClean="0">
                <a:solidFill>
                  <a:schemeClr val="tx1"/>
                </a:solidFill>
                <a:effectLst/>
                <a:latin typeface="+mn-lt"/>
                <a:ea typeface="+mn-ea"/>
                <a:cs typeface="+mn-cs"/>
              </a:rPr>
              <a:t>Linus Torvalds </a:t>
            </a:r>
            <a:r>
              <a:rPr lang="zh-TW" altLang="en-US" sz="1200" b="0" i="0" kern="1200" smtClean="0">
                <a:solidFill>
                  <a:schemeClr val="tx1"/>
                </a:solidFill>
                <a:effectLst/>
                <a:latin typeface="+mn-lt"/>
                <a:ea typeface="+mn-ea"/>
                <a:cs typeface="+mn-cs"/>
              </a:rPr>
              <a:t>的芬蘭資訊科學系學生在 </a:t>
            </a:r>
            <a:r>
              <a:rPr lang="en-US" altLang="zh-TW" sz="1200" b="0" i="0" kern="1200" smtClean="0">
                <a:solidFill>
                  <a:schemeClr val="tx1"/>
                </a:solidFill>
                <a:effectLst/>
                <a:latin typeface="+mn-lt"/>
                <a:ea typeface="+mn-ea"/>
                <a:cs typeface="+mn-cs"/>
              </a:rPr>
              <a:t>Usenet </a:t>
            </a:r>
            <a:r>
              <a:rPr lang="zh-TW" altLang="en-US" sz="1200" b="0" i="0" kern="1200" smtClean="0">
                <a:solidFill>
                  <a:schemeClr val="tx1"/>
                </a:solidFill>
                <a:effectLst/>
                <a:latin typeface="+mn-lt"/>
                <a:ea typeface="+mn-ea"/>
                <a:cs typeface="+mn-cs"/>
              </a:rPr>
              <a:t>新聞群組 </a:t>
            </a:r>
            <a:r>
              <a:rPr lang="en-US" altLang="zh-TW" sz="1200" b="1" i="0" kern="1200" smtClean="0">
                <a:solidFill>
                  <a:schemeClr val="tx1"/>
                </a:solidFill>
                <a:effectLst/>
                <a:latin typeface="+mn-lt"/>
                <a:ea typeface="+mn-ea"/>
                <a:cs typeface="+mn-cs"/>
              </a:rPr>
              <a:t>comp.os.minix</a:t>
            </a:r>
            <a:r>
              <a:rPr lang="zh-TW" altLang="en-US" sz="1200" b="0" i="0" kern="1200" smtClean="0">
                <a:solidFill>
                  <a:schemeClr val="tx1"/>
                </a:solidFill>
                <a:effectLst/>
                <a:latin typeface="+mn-lt"/>
                <a:ea typeface="+mn-ea"/>
                <a:cs typeface="+mn-cs"/>
              </a:rPr>
              <a:t> 上發佈了一種替代 </a:t>
            </a:r>
            <a:r>
              <a:rPr lang="en-US" altLang="zh-TW" sz="1200" b="0" i="0" kern="1200" smtClean="0">
                <a:solidFill>
                  <a:schemeClr val="tx1"/>
                </a:solidFill>
                <a:effectLst/>
                <a:latin typeface="+mn-lt"/>
                <a:ea typeface="+mn-ea"/>
                <a:cs typeface="+mn-cs"/>
              </a:rPr>
              <a:t>Minix </a:t>
            </a:r>
            <a:r>
              <a:rPr lang="zh-TW" altLang="en-US" sz="1200" b="0" i="0" kern="1200" smtClean="0">
                <a:solidFill>
                  <a:schemeClr val="tx1"/>
                </a:solidFill>
                <a:effectLst/>
                <a:latin typeface="+mn-lt"/>
                <a:ea typeface="+mn-ea"/>
                <a:cs typeface="+mn-cs"/>
              </a:rPr>
              <a:t>核心的早期版本。請參考 </a:t>
            </a:r>
            <a:r>
              <a:rPr lang="en-US" altLang="zh-TW" sz="1200" b="0" i="0" kern="1200" smtClean="0">
                <a:solidFill>
                  <a:schemeClr val="tx1"/>
                </a:solidFill>
                <a:effectLst/>
                <a:latin typeface="+mn-lt"/>
                <a:ea typeface="+mn-ea"/>
                <a:cs typeface="+mn-cs"/>
              </a:rPr>
              <a:t>Linux International </a:t>
            </a:r>
            <a:r>
              <a:rPr lang="zh-TW" altLang="en-US" sz="1200" b="0" i="0" kern="1200" smtClean="0">
                <a:solidFill>
                  <a:schemeClr val="tx1"/>
                </a:solidFill>
                <a:effectLst/>
                <a:latin typeface="+mn-lt"/>
                <a:ea typeface="+mn-ea"/>
                <a:cs typeface="+mn-cs"/>
              </a:rPr>
              <a:t>的 </a:t>
            </a:r>
            <a:r>
              <a:rPr lang="en-US" altLang="zh-TW" sz="1200" b="0" i="0" kern="1200" smtClean="0">
                <a:solidFill>
                  <a:schemeClr val="tx1"/>
                </a:solidFill>
                <a:effectLst/>
                <a:latin typeface="+mn-lt"/>
                <a:ea typeface="+mn-ea"/>
                <a:cs typeface="+mn-cs"/>
                <a:hlinkClick r:id="rId5"/>
              </a:rPr>
              <a:t>Linux </a:t>
            </a:r>
            <a:r>
              <a:rPr lang="zh-TW" altLang="en-US" sz="1200" b="0" i="0" kern="1200" smtClean="0">
                <a:solidFill>
                  <a:schemeClr val="tx1"/>
                </a:solidFill>
                <a:effectLst/>
                <a:latin typeface="+mn-lt"/>
                <a:ea typeface="+mn-ea"/>
                <a:cs typeface="+mn-cs"/>
                <a:hlinkClick r:id="rId5"/>
              </a:rPr>
              <a:t>歷史</a:t>
            </a:r>
            <a:r>
              <a:rPr lang="zh-TW" altLang="en-US" sz="1200" b="0" i="0" kern="1200" smtClean="0">
                <a:solidFill>
                  <a:schemeClr val="tx1"/>
                </a:solidFill>
                <a:effectLst/>
                <a:latin typeface="+mn-lt"/>
                <a:ea typeface="+mn-ea"/>
                <a:cs typeface="+mn-cs"/>
              </a:rPr>
              <a:t>。</a:t>
            </a:r>
          </a:p>
          <a:p>
            <a:r>
              <a:rPr lang="zh-TW" altLang="en-US" sz="1200" b="0" i="0" kern="1200" smtClean="0">
                <a:solidFill>
                  <a:schemeClr val="tx1"/>
                </a:solidFill>
                <a:effectLst/>
                <a:latin typeface="+mn-lt"/>
                <a:ea typeface="+mn-ea"/>
                <a:cs typeface="+mn-cs"/>
              </a:rPr>
              <a:t>在幾個可信賴的副手幫助下，</a:t>
            </a:r>
            <a:r>
              <a:rPr lang="en-US" altLang="zh-TW" sz="1200" b="0" i="0" kern="1200" smtClean="0">
                <a:solidFill>
                  <a:schemeClr val="tx1"/>
                </a:solidFill>
                <a:effectLst/>
                <a:latin typeface="+mn-lt"/>
                <a:ea typeface="+mn-ea"/>
                <a:cs typeface="+mn-cs"/>
              </a:rPr>
              <a:t>Linus Torvalds </a:t>
            </a:r>
            <a:r>
              <a:rPr lang="zh-TW" altLang="en-US" sz="1200" b="0" i="0" kern="1200" smtClean="0">
                <a:solidFill>
                  <a:schemeClr val="tx1"/>
                </a:solidFill>
                <a:effectLst/>
                <a:latin typeface="+mn-lt"/>
                <a:ea typeface="+mn-ea"/>
                <a:cs typeface="+mn-cs"/>
              </a:rPr>
              <a:t>一直協調著數百位開發人員的工作。有關 </a:t>
            </a:r>
            <a:r>
              <a:rPr lang="en-US" altLang="zh-TW" sz="1200" b="1" i="0" kern="1200" smtClean="0">
                <a:solidFill>
                  <a:schemeClr val="tx1"/>
                </a:solidFill>
                <a:effectLst/>
                <a:latin typeface="+mn-lt"/>
                <a:ea typeface="+mn-ea"/>
                <a:cs typeface="+mn-cs"/>
              </a:rPr>
              <a:t>linux-kernel</a:t>
            </a:r>
            <a:r>
              <a:rPr lang="zh-TW" altLang="en-US" sz="1200" b="0" i="0" kern="1200" smtClean="0">
                <a:solidFill>
                  <a:schemeClr val="tx1"/>
                </a:solidFill>
                <a:effectLst/>
                <a:latin typeface="+mn-lt"/>
                <a:ea typeface="+mn-ea"/>
                <a:cs typeface="+mn-cs"/>
              </a:rPr>
              <a:t> 通信論壇上討論內容的每週精采概要在可參閱 </a:t>
            </a:r>
            <a:r>
              <a:rPr lang="en-US" altLang="zh-TW" sz="1200" b="0" i="0" kern="1200" smtClean="0">
                <a:solidFill>
                  <a:schemeClr val="tx1"/>
                </a:solidFill>
                <a:effectLst/>
                <a:latin typeface="+mn-lt"/>
                <a:ea typeface="+mn-ea"/>
                <a:cs typeface="+mn-cs"/>
                <a:hlinkClick r:id="rId6"/>
              </a:rPr>
              <a:t>Kernel Traffic</a:t>
            </a:r>
            <a:r>
              <a:rPr lang="zh-TW" altLang="en-US" sz="1200" b="0" i="0" kern="1200" smtClean="0">
                <a:solidFill>
                  <a:schemeClr val="tx1"/>
                </a:solidFill>
                <a:effectLst/>
                <a:latin typeface="+mn-lt"/>
                <a:ea typeface="+mn-ea"/>
                <a:cs typeface="+mn-cs"/>
              </a:rPr>
              <a:t>。更多關於 </a:t>
            </a:r>
            <a:r>
              <a:rPr lang="en-US" altLang="zh-TW" sz="1200" b="1" i="0" kern="1200" smtClean="0">
                <a:solidFill>
                  <a:schemeClr val="tx1"/>
                </a:solidFill>
                <a:effectLst/>
                <a:latin typeface="+mn-lt"/>
                <a:ea typeface="+mn-ea"/>
                <a:cs typeface="+mn-cs"/>
              </a:rPr>
              <a:t>linux-kernel</a:t>
            </a:r>
            <a:r>
              <a:rPr lang="zh-TW" altLang="en-US" sz="1200" b="0" i="0" kern="1200" smtClean="0">
                <a:solidFill>
                  <a:schemeClr val="tx1"/>
                </a:solidFill>
                <a:effectLst/>
                <a:latin typeface="+mn-lt"/>
                <a:ea typeface="+mn-ea"/>
                <a:cs typeface="+mn-cs"/>
              </a:rPr>
              <a:t> 通訊論壇的資訊請參考 </a:t>
            </a:r>
            <a:r>
              <a:rPr lang="en-US" altLang="zh-TW" sz="1200" b="0" i="0" kern="1200" smtClean="0">
                <a:solidFill>
                  <a:schemeClr val="tx1"/>
                </a:solidFill>
                <a:effectLst/>
                <a:latin typeface="+mn-lt"/>
                <a:ea typeface="+mn-ea"/>
                <a:cs typeface="+mn-cs"/>
                <a:hlinkClick r:id="rId7"/>
              </a:rPr>
              <a:t>linux-kernel </a:t>
            </a:r>
            <a:r>
              <a:rPr lang="zh-TW" altLang="en-US" sz="1200" b="0" i="0" kern="1200" smtClean="0">
                <a:solidFill>
                  <a:schemeClr val="tx1"/>
                </a:solidFill>
                <a:effectLst/>
                <a:latin typeface="+mn-lt"/>
                <a:ea typeface="+mn-ea"/>
                <a:cs typeface="+mn-cs"/>
                <a:hlinkClick r:id="rId7"/>
              </a:rPr>
              <a:t>通訊論壇常見問題集</a:t>
            </a:r>
            <a:r>
              <a:rPr lang="zh-TW" altLang="en-US" sz="1200" b="0" i="0" kern="1200" smtClean="0">
                <a:solidFill>
                  <a:schemeClr val="tx1"/>
                </a:solidFill>
                <a:effectLst/>
                <a:latin typeface="+mn-lt"/>
                <a:ea typeface="+mn-ea"/>
                <a:cs typeface="+mn-cs"/>
              </a:rPr>
              <a:t>。</a:t>
            </a:r>
          </a:p>
          <a:p>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使用者在挑選軟體方面有著極大的自由。例如，</a:t>
            </a:r>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使用者可以選擇幾十種不同的命令列介殼</a:t>
            </a:r>
            <a:r>
              <a:rPr lang="en-US" altLang="zh-TW" sz="1200" b="0" i="0" kern="1200" smtClean="0">
                <a:solidFill>
                  <a:schemeClr val="tx1"/>
                </a:solidFill>
                <a:effectLst/>
                <a:latin typeface="+mn-lt"/>
                <a:ea typeface="+mn-ea"/>
                <a:cs typeface="+mn-cs"/>
              </a:rPr>
              <a:t>(shell)</a:t>
            </a:r>
            <a:r>
              <a:rPr lang="zh-TW" altLang="en-US" sz="1200" b="0" i="0" kern="1200" smtClean="0">
                <a:solidFill>
                  <a:schemeClr val="tx1"/>
                </a:solidFill>
                <a:effectLst/>
                <a:latin typeface="+mn-lt"/>
                <a:ea typeface="+mn-ea"/>
                <a:cs typeface="+mn-cs"/>
              </a:rPr>
              <a:t>和多種圖形桌面。 這通常讓其它作業系統的使用者手足無措，他們可能從來沒想過命令列和桌面其實是可以更換的。</a:t>
            </a:r>
          </a:p>
          <a:p>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很少會當機、適合在同一時間執行多個程式，而且比大多數作業系統更為安全。有了這些優勢，</a:t>
            </a:r>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在伺服器市場成為成長最快的作業系統。近來，它還開始在家庭和商業使用者之間變得越來越流行。</a:t>
            </a:r>
          </a:p>
          <a:p>
            <a:r>
              <a:rPr lang="en-US" altLang="zh-TW" sz="1200" b="1" i="0" kern="1200" smtClean="0">
                <a:solidFill>
                  <a:schemeClr val="tx1"/>
                </a:solidFill>
                <a:effectLst/>
                <a:latin typeface="+mn-lt"/>
                <a:ea typeface="+mn-ea"/>
                <a:cs typeface="+mn-cs"/>
              </a:rPr>
              <a:t>1.3. </a:t>
            </a:r>
            <a:r>
              <a:rPr lang="zh-TW" altLang="en-US" sz="1200" b="1" i="0" kern="1200" smtClean="0">
                <a:solidFill>
                  <a:schemeClr val="tx1"/>
                </a:solidFill>
                <a:effectLst/>
                <a:latin typeface="+mn-lt"/>
                <a:ea typeface="+mn-ea"/>
                <a:cs typeface="+mn-cs"/>
              </a:rPr>
              <a:t>什麼是 </a:t>
            </a:r>
            <a:r>
              <a:rPr lang="en-US" altLang="zh-TW" sz="1200" b="1" i="0" kern="1200" smtClean="0">
                <a:solidFill>
                  <a:schemeClr val="tx1"/>
                </a:solidFill>
                <a:effectLst/>
                <a:latin typeface="+mn-lt"/>
                <a:ea typeface="+mn-ea"/>
                <a:cs typeface="+mn-cs"/>
              </a:rPr>
              <a:t>Debian GNU/Linux?</a:t>
            </a:r>
          </a:p>
          <a:p>
            <a:r>
              <a:rPr lang="en-US" altLang="zh-TW" sz="1200" b="0" i="0" kern="1200" smtClean="0">
                <a:solidFill>
                  <a:schemeClr val="tx1"/>
                </a:solidFill>
                <a:effectLst/>
                <a:latin typeface="+mn-lt"/>
                <a:ea typeface="+mn-ea"/>
                <a:cs typeface="+mn-cs"/>
              </a:rPr>
              <a:t>Debian GNU/Linux </a:t>
            </a:r>
            <a:r>
              <a:rPr lang="zh-TW" altLang="en-US" sz="1200" b="0" i="0" kern="1200" smtClean="0">
                <a:solidFill>
                  <a:schemeClr val="tx1"/>
                </a:solidFill>
                <a:effectLst/>
                <a:latin typeface="+mn-lt"/>
                <a:ea typeface="+mn-ea"/>
                <a:cs typeface="+mn-cs"/>
              </a:rPr>
              <a:t>是將 </a:t>
            </a:r>
            <a:r>
              <a:rPr lang="en-US" altLang="zh-TW" sz="1200" b="0" i="0" kern="1200" smtClean="0">
                <a:solidFill>
                  <a:schemeClr val="tx1"/>
                </a:solidFill>
                <a:effectLst/>
                <a:latin typeface="+mn-lt"/>
                <a:ea typeface="+mn-ea"/>
                <a:cs typeface="+mn-cs"/>
              </a:rPr>
              <a:t>Debian </a:t>
            </a:r>
            <a:r>
              <a:rPr lang="zh-TW" altLang="en-US" sz="1200" b="0" i="0" kern="1200" smtClean="0">
                <a:solidFill>
                  <a:schemeClr val="tx1"/>
                </a:solidFill>
                <a:effectLst/>
                <a:latin typeface="+mn-lt"/>
                <a:ea typeface="+mn-ea"/>
                <a:cs typeface="+mn-cs"/>
              </a:rPr>
              <a:t>哲學與方法論、</a:t>
            </a:r>
            <a:r>
              <a:rPr lang="en-US" altLang="zh-TW" sz="1200" b="0" i="0" kern="1200" smtClean="0">
                <a:solidFill>
                  <a:schemeClr val="tx1"/>
                </a:solidFill>
                <a:effectLst/>
                <a:latin typeface="+mn-lt"/>
                <a:ea typeface="+mn-ea"/>
                <a:cs typeface="+mn-cs"/>
              </a:rPr>
              <a:t>GNU </a:t>
            </a:r>
            <a:r>
              <a:rPr lang="zh-TW" altLang="en-US" sz="1200" b="0" i="0" kern="1200" smtClean="0">
                <a:solidFill>
                  <a:schemeClr val="tx1"/>
                </a:solidFill>
                <a:effectLst/>
                <a:latin typeface="+mn-lt"/>
                <a:ea typeface="+mn-ea"/>
                <a:cs typeface="+mn-cs"/>
              </a:rPr>
              <a:t>工具集、</a:t>
            </a:r>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核心，以及其他重要的自由軟體結合在一起所構成的獨特的軟體發行套件。該發行套件由大量的軟體</a:t>
            </a:r>
            <a:r>
              <a:rPr lang="zh-TW" altLang="en-US" sz="1200" b="0" i="1" kern="1200" smtClean="0">
                <a:solidFill>
                  <a:schemeClr val="tx1"/>
                </a:solidFill>
                <a:effectLst/>
                <a:latin typeface="+mn-lt"/>
                <a:ea typeface="+mn-ea"/>
                <a:cs typeface="+mn-cs"/>
              </a:rPr>
              <a:t>套件</a:t>
            </a:r>
            <a:r>
              <a:rPr lang="zh-TW" altLang="en-US" sz="1200" b="0" i="0" kern="1200" smtClean="0">
                <a:solidFill>
                  <a:schemeClr val="tx1"/>
                </a:solidFill>
                <a:effectLst/>
                <a:latin typeface="+mn-lt"/>
                <a:ea typeface="+mn-ea"/>
                <a:cs typeface="+mn-cs"/>
              </a:rPr>
              <a:t>組成。發行套件中的每個軟體套件都包含了執行檔、腳本、文件和設定資訊，並且擁有一位</a:t>
            </a:r>
            <a:r>
              <a:rPr lang="zh-TW" altLang="en-US" sz="1200" b="0" i="1" kern="1200" smtClean="0">
                <a:solidFill>
                  <a:schemeClr val="tx1"/>
                </a:solidFill>
                <a:effectLst/>
                <a:latin typeface="+mn-lt"/>
                <a:ea typeface="+mn-ea"/>
                <a:cs typeface="+mn-cs"/>
              </a:rPr>
              <a:t>維護者</a:t>
            </a:r>
            <a:r>
              <a:rPr lang="zh-TW" altLang="en-US" sz="1200" b="0" i="0" kern="1200" smtClean="0">
                <a:solidFill>
                  <a:schemeClr val="tx1"/>
                </a:solidFill>
                <a:effectLst/>
                <a:latin typeface="+mn-lt"/>
                <a:ea typeface="+mn-ea"/>
                <a:cs typeface="+mn-cs"/>
              </a:rPr>
              <a:t>，其主要職責是保持軟體套件更新、追蹤臭蟲報告，並與軟體原作者保持聯絡。</a:t>
            </a:r>
          </a:p>
          <a:p>
            <a:endParaRPr lang="zh-TW" altLang="en-US"/>
          </a:p>
        </p:txBody>
      </p:sp>
      <p:sp>
        <p:nvSpPr>
          <p:cNvPr id="4" name="投影片編號版面配置區 3"/>
          <p:cNvSpPr>
            <a:spLocks noGrp="1"/>
          </p:cNvSpPr>
          <p:nvPr>
            <p:ph type="sldNum" sz="quarter" idx="10"/>
          </p:nvPr>
        </p:nvSpPr>
        <p:spPr/>
        <p:txBody>
          <a:bodyPr/>
          <a:lstStyle/>
          <a:p>
            <a:fld id="{5588A7DB-04A4-4EC5-87BA-B44D044C9402}" type="slidenum">
              <a:rPr lang="zh-TW" altLang="en-US" smtClean="0"/>
              <a:t>5</a:t>
            </a:fld>
            <a:endParaRPr lang="zh-TW" altLang="en-US"/>
          </a:p>
        </p:txBody>
      </p:sp>
    </p:spTree>
    <p:extLst>
      <p:ext uri="{BB962C8B-B14F-4D97-AF65-F5344CB8AC3E}">
        <p14:creationId xmlns:p14="http://schemas.microsoft.com/office/powerpoint/2010/main" val="205886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mtClean="0"/>
              <a:t>issue </a:t>
            </a:r>
            <a:r>
              <a:rPr lang="zh-TW" altLang="en-US" smtClean="0"/>
              <a:t>問題</a:t>
            </a:r>
          </a:p>
          <a:p>
            <a:endParaRPr lang="zh-TW" altLang="en-US"/>
          </a:p>
        </p:txBody>
      </p:sp>
      <p:sp>
        <p:nvSpPr>
          <p:cNvPr id="4" name="投影片編號版面配置區 3"/>
          <p:cNvSpPr>
            <a:spLocks noGrp="1"/>
          </p:cNvSpPr>
          <p:nvPr>
            <p:ph type="sldNum" sz="quarter" idx="10"/>
          </p:nvPr>
        </p:nvSpPr>
        <p:spPr/>
        <p:txBody>
          <a:bodyPr/>
          <a:lstStyle/>
          <a:p>
            <a:fld id="{5588A7DB-04A4-4EC5-87BA-B44D044C9402}" type="slidenum">
              <a:rPr lang="zh-TW" altLang="en-US" smtClean="0"/>
              <a:t>7</a:t>
            </a:fld>
            <a:endParaRPr lang="zh-TW" altLang="en-US"/>
          </a:p>
        </p:txBody>
      </p:sp>
    </p:spTree>
    <p:extLst>
      <p:ext uri="{BB962C8B-B14F-4D97-AF65-F5344CB8AC3E}">
        <p14:creationId xmlns:p14="http://schemas.microsoft.com/office/powerpoint/2010/main" val="2401541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issue </a:t>
            </a:r>
            <a:r>
              <a:rPr lang="zh-TW" altLang="en-US" smtClean="0"/>
              <a:t>問題</a:t>
            </a:r>
            <a:endParaRPr lang="zh-TW" altLang="en-US"/>
          </a:p>
        </p:txBody>
      </p:sp>
      <p:sp>
        <p:nvSpPr>
          <p:cNvPr id="4" name="投影片編號版面配置區 3"/>
          <p:cNvSpPr>
            <a:spLocks noGrp="1"/>
          </p:cNvSpPr>
          <p:nvPr>
            <p:ph type="sldNum" sz="quarter" idx="10"/>
          </p:nvPr>
        </p:nvSpPr>
        <p:spPr/>
        <p:txBody>
          <a:bodyPr/>
          <a:lstStyle/>
          <a:p>
            <a:fld id="{5588A7DB-04A4-4EC5-87BA-B44D044C9402}" type="slidenum">
              <a:rPr lang="zh-TW" altLang="en-US" smtClean="0"/>
              <a:t>8</a:t>
            </a:fld>
            <a:endParaRPr lang="zh-TW" altLang="en-US"/>
          </a:p>
        </p:txBody>
      </p:sp>
    </p:spTree>
    <p:extLst>
      <p:ext uri="{BB962C8B-B14F-4D97-AF65-F5344CB8AC3E}">
        <p14:creationId xmlns:p14="http://schemas.microsoft.com/office/powerpoint/2010/main" val="913451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en-US" altLang="zh-TW" sz="1200" b="0" i="0" kern="1200" smtClean="0">
                <a:solidFill>
                  <a:schemeClr val="tx1"/>
                </a:solidFill>
                <a:effectLst/>
                <a:latin typeface="+mn-lt"/>
                <a:ea typeface="+mn-ea"/>
                <a:cs typeface="+mn-cs"/>
              </a:rPr>
              <a:t>release </a:t>
            </a:r>
            <a:r>
              <a:rPr lang="zh-TW" altLang="en-US" sz="1200" b="0" i="0" kern="1200" smtClean="0">
                <a:solidFill>
                  <a:schemeClr val="tx1"/>
                </a:solidFill>
                <a:effectLst/>
                <a:latin typeface="+mn-lt"/>
                <a:ea typeface="+mn-ea"/>
                <a:cs typeface="+mn-cs"/>
              </a:rPr>
              <a:t>發佈</a:t>
            </a:r>
            <a:endParaRPr lang="en-US" altLang="zh-TW" sz="1200" b="0" i="0" kern="1200" smtClean="0">
              <a:solidFill>
                <a:schemeClr val="tx1"/>
              </a:solidFill>
              <a:effectLst/>
              <a:latin typeface="+mn-lt"/>
              <a:ea typeface="+mn-ea"/>
              <a:cs typeface="+mn-cs"/>
            </a:endParaRPr>
          </a:p>
          <a:p>
            <a:pPr fontAlgn="base"/>
            <a:endParaRPr lang="en-US" altLang="zh-TW" sz="1200" b="0" i="0" kern="1200" smtClean="0">
              <a:solidFill>
                <a:schemeClr val="tx1"/>
              </a:solidFill>
              <a:effectLst/>
              <a:latin typeface="+mn-lt"/>
              <a:ea typeface="+mn-ea"/>
              <a:cs typeface="+mn-cs"/>
            </a:endParaRPr>
          </a:p>
          <a:p>
            <a:pPr fontAlgn="base"/>
            <a:r>
              <a:rPr lang="zh-TW" altLang="en-US" sz="1200" b="0" i="0" kern="1200" smtClean="0">
                <a:solidFill>
                  <a:schemeClr val="tx1"/>
                </a:solidFill>
                <a:effectLst/>
                <a:latin typeface="+mn-lt"/>
                <a:ea typeface="+mn-ea"/>
                <a:cs typeface="+mn-cs"/>
              </a:rPr>
              <a:t>有時候知道一個發行版是否與另一個發行版非常有用，因此</a:t>
            </a:r>
            <a:r>
              <a:rPr lang="en-US" altLang="zh-TW" sz="1200" b="0" i="0" kern="1200" smtClean="0">
                <a:solidFill>
                  <a:schemeClr val="tx1"/>
                </a:solidFill>
                <a:effectLst/>
                <a:latin typeface="+mn-lt"/>
                <a:ea typeface="+mn-ea"/>
                <a:cs typeface="+mn-cs"/>
              </a:rPr>
              <a:t>os-release</a:t>
            </a:r>
            <a:r>
              <a:rPr lang="zh-TW" altLang="en-US" sz="1200" b="0" i="0" kern="1200" smtClean="0">
                <a:solidFill>
                  <a:schemeClr val="tx1"/>
                </a:solidFill>
                <a:effectLst/>
                <a:latin typeface="+mn-lt"/>
                <a:ea typeface="+mn-ea"/>
                <a:cs typeface="+mn-cs"/>
              </a:rPr>
              <a:t>文件可以包含一個</a:t>
            </a:r>
            <a:r>
              <a:rPr lang="en-US" altLang="zh-TW" sz="1200" b="0" i="0" kern="1200" smtClean="0">
                <a:solidFill>
                  <a:schemeClr val="tx1"/>
                </a:solidFill>
                <a:effectLst/>
                <a:latin typeface="+mn-lt"/>
                <a:ea typeface="+mn-ea"/>
                <a:cs typeface="+mn-cs"/>
              </a:rPr>
              <a:t>ID_LIKE</a:t>
            </a:r>
            <a:r>
              <a:rPr lang="zh-TW" altLang="en-US" sz="1200" b="0" i="0" kern="1200" smtClean="0">
                <a:solidFill>
                  <a:schemeClr val="tx1"/>
                </a:solidFill>
                <a:effectLst/>
                <a:latin typeface="+mn-lt"/>
                <a:ea typeface="+mn-ea"/>
                <a:cs typeface="+mn-cs"/>
              </a:rPr>
              <a:t>行，用於標識正在運行的發行版基於或類似的發行版。例如，紅帽企業</a:t>
            </a:r>
            <a:r>
              <a:rPr lang="en-US" altLang="zh-TW" sz="1200" b="0" i="0" kern="1200" smtClean="0">
                <a:solidFill>
                  <a:schemeClr val="tx1"/>
                </a:solidFill>
                <a:effectLst/>
                <a:latin typeface="+mn-lt"/>
                <a:ea typeface="+mn-ea"/>
                <a:cs typeface="+mn-cs"/>
              </a:rPr>
              <a:t>Linux</a:t>
            </a:r>
            <a:r>
              <a:rPr lang="zh-TW" altLang="en-US" sz="1200" b="0" i="0" kern="1200" smtClean="0">
                <a:solidFill>
                  <a:schemeClr val="tx1"/>
                </a:solidFill>
                <a:effectLst/>
                <a:latin typeface="+mn-lt"/>
                <a:ea typeface="+mn-ea"/>
                <a:cs typeface="+mn-cs"/>
              </a:rPr>
              <a:t>的</a:t>
            </a:r>
            <a:r>
              <a:rPr lang="en-US" altLang="zh-TW" sz="1200" b="0" i="0" kern="1200" smtClean="0">
                <a:solidFill>
                  <a:schemeClr val="tx1"/>
                </a:solidFill>
                <a:effectLst/>
                <a:latin typeface="+mn-lt"/>
                <a:ea typeface="+mn-ea"/>
                <a:cs typeface="+mn-cs"/>
              </a:rPr>
              <a:t>os</a:t>
            </a:r>
            <a:r>
              <a:rPr lang="zh-TW" altLang="en-US" sz="1200" b="0" i="0" kern="1200" smtClean="0">
                <a:solidFill>
                  <a:schemeClr val="tx1"/>
                </a:solidFill>
                <a:effectLst/>
                <a:latin typeface="+mn-lt"/>
                <a:ea typeface="+mn-ea"/>
                <a:cs typeface="+mn-cs"/>
              </a:rPr>
              <a:t>版本文件包含一個</a:t>
            </a:r>
            <a:r>
              <a:rPr lang="en-US" altLang="zh-TW" sz="1200" b="0" i="0" kern="1200" smtClean="0">
                <a:solidFill>
                  <a:schemeClr val="tx1"/>
                </a:solidFill>
                <a:effectLst/>
                <a:latin typeface="+mn-lt"/>
                <a:ea typeface="+mn-ea"/>
                <a:cs typeface="+mn-cs"/>
              </a:rPr>
              <a:t>ID_LIKE</a:t>
            </a:r>
            <a:r>
              <a:rPr lang="zh-TW" altLang="en-US" sz="1200" b="0" i="0" kern="1200" smtClean="0">
                <a:solidFill>
                  <a:schemeClr val="tx1"/>
                </a:solidFill>
                <a:effectLst/>
                <a:latin typeface="+mn-lt"/>
                <a:ea typeface="+mn-ea"/>
                <a:cs typeface="+mn-cs"/>
              </a:rPr>
              <a:t>行，聲明</a:t>
            </a:r>
            <a:r>
              <a:rPr lang="en-US" altLang="zh-TW" sz="1200" b="0" i="0" kern="1200" smtClean="0">
                <a:solidFill>
                  <a:schemeClr val="tx1"/>
                </a:solidFill>
                <a:effectLst/>
                <a:latin typeface="+mn-lt"/>
                <a:ea typeface="+mn-ea"/>
                <a:cs typeface="+mn-cs"/>
              </a:rPr>
              <a:t>RHEL</a:t>
            </a:r>
            <a:r>
              <a:rPr lang="zh-TW" altLang="en-US" sz="1200" b="0" i="0" kern="1200" smtClean="0">
                <a:solidFill>
                  <a:schemeClr val="tx1"/>
                </a:solidFill>
                <a:effectLst/>
                <a:latin typeface="+mn-lt"/>
                <a:ea typeface="+mn-ea"/>
                <a:cs typeface="+mn-cs"/>
              </a:rPr>
              <a:t>與</a:t>
            </a:r>
            <a:r>
              <a:rPr lang="en-US" altLang="zh-TW" sz="1200" b="0" i="0" kern="1200" smtClean="0">
                <a:solidFill>
                  <a:schemeClr val="tx1"/>
                </a:solidFill>
                <a:effectLst/>
                <a:latin typeface="+mn-lt"/>
                <a:ea typeface="+mn-ea"/>
                <a:cs typeface="+mn-cs"/>
              </a:rPr>
              <a:t>Fedora</a:t>
            </a:r>
            <a:r>
              <a:rPr lang="zh-TW" altLang="en-US" sz="1200" b="0" i="0" kern="1200" smtClean="0">
                <a:solidFill>
                  <a:schemeClr val="tx1"/>
                </a:solidFill>
                <a:effectLst/>
                <a:latin typeface="+mn-lt"/>
                <a:ea typeface="+mn-ea"/>
                <a:cs typeface="+mn-cs"/>
              </a:rPr>
              <a:t>類似，而</a:t>
            </a:r>
            <a:r>
              <a:rPr lang="en-US" altLang="zh-TW" sz="1200" b="0" i="0" kern="1200" smtClean="0">
                <a:solidFill>
                  <a:schemeClr val="tx1"/>
                </a:solidFill>
                <a:effectLst/>
                <a:latin typeface="+mn-lt"/>
                <a:ea typeface="+mn-ea"/>
                <a:cs typeface="+mn-cs"/>
              </a:rPr>
              <a:t>CentOS</a:t>
            </a:r>
            <a:r>
              <a:rPr lang="zh-TW" altLang="en-US" sz="1200" b="0" i="0" kern="1200" smtClean="0">
                <a:solidFill>
                  <a:schemeClr val="tx1"/>
                </a:solidFill>
                <a:effectLst/>
                <a:latin typeface="+mn-lt"/>
                <a:ea typeface="+mn-ea"/>
                <a:cs typeface="+mn-cs"/>
              </a:rPr>
              <a:t>的</a:t>
            </a:r>
            <a:r>
              <a:rPr lang="en-US" altLang="zh-TW" sz="1200" b="0" i="0" kern="1200" smtClean="0">
                <a:solidFill>
                  <a:schemeClr val="tx1"/>
                </a:solidFill>
                <a:effectLst/>
                <a:latin typeface="+mn-lt"/>
                <a:ea typeface="+mn-ea"/>
                <a:cs typeface="+mn-cs"/>
              </a:rPr>
              <a:t>os</a:t>
            </a:r>
            <a:r>
              <a:rPr lang="zh-TW" altLang="en-US" sz="1200" b="0" i="0" kern="1200" smtClean="0">
                <a:solidFill>
                  <a:schemeClr val="tx1"/>
                </a:solidFill>
                <a:effectLst/>
                <a:latin typeface="+mn-lt"/>
                <a:ea typeface="+mn-ea"/>
                <a:cs typeface="+mn-cs"/>
              </a:rPr>
              <a:t>版本文件指出</a:t>
            </a:r>
            <a:r>
              <a:rPr lang="en-US" altLang="zh-TW" sz="1200" b="0" i="0" kern="1200" smtClean="0">
                <a:solidFill>
                  <a:schemeClr val="tx1"/>
                </a:solidFill>
                <a:effectLst/>
                <a:latin typeface="+mn-lt"/>
                <a:ea typeface="+mn-ea"/>
                <a:cs typeface="+mn-cs"/>
              </a:rPr>
              <a:t>CentOS</a:t>
            </a:r>
            <a:r>
              <a:rPr lang="zh-TW" altLang="en-US" sz="1200" b="0" i="0" kern="1200" smtClean="0">
                <a:solidFill>
                  <a:schemeClr val="tx1"/>
                </a:solidFill>
                <a:effectLst/>
                <a:latin typeface="+mn-lt"/>
                <a:ea typeface="+mn-ea"/>
                <a:cs typeface="+mn-cs"/>
              </a:rPr>
              <a:t>與</a:t>
            </a:r>
            <a:r>
              <a:rPr lang="en-US" altLang="zh-TW" sz="1200" b="0" i="0" kern="1200" smtClean="0">
                <a:solidFill>
                  <a:schemeClr val="tx1"/>
                </a:solidFill>
                <a:effectLst/>
                <a:latin typeface="+mn-lt"/>
                <a:ea typeface="+mn-ea"/>
                <a:cs typeface="+mn-cs"/>
              </a:rPr>
              <a:t>RHEL</a:t>
            </a:r>
            <a:r>
              <a:rPr lang="zh-TW" altLang="en-US" sz="1200" b="0" i="0" kern="1200" smtClean="0">
                <a:solidFill>
                  <a:schemeClr val="tx1"/>
                </a:solidFill>
                <a:effectLst/>
                <a:latin typeface="+mn-lt"/>
                <a:ea typeface="+mn-ea"/>
                <a:cs typeface="+mn-cs"/>
              </a:rPr>
              <a:t>和</a:t>
            </a:r>
            <a:r>
              <a:rPr lang="en-US" altLang="zh-TW" sz="1200" b="0" i="0" kern="1200" smtClean="0">
                <a:solidFill>
                  <a:schemeClr val="tx1"/>
                </a:solidFill>
                <a:effectLst/>
                <a:latin typeface="+mn-lt"/>
                <a:ea typeface="+mn-ea"/>
                <a:cs typeface="+mn-cs"/>
              </a:rPr>
              <a:t>Fedora</a:t>
            </a:r>
            <a:r>
              <a:rPr lang="zh-TW" altLang="en-US" sz="1200" b="0" i="0" kern="1200" smtClean="0">
                <a:solidFill>
                  <a:schemeClr val="tx1"/>
                </a:solidFill>
                <a:effectLst/>
                <a:latin typeface="+mn-lt"/>
                <a:ea typeface="+mn-ea"/>
                <a:cs typeface="+mn-cs"/>
              </a:rPr>
              <a:t>相似。如果你正在使用基於另一個發行版的發行版並需要查找解決問題的說明，則</a:t>
            </a:r>
            <a:r>
              <a:rPr lang="en-US" altLang="zh-TW" sz="1200" b="0" i="0" kern="1200" smtClean="0">
                <a:solidFill>
                  <a:schemeClr val="tx1"/>
                </a:solidFill>
                <a:effectLst/>
                <a:latin typeface="+mn-lt"/>
                <a:ea typeface="+mn-ea"/>
                <a:cs typeface="+mn-cs"/>
              </a:rPr>
              <a:t>ID_LIKE</a:t>
            </a:r>
            <a:r>
              <a:rPr lang="zh-TW" altLang="en-US" sz="1200" b="0" i="0" kern="1200" smtClean="0">
                <a:solidFill>
                  <a:schemeClr val="tx1"/>
                </a:solidFill>
                <a:effectLst/>
                <a:latin typeface="+mn-lt"/>
                <a:ea typeface="+mn-ea"/>
                <a:cs typeface="+mn-cs"/>
              </a:rPr>
              <a:t>行非常有用。</a:t>
            </a:r>
          </a:p>
          <a:p>
            <a:pPr fontAlgn="base"/>
            <a:r>
              <a:rPr lang="en-US" altLang="zh-TW" sz="1200" b="0" i="0" kern="1200" smtClean="0">
                <a:solidFill>
                  <a:schemeClr val="tx1"/>
                </a:solidFill>
                <a:effectLst/>
                <a:latin typeface="+mn-lt"/>
                <a:ea typeface="+mn-ea"/>
                <a:cs typeface="+mn-cs"/>
              </a:rPr>
              <a:t>CentOS</a:t>
            </a:r>
            <a:r>
              <a:rPr lang="zh-TW" altLang="en-US" sz="1200" b="0" i="0" kern="1200" smtClean="0">
                <a:solidFill>
                  <a:schemeClr val="tx1"/>
                </a:solidFill>
                <a:effectLst/>
                <a:latin typeface="+mn-lt"/>
                <a:ea typeface="+mn-ea"/>
                <a:cs typeface="+mn-cs"/>
              </a:rPr>
              <a:t>的</a:t>
            </a:r>
            <a:r>
              <a:rPr lang="en-US" altLang="zh-TW" sz="1200" b="0" i="0" kern="1200" smtClean="0">
                <a:solidFill>
                  <a:schemeClr val="tx1"/>
                </a:solidFill>
                <a:effectLst/>
                <a:latin typeface="+mn-lt"/>
                <a:ea typeface="+mn-ea"/>
                <a:cs typeface="+mn-cs"/>
              </a:rPr>
              <a:t>os-release</a:t>
            </a:r>
            <a:r>
              <a:rPr lang="zh-TW" altLang="en-US" sz="1200" b="0" i="0" kern="1200" smtClean="0">
                <a:solidFill>
                  <a:schemeClr val="tx1"/>
                </a:solidFill>
                <a:effectLst/>
                <a:latin typeface="+mn-lt"/>
                <a:ea typeface="+mn-ea"/>
                <a:cs typeface="+mn-cs"/>
              </a:rPr>
              <a:t>文件清楚地表明它就像</a:t>
            </a:r>
            <a:r>
              <a:rPr lang="en-US" altLang="zh-TW" sz="1200" b="0" i="0" kern="1200" smtClean="0">
                <a:solidFill>
                  <a:schemeClr val="tx1"/>
                </a:solidFill>
                <a:effectLst/>
                <a:latin typeface="+mn-lt"/>
                <a:ea typeface="+mn-ea"/>
                <a:cs typeface="+mn-cs"/>
              </a:rPr>
              <a:t>RHEL</a:t>
            </a:r>
            <a:r>
              <a:rPr lang="zh-TW" altLang="en-US" sz="1200" b="0" i="0" kern="1200" smtClean="0">
                <a:solidFill>
                  <a:schemeClr val="tx1"/>
                </a:solidFill>
                <a:effectLst/>
                <a:latin typeface="+mn-lt"/>
                <a:ea typeface="+mn-ea"/>
                <a:cs typeface="+mn-cs"/>
              </a:rPr>
              <a:t>一樣，所以關於</a:t>
            </a:r>
            <a:r>
              <a:rPr lang="en-US" altLang="zh-TW" sz="1200" b="0" i="0" kern="1200" smtClean="0">
                <a:solidFill>
                  <a:schemeClr val="tx1"/>
                </a:solidFill>
                <a:effectLst/>
                <a:latin typeface="+mn-lt"/>
                <a:ea typeface="+mn-ea"/>
                <a:cs typeface="+mn-cs"/>
              </a:rPr>
              <a:t>RHEL</a:t>
            </a:r>
            <a:r>
              <a:rPr lang="zh-TW" altLang="en-US" sz="1200" b="0" i="0" kern="1200" smtClean="0">
                <a:solidFill>
                  <a:schemeClr val="tx1"/>
                </a:solidFill>
                <a:effectLst/>
                <a:latin typeface="+mn-lt"/>
                <a:ea typeface="+mn-ea"/>
                <a:cs typeface="+mn-cs"/>
              </a:rPr>
              <a:t>的各種論壇的文檔，問題和答案應該（大多數情況下）適用於</a:t>
            </a:r>
            <a:r>
              <a:rPr lang="en-US" altLang="zh-TW" sz="1200" b="0" i="0" kern="1200" smtClean="0">
                <a:solidFill>
                  <a:schemeClr val="tx1"/>
                </a:solidFill>
                <a:effectLst/>
                <a:latin typeface="+mn-lt"/>
                <a:ea typeface="+mn-ea"/>
                <a:cs typeface="+mn-cs"/>
              </a:rPr>
              <a:t>CentOS</a:t>
            </a:r>
            <a:r>
              <a:rPr lang="zh-TW" altLang="en-US" sz="1200" b="0" i="0" kern="1200" smtClean="0">
                <a:solidFill>
                  <a:schemeClr val="tx1"/>
                </a:solidFill>
                <a:effectLst/>
                <a:latin typeface="+mn-lt"/>
                <a:ea typeface="+mn-ea"/>
                <a:cs typeface="+mn-cs"/>
              </a:rPr>
              <a:t>。</a:t>
            </a:r>
            <a:r>
              <a:rPr lang="en-US" altLang="zh-TW" sz="1200" b="0" i="0" kern="1200" smtClean="0">
                <a:solidFill>
                  <a:schemeClr val="tx1"/>
                </a:solidFill>
                <a:effectLst/>
                <a:latin typeface="+mn-lt"/>
                <a:ea typeface="+mn-ea"/>
                <a:cs typeface="+mn-cs"/>
              </a:rPr>
              <a:t>CentOS</a:t>
            </a:r>
            <a:r>
              <a:rPr lang="zh-TW" altLang="en-US" sz="1200" b="0" i="0" kern="1200" smtClean="0">
                <a:solidFill>
                  <a:schemeClr val="tx1"/>
                </a:solidFill>
                <a:effectLst/>
                <a:latin typeface="+mn-lt"/>
                <a:ea typeface="+mn-ea"/>
                <a:cs typeface="+mn-cs"/>
              </a:rPr>
              <a:t>旨在成為</a:t>
            </a:r>
            <a:r>
              <a:rPr lang="en-US" altLang="zh-TW" sz="1200" b="0" i="0" kern="1200" smtClean="0">
                <a:solidFill>
                  <a:schemeClr val="tx1"/>
                </a:solidFill>
                <a:effectLst/>
                <a:latin typeface="+mn-lt"/>
                <a:ea typeface="+mn-ea"/>
                <a:cs typeface="+mn-cs"/>
              </a:rPr>
              <a:t>RHEL</a:t>
            </a:r>
            <a:r>
              <a:rPr lang="zh-TW" altLang="en-US" sz="1200" b="0" i="0" kern="1200" smtClean="0">
                <a:solidFill>
                  <a:schemeClr val="tx1"/>
                </a:solidFill>
                <a:effectLst/>
                <a:latin typeface="+mn-lt"/>
                <a:ea typeface="+mn-ea"/>
                <a:cs typeface="+mn-cs"/>
              </a:rPr>
              <a:t>的一個近似克隆，因此它比</a:t>
            </a:r>
            <a:r>
              <a:rPr lang="en-US" altLang="zh-TW" sz="1200" b="0" i="0" kern="1200" smtClean="0">
                <a:solidFill>
                  <a:schemeClr val="tx1"/>
                </a:solidFill>
                <a:effectLst/>
                <a:latin typeface="+mn-lt"/>
                <a:ea typeface="+mn-ea"/>
                <a:cs typeface="+mn-cs"/>
              </a:rPr>
              <a:t>LIKE</a:t>
            </a:r>
            <a:r>
              <a:rPr lang="zh-TW" altLang="en-US" sz="1200" b="0" i="0" kern="1200" smtClean="0">
                <a:solidFill>
                  <a:schemeClr val="tx1"/>
                </a:solidFill>
                <a:effectLst/>
                <a:latin typeface="+mn-lt"/>
                <a:ea typeface="+mn-ea"/>
                <a:cs typeface="+mn-cs"/>
              </a:rPr>
              <a:t>更適合於在</a:t>
            </a:r>
            <a:r>
              <a:rPr lang="en-US" altLang="zh-TW" sz="1200" b="0" i="0" kern="1200" smtClean="0">
                <a:solidFill>
                  <a:schemeClr val="tx1"/>
                </a:solidFill>
                <a:effectLst/>
                <a:latin typeface="+mn-lt"/>
                <a:ea typeface="+mn-ea"/>
                <a:cs typeface="+mn-cs"/>
              </a:rPr>
              <a:t>ID_LIKE</a:t>
            </a:r>
            <a:r>
              <a:rPr lang="zh-TW" altLang="en-US" sz="1200" b="0" i="0" kern="1200" smtClean="0">
                <a:solidFill>
                  <a:schemeClr val="tx1"/>
                </a:solidFill>
                <a:effectLst/>
                <a:latin typeface="+mn-lt"/>
                <a:ea typeface="+mn-ea"/>
                <a:cs typeface="+mn-cs"/>
              </a:rPr>
              <a:t>欄位中找到的某些條目。</a:t>
            </a:r>
          </a:p>
          <a:p>
            <a:r>
              <a:rPr lang="zh-TW" altLang="en-US" smtClean="0"/>
              <a:t/>
            </a:r>
            <a:br>
              <a:rPr lang="zh-TW" altLang="en-US" smtClean="0"/>
            </a:br>
            <a:r>
              <a:rPr lang="zh-TW" altLang="en-US" smtClean="0"/>
              <a:t/>
            </a:r>
            <a:br>
              <a:rPr lang="zh-TW" altLang="en-US" smtClean="0"/>
            </a:br>
            <a:r>
              <a:rPr lang="zh-TW" altLang="en-US" sz="1200" b="0" i="0" kern="1200" smtClean="0">
                <a:solidFill>
                  <a:schemeClr val="tx1"/>
                </a:solidFill>
                <a:effectLst/>
                <a:latin typeface="+mn-lt"/>
                <a:ea typeface="+mn-ea"/>
                <a:cs typeface="+mn-cs"/>
              </a:rPr>
              <a:t>原文網址：</a:t>
            </a:r>
            <a:r>
              <a:rPr lang="en-US" altLang="zh-TW" sz="1200" b="0" i="0" u="none" strike="noStrike" kern="1200" smtClean="0">
                <a:solidFill>
                  <a:schemeClr val="tx1"/>
                </a:solidFill>
                <a:effectLst/>
                <a:latin typeface="+mn-lt"/>
                <a:ea typeface="+mn-ea"/>
                <a:cs typeface="+mn-cs"/>
                <a:hlinkClick r:id="rId3"/>
              </a:rPr>
              <a:t>https://kknews.cc/code/avkv5vg.html</a:t>
            </a:r>
            <a:endParaRPr lang="zh-TW" altLang="en-US"/>
          </a:p>
        </p:txBody>
      </p:sp>
      <p:sp>
        <p:nvSpPr>
          <p:cNvPr id="4" name="投影片編號版面配置區 3"/>
          <p:cNvSpPr>
            <a:spLocks noGrp="1"/>
          </p:cNvSpPr>
          <p:nvPr>
            <p:ph type="sldNum" sz="quarter" idx="10"/>
          </p:nvPr>
        </p:nvSpPr>
        <p:spPr/>
        <p:txBody>
          <a:bodyPr/>
          <a:lstStyle/>
          <a:p>
            <a:fld id="{5588A7DB-04A4-4EC5-87BA-B44D044C9402}" type="slidenum">
              <a:rPr lang="zh-TW" altLang="en-US" smtClean="0"/>
              <a:t>9</a:t>
            </a:fld>
            <a:endParaRPr lang="zh-TW" altLang="en-US"/>
          </a:p>
        </p:txBody>
      </p:sp>
    </p:spTree>
    <p:extLst>
      <p:ext uri="{BB962C8B-B14F-4D97-AF65-F5344CB8AC3E}">
        <p14:creationId xmlns:p14="http://schemas.microsoft.com/office/powerpoint/2010/main" val="1666509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smtClean="0">
                <a:solidFill>
                  <a:schemeClr val="tx1"/>
                </a:solidFill>
                <a:effectLst/>
                <a:latin typeface="+mn-lt"/>
                <a:ea typeface="+mn-ea"/>
                <a:cs typeface="+mn-cs"/>
              </a:rPr>
              <a:t>有時候知道一個發行版是否與另一個發行版非常有用，</a:t>
            </a:r>
            <a:endParaRPr lang="en-US" altLang="zh-TW"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smtClean="0">
                <a:solidFill>
                  <a:schemeClr val="tx1"/>
                </a:solidFill>
                <a:effectLst/>
                <a:latin typeface="+mn-lt"/>
                <a:ea typeface="+mn-ea"/>
                <a:cs typeface="+mn-cs"/>
              </a:rPr>
              <a:t>因此</a:t>
            </a:r>
            <a:r>
              <a:rPr lang="en-US" altLang="zh-TW" sz="1200" b="0" i="0" kern="1200" smtClean="0">
                <a:solidFill>
                  <a:schemeClr val="tx1"/>
                </a:solidFill>
                <a:effectLst/>
                <a:latin typeface="+mn-lt"/>
                <a:ea typeface="+mn-ea"/>
                <a:cs typeface="+mn-cs"/>
              </a:rPr>
              <a:t>os-release</a:t>
            </a:r>
            <a:r>
              <a:rPr lang="zh-TW" altLang="en-US" sz="1200" b="0" i="0" kern="1200" smtClean="0">
                <a:solidFill>
                  <a:schemeClr val="tx1"/>
                </a:solidFill>
                <a:effectLst/>
                <a:latin typeface="+mn-lt"/>
                <a:ea typeface="+mn-ea"/>
                <a:cs typeface="+mn-cs"/>
              </a:rPr>
              <a:t>文件可以包含一個</a:t>
            </a:r>
            <a:r>
              <a:rPr lang="en-US" altLang="zh-TW" sz="1200" b="0" i="0" kern="1200" smtClean="0">
                <a:solidFill>
                  <a:schemeClr val="tx1"/>
                </a:solidFill>
                <a:effectLst/>
                <a:latin typeface="+mn-lt"/>
                <a:ea typeface="+mn-ea"/>
                <a:cs typeface="+mn-cs"/>
              </a:rPr>
              <a:t>ID_LIKE</a:t>
            </a:r>
            <a:r>
              <a:rPr lang="zh-TW" altLang="en-US" sz="1200" b="0" i="0" kern="1200" smtClean="0">
                <a:solidFill>
                  <a:schemeClr val="tx1"/>
                </a:solidFill>
                <a:effectLst/>
                <a:latin typeface="+mn-lt"/>
                <a:ea typeface="+mn-ea"/>
                <a:cs typeface="+mn-cs"/>
              </a:rPr>
              <a:t>行，</a:t>
            </a:r>
            <a:endParaRPr lang="en-US" altLang="zh-TW"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smtClean="0">
                <a:solidFill>
                  <a:schemeClr val="tx1"/>
                </a:solidFill>
                <a:effectLst/>
                <a:latin typeface="+mn-lt"/>
                <a:ea typeface="+mn-ea"/>
                <a:cs typeface="+mn-cs"/>
              </a:rPr>
              <a:t>用於標識正在運行的發行版基於或類似的發行版。</a:t>
            </a:r>
            <a:r>
              <a:rPr lang="zh-TW" altLang="en-US" smtClean="0"/>
              <a:t/>
            </a:r>
            <a:br>
              <a:rPr lang="zh-TW" altLang="en-US" smtClean="0"/>
            </a:br>
            <a:r>
              <a:rPr lang="en-US" altLang="zh-TW"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mtClean="0"/>
              <a:t>CODENAME </a:t>
            </a:r>
            <a:r>
              <a:rPr lang="zh-TW" altLang="en-US" smtClean="0"/>
              <a:t>代碼名稱</a:t>
            </a:r>
            <a:r>
              <a:rPr lang="en-US" altLang="zh-TW" smtClean="0"/>
              <a:t>/</a:t>
            </a:r>
            <a:r>
              <a:rPr lang="zh-TW" altLang="en-US" smtClean="0"/>
              <a:t>代號</a:t>
            </a:r>
            <a:endParaRPr lang="en-US" altLang="zh-TW"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mtClean="0"/>
              <a:t>===</a:t>
            </a:r>
            <a:r>
              <a:rPr lang="zh-TW" altLang="en-US" smtClean="0"/>
              <a:t/>
            </a:r>
            <a:br>
              <a:rPr lang="zh-TW" altLang="en-US" smtClean="0"/>
            </a:br>
            <a:r>
              <a:rPr lang="zh-TW" altLang="en-US" sz="1200" b="0" i="0" kern="1200" smtClean="0">
                <a:solidFill>
                  <a:schemeClr val="tx1"/>
                </a:solidFill>
                <a:effectLst/>
                <a:latin typeface="+mn-lt"/>
                <a:ea typeface="+mn-ea"/>
                <a:cs typeface="+mn-cs"/>
              </a:rPr>
              <a:t>原文網址：</a:t>
            </a:r>
            <a:r>
              <a:rPr lang="en-US" altLang="zh-TW" sz="1200" b="0" i="0" u="none" strike="noStrike" kern="1200" smtClean="0">
                <a:solidFill>
                  <a:schemeClr val="tx1"/>
                </a:solidFill>
                <a:effectLst/>
                <a:latin typeface="+mn-lt"/>
                <a:ea typeface="+mn-ea"/>
                <a:cs typeface="+mn-cs"/>
                <a:hlinkClick r:id="rId3"/>
              </a:rPr>
              <a:t>https://kknews.cc/code/avkv5vg.html</a:t>
            </a:r>
            <a:endParaRPr lang="en-US" altLang="zh-TW"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smtClean="0">
                <a:solidFill>
                  <a:schemeClr val="tx1"/>
                </a:solidFill>
                <a:effectLst/>
                <a:latin typeface="+mn-lt"/>
                <a:ea typeface="+mn-ea"/>
                <a:cs typeface="+mn-cs"/>
              </a:rPr>
              <a:t>ID_LIKE</a:t>
            </a:r>
            <a:r>
              <a:rPr lang="zh-TW" altLang="en-US" sz="1200" b="0" i="0" kern="1200" smtClean="0">
                <a:solidFill>
                  <a:schemeClr val="tx1"/>
                </a:solidFill>
                <a:effectLst/>
                <a:latin typeface="+mn-lt"/>
                <a:ea typeface="+mn-ea"/>
                <a:cs typeface="+mn-cs"/>
              </a:rPr>
              <a:t>行，聲明與</a:t>
            </a:r>
            <a:r>
              <a:rPr lang="en-US" altLang="zh-TW" sz="1200" smtClean="0"/>
              <a:t>debian</a:t>
            </a:r>
            <a:r>
              <a:rPr lang="zh-TW" altLang="en-US" sz="1200" b="0" i="0" kern="1200" smtClean="0">
                <a:solidFill>
                  <a:schemeClr val="tx1"/>
                </a:solidFill>
                <a:effectLst/>
                <a:latin typeface="+mn-lt"/>
                <a:ea typeface="+mn-ea"/>
                <a:cs typeface="+mn-cs"/>
              </a:rPr>
              <a:t>類似</a:t>
            </a:r>
            <a:endParaRPr lang="zh-TW" altLang="en-US"/>
          </a:p>
        </p:txBody>
      </p:sp>
      <p:sp>
        <p:nvSpPr>
          <p:cNvPr id="4" name="投影片編號版面配置區 3"/>
          <p:cNvSpPr>
            <a:spLocks noGrp="1"/>
          </p:cNvSpPr>
          <p:nvPr>
            <p:ph type="sldNum" sz="quarter" idx="10"/>
          </p:nvPr>
        </p:nvSpPr>
        <p:spPr/>
        <p:txBody>
          <a:bodyPr/>
          <a:lstStyle/>
          <a:p>
            <a:fld id="{5588A7DB-04A4-4EC5-87BA-B44D044C9402}" type="slidenum">
              <a:rPr lang="zh-TW" altLang="en-US" smtClean="0"/>
              <a:t>10</a:t>
            </a:fld>
            <a:endParaRPr lang="zh-TW" altLang="en-US"/>
          </a:p>
        </p:txBody>
      </p:sp>
    </p:spTree>
    <p:extLst>
      <p:ext uri="{BB962C8B-B14F-4D97-AF65-F5344CB8AC3E}">
        <p14:creationId xmlns:p14="http://schemas.microsoft.com/office/powerpoint/2010/main" val="423885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smtClean="0">
                <a:solidFill>
                  <a:schemeClr val="tx1"/>
                </a:solidFill>
                <a:effectLst/>
                <a:latin typeface="+mn-lt"/>
                <a:ea typeface="+mn-ea"/>
                <a:cs typeface="+mn-cs"/>
              </a:rPr>
              <a:t>套件： </a:t>
            </a:r>
            <a:r>
              <a:rPr lang="en-US" altLang="zh-TW" sz="1200" b="0" i="0" kern="1200" smtClean="0">
                <a:solidFill>
                  <a:schemeClr val="tx1"/>
                </a:solidFill>
                <a:effectLst/>
                <a:latin typeface="+mn-lt"/>
                <a:ea typeface="+mn-ea"/>
                <a:cs typeface="+mn-cs"/>
              </a:rPr>
              <a:t>linux-generic(</a:t>
            </a:r>
            <a:r>
              <a:rPr lang="zh-TW" altLang="en-US" sz="1200" b="0" i="0" kern="1200" smtClean="0">
                <a:solidFill>
                  <a:schemeClr val="tx1"/>
                </a:solidFill>
                <a:effectLst/>
                <a:latin typeface="+mn-lt"/>
                <a:ea typeface="+mn-ea"/>
                <a:cs typeface="+mn-cs"/>
              </a:rPr>
              <a:t>通用</a:t>
            </a:r>
            <a:r>
              <a:rPr lang="en-US" altLang="zh-TW" sz="1200" b="0" i="0" kern="120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u="none" strike="noStrike" kern="1200" smtClean="0">
                <a:solidFill>
                  <a:schemeClr val="tx1"/>
                </a:solidFill>
                <a:effectLst/>
                <a:latin typeface="+mn-lt"/>
                <a:ea typeface="+mn-ea"/>
                <a:cs typeface="+mn-cs"/>
                <a:hlinkClick r:id="rId3"/>
              </a:rPr>
              <a:t>每天一个</a:t>
            </a:r>
            <a:r>
              <a:rPr lang="en-US" altLang="zh-CN" sz="1200" b="1" i="0" u="none" strike="noStrike" kern="1200" smtClean="0">
                <a:solidFill>
                  <a:schemeClr val="tx1"/>
                </a:solidFill>
                <a:effectLst/>
                <a:latin typeface="+mn-lt"/>
                <a:ea typeface="+mn-ea"/>
                <a:cs typeface="+mn-cs"/>
                <a:hlinkClick r:id="rId3"/>
              </a:rPr>
              <a:t>linux</a:t>
            </a:r>
            <a:r>
              <a:rPr lang="zh-CN" altLang="en-US" sz="1200" b="1" i="0" u="none" strike="noStrike" kern="1200" smtClean="0">
                <a:solidFill>
                  <a:schemeClr val="tx1"/>
                </a:solidFill>
                <a:effectLst/>
                <a:latin typeface="+mn-lt"/>
                <a:ea typeface="+mn-ea"/>
                <a:cs typeface="+mn-cs"/>
                <a:hlinkClick r:id="rId3"/>
              </a:rPr>
              <a:t>命令</a:t>
            </a:r>
            <a:r>
              <a:rPr lang="en-US" altLang="zh-CN" sz="1200" b="1" i="0" u="none" strike="noStrike" kern="1200" smtClean="0">
                <a:solidFill>
                  <a:schemeClr val="tx1"/>
                </a:solidFill>
                <a:effectLst/>
                <a:latin typeface="+mn-lt"/>
                <a:ea typeface="+mn-ea"/>
                <a:cs typeface="+mn-cs"/>
                <a:hlinkClick r:id="rId3"/>
              </a:rPr>
              <a:t>-uname</a:t>
            </a:r>
            <a:r>
              <a:rPr lang="zh-CN" altLang="en-US" sz="1200" b="1" i="0" u="none" strike="noStrike" kern="1200" smtClean="0">
                <a:solidFill>
                  <a:schemeClr val="tx1"/>
                </a:solidFill>
                <a:effectLst/>
                <a:latin typeface="+mn-lt"/>
                <a:ea typeface="+mn-ea"/>
                <a:cs typeface="+mn-cs"/>
                <a:hlinkClick r:id="rId3"/>
              </a:rPr>
              <a:t>，输出操作系统信息（内核版本、硬件架构</a:t>
            </a:r>
            <a:r>
              <a:rPr lang="en-US" altLang="zh-CN" sz="1200" b="1" i="0" u="none" strike="noStrike" kern="1200" smtClean="0">
                <a:solidFill>
                  <a:schemeClr val="tx1"/>
                </a:solidFill>
                <a:effectLst/>
                <a:latin typeface="+mn-lt"/>
                <a:ea typeface="+mn-ea"/>
                <a:cs typeface="+mn-cs"/>
                <a:hlinkClick r:id="rId3"/>
              </a:rPr>
              <a:t>32</a:t>
            </a:r>
            <a:r>
              <a:rPr lang="zh-CN" altLang="en-US" sz="1200" b="1" i="0" u="none" strike="noStrike" kern="1200" smtClean="0">
                <a:solidFill>
                  <a:schemeClr val="tx1"/>
                </a:solidFill>
                <a:effectLst/>
                <a:latin typeface="+mn-lt"/>
                <a:ea typeface="+mn-ea"/>
                <a:cs typeface="+mn-cs"/>
                <a:hlinkClick r:id="rId3"/>
              </a:rPr>
              <a:t>位</a:t>
            </a:r>
            <a:r>
              <a:rPr lang="en-US" altLang="zh-CN" sz="1200" b="1" i="0" u="none" strike="noStrike" kern="1200" smtClean="0">
                <a:solidFill>
                  <a:schemeClr val="tx1"/>
                </a:solidFill>
                <a:effectLst/>
                <a:latin typeface="+mn-lt"/>
                <a:ea typeface="+mn-ea"/>
                <a:cs typeface="+mn-cs"/>
                <a:hlinkClick r:id="rId3"/>
              </a:rPr>
              <a:t>/64</a:t>
            </a:r>
            <a:r>
              <a:rPr lang="zh-CN" altLang="en-US" sz="1200" b="1" i="0" u="none" strike="noStrike" kern="1200" smtClean="0">
                <a:solidFill>
                  <a:schemeClr val="tx1"/>
                </a:solidFill>
                <a:effectLst/>
                <a:latin typeface="+mn-lt"/>
                <a:ea typeface="+mn-ea"/>
                <a:cs typeface="+mn-cs"/>
                <a:hlinkClick r:id="rId3"/>
              </a:rPr>
              <a:t>位等</a:t>
            </a:r>
            <a:endParaRPr lang="zh-CN" altLang="en-US" sz="1200" b="1" i="0" kern="1200" smtClean="0">
              <a:solidFill>
                <a:schemeClr val="tx1"/>
              </a:solidFill>
              <a:effectLst/>
              <a:latin typeface="+mn-lt"/>
              <a:ea typeface="+mn-ea"/>
              <a:cs typeface="+mn-cs"/>
            </a:endParaRPr>
          </a:p>
          <a:p>
            <a:r>
              <a:rPr lang="zh-CN" altLang="en-US" smtClean="0"/>
              <a:t>每天一個</a:t>
            </a:r>
            <a:r>
              <a:rPr lang="en-US" altLang="zh-CN" smtClean="0"/>
              <a:t>linux</a:t>
            </a:r>
            <a:r>
              <a:rPr lang="zh-CN" altLang="en-US" smtClean="0"/>
              <a:t>命令</a:t>
            </a:r>
            <a:r>
              <a:rPr lang="en-US" altLang="zh-CN" smtClean="0"/>
              <a:t>-uname</a:t>
            </a:r>
            <a:r>
              <a:rPr lang="zh-CN" altLang="en-US" smtClean="0"/>
              <a:t>，輸出作業系統資訊（內核版本、硬體架構</a:t>
            </a:r>
            <a:r>
              <a:rPr lang="en-US" altLang="zh-CN" smtClean="0"/>
              <a:t>32</a:t>
            </a:r>
            <a:r>
              <a:rPr lang="zh-CN" altLang="en-US" smtClean="0"/>
              <a:t>位</a:t>
            </a:r>
            <a:r>
              <a:rPr lang="en-US" altLang="zh-CN" smtClean="0"/>
              <a:t>/64</a:t>
            </a:r>
            <a:r>
              <a:rPr lang="zh-CN" altLang="en-US" smtClean="0"/>
              <a:t>位等</a:t>
            </a:r>
          </a:p>
          <a:p>
            <a:endParaRPr lang="zh-TW" altLang="en-US"/>
          </a:p>
        </p:txBody>
      </p:sp>
      <p:sp>
        <p:nvSpPr>
          <p:cNvPr id="4" name="投影片編號版面配置區 3"/>
          <p:cNvSpPr>
            <a:spLocks noGrp="1"/>
          </p:cNvSpPr>
          <p:nvPr>
            <p:ph type="sldNum" sz="quarter" idx="10"/>
          </p:nvPr>
        </p:nvSpPr>
        <p:spPr/>
        <p:txBody>
          <a:bodyPr/>
          <a:lstStyle/>
          <a:p>
            <a:fld id="{5588A7DB-04A4-4EC5-87BA-B44D044C9402}" type="slidenum">
              <a:rPr lang="zh-TW" altLang="en-US" smtClean="0"/>
              <a:t>12</a:t>
            </a:fld>
            <a:endParaRPr lang="zh-TW" altLang="en-US"/>
          </a:p>
        </p:txBody>
      </p:sp>
    </p:spTree>
    <p:extLst>
      <p:ext uri="{BB962C8B-B14F-4D97-AF65-F5344CB8AC3E}">
        <p14:creationId xmlns:p14="http://schemas.microsoft.com/office/powerpoint/2010/main" val="122065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1A095FE-F09C-4E0F-9BD2-CD9C178170F7}" type="datetimeFigureOut">
              <a:rPr lang="zh-TW" altLang="en-US" smtClean="0"/>
              <a:t>2020/11/21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2816D77-5575-40CD-AD01-A2DA2209DCEB}" type="slidenum">
              <a:rPr lang="zh-TW" altLang="en-US" smtClean="0"/>
              <a:t>‹#›</a:t>
            </a:fld>
            <a:endParaRPr lang="zh-TW" altLang="en-US"/>
          </a:p>
        </p:txBody>
      </p:sp>
    </p:spTree>
    <p:extLst>
      <p:ext uri="{BB962C8B-B14F-4D97-AF65-F5344CB8AC3E}">
        <p14:creationId xmlns:p14="http://schemas.microsoft.com/office/powerpoint/2010/main" val="1426314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1A095FE-F09C-4E0F-9BD2-CD9C178170F7}" type="datetimeFigureOut">
              <a:rPr lang="zh-TW" altLang="en-US" smtClean="0"/>
              <a:t>2020/11/21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2816D77-5575-40CD-AD01-A2DA2209DCEB}" type="slidenum">
              <a:rPr lang="zh-TW" altLang="en-US" smtClean="0"/>
              <a:t>‹#›</a:t>
            </a:fld>
            <a:endParaRPr lang="zh-TW" altLang="en-US"/>
          </a:p>
        </p:txBody>
      </p:sp>
    </p:spTree>
    <p:extLst>
      <p:ext uri="{BB962C8B-B14F-4D97-AF65-F5344CB8AC3E}">
        <p14:creationId xmlns:p14="http://schemas.microsoft.com/office/powerpoint/2010/main" val="27980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1A095FE-F09C-4E0F-9BD2-CD9C178170F7}" type="datetimeFigureOut">
              <a:rPr lang="zh-TW" altLang="en-US" smtClean="0"/>
              <a:t>2020/11/21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2816D77-5575-40CD-AD01-A2DA2209DCEB}" type="slidenum">
              <a:rPr lang="zh-TW" altLang="en-US" smtClean="0"/>
              <a:t>‹#›</a:t>
            </a:fld>
            <a:endParaRPr lang="zh-TW" altLang="en-US"/>
          </a:p>
        </p:txBody>
      </p:sp>
    </p:spTree>
    <p:extLst>
      <p:ext uri="{BB962C8B-B14F-4D97-AF65-F5344CB8AC3E}">
        <p14:creationId xmlns:p14="http://schemas.microsoft.com/office/powerpoint/2010/main" val="313379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1A095FE-F09C-4E0F-9BD2-CD9C178170F7}" type="datetimeFigureOut">
              <a:rPr lang="zh-TW" altLang="en-US" smtClean="0"/>
              <a:t>2020/11/21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2816D77-5575-40CD-AD01-A2DA2209DCEB}" type="slidenum">
              <a:rPr lang="zh-TW" altLang="en-US" smtClean="0"/>
              <a:t>‹#›</a:t>
            </a:fld>
            <a:endParaRPr lang="zh-TW" altLang="en-US"/>
          </a:p>
        </p:txBody>
      </p:sp>
    </p:spTree>
    <p:extLst>
      <p:ext uri="{BB962C8B-B14F-4D97-AF65-F5344CB8AC3E}">
        <p14:creationId xmlns:p14="http://schemas.microsoft.com/office/powerpoint/2010/main" val="179253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01A095FE-F09C-4E0F-9BD2-CD9C178170F7}" type="datetimeFigureOut">
              <a:rPr lang="zh-TW" altLang="en-US" smtClean="0"/>
              <a:t>2020/11/21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2816D77-5575-40CD-AD01-A2DA2209DCEB}" type="slidenum">
              <a:rPr lang="zh-TW" altLang="en-US" smtClean="0"/>
              <a:t>‹#›</a:t>
            </a:fld>
            <a:endParaRPr lang="zh-TW" altLang="en-US"/>
          </a:p>
        </p:txBody>
      </p:sp>
    </p:spTree>
    <p:extLst>
      <p:ext uri="{BB962C8B-B14F-4D97-AF65-F5344CB8AC3E}">
        <p14:creationId xmlns:p14="http://schemas.microsoft.com/office/powerpoint/2010/main" val="1315659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1A095FE-F09C-4E0F-9BD2-CD9C178170F7}" type="datetimeFigureOut">
              <a:rPr lang="zh-TW" altLang="en-US" smtClean="0"/>
              <a:t>2020/11/21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2816D77-5575-40CD-AD01-A2DA2209DCEB}" type="slidenum">
              <a:rPr lang="zh-TW" altLang="en-US" smtClean="0"/>
              <a:t>‹#›</a:t>
            </a:fld>
            <a:endParaRPr lang="zh-TW" altLang="en-US"/>
          </a:p>
        </p:txBody>
      </p:sp>
    </p:spTree>
    <p:extLst>
      <p:ext uri="{BB962C8B-B14F-4D97-AF65-F5344CB8AC3E}">
        <p14:creationId xmlns:p14="http://schemas.microsoft.com/office/powerpoint/2010/main" val="325591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1A095FE-F09C-4E0F-9BD2-CD9C178170F7}" type="datetimeFigureOut">
              <a:rPr lang="zh-TW" altLang="en-US" smtClean="0"/>
              <a:t>2020/11/21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2816D77-5575-40CD-AD01-A2DA2209DCEB}" type="slidenum">
              <a:rPr lang="zh-TW" altLang="en-US" smtClean="0"/>
              <a:t>‹#›</a:t>
            </a:fld>
            <a:endParaRPr lang="zh-TW" altLang="en-US"/>
          </a:p>
        </p:txBody>
      </p:sp>
    </p:spTree>
    <p:extLst>
      <p:ext uri="{BB962C8B-B14F-4D97-AF65-F5344CB8AC3E}">
        <p14:creationId xmlns:p14="http://schemas.microsoft.com/office/powerpoint/2010/main" val="1561091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1A095FE-F09C-4E0F-9BD2-CD9C178170F7}" type="datetimeFigureOut">
              <a:rPr lang="zh-TW" altLang="en-US" smtClean="0"/>
              <a:t>2020/11/21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2816D77-5575-40CD-AD01-A2DA2209DCEB}" type="slidenum">
              <a:rPr lang="zh-TW" altLang="en-US" smtClean="0"/>
              <a:t>‹#›</a:t>
            </a:fld>
            <a:endParaRPr lang="zh-TW" altLang="en-US"/>
          </a:p>
        </p:txBody>
      </p:sp>
    </p:spTree>
    <p:extLst>
      <p:ext uri="{BB962C8B-B14F-4D97-AF65-F5344CB8AC3E}">
        <p14:creationId xmlns:p14="http://schemas.microsoft.com/office/powerpoint/2010/main" val="376340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1A095FE-F09C-4E0F-9BD2-CD9C178170F7}" type="datetimeFigureOut">
              <a:rPr lang="zh-TW" altLang="en-US" smtClean="0"/>
              <a:t>2020/11/21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2816D77-5575-40CD-AD01-A2DA2209DCEB}" type="slidenum">
              <a:rPr lang="zh-TW" altLang="en-US" smtClean="0"/>
              <a:t>‹#›</a:t>
            </a:fld>
            <a:endParaRPr lang="zh-TW" altLang="en-US"/>
          </a:p>
        </p:txBody>
      </p:sp>
    </p:spTree>
    <p:extLst>
      <p:ext uri="{BB962C8B-B14F-4D97-AF65-F5344CB8AC3E}">
        <p14:creationId xmlns:p14="http://schemas.microsoft.com/office/powerpoint/2010/main" val="131522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1A095FE-F09C-4E0F-9BD2-CD9C178170F7}" type="datetimeFigureOut">
              <a:rPr lang="zh-TW" altLang="en-US" smtClean="0"/>
              <a:t>2020/11/21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2816D77-5575-40CD-AD01-A2DA2209DCEB}" type="slidenum">
              <a:rPr lang="zh-TW" altLang="en-US" smtClean="0"/>
              <a:t>‹#›</a:t>
            </a:fld>
            <a:endParaRPr lang="zh-TW" altLang="en-US"/>
          </a:p>
        </p:txBody>
      </p:sp>
    </p:spTree>
    <p:extLst>
      <p:ext uri="{BB962C8B-B14F-4D97-AF65-F5344CB8AC3E}">
        <p14:creationId xmlns:p14="http://schemas.microsoft.com/office/powerpoint/2010/main" val="157616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1A095FE-F09C-4E0F-9BD2-CD9C178170F7}" type="datetimeFigureOut">
              <a:rPr lang="zh-TW" altLang="en-US" smtClean="0"/>
              <a:t>2020/11/21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2816D77-5575-40CD-AD01-A2DA2209DCEB}" type="slidenum">
              <a:rPr lang="zh-TW" altLang="en-US" smtClean="0"/>
              <a:t>‹#›</a:t>
            </a:fld>
            <a:endParaRPr lang="zh-TW" altLang="en-US"/>
          </a:p>
        </p:txBody>
      </p:sp>
    </p:spTree>
    <p:extLst>
      <p:ext uri="{BB962C8B-B14F-4D97-AF65-F5344CB8AC3E}">
        <p14:creationId xmlns:p14="http://schemas.microsoft.com/office/powerpoint/2010/main" val="185428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A095FE-F09C-4E0F-9BD2-CD9C178170F7}" type="datetimeFigureOut">
              <a:rPr lang="zh-TW" altLang="en-US" smtClean="0"/>
              <a:t>2020/11/21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16D77-5575-40CD-AD01-A2DA2209DCEB}" type="slidenum">
              <a:rPr lang="zh-TW" altLang="en-US" smtClean="0"/>
              <a:t>‹#›</a:t>
            </a:fld>
            <a:endParaRPr lang="zh-TW" altLang="en-US"/>
          </a:p>
        </p:txBody>
      </p:sp>
    </p:spTree>
    <p:extLst>
      <p:ext uri="{BB962C8B-B14F-4D97-AF65-F5344CB8AC3E}">
        <p14:creationId xmlns:p14="http://schemas.microsoft.com/office/powerpoint/2010/main" val="1410429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3.xml"/><Relationship Id="rId7" Type="http://schemas.openxmlformats.org/officeDocument/2006/relationships/slide" Target="slide1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smtClean="0"/>
              <a:t>系統版本</a:t>
            </a:r>
            <a:endParaRPr lang="zh-TW" altLang="en-US"/>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924921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群組 7"/>
          <p:cNvGrpSpPr/>
          <p:nvPr/>
        </p:nvGrpSpPr>
        <p:grpSpPr>
          <a:xfrm>
            <a:off x="658906" y="121022"/>
            <a:ext cx="11120717" cy="6494085"/>
            <a:chOff x="658906" y="121022"/>
            <a:chExt cx="11120717" cy="6494085"/>
          </a:xfrm>
        </p:grpSpPr>
        <p:sp>
          <p:nvSpPr>
            <p:cNvPr id="4" name="文字方塊 3"/>
            <p:cNvSpPr txBox="1"/>
            <p:nvPr/>
          </p:nvSpPr>
          <p:spPr>
            <a:xfrm>
              <a:off x="658906" y="121022"/>
              <a:ext cx="11120717" cy="6494085"/>
            </a:xfrm>
            <a:prstGeom prst="rect">
              <a:avLst/>
            </a:prstGeom>
            <a:noFill/>
          </p:spPr>
          <p:txBody>
            <a:bodyPr wrap="square" rtlCol="0">
              <a:spAutoFit/>
            </a:bodyPr>
            <a:lstStyle/>
            <a:p>
              <a:r>
                <a:rPr lang="en-US" altLang="zh-TW" sz="2800" smtClean="0">
                  <a:solidFill>
                    <a:srgbClr val="00B050"/>
                  </a:solidFill>
                </a:rPr>
                <a:t>~$</a:t>
              </a:r>
              <a:r>
                <a:rPr lang="en-US" altLang="zh-TW" sz="2800" smtClean="0"/>
                <a:t> </a:t>
              </a:r>
              <a:r>
                <a:rPr lang="en-US" altLang="zh-TW" sz="4400" b="1" smtClean="0"/>
                <a:t>cat /etc/os-release</a:t>
              </a:r>
            </a:p>
            <a:p>
              <a:r>
                <a:rPr lang="en-US" altLang="zh-TW" sz="2800" b="1" smtClean="0"/>
                <a:t>NAME</a:t>
              </a:r>
              <a:r>
                <a:rPr lang="en-US" altLang="zh-TW" sz="2800" smtClean="0"/>
                <a:t>="Ubuntu"</a:t>
              </a:r>
            </a:p>
            <a:p>
              <a:r>
                <a:rPr lang="en-US" altLang="zh-TW" sz="2800" smtClean="0"/>
                <a:t>VERSION="20.04.1 LTS (Focal Fossa)"</a:t>
              </a:r>
            </a:p>
            <a:p>
              <a:r>
                <a:rPr lang="en-US" altLang="zh-TW" sz="2800" smtClean="0"/>
                <a:t>ID=ubuntu</a:t>
              </a:r>
            </a:p>
            <a:p>
              <a:r>
                <a:rPr lang="en-US" altLang="zh-TW" sz="3200" b="1" smtClean="0">
                  <a:solidFill>
                    <a:srgbClr val="FF0000"/>
                  </a:solidFill>
                </a:rPr>
                <a:t>ID_LIKE=debian</a:t>
              </a:r>
            </a:p>
            <a:p>
              <a:r>
                <a:rPr lang="en-US" altLang="zh-TW" sz="2800" b="1" smtClean="0">
                  <a:solidFill>
                    <a:srgbClr val="FF0000"/>
                  </a:solidFill>
                </a:rPr>
                <a:t>PRETTY_NAME="Ubuntu 20.04.1 LTS"</a:t>
              </a:r>
            </a:p>
            <a:p>
              <a:r>
                <a:rPr lang="en-US" altLang="zh-TW" sz="3200" b="1" smtClean="0">
                  <a:solidFill>
                    <a:srgbClr val="FF0000"/>
                  </a:solidFill>
                </a:rPr>
                <a:t>VERSION_ID="20.04"</a:t>
              </a:r>
            </a:p>
            <a:p>
              <a:r>
                <a:rPr lang="en-US" altLang="zh-TW" sz="2800" smtClean="0"/>
                <a:t>HOME_URL="https://www.ubuntu.com/"</a:t>
              </a:r>
            </a:p>
            <a:p>
              <a:r>
                <a:rPr lang="en-US" altLang="zh-TW" sz="2800" smtClean="0"/>
                <a:t>SUPPORT_URL="https://help.ubuntu.com/"</a:t>
              </a:r>
            </a:p>
            <a:p>
              <a:r>
                <a:rPr lang="en-US" altLang="zh-TW" sz="2800" smtClean="0"/>
                <a:t>BUG_REPORT_URL="https://bugs.launchpad.net/ubuntu/"</a:t>
              </a:r>
            </a:p>
            <a:p>
              <a:r>
                <a:rPr lang="en-US" altLang="zh-TW" sz="2800" smtClean="0"/>
                <a:t>PRIVACY_POLICY_URL="https://www.ubuntu.com/legal/terms-and-policies/privacy-policy"</a:t>
              </a:r>
            </a:p>
            <a:p>
              <a:r>
                <a:rPr lang="en-US" altLang="zh-TW" sz="2800" smtClean="0"/>
                <a:t>VERSION_CODENAME=focal</a:t>
              </a:r>
            </a:p>
            <a:p>
              <a:r>
                <a:rPr lang="en-US" altLang="zh-TW" sz="2800" smtClean="0"/>
                <a:t>UBUNTU_CODENAME=focal</a:t>
              </a:r>
              <a:endParaRPr lang="en-US" altLang="zh-TW" sz="2800"/>
            </a:p>
          </p:txBody>
        </p:sp>
        <p:cxnSp>
          <p:nvCxnSpPr>
            <p:cNvPr id="6" name="直線單箭頭接點 5"/>
            <p:cNvCxnSpPr/>
            <p:nvPr/>
          </p:nvCxnSpPr>
          <p:spPr>
            <a:xfrm flipH="1">
              <a:off x="4908176" y="5782235"/>
              <a:ext cx="1264024" cy="10757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6172200" y="5428292"/>
              <a:ext cx="3461204" cy="707886"/>
            </a:xfrm>
            <a:prstGeom prst="rect">
              <a:avLst/>
            </a:prstGeom>
            <a:noFill/>
          </p:spPr>
          <p:txBody>
            <a:bodyPr wrap="none" rtlCol="0">
              <a:spAutoFit/>
            </a:bodyPr>
            <a:lstStyle/>
            <a:p>
              <a:r>
                <a:rPr lang="zh-TW" altLang="en-US" sz="4000" smtClean="0">
                  <a:solidFill>
                    <a:srgbClr val="FF0000"/>
                  </a:solidFill>
                </a:rPr>
                <a:t>代碼名稱</a:t>
              </a:r>
              <a:r>
                <a:rPr lang="en-US" altLang="zh-TW" sz="4000" smtClean="0">
                  <a:solidFill>
                    <a:srgbClr val="FF0000"/>
                  </a:solidFill>
                </a:rPr>
                <a:t>/</a:t>
              </a:r>
              <a:r>
                <a:rPr lang="zh-TW" altLang="en-US" sz="4000" smtClean="0">
                  <a:solidFill>
                    <a:srgbClr val="FF0000"/>
                  </a:solidFill>
                </a:rPr>
                <a:t>代號</a:t>
              </a:r>
              <a:endParaRPr lang="en-US" altLang="zh-TW" sz="4000" smtClean="0">
                <a:solidFill>
                  <a:srgbClr val="FF0000"/>
                </a:solidFill>
              </a:endParaRPr>
            </a:p>
          </p:txBody>
        </p:sp>
      </p:grpSp>
    </p:spTree>
    <p:extLst>
      <p:ext uri="{BB962C8B-B14F-4D97-AF65-F5344CB8AC3E}">
        <p14:creationId xmlns:p14="http://schemas.microsoft.com/office/powerpoint/2010/main" val="11109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chor="t">
            <a:normAutofit/>
          </a:bodyPr>
          <a:lstStyle/>
          <a:p>
            <a:r>
              <a:rPr lang="en-US" altLang="zh-TW" sz="8000" b="1" smtClean="0"/>
              <a:t>hostname</a:t>
            </a:r>
            <a:r>
              <a:rPr lang="en-US" altLang="zh-TW" sz="8000" b="1" smtClean="0">
                <a:solidFill>
                  <a:srgbClr val="00B0F0"/>
                </a:solidFill>
              </a:rPr>
              <a:t>ctl</a:t>
            </a:r>
            <a:endParaRPr lang="zh-TW" altLang="en-US" sz="8000">
              <a:solidFill>
                <a:srgbClr val="00B0F0"/>
              </a:solidFill>
            </a:endParaRPr>
          </a:p>
        </p:txBody>
      </p:sp>
      <p:sp>
        <p:nvSpPr>
          <p:cNvPr id="4" name="文字版面配置區 3"/>
          <p:cNvSpPr>
            <a:spLocks noGrp="1"/>
          </p:cNvSpPr>
          <p:nvPr>
            <p:ph type="body" idx="1"/>
          </p:nvPr>
        </p:nvSpPr>
        <p:spPr/>
        <p:txBody>
          <a:bodyPr>
            <a:normAutofit/>
          </a:bodyPr>
          <a:lstStyle/>
          <a:p>
            <a:r>
              <a:rPr lang="zh-TW" altLang="en-US" sz="3600" b="1" smtClean="0">
                <a:solidFill>
                  <a:schemeClr val="tx1"/>
                </a:solidFill>
              </a:rPr>
              <a:t>看到作業系統</a:t>
            </a:r>
            <a:r>
              <a:rPr lang="zh-TW" altLang="en-US" sz="3600" b="1">
                <a:solidFill>
                  <a:schemeClr val="tx1"/>
                </a:solidFill>
              </a:rPr>
              <a:t>（帶有版本號）以及你的內</a:t>
            </a:r>
            <a:r>
              <a:rPr lang="zh-TW" altLang="en-US" sz="3600" b="1">
                <a:solidFill>
                  <a:schemeClr val="tx1"/>
                </a:solidFill>
              </a:rPr>
              <a:t>核</a:t>
            </a:r>
            <a:r>
              <a:rPr lang="zh-TW" altLang="en-US" sz="3600" b="1" smtClean="0">
                <a:solidFill>
                  <a:schemeClr val="tx1"/>
                </a:solidFill>
              </a:rPr>
              <a:t>版本</a:t>
            </a:r>
            <a:endParaRPr lang="zh-TW" altLang="en-US" sz="3600" b="1">
              <a:solidFill>
                <a:schemeClr val="tx1"/>
              </a:solidFill>
            </a:endParaRPr>
          </a:p>
        </p:txBody>
      </p:sp>
    </p:spTree>
    <p:extLst>
      <p:ext uri="{BB962C8B-B14F-4D97-AF65-F5344CB8AC3E}">
        <p14:creationId xmlns:p14="http://schemas.microsoft.com/office/powerpoint/2010/main" val="3747094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96185"/>
            <a:ext cx="10515600" cy="683746"/>
          </a:xfrm>
        </p:spPr>
        <p:txBody>
          <a:bodyPr>
            <a:noAutofit/>
          </a:bodyPr>
          <a:lstStyle/>
          <a:p>
            <a:pPr algn="ctr"/>
            <a:r>
              <a:rPr lang="en-US" altLang="zh-TW" sz="6600" b="1" smtClean="0">
                <a:solidFill>
                  <a:srgbClr val="00B0F0"/>
                </a:solidFill>
              </a:rPr>
              <a:t>hostnamectl</a:t>
            </a:r>
            <a:endParaRPr lang="zh-TW" altLang="en-US" sz="6600" b="1">
              <a:solidFill>
                <a:srgbClr val="00B0F0"/>
              </a:solidFill>
            </a:endParaRPr>
          </a:p>
        </p:txBody>
      </p:sp>
      <p:sp>
        <p:nvSpPr>
          <p:cNvPr id="3" name="矩形 2"/>
          <p:cNvSpPr/>
          <p:nvPr/>
        </p:nvSpPr>
        <p:spPr>
          <a:xfrm>
            <a:off x="1017493" y="548580"/>
            <a:ext cx="10452847" cy="6309420"/>
          </a:xfrm>
          <a:prstGeom prst="rect">
            <a:avLst/>
          </a:prstGeom>
        </p:spPr>
        <p:txBody>
          <a:bodyPr wrap="square">
            <a:spAutoFit/>
          </a:bodyPr>
          <a:lstStyle/>
          <a:p>
            <a:r>
              <a:rPr lang="en-US" altLang="zh-TW" sz="3600" smtClean="0">
                <a:solidFill>
                  <a:srgbClr val="00B050"/>
                </a:solidFill>
              </a:rPr>
              <a:t>~$</a:t>
            </a:r>
            <a:r>
              <a:rPr lang="en-US" altLang="zh-TW" sz="3600" smtClean="0"/>
              <a:t> </a:t>
            </a:r>
            <a:r>
              <a:rPr lang="en-US" altLang="zh-TW" sz="4400" b="1" smtClean="0"/>
              <a:t>hostnamectl</a:t>
            </a:r>
          </a:p>
          <a:p>
            <a:r>
              <a:rPr lang="en-US" altLang="zh-TW" sz="3600" smtClean="0"/>
              <a:t>   Static </a:t>
            </a:r>
            <a:r>
              <a:rPr lang="en-US" altLang="zh-TW" sz="3600" smtClean="0">
                <a:solidFill>
                  <a:srgbClr val="FF0000"/>
                </a:solidFill>
              </a:rPr>
              <a:t>hostname</a:t>
            </a:r>
            <a:r>
              <a:rPr lang="en-US" altLang="zh-TW" sz="3600" smtClean="0"/>
              <a:t>: gw</a:t>
            </a:r>
          </a:p>
          <a:p>
            <a:r>
              <a:rPr lang="en-US" altLang="zh-TW" sz="3600" smtClean="0"/>
              <a:t>         Icon name: computer-vm</a:t>
            </a:r>
          </a:p>
          <a:p>
            <a:r>
              <a:rPr lang="en-US" altLang="zh-TW" sz="3600" smtClean="0"/>
              <a:t>           Chassis: vm</a:t>
            </a:r>
          </a:p>
          <a:p>
            <a:r>
              <a:rPr lang="en-US" altLang="zh-TW" sz="3600" smtClean="0"/>
              <a:t>        Machine ID: 6118fce5acaf458786765206221d1a41</a:t>
            </a:r>
          </a:p>
          <a:p>
            <a:r>
              <a:rPr lang="en-US" altLang="zh-TW" sz="3600" smtClean="0"/>
              <a:t>           Boot ID: 4bfa299d1ab74668bb92adc099c5a6d5</a:t>
            </a:r>
          </a:p>
          <a:p>
            <a:r>
              <a:rPr lang="en-US" altLang="zh-TW" sz="3600" smtClean="0"/>
              <a:t>    Virtualization: vmware</a:t>
            </a:r>
          </a:p>
          <a:p>
            <a:r>
              <a:rPr lang="en-US" altLang="zh-TW" sz="3600" smtClean="0"/>
              <a:t>  </a:t>
            </a:r>
            <a:r>
              <a:rPr lang="en-US" altLang="zh-TW" sz="3600" b="1" smtClean="0"/>
              <a:t>Operating System: </a:t>
            </a:r>
            <a:r>
              <a:rPr lang="en-US" altLang="zh-TW" sz="3600" smtClean="0">
                <a:solidFill>
                  <a:srgbClr val="FF0000"/>
                </a:solidFill>
              </a:rPr>
              <a:t>Ubuntu 20.04.1 LTS</a:t>
            </a:r>
          </a:p>
          <a:p>
            <a:r>
              <a:rPr lang="en-US" altLang="zh-TW" sz="3600" smtClean="0"/>
              <a:t>            </a:t>
            </a:r>
            <a:r>
              <a:rPr lang="en-US" altLang="zh-TW" sz="3600" b="1" smtClean="0"/>
              <a:t>Kernel: </a:t>
            </a:r>
            <a:r>
              <a:rPr lang="en-US" altLang="zh-TW" sz="3600" smtClean="0">
                <a:solidFill>
                  <a:srgbClr val="FF0000"/>
                </a:solidFill>
              </a:rPr>
              <a:t>Linux 5.4.0-52-generic</a:t>
            </a:r>
          </a:p>
          <a:p>
            <a:r>
              <a:rPr lang="en-US" altLang="zh-TW" sz="3600" smtClean="0"/>
              <a:t>      </a:t>
            </a:r>
            <a:r>
              <a:rPr lang="en-US" altLang="zh-TW" sz="3600" b="1" smtClean="0"/>
              <a:t>Architecture</a:t>
            </a:r>
            <a:r>
              <a:rPr lang="en-US" altLang="zh-TW" sz="3600" smtClean="0"/>
              <a:t>: </a:t>
            </a:r>
            <a:r>
              <a:rPr lang="en-US" altLang="zh-TW" sz="3600" smtClean="0">
                <a:solidFill>
                  <a:srgbClr val="FF0000"/>
                </a:solidFill>
              </a:rPr>
              <a:t>x86-64</a:t>
            </a:r>
            <a:endParaRPr lang="en-US" altLang="zh-TW" sz="3600">
              <a:solidFill>
                <a:srgbClr val="FF0000"/>
              </a:solidFill>
            </a:endParaRPr>
          </a:p>
        </p:txBody>
      </p:sp>
    </p:spTree>
    <p:extLst>
      <p:ext uri="{BB962C8B-B14F-4D97-AF65-F5344CB8AC3E}">
        <p14:creationId xmlns:p14="http://schemas.microsoft.com/office/powerpoint/2010/main" val="3610052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chor="t">
            <a:normAutofit/>
          </a:bodyPr>
          <a:lstStyle/>
          <a:p>
            <a:r>
              <a:rPr lang="en-US" altLang="zh-TW" sz="11500" b="1"/>
              <a:t>/proc/version</a:t>
            </a:r>
            <a:endParaRPr lang="zh-TW" altLang="en-US" sz="11500"/>
          </a:p>
        </p:txBody>
      </p:sp>
      <p:sp>
        <p:nvSpPr>
          <p:cNvPr id="4" name="文字版面配置區 3"/>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933074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1532963" y="1775011"/>
            <a:ext cx="9399495" cy="3477875"/>
          </a:xfrm>
          <a:prstGeom prst="rect">
            <a:avLst/>
          </a:prstGeom>
          <a:noFill/>
        </p:spPr>
        <p:txBody>
          <a:bodyPr wrap="square" rtlCol="0">
            <a:spAutoFit/>
          </a:bodyPr>
          <a:lstStyle/>
          <a:p>
            <a:r>
              <a:rPr lang="en-US" altLang="zh-TW" sz="4000" smtClean="0">
                <a:solidFill>
                  <a:srgbClr val="00B050"/>
                </a:solidFill>
              </a:rPr>
              <a:t>~$</a:t>
            </a:r>
            <a:r>
              <a:rPr lang="en-US" altLang="zh-TW" sz="4000" smtClean="0"/>
              <a:t> </a:t>
            </a:r>
            <a:r>
              <a:rPr lang="en-US" altLang="zh-TW" sz="6000" b="1" smtClean="0"/>
              <a:t>cat /proc/version</a:t>
            </a:r>
          </a:p>
          <a:p>
            <a:r>
              <a:rPr lang="en-US" altLang="zh-TW" sz="4000" smtClean="0"/>
              <a:t>Linux version 5.4.0-52-generic (buildd@lgw01-amd64-060) (gcc version 9.3.0 (Ubuntu 9.3.0-17ubuntu1~20.04)) #57-Ubuntu SMP Thu Oct 15 10:57:00 UTC 2020</a:t>
            </a:r>
            <a:endParaRPr lang="zh-TW" altLang="en-US" sz="4000"/>
          </a:p>
        </p:txBody>
      </p:sp>
    </p:spTree>
    <p:extLst>
      <p:ext uri="{BB962C8B-B14F-4D97-AF65-F5344CB8AC3E}">
        <p14:creationId xmlns:p14="http://schemas.microsoft.com/office/powerpoint/2010/main" val="1759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63071" y="593632"/>
            <a:ext cx="11537576" cy="1224663"/>
          </a:xfrm>
        </p:spPr>
        <p:txBody>
          <a:bodyPr anchor="t">
            <a:normAutofit/>
          </a:bodyPr>
          <a:lstStyle/>
          <a:p>
            <a:r>
              <a:rPr lang="zh-TW" altLang="en-US" sz="5400"/>
              <a:t>如何查找你運行什麼版本的</a:t>
            </a:r>
            <a:r>
              <a:rPr lang="en-US" altLang="zh-TW" sz="5400"/>
              <a:t>Linux</a:t>
            </a:r>
            <a:r>
              <a:rPr lang="zh-TW" altLang="en-US" sz="5400"/>
              <a:t>系統？</a:t>
            </a:r>
          </a:p>
        </p:txBody>
      </p:sp>
      <p:sp>
        <p:nvSpPr>
          <p:cNvPr id="6" name="文字版面配置區 5"/>
          <p:cNvSpPr>
            <a:spLocks noGrp="1"/>
          </p:cNvSpPr>
          <p:nvPr>
            <p:ph type="body" idx="1"/>
          </p:nvPr>
        </p:nvSpPr>
        <p:spPr>
          <a:xfrm>
            <a:off x="1734671" y="1818295"/>
            <a:ext cx="8794375" cy="4474929"/>
          </a:xfrm>
        </p:spPr>
        <p:txBody>
          <a:bodyPr>
            <a:noAutofit/>
          </a:bodyPr>
          <a:lstStyle/>
          <a:p>
            <a:pPr marL="457200" indent="-457200">
              <a:buFont typeface="Arial" panose="020B0604020202020204" pitchFamily="34" charset="0"/>
              <a:buChar char="•"/>
            </a:pPr>
            <a:r>
              <a:rPr lang="en-US" altLang="zh-CN" sz="3600" b="1">
                <a:solidFill>
                  <a:schemeClr val="tx1"/>
                </a:solidFill>
                <a:hlinkClick r:id="rId3" action="ppaction://hlinksldjump"/>
              </a:rPr>
              <a:t>u</a:t>
            </a:r>
            <a:r>
              <a:rPr lang="en-US" altLang="zh-CN" sz="3600" b="1" smtClean="0">
                <a:solidFill>
                  <a:schemeClr val="tx1"/>
                </a:solidFill>
                <a:hlinkClick r:id="rId3" action="ppaction://hlinksldjump"/>
              </a:rPr>
              <a:t>name-</a:t>
            </a:r>
            <a:r>
              <a:rPr lang="zh-CN" altLang="en-US" sz="3600" b="1" smtClean="0">
                <a:solidFill>
                  <a:schemeClr val="tx1"/>
                </a:solidFill>
                <a:hlinkClick r:id="rId3" action="ppaction://hlinksldjump"/>
              </a:rPr>
              <a:t>輸出作業系統資訊</a:t>
            </a:r>
            <a:endParaRPr lang="en-US" altLang="zh-CN" sz="3600" b="1" smtClean="0">
              <a:solidFill>
                <a:schemeClr val="tx1"/>
              </a:solidFill>
            </a:endParaRPr>
          </a:p>
          <a:p>
            <a:r>
              <a:rPr lang="zh-CN" altLang="en-US" sz="3600" b="1" smtClean="0">
                <a:solidFill>
                  <a:schemeClr val="tx1"/>
                </a:solidFill>
              </a:rPr>
              <a:t>（內核版本、硬體架構</a:t>
            </a:r>
            <a:r>
              <a:rPr lang="en-US" altLang="zh-CN" sz="3600" b="1" smtClean="0">
                <a:solidFill>
                  <a:schemeClr val="tx1"/>
                </a:solidFill>
              </a:rPr>
              <a:t>32</a:t>
            </a:r>
            <a:r>
              <a:rPr lang="zh-CN" altLang="en-US" sz="3600" b="1" smtClean="0">
                <a:solidFill>
                  <a:schemeClr val="tx1"/>
                </a:solidFill>
              </a:rPr>
              <a:t>位</a:t>
            </a:r>
            <a:r>
              <a:rPr lang="zh-TW" altLang="en-US" sz="3600" b="1" smtClean="0">
                <a:solidFill>
                  <a:schemeClr val="tx1"/>
                </a:solidFill>
              </a:rPr>
              <a:t>元</a:t>
            </a:r>
            <a:r>
              <a:rPr lang="en-US" altLang="zh-CN" sz="3600" b="1" smtClean="0">
                <a:solidFill>
                  <a:schemeClr val="tx1"/>
                </a:solidFill>
              </a:rPr>
              <a:t>/64</a:t>
            </a:r>
            <a:r>
              <a:rPr lang="zh-CN" altLang="en-US" sz="3600" b="1" smtClean="0">
                <a:solidFill>
                  <a:schemeClr val="tx1"/>
                </a:solidFill>
              </a:rPr>
              <a:t>位</a:t>
            </a:r>
            <a:r>
              <a:rPr lang="zh-TW" altLang="en-US" sz="3600" b="1" smtClean="0">
                <a:solidFill>
                  <a:schemeClr val="tx1"/>
                </a:solidFill>
              </a:rPr>
              <a:t>元</a:t>
            </a:r>
            <a:r>
              <a:rPr lang="zh-CN" altLang="en-US" sz="3600" b="1" smtClean="0">
                <a:solidFill>
                  <a:schemeClr val="tx1"/>
                </a:solidFill>
              </a:rPr>
              <a:t>等</a:t>
            </a:r>
            <a:endParaRPr lang="en-US" altLang="zh-CN" sz="3600" b="1" smtClean="0">
              <a:solidFill>
                <a:schemeClr val="tx1"/>
              </a:solidFill>
            </a:endParaRPr>
          </a:p>
          <a:p>
            <a:pPr marL="457200" indent="-457200">
              <a:buFont typeface="Arial" panose="020B0604020202020204" pitchFamily="34" charset="0"/>
              <a:buChar char="•"/>
            </a:pPr>
            <a:r>
              <a:rPr lang="en-US" altLang="zh-TW" sz="3600" b="1" smtClean="0">
                <a:solidFill>
                  <a:schemeClr val="tx1"/>
                </a:solidFill>
                <a:hlinkClick r:id="rId4" action="ppaction://hlinksldjump"/>
              </a:rPr>
              <a:t>/etc/issue.net</a:t>
            </a:r>
            <a:endParaRPr lang="en-US" altLang="zh-TW" sz="3600" b="1" smtClean="0">
              <a:solidFill>
                <a:schemeClr val="tx1"/>
              </a:solidFill>
            </a:endParaRPr>
          </a:p>
          <a:p>
            <a:pPr marL="457200" indent="-457200">
              <a:buFont typeface="Arial" panose="020B0604020202020204" pitchFamily="34" charset="0"/>
              <a:buChar char="•"/>
            </a:pPr>
            <a:r>
              <a:rPr lang="en-US" altLang="zh-TW" sz="3600" b="1" smtClean="0">
                <a:solidFill>
                  <a:schemeClr val="tx1"/>
                </a:solidFill>
                <a:hlinkClick r:id="rId5" action="ppaction://hlinksldjump"/>
              </a:rPr>
              <a:t>/etc/issue</a:t>
            </a:r>
            <a:endParaRPr lang="en-US" altLang="zh-TW" sz="3600" b="1" smtClean="0">
              <a:solidFill>
                <a:schemeClr val="tx1"/>
              </a:solidFill>
            </a:endParaRPr>
          </a:p>
          <a:p>
            <a:pPr marL="457200" indent="-457200">
              <a:buFont typeface="Arial" panose="020B0604020202020204" pitchFamily="34" charset="0"/>
              <a:buChar char="•"/>
            </a:pPr>
            <a:r>
              <a:rPr lang="en-US" altLang="zh-TW" sz="3600" b="1" smtClean="0">
                <a:solidFill>
                  <a:schemeClr val="tx1"/>
                </a:solidFill>
                <a:hlinkClick r:id="rId6" action="ppaction://hlinksldjump"/>
              </a:rPr>
              <a:t>/etc/os-release</a:t>
            </a:r>
            <a:endParaRPr lang="en-US" altLang="zh-TW" sz="3600" b="1" smtClean="0">
              <a:solidFill>
                <a:schemeClr val="tx1"/>
              </a:solidFill>
            </a:endParaRPr>
          </a:p>
          <a:p>
            <a:pPr marL="457200" indent="-457200">
              <a:buFont typeface="Arial" panose="020B0604020202020204" pitchFamily="34" charset="0"/>
              <a:buChar char="•"/>
            </a:pPr>
            <a:r>
              <a:rPr lang="en-US" altLang="zh-TW" sz="3600" b="1" smtClean="0">
                <a:solidFill>
                  <a:schemeClr val="tx1"/>
                </a:solidFill>
                <a:hlinkClick r:id="rId7" action="ppaction://hlinksldjump"/>
              </a:rPr>
              <a:t>hostnamectl</a:t>
            </a:r>
            <a:endParaRPr lang="en-US" altLang="zh-TW" sz="3600" b="1" smtClean="0">
              <a:solidFill>
                <a:schemeClr val="tx1"/>
              </a:solidFill>
            </a:endParaRPr>
          </a:p>
          <a:p>
            <a:pPr marL="457200" indent="-457200">
              <a:buFont typeface="Arial" panose="020B0604020202020204" pitchFamily="34" charset="0"/>
              <a:buChar char="•"/>
            </a:pPr>
            <a:r>
              <a:rPr lang="en-US" altLang="zh-TW" sz="3600" b="1" smtClean="0">
                <a:solidFill>
                  <a:schemeClr val="tx1"/>
                </a:solidFill>
                <a:hlinkClick r:id="rId8" action="ppaction://hlinksldjump"/>
              </a:rPr>
              <a:t>/proc/version</a:t>
            </a:r>
            <a:endParaRPr lang="zh-CN" altLang="en-US" sz="3600" b="1" smtClean="0">
              <a:solidFill>
                <a:schemeClr val="tx1"/>
              </a:solidFill>
            </a:endParaRPr>
          </a:p>
        </p:txBody>
      </p:sp>
    </p:spTree>
    <p:extLst>
      <p:ext uri="{BB962C8B-B14F-4D97-AF65-F5344CB8AC3E}">
        <p14:creationId xmlns:p14="http://schemas.microsoft.com/office/powerpoint/2010/main" val="145048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838200" y="365125"/>
            <a:ext cx="10515600" cy="576169"/>
          </a:xfrm>
        </p:spPr>
        <p:txBody>
          <a:bodyPr>
            <a:normAutofit fontScale="90000"/>
          </a:bodyPr>
          <a:lstStyle/>
          <a:p>
            <a:r>
              <a:rPr lang="en-US" altLang="zh-TW" b="1" smtClean="0">
                <a:solidFill>
                  <a:srgbClr val="00B0F0"/>
                </a:solidFill>
              </a:rPr>
              <a:t>uname</a:t>
            </a:r>
            <a:r>
              <a:rPr lang="zh-CN" altLang="en-US" b="1"/>
              <a:t>輸出作業系統資訊</a:t>
            </a:r>
            <a:endParaRPr lang="zh-TW" altLang="en-US"/>
          </a:p>
        </p:txBody>
      </p:sp>
      <p:sp>
        <p:nvSpPr>
          <p:cNvPr id="5" name="內容版面配置區 4"/>
          <p:cNvSpPr>
            <a:spLocks noGrp="1"/>
          </p:cNvSpPr>
          <p:nvPr>
            <p:ph idx="1"/>
          </p:nvPr>
        </p:nvSpPr>
        <p:spPr>
          <a:xfrm>
            <a:off x="701488" y="1139824"/>
            <a:ext cx="10789024" cy="5476129"/>
          </a:xfrm>
        </p:spPr>
        <p:txBody>
          <a:bodyPr>
            <a:noAutofit/>
          </a:bodyPr>
          <a:lstStyle/>
          <a:p>
            <a:pPr marL="0" indent="0">
              <a:buNone/>
            </a:pPr>
            <a:r>
              <a:rPr lang="en-US" altLang="zh-TW" sz="3600" smtClean="0"/>
              <a:t>-r kernel-</a:t>
            </a:r>
            <a:r>
              <a:rPr lang="en-US" altLang="zh-TW" sz="3600" smtClean="0">
                <a:solidFill>
                  <a:srgbClr val="FF0000"/>
                </a:solidFill>
              </a:rPr>
              <a:t>r</a:t>
            </a:r>
            <a:r>
              <a:rPr lang="en-US" altLang="zh-TW" sz="3600" smtClean="0"/>
              <a:t>elease   </a:t>
            </a:r>
            <a:r>
              <a:rPr lang="zh-TW" altLang="en-US" sz="3600" smtClean="0"/>
              <a:t>輸出內核發行號</a:t>
            </a:r>
            <a:endParaRPr lang="en-US" altLang="zh-TW" sz="3600" smtClean="0"/>
          </a:p>
          <a:p>
            <a:pPr marL="0" indent="0">
              <a:buNone/>
            </a:pPr>
            <a:r>
              <a:rPr lang="en-US" altLang="zh-TW" sz="3600" smtClean="0"/>
              <a:t>-v </a:t>
            </a:r>
            <a:r>
              <a:rPr lang="en-US" altLang="zh-TW" sz="3600" smtClean="0"/>
              <a:t>kernel-</a:t>
            </a:r>
            <a:r>
              <a:rPr lang="en-US" altLang="zh-TW" sz="3600" smtClean="0">
                <a:solidFill>
                  <a:srgbClr val="FF0000"/>
                </a:solidFill>
              </a:rPr>
              <a:t>v</a:t>
            </a:r>
            <a:r>
              <a:rPr lang="en-US" altLang="zh-TW" sz="3600" smtClean="0"/>
              <a:t>ersion</a:t>
            </a:r>
            <a:r>
              <a:rPr lang="zh-TW" altLang="en-US" sz="3600" smtClean="0"/>
              <a:t>輸出內核發</a:t>
            </a:r>
            <a:r>
              <a:rPr lang="zh-TW" altLang="en-US" sz="3600" smtClean="0"/>
              <a:t>版</a:t>
            </a:r>
            <a:r>
              <a:rPr lang="zh-TW" altLang="en-US" sz="3600"/>
              <a:t>本</a:t>
            </a:r>
            <a:endParaRPr lang="en-US" altLang="zh-TW" sz="3600" smtClean="0"/>
          </a:p>
          <a:p>
            <a:pPr marL="0" indent="0">
              <a:buNone/>
            </a:pPr>
            <a:r>
              <a:rPr lang="en-US" altLang="zh-TW" sz="3600" smtClean="0"/>
              <a:t>-m </a:t>
            </a:r>
            <a:r>
              <a:rPr lang="en-US" altLang="zh-TW" sz="3600" smtClean="0">
                <a:solidFill>
                  <a:srgbClr val="FF0000"/>
                </a:solidFill>
              </a:rPr>
              <a:t>m</a:t>
            </a:r>
            <a:r>
              <a:rPr lang="en-US" altLang="zh-TW" sz="3600" smtClean="0"/>
              <a:t>achine</a:t>
            </a:r>
            <a:r>
              <a:rPr lang="zh-TW" altLang="en-US" sz="3600" smtClean="0"/>
              <a:t> </a:t>
            </a:r>
            <a:r>
              <a:rPr lang="zh-TW" altLang="en-US" sz="3600" smtClean="0"/>
              <a:t>輸出</a:t>
            </a:r>
            <a:r>
              <a:rPr lang="zh-TW" altLang="en-US" sz="3600" smtClean="0"/>
              <a:t>主機的</a:t>
            </a:r>
            <a:r>
              <a:rPr lang="zh-TW" altLang="en-US" sz="3600" b="1" smtClean="0"/>
              <a:t>硬體架構</a:t>
            </a:r>
            <a:r>
              <a:rPr lang="zh-TW" altLang="en-US" sz="3600" smtClean="0"/>
              <a:t>名稱</a:t>
            </a:r>
            <a:r>
              <a:rPr lang="en-US" altLang="zh-TW" sz="3600" smtClean="0"/>
              <a:t>(</a:t>
            </a:r>
            <a:r>
              <a:rPr lang="en-US" altLang="zh-CN" sz="3600" b="1" smtClean="0"/>
              <a:t>32</a:t>
            </a:r>
            <a:r>
              <a:rPr lang="zh-CN" altLang="en-US" sz="3600" b="1"/>
              <a:t>位</a:t>
            </a:r>
            <a:r>
              <a:rPr lang="zh-TW" altLang="en-US" sz="3600" b="1"/>
              <a:t>元</a:t>
            </a:r>
            <a:r>
              <a:rPr lang="en-US" altLang="zh-CN" sz="3600" b="1"/>
              <a:t>/64</a:t>
            </a:r>
            <a:r>
              <a:rPr lang="zh-CN" altLang="en-US" sz="3600" b="1"/>
              <a:t>位</a:t>
            </a:r>
            <a:r>
              <a:rPr lang="zh-TW" altLang="en-US" sz="3600" b="1" smtClean="0"/>
              <a:t>元</a:t>
            </a:r>
            <a:r>
              <a:rPr lang="en-US" altLang="zh-TW" sz="3600" b="1" smtClean="0"/>
              <a:t>)</a:t>
            </a:r>
          </a:p>
          <a:p>
            <a:pPr marL="0" indent="0">
              <a:buNone/>
            </a:pPr>
            <a:r>
              <a:rPr lang="en-US" altLang="zh-TW" sz="3600" b="1" smtClean="0"/>
              <a:t>-s  </a:t>
            </a:r>
            <a:r>
              <a:rPr lang="en-US" altLang="zh-TW" sz="3600" smtClean="0"/>
              <a:t>kernel-name  </a:t>
            </a:r>
            <a:r>
              <a:rPr lang="zh-TW" altLang="en-US" sz="3600" smtClean="0"/>
              <a:t>輸出 內核名稱</a:t>
            </a:r>
            <a:endParaRPr lang="en-US" altLang="zh-TW" sz="3600" smtClean="0"/>
          </a:p>
          <a:p>
            <a:pPr marL="0" indent="0">
              <a:buNone/>
            </a:pPr>
            <a:r>
              <a:rPr lang="en-US" altLang="zh-TW" sz="3600" b="1" smtClean="0"/>
              <a:t>-p </a:t>
            </a:r>
            <a:r>
              <a:rPr lang="zh-TW" altLang="en-US" sz="3600" smtClean="0"/>
              <a:t> </a:t>
            </a:r>
            <a:r>
              <a:rPr lang="en-US" altLang="zh-TW" sz="3600" smtClean="0">
                <a:solidFill>
                  <a:srgbClr val="FF0000"/>
                </a:solidFill>
              </a:rPr>
              <a:t>p</a:t>
            </a:r>
            <a:r>
              <a:rPr lang="en-US" altLang="zh-TW" sz="3600" smtClean="0"/>
              <a:t>rocessor </a:t>
            </a:r>
            <a:r>
              <a:rPr lang="zh-TW" altLang="en-US" sz="3600" smtClean="0"/>
              <a:t>輸出處理機類型 或</a:t>
            </a:r>
            <a:r>
              <a:rPr lang="en-US" altLang="zh-TW" sz="3600" smtClean="0"/>
              <a:t>unknown</a:t>
            </a:r>
          </a:p>
          <a:p>
            <a:pPr marL="0" indent="0">
              <a:buNone/>
            </a:pPr>
            <a:r>
              <a:rPr lang="en-US" altLang="zh-TW" sz="3600" b="1" smtClean="0"/>
              <a:t>-o </a:t>
            </a:r>
            <a:r>
              <a:rPr lang="zh-TW" altLang="en-US" sz="3600" b="1" smtClean="0"/>
              <a:t> </a:t>
            </a:r>
            <a:r>
              <a:rPr lang="en-US" altLang="zh-TW" sz="3600" b="1" smtClean="0">
                <a:solidFill>
                  <a:srgbClr val="FF0000"/>
                </a:solidFill>
              </a:rPr>
              <a:t>o</a:t>
            </a:r>
            <a:r>
              <a:rPr lang="en-US" altLang="zh-TW" sz="3600" b="1" smtClean="0"/>
              <a:t>perating-system </a:t>
            </a:r>
            <a:r>
              <a:rPr lang="zh-TW" altLang="en-US" sz="3600" b="1" smtClean="0"/>
              <a:t>輸出作業系統名稱</a:t>
            </a:r>
            <a:endParaRPr lang="en-US" altLang="zh-TW" sz="3600" b="1" smtClean="0"/>
          </a:p>
          <a:p>
            <a:pPr marL="0" indent="0">
              <a:buNone/>
            </a:pPr>
            <a:r>
              <a:rPr lang="en-US" altLang="zh-TW" sz="3600" b="1" smtClean="0"/>
              <a:t>-i  hardware-plateform </a:t>
            </a:r>
            <a:r>
              <a:rPr lang="zh-TW" altLang="en-US" sz="3600" b="1" smtClean="0"/>
              <a:t>輸出硬體平台或</a:t>
            </a:r>
            <a:r>
              <a:rPr lang="en-US" altLang="zh-TW" sz="3600" b="1" smtClean="0"/>
              <a:t>unknown</a:t>
            </a:r>
          </a:p>
          <a:p>
            <a:pPr marL="0" indent="0">
              <a:buNone/>
            </a:pPr>
            <a:r>
              <a:rPr lang="en-US" altLang="zh-TW" sz="3600" b="1" smtClean="0"/>
              <a:t>-a </a:t>
            </a:r>
            <a:r>
              <a:rPr lang="en-US" altLang="zh-TW" sz="3600" b="1" smtClean="0">
                <a:solidFill>
                  <a:srgbClr val="FF0000"/>
                </a:solidFill>
              </a:rPr>
              <a:t>a</a:t>
            </a:r>
            <a:r>
              <a:rPr lang="en-US" altLang="zh-TW" sz="3600" b="1" smtClean="0"/>
              <a:t>ll </a:t>
            </a:r>
            <a:r>
              <a:rPr lang="zh-TW" altLang="en-US" sz="3600" b="1" smtClean="0"/>
              <a:t>輸出所有訊息</a:t>
            </a:r>
            <a:r>
              <a:rPr lang="en-US" altLang="zh-TW" sz="3600" b="1" smtClean="0"/>
              <a:t>(</a:t>
            </a:r>
            <a:r>
              <a:rPr lang="zh-TW" altLang="en-US" sz="3600" b="1" smtClean="0"/>
              <a:t>其中</a:t>
            </a:r>
            <a:r>
              <a:rPr lang="en-US" altLang="zh-TW" sz="3600" b="1" smtClean="0"/>
              <a:t>-p</a:t>
            </a:r>
            <a:r>
              <a:rPr lang="zh-TW" altLang="en-US" sz="3600" b="1" smtClean="0"/>
              <a:t>或 </a:t>
            </a:r>
            <a:r>
              <a:rPr lang="en-US" altLang="zh-TW" sz="3600" b="1" smtClean="0"/>
              <a:t>-i</a:t>
            </a:r>
            <a:r>
              <a:rPr lang="zh-TW" altLang="en-US" sz="3600" b="1" smtClean="0"/>
              <a:t>探測結果不可知</a:t>
            </a:r>
            <a:r>
              <a:rPr lang="en-US" altLang="zh-TW" sz="3600" b="1" smtClean="0"/>
              <a:t>(unknown)</a:t>
            </a:r>
            <a:r>
              <a:rPr lang="zh-TW" altLang="en-US" sz="3600" b="1" smtClean="0"/>
              <a:t>，則被省略</a:t>
            </a:r>
            <a:r>
              <a:rPr lang="en-US" altLang="zh-TW" sz="3600" b="1" smtClean="0"/>
              <a:t>)</a:t>
            </a:r>
          </a:p>
          <a:p>
            <a:pPr marL="0" indent="0">
              <a:buNone/>
            </a:pPr>
            <a:endParaRPr lang="zh-TW" altLang="en-US" sz="3600"/>
          </a:p>
        </p:txBody>
      </p:sp>
    </p:spTree>
    <p:extLst>
      <p:ext uri="{BB962C8B-B14F-4D97-AF65-F5344CB8AC3E}">
        <p14:creationId xmlns:p14="http://schemas.microsoft.com/office/powerpoint/2010/main" val="2263647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5153" y="365125"/>
            <a:ext cx="4746811" cy="670299"/>
          </a:xfrm>
        </p:spPr>
        <p:txBody>
          <a:bodyPr>
            <a:noAutofit/>
          </a:bodyPr>
          <a:lstStyle/>
          <a:p>
            <a:r>
              <a:rPr lang="en-US" altLang="zh-TW" sz="6000" b="1" smtClean="0">
                <a:solidFill>
                  <a:srgbClr val="00B050"/>
                </a:solidFill>
              </a:rPr>
              <a:t>~$ </a:t>
            </a:r>
            <a:r>
              <a:rPr lang="en-US" altLang="zh-TW" sz="6000" b="1" smtClean="0">
                <a:solidFill>
                  <a:srgbClr val="00B0F0"/>
                </a:solidFill>
              </a:rPr>
              <a:t>uname -rsm</a:t>
            </a:r>
            <a:endParaRPr lang="zh-TW" altLang="en-US" sz="6000" b="1">
              <a:solidFill>
                <a:srgbClr val="00B0F0"/>
              </a:solidFill>
            </a:endParaRPr>
          </a:p>
        </p:txBody>
      </p:sp>
      <p:sp>
        <p:nvSpPr>
          <p:cNvPr id="3" name="文字方塊 2"/>
          <p:cNvSpPr txBox="1"/>
          <p:nvPr/>
        </p:nvSpPr>
        <p:spPr>
          <a:xfrm>
            <a:off x="537883" y="1327616"/>
            <a:ext cx="4773706" cy="5139869"/>
          </a:xfrm>
          <a:prstGeom prst="rect">
            <a:avLst/>
          </a:prstGeom>
          <a:noFill/>
        </p:spPr>
        <p:txBody>
          <a:bodyPr wrap="square" rtlCol="0">
            <a:spAutoFit/>
          </a:bodyPr>
          <a:lstStyle/>
          <a:p>
            <a:r>
              <a:rPr lang="en-US" altLang="zh-TW" sz="4000" smtClean="0">
                <a:solidFill>
                  <a:srgbClr val="00B050"/>
                </a:solidFill>
              </a:rPr>
              <a:t>~$ </a:t>
            </a:r>
            <a:r>
              <a:rPr lang="en-US" altLang="zh-TW" sz="4400" b="1" smtClean="0"/>
              <a:t>uname</a:t>
            </a:r>
          </a:p>
          <a:p>
            <a:r>
              <a:rPr lang="en-US" altLang="zh-TW" sz="4000" smtClean="0"/>
              <a:t>Linux</a:t>
            </a:r>
          </a:p>
          <a:p>
            <a:r>
              <a:rPr lang="en-US" altLang="zh-TW" sz="4000" smtClean="0">
                <a:solidFill>
                  <a:srgbClr val="00B050"/>
                </a:solidFill>
              </a:rPr>
              <a:t>~$</a:t>
            </a:r>
            <a:r>
              <a:rPr lang="en-US" altLang="zh-TW" sz="4000" smtClean="0"/>
              <a:t> </a:t>
            </a:r>
            <a:r>
              <a:rPr lang="en-US" altLang="zh-TW" sz="4400" b="1" smtClean="0"/>
              <a:t>uname -r</a:t>
            </a:r>
          </a:p>
          <a:p>
            <a:r>
              <a:rPr lang="en-US" altLang="zh-TW" sz="4000" smtClean="0"/>
              <a:t>5.4.0-52-generic</a:t>
            </a:r>
          </a:p>
          <a:p>
            <a:r>
              <a:rPr lang="en-US" altLang="zh-TW" sz="4000" smtClean="0">
                <a:solidFill>
                  <a:srgbClr val="00B050"/>
                </a:solidFill>
              </a:rPr>
              <a:t>~$</a:t>
            </a:r>
            <a:r>
              <a:rPr lang="en-US" altLang="zh-TW" sz="4000" smtClean="0"/>
              <a:t> </a:t>
            </a:r>
            <a:r>
              <a:rPr lang="en-US" altLang="zh-TW" sz="4000" b="1" smtClean="0"/>
              <a:t>uname -s</a:t>
            </a:r>
          </a:p>
          <a:p>
            <a:r>
              <a:rPr lang="en-US" altLang="zh-TW" sz="4000" smtClean="0"/>
              <a:t>Linux</a:t>
            </a:r>
          </a:p>
          <a:p>
            <a:r>
              <a:rPr lang="en-US" altLang="zh-TW" sz="4000" smtClean="0">
                <a:solidFill>
                  <a:srgbClr val="00B050"/>
                </a:solidFill>
              </a:rPr>
              <a:t>~$</a:t>
            </a:r>
            <a:r>
              <a:rPr lang="en-US" altLang="zh-TW" sz="4000" smtClean="0"/>
              <a:t> </a:t>
            </a:r>
            <a:r>
              <a:rPr lang="en-US" altLang="zh-TW" sz="4000" b="1" smtClean="0"/>
              <a:t>uname -m</a:t>
            </a:r>
          </a:p>
          <a:p>
            <a:r>
              <a:rPr lang="en-US" altLang="zh-TW" sz="4000" smtClean="0"/>
              <a:t>x86_64</a:t>
            </a:r>
          </a:p>
        </p:txBody>
      </p:sp>
      <p:sp>
        <p:nvSpPr>
          <p:cNvPr id="4" name="文字方塊 3"/>
          <p:cNvSpPr txBox="1"/>
          <p:nvPr/>
        </p:nvSpPr>
        <p:spPr>
          <a:xfrm>
            <a:off x="5405718" y="65732"/>
            <a:ext cx="6428939" cy="7663636"/>
          </a:xfrm>
          <a:prstGeom prst="rect">
            <a:avLst/>
          </a:prstGeom>
          <a:noFill/>
        </p:spPr>
        <p:txBody>
          <a:bodyPr wrap="none" rtlCol="0">
            <a:spAutoFit/>
          </a:bodyPr>
          <a:lstStyle/>
          <a:p>
            <a:r>
              <a:rPr lang="en-US" altLang="zh-TW" sz="4000" smtClean="0">
                <a:solidFill>
                  <a:srgbClr val="00B050"/>
                </a:solidFill>
              </a:rPr>
              <a:t>~$ </a:t>
            </a:r>
            <a:r>
              <a:rPr lang="en-US" altLang="zh-TW" sz="4400" b="1"/>
              <a:t>uname -sr</a:t>
            </a:r>
          </a:p>
          <a:p>
            <a:r>
              <a:rPr lang="en-US" altLang="zh-TW" sz="4000"/>
              <a:t>Linux 5.4.0-52-generic</a:t>
            </a:r>
          </a:p>
          <a:p>
            <a:r>
              <a:rPr lang="en-US" altLang="zh-TW" sz="4000" smtClean="0">
                <a:solidFill>
                  <a:srgbClr val="00B050"/>
                </a:solidFill>
              </a:rPr>
              <a:t>~$</a:t>
            </a:r>
            <a:r>
              <a:rPr lang="en-US" altLang="zh-TW" sz="4000" smtClean="0"/>
              <a:t> </a:t>
            </a:r>
            <a:r>
              <a:rPr lang="en-US" altLang="zh-TW" sz="4000" b="1"/>
              <a:t>uname -sm</a:t>
            </a:r>
          </a:p>
          <a:p>
            <a:r>
              <a:rPr lang="en-US" altLang="zh-TW" sz="4000"/>
              <a:t>Linux x86_64</a:t>
            </a:r>
          </a:p>
          <a:p>
            <a:r>
              <a:rPr lang="en-US" altLang="zh-TW" sz="4000" smtClean="0">
                <a:solidFill>
                  <a:srgbClr val="00B050"/>
                </a:solidFill>
              </a:rPr>
              <a:t>~$ </a:t>
            </a:r>
            <a:r>
              <a:rPr lang="en-US" altLang="zh-TW" sz="4400" b="1"/>
              <a:t>uname -srm</a:t>
            </a:r>
          </a:p>
          <a:p>
            <a:r>
              <a:rPr lang="en-US" altLang="zh-TW" sz="4000"/>
              <a:t>Linux </a:t>
            </a:r>
            <a:r>
              <a:rPr lang="en-US" altLang="zh-TW" sz="4000"/>
              <a:t>5.4.0-52-generic </a:t>
            </a:r>
            <a:r>
              <a:rPr lang="en-US" altLang="zh-TW" sz="4000" smtClean="0"/>
              <a:t>x86_64</a:t>
            </a:r>
          </a:p>
          <a:p>
            <a:r>
              <a:rPr lang="en-US" altLang="zh-TW" sz="4400" smtClean="0">
                <a:solidFill>
                  <a:srgbClr val="00B050"/>
                </a:solidFill>
              </a:rPr>
              <a:t>~$</a:t>
            </a:r>
            <a:r>
              <a:rPr lang="en-US" altLang="zh-TW" sz="4000" smtClean="0"/>
              <a:t> </a:t>
            </a:r>
            <a:r>
              <a:rPr lang="en-US" altLang="zh-TW" sz="4400" b="1" smtClean="0"/>
              <a:t>uname -p</a:t>
            </a:r>
          </a:p>
          <a:p>
            <a:r>
              <a:rPr lang="en-US" altLang="zh-TW" sz="4000" smtClean="0"/>
              <a:t>x86_64</a:t>
            </a:r>
          </a:p>
          <a:p>
            <a:r>
              <a:rPr lang="en-US" altLang="zh-TW" sz="4000" smtClean="0">
                <a:solidFill>
                  <a:srgbClr val="00B050"/>
                </a:solidFill>
              </a:rPr>
              <a:t>~$</a:t>
            </a:r>
            <a:r>
              <a:rPr lang="en-US" altLang="zh-TW" sz="4000" smtClean="0"/>
              <a:t> </a:t>
            </a:r>
            <a:r>
              <a:rPr lang="en-US" altLang="zh-TW" sz="4400" b="1" smtClean="0"/>
              <a:t>uname -i</a:t>
            </a:r>
            <a:endParaRPr lang="en-US" altLang="zh-TW" sz="4000" b="1" smtClean="0"/>
          </a:p>
          <a:p>
            <a:r>
              <a:rPr lang="en-US" altLang="zh-TW" sz="4000" smtClean="0"/>
              <a:t>x86_64</a:t>
            </a:r>
          </a:p>
          <a:p>
            <a:endParaRPr lang="en-US" altLang="zh-TW" sz="4000"/>
          </a:p>
          <a:p>
            <a:endParaRPr lang="zh-TW" altLang="en-US" sz="4000"/>
          </a:p>
        </p:txBody>
      </p:sp>
    </p:spTree>
    <p:extLst>
      <p:ext uri="{BB962C8B-B14F-4D97-AF65-F5344CB8AC3E}">
        <p14:creationId xmlns:p14="http://schemas.microsoft.com/office/powerpoint/2010/main" val="221159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群組 14"/>
          <p:cNvGrpSpPr/>
          <p:nvPr/>
        </p:nvGrpSpPr>
        <p:grpSpPr>
          <a:xfrm>
            <a:off x="744071" y="535650"/>
            <a:ext cx="10383310" cy="6008974"/>
            <a:chOff x="744071" y="535650"/>
            <a:chExt cx="10383310" cy="6008974"/>
          </a:xfrm>
        </p:grpSpPr>
        <p:grpSp>
          <p:nvGrpSpPr>
            <p:cNvPr id="11" name="群組 10"/>
            <p:cNvGrpSpPr/>
            <p:nvPr/>
          </p:nvGrpSpPr>
          <p:grpSpPr>
            <a:xfrm>
              <a:off x="744071" y="535650"/>
              <a:ext cx="10031505" cy="6008974"/>
              <a:chOff x="770965" y="683567"/>
              <a:chExt cx="10031505" cy="6008974"/>
            </a:xfrm>
          </p:grpSpPr>
          <p:grpSp>
            <p:nvGrpSpPr>
              <p:cNvPr id="7" name="群組 6"/>
              <p:cNvGrpSpPr/>
              <p:nvPr/>
            </p:nvGrpSpPr>
            <p:grpSpPr>
              <a:xfrm>
                <a:off x="770965" y="721676"/>
                <a:ext cx="10031505" cy="5970865"/>
                <a:chOff x="770965" y="721676"/>
                <a:chExt cx="10031505" cy="5970865"/>
              </a:xfrm>
            </p:grpSpPr>
            <p:sp>
              <p:nvSpPr>
                <p:cNvPr id="3" name="矩形 2"/>
                <p:cNvSpPr/>
                <p:nvPr/>
              </p:nvSpPr>
              <p:spPr>
                <a:xfrm>
                  <a:off x="770965" y="721676"/>
                  <a:ext cx="10031505" cy="5970865"/>
                </a:xfrm>
                <a:prstGeom prst="rect">
                  <a:avLst/>
                </a:prstGeom>
              </p:spPr>
              <p:txBody>
                <a:bodyPr wrap="square">
                  <a:spAutoFit/>
                </a:bodyPr>
                <a:lstStyle/>
                <a:p>
                  <a:r>
                    <a:rPr lang="en-US" altLang="zh-TW" sz="4000" smtClean="0">
                      <a:solidFill>
                        <a:srgbClr val="00B050"/>
                      </a:solidFill>
                    </a:rPr>
                    <a:t>~$ </a:t>
                  </a:r>
                  <a:r>
                    <a:rPr lang="en-US" altLang="zh-TW" sz="4400" b="1" smtClean="0"/>
                    <a:t>uname -v</a:t>
                  </a:r>
                  <a:endParaRPr lang="en-US" altLang="zh-TW" sz="4000" b="1" smtClean="0"/>
                </a:p>
                <a:p>
                  <a:r>
                    <a:rPr lang="en-US" altLang="zh-TW" sz="4000" smtClean="0"/>
                    <a:t>#57-Ubuntu SMP Thu Oct 15 10:57:00 UTC 2020</a:t>
                  </a:r>
                </a:p>
                <a:p>
                  <a:r>
                    <a:rPr lang="en-US" altLang="zh-TW" sz="4000" smtClean="0">
                      <a:solidFill>
                        <a:srgbClr val="00B050"/>
                      </a:solidFill>
                    </a:rPr>
                    <a:t>~$ </a:t>
                  </a:r>
                  <a:r>
                    <a:rPr lang="en-US" altLang="zh-TW" sz="4400" b="1" smtClean="0"/>
                    <a:t>uname -o</a:t>
                  </a:r>
                </a:p>
                <a:p>
                  <a:r>
                    <a:rPr lang="en-US" altLang="zh-TW" sz="4000" smtClean="0"/>
                    <a:t>GNU/Linux</a:t>
                  </a:r>
                </a:p>
                <a:p>
                  <a:r>
                    <a:rPr lang="en-US" altLang="zh-TW" sz="4000" smtClean="0">
                      <a:solidFill>
                        <a:srgbClr val="00B050"/>
                      </a:solidFill>
                    </a:rPr>
                    <a:t>~$ </a:t>
                  </a:r>
                  <a:r>
                    <a:rPr lang="en-US" altLang="zh-TW" sz="5400" b="1" smtClean="0"/>
                    <a:t>uname -a</a:t>
                  </a:r>
                </a:p>
                <a:p>
                  <a:r>
                    <a:rPr lang="en-US" altLang="zh-TW" sz="4000" smtClean="0"/>
                    <a:t>Linux gw 5.4.0-52-generic #57-Ubuntu SMP Thu Oct 15 10:57:00 UTC 2020 x86_64 x86_64 x86_64 GNU/Linux</a:t>
                  </a:r>
                  <a:endParaRPr lang="en-US" altLang="zh-TW" sz="4000"/>
                </a:p>
              </p:txBody>
            </p:sp>
            <p:sp>
              <p:nvSpPr>
                <p:cNvPr id="4" name="文字方塊 3"/>
                <p:cNvSpPr txBox="1"/>
                <p:nvPr/>
              </p:nvSpPr>
              <p:spPr>
                <a:xfrm>
                  <a:off x="5486400" y="3230741"/>
                  <a:ext cx="5181227" cy="1077218"/>
                </a:xfrm>
                <a:prstGeom prst="rect">
                  <a:avLst/>
                </a:prstGeom>
                <a:noFill/>
              </p:spPr>
              <p:txBody>
                <a:bodyPr wrap="none" rtlCol="0">
                  <a:spAutoFit/>
                </a:bodyPr>
                <a:lstStyle/>
                <a:p>
                  <a:r>
                    <a:rPr lang="en-US" altLang="zh-TW" sz="3200" b="1">
                      <a:solidFill>
                        <a:srgbClr val="FF0000"/>
                      </a:solidFill>
                    </a:rPr>
                    <a:t>GNU </a:t>
                  </a:r>
                  <a:r>
                    <a:rPr lang="zh-TW" altLang="en-US" sz="3200" b="1" smtClean="0">
                      <a:solidFill>
                        <a:srgbClr val="FF0000"/>
                      </a:solidFill>
                    </a:rPr>
                    <a:t>計畫</a:t>
                  </a:r>
                  <a:r>
                    <a:rPr lang="zh-TW" altLang="en-US" sz="3200" b="1">
                      <a:solidFill>
                        <a:srgbClr val="FF0000"/>
                      </a:solidFill>
                    </a:rPr>
                    <a:t>所編寫的</a:t>
                  </a:r>
                  <a:r>
                    <a:rPr lang="zh-TW" altLang="en-US" sz="3200" b="1" smtClean="0">
                      <a:solidFill>
                        <a:srgbClr val="FF0000"/>
                      </a:solidFill>
                    </a:rPr>
                    <a:t>工具</a:t>
                  </a:r>
                  <a:r>
                    <a:rPr lang="zh-TW" altLang="en-US" sz="3200" b="1">
                      <a:solidFill>
                        <a:srgbClr val="FF0000"/>
                      </a:solidFill>
                    </a:rPr>
                    <a:t>集</a:t>
                  </a:r>
                  <a:r>
                    <a:rPr lang="zh-TW" altLang="en-US" sz="3200" b="1" smtClean="0">
                      <a:solidFill>
                        <a:srgbClr val="FF0000"/>
                      </a:solidFill>
                    </a:rPr>
                    <a:t>、</a:t>
                  </a:r>
                  <a:endParaRPr lang="en-US" altLang="zh-TW" sz="3200" b="1" smtClean="0">
                    <a:solidFill>
                      <a:srgbClr val="FF0000"/>
                    </a:solidFill>
                  </a:endParaRPr>
                </a:p>
                <a:p>
                  <a:r>
                    <a:rPr lang="en-US" altLang="zh-TW" sz="3200" b="1" smtClean="0">
                      <a:solidFill>
                        <a:srgbClr val="FF0000"/>
                      </a:solidFill>
                    </a:rPr>
                    <a:t>Linux </a:t>
                  </a:r>
                  <a:r>
                    <a:rPr lang="zh-TW" altLang="en-US" sz="3200" b="1">
                      <a:solidFill>
                        <a:srgbClr val="FF0000"/>
                      </a:solidFill>
                    </a:rPr>
                    <a:t>核心</a:t>
                  </a:r>
                </a:p>
              </p:txBody>
            </p:sp>
            <p:cxnSp>
              <p:nvCxnSpPr>
                <p:cNvPr id="6" name="直線單箭頭接點 5"/>
                <p:cNvCxnSpPr/>
                <p:nvPr/>
              </p:nvCxnSpPr>
              <p:spPr>
                <a:xfrm flipH="1">
                  <a:off x="3375212" y="3523129"/>
                  <a:ext cx="2111188" cy="12102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 name="直線單箭頭接點 8"/>
              <p:cNvCxnSpPr/>
              <p:nvPr/>
            </p:nvCxnSpPr>
            <p:spPr>
              <a:xfrm flipH="1">
                <a:off x="3953435" y="914400"/>
                <a:ext cx="1976718" cy="67235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5930153" y="683567"/>
                <a:ext cx="4006225" cy="584775"/>
              </a:xfrm>
              <a:prstGeom prst="rect">
                <a:avLst/>
              </a:prstGeom>
              <a:noFill/>
            </p:spPr>
            <p:txBody>
              <a:bodyPr wrap="none" rtlCol="0">
                <a:spAutoFit/>
              </a:bodyPr>
              <a:lstStyle/>
              <a:p>
                <a:r>
                  <a:rPr lang="zh-TW" altLang="en-US" sz="3200" b="1">
                    <a:solidFill>
                      <a:srgbClr val="FF0000"/>
                    </a:solidFill>
                  </a:rPr>
                  <a:t>是給多</a:t>
                </a:r>
                <a:r>
                  <a:rPr lang="en-US" altLang="zh-TW" sz="3200" b="1">
                    <a:solidFill>
                      <a:srgbClr val="FF0000"/>
                    </a:solidFill>
                  </a:rPr>
                  <a:t>CPU</a:t>
                </a:r>
                <a:r>
                  <a:rPr lang="zh-TW" altLang="en-US" sz="3200" b="1">
                    <a:solidFill>
                      <a:srgbClr val="FF0000"/>
                    </a:solidFill>
                  </a:rPr>
                  <a:t>用</a:t>
                </a:r>
                <a:r>
                  <a:rPr lang="zh-TW" altLang="en-US" sz="3200" b="1">
                    <a:solidFill>
                      <a:srgbClr val="FF0000"/>
                    </a:solidFill>
                  </a:rPr>
                  <a:t>的</a:t>
                </a:r>
                <a:r>
                  <a:rPr lang="en-US" altLang="zh-TW" sz="3200" b="1" smtClean="0">
                    <a:solidFill>
                      <a:srgbClr val="FF0000"/>
                    </a:solidFill>
                  </a:rPr>
                  <a:t>kernel</a:t>
                </a:r>
                <a:endParaRPr lang="en-US" altLang="zh-TW" sz="3200" b="1">
                  <a:solidFill>
                    <a:srgbClr val="FF0000"/>
                  </a:solidFill>
                </a:endParaRPr>
              </a:p>
            </p:txBody>
          </p:sp>
        </p:grpSp>
        <p:cxnSp>
          <p:nvCxnSpPr>
            <p:cNvPr id="13" name="直線單箭頭接點 12"/>
            <p:cNvCxnSpPr/>
            <p:nvPr/>
          </p:nvCxnSpPr>
          <p:spPr>
            <a:xfrm flipV="1">
              <a:off x="7315200" y="1882588"/>
              <a:ext cx="1680882" cy="34962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5903259" y="2109662"/>
              <a:ext cx="5224122" cy="954107"/>
            </a:xfrm>
            <a:prstGeom prst="rect">
              <a:avLst/>
            </a:prstGeom>
            <a:noFill/>
          </p:spPr>
          <p:txBody>
            <a:bodyPr wrap="none" rtlCol="0">
              <a:spAutoFit/>
            </a:bodyPr>
            <a:lstStyle/>
            <a:p>
              <a:r>
                <a:rPr lang="en-US" altLang="zh-TW" sz="2800" b="1">
                  <a:solidFill>
                    <a:srgbClr val="FF0000"/>
                  </a:solidFill>
                </a:rPr>
                <a:t>UTC (Coordinated Universal </a:t>
              </a:r>
              <a:r>
                <a:rPr lang="en-US" altLang="zh-TW" sz="2800" b="1">
                  <a:solidFill>
                    <a:srgbClr val="FF0000"/>
                  </a:solidFill>
                </a:rPr>
                <a:t>Time</a:t>
              </a:r>
              <a:r>
                <a:rPr lang="en-US" altLang="zh-TW" sz="2800" b="1" smtClean="0">
                  <a:solidFill>
                    <a:srgbClr val="FF0000"/>
                  </a:solidFill>
                </a:rPr>
                <a:t>)</a:t>
              </a:r>
            </a:p>
            <a:p>
              <a:r>
                <a:rPr lang="zh-TW" altLang="en-US" sz="2800" b="1">
                  <a:solidFill>
                    <a:srgbClr val="FF0000"/>
                  </a:solidFill>
                </a:rPr>
                <a:t>相對的顯示時間</a:t>
              </a:r>
            </a:p>
          </p:txBody>
        </p:sp>
      </p:grpSp>
    </p:spTree>
    <p:extLst>
      <p:ext uri="{BB962C8B-B14F-4D97-AF65-F5344CB8AC3E}">
        <p14:creationId xmlns:p14="http://schemas.microsoft.com/office/powerpoint/2010/main" val="37434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方塊 2"/>
          <p:cNvSpPr txBox="1"/>
          <p:nvPr/>
        </p:nvSpPr>
        <p:spPr>
          <a:xfrm>
            <a:off x="41301" y="2272553"/>
            <a:ext cx="12150699" cy="1384995"/>
          </a:xfrm>
          <a:prstGeom prst="rect">
            <a:avLst/>
          </a:prstGeom>
          <a:noFill/>
        </p:spPr>
        <p:txBody>
          <a:bodyPr wrap="none" rtlCol="0">
            <a:spAutoFit/>
          </a:bodyPr>
          <a:lstStyle/>
          <a:p>
            <a:r>
              <a:rPr lang="en-US" altLang="zh-TW" sz="4000" smtClean="0">
                <a:solidFill>
                  <a:srgbClr val="00B050"/>
                </a:solidFill>
              </a:rPr>
              <a:t>~$ </a:t>
            </a:r>
            <a:r>
              <a:rPr lang="en-US" altLang="zh-TW" sz="4400" b="1" smtClean="0"/>
              <a:t>uname --kernel-name --kernel-release --machine</a:t>
            </a:r>
            <a:endParaRPr lang="en-US" altLang="zh-TW" sz="4000" b="1" smtClean="0"/>
          </a:p>
          <a:p>
            <a:r>
              <a:rPr lang="en-US" altLang="zh-TW" sz="4000" smtClean="0"/>
              <a:t>Linux 5.4.0-52-generic x86_64</a:t>
            </a:r>
            <a:endParaRPr lang="zh-TW" altLang="en-US" sz="4000"/>
          </a:p>
        </p:txBody>
      </p:sp>
    </p:spTree>
    <p:extLst>
      <p:ext uri="{BB962C8B-B14F-4D97-AF65-F5344CB8AC3E}">
        <p14:creationId xmlns:p14="http://schemas.microsoft.com/office/powerpoint/2010/main" val="50764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chor="t">
            <a:normAutofit/>
          </a:bodyPr>
          <a:lstStyle/>
          <a:p>
            <a:r>
              <a:rPr lang="en-US" altLang="zh-TW" sz="8000"/>
              <a:t>/etc/issue</a:t>
            </a:r>
            <a:br>
              <a:rPr lang="en-US" altLang="zh-TW" sz="8000"/>
            </a:br>
            <a:r>
              <a:rPr lang="en-US" altLang="zh-TW" sz="8000"/>
              <a:t>/</a:t>
            </a:r>
            <a:r>
              <a:rPr lang="en-US" altLang="zh-TW" sz="8000" smtClean="0"/>
              <a:t>etc/issue.net</a:t>
            </a:r>
            <a:endParaRPr lang="zh-TW" altLang="en-US" sz="8000"/>
          </a:p>
        </p:txBody>
      </p:sp>
      <p:sp>
        <p:nvSpPr>
          <p:cNvPr id="4" name="文字版面配置區 3"/>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97126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7200" smtClean="0">
                <a:solidFill>
                  <a:srgbClr val="00B0F0"/>
                </a:solidFill>
              </a:rPr>
              <a:t>issue</a:t>
            </a:r>
            <a:endParaRPr lang="zh-TW" altLang="en-US" sz="7200">
              <a:solidFill>
                <a:srgbClr val="00B0F0"/>
              </a:solidFill>
            </a:endParaRPr>
          </a:p>
        </p:txBody>
      </p:sp>
      <p:sp>
        <p:nvSpPr>
          <p:cNvPr id="3" name="文字方塊 2"/>
          <p:cNvSpPr txBox="1"/>
          <p:nvPr/>
        </p:nvSpPr>
        <p:spPr>
          <a:xfrm>
            <a:off x="2420471" y="1690688"/>
            <a:ext cx="7160935" cy="5078313"/>
          </a:xfrm>
          <a:prstGeom prst="rect">
            <a:avLst/>
          </a:prstGeom>
          <a:noFill/>
        </p:spPr>
        <p:txBody>
          <a:bodyPr wrap="none" rtlCol="0">
            <a:spAutoFit/>
          </a:bodyPr>
          <a:lstStyle/>
          <a:p>
            <a:r>
              <a:rPr lang="en-US" altLang="zh-TW" sz="4800" smtClean="0">
                <a:solidFill>
                  <a:srgbClr val="00B050"/>
                </a:solidFill>
              </a:rPr>
              <a:t>~$</a:t>
            </a:r>
            <a:r>
              <a:rPr lang="en-US" altLang="zh-TW" sz="4800" smtClean="0"/>
              <a:t> </a:t>
            </a:r>
            <a:r>
              <a:rPr lang="en-US" altLang="zh-TW" sz="6600" b="1" smtClean="0"/>
              <a:t>cat /etc/issue</a:t>
            </a:r>
            <a:endParaRPr lang="en-US" altLang="zh-TW" sz="4800" b="1" smtClean="0"/>
          </a:p>
          <a:p>
            <a:r>
              <a:rPr lang="en-US" altLang="zh-TW" sz="4800" smtClean="0"/>
              <a:t>Ubuntu 20.04.1 LTS \n \l</a:t>
            </a:r>
          </a:p>
          <a:p>
            <a:endParaRPr lang="en-US" altLang="zh-TW" sz="4800"/>
          </a:p>
          <a:p>
            <a:r>
              <a:rPr lang="en-US" altLang="zh-TW" sz="4800" smtClean="0">
                <a:solidFill>
                  <a:srgbClr val="00B050"/>
                </a:solidFill>
              </a:rPr>
              <a:t>~$</a:t>
            </a:r>
            <a:r>
              <a:rPr lang="en-US" altLang="zh-TW" sz="6600" b="1" smtClean="0"/>
              <a:t> cat /etc/issue.net</a:t>
            </a:r>
          </a:p>
          <a:p>
            <a:r>
              <a:rPr lang="en-US" altLang="zh-TW" sz="4800" smtClean="0"/>
              <a:t>Ubuntu 20.04.1 LTS</a:t>
            </a:r>
          </a:p>
          <a:p>
            <a:endParaRPr lang="zh-TW" altLang="en-US" sz="4800"/>
          </a:p>
        </p:txBody>
      </p:sp>
    </p:spTree>
    <p:extLst>
      <p:ext uri="{BB962C8B-B14F-4D97-AF65-F5344CB8AC3E}">
        <p14:creationId xmlns:p14="http://schemas.microsoft.com/office/powerpoint/2010/main" val="264450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chor="t">
            <a:normAutofit/>
          </a:bodyPr>
          <a:lstStyle/>
          <a:p>
            <a:r>
              <a:rPr lang="en-US" altLang="zh-TW" sz="8800" smtClean="0"/>
              <a:t>cat /etc/os-release</a:t>
            </a:r>
            <a:endParaRPr lang="zh-TW" altLang="en-US" sz="8800"/>
          </a:p>
        </p:txBody>
      </p:sp>
      <p:sp>
        <p:nvSpPr>
          <p:cNvPr id="4" name="文字版面配置區 3"/>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92677761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1715</Words>
  <Application>Microsoft Office PowerPoint</Application>
  <PresentationFormat>寬螢幕</PresentationFormat>
  <Paragraphs>167</Paragraphs>
  <Slides>14</Slides>
  <Notes>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14</vt:i4>
      </vt:variant>
    </vt:vector>
  </HeadingPairs>
  <TitlesOfParts>
    <vt:vector size="21" baseType="lpstr">
      <vt:lpstr>等线</vt:lpstr>
      <vt:lpstr>等线 Light</vt:lpstr>
      <vt:lpstr>新細明體</vt:lpstr>
      <vt:lpstr>Arial</vt:lpstr>
      <vt:lpstr>Calibri</vt:lpstr>
      <vt:lpstr>Calibri Light</vt:lpstr>
      <vt:lpstr>Office 佈景主題</vt:lpstr>
      <vt:lpstr>系統版本</vt:lpstr>
      <vt:lpstr>如何查找你運行什麼版本的Linux系統？</vt:lpstr>
      <vt:lpstr>uname輸出作業系統資訊</vt:lpstr>
      <vt:lpstr>~$ uname -rsm</vt:lpstr>
      <vt:lpstr>PowerPoint 簡報</vt:lpstr>
      <vt:lpstr>PowerPoint 簡報</vt:lpstr>
      <vt:lpstr>/etc/issue /etc/issue.net</vt:lpstr>
      <vt:lpstr>issue</vt:lpstr>
      <vt:lpstr>cat /etc/os-release</vt:lpstr>
      <vt:lpstr>PowerPoint 簡報</vt:lpstr>
      <vt:lpstr>hostnamectl</vt:lpstr>
      <vt:lpstr>hostnamectl</vt:lpstr>
      <vt:lpstr>/proc/version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yangcc</dc:creator>
  <cp:lastModifiedBy>yangcc</cp:lastModifiedBy>
  <cp:revision>52</cp:revision>
  <dcterms:created xsi:type="dcterms:W3CDTF">2020-11-21T08:43:58Z</dcterms:created>
  <dcterms:modified xsi:type="dcterms:W3CDTF">2020-11-21T14:21:18Z</dcterms:modified>
</cp:coreProperties>
</file>